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jpe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96" r:id="rId4"/>
    <p:sldId id="307" r:id="rId5"/>
    <p:sldId id="308" r:id="rId6"/>
    <p:sldId id="301" r:id="rId7"/>
    <p:sldId id="304" r:id="rId8"/>
    <p:sldId id="295" r:id="rId9"/>
    <p:sldId id="305" r:id="rId10"/>
    <p:sldId id="303" r:id="rId11"/>
    <p:sldId id="294" r:id="rId12"/>
    <p:sldId id="258" r:id="rId13"/>
    <p:sldId id="298" r:id="rId14"/>
    <p:sldId id="306" r:id="rId15"/>
    <p:sldId id="299" r:id="rId16"/>
    <p:sldId id="297" r:id="rId17"/>
    <p:sldId id="274" r:id="rId18"/>
    <p:sldId id="309" r:id="rId19"/>
    <p:sldId id="310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71" r:id="rId28"/>
    <p:sldId id="300" r:id="rId29"/>
    <p:sldId id="261" r:id="rId30"/>
    <p:sldId id="283" r:id="rId31"/>
    <p:sldId id="284" r:id="rId32"/>
    <p:sldId id="291" r:id="rId33"/>
    <p:sldId id="302" r:id="rId34"/>
    <p:sldId id="285" r:id="rId35"/>
    <p:sldId id="286" r:id="rId36"/>
    <p:sldId id="292" r:id="rId37"/>
    <p:sldId id="287" r:id="rId38"/>
    <p:sldId id="288" r:id="rId39"/>
    <p:sldId id="293" r:id="rId40"/>
    <p:sldId id="289" r:id="rId41"/>
    <p:sldId id="290" r:id="rId42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B133D-EDEA-4A52-86A7-0EDC936ED8D3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3B148-CDE6-40D5-B1B0-C65C46591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40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3B148-CDE6-40D5-B1B0-C65C46591E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93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A7A8A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A7A8A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353294"/>
            <a:ext cx="9144000" cy="3175"/>
          </a:xfrm>
          <a:custGeom>
            <a:avLst/>
            <a:gdLst/>
            <a:ahLst/>
            <a:cxnLst/>
            <a:rect l="l" t="t" r="r" b="b"/>
            <a:pathLst>
              <a:path w="9144000" h="3175">
                <a:moveTo>
                  <a:pt x="0" y="0"/>
                </a:moveTo>
                <a:lnTo>
                  <a:pt x="9144000" y="3060"/>
                </a:lnTo>
              </a:path>
            </a:pathLst>
          </a:custGeom>
          <a:ln w="12700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728" y="609600"/>
            <a:ext cx="3086836" cy="3086836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43674" y="590550"/>
            <a:ext cx="3125470" cy="3125470"/>
          </a:xfrm>
          <a:custGeom>
            <a:avLst/>
            <a:gdLst/>
            <a:ahLst/>
            <a:cxnLst/>
            <a:rect l="l" t="t" r="r" b="b"/>
            <a:pathLst>
              <a:path w="3125470" h="3125470">
                <a:moveTo>
                  <a:pt x="0" y="0"/>
                </a:moveTo>
                <a:lnTo>
                  <a:pt x="3124936" y="0"/>
                </a:lnTo>
                <a:lnTo>
                  <a:pt x="3124936" y="3124936"/>
                </a:lnTo>
                <a:lnTo>
                  <a:pt x="0" y="3124936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263" y="2984576"/>
            <a:ext cx="5002127" cy="334002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A7A8A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353294"/>
            <a:ext cx="9144000" cy="3175"/>
          </a:xfrm>
          <a:custGeom>
            <a:avLst/>
            <a:gdLst/>
            <a:ahLst/>
            <a:cxnLst/>
            <a:rect l="l" t="t" r="r" b="b"/>
            <a:pathLst>
              <a:path w="9144000" h="3175">
                <a:moveTo>
                  <a:pt x="0" y="0"/>
                </a:moveTo>
                <a:lnTo>
                  <a:pt x="9144000" y="3060"/>
                </a:lnTo>
              </a:path>
            </a:pathLst>
          </a:custGeom>
          <a:ln w="12700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A7A8A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rgbClr val="A7A8A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6353294"/>
            <a:ext cx="9144000" cy="3175"/>
          </a:xfrm>
          <a:custGeom>
            <a:avLst/>
            <a:gdLst/>
            <a:ahLst/>
            <a:cxnLst/>
            <a:rect l="l" t="t" r="r" b="b"/>
            <a:pathLst>
              <a:path w="9144000" h="3175">
                <a:moveTo>
                  <a:pt x="0" y="0"/>
                </a:moveTo>
                <a:lnTo>
                  <a:pt x="9144000" y="3060"/>
                </a:lnTo>
              </a:path>
            </a:pathLst>
          </a:custGeom>
          <a:ln w="12700">
            <a:solidFill>
              <a:srgbClr val="A7A8A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3063" y="69456"/>
            <a:ext cx="8226425" cy="422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4207" y="6483644"/>
            <a:ext cx="1015365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rgbClr val="A7A8A7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16522" y="6480117"/>
            <a:ext cx="287654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7A9FBB-5F12-DB5A-B624-99E26CD194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84" t="1779" r="917" b="1983"/>
          <a:stretch/>
        </p:blipFill>
        <p:spPr>
          <a:xfrm>
            <a:off x="0" y="27696"/>
            <a:ext cx="9144000" cy="5040482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47072" y="6114046"/>
            <a:ext cx="809884" cy="48460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1755" y="6106241"/>
            <a:ext cx="890356" cy="5161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06988" y="5923534"/>
            <a:ext cx="738372" cy="868670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3312" y="162378"/>
            <a:ext cx="8956040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marR="30480" algn="ctr">
              <a:lnSpc>
                <a:spcPct val="100000"/>
              </a:lnSpc>
              <a:spcBef>
                <a:spcPts val="100"/>
              </a:spcBef>
            </a:pPr>
            <a:r>
              <a:rPr lang="en-US" sz="3200" dirty="0"/>
              <a:t>JEROME AVENUE AREA-WIDE PEDESTRIAN SAFETY AND STREETSCAPE IMPROVEMENTS</a:t>
            </a:r>
            <a:br>
              <a:rPr lang="en-US" sz="3200" dirty="0"/>
            </a:br>
            <a:r>
              <a:rPr lang="en-US" sz="2800" spc="-20" dirty="0"/>
              <a:t> </a:t>
            </a:r>
            <a:r>
              <a:rPr sz="3200" dirty="0"/>
              <a:t>PROJECT</a:t>
            </a:r>
            <a:r>
              <a:rPr sz="3200" spc="-50" dirty="0"/>
              <a:t> </a:t>
            </a:r>
            <a:r>
              <a:rPr sz="3200" dirty="0"/>
              <a:t>ID:</a:t>
            </a:r>
            <a:r>
              <a:rPr sz="3200" spc="-10" dirty="0"/>
              <a:t> HWX</a:t>
            </a:r>
            <a:r>
              <a:rPr lang="en-US" sz="3200" spc="-10" dirty="0"/>
              <a:t>JEROME</a:t>
            </a:r>
            <a:endParaRPr sz="3200" dirty="0"/>
          </a:p>
        </p:txBody>
      </p:sp>
      <p:sp>
        <p:nvSpPr>
          <p:cNvPr id="10" name="object 10"/>
          <p:cNvSpPr/>
          <p:nvPr/>
        </p:nvSpPr>
        <p:spPr>
          <a:xfrm>
            <a:off x="0" y="5048491"/>
            <a:ext cx="9144000" cy="723900"/>
          </a:xfrm>
          <a:custGeom>
            <a:avLst/>
            <a:gdLst/>
            <a:ahLst/>
            <a:cxnLst/>
            <a:rect l="l" t="t" r="r" b="b"/>
            <a:pathLst>
              <a:path w="9144000" h="723900">
                <a:moveTo>
                  <a:pt x="9144000" y="0"/>
                </a:moveTo>
                <a:lnTo>
                  <a:pt x="0" y="0"/>
                </a:lnTo>
                <a:lnTo>
                  <a:pt x="0" y="723417"/>
                </a:lnTo>
                <a:lnTo>
                  <a:pt x="9144000" y="723417"/>
                </a:lnTo>
                <a:lnTo>
                  <a:pt x="9144000" y="0"/>
                </a:lnTo>
                <a:close/>
              </a:path>
            </a:pathLst>
          </a:custGeom>
          <a:solidFill>
            <a:srgbClr val="212121">
              <a:alpha val="7294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770790" y="4990109"/>
            <a:ext cx="3601085" cy="74993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Bronx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Community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Board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400" spc="-2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lang="en-US" sz="2000" spc="-50" dirty="0">
                <a:solidFill>
                  <a:srgbClr val="FFFFFF"/>
                </a:solidFill>
                <a:latin typeface="Arial"/>
                <a:cs typeface="Arial"/>
              </a:rPr>
              <a:t>June</a:t>
            </a:r>
            <a:r>
              <a:rPr sz="20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000" spc="-20" dirty="0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10372" y="4626178"/>
            <a:ext cx="9525" cy="9525"/>
          </a:xfrm>
          <a:custGeom>
            <a:avLst/>
            <a:gdLst/>
            <a:ahLst/>
            <a:cxnLst/>
            <a:rect l="l" t="t" r="r" b="b"/>
            <a:pathLst>
              <a:path w="9525" h="9525">
                <a:moveTo>
                  <a:pt x="0" y="4762"/>
                </a:moveTo>
                <a:lnTo>
                  <a:pt x="1394" y="1394"/>
                </a:lnTo>
                <a:lnTo>
                  <a:pt x="4762" y="0"/>
                </a:lnTo>
                <a:lnTo>
                  <a:pt x="8130" y="1394"/>
                </a:lnTo>
                <a:lnTo>
                  <a:pt x="9525" y="4762"/>
                </a:lnTo>
                <a:lnTo>
                  <a:pt x="8130" y="8130"/>
                </a:lnTo>
                <a:lnTo>
                  <a:pt x="4762" y="9525"/>
                </a:lnTo>
                <a:lnTo>
                  <a:pt x="1394" y="8130"/>
                </a:lnTo>
                <a:lnTo>
                  <a:pt x="0" y="47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82076" y="6383275"/>
            <a:ext cx="125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808080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B107AE-FB91-E8F2-D6B1-CE64A628D7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92" y="6158473"/>
            <a:ext cx="637819" cy="3957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28878-C2A3-7D46-FC90-48E897C4E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7A30362-95DF-A7C9-DB84-E8A183A80834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2E7E91B-C3B7-8908-7D03-FF4A5DDBE8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CPSD STUDY – JEROME AVE/BURNSIDE AVE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2DA378F-38B5-528B-9F10-260229F019FB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9F4B0E9-87DD-71AB-BD74-CF3774D650B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DE98CBA7-0666-4DFC-8C25-E2B7D402B770}"/>
              </a:ext>
            </a:extLst>
          </p:cNvPr>
          <p:cNvSpPr txBox="1"/>
          <p:nvPr/>
        </p:nvSpPr>
        <p:spPr>
          <a:xfrm>
            <a:off x="345440" y="1314174"/>
            <a:ext cx="4264660" cy="41870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4E9147-BE40-E248-DCD5-A35AED981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9" r="1240"/>
          <a:stretch/>
        </p:blipFill>
        <p:spPr>
          <a:xfrm>
            <a:off x="0" y="561187"/>
            <a:ext cx="9144000" cy="581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F54FA-B074-A0A9-D1DC-D31242A0F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2817BFE-CD23-09FF-1643-552FD463A5FF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DB20F06-344F-1C6A-9DF9-A1ED9B8E78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PROJECT LOCATION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E4699A3-0B96-FCF7-9714-8AF6A469E35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AD7C101-059D-5A8A-C62C-2A7ABF47964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3CFD0B-204E-B9BC-447D-EEB1DEB737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12" t="13834" r="5001" b="30167"/>
          <a:stretch/>
        </p:blipFill>
        <p:spPr>
          <a:xfrm>
            <a:off x="0" y="762000"/>
            <a:ext cx="9115147" cy="5135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26F742-9405-5967-4816-5D3B76E03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63" y="5257800"/>
            <a:ext cx="2362264" cy="93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18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ADJACENT PROJECTS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8" name="Picture 7" descr="A map of a city&#10;&#10;AI-generated content may be incorrect.">
            <a:extLst>
              <a:ext uri="{FF2B5EF4-FFF2-40B4-BE49-F238E27FC236}">
                <a16:creationId xmlns:a16="http://schemas.microsoft.com/office/drawing/2014/main" id="{01D4C104-D1C4-0A79-D48D-7BB851D25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559977"/>
            <a:ext cx="5181600" cy="5782431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57B6A381-A399-4ED5-D186-99D2315E2849}"/>
              </a:ext>
            </a:extLst>
          </p:cNvPr>
          <p:cNvSpPr txBox="1"/>
          <p:nvPr/>
        </p:nvSpPr>
        <p:spPr>
          <a:xfrm>
            <a:off x="263063" y="648576"/>
            <a:ext cx="3426461" cy="574323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US" sz="2400" spc="-50" dirty="0">
                <a:latin typeface="Arial"/>
                <a:cs typeface="Arial"/>
              </a:rPr>
              <a:t>Tremont Avenue Corridor Safety Project 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US" sz="2400" spc="-50" dirty="0">
                <a:latin typeface="Arial"/>
                <a:cs typeface="Arial"/>
              </a:rPr>
              <a:t>West Mount Eden Avenue Pedestrian Access Project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US" sz="2400" spc="-50" dirty="0">
                <a:latin typeface="Arial"/>
                <a:cs typeface="Arial"/>
              </a:rPr>
              <a:t>Safe Routes to Schools - Bronx (HWCSCH4D)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US" sz="2400" spc="-50" dirty="0">
                <a:latin typeface="Arial"/>
                <a:cs typeface="Arial"/>
              </a:rPr>
              <a:t>Grand Concourse Phase II-IV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US" sz="2400" spc="-50" dirty="0">
                <a:latin typeface="Arial"/>
                <a:cs typeface="Arial"/>
              </a:rPr>
              <a:t>Utility/Infrastructure Upgrades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endParaRPr lang="en-US" sz="2800" spc="-50" dirty="0">
              <a:latin typeface="Arial"/>
              <a:cs typeface="Arial"/>
            </a:endParaRPr>
          </a:p>
          <a:p>
            <a:pPr marL="469900" lvl="2" indent="-457200">
              <a:spcBef>
                <a:spcPts val="62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9AC5E-DD62-C205-CBDA-81962710D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A485DFD-899E-BF22-DACC-D59E03674812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09A6BE2-ECEB-CFE7-099A-1517CA03AE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PUBLIC REALM IMPROVEMENTS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9DEE768-6AC6-60E4-005E-8C4D036B5B2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AFED3E7-ABB2-7972-6CC9-8CFE1010ADD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A9CE0C9A-CDE2-EBBB-C90E-3A7B172CF706}"/>
              </a:ext>
            </a:extLst>
          </p:cNvPr>
          <p:cNvSpPr txBox="1"/>
          <p:nvPr/>
        </p:nvSpPr>
        <p:spPr>
          <a:xfrm>
            <a:off x="135716" y="687023"/>
            <a:ext cx="3330771" cy="6481903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2000" i="1" dirty="0">
                <a:latin typeface="Arial"/>
                <a:cs typeface="Arial"/>
              </a:rPr>
              <a:t>Fostering climate resilient transit options: public transportation, walking, cycling, recreating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2000" i="1" dirty="0">
                <a:latin typeface="Arial"/>
                <a:cs typeface="Arial"/>
              </a:rPr>
              <a:t> 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Arial"/>
                <a:cs typeface="Arial"/>
              </a:rPr>
              <a:t>Quality-of-life amenities include benches, bike racks, lighting, wayfinding signs, concessions, trees and green infrastructure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Arial"/>
                <a:cs typeface="Arial"/>
              </a:rPr>
              <a:t>Transit-related features include “</a:t>
            </a:r>
            <a:r>
              <a:rPr lang="en-US" sz="2000" dirty="0" err="1">
                <a:latin typeface="Arial"/>
                <a:cs typeface="Arial"/>
              </a:rPr>
              <a:t>CityEl</a:t>
            </a:r>
            <a:r>
              <a:rPr lang="en-US" sz="2000" dirty="0">
                <a:latin typeface="Arial"/>
                <a:cs typeface="Arial"/>
              </a:rPr>
              <a:t>” providing seating, lighting and digital and analog community information and displays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i="1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i="1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i="1" dirty="0">
              <a:latin typeface="Arial"/>
              <a:cs typeface="Arial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90083760-ACFB-3E55-EBD2-5ECBB5840BA6}"/>
              </a:ext>
            </a:extLst>
          </p:cNvPr>
          <p:cNvSpPr txBox="1"/>
          <p:nvPr/>
        </p:nvSpPr>
        <p:spPr>
          <a:xfrm>
            <a:off x="7940197" y="4198503"/>
            <a:ext cx="685801" cy="61875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800" spc="-50" dirty="0">
                <a:latin typeface="Arial"/>
                <a:cs typeface="Arial"/>
              </a:rPr>
              <a:t>Street Trees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9181E3-7CD5-8A99-67FC-1963C38C1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746" y="688085"/>
            <a:ext cx="1766149" cy="1618097"/>
          </a:xfrm>
          <a:prstGeom prst="rect">
            <a:avLst/>
          </a:prstGeom>
        </p:spPr>
      </p:pic>
      <p:sp>
        <p:nvSpPr>
          <p:cNvPr id="21" name="object 3">
            <a:extLst>
              <a:ext uri="{FF2B5EF4-FFF2-40B4-BE49-F238E27FC236}">
                <a16:creationId xmlns:a16="http://schemas.microsoft.com/office/drawing/2014/main" id="{52C07FF6-41D1-15DF-4483-3BFEB54055CB}"/>
              </a:ext>
            </a:extLst>
          </p:cNvPr>
          <p:cNvSpPr txBox="1"/>
          <p:nvPr/>
        </p:nvSpPr>
        <p:spPr>
          <a:xfrm>
            <a:off x="6158109" y="2279852"/>
            <a:ext cx="685801" cy="61875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800" spc="-50" dirty="0" err="1">
                <a:latin typeface="Arial"/>
                <a:cs typeface="Arial"/>
              </a:rPr>
              <a:t>CityBench</a:t>
            </a:r>
            <a:endParaRPr lang="en-US" sz="800" spc="-50" dirty="0">
              <a:latin typeface="Arial"/>
              <a:cs typeface="Arial"/>
            </a:endParaRP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pic>
        <p:nvPicPr>
          <p:cNvPr id="23" name="Picture 22" descr="A wooden bench with black metal legs&#10;&#10;AI-generated content may be incorrect.">
            <a:extLst>
              <a:ext uri="{FF2B5EF4-FFF2-40B4-BE49-F238E27FC236}">
                <a16:creationId xmlns:a16="http://schemas.microsoft.com/office/drawing/2014/main" id="{8C8F9E7D-712B-7F1C-D3A2-B5E7B0F0B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817262"/>
            <a:ext cx="1621427" cy="1137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A486EE-A6E8-49A1-50E5-4EA8FE8DB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484" y="2707068"/>
            <a:ext cx="1670691" cy="1519377"/>
          </a:xfrm>
          <a:prstGeom prst="rect">
            <a:avLst/>
          </a:prstGeom>
        </p:spPr>
      </p:pic>
      <p:sp>
        <p:nvSpPr>
          <p:cNvPr id="26" name="object 3">
            <a:extLst>
              <a:ext uri="{FF2B5EF4-FFF2-40B4-BE49-F238E27FC236}">
                <a16:creationId xmlns:a16="http://schemas.microsoft.com/office/drawing/2014/main" id="{C6168FCF-C09B-8A31-51F8-8F2BCE25733A}"/>
              </a:ext>
            </a:extLst>
          </p:cNvPr>
          <p:cNvSpPr txBox="1"/>
          <p:nvPr/>
        </p:nvSpPr>
        <p:spPr>
          <a:xfrm>
            <a:off x="5867400" y="5959615"/>
            <a:ext cx="1025871" cy="61875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800" spc="-50" dirty="0">
                <a:latin typeface="Arial"/>
                <a:cs typeface="Arial"/>
              </a:rPr>
              <a:t>1939 World’s Fair Bench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7EDA03F-4004-2DD4-4C2D-70DCE4FEB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484" y="692646"/>
            <a:ext cx="1670691" cy="16354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476651-423D-ECE5-A194-B8934759F2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382" y="2680457"/>
            <a:ext cx="1720513" cy="15836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462461D-2738-004D-167F-6E43A2FE70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4776" y="679364"/>
            <a:ext cx="1863380" cy="16355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C3F9828-C124-0C11-938A-878E41A57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6487" y="2709767"/>
            <a:ext cx="1810647" cy="1564299"/>
          </a:xfrm>
          <a:prstGeom prst="rect">
            <a:avLst/>
          </a:prstGeom>
        </p:spPr>
      </p:pic>
      <p:sp>
        <p:nvSpPr>
          <p:cNvPr id="35" name="object 3">
            <a:extLst>
              <a:ext uri="{FF2B5EF4-FFF2-40B4-BE49-F238E27FC236}">
                <a16:creationId xmlns:a16="http://schemas.microsoft.com/office/drawing/2014/main" id="{283A8BD4-940A-CE14-BE88-CAE3977DD94B}"/>
              </a:ext>
            </a:extLst>
          </p:cNvPr>
          <p:cNvSpPr txBox="1"/>
          <p:nvPr/>
        </p:nvSpPr>
        <p:spPr>
          <a:xfrm>
            <a:off x="5913821" y="4255579"/>
            <a:ext cx="903417" cy="61875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800" spc="-50" dirty="0" err="1">
                <a:latin typeface="Arial"/>
                <a:cs typeface="Arial"/>
              </a:rPr>
              <a:t>WalkNYC</a:t>
            </a:r>
            <a:r>
              <a:rPr lang="en-US" sz="800" spc="-50" dirty="0">
                <a:latin typeface="Arial"/>
                <a:cs typeface="Arial"/>
              </a:rPr>
              <a:t> Wayfinding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sp>
        <p:nvSpPr>
          <p:cNvPr id="36" name="object 3">
            <a:extLst>
              <a:ext uri="{FF2B5EF4-FFF2-40B4-BE49-F238E27FC236}">
                <a16:creationId xmlns:a16="http://schemas.microsoft.com/office/drawing/2014/main" id="{DFB23CE4-EF4F-A2F7-F0DE-E4C3C1314788}"/>
              </a:ext>
            </a:extLst>
          </p:cNvPr>
          <p:cNvSpPr txBox="1"/>
          <p:nvPr/>
        </p:nvSpPr>
        <p:spPr>
          <a:xfrm>
            <a:off x="3723553" y="4256054"/>
            <a:ext cx="1337758" cy="61875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800" spc="-50" dirty="0">
                <a:latin typeface="Arial"/>
                <a:cs typeface="Arial"/>
              </a:rPr>
              <a:t>Trash and Recycling Receptacles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DADD14C2-543F-70A4-4A6A-71DA38C92C3B}"/>
              </a:ext>
            </a:extLst>
          </p:cNvPr>
          <p:cNvSpPr txBox="1"/>
          <p:nvPr/>
        </p:nvSpPr>
        <p:spPr>
          <a:xfrm>
            <a:off x="4147170" y="2272411"/>
            <a:ext cx="685801" cy="61875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800" spc="-50" dirty="0" err="1">
                <a:latin typeface="Arial"/>
                <a:cs typeface="Arial"/>
              </a:rPr>
              <a:t>CityRack</a:t>
            </a:r>
            <a:endParaRPr lang="en-US" sz="800" spc="-50" dirty="0">
              <a:latin typeface="Arial"/>
              <a:cs typeface="Arial"/>
            </a:endParaRP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sp>
        <p:nvSpPr>
          <p:cNvPr id="39" name="object 3">
            <a:extLst>
              <a:ext uri="{FF2B5EF4-FFF2-40B4-BE49-F238E27FC236}">
                <a16:creationId xmlns:a16="http://schemas.microsoft.com/office/drawing/2014/main" id="{19FE4550-E083-6199-4A6B-39C07324394A}"/>
              </a:ext>
            </a:extLst>
          </p:cNvPr>
          <p:cNvSpPr txBox="1"/>
          <p:nvPr/>
        </p:nvSpPr>
        <p:spPr>
          <a:xfrm>
            <a:off x="7914531" y="2272410"/>
            <a:ext cx="685801" cy="61875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800" spc="-50" dirty="0">
                <a:latin typeface="Arial"/>
                <a:cs typeface="Arial"/>
              </a:rPr>
              <a:t>Leaning Bar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6B48209-C77F-0AF2-0E9E-18F8ADBD047E}"/>
              </a:ext>
            </a:extLst>
          </p:cNvPr>
          <p:cNvSpPr txBox="1"/>
          <p:nvPr/>
        </p:nvSpPr>
        <p:spPr>
          <a:xfrm>
            <a:off x="4257382" y="5970891"/>
            <a:ext cx="1337758" cy="61875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800" spc="-50" dirty="0" err="1">
                <a:latin typeface="Arial"/>
                <a:cs typeface="Arial"/>
              </a:rPr>
              <a:t>CityEl</a:t>
            </a:r>
            <a:endParaRPr lang="en-US" sz="800" spc="-50" dirty="0">
              <a:latin typeface="Arial"/>
              <a:cs typeface="Arial"/>
            </a:endParaRP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5E8EA034-6A98-A290-6BB1-260944391C96}"/>
              </a:ext>
            </a:extLst>
          </p:cNvPr>
          <p:cNvSpPr txBox="1"/>
          <p:nvPr/>
        </p:nvSpPr>
        <p:spPr>
          <a:xfrm>
            <a:off x="7912055" y="5961231"/>
            <a:ext cx="1337758" cy="61875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800" spc="-50" dirty="0">
                <a:latin typeface="Arial"/>
                <a:cs typeface="Arial"/>
              </a:rPr>
              <a:t>Flushing Meadow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4B6DEC-6967-D87B-3339-F1238CFCD8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88827" y="4817262"/>
            <a:ext cx="1515348" cy="11370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8EED64-3E79-657D-6818-CEA295D5032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66487" y="4817261"/>
            <a:ext cx="1791313" cy="116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03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46BDE-19C0-EA41-6572-BC60762E7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9E0D6D3-E1BD-B65B-F112-85301515EF02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29AB7AE-F864-9A12-D5A5-A884E1D9C9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BUS STOPS UNDER THE EL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80F7006B-3DCF-928E-8A6D-F5D89EDDC76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F946041-1AD3-B14B-0BB2-62DBA50611E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D4A0C2E7-0A00-AB04-84FA-365F797CAF76}"/>
              </a:ext>
            </a:extLst>
          </p:cNvPr>
          <p:cNvSpPr txBox="1"/>
          <p:nvPr/>
        </p:nvSpPr>
        <p:spPr>
          <a:xfrm>
            <a:off x="196734" y="838200"/>
            <a:ext cx="4299065" cy="3080972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2000" i="1" dirty="0">
                <a:latin typeface="Arial"/>
                <a:cs typeface="Arial"/>
              </a:rPr>
              <a:t>Providing important transit links for passengers unable to climb the stairs to the elevated train stations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000" i="1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Arial"/>
                <a:cs typeface="Arial"/>
              </a:rPr>
              <a:t>Extending existing sidewalks to the bus lanes for safer, more comfortable boarding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Arial"/>
                <a:cs typeface="Arial"/>
              </a:rPr>
              <a:t>Increasing bus ridership by facilitating easier mode transitions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6587C-142B-F2AF-E426-F88E9445D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589856"/>
            <a:ext cx="3534922" cy="3418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27FE11-E29B-86B0-64C7-899FBBA8D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99" y="4079284"/>
            <a:ext cx="6781800" cy="224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68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0CAA1-4B45-D74D-FA8B-5A9568891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053D336-E8CF-E8DC-76C7-0A981F27AC4A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C4C719B-047A-927B-48EA-4AA046D415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BUS STOPS UNDER THE EL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CE78F00-8EE9-5A9A-ACB6-0528EB2461FD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1396603-3052-B412-55B9-CE906A44A97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0768D9-D04E-4969-23D4-1C46CE731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976312"/>
            <a:ext cx="872490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6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4B7C2-5B1F-62E8-3051-502420A89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595CDCF-8911-F726-8DF7-87CB6C63168F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77AD9B7-753E-81CC-F1A3-392953CF70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BUS STOPS UNDER THE EL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A6DB414-06A1-D4E4-735B-B5A8107FCDF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4B1EF5B-1906-DE14-4BE4-D1C65D6BC01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6DFB4C-32E9-1621-8065-7B630D7F8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13" y="1013828"/>
            <a:ext cx="8679373" cy="483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49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KELTCH PARK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5D9342-559D-F790-14AE-2A05B98CA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07" y="966145"/>
            <a:ext cx="8915400" cy="492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77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99EE7-D53B-F837-EE1C-2B088756F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72520AC-3942-B04B-A9F0-5D0F67552942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4B63683-615E-2714-4F17-F2C6231451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KELTCH PARK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369DAB6-3994-FC0B-2D47-D998C1F5595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8E1B5B5-7FF9-3E52-36E9-A6CAD80D1F9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E6351C-1DE0-7948-FA81-9E8DFAE799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33"/>
          <a:stretch/>
        </p:blipFill>
        <p:spPr>
          <a:xfrm>
            <a:off x="1" y="570153"/>
            <a:ext cx="9113520" cy="583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56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7F540-53DB-A408-8938-55699FC32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EF9F161-6519-2692-43D4-0190AC3B2D72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B2D517E-F81D-1225-8DAA-41DC04BCAF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KELTCH PARK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5F4622F-B606-4698-26B0-CBCBD58D7DF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71881BE-D971-6E2D-C6B4-D5286076F13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B037F0-0F66-5488-AE94-73782BA01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8" y="570154"/>
            <a:ext cx="9144000" cy="575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77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063" y="69456"/>
            <a:ext cx="822642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JEROME AVENUE NEIGHBORHOOD PLAN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31A97C15-13C3-858D-2ABE-B8A599E22CCE}"/>
              </a:ext>
            </a:extLst>
          </p:cNvPr>
          <p:cNvSpPr txBox="1"/>
          <p:nvPr/>
        </p:nvSpPr>
        <p:spPr>
          <a:xfrm>
            <a:off x="165931" y="551846"/>
            <a:ext cx="4863270" cy="554318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2200" i="1" dirty="0">
                <a:latin typeface="Arial"/>
                <a:cs typeface="Arial"/>
              </a:rPr>
              <a:t>Fulfilling commitments to a historically underserved community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200" dirty="0">
                <a:latin typeface="Arial"/>
                <a:cs typeface="Arial"/>
              </a:rPr>
              <a:t>Four-year effort with over 40 public events</a:t>
            </a: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200" dirty="0">
                <a:latin typeface="Arial"/>
                <a:cs typeface="Arial"/>
              </a:rPr>
              <a:t>Rezoning for affordable housing approved by NYC City Council 2018 </a:t>
            </a: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2200" dirty="0">
                <a:latin typeface="Arial"/>
                <a:cs typeface="Arial"/>
              </a:rPr>
              <a:t>Implementation of capital plan commitments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200" dirty="0">
                <a:latin typeface="Arial"/>
                <a:cs typeface="Arial"/>
              </a:rPr>
              <a:t>Improve existing and create new open spaces and streetscapes commensurate to the anticipated new residential and commercial uses along Jerome Avenue as a result of the rezoning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949DB-2FA1-61E2-21CA-DFBF139A2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166" y="579120"/>
            <a:ext cx="3948868" cy="578544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JEROME AVE/SHAKESPEARE AVE</a:t>
            </a:r>
            <a:endParaRPr spc="-1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3C45028-5B7E-4C28-E61D-05345D34867A}"/>
              </a:ext>
            </a:extLst>
          </p:cNvPr>
          <p:cNvSpPr txBox="1"/>
          <p:nvPr/>
        </p:nvSpPr>
        <p:spPr>
          <a:xfrm>
            <a:off x="3193679" y="6024593"/>
            <a:ext cx="2756639" cy="68031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1200" spc="-50" dirty="0">
                <a:latin typeface="Arial"/>
                <a:cs typeface="Arial"/>
              </a:rPr>
              <a:t>Jerome Avenue and Shakespeare Avenue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501E33-D0B7-7644-C090-E77611C1D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83" y="564642"/>
            <a:ext cx="7713005" cy="54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38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572DC-63AF-0D64-9248-4B18C22D8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3728C81-FE15-9D6F-AE1D-6B40CE32E910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55B7135-EBBA-0C24-085C-E9EE07EBB9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169</a:t>
            </a:r>
            <a:r>
              <a:rPr lang="en-US" baseline="30000" dirty="0"/>
              <a:t>TH</a:t>
            </a:r>
            <a:r>
              <a:rPr lang="en-US" dirty="0"/>
              <a:t> ST/CROMWELL AVE</a:t>
            </a:r>
            <a:r>
              <a:rPr lang="en-US" baseline="30000" dirty="0"/>
              <a:t> 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D1419D7-887A-E98F-3B93-6C0E550E53F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02E36AB-8A0A-03E3-C03D-0A409D993DA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A3A00ABC-A91A-980B-813C-EC318BA57F41}"/>
              </a:ext>
            </a:extLst>
          </p:cNvPr>
          <p:cNvSpPr txBox="1"/>
          <p:nvPr/>
        </p:nvSpPr>
        <p:spPr>
          <a:xfrm>
            <a:off x="3733800" y="6024593"/>
            <a:ext cx="2756639" cy="68031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1200" spc="-50" dirty="0">
                <a:latin typeface="Arial"/>
                <a:cs typeface="Arial"/>
              </a:rPr>
              <a:t>West 169</a:t>
            </a:r>
            <a:r>
              <a:rPr lang="en-US" sz="1200" spc="-50" baseline="30000" dirty="0">
                <a:latin typeface="Arial"/>
                <a:cs typeface="Arial"/>
              </a:rPr>
              <a:t>th</a:t>
            </a:r>
            <a:r>
              <a:rPr lang="en-US" sz="1200" spc="-50" dirty="0">
                <a:latin typeface="Arial"/>
                <a:cs typeface="Arial"/>
              </a:rPr>
              <a:t> Street and Cromwell Avenue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1E4C38-095D-D335-7EE2-A618C3219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42" y="648576"/>
            <a:ext cx="8702715" cy="564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03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934B0-4050-372E-2ECE-99E0CD024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193FBD4-C70E-F2F5-6C40-6656542702FC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91949C8-F6B5-15AB-D560-4833292DD3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170</a:t>
            </a:r>
            <a:r>
              <a:rPr lang="en-US" baseline="30000" dirty="0"/>
              <a:t>TH</a:t>
            </a:r>
            <a:r>
              <a:rPr lang="en-US" dirty="0"/>
              <a:t> ST/CROMWELL AVE</a:t>
            </a:r>
            <a:r>
              <a:rPr lang="en-US" baseline="30000" dirty="0"/>
              <a:t> 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204F1AD-D95E-024A-7F1E-69EE0034EED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E48E418-8D1B-CEDC-CD3E-4E3177C68B1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CCA4BD1-DC97-42A3-54F8-F4FC2B6A6BB8}"/>
              </a:ext>
            </a:extLst>
          </p:cNvPr>
          <p:cNvSpPr txBox="1"/>
          <p:nvPr/>
        </p:nvSpPr>
        <p:spPr>
          <a:xfrm>
            <a:off x="3584151" y="6068305"/>
            <a:ext cx="2756639" cy="68031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1200" spc="-50" dirty="0">
                <a:latin typeface="Arial"/>
                <a:cs typeface="Arial"/>
              </a:rPr>
              <a:t>West 170</a:t>
            </a:r>
            <a:r>
              <a:rPr lang="en-US" sz="1200" spc="-50" baseline="30000" dirty="0">
                <a:latin typeface="Arial"/>
                <a:cs typeface="Arial"/>
              </a:rPr>
              <a:t>th</a:t>
            </a:r>
            <a:r>
              <a:rPr lang="en-US" sz="1200" spc="-50" dirty="0">
                <a:latin typeface="Arial"/>
                <a:cs typeface="Arial"/>
              </a:rPr>
              <a:t> Street and Cromwell Avenue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1D8923-2CEC-7468-ACF6-7B609C72A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90" y="589172"/>
            <a:ext cx="8443161" cy="547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30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35E32-DC40-86CB-97E2-220272E74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F6C3F0E-56E6-44CC-CA34-5E8073C2D6D5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2978337-C534-8CF9-06DE-18F5C70EC5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170</a:t>
            </a:r>
            <a:r>
              <a:rPr lang="en-US" baseline="30000" dirty="0"/>
              <a:t>TH</a:t>
            </a:r>
            <a:r>
              <a:rPr lang="en-US" dirty="0"/>
              <a:t> ST/TOWNSEND AVE</a:t>
            </a:r>
            <a:r>
              <a:rPr lang="en-US" baseline="30000" dirty="0"/>
              <a:t> 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2F9A2F0-8965-D35A-A16F-0500C164655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C5AB338-EAE2-CCD6-33BA-C06CDEF32DC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2A7B3BD4-65F6-AC32-F5DB-E36961B86CBD}"/>
              </a:ext>
            </a:extLst>
          </p:cNvPr>
          <p:cNvSpPr txBox="1"/>
          <p:nvPr/>
        </p:nvSpPr>
        <p:spPr>
          <a:xfrm>
            <a:off x="3581400" y="5799803"/>
            <a:ext cx="2550521" cy="68031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1200" spc="-50" dirty="0">
                <a:latin typeface="Arial"/>
                <a:cs typeface="Arial"/>
              </a:rPr>
              <a:t>East 170</a:t>
            </a:r>
            <a:r>
              <a:rPr lang="en-US" sz="1200" spc="-50" baseline="30000" dirty="0">
                <a:latin typeface="Arial"/>
                <a:cs typeface="Arial"/>
              </a:rPr>
              <a:t>th</a:t>
            </a:r>
            <a:r>
              <a:rPr lang="en-US" sz="1200" spc="-50" dirty="0">
                <a:latin typeface="Arial"/>
                <a:cs typeface="Arial"/>
              </a:rPr>
              <a:t> Street and Townsend Avenue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E614CC-58F4-FD0D-614C-196BE439C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28" y="648575"/>
            <a:ext cx="9036174" cy="507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37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BA3B0-77D7-5952-0E03-A3B1A6817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A68F949-BDF5-3D2C-9391-E9D042C6075B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E8A6A5F-AD06-C569-7857-401CD1BB2D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170</a:t>
            </a:r>
            <a:r>
              <a:rPr lang="en-US" baseline="30000" dirty="0"/>
              <a:t>TH</a:t>
            </a:r>
            <a:r>
              <a:rPr lang="en-US" dirty="0"/>
              <a:t> ST/WALTON AVE</a:t>
            </a:r>
            <a:r>
              <a:rPr lang="en-US" baseline="30000" dirty="0"/>
              <a:t> 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AFF901A-2DED-C71C-1997-97364F957796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671BD1F-DF6C-5342-E490-28AD61DC29E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7F2099A9-D284-D41C-E831-7416F6CA4549}"/>
              </a:ext>
            </a:extLst>
          </p:cNvPr>
          <p:cNvSpPr txBox="1"/>
          <p:nvPr/>
        </p:nvSpPr>
        <p:spPr>
          <a:xfrm>
            <a:off x="3429000" y="6024593"/>
            <a:ext cx="2756639" cy="68031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1200" spc="-50" dirty="0">
                <a:latin typeface="Arial"/>
                <a:cs typeface="Arial"/>
              </a:rPr>
              <a:t>East 170</a:t>
            </a:r>
            <a:r>
              <a:rPr lang="en-US" sz="1200" spc="-50" baseline="30000" dirty="0">
                <a:latin typeface="Arial"/>
                <a:cs typeface="Arial"/>
              </a:rPr>
              <a:t>th</a:t>
            </a:r>
            <a:r>
              <a:rPr lang="en-US" sz="1200" spc="-50" dirty="0">
                <a:latin typeface="Arial"/>
                <a:cs typeface="Arial"/>
              </a:rPr>
              <a:t> Street and Walton Avenue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AD1175-A377-7460-D026-11CC0081B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57" y="648576"/>
            <a:ext cx="8889064" cy="537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78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CA5F6-A058-EE33-B971-9FF9028E8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D51A78F-1EC1-C559-0E15-A710A9C538CA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B457C16-6AC8-081C-99E0-438367180B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170</a:t>
            </a:r>
            <a:r>
              <a:rPr lang="en-US" baseline="30000" dirty="0"/>
              <a:t>TH</a:t>
            </a:r>
            <a:r>
              <a:rPr lang="en-US" dirty="0"/>
              <a:t> ST/WYTHE PL</a:t>
            </a:r>
            <a:r>
              <a:rPr lang="en-US" baseline="30000" dirty="0"/>
              <a:t> 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9BDF1D5-5D93-AC03-5E1E-B8A27C0754A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25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6904889-E441-2D71-D06B-783F711D9B9F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55C88F80-0024-7FF3-DDBD-B6BF98600801}"/>
              </a:ext>
            </a:extLst>
          </p:cNvPr>
          <p:cNvSpPr txBox="1"/>
          <p:nvPr/>
        </p:nvSpPr>
        <p:spPr>
          <a:xfrm>
            <a:off x="3886200" y="5697696"/>
            <a:ext cx="2756639" cy="68031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1200" spc="-50" dirty="0">
                <a:latin typeface="Arial"/>
                <a:cs typeface="Arial"/>
              </a:rPr>
              <a:t>East 170</a:t>
            </a:r>
            <a:r>
              <a:rPr lang="en-US" sz="1200" spc="-50" baseline="30000" dirty="0">
                <a:latin typeface="Arial"/>
                <a:cs typeface="Arial"/>
              </a:rPr>
              <a:t>th</a:t>
            </a:r>
            <a:r>
              <a:rPr lang="en-US" sz="1200" spc="-50" dirty="0">
                <a:latin typeface="Arial"/>
                <a:cs typeface="Arial"/>
              </a:rPr>
              <a:t> Street and Wythe Place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4437B7-B0AE-E5C2-ADAC-9D33D736B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1" y="648576"/>
            <a:ext cx="8923205" cy="559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26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FC0F5-1FF9-AFF8-4014-820AB63DD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26635A7-46F9-028D-6326-E2088F8A3EF2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D957BE6-44D7-F4E6-347E-40B17035DE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MOUNT EDEN AVE/INWOOD AVE</a:t>
            </a:r>
            <a:r>
              <a:rPr lang="en-US" baseline="30000" dirty="0"/>
              <a:t> 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2BBEAC9-CDB2-E32E-4B6C-3DA0C2F33E0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D74753B-8563-4E2C-AA55-BD88FEA4EF8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FE19F48-F15C-E5AA-A2D5-6A0B07E84326}"/>
              </a:ext>
            </a:extLst>
          </p:cNvPr>
          <p:cNvSpPr txBox="1"/>
          <p:nvPr/>
        </p:nvSpPr>
        <p:spPr>
          <a:xfrm>
            <a:off x="3429000" y="5679643"/>
            <a:ext cx="2971800" cy="68031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1200" spc="-50" dirty="0">
                <a:latin typeface="Arial"/>
                <a:cs typeface="Arial"/>
              </a:rPr>
              <a:t>West Mount Eden Avenue and Inwood Avenue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F61B05-5863-A81D-1A28-9125817C5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154"/>
            <a:ext cx="9142602" cy="51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58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dirty="0"/>
              <a:t>PROJECT</a:t>
            </a:r>
            <a:r>
              <a:rPr spc="-30" dirty="0"/>
              <a:t> </a:t>
            </a:r>
            <a:r>
              <a:rPr spc="-10" dirty="0"/>
              <a:t>SCHEDULE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757200"/>
            <a:ext cx="6462395" cy="1665199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latin typeface="Arial"/>
                <a:cs typeface="Arial"/>
              </a:rPr>
              <a:t>Design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Start:</a:t>
            </a:r>
            <a:r>
              <a:rPr sz="2200" spc="-50" dirty="0">
                <a:latin typeface="Arial"/>
                <a:cs typeface="Arial"/>
              </a:rPr>
              <a:t> </a:t>
            </a:r>
            <a:r>
              <a:rPr lang="en-US" sz="2200" spc="-50" dirty="0">
                <a:latin typeface="Arial"/>
                <a:cs typeface="Arial"/>
              </a:rPr>
              <a:t>5/17/2022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latin typeface="Arial"/>
                <a:cs typeface="Arial"/>
              </a:rPr>
              <a:t>Design</a:t>
            </a:r>
            <a:r>
              <a:rPr sz="2200" spc="-55" dirty="0">
                <a:latin typeface="Arial"/>
                <a:cs typeface="Arial"/>
              </a:rPr>
              <a:t> </a:t>
            </a:r>
            <a:r>
              <a:rPr sz="2200" spc="-10" dirty="0">
                <a:latin typeface="Arial"/>
                <a:cs typeface="Arial"/>
              </a:rPr>
              <a:t>Completion:</a:t>
            </a:r>
            <a:r>
              <a:rPr sz="2200" spc="-145" dirty="0">
                <a:latin typeface="Arial"/>
                <a:cs typeface="Arial"/>
              </a:rPr>
              <a:t> </a:t>
            </a:r>
            <a:r>
              <a:rPr lang="en-US" sz="2200" spc="-145" dirty="0">
                <a:latin typeface="Arial"/>
                <a:cs typeface="Arial"/>
              </a:rPr>
              <a:t>1/24/2026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200" spc="-145" dirty="0">
                <a:latin typeface="Arial"/>
                <a:cs typeface="Arial"/>
              </a:rPr>
              <a:t>DDC Law Review and Approval: 6/23/2026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sz="2200" dirty="0">
                <a:latin typeface="Arial"/>
                <a:cs typeface="Arial"/>
              </a:rPr>
              <a:t>Construction</a:t>
            </a:r>
            <a:r>
              <a:rPr lang="en-US" sz="2200" dirty="0">
                <a:latin typeface="Arial"/>
                <a:cs typeface="Arial"/>
              </a:rPr>
              <a:t> Start</a:t>
            </a:r>
            <a:r>
              <a:rPr sz="2200" dirty="0">
                <a:latin typeface="Arial"/>
                <a:cs typeface="Arial"/>
              </a:rPr>
              <a:t>:</a:t>
            </a:r>
            <a:r>
              <a:rPr lang="en-US" sz="2200" dirty="0">
                <a:latin typeface="Arial"/>
                <a:cs typeface="Arial"/>
              </a:rPr>
              <a:t> 1/15/2027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3361E-108C-A8C0-521B-181C5732A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83AAEC70-A9B5-5623-7513-257ED7B4071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4669F63-0179-AF93-576C-7FBAB7DFB44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EDCFB-F548-B60F-C16D-B62269B07662}"/>
              </a:ext>
            </a:extLst>
          </p:cNvPr>
          <p:cNvSpPr txBox="1"/>
          <p:nvPr/>
        </p:nvSpPr>
        <p:spPr>
          <a:xfrm>
            <a:off x="1409700" y="2514600"/>
            <a:ext cx="6324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40305601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8463" y="69456"/>
            <a:ext cx="373507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APPENDIX</a:t>
            </a:r>
            <a:endParaRPr spc="-7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0828935D-E2E0-4160-6E30-D7FAF6E1FE87}"/>
              </a:ext>
            </a:extLst>
          </p:cNvPr>
          <p:cNvSpPr txBox="1"/>
          <p:nvPr/>
        </p:nvSpPr>
        <p:spPr>
          <a:xfrm>
            <a:off x="535940" y="757200"/>
            <a:ext cx="6855460" cy="4573688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469900" indent="-457200">
              <a:spcBef>
                <a:spcPts val="62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r>
              <a:rPr lang="en-US" sz="2200" spc="-50" dirty="0">
                <a:latin typeface="Arial"/>
                <a:cs typeface="Arial"/>
              </a:rPr>
              <a:t>Jerome Avenue and 177</a:t>
            </a:r>
            <a:r>
              <a:rPr lang="en-US" sz="2200" spc="-50" baseline="30000" dirty="0">
                <a:latin typeface="Arial"/>
                <a:cs typeface="Arial"/>
              </a:rPr>
              <a:t>th</a:t>
            </a:r>
            <a:r>
              <a:rPr lang="en-US" sz="2200" spc="-50" dirty="0">
                <a:latin typeface="Arial"/>
                <a:cs typeface="Arial"/>
              </a:rPr>
              <a:t> Street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US" sz="2200" spc="-50" dirty="0">
                <a:latin typeface="Arial"/>
                <a:cs typeface="Arial"/>
              </a:rPr>
              <a:t>Jerome Avenue and Tremont Avenue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US" sz="2200" spc="-50" dirty="0">
                <a:latin typeface="Arial"/>
                <a:cs typeface="Arial"/>
              </a:rPr>
              <a:t>Jerome Avenue and Burnside Avenue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US" sz="2200" spc="-50" dirty="0">
                <a:latin typeface="Arial"/>
                <a:cs typeface="Arial"/>
              </a:rPr>
              <a:t>Jerome Avenue and Clinton Avenue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US" sz="2200" spc="-50" dirty="0">
                <a:latin typeface="Arial"/>
                <a:cs typeface="Arial"/>
              </a:rPr>
              <a:t>Jerome Avenue and 182</a:t>
            </a:r>
            <a:r>
              <a:rPr lang="en-US" sz="2200" spc="-50" baseline="30000" dirty="0">
                <a:latin typeface="Arial"/>
                <a:cs typeface="Arial"/>
              </a:rPr>
              <a:t>nd</a:t>
            </a:r>
            <a:r>
              <a:rPr lang="en-US" sz="2200" spc="-50" dirty="0">
                <a:latin typeface="Arial"/>
                <a:cs typeface="Arial"/>
              </a:rPr>
              <a:t> Street to Buchanan Place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US" sz="2200" spc="-50" dirty="0">
                <a:latin typeface="Arial"/>
                <a:cs typeface="Arial"/>
              </a:rPr>
              <a:t>Jerome and North Avenue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US" sz="2200" spc="-50" dirty="0">
                <a:latin typeface="Arial"/>
                <a:cs typeface="Arial"/>
              </a:rPr>
              <a:t>West Tremont Avenue and Harrison Avenue</a:t>
            </a:r>
          </a:p>
          <a:p>
            <a:pPr marL="469900" indent="-457200">
              <a:spcBef>
                <a:spcPts val="62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r>
              <a:rPr lang="en-US" sz="2200" spc="-50" dirty="0">
                <a:latin typeface="Arial"/>
                <a:cs typeface="Arial"/>
              </a:rPr>
              <a:t>West 181</a:t>
            </a:r>
            <a:r>
              <a:rPr lang="en-US" sz="2200" spc="-50" baseline="30000" dirty="0">
                <a:latin typeface="Arial"/>
                <a:cs typeface="Arial"/>
              </a:rPr>
              <a:t>st</a:t>
            </a:r>
            <a:r>
              <a:rPr lang="en-US" sz="2200" spc="-50" dirty="0">
                <a:latin typeface="Arial"/>
                <a:cs typeface="Arial"/>
              </a:rPr>
              <a:t> Street and Hall of Fame</a:t>
            </a:r>
          </a:p>
          <a:p>
            <a:pPr marL="469900" indent="-457200">
              <a:spcBef>
                <a:spcPts val="62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r>
              <a:rPr lang="en-US" sz="2200" spc="-50" dirty="0">
                <a:latin typeface="Arial"/>
                <a:cs typeface="Arial"/>
              </a:rPr>
              <a:t>Sedgwick Avenue and Tremont Avenue</a:t>
            </a:r>
          </a:p>
          <a:p>
            <a:pPr marL="469900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US" sz="2200" spc="-50" dirty="0">
                <a:latin typeface="Arial"/>
                <a:cs typeface="Arial"/>
              </a:rPr>
              <a:t>West Tremont and Grand Avenue</a:t>
            </a:r>
          </a:p>
          <a:p>
            <a:pPr marL="469900" indent="-457200">
              <a:spcBef>
                <a:spcPts val="625"/>
              </a:spcBef>
              <a:buFontTx/>
              <a:buAutoNum type="arabicPeriod"/>
              <a:tabLst>
                <a:tab pos="354965" algn="l"/>
                <a:tab pos="355600" algn="l"/>
              </a:tabLst>
            </a:pPr>
            <a:r>
              <a:rPr lang="en-US" sz="2200" spc="-50" dirty="0">
                <a:latin typeface="Arial"/>
                <a:cs typeface="Arial"/>
              </a:rPr>
              <a:t>Sedgwick and Grand Avenue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BEE68-DC75-13AC-8556-8FB9C6152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93AC2EF-CBA0-6A9F-0AB6-4641BFB83C11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204D24E-FB60-D652-EDAF-2DDDAF283E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225" y="91023"/>
            <a:ext cx="82264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2400" dirty="0"/>
              <a:t>PROJECT GOALS, OBJECTIVES, AND COMPONENTS</a:t>
            </a:r>
            <a:endParaRPr sz="2400"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9B115EB-55E7-C718-A4F3-A83760E45159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0EF9D6F-07C5-2544-418E-5C51F4448E7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11D8C43C-F571-20C5-1B81-14E3C2C1E0BF}"/>
              </a:ext>
            </a:extLst>
          </p:cNvPr>
          <p:cNvSpPr txBox="1"/>
          <p:nvPr/>
        </p:nvSpPr>
        <p:spPr>
          <a:xfrm>
            <a:off x="345440" y="1314174"/>
            <a:ext cx="4264660" cy="41870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endParaRPr lang="en-US" sz="2200" dirty="0">
              <a:latin typeface="Arial"/>
              <a:cs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0D9DE79-70E9-41B1-88D6-6180DB8C94B8}"/>
              </a:ext>
            </a:extLst>
          </p:cNvPr>
          <p:cNvSpPr txBox="1"/>
          <p:nvPr/>
        </p:nvSpPr>
        <p:spPr>
          <a:xfrm>
            <a:off x="212002" y="670143"/>
            <a:ext cx="4340483" cy="554318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2200" i="1" dirty="0">
                <a:latin typeface="Arial"/>
                <a:cs typeface="Arial"/>
              </a:rPr>
              <a:t>Creating a safe, pedestrian-friendly, multimodal transit corridor to meet the needs of current and future residents, workers and transit riders.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i="1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200" dirty="0">
                <a:latin typeface="Arial"/>
                <a:cs typeface="Arial"/>
              </a:rPr>
              <a:t>Optimizing bus operations by constructing six “Bus Stops Under the El”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200" dirty="0">
                <a:latin typeface="Arial"/>
                <a:cs typeface="Arial"/>
              </a:rPr>
              <a:t>Employing corridor-wide pedestrian safety improvements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200" dirty="0">
                <a:latin typeface="Arial"/>
                <a:cs typeface="Arial"/>
              </a:rPr>
              <a:t>Enhancing multimodal connections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200" dirty="0">
                <a:latin typeface="Arial"/>
                <a:cs typeface="Arial"/>
              </a:rPr>
              <a:t>Establishing transit nodes and new communal spaces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76E028-E491-E835-CB84-EAF9F01E60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675"/>
          <a:stretch/>
        </p:blipFill>
        <p:spPr>
          <a:xfrm>
            <a:off x="4524106" y="759444"/>
            <a:ext cx="4593488" cy="55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21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2CCC4-9DC8-6A04-6FCD-D9B3DB89D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DE40B48-0682-ACCC-71C2-FCDD962A5C3E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EB158BD-1ADC-9F30-BB99-BCECD9112F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JEROME AVE/177</a:t>
            </a:r>
            <a:r>
              <a:rPr lang="en-US" baseline="30000" dirty="0"/>
              <a:t>TH</a:t>
            </a:r>
            <a:r>
              <a:rPr lang="en-US" dirty="0"/>
              <a:t> ST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914BDDB-871E-7627-D88A-D01B356A4F9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9A1D2F3-0C05-B10E-47A4-0F13C7167E2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4E5825-9333-D7C4-4B81-3F4D46169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07" y="686676"/>
            <a:ext cx="8819293" cy="553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46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19452-CF40-72F3-9A70-860B53741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EFA2F89-32A6-4443-78F7-34F719D464F4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C174920-16E9-94A8-08F0-B184C25D6C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JEROME AVE/TREMONT AVE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E433DE7-1316-88DF-94F9-D38E4396573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29FBC12-1E38-654B-1E63-D55189F4803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F8D497-F851-8CF1-FF52-03AEE35E8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8576"/>
            <a:ext cx="9142602" cy="55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0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01E46-8D41-1120-F364-ED1480A16E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0F0B825-24FA-EE8D-6397-65DEFD6905D0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65F890F-0ADE-1616-55FA-4536DED69A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JEROME AVE/BURNSIDE AVE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A6F77B9-8698-751A-42E7-45E0406F2308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841842F4-6F3A-EC1F-C1F9-D7E554E9176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7892B7-6130-4A43-B69D-344278C8F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32" y="648576"/>
            <a:ext cx="8860444" cy="5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10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482AD-341F-54F4-E66E-732B7A083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194B73F-C164-0A5C-DDCF-9D09F6E904E0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C742069-EC15-16F0-CC5D-C508920358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MTA BURNSIDE ELEVATOR PROJECT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045D753-8D6E-BC67-7520-46B25C579E9E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671AFDD-4B2D-4EC2-9196-D05AC94E89F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FC9BC0-5886-9ECD-0F5C-CB4006E21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1567604"/>
            <a:ext cx="4570602" cy="37227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E04F2A-B586-FE04-2EA1-57397A2C6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02" y="1567604"/>
            <a:ext cx="4570602" cy="372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150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A5404-4196-167A-C28B-EDDEBADA6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24503F2-BC42-B8D6-0AD5-26C4394DC63E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BF2F497-9CAF-5D61-AABC-14DA5EAABA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JEROME AVE/CLINTON AVE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104BF6C-6FC6-A484-803F-C5B7CCE6A08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6427E9C-4AE6-942D-4CED-99C7F88C331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937870-E7DE-DF75-C397-D22C3DD1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08" y="762000"/>
            <a:ext cx="860229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8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F969C-4E01-7D09-AA23-7FE040571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E234443-F818-E69A-E2C3-226813F1CC24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9AD25E4-6177-2452-D483-DDEB711735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JEROME AVE/182</a:t>
            </a:r>
            <a:r>
              <a:rPr lang="en-US" baseline="30000" dirty="0"/>
              <a:t>ND</a:t>
            </a:r>
            <a:r>
              <a:rPr lang="en-US" dirty="0"/>
              <a:t> ST AND BUCHANAN PL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B8AE733-3E8C-91F5-D8EC-6DE5A24C17C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3B65E427-E117-D620-D300-7044DF36B5D8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CACEDC-9484-9A7B-C9C0-AFDD7E17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7" y="648576"/>
            <a:ext cx="8869969" cy="559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69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92607-DB2F-9FD3-6360-613714244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9F6BAAB-E86D-9847-B733-A94D8610F41D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BAA8DCD-3CF8-4B65-7D35-1EE2B5621A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JEROME AVE/NORTH AVE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53E51DF-E3DF-9DAA-0DB6-56EB60D1544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20EF807-23E9-2854-6059-C70DD0D4C4B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3BE525-1A71-0537-AFF3-2B47A3988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7" y="686676"/>
            <a:ext cx="8781193" cy="556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33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66250-4655-53BF-1CCB-59D50944D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83F9001-4B78-DE1F-2DF9-122AA822683E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F92147C-725C-AF40-9C70-C622D4353B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WEST TREMONT AVE/HARRISON AVE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C303D32-794F-FBAB-AC7B-3A22A898291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662DAE2-63F1-0303-7B8D-784DBD3BE09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A9E052-4B5A-F9DD-FEB9-F127EC799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648576"/>
            <a:ext cx="8335522" cy="563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33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0CDEA-28FE-EDEB-E06C-37957ED69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6D4437A-5DBD-B69F-FFC6-7D0B93FB3165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F0FF897-B05E-C0CC-C277-BA21499720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WEST 181</a:t>
            </a:r>
            <a:r>
              <a:rPr lang="en-US" baseline="30000" dirty="0"/>
              <a:t>ST</a:t>
            </a:r>
            <a:r>
              <a:rPr lang="en-US" dirty="0"/>
              <a:t> ST/HALL OF FAME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72C8230-BAFD-0E79-C838-106BC25968D2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6B21EAA-F87D-EE08-93DC-9BF170DD61F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CECED3-2036-1272-00C0-08F9D3D69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88" y="648576"/>
            <a:ext cx="8133605" cy="567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52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1C9EE-30AE-B5DB-E0D8-6566B10B9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B627A1F-B3F3-9C95-10D6-01CD3DBDF620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4480654-A1B0-EEFE-8871-A50B663FF0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WEST TREMONT AVE/GRAND AVE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478B6E6-8D42-767C-179D-E75B6746221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CDBB15F-3F8F-35D0-20FD-C852BD04818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EF4502-002E-2E01-65C8-C018E3DB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7" y="771150"/>
            <a:ext cx="8869969" cy="524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75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051D4-6FDB-3F77-D713-B45D3FCD4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4416724-D432-A431-AADB-8DC3BA53C1E3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067E3FD-2DDB-3DAA-5CD3-4F12A924E4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225" y="91023"/>
            <a:ext cx="82264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2400" dirty="0"/>
              <a:t>TRANSPORT AND SAFETY</a:t>
            </a:r>
            <a:endParaRPr sz="2400"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0AA72CA-9E8D-D188-F5AB-3B592A9CA3DA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7759112-A0BA-F8EF-57DB-B65994B8DB1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869C4A2C-095C-6A64-6903-A068B272E10E}"/>
              </a:ext>
            </a:extLst>
          </p:cNvPr>
          <p:cNvSpPr txBox="1"/>
          <p:nvPr/>
        </p:nvSpPr>
        <p:spPr>
          <a:xfrm>
            <a:off x="345440" y="1314174"/>
            <a:ext cx="4264660" cy="41870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endParaRPr lang="en-US" sz="2200" dirty="0">
              <a:latin typeface="Arial"/>
              <a:cs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6E4127CB-6E37-0E39-A9FC-5F7E22FC7B9D}"/>
              </a:ext>
            </a:extLst>
          </p:cNvPr>
          <p:cNvSpPr txBox="1"/>
          <p:nvPr/>
        </p:nvSpPr>
        <p:spPr>
          <a:xfrm>
            <a:off x="104822" y="697303"/>
            <a:ext cx="4009277" cy="5312352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2000" i="1" dirty="0">
                <a:latin typeface="Arial"/>
                <a:cs typeface="Arial"/>
              </a:rPr>
              <a:t>Developing safe transit and pedestrian connections underneath the elevated train structure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000" i="1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Arial"/>
                <a:cs typeface="Arial"/>
              </a:rPr>
              <a:t>Vision Zero Priority Corridor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Arial"/>
                <a:cs typeface="Arial"/>
              </a:rPr>
              <a:t>Create ADA-compliant bus stops 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Arial"/>
                <a:cs typeface="Arial"/>
              </a:rPr>
              <a:t>Improve conditions for passengers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Arial"/>
                <a:cs typeface="Arial"/>
              </a:rPr>
              <a:t>Shorten crossing distances at intersections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Arial"/>
                <a:cs typeface="Arial"/>
              </a:rPr>
              <a:t>Clarify sight lines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Arial"/>
                <a:cs typeface="Arial"/>
              </a:rPr>
              <a:t>Better define street and open space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sz="2000" dirty="0">
                <a:latin typeface="Arial"/>
                <a:cs typeface="Arial"/>
              </a:rPr>
              <a:t>Enhanced lighting </a:t>
            </a:r>
          </a:p>
        </p:txBody>
      </p:sp>
      <p:pic>
        <p:nvPicPr>
          <p:cNvPr id="2050" name="x__x0000_i1055">
            <a:extLst>
              <a:ext uri="{FF2B5EF4-FFF2-40B4-BE49-F238E27FC236}">
                <a16:creationId xmlns:a16="http://schemas.microsoft.com/office/drawing/2014/main" id="{EB4031CB-456D-A52A-667F-50EA82535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1" t="5253" r="1422" b="3657"/>
          <a:stretch/>
        </p:blipFill>
        <p:spPr bwMode="auto">
          <a:xfrm>
            <a:off x="4114099" y="641052"/>
            <a:ext cx="4988180" cy="5640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4994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3E7F4-6E3A-443F-C3EB-EB5B60789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4F96619-8CD9-DDD6-FFE0-47BF3BACD818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4DD2AE4-D4A7-3863-AF09-9B0321BC56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WEST TREMONT AVE/SEDGWICK AVE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66D2D5D-4627-69F8-639C-F46BD3771B2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1CB79684-A10A-A4BD-953A-EA8F8BDBC30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727588-CC76-98B4-1CE3-DB0F816AA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58101"/>
            <a:ext cx="7543800" cy="56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329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8297B1-8DA5-A040-5762-30EBEE61F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1C852CA-33C1-4942-1CE8-A3866E092F8F}"/>
              </a:ext>
            </a:extLst>
          </p:cNvPr>
          <p:cNvSpPr/>
          <p:nvPr/>
        </p:nvSpPr>
        <p:spPr>
          <a:xfrm>
            <a:off x="-1398" y="-8967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8F108C6-5AE0-E112-326B-33B127C4D8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pc="-10" dirty="0"/>
              <a:t>SEDGWICK AVE/UNDERCLIFF AVE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8A0CCF7-95F4-6942-2C54-6B8482A9DE4C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69F2FF1-EA13-59D1-A28C-AB0D9B6C300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4B03BB-B99B-0C24-E891-783E434CE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762000"/>
            <a:ext cx="9144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45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53A2-1FDF-98C3-A85A-7C1482E25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0C18DD3-73C9-474C-6AB5-458B17ACD14B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E6E54AD-49D9-A8C7-AD8D-FC63B96056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225" y="91023"/>
            <a:ext cx="82264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sz="2400" dirty="0"/>
              <a:t>PEDESTRIANS AND VEHICLES</a:t>
            </a:r>
            <a:endParaRPr sz="2400"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4707454-711F-9039-9DA6-4750FDDE6E97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DEC059D-06D4-A126-4037-5BDC2978EC6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634B6E84-431F-0383-704D-96469D335E45}"/>
              </a:ext>
            </a:extLst>
          </p:cNvPr>
          <p:cNvSpPr txBox="1"/>
          <p:nvPr/>
        </p:nvSpPr>
        <p:spPr>
          <a:xfrm>
            <a:off x="345440" y="1314174"/>
            <a:ext cx="4264660" cy="41870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endParaRPr lang="en-US" sz="2200" dirty="0">
              <a:latin typeface="Arial"/>
              <a:cs typeface="Arial"/>
            </a:endParaRP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199C4F2B-0E0A-6D85-116E-C304F725102A}"/>
              </a:ext>
            </a:extLst>
          </p:cNvPr>
          <p:cNvSpPr txBox="1"/>
          <p:nvPr/>
        </p:nvSpPr>
        <p:spPr>
          <a:xfrm>
            <a:off x="392593" y="914400"/>
            <a:ext cx="3205782" cy="4896853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i="1" dirty="0">
                <a:latin typeface="Arial"/>
                <a:cs typeface="Arial"/>
              </a:rPr>
              <a:t>Improving pedestrian safety, bolstering transit connections, and reclaiming underutilized public space</a:t>
            </a:r>
          </a:p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i="1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>
                <a:latin typeface="Arial"/>
                <a:cs typeface="Arial"/>
              </a:rPr>
              <a:t>Additional lighting for bus stops, sidewalks and open spaces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>
                <a:latin typeface="Arial"/>
                <a:cs typeface="Arial"/>
              </a:rPr>
              <a:t>Clarify demarcations and optimize roadway space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>
                <a:latin typeface="Arial"/>
                <a:cs typeface="Arial"/>
              </a:rPr>
              <a:t>Provide enhanced pedestrian amenities (seating, street furniture and trees, etc.)</a:t>
            </a:r>
          </a:p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r>
              <a:rPr lang="en-US" dirty="0">
                <a:latin typeface="Arial"/>
                <a:cs typeface="Arial"/>
              </a:rPr>
              <a:t>Create overall streetscape cohesion and legibility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FE2E46-0DF7-2F97-5FE1-933EA4F0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10" t="1810" r="1924" b="-1"/>
          <a:stretch/>
        </p:blipFill>
        <p:spPr>
          <a:xfrm>
            <a:off x="3645528" y="1110836"/>
            <a:ext cx="5262342" cy="483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39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A9EF6-3067-515B-F970-099447C9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A9AD91A-6F91-F711-E616-41EC71269DC7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9ECBBCC-2B22-17E1-39B8-A8EB9CDFF8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SAFETY DATA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BB45ECC-7F24-EF4B-E508-1D165FE7831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5F1BADAE-F6E0-7413-DFCD-DA9E9728EAE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F0FBF6-9D73-F4A3-00D8-78013E08C2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0" t="1952" r="3161" b="5214"/>
          <a:stretch/>
        </p:blipFill>
        <p:spPr>
          <a:xfrm>
            <a:off x="5133200" y="3810000"/>
            <a:ext cx="3870975" cy="24628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382974-5C4E-8AF5-6E07-52AF94C521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9" t="1832" r="2239" b="1832"/>
          <a:stretch/>
        </p:blipFill>
        <p:spPr>
          <a:xfrm>
            <a:off x="5133201" y="886231"/>
            <a:ext cx="3766786" cy="2707378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91CC7B03-EE80-F071-A195-F11FAB46C08F}"/>
              </a:ext>
            </a:extLst>
          </p:cNvPr>
          <p:cNvSpPr txBox="1"/>
          <p:nvPr/>
        </p:nvSpPr>
        <p:spPr>
          <a:xfrm>
            <a:off x="1334598" y="5971769"/>
            <a:ext cx="2550521" cy="68031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  <a:tabLst>
                <a:tab pos="354965" algn="l"/>
                <a:tab pos="355600" algn="l"/>
              </a:tabLst>
            </a:pPr>
            <a:r>
              <a:rPr lang="en-US" sz="1200" spc="-50" dirty="0">
                <a:latin typeface="Arial"/>
                <a:cs typeface="Arial"/>
              </a:rPr>
              <a:t>Severe Pedestrian Injury Summary </a:t>
            </a:r>
          </a:p>
          <a:p>
            <a:pPr marL="12700" lvl="2">
              <a:spcBef>
                <a:spcPts val="625"/>
              </a:spcBef>
              <a:tabLst>
                <a:tab pos="354965" algn="l"/>
                <a:tab pos="355600" algn="l"/>
              </a:tabLst>
            </a:pPr>
            <a:endParaRPr lang="en-US" sz="2200" spc="-50" dirty="0">
              <a:latin typeface="Arial"/>
              <a:cs typeface="Arial"/>
            </a:endParaRPr>
          </a:p>
        </p:txBody>
      </p:sp>
      <p:pic>
        <p:nvPicPr>
          <p:cNvPr id="7" name="Picture 6" descr="A map of a city&#10;&#10;AI-generated content may be incorrect.">
            <a:extLst>
              <a:ext uri="{FF2B5EF4-FFF2-40B4-BE49-F238E27FC236}">
                <a16:creationId xmlns:a16="http://schemas.microsoft.com/office/drawing/2014/main" id="{2EAAF6CD-31DB-7F2B-4535-2C9A08001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-336" r="-1276" b="-666"/>
          <a:stretch/>
        </p:blipFill>
        <p:spPr>
          <a:xfrm>
            <a:off x="106292" y="648576"/>
            <a:ext cx="5007134" cy="532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10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2921E-5653-2291-BF7E-D22372408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8BEB703-456A-15D9-3691-695C1DF02619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AF0D374-BBBB-F846-822A-2EC739F3C0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CPSD STUDY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EADEC9B4-A692-E54D-2048-C9AFAA76A03F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41DFE899-828F-B641-97D6-2892434D52D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F60A8F3-4CE2-F398-132D-2672F82E7F1D}"/>
              </a:ext>
            </a:extLst>
          </p:cNvPr>
          <p:cNvSpPr txBox="1"/>
          <p:nvPr/>
        </p:nvSpPr>
        <p:spPr>
          <a:xfrm>
            <a:off x="345440" y="1314174"/>
            <a:ext cx="4264660" cy="41870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298DF-FD0B-5C16-B005-B773608BCE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42" t="2221" r="2565" b="2232"/>
          <a:stretch/>
        </p:blipFill>
        <p:spPr>
          <a:xfrm>
            <a:off x="3086100" y="648576"/>
            <a:ext cx="3048000" cy="5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5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46F39-2F73-B7CF-F4BC-CC985E9FD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4943192-94BF-EEB8-86F8-79C4B36967BB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56C92F6-027A-1295-9B1A-9B9AC9F0D9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CPSD STUDY – KELTCH PARK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7ED30E9-EA31-E3C8-E431-70CA82E92311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D0519966-EB31-1290-2D3C-444F23A46FD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53E3CF3-AED4-F736-382C-6EB71367FB2D}"/>
              </a:ext>
            </a:extLst>
          </p:cNvPr>
          <p:cNvSpPr txBox="1"/>
          <p:nvPr/>
        </p:nvSpPr>
        <p:spPr>
          <a:xfrm>
            <a:off x="345440" y="1314174"/>
            <a:ext cx="4264660" cy="41870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A38DE0-0925-5782-C576-8C57B20A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8" t="925" r="833"/>
          <a:stretch/>
        </p:blipFill>
        <p:spPr>
          <a:xfrm>
            <a:off x="0" y="560924"/>
            <a:ext cx="9144000" cy="583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1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43252-EE0A-819E-15D8-55B190F50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2C5D3D2-E8BC-E674-7F6F-0791E468E6A9}"/>
              </a:ext>
            </a:extLst>
          </p:cNvPr>
          <p:cNvSpPr/>
          <p:nvPr/>
        </p:nvSpPr>
        <p:spPr>
          <a:xfrm>
            <a:off x="0" y="0"/>
            <a:ext cx="9144000" cy="579120"/>
          </a:xfrm>
          <a:custGeom>
            <a:avLst/>
            <a:gdLst/>
            <a:ahLst/>
            <a:cxnLst/>
            <a:rect l="l" t="t" r="r" b="b"/>
            <a:pathLst>
              <a:path w="9144000" h="579120">
                <a:moveTo>
                  <a:pt x="9144000" y="0"/>
                </a:moveTo>
                <a:lnTo>
                  <a:pt x="0" y="0"/>
                </a:lnTo>
                <a:lnTo>
                  <a:pt x="0" y="578840"/>
                </a:lnTo>
                <a:lnTo>
                  <a:pt x="9144000" y="578840"/>
                </a:lnTo>
                <a:lnTo>
                  <a:pt x="9144000" y="0"/>
                </a:lnTo>
                <a:close/>
              </a:path>
            </a:pathLst>
          </a:custGeom>
          <a:solidFill>
            <a:srgbClr val="2296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3FAD38F-817E-B6A4-7160-B07D408D50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US" dirty="0"/>
              <a:t>CPSD STUDY – JEROME AVE/TREMONT AVE</a:t>
            </a:r>
            <a:endParaRPr spc="-10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D68722E-9885-652A-7A52-ADC4827D5BC5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4FE146D-F171-F9B0-0F02-87F146FA0DD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pc="-10" dirty="0"/>
              <a:t>nyc.gov/dot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691A261D-7332-1F29-9728-93742DA85E38}"/>
              </a:ext>
            </a:extLst>
          </p:cNvPr>
          <p:cNvSpPr txBox="1"/>
          <p:nvPr/>
        </p:nvSpPr>
        <p:spPr>
          <a:xfrm>
            <a:off x="345440" y="1314174"/>
            <a:ext cx="4264660" cy="41870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25"/>
              </a:spcBef>
              <a:buChar char="•"/>
              <a:tabLst>
                <a:tab pos="354965" algn="l"/>
                <a:tab pos="355600" algn="l"/>
              </a:tabLst>
            </a:pP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28BAC0-0514-079E-3A57-8BD2919ED2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7" t="2120" r="1529" b="-1"/>
          <a:stretch/>
        </p:blipFill>
        <p:spPr>
          <a:xfrm>
            <a:off x="0" y="579120"/>
            <a:ext cx="9144000" cy="581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15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5400</TotalTime>
  <Words>897</Words>
  <Application>Microsoft Office PowerPoint</Application>
  <PresentationFormat>On-screen Show (4:3)</PresentationFormat>
  <Paragraphs>198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Aptos</vt:lpstr>
      <vt:lpstr>Arial</vt:lpstr>
      <vt:lpstr>Calibri</vt:lpstr>
      <vt:lpstr>Office Theme</vt:lpstr>
      <vt:lpstr>JEROME AVENUE AREA-WIDE PEDESTRIAN SAFETY AND STREETSCAPE IMPROVEMENTS  PROJECT ID: HWXJEROME</vt:lpstr>
      <vt:lpstr>JEROME AVENUE NEIGHBORHOOD PLAN</vt:lpstr>
      <vt:lpstr>PROJECT GOALS, OBJECTIVES, AND COMPONENTS</vt:lpstr>
      <vt:lpstr>TRANSPORT AND SAFETY</vt:lpstr>
      <vt:lpstr>PEDESTRIANS AND VEHICLES</vt:lpstr>
      <vt:lpstr>SAFETY DATA</vt:lpstr>
      <vt:lpstr>CPSD STUDY</vt:lpstr>
      <vt:lpstr>CPSD STUDY – KELTCH PARK</vt:lpstr>
      <vt:lpstr>CPSD STUDY – JEROME AVE/TREMONT AVE</vt:lpstr>
      <vt:lpstr>CPSD STUDY – JEROME AVE/BURNSIDE AVE</vt:lpstr>
      <vt:lpstr>PROJECT LOCATION</vt:lpstr>
      <vt:lpstr>ADJACENT PROJECTS</vt:lpstr>
      <vt:lpstr>PUBLIC REALM IMPROVEMENTS</vt:lpstr>
      <vt:lpstr>BUS STOPS UNDER THE EL</vt:lpstr>
      <vt:lpstr>BUS STOPS UNDER THE EL</vt:lpstr>
      <vt:lpstr>BUS STOPS UNDER THE EL</vt:lpstr>
      <vt:lpstr>KELTCH PARK</vt:lpstr>
      <vt:lpstr>KELTCH PARK</vt:lpstr>
      <vt:lpstr>KELTCH PARK</vt:lpstr>
      <vt:lpstr>JEROME AVE/SHAKESPEARE AVE</vt:lpstr>
      <vt:lpstr>169TH ST/CROMWELL AVE </vt:lpstr>
      <vt:lpstr>170TH ST/CROMWELL AVE </vt:lpstr>
      <vt:lpstr>170TH ST/TOWNSEND AVE </vt:lpstr>
      <vt:lpstr>170TH ST/WALTON AVE </vt:lpstr>
      <vt:lpstr>170TH ST/WYTHE PL </vt:lpstr>
      <vt:lpstr>MOUNT EDEN AVE/INWOOD AVE </vt:lpstr>
      <vt:lpstr>PROJECT SCHEDULE</vt:lpstr>
      <vt:lpstr>PowerPoint Presentation</vt:lpstr>
      <vt:lpstr>APPENDIX</vt:lpstr>
      <vt:lpstr>JEROME AVE/177TH ST</vt:lpstr>
      <vt:lpstr>JEROME AVE/TREMONT AVE</vt:lpstr>
      <vt:lpstr>JEROME AVE/BURNSIDE AVE</vt:lpstr>
      <vt:lpstr>MTA BURNSIDE ELEVATOR PROJECT</vt:lpstr>
      <vt:lpstr>JEROME AVE/CLINTON AVE</vt:lpstr>
      <vt:lpstr>JEROME AVE/182ND ST AND BUCHANAN PL</vt:lpstr>
      <vt:lpstr>JEROME AVE/NORTH AVE</vt:lpstr>
      <vt:lpstr>WEST TREMONT AVE/HARRISON AVE</vt:lpstr>
      <vt:lpstr>WEST 181ST ST/HALL OF FAME</vt:lpstr>
      <vt:lpstr>WEST TREMONT AVE/GRAND AVE</vt:lpstr>
      <vt:lpstr>WEST TREMONT AVE/SEDGWICK AVE</vt:lpstr>
      <vt:lpstr>SEDGWICK AVE/UNDERCLIFF AVE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Gerlach</dc:creator>
  <cp:lastModifiedBy>Centeno, Maria (DDC)</cp:lastModifiedBy>
  <cp:revision>58</cp:revision>
  <dcterms:created xsi:type="dcterms:W3CDTF">2022-10-24T20:36:28Z</dcterms:created>
  <dcterms:modified xsi:type="dcterms:W3CDTF">2025-06-04T20:20:10Z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2018-02-05T00:00:00Z</vt:filetime>
  </property>
  <property fmtid="{D5CDD505-2E9C-101B-9397-08002B2CF9AE}" pid="3" name="Creator">
    <vt:lpwstr>Acrobat PDFMaker 10.1 for PowerPoint</vt:lpwstr>
  </property>
  <property fmtid="{D5CDD505-2E9C-101B-9397-08002B2CF9AE}" pid="4" name="LastSaved">
    <vt:filetime>2022-10-24T00:00:00Z</vt:filetime>
  </property>
  <property fmtid="{D5CDD505-2E9C-101B-9397-08002B2CF9AE}" pid="5" name="Producer">
    <vt:lpwstr>Adobe PDF Library 10.0</vt:lpwstr>
  </property>
</Properties>
</file>