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71" r:id="rId14"/>
    <p:sldId id="270" r:id="rId15"/>
    <p:sldId id="269" r:id="rId16"/>
  </p:sldIdLst>
  <p:sldSz cx="15544800" cy="10058400"/>
  <p:notesSz cx="155448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3:40:41.1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21.5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24575,'6'0'0,"2"7"0,7 7 0,-1 9 0,5-1 0,-1 3 0,2 4 0,-2 2 0,-10-3 0,-13-7 0,-6-13 0,0-14 0,-6-7 0,2-6 0,2-7 0,3-5 0,4 2-8191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29.8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24575,'0'36'0,"-1"-8"0,6 51 0,-3-70 0,-1 1 0,2-1 0,-1 0 0,1 0 0,1 0 0,0 0 0,0 0 0,1-1 0,6 9 0,-11-16 0,3 2 0,-1 0 0,0 0 0,0 0 0,0 1 0,0-1 0,0 1 0,-1-1 0,1 1 0,0 5 0,-34-48 0,26 28-227,2-1-1,0 1 1,0-1-1,1 0 1,-3-21-1,2 2-6598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32.2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109 170 24575,'0'-6'0,"0"-8"0,-6-3 0,-8-3 0,-9 1 0,1-3 0,-4-3 0,11 2 0,12 5 0,8 12 0,3 13 0,-1 12 0,6 3 0,0 3 0,-1 4 0,-4-3-8191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9:01.1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62 24575,'0'-6'0,"0"-8"0,6-2 0,9 2 0,1 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9:02.7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24575,'6'6'0,"2"9"0,1 7 0,-3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3:40:42.9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24575,'6'0'0,"15"0"0,4 6 0,4 2 0,-4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3:40:44.8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61 0 24575,'-6'0'0,"-3"7"0,1 7 0,-4 3 0,-1 3 0,2-6 0,9-8 0,6-9 0,1-11 0,6-4 0,2 9 0,-2 11 0,-3 5-8191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10.473"/>
    </inkml:context>
    <inkml:brush xml:id="br0">
      <inkml:brushProperty name="width" value="0.035" units="cm"/>
      <inkml:brushProperty name="height" value="0.035" units="cm"/>
      <inkml:brushProperty name="color" value="#DDDDDD"/>
    </inkml:brush>
  </inkml:definitions>
  <inkml:trace contextRef="#ctx0" brushRef="#br0">408 217 24575,'0'-6'0,"-6"-3"0,-9 1 0,-1-4 0,-5-7 0,-5-1 0,-4 4 0,3-1 0,0 1 0,-2-2 0,-2 2 0,-2 3 0,-2 5 0,5-4 0,2 1 0,-1 2 0,4 3-8191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13.904"/>
    </inkml:context>
    <inkml:brush xml:id="br0">
      <inkml:brushProperty name="width" value="0.035" units="cm"/>
      <inkml:brushProperty name="height" value="0.035" units="cm"/>
      <inkml:brushProperty name="color" value="#DDDDDD"/>
    </inkml:brush>
  </inkml:definitions>
  <inkml:trace contextRef="#ctx0" brushRef="#br0">406 183 24575,'-21'-2'0,"1"0"0,-1-2 0,1 0 0,0-1 0,0-1 0,1-1 0,0-1 0,0-1 0,1 0 0,0-1 0,0-1 0,1-1 0,1-1 0,-24-22 0,33 29 0,0 1 0,0 0 0,0 0 0,0 1 0,-1 0 0,0 0 0,0 1 0,-11-4 0,10 4 0,284 81 0,-266-74 0,-1-1 0,0 2 0,-1-1 0,1 1 0,-1 0 0,0 1 0,0 0 0,10 11 0,-14-14 0,0 0 0,0 0 0,-1 0 0,1 1 0,-1-1 0,0 1 0,0-1 0,0 1 0,0 0 0,-1 0 0,1 0 0,-1 0 0,0 0 0,-1 0 0,1 0 0,-1 1 0,1-1 0,-1 0 0,0 0 0,-1 6 0,0-8 0,-1 1 0,1-1 0,0 1 0,-1-1 0,0 1 0,1-1 0,-1 0 0,0 0 0,0 0 0,0 0 0,0 0 0,-1-1 0,1 1 0,0-1 0,-1 1 0,1-1 0,-1 0 0,1 0 0,-1 0 0,0 0 0,1 0 0,-1-1 0,0 1 0,0-1 0,0 0 0,1 0 0,-1 0 0,0 0 0,0 0 0,0 0 0,-2-2 0,-7 1 0,1 0 0,0-2 0,0 1 0,0-1 0,0-1 0,-14-6 0,-125-83 0,85 49 0,64 44 0,0 0 0,1 0 0,-1-1 0,0 1 0,1 0 0,-1-1 0,1 1 0,-1 0 0,1-1 0,-1 1 0,0-1 0,1 1 0,-1-1 0,1 1 0,0-1 0,-1 1 0,1-1 0,-1 0 0,1 1 0,0-1 0,0 0 0,-1 1 0,1-1 0,0 0 0,0 1 0,0-1 0,0 0 0,-1 0 0,18-7 0,31 8 0,-29 3 0,-1 2 0,0 0 0,0 1 0,0 0 0,-1 2 0,0 0 0,0 1 0,26 20 0,-20-15 0,0 0 0,1-1 0,32 12 0,-30-15-1365,-5 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45.239"/>
    </inkml:context>
    <inkml:brush xml:id="br0">
      <inkml:brushProperty name="width" value="0.035" units="cm"/>
      <inkml:brushProperty name="height" value="0.035" units="cm"/>
      <inkml:brushProperty name="color" value="#DDDDDD"/>
    </inkml:brush>
  </inkml:definitions>
  <inkml:trace contextRef="#ctx0" brushRef="#br0">411 181 24575,'-25'-2'0,"-1"-1"0,1-1 0,0-1 0,1-2 0,-32-12 0,-6 0 0,45 14 0,-67-23 0,79 27 0,0-1 0,0-1 0,0 1 0,0-1 0,0 0 0,1 0 0,0 0 0,-1-1 0,1 1 0,0-1 0,1 0 0,-6-7 0,8 10 0,1 1 0,0-1 0,-1 0 0,1 0 0,0 0 0,-1 1 0,1-1 0,0 0 0,0 0 0,-1 0 0,1 0 0,0 1 0,0-1 0,0 0 0,0 0 0,0 0 0,1 0 0,-1 1 0,0-1 0,0 0 0,0 0 0,1 0 0,-1 1 0,0-1 0,1 0 0,-1 0 0,1 1 0,-1-1 0,1 0 0,0 0 0,1-1 0,0 1 0,0-1 0,1 1 0,-1 0 0,0-1 0,1 1 0,-1 0 0,1 1 0,-1-1 0,4 0 0,3-1 0,0 1 0,0 0 0,0 1 0,0 0 0,10 1 0,1 4 10,0 1 0,0 2 0,-1 0 0,0 0 0,0 2-1,-1 0 1,-1 2 0,18 13 0,60 35-1464,-69-47-5372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46.984"/>
    </inkml:context>
    <inkml:brush xml:id="br0">
      <inkml:brushProperty name="width" value="0.035" units="cm"/>
      <inkml:brushProperty name="height" value="0.035" units="cm"/>
      <inkml:brushProperty name="color" value="#DDDDDD"/>
    </inkml:brush>
  </inkml:definitions>
  <inkml:trace contextRef="#ctx0" brushRef="#br0">137 44 24575,'-6'0'0,"-9"0"0,-8-6 0,-6-3 0,-4-5 0,3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19.1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24575,'0'6'0,"0"8"0,0 9 0,0 6 0,0-8 0,0-14 0,0-14 0,0-13 0,0-8 0,0-1-8191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30T16:38:20.14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24575,'0'7'0,"0"14"0,0 16 0,0 8 0,6-3 0,3-3 0,5-8 0,1-3 0,-3-6-8191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 u="sng">
                <a:solidFill>
                  <a:srgbClr val="FF83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002EA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sng">
                <a:solidFill>
                  <a:srgbClr val="FF83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002EA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sng">
                <a:solidFill>
                  <a:srgbClr val="FF83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sng">
                <a:solidFill>
                  <a:srgbClr val="FF83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810625"/>
            <a:ext cx="15544800" cy="0"/>
          </a:xfrm>
          <a:custGeom>
            <a:avLst/>
            <a:gdLst/>
            <a:ahLst/>
            <a:cxnLst/>
            <a:rect l="l" t="t" r="r" b="b"/>
            <a:pathLst>
              <a:path w="15544800">
                <a:moveTo>
                  <a:pt x="155448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375" y="380999"/>
            <a:ext cx="14370685" cy="113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 u="sng">
                <a:solidFill>
                  <a:srgbClr val="FF834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975" y="2239073"/>
            <a:ext cx="13561694" cy="557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002EA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bx.mansbs@hwx100sbc.co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wthorkr@ddc.nyc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image" Target="../media/image7.jpg"/><Relationship Id="rId21" Type="http://schemas.openxmlformats.org/officeDocument/2006/relationships/customXml" Target="../ink/ink8.xml"/><Relationship Id="rId34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customXml" Target="../ink/ink4.xml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2" Type="http://schemas.openxmlformats.org/officeDocument/2006/relationships/image" Target="../media/image6.jp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5" Type="http://schemas.openxmlformats.org/officeDocument/2006/relationships/image" Target="../media/image3.jp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2.png"/><Relationship Id="rId10" Type="http://schemas.openxmlformats.org/officeDocument/2006/relationships/customXml" Target="../ink/ink3.xml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10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1.xml"/><Relationship Id="rId30" Type="http://schemas.openxmlformats.org/officeDocument/2006/relationships/image" Target="../media/image23.png"/><Relationship Id="rId35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800" y="0"/>
                </a:moveTo>
                <a:lnTo>
                  <a:pt x="0" y="0"/>
                </a:lnTo>
                <a:lnTo>
                  <a:pt x="0" y="10058400"/>
                </a:lnTo>
                <a:lnTo>
                  <a:pt x="15544800" y="10058400"/>
                </a:lnTo>
                <a:lnTo>
                  <a:pt x="15544800" y="0"/>
                </a:lnTo>
                <a:close/>
              </a:path>
            </a:pathLst>
          </a:custGeom>
          <a:solidFill>
            <a:srgbClr val="002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423" y="1246250"/>
            <a:ext cx="14512290" cy="0"/>
          </a:xfrm>
          <a:custGeom>
            <a:avLst/>
            <a:gdLst/>
            <a:ahLst/>
            <a:cxnLst/>
            <a:rect l="l" t="t" r="r" b="b"/>
            <a:pathLst>
              <a:path w="14512290">
                <a:moveTo>
                  <a:pt x="0" y="0"/>
                </a:moveTo>
                <a:lnTo>
                  <a:pt x="1451207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423" y="3725290"/>
            <a:ext cx="2347595" cy="0"/>
          </a:xfrm>
          <a:custGeom>
            <a:avLst/>
            <a:gdLst/>
            <a:ahLst/>
            <a:cxnLst/>
            <a:rect l="l" t="t" r="r" b="b"/>
            <a:pathLst>
              <a:path w="2347595">
                <a:moveTo>
                  <a:pt x="0" y="0"/>
                </a:moveTo>
                <a:lnTo>
                  <a:pt x="234737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952" y="8647430"/>
            <a:ext cx="1592580" cy="462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Zohran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lang="en-US" sz="140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Mamdani</a:t>
            </a:r>
            <a:endParaRPr sz="1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Mayor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1508" y="8648624"/>
            <a:ext cx="1783714" cy="462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Paul</a:t>
            </a:r>
            <a:r>
              <a:rPr sz="1400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1400" spc="45" dirty="0">
                <a:solidFill>
                  <a:srgbClr val="FFFFFF"/>
                </a:solidFill>
                <a:latin typeface="Georgia"/>
                <a:cs typeface="Georgia"/>
              </a:rPr>
              <a:t>A. 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Ochoa</a:t>
            </a:r>
            <a:endParaRPr lang="en-US" sz="1400" spc="-2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Commissioner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205" y="3832225"/>
            <a:ext cx="11026775" cy="2336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15"/>
              </a:spcBef>
              <a:tabLst>
                <a:tab pos="3154045" algn="l"/>
                <a:tab pos="5473065" algn="l"/>
                <a:tab pos="6352540" algn="l"/>
                <a:tab pos="7245984" algn="l"/>
              </a:tabLst>
            </a:pP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5400" spc="-5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5400" spc="-5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	B</a:t>
            </a:r>
            <a:r>
              <a:rPr sz="5400" spc="-5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5400" spc="-5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	E</a:t>
            </a:r>
            <a:r>
              <a:rPr sz="5400" spc="-5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5400" spc="-5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5400" spc="-5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5400" spc="-43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3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5400" spc="-5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sz="5400" spc="-5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5400" spc="-5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5400" spc="-5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T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5400" spc="-5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5400" spc="-5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5400" spc="-5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sz="5400" spc="-5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	S</a:t>
            </a:r>
            <a:r>
              <a:rPr sz="5400" spc="-5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5400" spc="-5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endParaRPr sz="5400">
              <a:latin typeface="Georgia"/>
              <a:cs typeface="Georgia"/>
            </a:endParaRPr>
          </a:p>
          <a:p>
            <a:pPr marL="12700">
              <a:lnSpc>
                <a:spcPts val="5760"/>
              </a:lnSpc>
            </a:pP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5400" spc="-5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5400" spc="-5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sz="5400" spc="-5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35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sz="5400" spc="-5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6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5400" spc="-5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5400" spc="-5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5400" spc="-5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5400" spc="-5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5400" spc="-5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5400" spc="-5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5400" spc="-5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205" y="6454076"/>
            <a:ext cx="2635250" cy="9353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3379"/>
              </a:lnSpc>
              <a:spcBef>
                <a:spcPts val="545"/>
              </a:spcBef>
            </a:pP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315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315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315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J</a:t>
            </a:r>
            <a:r>
              <a:rPr sz="31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15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315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spc="-50" dirty="0">
                <a:solidFill>
                  <a:srgbClr val="FFFFFF"/>
                </a:solidFill>
                <a:latin typeface="Georgia"/>
                <a:cs typeface="Georgia"/>
              </a:rPr>
              <a:t>T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315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315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315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315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31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315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spc="-5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endParaRPr sz="31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0048" y="6454076"/>
            <a:ext cx="4577080" cy="9353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0035" marR="5080" indent="-267970">
              <a:lnSpc>
                <a:spcPts val="3379"/>
              </a:lnSpc>
              <a:spcBef>
                <a:spcPts val="545"/>
              </a:spcBef>
              <a:tabLst>
                <a:tab pos="1077595" algn="l"/>
                <a:tab pos="1202690" algn="l"/>
              </a:tabLst>
            </a:pP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315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315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spc="-6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	H</a:t>
            </a:r>
            <a:r>
              <a:rPr sz="315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sz="31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sz="315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315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sz="315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sz="315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315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315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spc="-50" dirty="0">
                <a:solidFill>
                  <a:srgbClr val="FFFFFF"/>
                </a:solidFill>
                <a:latin typeface="Georgia"/>
                <a:cs typeface="Georgia"/>
              </a:rPr>
              <a:t>C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315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spc="-50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		M</a:t>
            </a:r>
            <a:r>
              <a:rPr sz="31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315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315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315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315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31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31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315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50" spc="-5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315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23" y="1554416"/>
            <a:ext cx="2294254" cy="54489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410693" y="8708390"/>
            <a:ext cx="215074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895" algn="l"/>
                <a:tab pos="1250315" algn="l"/>
              </a:tabLst>
            </a:pPr>
            <a:r>
              <a:rPr sz="2550" spc="-25" dirty="0">
                <a:solidFill>
                  <a:srgbClr val="FF6E23"/>
                </a:solidFill>
                <a:latin typeface="Georgia"/>
                <a:cs typeface="Georgia"/>
              </a:rPr>
              <a:t>May</a:t>
            </a:r>
            <a:r>
              <a:rPr sz="2550" dirty="0">
                <a:solidFill>
                  <a:srgbClr val="FF6E23"/>
                </a:solidFill>
                <a:latin typeface="Georgia"/>
                <a:cs typeface="Georgia"/>
              </a:rPr>
              <a:t>	</a:t>
            </a:r>
            <a:r>
              <a:rPr sz="2550" spc="-25" dirty="0">
                <a:solidFill>
                  <a:srgbClr val="FF6E23"/>
                </a:solidFill>
                <a:latin typeface="Georgia"/>
                <a:cs typeface="Georgia"/>
              </a:rPr>
              <a:t>4,</a:t>
            </a:r>
            <a:r>
              <a:rPr sz="2550" dirty="0">
                <a:solidFill>
                  <a:srgbClr val="FF6E23"/>
                </a:solidFill>
                <a:latin typeface="Georgia"/>
                <a:cs typeface="Georgia"/>
              </a:rPr>
              <a:t>	2</a:t>
            </a:r>
            <a:r>
              <a:rPr sz="2550" spc="-245" dirty="0">
                <a:solidFill>
                  <a:srgbClr val="FF6E23"/>
                </a:solidFill>
                <a:latin typeface="Georgia"/>
                <a:cs typeface="Georgia"/>
              </a:rPr>
              <a:t> </a:t>
            </a:r>
            <a:r>
              <a:rPr sz="2550" dirty="0">
                <a:solidFill>
                  <a:srgbClr val="FF6E23"/>
                </a:solidFill>
                <a:latin typeface="Georgia"/>
                <a:cs typeface="Georgia"/>
              </a:rPr>
              <a:t>0</a:t>
            </a:r>
            <a:r>
              <a:rPr sz="2550" spc="-235" dirty="0">
                <a:solidFill>
                  <a:srgbClr val="FF6E23"/>
                </a:solidFill>
                <a:latin typeface="Georgia"/>
                <a:cs typeface="Georgia"/>
              </a:rPr>
              <a:t> </a:t>
            </a:r>
            <a:r>
              <a:rPr sz="2550" dirty="0">
                <a:solidFill>
                  <a:srgbClr val="FF6E23"/>
                </a:solidFill>
                <a:latin typeface="Georgia"/>
                <a:cs typeface="Georgia"/>
              </a:rPr>
              <a:t>2</a:t>
            </a:r>
            <a:r>
              <a:rPr sz="2550" spc="-245" dirty="0">
                <a:solidFill>
                  <a:srgbClr val="FF6E23"/>
                </a:solidFill>
                <a:latin typeface="Georgia"/>
                <a:cs typeface="Georgia"/>
              </a:rPr>
              <a:t> </a:t>
            </a:r>
            <a:r>
              <a:rPr sz="2550" spc="-50" dirty="0">
                <a:solidFill>
                  <a:srgbClr val="FF6E23"/>
                </a:solidFill>
                <a:latin typeface="Georgia"/>
                <a:cs typeface="Georgia"/>
              </a:rPr>
              <a:t>6</a:t>
            </a:r>
            <a:endParaRPr sz="2550">
              <a:latin typeface="Georgia"/>
              <a:cs typeface="Georgia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481647" y="2931795"/>
            <a:ext cx="1205928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5795" algn="l"/>
                <a:tab pos="8833485" algn="l"/>
              </a:tabLst>
            </a:pP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4050" b="0" u="none" spc="-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4050" b="0" u="none" spc="-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4050" b="0" u="none" spc="-2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4050" b="0" u="none" spc="-2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4050" b="0" u="none" spc="-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4050" b="0" u="none" spc="-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4050" b="0" u="none" spc="-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4050" b="0" u="none" spc="-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spc="-5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	C</a:t>
            </a:r>
            <a:r>
              <a:rPr sz="4050" b="0" u="none" spc="-2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4050" b="0" u="none" spc="-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4050" b="0" u="none" spc="-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4050" b="0" u="none" spc="-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4050" b="0" u="none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4050" b="0" u="none" spc="-2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4050" b="0" u="none" spc="-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4050" b="0" u="none" spc="-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spc="-50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	B</a:t>
            </a:r>
            <a:r>
              <a:rPr sz="4050" b="0" u="none" spc="-2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4050" b="0" u="none" spc="-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4050" b="0" u="none" spc="-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4050" b="0" u="none" spc="-22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4050" b="0" u="none" spc="-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dirty="0">
                <a:solidFill>
                  <a:srgbClr val="FFFFFF"/>
                </a:solidFill>
                <a:latin typeface="Georgia"/>
                <a:cs typeface="Georgia"/>
              </a:rPr>
              <a:t>#</a:t>
            </a:r>
            <a:r>
              <a:rPr sz="4050" b="0" u="none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50" b="0" u="none" spc="-25" dirty="0">
                <a:solidFill>
                  <a:srgbClr val="FFFFFF"/>
                </a:solidFill>
                <a:latin typeface="Georgia"/>
                <a:cs typeface="Georgia"/>
              </a:rPr>
              <a:t>12</a:t>
            </a:r>
            <a:endParaRPr sz="4050">
              <a:latin typeface="Georgia"/>
              <a:cs typeface="Georgia"/>
            </a:endParaRPr>
          </a:p>
        </p:txBody>
      </p:sp>
      <p:pic>
        <p:nvPicPr>
          <p:cNvPr id="13" name="object 13" descr="Shape, circ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9596" y="1374546"/>
            <a:ext cx="1510284" cy="90523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21068" y="6402323"/>
            <a:ext cx="2347595" cy="0"/>
          </a:xfrm>
          <a:custGeom>
            <a:avLst/>
            <a:gdLst/>
            <a:ahLst/>
            <a:cxnLst/>
            <a:rect l="l" t="t" r="r" b="b"/>
            <a:pathLst>
              <a:path w="2347595">
                <a:moveTo>
                  <a:pt x="0" y="0"/>
                </a:moveTo>
                <a:lnTo>
                  <a:pt x="2347353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 descr="Logo, company name  AI-generated content may be incorrect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9657" y="1355699"/>
            <a:ext cx="1441068" cy="943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30"/>
              </a:spcBef>
            </a:pPr>
            <a:r>
              <a:rPr sz="4700" dirty="0"/>
              <a:t>COMMUNITY</a:t>
            </a:r>
            <a:r>
              <a:rPr sz="4700" spc="170" dirty="0"/>
              <a:t> </a:t>
            </a:r>
            <a:r>
              <a:rPr sz="4700" dirty="0"/>
              <a:t>IMPACTS</a:t>
            </a:r>
            <a:r>
              <a:rPr sz="4700" spc="120" dirty="0"/>
              <a:t> </a:t>
            </a:r>
            <a:r>
              <a:rPr sz="4700" dirty="0"/>
              <a:t>&amp;</a:t>
            </a:r>
            <a:r>
              <a:rPr sz="4700" spc="20" dirty="0"/>
              <a:t> </a:t>
            </a:r>
            <a:r>
              <a:rPr sz="4700" spc="-10" dirty="0"/>
              <a:t>MITIGATIONS</a:t>
            </a:r>
            <a:endParaRPr sz="4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130" y="8893271"/>
            <a:ext cx="918057" cy="607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64970" y="1517332"/>
            <a:ext cx="12696825" cy="70974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heavy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Georgia"/>
                <a:cs typeface="Georgia"/>
              </a:rPr>
              <a:t>Contractor</a:t>
            </a:r>
            <a:r>
              <a:rPr sz="2000" b="1" u="heavy" spc="-95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spc="-10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Georgia"/>
                <a:cs typeface="Georgia"/>
              </a:rPr>
              <a:t>shall:</a:t>
            </a:r>
            <a:endParaRPr sz="2000" dirty="0">
              <a:latin typeface="Georgia"/>
              <a:cs typeface="Georgia"/>
            </a:endParaRPr>
          </a:p>
          <a:p>
            <a:pPr marL="593725" indent="-581025">
              <a:lnSpc>
                <a:spcPct val="100000"/>
              </a:lnSpc>
              <a:spcBef>
                <a:spcPts val="2155"/>
              </a:spcBef>
              <a:buFont typeface="Arial"/>
              <a:buChar char="•"/>
              <a:tabLst>
                <a:tab pos="5937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Work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within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DEP</a:t>
            </a:r>
            <a:r>
              <a:rPr sz="1800" spc="-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Noise Code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Regulations</a:t>
            </a:r>
            <a:endParaRPr sz="1800" dirty="0">
              <a:latin typeface="Georgia"/>
              <a:cs typeface="Georgia"/>
            </a:endParaRPr>
          </a:p>
          <a:p>
            <a:pPr marL="593725" indent="-58102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5937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Keep</a:t>
            </a:r>
            <a:r>
              <a:rPr sz="1800" spc="-1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storage</a:t>
            </a:r>
            <a:r>
              <a:rPr sz="180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site</a:t>
            </a:r>
            <a:r>
              <a:rPr sz="180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areas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clean</a:t>
            </a:r>
            <a:r>
              <a:rPr sz="18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safe</a:t>
            </a:r>
            <a:endParaRPr sz="1800" dirty="0">
              <a:latin typeface="Georgia"/>
              <a:cs typeface="Georgia"/>
            </a:endParaRPr>
          </a:p>
          <a:p>
            <a:pPr marL="593725" indent="-58102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5937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Cover</a:t>
            </a:r>
            <a:r>
              <a:rPr sz="180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trucks</a:t>
            </a:r>
            <a:r>
              <a:rPr sz="18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delivering</a:t>
            </a:r>
            <a:r>
              <a:rPr sz="1800" spc="-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fill</a:t>
            </a:r>
            <a:r>
              <a:rPr sz="180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material</a:t>
            </a:r>
            <a:endParaRPr sz="1800" dirty="0">
              <a:latin typeface="Georgia"/>
              <a:cs typeface="Georgia"/>
            </a:endParaRPr>
          </a:p>
          <a:p>
            <a:pPr marL="593725" indent="-58102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5937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Provide</a:t>
            </a:r>
            <a:r>
              <a:rPr sz="1800" spc="-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professional</a:t>
            </a:r>
            <a:r>
              <a:rPr sz="18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rodent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control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inspector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monitor/maintain</a:t>
            </a:r>
            <a:r>
              <a:rPr sz="1800" spc="9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Rodent</a:t>
            </a:r>
            <a:r>
              <a:rPr sz="1800" spc="-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Control</a:t>
            </a:r>
            <a:r>
              <a:rPr sz="180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Station</a:t>
            </a:r>
            <a:endParaRPr sz="1800" dirty="0">
              <a:latin typeface="Georgia"/>
              <a:cs typeface="Georgia"/>
            </a:endParaRPr>
          </a:p>
          <a:p>
            <a:pPr marL="593725" indent="-58102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5937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Garbage</a:t>
            </a:r>
            <a:r>
              <a:rPr sz="1800" spc="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pick-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up</a:t>
            </a:r>
            <a:r>
              <a:rPr sz="1800" spc="-114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may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be affected</a:t>
            </a:r>
            <a:r>
              <a:rPr sz="1800" spc="-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1800" spc="-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be coordinated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with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appropriate</a:t>
            </a:r>
            <a:r>
              <a:rPr sz="18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stakeholders</a:t>
            </a:r>
            <a:r>
              <a:rPr sz="18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in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coordination</a:t>
            </a:r>
            <a:r>
              <a:rPr sz="1800" spc="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with</a:t>
            </a:r>
            <a:r>
              <a:rPr sz="1800" spc="-9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DSNY.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5"/>
              </a:spcBef>
              <a:buClr>
                <a:srgbClr val="002EA7"/>
              </a:buClr>
              <a:buFont typeface="Arial"/>
              <a:buChar char="•"/>
            </a:pPr>
            <a:endParaRPr sz="1800" dirty="0">
              <a:latin typeface="Georgia"/>
              <a:cs typeface="Georgia"/>
            </a:endParaRPr>
          </a:p>
          <a:p>
            <a:pPr marL="12700">
              <a:lnSpc>
                <a:spcPts val="2390"/>
              </a:lnSpc>
            </a:pPr>
            <a:r>
              <a:rPr sz="2000" b="1" u="heavy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Georgia"/>
                <a:cs typeface="Georgia"/>
              </a:rPr>
              <a:t>TRAFFIC</a:t>
            </a:r>
            <a:r>
              <a:rPr sz="2000" b="1" u="heavy" spc="-85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spc="-10" dirty="0">
                <a:solidFill>
                  <a:srgbClr val="002EA7"/>
                </a:solidFill>
                <a:uFill>
                  <a:solidFill>
                    <a:srgbClr val="002EA7"/>
                  </a:solidFill>
                </a:uFill>
                <a:latin typeface="Georgia"/>
                <a:cs typeface="Georgia"/>
              </a:rPr>
              <a:t>PATTERNS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ts val="2150"/>
              </a:lnSpc>
            </a:pPr>
            <a:r>
              <a:rPr sz="1800" b="1" dirty="0">
                <a:solidFill>
                  <a:srgbClr val="002EA7"/>
                </a:solidFill>
                <a:latin typeface="Georgia"/>
                <a:cs typeface="Georgia"/>
              </a:rPr>
              <a:t>Contractors</a:t>
            </a:r>
            <a:r>
              <a:rPr sz="1800" b="1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2EA7"/>
                </a:solidFill>
                <a:latin typeface="Georgia"/>
                <a:cs typeface="Georgia"/>
              </a:rPr>
              <a:t>shall</a:t>
            </a:r>
            <a:r>
              <a:rPr sz="1800" b="1" spc="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002EA7"/>
                </a:solidFill>
                <a:latin typeface="Georgia"/>
                <a:cs typeface="Georgia"/>
              </a:rPr>
              <a:t>maintain</a:t>
            </a:r>
            <a:r>
              <a:rPr sz="1800" b="1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b="1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002EA7"/>
                </a:solidFill>
                <a:latin typeface="Georgia"/>
                <a:cs typeface="Georgia"/>
              </a:rPr>
              <a:t>following: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 dirty="0">
              <a:latin typeface="Georgia"/>
              <a:cs typeface="Georgia"/>
            </a:endParaRPr>
          </a:p>
          <a:p>
            <a:pPr marL="403225" indent="-390525">
              <a:lnSpc>
                <a:spcPct val="100000"/>
              </a:lnSpc>
              <a:buFont typeface="Arial"/>
              <a:buChar char="•"/>
              <a:tabLst>
                <a:tab pos="4032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Signage</a:t>
            </a:r>
            <a:r>
              <a:rPr sz="1800" spc="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personnel</a:t>
            </a:r>
            <a:r>
              <a:rPr sz="1800" spc="-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1800"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ensure</a:t>
            </a:r>
            <a:r>
              <a:rPr sz="18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</a:t>
            </a:r>
            <a:r>
              <a:rPr sz="1800" spc="-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safe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work</a:t>
            </a:r>
            <a:r>
              <a:rPr sz="1800" spc="-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site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for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pedestrians</a:t>
            </a:r>
            <a:r>
              <a:rPr sz="18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vehicles</a:t>
            </a:r>
            <a:endParaRPr sz="1800" dirty="0">
              <a:latin typeface="Georgia"/>
              <a:cs typeface="Georgia"/>
            </a:endParaRPr>
          </a:p>
          <a:p>
            <a:pPr marL="403225" indent="-39052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4032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Maintain pedestrian</a:t>
            </a:r>
            <a:r>
              <a:rPr sz="18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access</a:t>
            </a:r>
            <a:r>
              <a:rPr sz="18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sidewalks,</a:t>
            </a:r>
            <a:r>
              <a:rPr sz="1800" spc="-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crosswalks</a:t>
            </a:r>
            <a:r>
              <a:rPr sz="18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buildings</a:t>
            </a:r>
            <a:endParaRPr sz="1800" dirty="0">
              <a:latin typeface="Georgia"/>
              <a:cs typeface="Georgia"/>
            </a:endParaRPr>
          </a:p>
          <a:p>
            <a:pPr marL="403225" indent="-39052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403225" algn="l"/>
              </a:tabLst>
            </a:pPr>
            <a:r>
              <a:rPr lang="en-US" sz="1800" dirty="0">
                <a:solidFill>
                  <a:srgbClr val="002EA7"/>
                </a:solidFill>
                <a:latin typeface="Georgia"/>
                <a:cs typeface="Georgia"/>
              </a:rPr>
              <a:t>Always maintain emergency/ through way traffic</a:t>
            </a:r>
            <a:endParaRPr sz="1800" dirty="0">
              <a:latin typeface="Georgia"/>
              <a:cs typeface="Georgia"/>
            </a:endParaRPr>
          </a:p>
          <a:p>
            <a:pPr marL="403225" indent="-39052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4032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Plate</a:t>
            </a:r>
            <a:r>
              <a:rPr sz="18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open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roadway</a:t>
            </a:r>
            <a:r>
              <a:rPr sz="1800" spc="-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traffic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when</a:t>
            </a:r>
            <a:r>
              <a:rPr sz="18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site</a:t>
            </a:r>
            <a:r>
              <a:rPr sz="180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is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unattended/</a:t>
            </a:r>
            <a:r>
              <a:rPr sz="1800" spc="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not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in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use</a:t>
            </a:r>
            <a:endParaRPr sz="1800" dirty="0">
              <a:latin typeface="Georgia"/>
              <a:cs typeface="Georgia"/>
            </a:endParaRPr>
          </a:p>
          <a:p>
            <a:pPr marL="403225" indent="-390525">
              <a:lnSpc>
                <a:spcPts val="2130"/>
              </a:lnSpc>
              <a:spcBef>
                <a:spcPts val="1745"/>
              </a:spcBef>
              <a:buFont typeface="Arial"/>
              <a:buChar char="•"/>
              <a:tabLst>
                <a:tab pos="4032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Parking</a:t>
            </a:r>
            <a:r>
              <a:rPr sz="18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driveway</a:t>
            </a:r>
            <a:r>
              <a:rPr sz="1800" spc="-1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access</a:t>
            </a:r>
            <a:r>
              <a:rPr sz="1800" spc="-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may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be</a:t>
            </a:r>
            <a:r>
              <a:rPr sz="180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restricted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when</a:t>
            </a:r>
            <a:r>
              <a:rPr sz="1800" spc="-9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necessary;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coordination</a:t>
            </a:r>
            <a:r>
              <a:rPr sz="1800" spc="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is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done</a:t>
            </a:r>
            <a:r>
              <a:rPr sz="18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on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</a:t>
            </a:r>
            <a:r>
              <a:rPr sz="1800" spc="9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case-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by-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case</a:t>
            </a:r>
            <a:r>
              <a:rPr sz="1800" spc="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basis;</a:t>
            </a:r>
            <a:endParaRPr sz="1800" dirty="0">
              <a:latin typeface="Georgia"/>
              <a:cs typeface="Georgia"/>
            </a:endParaRPr>
          </a:p>
          <a:p>
            <a:pPr marL="403225">
              <a:lnSpc>
                <a:spcPts val="2130"/>
              </a:lnSpc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signs</a:t>
            </a:r>
            <a:r>
              <a:rPr sz="1800" spc="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1800" spc="-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be</a:t>
            </a:r>
            <a:r>
              <a:rPr sz="1800" spc="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posted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in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advance</a:t>
            </a:r>
            <a:r>
              <a:rPr sz="18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of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work</a:t>
            </a:r>
            <a:r>
              <a:rPr sz="1800" spc="-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avoid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towing</a:t>
            </a:r>
            <a:r>
              <a:rPr sz="1800" spc="-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of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vehicles.</a:t>
            </a:r>
            <a:endParaRPr sz="1800" dirty="0">
              <a:latin typeface="Georgia"/>
              <a:cs typeface="Georgia"/>
            </a:endParaRPr>
          </a:p>
          <a:p>
            <a:pPr marL="403225" indent="-39052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03225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Full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roadway</a:t>
            </a:r>
            <a:r>
              <a:rPr sz="1800" spc="-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closures</a:t>
            </a:r>
            <a:r>
              <a:rPr sz="18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–</a:t>
            </a:r>
            <a:r>
              <a:rPr sz="1800" spc="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intermittent</a:t>
            </a:r>
            <a:r>
              <a:rPr sz="1800" spc="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and when</a:t>
            </a:r>
            <a:r>
              <a:rPr sz="18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necessary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63140" y="9219882"/>
            <a:ext cx="1765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Franklin Gothic Book"/>
                <a:cs typeface="Franklin Gothic Book"/>
              </a:rPr>
              <a:t>9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64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z="4800" dirty="0"/>
              <a:t>COMMUNITY</a:t>
            </a:r>
            <a:r>
              <a:rPr sz="4800" spc="-175" dirty="0"/>
              <a:t> </a:t>
            </a:r>
            <a:r>
              <a:rPr sz="4800" dirty="0"/>
              <a:t>OUTREACH</a:t>
            </a:r>
            <a:r>
              <a:rPr sz="4800" spc="-80" dirty="0"/>
              <a:t> </a:t>
            </a:r>
            <a:r>
              <a:rPr sz="4800" spc="-10" dirty="0"/>
              <a:t>PROCEDURES: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257280" y="8844915"/>
            <a:ext cx="234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BEBEBE"/>
                </a:solidFill>
                <a:latin typeface="Franklin Gothic Book"/>
                <a:cs typeface="Franklin Gothic Book"/>
              </a:rPr>
              <a:t>10</a:t>
            </a:r>
            <a:endParaRPr sz="15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23" y="9015242"/>
            <a:ext cx="918057" cy="6079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Community</a:t>
            </a:r>
            <a:r>
              <a:rPr spc="114" dirty="0"/>
              <a:t> </a:t>
            </a:r>
            <a:r>
              <a:rPr dirty="0"/>
              <a:t>Construction</a:t>
            </a:r>
            <a:r>
              <a:rPr spc="140" dirty="0"/>
              <a:t> </a:t>
            </a:r>
            <a:r>
              <a:rPr dirty="0"/>
              <a:t>Liaison</a:t>
            </a:r>
            <a:r>
              <a:rPr spc="145" dirty="0"/>
              <a:t> </a:t>
            </a:r>
            <a:r>
              <a:rPr dirty="0"/>
              <a:t>(CCL)</a:t>
            </a:r>
            <a:r>
              <a:rPr spc="340" dirty="0"/>
              <a:t> </a:t>
            </a:r>
            <a:r>
              <a:rPr b="0" dirty="0">
                <a:latin typeface="Georgia"/>
                <a:cs typeface="Georgia"/>
              </a:rPr>
              <a:t>responsibilities</a:t>
            </a:r>
            <a:r>
              <a:rPr b="0" spc="1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are</a:t>
            </a:r>
            <a:r>
              <a:rPr b="0" spc="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as</a:t>
            </a:r>
            <a:r>
              <a:rPr b="0" spc="6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follows:</a:t>
            </a: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b="0" spc="-10" dirty="0">
              <a:latin typeface="Georgia"/>
              <a:cs typeface="Georgia"/>
            </a:endParaRPr>
          </a:p>
          <a:p>
            <a:pPr marL="498475" indent="-4857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98475" algn="l"/>
              </a:tabLst>
            </a:pPr>
            <a:r>
              <a:rPr b="0" dirty="0">
                <a:latin typeface="Georgia"/>
                <a:cs typeface="Georgia"/>
              </a:rPr>
              <a:t>First</a:t>
            </a:r>
            <a:r>
              <a:rPr b="0" spc="1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point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of</a:t>
            </a:r>
            <a:r>
              <a:rPr b="0" spc="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contact,</a:t>
            </a:r>
            <a:r>
              <a:rPr b="0" spc="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maintain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on-site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presence</a:t>
            </a:r>
            <a:r>
              <a:rPr b="0" spc="1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12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communications.</a:t>
            </a:r>
          </a:p>
          <a:p>
            <a:pPr>
              <a:lnSpc>
                <a:spcPct val="100000"/>
              </a:lnSpc>
              <a:spcBef>
                <a:spcPts val="254"/>
              </a:spcBef>
              <a:buClr>
                <a:srgbClr val="002EA7"/>
              </a:buClr>
              <a:buFont typeface="Arial"/>
              <a:buChar char="•"/>
            </a:pPr>
            <a:endParaRPr b="0" spc="-10" dirty="0">
              <a:latin typeface="Georgia"/>
              <a:cs typeface="Georgia"/>
            </a:endParaRPr>
          </a:p>
          <a:p>
            <a:pPr marL="498475" indent="-485775">
              <a:lnSpc>
                <a:spcPct val="100000"/>
              </a:lnSpc>
              <a:buFont typeface="Arial"/>
              <a:buChar char="•"/>
              <a:tabLst>
                <a:tab pos="498475" algn="l"/>
              </a:tabLst>
            </a:pPr>
            <a:r>
              <a:rPr b="0" dirty="0">
                <a:latin typeface="Georgia"/>
                <a:cs typeface="Georgia"/>
              </a:rPr>
              <a:t>Identify,</a:t>
            </a:r>
            <a:r>
              <a:rPr b="0" spc="10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resolve,</a:t>
            </a:r>
            <a:r>
              <a:rPr b="0" spc="10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and/or</a:t>
            </a:r>
            <a:r>
              <a:rPr b="0" spc="9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proactively</a:t>
            </a:r>
            <a:r>
              <a:rPr b="0" spc="8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address</a:t>
            </a:r>
            <a:r>
              <a:rPr b="0" spc="18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issues</a:t>
            </a:r>
            <a:r>
              <a:rPr b="0" spc="10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inquiries.</a:t>
            </a:r>
          </a:p>
          <a:p>
            <a:pPr>
              <a:lnSpc>
                <a:spcPct val="100000"/>
              </a:lnSpc>
              <a:spcBef>
                <a:spcPts val="330"/>
              </a:spcBef>
              <a:buClr>
                <a:srgbClr val="002EA7"/>
              </a:buClr>
              <a:buFont typeface="Arial"/>
              <a:buChar char="•"/>
            </a:pPr>
            <a:endParaRPr b="0" spc="-10" dirty="0">
              <a:latin typeface="Georgia"/>
              <a:cs typeface="Georgia"/>
            </a:endParaRPr>
          </a:p>
          <a:p>
            <a:pPr marL="498475" indent="-485775">
              <a:lnSpc>
                <a:spcPct val="100000"/>
              </a:lnSpc>
              <a:buFont typeface="Arial"/>
              <a:buChar char="•"/>
              <a:tabLst>
                <a:tab pos="498475" algn="l"/>
              </a:tabLst>
            </a:pPr>
            <a:r>
              <a:rPr b="0" dirty="0">
                <a:latin typeface="Georgia"/>
                <a:cs typeface="Georgia"/>
              </a:rPr>
              <a:t>Distribute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advisories</a:t>
            </a:r>
            <a:r>
              <a:rPr b="0" spc="229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weekly</a:t>
            </a:r>
            <a:r>
              <a:rPr b="0" spc="13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construction</a:t>
            </a:r>
            <a:r>
              <a:rPr b="0" spc="1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activities</a:t>
            </a:r>
            <a:r>
              <a:rPr b="0" spc="6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newsletter.</a:t>
            </a:r>
          </a:p>
          <a:p>
            <a:pPr>
              <a:lnSpc>
                <a:spcPct val="100000"/>
              </a:lnSpc>
              <a:spcBef>
                <a:spcPts val="330"/>
              </a:spcBef>
              <a:buClr>
                <a:srgbClr val="002EA7"/>
              </a:buClr>
              <a:buFont typeface="Arial"/>
              <a:buChar char="•"/>
            </a:pPr>
            <a:endParaRPr b="0" spc="-10" dirty="0">
              <a:latin typeface="Georgia"/>
              <a:cs typeface="Georgia"/>
            </a:endParaRPr>
          </a:p>
          <a:p>
            <a:pPr marL="498475" marR="567055" indent="-486409">
              <a:lnSpc>
                <a:spcPct val="100000"/>
              </a:lnSpc>
              <a:buFont typeface="Arial"/>
              <a:buChar char="•"/>
              <a:tabLst>
                <a:tab pos="498475" algn="l"/>
              </a:tabLst>
            </a:pPr>
            <a:r>
              <a:rPr b="0" dirty="0">
                <a:latin typeface="Georgia"/>
                <a:cs typeface="Georgia"/>
              </a:rPr>
              <a:t>Provide</a:t>
            </a:r>
            <a:r>
              <a:rPr b="0" spc="1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72-hour</a:t>
            </a:r>
            <a:r>
              <a:rPr b="0" spc="1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24-hour</a:t>
            </a:r>
            <a:r>
              <a:rPr b="0" spc="1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(confirmation</a:t>
            </a:r>
            <a:r>
              <a:rPr b="0" spc="7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or</a:t>
            </a:r>
            <a:r>
              <a:rPr b="0" spc="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cancellation)</a:t>
            </a:r>
            <a:r>
              <a:rPr b="0" spc="-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advisories</a:t>
            </a:r>
            <a:r>
              <a:rPr b="0" spc="2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for</a:t>
            </a:r>
            <a:r>
              <a:rPr b="0" spc="140" dirty="0">
                <a:latin typeface="Georgia"/>
                <a:cs typeface="Georgia"/>
              </a:rPr>
              <a:t> </a:t>
            </a:r>
            <a:r>
              <a:rPr b="0" spc="-20" dirty="0">
                <a:latin typeface="Georgia"/>
                <a:cs typeface="Georgia"/>
              </a:rPr>
              <a:t>work </a:t>
            </a:r>
            <a:r>
              <a:rPr b="0" dirty="0">
                <a:latin typeface="Georgia"/>
                <a:cs typeface="Georgia"/>
              </a:rPr>
              <a:t>impacts</a:t>
            </a:r>
            <a:r>
              <a:rPr b="0" spc="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by</a:t>
            </a:r>
            <a:r>
              <a:rPr b="0" spc="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email</a:t>
            </a:r>
            <a:r>
              <a:rPr b="0" spc="-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10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door</a:t>
            </a:r>
            <a:r>
              <a:rPr b="0" spc="1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to</a:t>
            </a:r>
            <a:r>
              <a:rPr b="0" spc="5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door.</a:t>
            </a:r>
          </a:p>
          <a:p>
            <a:pPr>
              <a:lnSpc>
                <a:spcPct val="100000"/>
              </a:lnSpc>
              <a:spcBef>
                <a:spcPts val="254"/>
              </a:spcBef>
              <a:buClr>
                <a:srgbClr val="002EA7"/>
              </a:buClr>
              <a:buFont typeface="Arial"/>
              <a:buChar char="•"/>
            </a:pPr>
            <a:endParaRPr b="0" spc="-10" dirty="0">
              <a:latin typeface="Georgia"/>
              <a:cs typeface="Georgia"/>
            </a:endParaRPr>
          </a:p>
          <a:p>
            <a:pPr marL="498475" marR="5080" indent="-486409">
              <a:lnSpc>
                <a:spcPct val="102400"/>
              </a:lnSpc>
              <a:spcBef>
                <a:spcPts val="5"/>
              </a:spcBef>
              <a:buFont typeface="Arial"/>
              <a:buChar char="•"/>
              <a:tabLst>
                <a:tab pos="498475" algn="l"/>
              </a:tabLst>
            </a:pPr>
            <a:r>
              <a:rPr b="0" dirty="0">
                <a:latin typeface="Georgia"/>
                <a:cs typeface="Georgia"/>
              </a:rPr>
              <a:t>Attend</a:t>
            </a:r>
            <a:r>
              <a:rPr b="0" spc="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community</a:t>
            </a:r>
            <a:r>
              <a:rPr b="0" spc="1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board</a:t>
            </a:r>
            <a:r>
              <a:rPr b="0" spc="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monthly</a:t>
            </a:r>
            <a:r>
              <a:rPr b="0" spc="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DSC</a:t>
            </a:r>
            <a:r>
              <a:rPr b="0" spc="10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meetings</a:t>
            </a:r>
            <a:r>
              <a:rPr b="0" spc="8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other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community</a:t>
            </a:r>
            <a:r>
              <a:rPr b="0" spc="1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meetings</a:t>
            </a:r>
            <a:r>
              <a:rPr b="0" spc="10" dirty="0">
                <a:latin typeface="Georgia"/>
                <a:cs typeface="Georgia"/>
              </a:rPr>
              <a:t> </a:t>
            </a:r>
            <a:r>
              <a:rPr b="0" spc="-35" dirty="0">
                <a:latin typeface="Georgia"/>
                <a:cs typeface="Georgia"/>
              </a:rPr>
              <a:t>as </a:t>
            </a:r>
            <a:r>
              <a:rPr b="0" dirty="0">
                <a:latin typeface="Georgia"/>
                <a:cs typeface="Georgia"/>
              </a:rPr>
              <a:t>necessary,</a:t>
            </a:r>
            <a:r>
              <a:rPr b="0" spc="1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to</a:t>
            </a:r>
            <a:r>
              <a:rPr b="0" spc="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keep</a:t>
            </a:r>
            <a:r>
              <a:rPr b="0" spc="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the</a:t>
            </a:r>
            <a:r>
              <a:rPr b="0" spc="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community</a:t>
            </a:r>
            <a:r>
              <a:rPr b="0" spc="3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informed</a:t>
            </a:r>
            <a:r>
              <a:rPr b="0" spc="10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of</a:t>
            </a:r>
            <a:r>
              <a:rPr b="0" spc="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the</a:t>
            </a:r>
            <a:r>
              <a:rPr b="0" spc="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project</a:t>
            </a:r>
            <a:r>
              <a:rPr b="0" spc="6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schedule</a:t>
            </a:r>
            <a:r>
              <a:rPr b="0" spc="1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3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impacts.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20265" y="9219882"/>
            <a:ext cx="311785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5" dirty="0">
                <a:latin typeface="Franklin Gothic Book"/>
                <a:cs typeface="Franklin Gothic Book"/>
              </a:rPr>
              <a:t>10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516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30"/>
              </a:spcBef>
            </a:pPr>
            <a:r>
              <a:rPr sz="4850" dirty="0"/>
              <a:t>COMMUNITY</a:t>
            </a:r>
            <a:r>
              <a:rPr sz="4850" spc="45" dirty="0"/>
              <a:t> </a:t>
            </a:r>
            <a:r>
              <a:rPr sz="4850" dirty="0"/>
              <a:t>OUTREACH</a:t>
            </a:r>
            <a:r>
              <a:rPr sz="4850" spc="215" dirty="0"/>
              <a:t> </a:t>
            </a:r>
            <a:r>
              <a:rPr sz="4850" spc="-10" dirty="0"/>
              <a:t>CONT’D</a:t>
            </a:r>
            <a:endParaRPr sz="4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918" y="8855883"/>
            <a:ext cx="918057" cy="607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9150" y="2328227"/>
            <a:ext cx="13834744" cy="72256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31825" marR="401320" indent="-581660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631825" algn="l"/>
                <a:tab pos="11706225" algn="l"/>
              </a:tabLst>
            </a:pP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DDC’s</a:t>
            </a:r>
            <a:r>
              <a:rPr sz="2750" b="1" spc="2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Office</a:t>
            </a:r>
            <a:r>
              <a:rPr sz="2750" b="1" spc="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of</a:t>
            </a:r>
            <a:r>
              <a:rPr sz="2750" b="1" spc="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Community</a:t>
            </a:r>
            <a:r>
              <a:rPr sz="2750" b="1" spc="1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Outreach</a:t>
            </a:r>
            <a:r>
              <a:rPr sz="2750" b="1" spc="2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+</a:t>
            </a:r>
            <a:r>
              <a:rPr sz="2750" b="1" spc="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Notification</a:t>
            </a:r>
            <a:r>
              <a:rPr sz="2750" b="1" spc="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b="1" spc="-10" dirty="0">
                <a:solidFill>
                  <a:srgbClr val="002EA7"/>
                </a:solidFill>
                <a:latin typeface="Georgia"/>
                <a:cs typeface="Georgia"/>
              </a:rPr>
              <a:t>(OCON)</a:t>
            </a:r>
            <a:r>
              <a:rPr sz="2750" b="1" dirty="0">
                <a:solidFill>
                  <a:srgbClr val="002EA7"/>
                </a:solidFill>
                <a:latin typeface="Georgia"/>
                <a:cs typeface="Georgia"/>
              </a:rPr>
              <a:t>	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works</a:t>
            </a:r>
            <a:r>
              <a:rPr sz="2750" spc="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20" dirty="0">
                <a:solidFill>
                  <a:srgbClr val="002EA7"/>
                </a:solidFill>
                <a:latin typeface="Georgia"/>
                <a:cs typeface="Georgia"/>
              </a:rPr>
              <a:t>with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CB’s,</a:t>
            </a:r>
            <a:r>
              <a:rPr sz="2750" spc="1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BID’s,</a:t>
            </a:r>
            <a:r>
              <a:rPr sz="2750" spc="1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local</a:t>
            </a:r>
            <a:r>
              <a:rPr sz="2750" spc="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businesses,</a:t>
            </a:r>
            <a:r>
              <a:rPr sz="2750" spc="1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275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other</a:t>
            </a:r>
            <a:r>
              <a:rPr sz="275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community</a:t>
            </a:r>
            <a:r>
              <a:rPr sz="2750" spc="1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stakeholders</a:t>
            </a:r>
            <a:r>
              <a:rPr sz="2750" spc="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impacted</a:t>
            </a:r>
            <a:r>
              <a:rPr sz="275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25" dirty="0">
                <a:solidFill>
                  <a:srgbClr val="002EA7"/>
                </a:solidFill>
                <a:latin typeface="Georgia"/>
                <a:cs typeface="Georgia"/>
              </a:rPr>
              <a:t>by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construction.</a:t>
            </a:r>
            <a:endParaRPr sz="27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4"/>
              </a:spcBef>
              <a:buClr>
                <a:srgbClr val="002EA7"/>
              </a:buClr>
              <a:buFont typeface="Arial"/>
              <a:buChar char="•"/>
            </a:pPr>
            <a:endParaRPr sz="2750">
              <a:latin typeface="Georgia"/>
              <a:cs typeface="Georgia"/>
            </a:endParaRPr>
          </a:p>
          <a:p>
            <a:pPr marL="631825" indent="-581025">
              <a:lnSpc>
                <a:spcPct val="100000"/>
              </a:lnSpc>
              <a:buFont typeface="Arial"/>
              <a:buChar char="•"/>
              <a:tabLst>
                <a:tab pos="631825" algn="l"/>
              </a:tabLst>
            </a:pP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DDC</a:t>
            </a:r>
            <a:r>
              <a:rPr sz="2750" spc="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has</a:t>
            </a:r>
            <a:r>
              <a:rPr sz="2750" spc="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assigned</a:t>
            </a:r>
            <a:r>
              <a:rPr sz="2750" spc="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a</a:t>
            </a:r>
            <a:r>
              <a:rPr sz="2750" spc="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dedicated</a:t>
            </a:r>
            <a:r>
              <a:rPr sz="2750" spc="1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on-site</a:t>
            </a:r>
            <a:r>
              <a:rPr sz="2750" spc="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Community</a:t>
            </a:r>
            <a:r>
              <a:rPr sz="2750" spc="1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Construction</a:t>
            </a:r>
            <a:r>
              <a:rPr sz="2750" spc="1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Liaison</a:t>
            </a:r>
            <a:r>
              <a:rPr sz="2750" spc="1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(CCL)</a:t>
            </a:r>
            <a:endParaRPr sz="2750">
              <a:latin typeface="Georgia"/>
              <a:cs typeface="Georgia"/>
            </a:endParaRPr>
          </a:p>
          <a:p>
            <a:pPr marL="679450" marR="259715" indent="-629285">
              <a:lnSpc>
                <a:spcPct val="202400"/>
              </a:lnSpc>
              <a:spcBef>
                <a:spcPts val="80"/>
              </a:spcBef>
              <a:buFont typeface="Arial"/>
              <a:buChar char="•"/>
              <a:tabLst>
                <a:tab pos="869950" algn="l"/>
              </a:tabLst>
            </a:pP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2750" spc="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CCL</a:t>
            </a:r>
            <a:r>
              <a:rPr sz="2750" spc="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assigned</a:t>
            </a:r>
            <a:r>
              <a:rPr sz="2750" spc="1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2750" spc="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this</a:t>
            </a:r>
            <a:r>
              <a:rPr sz="2750" spc="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project</a:t>
            </a:r>
            <a:r>
              <a:rPr sz="2750" spc="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is:</a:t>
            </a:r>
            <a:r>
              <a:rPr sz="2750" spc="1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Tara</a:t>
            </a:r>
            <a:r>
              <a:rPr sz="2750" spc="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Figueroa,</a:t>
            </a:r>
            <a:r>
              <a:rPr sz="2750" spc="1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her</a:t>
            </a:r>
            <a:r>
              <a:rPr sz="275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information</a:t>
            </a:r>
            <a:r>
              <a:rPr sz="2750" spc="1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is</a:t>
            </a:r>
            <a:r>
              <a:rPr sz="2750" spc="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listed</a:t>
            </a:r>
            <a:r>
              <a:rPr sz="2750" spc="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below: 	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Email:</a:t>
            </a:r>
            <a:r>
              <a:rPr sz="2750" spc="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Georgia"/>
                <a:cs typeface="Georgia"/>
                <a:hlinkClick r:id="rId3"/>
              </a:rPr>
              <a:t>sbx.mansbs@hwx100sbc.com</a:t>
            </a:r>
            <a:endParaRPr sz="2750">
              <a:latin typeface="Georgia"/>
              <a:cs typeface="Georgia"/>
            </a:endParaRPr>
          </a:p>
          <a:p>
            <a:pPr marL="869950">
              <a:lnSpc>
                <a:spcPct val="100000"/>
              </a:lnSpc>
              <a:spcBef>
                <a:spcPts val="80"/>
              </a:spcBef>
            </a:pP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Phone:</a:t>
            </a:r>
            <a:r>
              <a:rPr sz="275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917-471-</a:t>
            </a:r>
            <a:r>
              <a:rPr sz="2750" spc="-20" dirty="0">
                <a:solidFill>
                  <a:srgbClr val="002EA7"/>
                </a:solidFill>
                <a:latin typeface="Georgia"/>
                <a:cs typeface="Georgia"/>
              </a:rPr>
              <a:t>9825</a:t>
            </a:r>
            <a:endParaRPr sz="2750">
              <a:latin typeface="Georgia"/>
              <a:cs typeface="Georgia"/>
            </a:endParaRPr>
          </a:p>
          <a:p>
            <a:pPr marL="869950">
              <a:lnSpc>
                <a:spcPct val="100000"/>
              </a:lnSpc>
              <a:spcBef>
                <a:spcPts val="75"/>
              </a:spcBef>
            </a:pP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Field</a:t>
            </a:r>
            <a:r>
              <a:rPr sz="275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Office</a:t>
            </a:r>
            <a:r>
              <a:rPr sz="2750" spc="1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Location:</a:t>
            </a:r>
            <a:r>
              <a:rPr sz="2750" spc="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400</a:t>
            </a:r>
            <a:r>
              <a:rPr sz="2750" spc="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E</a:t>
            </a:r>
            <a:r>
              <a:rPr sz="2750" spc="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167th</a:t>
            </a:r>
            <a:r>
              <a:rPr sz="275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St,</a:t>
            </a:r>
            <a:r>
              <a:rPr sz="2750" spc="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3</a:t>
            </a:r>
            <a:r>
              <a:rPr sz="2775" baseline="24024" dirty="0">
                <a:solidFill>
                  <a:srgbClr val="002EA7"/>
                </a:solidFill>
                <a:latin typeface="Georgia"/>
                <a:cs typeface="Georgia"/>
              </a:rPr>
              <a:t>rd</a:t>
            </a:r>
            <a:r>
              <a:rPr sz="2775" spc="434" baseline="24024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25" dirty="0">
                <a:solidFill>
                  <a:srgbClr val="002EA7"/>
                </a:solidFill>
                <a:latin typeface="Georgia"/>
                <a:cs typeface="Georgia"/>
              </a:rPr>
              <a:t>fl</a:t>
            </a:r>
            <a:endParaRPr sz="2750">
              <a:latin typeface="Georgia"/>
              <a:cs typeface="Georgia"/>
            </a:endParaRPr>
          </a:p>
          <a:p>
            <a:pPr marL="869950" marR="6827520" indent="3455035">
              <a:lnSpc>
                <a:spcPts val="3379"/>
              </a:lnSpc>
              <a:spcBef>
                <a:spcPts val="125"/>
              </a:spcBef>
              <a:tabLst>
                <a:tab pos="4036695" algn="l"/>
              </a:tabLst>
            </a:pP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Bronx,</a:t>
            </a:r>
            <a:r>
              <a:rPr sz="2750" spc="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NY</a:t>
            </a:r>
            <a:r>
              <a:rPr sz="2750" spc="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10456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Field</a:t>
            </a:r>
            <a:r>
              <a:rPr sz="275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Office</a:t>
            </a:r>
            <a:r>
              <a:rPr sz="2750" spc="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Hours: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	7AM</a:t>
            </a:r>
            <a:r>
              <a:rPr sz="2750"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275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3:30PM</a:t>
            </a:r>
            <a:endParaRPr sz="275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7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750">
              <a:latin typeface="Georgia"/>
              <a:cs typeface="Georgia"/>
            </a:endParaRPr>
          </a:p>
          <a:p>
            <a:pPr marL="876300">
              <a:lnSpc>
                <a:spcPct val="100000"/>
              </a:lnSpc>
            </a:pP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DDC</a:t>
            </a:r>
            <a:r>
              <a:rPr sz="2750" spc="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Project</a:t>
            </a:r>
            <a:r>
              <a:rPr sz="2750" spc="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Lead:</a:t>
            </a:r>
            <a:r>
              <a:rPr sz="2750" spc="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Kristen</a:t>
            </a:r>
            <a:r>
              <a:rPr sz="2750" spc="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Cawthorn,</a:t>
            </a:r>
            <a:r>
              <a:rPr sz="2750" spc="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  <a:hlinkClick r:id="rId4"/>
              </a:rPr>
              <a:t>cawthorkr@ddc.nyc.gov</a:t>
            </a:r>
            <a:r>
              <a:rPr sz="2750" spc="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dirty="0">
                <a:solidFill>
                  <a:srgbClr val="002EA7"/>
                </a:solidFill>
                <a:latin typeface="Georgia"/>
                <a:cs typeface="Georgia"/>
              </a:rPr>
              <a:t>/</a:t>
            </a:r>
            <a:r>
              <a:rPr sz="2750" spc="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750" spc="-10" dirty="0">
                <a:solidFill>
                  <a:srgbClr val="002EA7"/>
                </a:solidFill>
                <a:latin typeface="Georgia"/>
                <a:cs typeface="Georgia"/>
              </a:rPr>
              <a:t>929.206.1334</a:t>
            </a:r>
            <a:endParaRPr sz="2750">
              <a:latin typeface="Georgia"/>
              <a:cs typeface="Georgia"/>
            </a:endParaRPr>
          </a:p>
          <a:p>
            <a:pPr marR="17780" algn="r">
              <a:lnSpc>
                <a:spcPct val="100000"/>
              </a:lnSpc>
              <a:spcBef>
                <a:spcPts val="680"/>
              </a:spcBef>
            </a:pPr>
            <a:r>
              <a:rPr sz="2000" spc="-25" dirty="0">
                <a:latin typeface="Franklin Gothic Book"/>
                <a:cs typeface="Franklin Gothic Book"/>
              </a:rPr>
              <a:t>11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47986" y="9011818"/>
            <a:ext cx="3778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COMMUNITY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LIAISON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INVOLVEMENT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86867" y="381126"/>
            <a:ext cx="13552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0" dirty="0">
                <a:latin typeface="Georgia"/>
                <a:cs typeface="Georgia"/>
              </a:rPr>
              <a:t>COMMUNITY</a:t>
            </a:r>
            <a:r>
              <a:rPr b="0" u="none" spc="-210" dirty="0">
                <a:latin typeface="Georgia"/>
                <a:cs typeface="Georgia"/>
              </a:rPr>
              <a:t> </a:t>
            </a:r>
            <a:r>
              <a:rPr b="0" u="none" spc="-10" dirty="0">
                <a:latin typeface="Georgia"/>
                <a:cs typeface="Georgia"/>
              </a:rPr>
              <a:t>CONSTRUCTION</a:t>
            </a:r>
            <a:r>
              <a:rPr b="0" u="none" spc="-185" dirty="0">
                <a:latin typeface="Georgia"/>
                <a:cs typeface="Georgia"/>
              </a:rPr>
              <a:t> </a:t>
            </a:r>
            <a:r>
              <a:rPr b="0" u="none" dirty="0">
                <a:latin typeface="Georgia"/>
                <a:cs typeface="Georgia"/>
              </a:rPr>
              <a:t>LIAISON</a:t>
            </a:r>
            <a:r>
              <a:rPr b="0" u="none" spc="-195" dirty="0">
                <a:latin typeface="Georgia"/>
                <a:cs typeface="Georgia"/>
              </a:rPr>
              <a:t> </a:t>
            </a:r>
            <a:r>
              <a:rPr b="0" u="none" spc="-10" dirty="0">
                <a:latin typeface="Georgia"/>
                <a:cs typeface="Georgia"/>
              </a:rPr>
              <a:t>INVOLVEMENT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63191" y="9015780"/>
            <a:ext cx="279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Georgia"/>
                <a:cs typeface="Georgia"/>
              </a:rPr>
              <a:t>14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5" name="object 5" descr="A picture containing drawing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47" y="8919247"/>
            <a:ext cx="1452371" cy="4101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747239" y="7961503"/>
            <a:ext cx="24193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25" dirty="0">
                <a:solidFill>
                  <a:srgbClr val="888888"/>
                </a:solidFill>
                <a:latin typeface="Franklin Gothic Book"/>
                <a:cs typeface="Franklin Gothic Book"/>
              </a:rPr>
              <a:t>14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898" y="1264157"/>
            <a:ext cx="14364969" cy="1884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dirty="0">
                <a:solidFill>
                  <a:srgbClr val="002EA7"/>
                </a:solidFill>
                <a:latin typeface="Georgia"/>
                <a:cs typeface="Georgia"/>
              </a:rPr>
              <a:t>Keeping</a:t>
            </a:r>
            <a:r>
              <a:rPr sz="355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550" dirty="0">
                <a:solidFill>
                  <a:srgbClr val="002EA7"/>
                </a:solidFill>
                <a:latin typeface="Georgia"/>
                <a:cs typeface="Georgia"/>
              </a:rPr>
              <a:t>You</a:t>
            </a:r>
            <a:r>
              <a:rPr sz="355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550" spc="-10" dirty="0">
                <a:solidFill>
                  <a:srgbClr val="002EA7"/>
                </a:solidFill>
                <a:latin typeface="Georgia"/>
                <a:cs typeface="Georgia"/>
              </a:rPr>
              <a:t>Informed</a:t>
            </a:r>
            <a:endParaRPr sz="3550" dirty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002EA7"/>
                </a:solidFill>
                <a:latin typeface="Georgia"/>
                <a:cs typeface="Georgia"/>
              </a:rPr>
              <a:t>on-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site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CCL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works</a:t>
            </a:r>
            <a:r>
              <a:rPr sz="2400" spc="-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directly</a:t>
            </a:r>
            <a:r>
              <a:rPr sz="24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with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project</a:t>
            </a:r>
            <a:r>
              <a:rPr sz="24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team.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CCL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address</a:t>
            </a:r>
            <a:r>
              <a:rPr sz="24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community</a:t>
            </a:r>
            <a:r>
              <a:rPr sz="24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concerns,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respond</a:t>
            </a:r>
            <a:r>
              <a:rPr sz="24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002EA7"/>
                </a:solidFill>
                <a:latin typeface="Georgia"/>
                <a:cs typeface="Georgia"/>
              </a:rPr>
              <a:t>to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inquiries,</a:t>
            </a:r>
            <a:r>
              <a:rPr sz="24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attend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meetings,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as</a:t>
            </a:r>
            <a:r>
              <a:rPr sz="24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needed,</a:t>
            </a:r>
            <a:r>
              <a:rPr sz="24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as</a:t>
            </a:r>
            <a:r>
              <a:rPr sz="24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well</a:t>
            </a:r>
            <a:r>
              <a:rPr sz="24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as</a:t>
            </a:r>
            <a:r>
              <a:rPr sz="24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distribute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project</a:t>
            </a:r>
            <a:r>
              <a:rPr sz="2400"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related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materials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2400" spc="-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keep</a:t>
            </a:r>
            <a:r>
              <a:rPr sz="24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24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2EA7"/>
                </a:solidFill>
                <a:latin typeface="Georgia"/>
                <a:cs typeface="Georgia"/>
              </a:rPr>
              <a:t>community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informed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24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2EA7"/>
                </a:solidFill>
                <a:latin typeface="Georgia"/>
                <a:cs typeface="Georgia"/>
              </a:rPr>
              <a:t>notified.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492" y="4246284"/>
            <a:ext cx="2267825" cy="3909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3321" y="4249879"/>
            <a:ext cx="4652995" cy="3909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10"/>
          <p:cNvSpPr txBox="1"/>
          <p:nvPr/>
        </p:nvSpPr>
        <p:spPr>
          <a:xfrm>
            <a:off x="307948" y="3497707"/>
            <a:ext cx="29686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327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PROJECT </a:t>
            </a:r>
            <a:r>
              <a:rPr spc="-2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INFORMATION</a:t>
            </a:r>
            <a:r>
              <a:rPr spc="-35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CARD</a:t>
            </a:r>
            <a:r>
              <a:rPr spc="-25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spc="-2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(PIC)</a:t>
            </a:r>
            <a:endParaRPr dirty="0">
              <a:latin typeface="Georgia" panose="02040502050405020303" pitchFamily="18" charset="0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7286" y="3648230"/>
            <a:ext cx="7659030" cy="365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23540" algn="l"/>
              </a:tabLst>
            </a:pPr>
            <a:r>
              <a:rPr lang="en-US" sz="3000" spc="-15" baseline="1207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    </a:t>
            </a:r>
            <a:r>
              <a:rPr sz="3000" spc="-15" baseline="1207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ADVISORIES</a:t>
            </a:r>
            <a:r>
              <a:rPr sz="3450" baseline="1207" dirty="0">
                <a:solidFill>
                  <a:srgbClr val="002EA7"/>
                </a:solidFill>
                <a:latin typeface="Franklin Gothic Book"/>
                <a:cs typeface="Franklin Gothic Book"/>
              </a:rPr>
              <a:t>	</a:t>
            </a:r>
            <a:r>
              <a:rPr lang="en-US" sz="3450" baseline="1207" dirty="0">
                <a:solidFill>
                  <a:srgbClr val="002EA7"/>
                </a:solidFill>
                <a:latin typeface="Franklin Gothic Book"/>
                <a:cs typeface="Franklin Gothic Book"/>
              </a:rPr>
              <a:t>     </a:t>
            </a:r>
            <a:r>
              <a:rPr sz="2000" spc="-25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WEEKLY</a:t>
            </a:r>
            <a:r>
              <a:rPr sz="2000" spc="-10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sz="200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LOOK</a:t>
            </a:r>
            <a:r>
              <a:rPr sz="2000" spc="-95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sz="200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AHEAD</a:t>
            </a:r>
            <a:r>
              <a:rPr sz="2000" spc="-10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 </a:t>
            </a:r>
            <a:r>
              <a:rPr lang="en-US" sz="2000" spc="-1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BULLETIN</a:t>
            </a:r>
            <a:endParaRPr sz="2000" dirty="0">
              <a:latin typeface="Georgia" panose="02040502050405020303" pitchFamily="18" charset="0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29335" y="3497707"/>
            <a:ext cx="1887347" cy="72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6845" marR="5080" indent="-144780">
              <a:lnSpc>
                <a:spcPts val="2690"/>
              </a:lnSpc>
              <a:spcBef>
                <a:spcPts val="240"/>
              </a:spcBef>
            </a:pPr>
            <a:r>
              <a:rPr sz="2000" spc="-35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QUARTERLY </a:t>
            </a:r>
            <a:r>
              <a:rPr sz="2000" spc="-10" dirty="0">
                <a:solidFill>
                  <a:srgbClr val="002EA7"/>
                </a:solidFill>
                <a:latin typeface="Georgia" panose="02040502050405020303" pitchFamily="18" charset="0"/>
                <a:cs typeface="Franklin Gothic Book"/>
              </a:rPr>
              <a:t>UPDATES</a:t>
            </a:r>
            <a:endParaRPr sz="2000" dirty="0">
              <a:latin typeface="Georgia" panose="02040502050405020303" pitchFamily="18" charset="0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8514" y="8863076"/>
            <a:ext cx="5046345" cy="728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000"/>
              </a:lnSpc>
              <a:spcBef>
                <a:spcPts val="100"/>
              </a:spcBef>
            </a:pPr>
            <a:r>
              <a:rPr sz="1600" dirty="0">
                <a:latin typeface="Georgia"/>
                <a:cs typeface="Georgia"/>
              </a:rPr>
              <a:t>HWX100SBC</a:t>
            </a:r>
            <a:r>
              <a:rPr sz="1600" spc="4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–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South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Bronx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East-</a:t>
            </a:r>
            <a:r>
              <a:rPr sz="1600" dirty="0">
                <a:latin typeface="Georgia"/>
                <a:cs typeface="Georgia"/>
              </a:rPr>
              <a:t>West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Crosstown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SBS </a:t>
            </a:r>
            <a:r>
              <a:rPr sz="1600" dirty="0">
                <a:latin typeface="Georgia"/>
                <a:cs typeface="Georgia"/>
              </a:rPr>
              <a:t>Borough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lang="en-US" sz="1600" spc="-20" dirty="0">
                <a:latin typeface="Georgia"/>
                <a:cs typeface="Georgia"/>
              </a:rPr>
              <a:t>Manhattan</a:t>
            </a:r>
            <a:endParaRPr sz="1600" dirty="0">
              <a:latin typeface="Georgia"/>
              <a:cs typeface="Georgia"/>
            </a:endParaRPr>
          </a:p>
        </p:txBody>
      </p:sp>
      <p:pic>
        <p:nvPicPr>
          <p:cNvPr id="14" name="object 14" descr="Shape, circle  AI-generated content may be incorrect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9230" y="8881986"/>
            <a:ext cx="782955" cy="46926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52655" y="4290241"/>
            <a:ext cx="2640708" cy="3868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54704" y="4257166"/>
            <a:ext cx="2732278" cy="39018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4346" y="9070340"/>
            <a:ext cx="2087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Georgia"/>
                <a:cs typeface="Georgia"/>
              </a:rPr>
              <a:t>PROJECT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SCHEDULE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531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95"/>
              </a:spcBef>
            </a:pPr>
            <a:r>
              <a:rPr dirty="0"/>
              <a:t>PROJECT</a:t>
            </a:r>
            <a:r>
              <a:rPr spc="-240" dirty="0"/>
              <a:t> </a:t>
            </a:r>
            <a:r>
              <a:rPr spc="-10" dirty="0"/>
              <a:t>SCHEDULE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900" y="1541144"/>
            <a:ext cx="9577070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Design</a:t>
            </a:r>
            <a:r>
              <a:rPr sz="2400" b="1" spc="-6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Completion</a:t>
            </a:r>
            <a:r>
              <a:rPr sz="2400" b="1" spc="-5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-</a:t>
            </a:r>
            <a:r>
              <a:rPr sz="2400" b="1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September</a:t>
            </a:r>
            <a:r>
              <a:rPr sz="2400" b="1" spc="-4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Georgia"/>
                <a:cs typeface="Georgia"/>
              </a:rPr>
              <a:t>2024</a:t>
            </a:r>
            <a:endParaRPr sz="2400" dirty="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91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Construction</a:t>
            </a:r>
            <a:r>
              <a:rPr sz="2400" b="1" spc="-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Start</a:t>
            </a:r>
            <a:r>
              <a:rPr sz="2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-</a:t>
            </a:r>
            <a:r>
              <a:rPr sz="2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Early</a:t>
            </a:r>
            <a:r>
              <a:rPr sz="2400" b="1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Georgia"/>
                <a:cs typeface="Georgia"/>
              </a:rPr>
              <a:t>2026</a:t>
            </a:r>
            <a:endParaRPr lang="en-US" sz="2400" b="1" spc="-20" dirty="0">
              <a:solidFill>
                <a:srgbClr val="0000FF"/>
              </a:solidFill>
              <a:latin typeface="Georgia"/>
              <a:cs typeface="Georgia"/>
            </a:endParaRPr>
          </a:p>
          <a:p>
            <a:pPr marL="1005840" lvl="4" indent="-342265">
              <a:spcBef>
                <a:spcPts val="191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b="1" u="sng" spc="-20" dirty="0">
                <a:solidFill>
                  <a:srgbClr val="0000FF"/>
                </a:solidFill>
                <a:latin typeface="Georgia"/>
                <a:cs typeface="Georgia"/>
              </a:rPr>
              <a:t>Construction start for Manhattan: Tentative – early summer 2026</a:t>
            </a:r>
          </a:p>
          <a:p>
            <a:pPr marL="354965" indent="-342265">
              <a:lnSpc>
                <a:spcPct val="100000"/>
              </a:lnSpc>
              <a:spcBef>
                <a:spcPts val="191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Anticipated</a:t>
            </a:r>
            <a:r>
              <a:rPr sz="2400" b="1" spc="-6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Construction</a:t>
            </a:r>
            <a:r>
              <a:rPr sz="2400" b="1" spc="-5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Completion</a:t>
            </a:r>
            <a:r>
              <a:rPr sz="2400" b="1" spc="-4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–</a:t>
            </a:r>
            <a:r>
              <a:rPr sz="2400" b="1" spc="-4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Georgia"/>
                <a:cs typeface="Georgia"/>
              </a:rPr>
              <a:t>Summer/Fall</a:t>
            </a:r>
            <a:r>
              <a:rPr sz="2400" b="1" spc="-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Georgia"/>
                <a:cs typeface="Georgia"/>
              </a:rPr>
              <a:t>2028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55266" y="9056928"/>
            <a:ext cx="219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Georgia"/>
                <a:cs typeface="Georgia"/>
              </a:rPr>
              <a:t>15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6" name="object 6" descr="C:\Users\taverasgl\AppData\Local\Microsoft\Windows\Temporary Internet Files\Content.IE5\B2WPH455\sales-prospecting-calendar-300x283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78614" y="2483104"/>
            <a:ext cx="2370074" cy="2236851"/>
          </a:xfrm>
          <a:prstGeom prst="rect">
            <a:avLst/>
          </a:prstGeom>
        </p:spPr>
      </p:pic>
      <p:pic>
        <p:nvPicPr>
          <p:cNvPr id="7" name="object 7" descr="A picture containing drawing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247" y="8919247"/>
            <a:ext cx="1452371" cy="41016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92620" y="6259957"/>
            <a:ext cx="11937365" cy="2233295"/>
            <a:chOff x="292620" y="6259957"/>
            <a:chExt cx="11937365" cy="2233295"/>
          </a:xfrm>
        </p:grpSpPr>
        <p:sp>
          <p:nvSpPr>
            <p:cNvPr id="9" name="object 9"/>
            <p:cNvSpPr/>
            <p:nvPr/>
          </p:nvSpPr>
          <p:spPr>
            <a:xfrm>
              <a:off x="292620" y="6259957"/>
              <a:ext cx="11937365" cy="638175"/>
            </a:xfrm>
            <a:custGeom>
              <a:avLst/>
              <a:gdLst/>
              <a:ahLst/>
              <a:cxnLst/>
              <a:rect l="l" t="t" r="r" b="b"/>
              <a:pathLst>
                <a:path w="11937365" h="638175">
                  <a:moveTo>
                    <a:pt x="319087" y="0"/>
                  </a:moveTo>
                  <a:lnTo>
                    <a:pt x="0" y="319151"/>
                  </a:lnTo>
                  <a:lnTo>
                    <a:pt x="319087" y="638175"/>
                  </a:lnTo>
                  <a:lnTo>
                    <a:pt x="531854" y="425450"/>
                  </a:lnTo>
                  <a:lnTo>
                    <a:pt x="319087" y="425450"/>
                  </a:lnTo>
                  <a:lnTo>
                    <a:pt x="319087" y="212725"/>
                  </a:lnTo>
                  <a:lnTo>
                    <a:pt x="531770" y="212725"/>
                  </a:lnTo>
                  <a:lnTo>
                    <a:pt x="319087" y="0"/>
                  </a:lnTo>
                  <a:close/>
                </a:path>
                <a:path w="11937365" h="638175">
                  <a:moveTo>
                    <a:pt x="11618201" y="0"/>
                  </a:moveTo>
                  <a:lnTo>
                    <a:pt x="11571067" y="3460"/>
                  </a:lnTo>
                  <a:lnTo>
                    <a:pt x="11526078" y="13511"/>
                  </a:lnTo>
                  <a:lnTo>
                    <a:pt x="11483727" y="29660"/>
                  </a:lnTo>
                  <a:lnTo>
                    <a:pt x="11444508" y="51413"/>
                  </a:lnTo>
                  <a:lnTo>
                    <a:pt x="11408915" y="78277"/>
                  </a:lnTo>
                  <a:lnTo>
                    <a:pt x="11377443" y="109758"/>
                  </a:lnTo>
                  <a:lnTo>
                    <a:pt x="11350584" y="145363"/>
                  </a:lnTo>
                  <a:lnTo>
                    <a:pt x="11328835" y="184599"/>
                  </a:lnTo>
                  <a:lnTo>
                    <a:pt x="11312687" y="226970"/>
                  </a:lnTo>
                  <a:lnTo>
                    <a:pt x="11302637" y="271986"/>
                  </a:lnTo>
                  <a:lnTo>
                    <a:pt x="11299177" y="319151"/>
                  </a:lnTo>
                  <a:lnTo>
                    <a:pt x="11302637" y="366284"/>
                  </a:lnTo>
                  <a:lnTo>
                    <a:pt x="11312687" y="411273"/>
                  </a:lnTo>
                  <a:lnTo>
                    <a:pt x="11328835" y="453624"/>
                  </a:lnTo>
                  <a:lnTo>
                    <a:pt x="11350584" y="492843"/>
                  </a:lnTo>
                  <a:lnTo>
                    <a:pt x="11377443" y="528436"/>
                  </a:lnTo>
                  <a:lnTo>
                    <a:pt x="11408915" y="559909"/>
                  </a:lnTo>
                  <a:lnTo>
                    <a:pt x="11444508" y="586767"/>
                  </a:lnTo>
                  <a:lnTo>
                    <a:pt x="11483727" y="608517"/>
                  </a:lnTo>
                  <a:lnTo>
                    <a:pt x="11526078" y="624664"/>
                  </a:lnTo>
                  <a:lnTo>
                    <a:pt x="11571067" y="634714"/>
                  </a:lnTo>
                  <a:lnTo>
                    <a:pt x="11618201" y="638175"/>
                  </a:lnTo>
                  <a:lnTo>
                    <a:pt x="11665366" y="634714"/>
                  </a:lnTo>
                  <a:lnTo>
                    <a:pt x="11710381" y="624664"/>
                  </a:lnTo>
                  <a:lnTo>
                    <a:pt x="11752753" y="608517"/>
                  </a:lnTo>
                  <a:lnTo>
                    <a:pt x="11791988" y="586767"/>
                  </a:lnTo>
                  <a:lnTo>
                    <a:pt x="11827593" y="559909"/>
                  </a:lnTo>
                  <a:lnTo>
                    <a:pt x="11859074" y="528436"/>
                  </a:lnTo>
                  <a:lnTo>
                    <a:pt x="11885938" y="492843"/>
                  </a:lnTo>
                  <a:lnTo>
                    <a:pt x="11907691" y="453624"/>
                  </a:lnTo>
                  <a:lnTo>
                    <a:pt x="11918435" y="425450"/>
                  </a:lnTo>
                  <a:lnTo>
                    <a:pt x="11618201" y="425450"/>
                  </a:lnTo>
                  <a:lnTo>
                    <a:pt x="11618201" y="212725"/>
                  </a:lnTo>
                  <a:lnTo>
                    <a:pt x="11918411" y="212725"/>
                  </a:lnTo>
                  <a:lnTo>
                    <a:pt x="11907691" y="184599"/>
                  </a:lnTo>
                  <a:lnTo>
                    <a:pt x="11885938" y="145363"/>
                  </a:lnTo>
                  <a:lnTo>
                    <a:pt x="11859074" y="109758"/>
                  </a:lnTo>
                  <a:lnTo>
                    <a:pt x="11827593" y="78277"/>
                  </a:lnTo>
                  <a:lnTo>
                    <a:pt x="11791988" y="51413"/>
                  </a:lnTo>
                  <a:lnTo>
                    <a:pt x="11752753" y="29660"/>
                  </a:lnTo>
                  <a:lnTo>
                    <a:pt x="11710381" y="13511"/>
                  </a:lnTo>
                  <a:lnTo>
                    <a:pt x="11665366" y="3460"/>
                  </a:lnTo>
                  <a:lnTo>
                    <a:pt x="11618201" y="0"/>
                  </a:lnTo>
                  <a:close/>
                </a:path>
                <a:path w="11937365" h="638175">
                  <a:moveTo>
                    <a:pt x="531770" y="212725"/>
                  </a:moveTo>
                  <a:lnTo>
                    <a:pt x="319087" y="212725"/>
                  </a:lnTo>
                  <a:lnTo>
                    <a:pt x="319087" y="425450"/>
                  </a:lnTo>
                  <a:lnTo>
                    <a:pt x="531854" y="425450"/>
                  </a:lnTo>
                  <a:lnTo>
                    <a:pt x="638175" y="319151"/>
                  </a:lnTo>
                  <a:lnTo>
                    <a:pt x="531770" y="212725"/>
                  </a:lnTo>
                  <a:close/>
                </a:path>
                <a:path w="11937365" h="638175">
                  <a:moveTo>
                    <a:pt x="11318116" y="212725"/>
                  </a:moveTo>
                  <a:lnTo>
                    <a:pt x="531770" y="212725"/>
                  </a:lnTo>
                  <a:lnTo>
                    <a:pt x="638175" y="319151"/>
                  </a:lnTo>
                  <a:lnTo>
                    <a:pt x="531854" y="425450"/>
                  </a:lnTo>
                  <a:lnTo>
                    <a:pt x="11318092" y="425450"/>
                  </a:lnTo>
                  <a:lnTo>
                    <a:pt x="11312687" y="411273"/>
                  </a:lnTo>
                  <a:lnTo>
                    <a:pt x="11302637" y="366284"/>
                  </a:lnTo>
                  <a:lnTo>
                    <a:pt x="11299177" y="319151"/>
                  </a:lnTo>
                  <a:lnTo>
                    <a:pt x="11302637" y="271986"/>
                  </a:lnTo>
                  <a:lnTo>
                    <a:pt x="11312687" y="226970"/>
                  </a:lnTo>
                  <a:lnTo>
                    <a:pt x="11318116" y="212725"/>
                  </a:lnTo>
                  <a:close/>
                </a:path>
                <a:path w="11937365" h="638175">
                  <a:moveTo>
                    <a:pt x="11918411" y="212725"/>
                  </a:moveTo>
                  <a:lnTo>
                    <a:pt x="11618201" y="212725"/>
                  </a:lnTo>
                  <a:lnTo>
                    <a:pt x="11618201" y="425450"/>
                  </a:lnTo>
                  <a:lnTo>
                    <a:pt x="11918435" y="425450"/>
                  </a:lnTo>
                  <a:lnTo>
                    <a:pt x="11923840" y="411273"/>
                  </a:lnTo>
                  <a:lnTo>
                    <a:pt x="11933892" y="366284"/>
                  </a:lnTo>
                  <a:lnTo>
                    <a:pt x="11937352" y="319151"/>
                  </a:lnTo>
                  <a:lnTo>
                    <a:pt x="11933892" y="271986"/>
                  </a:lnTo>
                  <a:lnTo>
                    <a:pt x="11923840" y="226970"/>
                  </a:lnTo>
                  <a:lnTo>
                    <a:pt x="11918411" y="212725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12" y="6615430"/>
              <a:ext cx="738606" cy="18776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4398" y="6615430"/>
              <a:ext cx="738606" cy="187769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28925" y="4863210"/>
            <a:ext cx="13004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2EA7"/>
                </a:solidFill>
                <a:latin typeface="Georgia"/>
                <a:cs typeface="Georgia"/>
              </a:rPr>
              <a:t>2022-</a:t>
            </a:r>
            <a:r>
              <a:rPr sz="1400" dirty="0">
                <a:solidFill>
                  <a:srgbClr val="002EA7"/>
                </a:solidFill>
                <a:latin typeface="Georgia"/>
                <a:cs typeface="Georgia"/>
              </a:rPr>
              <a:t>2023</a:t>
            </a:r>
            <a:r>
              <a:rPr sz="14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400" spc="-50" dirty="0">
                <a:solidFill>
                  <a:srgbClr val="002EA7"/>
                </a:solidFill>
                <a:latin typeface="Georgia"/>
                <a:cs typeface="Georgia"/>
              </a:rPr>
              <a:t>-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Community </a:t>
            </a:r>
            <a:r>
              <a:rPr sz="1400" dirty="0">
                <a:latin typeface="Georgia"/>
                <a:cs typeface="Georgia"/>
              </a:rPr>
              <a:t>Board,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BID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&amp; </a:t>
            </a:r>
            <a:r>
              <a:rPr sz="1400" dirty="0">
                <a:latin typeface="Georgia"/>
                <a:cs typeface="Georgia"/>
              </a:rPr>
              <a:t>Elected</a:t>
            </a:r>
            <a:r>
              <a:rPr sz="1400" spc="-6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Officials Presentation meetings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0656" y="7196455"/>
            <a:ext cx="202374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EA7"/>
                </a:solidFill>
                <a:latin typeface="Georgia"/>
                <a:cs typeface="Georgia"/>
              </a:rPr>
              <a:t>Early</a:t>
            </a:r>
            <a:r>
              <a:rPr sz="1400" b="1"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2EA7"/>
                </a:solidFill>
                <a:latin typeface="Georgia"/>
                <a:cs typeface="Georgia"/>
              </a:rPr>
              <a:t>2026</a:t>
            </a:r>
            <a:r>
              <a:rPr sz="1400" spc="-10" dirty="0">
                <a:latin typeface="Georgia"/>
                <a:cs typeface="Georgia"/>
              </a:rPr>
              <a:t> Construction</a:t>
            </a:r>
            <a:r>
              <a:rPr sz="1400" spc="30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Start</a:t>
            </a:r>
            <a:r>
              <a:rPr lang="en-US" sz="1400" spc="-20" dirty="0">
                <a:latin typeface="Georgia"/>
                <a:cs typeface="Georgia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94517" y="7125716"/>
            <a:ext cx="20040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EA7"/>
                </a:solidFill>
                <a:latin typeface="Georgia"/>
                <a:cs typeface="Georgia"/>
              </a:rPr>
              <a:t>Summer/Fall</a:t>
            </a:r>
            <a:r>
              <a:rPr sz="1400" b="1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400" b="1" spc="-20" dirty="0">
                <a:solidFill>
                  <a:srgbClr val="002EA7"/>
                </a:solidFill>
                <a:latin typeface="Georgia"/>
                <a:cs typeface="Georgia"/>
              </a:rPr>
              <a:t>2028 </a:t>
            </a:r>
            <a:r>
              <a:rPr sz="1400" dirty="0">
                <a:latin typeface="Georgia"/>
                <a:cs typeface="Georgia"/>
              </a:rPr>
              <a:t>Anticipated</a:t>
            </a:r>
            <a:r>
              <a:rPr sz="1400" spc="-8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Construction Completion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8054" y="8918141"/>
            <a:ext cx="5046345" cy="78105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600" dirty="0">
                <a:latin typeface="Georgia"/>
                <a:cs typeface="Georgia"/>
              </a:rPr>
              <a:t>HWX100SBC</a:t>
            </a:r>
            <a:r>
              <a:rPr sz="1600" spc="4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–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South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Bronx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East-</a:t>
            </a:r>
            <a:r>
              <a:rPr sz="1600" dirty="0">
                <a:latin typeface="Georgia"/>
                <a:cs typeface="Georgia"/>
              </a:rPr>
              <a:t>West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Crosstown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SBS</a:t>
            </a:r>
            <a:endParaRPr sz="1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dirty="0">
                <a:latin typeface="Georgia"/>
                <a:cs typeface="Georgia"/>
              </a:rPr>
              <a:t>Borough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lang="en-US" sz="1600" spc="-20" dirty="0">
                <a:latin typeface="Georgia"/>
                <a:cs typeface="Georgia"/>
              </a:rPr>
              <a:t>Manhattan</a:t>
            </a:r>
            <a:endParaRPr sz="1600" dirty="0">
              <a:latin typeface="Georgia"/>
              <a:cs typeface="Georgia"/>
            </a:endParaRPr>
          </a:p>
        </p:txBody>
      </p:sp>
      <p:pic>
        <p:nvPicPr>
          <p:cNvPr id="16" name="object 16" descr="Shape, circle  AI-generated content may be incorrect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9230" y="8881986"/>
            <a:ext cx="827189" cy="49576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47996" y="4892801"/>
            <a:ext cx="108013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2EA7"/>
                </a:solidFill>
                <a:latin typeface="Georgia"/>
                <a:cs typeface="Georgia"/>
              </a:rPr>
              <a:t>April</a:t>
            </a:r>
            <a:r>
              <a:rPr sz="1400"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002EA7"/>
                </a:solidFill>
                <a:latin typeface="Georgia"/>
                <a:cs typeface="Georgia"/>
              </a:rPr>
              <a:t>2023-</a:t>
            </a:r>
            <a:r>
              <a:rPr sz="1400" dirty="0">
                <a:latin typeface="Georgia"/>
                <a:cs typeface="Georgia"/>
              </a:rPr>
              <a:t>Mass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Mailing </a:t>
            </a:r>
            <a:r>
              <a:rPr sz="1400" spc="-25" dirty="0">
                <a:latin typeface="Georgia"/>
                <a:cs typeface="Georgia"/>
              </a:rPr>
              <a:t>#1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6953" y="4663313"/>
            <a:ext cx="609650" cy="187769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89497" y="4900040"/>
            <a:ext cx="13360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2EA7"/>
                </a:solidFill>
                <a:latin typeface="Georgia"/>
                <a:cs typeface="Georgia"/>
              </a:rPr>
              <a:t>October</a:t>
            </a:r>
            <a:r>
              <a:rPr sz="14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002EA7"/>
                </a:solidFill>
                <a:latin typeface="Georgia"/>
                <a:cs typeface="Georgia"/>
              </a:rPr>
              <a:t>2023-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Mass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Mailing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25" dirty="0">
                <a:latin typeface="Georgia"/>
                <a:cs typeface="Georgia"/>
              </a:rPr>
              <a:t>#2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73878" y="4661915"/>
            <a:ext cx="2450465" cy="1885314"/>
            <a:chOff x="5373878" y="4661915"/>
            <a:chExt cx="2450465" cy="1885314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3878" y="4661915"/>
              <a:ext cx="609650" cy="18776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4489" y="4669281"/>
              <a:ext cx="609650" cy="187769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811769" y="4914391"/>
            <a:ext cx="94678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2EA7"/>
                </a:solidFill>
                <a:latin typeface="Georgia"/>
                <a:cs typeface="Georgia"/>
              </a:rPr>
              <a:t>Fall</a:t>
            </a:r>
            <a:r>
              <a:rPr sz="14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002EA7"/>
                </a:solidFill>
                <a:latin typeface="Georgia"/>
                <a:cs typeface="Georgia"/>
              </a:rPr>
              <a:t>2024-</a:t>
            </a:r>
            <a:r>
              <a:rPr sz="1400" spc="-10" dirty="0">
                <a:latin typeface="Georgia"/>
                <a:cs typeface="Georgia"/>
              </a:rPr>
              <a:t>Design Completion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4791" y="4670171"/>
            <a:ext cx="609650" cy="187769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27277" y="4892166"/>
            <a:ext cx="9963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2EA7"/>
                </a:solidFill>
                <a:latin typeface="Georgia"/>
                <a:cs typeface="Georgia"/>
              </a:rPr>
              <a:t>2019-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Design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Start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127" y="4678045"/>
            <a:ext cx="609650" cy="18776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800" y="0"/>
                </a:moveTo>
                <a:lnTo>
                  <a:pt x="0" y="0"/>
                </a:lnTo>
                <a:lnTo>
                  <a:pt x="0" y="10058400"/>
                </a:lnTo>
                <a:lnTo>
                  <a:pt x="15544800" y="10058400"/>
                </a:lnTo>
                <a:lnTo>
                  <a:pt x="15544800" y="0"/>
                </a:lnTo>
                <a:close/>
              </a:path>
            </a:pathLst>
          </a:custGeom>
          <a:solidFill>
            <a:srgbClr val="002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423" y="1246250"/>
            <a:ext cx="14512290" cy="0"/>
          </a:xfrm>
          <a:custGeom>
            <a:avLst/>
            <a:gdLst/>
            <a:ahLst/>
            <a:cxnLst/>
            <a:rect l="l" t="t" r="r" b="b"/>
            <a:pathLst>
              <a:path w="14512290">
                <a:moveTo>
                  <a:pt x="0" y="0"/>
                </a:moveTo>
                <a:lnTo>
                  <a:pt x="1451207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423" y="3725290"/>
            <a:ext cx="2347595" cy="0"/>
          </a:xfrm>
          <a:custGeom>
            <a:avLst/>
            <a:gdLst/>
            <a:ahLst/>
            <a:cxnLst/>
            <a:rect l="l" t="t" r="r" b="b"/>
            <a:pathLst>
              <a:path w="2347595">
                <a:moveTo>
                  <a:pt x="0" y="0"/>
                </a:moveTo>
                <a:lnTo>
                  <a:pt x="234737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81647" y="3807460"/>
            <a:ext cx="5093970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52165" algn="l"/>
              </a:tabLst>
            </a:pPr>
            <a:r>
              <a:rPr sz="5700" b="0" u="none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5700" b="0" u="none" spc="-6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b="0" u="none" spc="-55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5700" b="0" u="none" spc="-6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b="0" u="none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5700" b="0" u="none" spc="-6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b="0" u="none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5700" b="0" u="none" spc="-6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b="0" u="none" spc="-5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5700" b="0" u="none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5700" b="0" u="none" spc="-45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5700" b="0" u="none" spc="-6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b="0" u="none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700" b="0" u="none" spc="-5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b="0" u="none" spc="-5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endParaRPr sz="57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647" y="5380355"/>
            <a:ext cx="1758950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dirty="0">
                <a:solidFill>
                  <a:srgbClr val="FFFFFF"/>
                </a:solidFill>
                <a:latin typeface="Georgia"/>
                <a:cs typeface="Georgia"/>
              </a:rPr>
              <a:t>Q</a:t>
            </a:r>
            <a:r>
              <a:rPr sz="5700" spc="-6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5700" spc="-6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700" spc="-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57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23" y="1554416"/>
            <a:ext cx="2294254" cy="5448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8952" y="8647430"/>
            <a:ext cx="1731645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Zohran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lang="en-US" sz="140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Mamdani</a:t>
            </a:r>
            <a:endParaRPr sz="1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Mayor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9" name="object 9" descr="Shape, circ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7178" y="1357198"/>
            <a:ext cx="1435227" cy="86022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73579" y="8642667"/>
            <a:ext cx="1751964" cy="462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00" dirty="0">
                <a:solidFill>
                  <a:srgbClr val="FFFFFF"/>
                </a:solidFill>
                <a:latin typeface="Georgia"/>
                <a:cs typeface="Georgia"/>
              </a:rPr>
              <a:t>Paul A. Ochoa</a:t>
            </a:r>
            <a:endParaRPr sz="1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Commissioner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11" name="object 11" descr="Logo, company name  AI-generated content may be incorrect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9657" y="1355674"/>
            <a:ext cx="1314196" cy="8602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800" y="0"/>
                </a:moveTo>
                <a:lnTo>
                  <a:pt x="0" y="0"/>
                </a:lnTo>
                <a:lnTo>
                  <a:pt x="0" y="10058400"/>
                </a:lnTo>
                <a:lnTo>
                  <a:pt x="15544800" y="10058400"/>
                </a:lnTo>
                <a:lnTo>
                  <a:pt x="15544800" y="0"/>
                </a:lnTo>
                <a:close/>
              </a:path>
            </a:pathLst>
          </a:custGeom>
          <a:solidFill>
            <a:srgbClr val="002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148080" y="1343406"/>
            <a:ext cx="2847340" cy="883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600" b="0" u="none" spc="229" dirty="0">
                <a:solidFill>
                  <a:srgbClr val="FFFFFF"/>
                </a:solidFill>
                <a:latin typeface="Georgia"/>
                <a:cs typeface="Georgia"/>
              </a:rPr>
              <a:t>Agenda:</a:t>
            </a:r>
            <a:endParaRPr sz="5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5991" y="2311717"/>
            <a:ext cx="8578850" cy="54794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07340" indent="-29464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Project</a:t>
            </a:r>
            <a:r>
              <a:rPr sz="32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Overview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Project</a:t>
            </a:r>
            <a:r>
              <a:rPr sz="32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Limits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Project</a:t>
            </a:r>
            <a:r>
              <a:rPr sz="32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eorgia"/>
                <a:cs typeface="Georgia"/>
              </a:rPr>
              <a:t>Goals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Proposed</a:t>
            </a:r>
            <a:r>
              <a:rPr sz="32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Storage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Typical</a:t>
            </a:r>
            <a:r>
              <a:rPr sz="3200" spc="-2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Maintenance</a:t>
            </a:r>
            <a:r>
              <a:rPr sz="32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32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Protection</a:t>
            </a:r>
            <a:r>
              <a:rPr sz="3200" spc="-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3200" spc="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Traffic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Community</a:t>
            </a:r>
            <a:r>
              <a:rPr sz="32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Impacts</a:t>
            </a:r>
            <a:r>
              <a:rPr sz="32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3200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Mitigation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Community</a:t>
            </a:r>
            <a:r>
              <a:rPr sz="32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Outreach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07340" algn="l"/>
              </a:tabLst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Project</a:t>
            </a:r>
            <a:r>
              <a:rPr sz="32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Schedule</a:t>
            </a:r>
            <a:endParaRPr sz="3200">
              <a:latin typeface="Georgia"/>
              <a:cs typeface="Georgia"/>
            </a:endParaRPr>
          </a:p>
          <a:p>
            <a:pPr marL="307340" indent="-29464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07340" algn="l"/>
              </a:tabLst>
            </a:pPr>
            <a:r>
              <a:rPr sz="3200" spc="-25" dirty="0">
                <a:solidFill>
                  <a:srgbClr val="FFFFFF"/>
                </a:solidFill>
                <a:latin typeface="Georgia"/>
                <a:cs typeface="Georgia"/>
              </a:rPr>
              <a:t>Q&amp;A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423" y="1246250"/>
            <a:ext cx="14512290" cy="0"/>
          </a:xfrm>
          <a:custGeom>
            <a:avLst/>
            <a:gdLst/>
            <a:ahLst/>
            <a:cxnLst/>
            <a:rect l="l" t="t" r="r" b="b"/>
            <a:pathLst>
              <a:path w="14512290">
                <a:moveTo>
                  <a:pt x="0" y="0"/>
                </a:moveTo>
                <a:lnTo>
                  <a:pt x="1451207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441" y="8899779"/>
            <a:ext cx="1838452" cy="436626"/>
          </a:xfrm>
          <a:prstGeom prst="rect">
            <a:avLst/>
          </a:prstGeom>
        </p:spPr>
      </p:pic>
      <p:pic>
        <p:nvPicPr>
          <p:cNvPr id="7" name="object 7" descr="Shape, circ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8226" y="8631897"/>
            <a:ext cx="1210208" cy="72534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532356" y="9342437"/>
            <a:ext cx="1695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49940" y="8809355"/>
            <a:ext cx="79438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AGENDA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8050" y="8693530"/>
            <a:ext cx="4424045" cy="69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64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HWX100SBC</a:t>
            </a:r>
            <a:r>
              <a:rPr sz="1400" spc="45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South</a:t>
            </a:r>
            <a:r>
              <a:rPr sz="1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Bronx</a:t>
            </a:r>
            <a:r>
              <a:rPr sz="1400" spc="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East-West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Crosstown</a:t>
            </a:r>
            <a:r>
              <a:rPr sz="1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SBS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Borough</a:t>
            </a:r>
            <a:r>
              <a:rPr sz="14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400" spc="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Manhattan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9934" y="9063355"/>
            <a:ext cx="165100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Georgia"/>
                <a:cs typeface="Georgia"/>
              </a:rPr>
              <a:t>PROJECT</a:t>
            </a:r>
            <a:r>
              <a:rPr sz="1550" spc="175" dirty="0">
                <a:latin typeface="Georgia"/>
                <a:cs typeface="Georgia"/>
              </a:rPr>
              <a:t> </a:t>
            </a:r>
            <a:r>
              <a:rPr sz="1550" spc="-20" dirty="0">
                <a:latin typeface="Georgia"/>
                <a:cs typeface="Georgia"/>
              </a:rPr>
              <a:t>GOALS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48677" y="203199"/>
            <a:ext cx="36918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" dirty="0"/>
              <a:t>OVERVIEW: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465300" y="9219882"/>
            <a:ext cx="1765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Franklin Gothic Book"/>
                <a:cs typeface="Franklin Gothic Book"/>
              </a:rPr>
              <a:t>3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5" name="object 5" descr="A picture containing drawing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47" y="8919247"/>
            <a:ext cx="1452371" cy="4101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60340" y="8932081"/>
            <a:ext cx="5045075" cy="77025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1346835" algn="l"/>
              </a:tabLst>
            </a:pPr>
            <a:r>
              <a:rPr sz="1550" spc="-10" dirty="0">
                <a:latin typeface="Georgia"/>
                <a:cs typeface="Georgia"/>
              </a:rPr>
              <a:t>HWX100SBC</a:t>
            </a:r>
            <a:r>
              <a:rPr sz="1550" dirty="0">
                <a:latin typeface="Georgia"/>
                <a:cs typeface="Georgia"/>
              </a:rPr>
              <a:t>	–</a:t>
            </a:r>
            <a:r>
              <a:rPr sz="1550" spc="3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South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Bronx</a:t>
            </a:r>
            <a:r>
              <a:rPr sz="1550" spc="10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East-West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Crosstown</a:t>
            </a:r>
            <a:r>
              <a:rPr sz="1550" spc="190" dirty="0">
                <a:latin typeface="Georgia"/>
                <a:cs typeface="Georgia"/>
              </a:rPr>
              <a:t> </a:t>
            </a:r>
            <a:r>
              <a:rPr sz="1550" spc="-25" dirty="0">
                <a:latin typeface="Georgia"/>
                <a:cs typeface="Georgia"/>
              </a:rPr>
              <a:t>SBS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latin typeface="Georgia"/>
                <a:cs typeface="Georgia"/>
              </a:rPr>
              <a:t>Borough</a:t>
            </a:r>
            <a:r>
              <a:rPr sz="1550" spc="8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of</a:t>
            </a:r>
            <a:r>
              <a:rPr sz="1550" spc="120" dirty="0">
                <a:latin typeface="Georgia"/>
                <a:cs typeface="Georgia"/>
              </a:rPr>
              <a:t> </a:t>
            </a:r>
            <a:r>
              <a:rPr sz="1550" spc="-10" dirty="0">
                <a:latin typeface="Georgia"/>
                <a:cs typeface="Georgia"/>
              </a:rPr>
              <a:t>Manhattan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169" y="1040701"/>
            <a:ext cx="13580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Manhattan</a:t>
            </a:r>
            <a:r>
              <a:rPr sz="2400" spc="-1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transit</a:t>
            </a:r>
            <a:r>
              <a:rPr sz="24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operations</a:t>
            </a:r>
            <a:r>
              <a:rPr sz="2400" spc="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2400" spc="-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pedestrian</a:t>
            </a:r>
            <a:r>
              <a:rPr sz="240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safety</a:t>
            </a:r>
            <a:r>
              <a:rPr sz="2400" spc="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improvements</a:t>
            </a:r>
            <a:r>
              <a:rPr sz="2400" spc="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located</a:t>
            </a:r>
            <a:r>
              <a:rPr sz="24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in: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CB9,</a:t>
            </a:r>
            <a:r>
              <a:rPr sz="24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CB10,</a:t>
            </a:r>
            <a:r>
              <a:rPr sz="2400" spc="-1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&amp;</a:t>
            </a:r>
            <a:r>
              <a:rPr sz="24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002EA7"/>
                </a:solidFill>
                <a:latin typeface="Georgia"/>
                <a:cs typeface="Georgia"/>
              </a:rPr>
              <a:t>CB12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8" name="object 8" descr="Shape, circ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9230" y="8881986"/>
            <a:ext cx="839660" cy="50323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828788" y="1628755"/>
            <a:ext cx="11597005" cy="6929755"/>
            <a:chOff x="1828788" y="1628755"/>
            <a:chExt cx="11597005" cy="69297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88" y="1628755"/>
              <a:ext cx="11596774" cy="6929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7888" y="1635633"/>
              <a:ext cx="11524106" cy="68615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81632" y="3918839"/>
              <a:ext cx="7817484" cy="4098925"/>
            </a:xfrm>
            <a:custGeom>
              <a:avLst/>
              <a:gdLst/>
              <a:ahLst/>
              <a:cxnLst/>
              <a:rect l="l" t="t" r="r" b="b"/>
              <a:pathLst>
                <a:path w="7817484" h="4098925">
                  <a:moveTo>
                    <a:pt x="2037207" y="0"/>
                  </a:moveTo>
                  <a:lnTo>
                    <a:pt x="7817484" y="3072511"/>
                  </a:lnTo>
                </a:path>
                <a:path w="7817484" h="4098925">
                  <a:moveTo>
                    <a:pt x="2037207" y="0"/>
                  </a:moveTo>
                  <a:lnTo>
                    <a:pt x="0" y="409854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35922" y="6991350"/>
              <a:ext cx="163195" cy="0"/>
            </a:xfrm>
            <a:custGeom>
              <a:avLst/>
              <a:gdLst/>
              <a:ahLst/>
              <a:cxnLst/>
              <a:rect l="l" t="t" r="r" b="b"/>
              <a:pathLst>
                <a:path w="163195">
                  <a:moveTo>
                    <a:pt x="163195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52178" y="6991350"/>
              <a:ext cx="278130" cy="487680"/>
            </a:xfrm>
            <a:custGeom>
              <a:avLst/>
              <a:gdLst/>
              <a:ahLst/>
              <a:cxnLst/>
              <a:rect l="l" t="t" r="r" b="b"/>
              <a:pathLst>
                <a:path w="278129" h="487679">
                  <a:moveTo>
                    <a:pt x="0" y="0"/>
                  </a:moveTo>
                  <a:lnTo>
                    <a:pt x="277622" y="4871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90939" y="7478522"/>
              <a:ext cx="539115" cy="1058545"/>
            </a:xfrm>
            <a:custGeom>
              <a:avLst/>
              <a:gdLst/>
              <a:ahLst/>
              <a:cxnLst/>
              <a:rect l="l" t="t" r="r" b="b"/>
              <a:pathLst>
                <a:path w="539115" h="1058545">
                  <a:moveTo>
                    <a:pt x="538860" y="0"/>
                  </a:moveTo>
                  <a:lnTo>
                    <a:pt x="0" y="105803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55565" y="6546215"/>
            <a:ext cx="8763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latin typeface="Georgia"/>
                <a:cs typeface="Georgia"/>
              </a:rPr>
              <a:t>CB</a:t>
            </a:r>
            <a:r>
              <a:rPr sz="3200" spc="-50" dirty="0">
                <a:latin typeface="Georgia"/>
                <a:cs typeface="Georgia"/>
              </a:rPr>
              <a:t> 9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101512" y="2692098"/>
            <a:ext cx="518795" cy="5894705"/>
            <a:chOff x="12101512" y="2692098"/>
            <a:chExt cx="518795" cy="5894705"/>
          </a:xfrm>
        </p:grpSpPr>
        <p:sp>
          <p:nvSpPr>
            <p:cNvPr id="18" name="object 18"/>
            <p:cNvSpPr/>
            <p:nvPr/>
          </p:nvSpPr>
          <p:spPr>
            <a:xfrm>
              <a:off x="12115800" y="2706385"/>
              <a:ext cx="457200" cy="494030"/>
            </a:xfrm>
            <a:custGeom>
              <a:avLst/>
              <a:gdLst/>
              <a:ahLst/>
              <a:cxnLst/>
              <a:rect l="l" t="t" r="r" b="b"/>
              <a:pathLst>
                <a:path w="457200" h="494030">
                  <a:moveTo>
                    <a:pt x="0" y="494014"/>
                  </a:moveTo>
                  <a:lnTo>
                    <a:pt x="39103" y="446643"/>
                  </a:lnTo>
                  <a:lnTo>
                    <a:pt x="77932" y="399657"/>
                  </a:lnTo>
                  <a:lnTo>
                    <a:pt x="116206" y="353440"/>
                  </a:lnTo>
                  <a:lnTo>
                    <a:pt x="153646" y="308377"/>
                  </a:lnTo>
                  <a:lnTo>
                    <a:pt x="189971" y="264852"/>
                  </a:lnTo>
                  <a:lnTo>
                    <a:pt x="224901" y="223250"/>
                  </a:lnTo>
                  <a:lnTo>
                    <a:pt x="258156" y="183954"/>
                  </a:lnTo>
                  <a:lnTo>
                    <a:pt x="289456" y="147351"/>
                  </a:lnTo>
                  <a:lnTo>
                    <a:pt x="318521" y="113823"/>
                  </a:lnTo>
                  <a:lnTo>
                    <a:pt x="345072" y="83757"/>
                  </a:lnTo>
                  <a:lnTo>
                    <a:pt x="389509" y="35544"/>
                  </a:lnTo>
                  <a:lnTo>
                    <a:pt x="431446" y="490"/>
                  </a:lnTo>
                  <a:lnTo>
                    <a:pt x="449834" y="0"/>
                  </a:lnTo>
                  <a:lnTo>
                    <a:pt x="454981" y="13344"/>
                  </a:lnTo>
                  <a:lnTo>
                    <a:pt x="457200" y="19796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67262" y="2726817"/>
              <a:ext cx="338455" cy="5845810"/>
            </a:xfrm>
            <a:custGeom>
              <a:avLst/>
              <a:gdLst/>
              <a:ahLst/>
              <a:cxnLst/>
              <a:rect l="l" t="t" r="r" b="b"/>
              <a:pathLst>
                <a:path w="338454" h="5845809">
                  <a:moveTo>
                    <a:pt x="305737" y="0"/>
                  </a:moveTo>
                  <a:lnTo>
                    <a:pt x="270716" y="67269"/>
                  </a:lnTo>
                  <a:lnTo>
                    <a:pt x="253342" y="101453"/>
                  </a:lnTo>
                  <a:lnTo>
                    <a:pt x="236130" y="136296"/>
                  </a:lnTo>
                  <a:lnTo>
                    <a:pt x="219139" y="172019"/>
                  </a:lnTo>
                  <a:lnTo>
                    <a:pt x="202421" y="208843"/>
                  </a:lnTo>
                  <a:lnTo>
                    <a:pt x="186033" y="246988"/>
                  </a:lnTo>
                  <a:lnTo>
                    <a:pt x="170030" y="286674"/>
                  </a:lnTo>
                  <a:lnTo>
                    <a:pt x="154466" y="328123"/>
                  </a:lnTo>
                  <a:lnTo>
                    <a:pt x="139398" y="371554"/>
                  </a:lnTo>
                  <a:lnTo>
                    <a:pt x="124881" y="417188"/>
                  </a:lnTo>
                  <a:lnTo>
                    <a:pt x="110969" y="465246"/>
                  </a:lnTo>
                  <a:lnTo>
                    <a:pt x="97719" y="515948"/>
                  </a:lnTo>
                  <a:lnTo>
                    <a:pt x="85185" y="569515"/>
                  </a:lnTo>
                  <a:lnTo>
                    <a:pt x="73422" y="626167"/>
                  </a:lnTo>
                  <a:lnTo>
                    <a:pt x="62486" y="686125"/>
                  </a:lnTo>
                  <a:lnTo>
                    <a:pt x="52432" y="749608"/>
                  </a:lnTo>
                  <a:lnTo>
                    <a:pt x="43315" y="816839"/>
                  </a:lnTo>
                  <a:lnTo>
                    <a:pt x="35191" y="888036"/>
                  </a:lnTo>
                  <a:lnTo>
                    <a:pt x="28115" y="963422"/>
                  </a:lnTo>
                  <a:lnTo>
                    <a:pt x="22243" y="1039249"/>
                  </a:lnTo>
                  <a:lnTo>
                    <a:pt x="19570" y="1078589"/>
                  </a:lnTo>
                  <a:lnTo>
                    <a:pt x="17071" y="1118851"/>
                  </a:lnTo>
                  <a:lnTo>
                    <a:pt x="14746" y="1160010"/>
                  </a:lnTo>
                  <a:lnTo>
                    <a:pt x="12594" y="1202043"/>
                  </a:lnTo>
                  <a:lnTo>
                    <a:pt x="10613" y="1244928"/>
                  </a:lnTo>
                  <a:lnTo>
                    <a:pt x="8805" y="1288641"/>
                  </a:lnTo>
                  <a:lnTo>
                    <a:pt x="7167" y="1333159"/>
                  </a:lnTo>
                  <a:lnTo>
                    <a:pt x="5699" y="1378459"/>
                  </a:lnTo>
                  <a:lnTo>
                    <a:pt x="4400" y="1424518"/>
                  </a:lnTo>
                  <a:lnTo>
                    <a:pt x="3271" y="1471312"/>
                  </a:lnTo>
                  <a:lnTo>
                    <a:pt x="2309" y="1518819"/>
                  </a:lnTo>
                  <a:lnTo>
                    <a:pt x="1515" y="1567015"/>
                  </a:lnTo>
                  <a:lnTo>
                    <a:pt x="888" y="1615877"/>
                  </a:lnTo>
                  <a:lnTo>
                    <a:pt x="427" y="1665383"/>
                  </a:lnTo>
                  <a:lnTo>
                    <a:pt x="131" y="1715508"/>
                  </a:lnTo>
                  <a:lnTo>
                    <a:pt x="0" y="1766231"/>
                  </a:lnTo>
                  <a:lnTo>
                    <a:pt x="32" y="1817527"/>
                  </a:lnTo>
                  <a:lnTo>
                    <a:pt x="229" y="1869373"/>
                  </a:lnTo>
                  <a:lnTo>
                    <a:pt x="587" y="1921748"/>
                  </a:lnTo>
                  <a:lnTo>
                    <a:pt x="1108" y="1974626"/>
                  </a:lnTo>
                  <a:lnTo>
                    <a:pt x="1790" y="2027986"/>
                  </a:lnTo>
                  <a:lnTo>
                    <a:pt x="2633" y="2081803"/>
                  </a:lnTo>
                  <a:lnTo>
                    <a:pt x="3636" y="2136056"/>
                  </a:lnTo>
                  <a:lnTo>
                    <a:pt x="4798" y="2190721"/>
                  </a:lnTo>
                  <a:lnTo>
                    <a:pt x="6119" y="2245774"/>
                  </a:lnTo>
                  <a:lnTo>
                    <a:pt x="7597" y="2301192"/>
                  </a:lnTo>
                  <a:lnTo>
                    <a:pt x="9233" y="2356954"/>
                  </a:lnTo>
                  <a:lnTo>
                    <a:pt x="11025" y="2413034"/>
                  </a:lnTo>
                  <a:lnTo>
                    <a:pt x="12973" y="2469410"/>
                  </a:lnTo>
                  <a:lnTo>
                    <a:pt x="15077" y="2526060"/>
                  </a:lnTo>
                  <a:lnTo>
                    <a:pt x="17335" y="2582959"/>
                  </a:lnTo>
                  <a:lnTo>
                    <a:pt x="19746" y="2640086"/>
                  </a:lnTo>
                  <a:lnTo>
                    <a:pt x="22311" y="2697415"/>
                  </a:lnTo>
                  <a:lnTo>
                    <a:pt x="25029" y="2754926"/>
                  </a:lnTo>
                  <a:lnTo>
                    <a:pt x="27898" y="2812593"/>
                  </a:lnTo>
                  <a:lnTo>
                    <a:pt x="30918" y="2870395"/>
                  </a:lnTo>
                  <a:lnTo>
                    <a:pt x="34089" y="2928308"/>
                  </a:lnTo>
                  <a:lnTo>
                    <a:pt x="37410" y="2986309"/>
                  </a:lnTo>
                  <a:lnTo>
                    <a:pt x="40880" y="3044375"/>
                  </a:lnTo>
                  <a:lnTo>
                    <a:pt x="44498" y="3102483"/>
                  </a:lnTo>
                  <a:lnTo>
                    <a:pt x="47440" y="3147842"/>
                  </a:lnTo>
                  <a:lnTo>
                    <a:pt x="50523" y="3193507"/>
                  </a:lnTo>
                  <a:lnTo>
                    <a:pt x="53744" y="3239471"/>
                  </a:lnTo>
                  <a:lnTo>
                    <a:pt x="57099" y="3285729"/>
                  </a:lnTo>
                  <a:lnTo>
                    <a:pt x="60587" y="3332274"/>
                  </a:lnTo>
                  <a:lnTo>
                    <a:pt x="64205" y="3379102"/>
                  </a:lnTo>
                  <a:lnTo>
                    <a:pt x="67949" y="3426206"/>
                  </a:lnTo>
                  <a:lnTo>
                    <a:pt x="71818" y="3473581"/>
                  </a:lnTo>
                  <a:lnTo>
                    <a:pt x="75809" y="3521221"/>
                  </a:lnTo>
                  <a:lnTo>
                    <a:pt x="79919" y="3569120"/>
                  </a:lnTo>
                  <a:lnTo>
                    <a:pt x="84145" y="3617272"/>
                  </a:lnTo>
                  <a:lnTo>
                    <a:pt x="88485" y="3665672"/>
                  </a:lnTo>
                  <a:lnTo>
                    <a:pt x="92936" y="3714313"/>
                  </a:lnTo>
                  <a:lnTo>
                    <a:pt x="97496" y="3763191"/>
                  </a:lnTo>
                  <a:lnTo>
                    <a:pt x="102161" y="3812299"/>
                  </a:lnTo>
                  <a:lnTo>
                    <a:pt x="106929" y="3861631"/>
                  </a:lnTo>
                  <a:lnTo>
                    <a:pt x="111798" y="3911182"/>
                  </a:lnTo>
                  <a:lnTo>
                    <a:pt x="116765" y="3960946"/>
                  </a:lnTo>
                  <a:lnTo>
                    <a:pt x="121827" y="4010917"/>
                  </a:lnTo>
                  <a:lnTo>
                    <a:pt x="126982" y="4061090"/>
                  </a:lnTo>
                  <a:lnTo>
                    <a:pt x="132227" y="4111459"/>
                  </a:lnTo>
                  <a:lnTo>
                    <a:pt x="137558" y="4162017"/>
                  </a:lnTo>
                  <a:lnTo>
                    <a:pt x="142975" y="4212760"/>
                  </a:lnTo>
                  <a:lnTo>
                    <a:pt x="148473" y="4263681"/>
                  </a:lnTo>
                  <a:lnTo>
                    <a:pt x="154051" y="4314774"/>
                  </a:lnTo>
                  <a:lnTo>
                    <a:pt x="159705" y="4366035"/>
                  </a:lnTo>
                  <a:lnTo>
                    <a:pt x="165433" y="4417456"/>
                  </a:lnTo>
                  <a:lnTo>
                    <a:pt x="171233" y="4469033"/>
                  </a:lnTo>
                  <a:lnTo>
                    <a:pt x="177101" y="4520760"/>
                  </a:lnTo>
                  <a:lnTo>
                    <a:pt x="183036" y="4572630"/>
                  </a:lnTo>
                  <a:lnTo>
                    <a:pt x="189033" y="4624639"/>
                  </a:lnTo>
                  <a:lnTo>
                    <a:pt x="195092" y="4676780"/>
                  </a:lnTo>
                  <a:lnTo>
                    <a:pt x="201208" y="4729047"/>
                  </a:lnTo>
                  <a:lnTo>
                    <a:pt x="207380" y="4781435"/>
                  </a:lnTo>
                  <a:lnTo>
                    <a:pt x="213605" y="4833938"/>
                  </a:lnTo>
                  <a:lnTo>
                    <a:pt x="219880" y="4886550"/>
                  </a:lnTo>
                  <a:lnTo>
                    <a:pt x="226202" y="4939266"/>
                  </a:lnTo>
                  <a:lnTo>
                    <a:pt x="232569" y="4992080"/>
                  </a:lnTo>
                  <a:lnTo>
                    <a:pt x="238979" y="5044985"/>
                  </a:lnTo>
                  <a:lnTo>
                    <a:pt x="245428" y="5097977"/>
                  </a:lnTo>
                  <a:lnTo>
                    <a:pt x="251913" y="5151049"/>
                  </a:lnTo>
                  <a:lnTo>
                    <a:pt x="258433" y="5204196"/>
                  </a:lnTo>
                  <a:lnTo>
                    <a:pt x="264985" y="5257411"/>
                  </a:lnTo>
                  <a:lnTo>
                    <a:pt x="271565" y="5310690"/>
                  </a:lnTo>
                  <a:lnTo>
                    <a:pt x="278172" y="5364026"/>
                  </a:lnTo>
                  <a:lnTo>
                    <a:pt x="284802" y="5417414"/>
                  </a:lnTo>
                  <a:lnTo>
                    <a:pt x="291453" y="5470848"/>
                  </a:lnTo>
                  <a:lnTo>
                    <a:pt x="298123" y="5524321"/>
                  </a:lnTo>
                  <a:lnTo>
                    <a:pt x="304808" y="5577829"/>
                  </a:lnTo>
                  <a:lnTo>
                    <a:pt x="311506" y="5631366"/>
                  </a:lnTo>
                  <a:lnTo>
                    <a:pt x="318215" y="5684925"/>
                  </a:lnTo>
                  <a:lnTo>
                    <a:pt x="324931" y="5738502"/>
                  </a:lnTo>
                  <a:lnTo>
                    <a:pt x="331652" y="5792089"/>
                  </a:lnTo>
                  <a:lnTo>
                    <a:pt x="338376" y="584568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707116" y="5942012"/>
            <a:ext cx="106743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dirty="0">
                <a:latin typeface="Georgia"/>
                <a:cs typeface="Georgia"/>
              </a:rPr>
              <a:t>CB</a:t>
            </a:r>
            <a:r>
              <a:rPr sz="3200" spc="-45" dirty="0">
                <a:latin typeface="Georgia"/>
                <a:cs typeface="Georgia"/>
              </a:rPr>
              <a:t> </a:t>
            </a:r>
            <a:r>
              <a:rPr sz="3200" spc="-25" dirty="0">
                <a:latin typeface="Georgia"/>
                <a:cs typeface="Georgia"/>
              </a:rPr>
              <a:t>10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18839" y="1714500"/>
            <a:ext cx="8197469" cy="5439790"/>
            <a:chOff x="3918839" y="1714500"/>
            <a:chExt cx="8197469" cy="5439790"/>
          </a:xfrm>
        </p:grpSpPr>
        <p:sp>
          <p:nvSpPr>
            <p:cNvPr id="22" name="object 22"/>
            <p:cNvSpPr/>
            <p:nvPr/>
          </p:nvSpPr>
          <p:spPr>
            <a:xfrm>
              <a:off x="3918839" y="1714500"/>
              <a:ext cx="441325" cy="2171700"/>
            </a:xfrm>
            <a:custGeom>
              <a:avLst/>
              <a:gdLst/>
              <a:ahLst/>
              <a:cxnLst/>
              <a:rect l="l" t="t" r="r" b="b"/>
              <a:pathLst>
                <a:path w="441325" h="2171700">
                  <a:moveTo>
                    <a:pt x="0" y="2171700"/>
                  </a:moveTo>
                  <a:lnTo>
                    <a:pt x="14953" y="2120808"/>
                  </a:lnTo>
                  <a:lnTo>
                    <a:pt x="29859" y="2069970"/>
                  </a:lnTo>
                  <a:lnTo>
                    <a:pt x="44666" y="2019237"/>
                  </a:lnTo>
                  <a:lnTo>
                    <a:pt x="59322" y="1968657"/>
                  </a:lnTo>
                  <a:lnTo>
                    <a:pt x="73777" y="1918283"/>
                  </a:lnTo>
                  <a:lnTo>
                    <a:pt x="87979" y="1868163"/>
                  </a:lnTo>
                  <a:lnTo>
                    <a:pt x="101877" y="1818350"/>
                  </a:lnTo>
                  <a:lnTo>
                    <a:pt x="115419" y="1768891"/>
                  </a:lnTo>
                  <a:lnTo>
                    <a:pt x="128555" y="1719840"/>
                  </a:lnTo>
                  <a:lnTo>
                    <a:pt x="141233" y="1671244"/>
                  </a:lnTo>
                  <a:lnTo>
                    <a:pt x="153402" y="1623156"/>
                  </a:lnTo>
                  <a:lnTo>
                    <a:pt x="165010" y="1575624"/>
                  </a:lnTo>
                  <a:lnTo>
                    <a:pt x="176007" y="1528701"/>
                  </a:lnTo>
                  <a:lnTo>
                    <a:pt x="186341" y="1482435"/>
                  </a:lnTo>
                  <a:lnTo>
                    <a:pt x="195961" y="1436878"/>
                  </a:lnTo>
                  <a:lnTo>
                    <a:pt x="206810" y="1380352"/>
                  </a:lnTo>
                  <a:lnTo>
                    <a:pt x="216359" y="1323850"/>
                  </a:lnTo>
                  <a:lnTo>
                    <a:pt x="224776" y="1267628"/>
                  </a:lnTo>
                  <a:lnTo>
                    <a:pt x="232231" y="1211942"/>
                  </a:lnTo>
                  <a:lnTo>
                    <a:pt x="238894" y="1157047"/>
                  </a:lnTo>
                  <a:lnTo>
                    <a:pt x="244935" y="1103201"/>
                  </a:lnTo>
                  <a:lnTo>
                    <a:pt x="250523" y="1050659"/>
                  </a:lnTo>
                  <a:lnTo>
                    <a:pt x="255829" y="999678"/>
                  </a:lnTo>
                  <a:lnTo>
                    <a:pt x="261022" y="950513"/>
                  </a:lnTo>
                  <a:lnTo>
                    <a:pt x="266272" y="903422"/>
                  </a:lnTo>
                  <a:lnTo>
                    <a:pt x="271749" y="858659"/>
                  </a:lnTo>
                  <a:lnTo>
                    <a:pt x="277622" y="816483"/>
                  </a:lnTo>
                  <a:lnTo>
                    <a:pt x="288529" y="750154"/>
                  </a:lnTo>
                  <a:lnTo>
                    <a:pt x="299860" y="690493"/>
                  </a:lnTo>
                  <a:lnTo>
                    <a:pt x="311045" y="636498"/>
                  </a:lnTo>
                  <a:lnTo>
                    <a:pt x="321512" y="587172"/>
                  </a:lnTo>
                  <a:lnTo>
                    <a:pt x="330691" y="541513"/>
                  </a:lnTo>
                  <a:lnTo>
                    <a:pt x="338011" y="498522"/>
                  </a:lnTo>
                  <a:lnTo>
                    <a:pt x="342900" y="457200"/>
                  </a:lnTo>
                  <a:lnTo>
                    <a:pt x="342757" y="405868"/>
                  </a:lnTo>
                  <a:lnTo>
                    <a:pt x="335970" y="363297"/>
                  </a:lnTo>
                  <a:lnTo>
                    <a:pt x="327629" y="325169"/>
                  </a:lnTo>
                  <a:lnTo>
                    <a:pt x="322823" y="287170"/>
                  </a:lnTo>
                  <a:lnTo>
                    <a:pt x="326644" y="244982"/>
                  </a:lnTo>
                  <a:lnTo>
                    <a:pt x="340181" y="199998"/>
                  </a:lnTo>
                  <a:lnTo>
                    <a:pt x="361667" y="146388"/>
                  </a:lnTo>
                  <a:lnTo>
                    <a:pt x="386794" y="91868"/>
                  </a:lnTo>
                  <a:lnTo>
                    <a:pt x="411254" y="44153"/>
                  </a:lnTo>
                  <a:lnTo>
                    <a:pt x="430739" y="10959"/>
                  </a:lnTo>
                  <a:lnTo>
                    <a:pt x="44094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5760" y="6137909"/>
              <a:ext cx="275590" cy="153670"/>
            </a:xfrm>
            <a:custGeom>
              <a:avLst/>
              <a:gdLst/>
              <a:ahLst/>
              <a:cxnLst/>
              <a:rect l="l" t="t" r="r" b="b"/>
              <a:pathLst>
                <a:path w="275590" h="153670">
                  <a:moveTo>
                    <a:pt x="0" y="0"/>
                  </a:moveTo>
                  <a:lnTo>
                    <a:pt x="275336" y="15341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50914" y="4188079"/>
              <a:ext cx="369570" cy="628015"/>
            </a:xfrm>
            <a:custGeom>
              <a:avLst/>
              <a:gdLst/>
              <a:ahLst/>
              <a:cxnLst/>
              <a:rect l="l" t="t" r="r" b="b"/>
              <a:pathLst>
                <a:path w="369570" h="628014">
                  <a:moveTo>
                    <a:pt x="0" y="627888"/>
                  </a:moveTo>
                  <a:lnTo>
                    <a:pt x="36931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92495" y="4857750"/>
              <a:ext cx="285115" cy="171450"/>
            </a:xfrm>
            <a:custGeom>
              <a:avLst/>
              <a:gdLst/>
              <a:ahLst/>
              <a:cxnLst/>
              <a:rect l="l" t="t" r="r" b="b"/>
              <a:pathLst>
                <a:path w="285114" h="171450">
                  <a:moveTo>
                    <a:pt x="0" y="0"/>
                  </a:moveTo>
                  <a:lnTo>
                    <a:pt x="284734" y="17145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77229" y="4844542"/>
              <a:ext cx="113030" cy="184785"/>
            </a:xfrm>
            <a:custGeom>
              <a:avLst/>
              <a:gdLst/>
              <a:ahLst/>
              <a:cxnLst/>
              <a:rect l="l" t="t" r="r" b="b"/>
              <a:pathLst>
                <a:path w="113029" h="184785">
                  <a:moveTo>
                    <a:pt x="113029" y="0"/>
                  </a:moveTo>
                  <a:lnTo>
                    <a:pt x="0" y="18465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130" y="5947917"/>
              <a:ext cx="386715" cy="205740"/>
            </a:xfrm>
            <a:custGeom>
              <a:avLst/>
              <a:gdLst/>
              <a:ahLst/>
              <a:cxnLst/>
              <a:rect l="l" t="t" r="r" b="b"/>
              <a:pathLst>
                <a:path w="386715" h="205739">
                  <a:moveTo>
                    <a:pt x="0" y="0"/>
                  </a:moveTo>
                  <a:lnTo>
                    <a:pt x="386334" y="20574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03283" y="3200400"/>
              <a:ext cx="2613025" cy="3608704"/>
            </a:xfrm>
            <a:custGeom>
              <a:avLst/>
              <a:gdLst/>
              <a:ahLst/>
              <a:cxnLst/>
              <a:rect l="l" t="t" r="r" b="b"/>
              <a:pathLst>
                <a:path w="2613025" h="3608704">
                  <a:moveTo>
                    <a:pt x="0" y="3608578"/>
                  </a:moveTo>
                  <a:lnTo>
                    <a:pt x="4411" y="3567470"/>
                  </a:lnTo>
                  <a:lnTo>
                    <a:pt x="10999" y="3524382"/>
                  </a:lnTo>
                  <a:lnTo>
                    <a:pt x="21909" y="3477361"/>
                  </a:lnTo>
                  <a:lnTo>
                    <a:pt x="39286" y="3424458"/>
                  </a:lnTo>
                  <a:lnTo>
                    <a:pt x="65277" y="3363722"/>
                  </a:lnTo>
                  <a:lnTo>
                    <a:pt x="84604" y="3326610"/>
                  </a:lnTo>
                  <a:lnTo>
                    <a:pt x="107629" y="3287748"/>
                  </a:lnTo>
                  <a:lnTo>
                    <a:pt x="133613" y="3246999"/>
                  </a:lnTo>
                  <a:lnTo>
                    <a:pt x="161814" y="3204231"/>
                  </a:lnTo>
                  <a:lnTo>
                    <a:pt x="191490" y="3159310"/>
                  </a:lnTo>
                  <a:lnTo>
                    <a:pt x="221901" y="3112102"/>
                  </a:lnTo>
                  <a:lnTo>
                    <a:pt x="252307" y="3062472"/>
                  </a:lnTo>
                  <a:lnTo>
                    <a:pt x="281964" y="3010289"/>
                  </a:lnTo>
                  <a:lnTo>
                    <a:pt x="310134" y="2955416"/>
                  </a:lnTo>
                  <a:lnTo>
                    <a:pt x="328978" y="2915111"/>
                  </a:lnTo>
                  <a:lnTo>
                    <a:pt x="347823" y="2872304"/>
                  </a:lnTo>
                  <a:lnTo>
                    <a:pt x="366668" y="2827397"/>
                  </a:lnTo>
                  <a:lnTo>
                    <a:pt x="385513" y="2780792"/>
                  </a:lnTo>
                  <a:lnTo>
                    <a:pt x="404358" y="2732892"/>
                  </a:lnTo>
                  <a:lnTo>
                    <a:pt x="423203" y="2684097"/>
                  </a:lnTo>
                  <a:lnTo>
                    <a:pt x="442047" y="2634811"/>
                  </a:lnTo>
                  <a:lnTo>
                    <a:pt x="460892" y="2585435"/>
                  </a:lnTo>
                  <a:lnTo>
                    <a:pt x="479737" y="2536371"/>
                  </a:lnTo>
                  <a:lnTo>
                    <a:pt x="498582" y="2488022"/>
                  </a:lnTo>
                  <a:lnTo>
                    <a:pt x="517427" y="2440788"/>
                  </a:lnTo>
                  <a:lnTo>
                    <a:pt x="536272" y="2395073"/>
                  </a:lnTo>
                  <a:lnTo>
                    <a:pt x="555117" y="2351278"/>
                  </a:lnTo>
                  <a:lnTo>
                    <a:pt x="576406" y="2301891"/>
                  </a:lnTo>
                  <a:lnTo>
                    <a:pt x="596124" y="2254393"/>
                  </a:lnTo>
                  <a:lnTo>
                    <a:pt x="614861" y="2208378"/>
                  </a:lnTo>
                  <a:lnTo>
                    <a:pt x="633205" y="2163444"/>
                  </a:lnTo>
                  <a:lnTo>
                    <a:pt x="651745" y="2119185"/>
                  </a:lnTo>
                  <a:lnTo>
                    <a:pt x="671070" y="2075197"/>
                  </a:lnTo>
                  <a:lnTo>
                    <a:pt x="691771" y="2031077"/>
                  </a:lnTo>
                  <a:lnTo>
                    <a:pt x="714435" y="1986419"/>
                  </a:lnTo>
                  <a:lnTo>
                    <a:pt x="739651" y="1940820"/>
                  </a:lnTo>
                  <a:lnTo>
                    <a:pt x="768010" y="1893876"/>
                  </a:lnTo>
                  <a:lnTo>
                    <a:pt x="800100" y="1845183"/>
                  </a:lnTo>
                  <a:lnTo>
                    <a:pt x="826006" y="1808290"/>
                  </a:lnTo>
                  <a:lnTo>
                    <a:pt x="853600" y="1770628"/>
                  </a:lnTo>
                  <a:lnTo>
                    <a:pt x="882750" y="1732300"/>
                  </a:lnTo>
                  <a:lnTo>
                    <a:pt x="913325" y="1693406"/>
                  </a:lnTo>
                  <a:lnTo>
                    <a:pt x="945195" y="1654048"/>
                  </a:lnTo>
                  <a:lnTo>
                    <a:pt x="978227" y="1614327"/>
                  </a:lnTo>
                  <a:lnTo>
                    <a:pt x="1012290" y="1574346"/>
                  </a:lnTo>
                  <a:lnTo>
                    <a:pt x="1047254" y="1534205"/>
                  </a:lnTo>
                  <a:lnTo>
                    <a:pt x="1082987" y="1494007"/>
                  </a:lnTo>
                  <a:lnTo>
                    <a:pt x="1119359" y="1453853"/>
                  </a:lnTo>
                  <a:lnTo>
                    <a:pt x="1156237" y="1413845"/>
                  </a:lnTo>
                  <a:lnTo>
                    <a:pt x="1193491" y="1374084"/>
                  </a:lnTo>
                  <a:lnTo>
                    <a:pt x="1230989" y="1334671"/>
                  </a:lnTo>
                  <a:lnTo>
                    <a:pt x="1268601" y="1295709"/>
                  </a:lnTo>
                  <a:lnTo>
                    <a:pt x="1306195" y="1257300"/>
                  </a:lnTo>
                  <a:lnTo>
                    <a:pt x="1342383" y="1221255"/>
                  </a:lnTo>
                  <a:lnTo>
                    <a:pt x="1380311" y="1184665"/>
                  </a:lnTo>
                  <a:lnTo>
                    <a:pt x="1419681" y="1147683"/>
                  </a:lnTo>
                  <a:lnTo>
                    <a:pt x="1460194" y="1110466"/>
                  </a:lnTo>
                  <a:lnTo>
                    <a:pt x="1501550" y="1073169"/>
                  </a:lnTo>
                  <a:lnTo>
                    <a:pt x="1543452" y="1035948"/>
                  </a:lnTo>
                  <a:lnTo>
                    <a:pt x="1585600" y="998959"/>
                  </a:lnTo>
                  <a:lnTo>
                    <a:pt x="1627695" y="962358"/>
                  </a:lnTo>
                  <a:lnTo>
                    <a:pt x="1669439" y="926300"/>
                  </a:lnTo>
                  <a:lnTo>
                    <a:pt x="1710533" y="890940"/>
                  </a:lnTo>
                  <a:lnTo>
                    <a:pt x="1750679" y="856436"/>
                  </a:lnTo>
                  <a:lnTo>
                    <a:pt x="1789576" y="822942"/>
                  </a:lnTo>
                  <a:lnTo>
                    <a:pt x="1826928" y="790613"/>
                  </a:lnTo>
                  <a:lnTo>
                    <a:pt x="1862434" y="759607"/>
                  </a:lnTo>
                  <a:lnTo>
                    <a:pt x="1895797" y="730078"/>
                  </a:lnTo>
                  <a:lnTo>
                    <a:pt x="1926717" y="702182"/>
                  </a:lnTo>
                  <a:lnTo>
                    <a:pt x="1975728" y="657396"/>
                  </a:lnTo>
                  <a:lnTo>
                    <a:pt x="2018417" y="618321"/>
                  </a:lnTo>
                  <a:lnTo>
                    <a:pt x="2056129" y="583616"/>
                  </a:lnTo>
                  <a:lnTo>
                    <a:pt x="2090211" y="551937"/>
                  </a:lnTo>
                  <a:lnTo>
                    <a:pt x="2122006" y="521941"/>
                  </a:lnTo>
                  <a:lnTo>
                    <a:pt x="2152861" y="492284"/>
                  </a:lnTo>
                  <a:lnTo>
                    <a:pt x="2184120" y="461624"/>
                  </a:lnTo>
                  <a:lnTo>
                    <a:pt x="2217129" y="428618"/>
                  </a:lnTo>
                  <a:lnTo>
                    <a:pt x="2253234" y="391921"/>
                  </a:lnTo>
                  <a:lnTo>
                    <a:pt x="2287763" y="356204"/>
                  </a:lnTo>
                  <a:lnTo>
                    <a:pt x="2322737" y="319389"/>
                  </a:lnTo>
                  <a:lnTo>
                    <a:pt x="2358106" y="281599"/>
                  </a:lnTo>
                  <a:lnTo>
                    <a:pt x="2393819" y="242956"/>
                  </a:lnTo>
                  <a:lnTo>
                    <a:pt x="2429827" y="203581"/>
                  </a:lnTo>
                  <a:lnTo>
                    <a:pt x="2466078" y="163596"/>
                  </a:lnTo>
                  <a:lnTo>
                    <a:pt x="2502523" y="123123"/>
                  </a:lnTo>
                  <a:lnTo>
                    <a:pt x="2539112" y="82285"/>
                  </a:lnTo>
                  <a:lnTo>
                    <a:pt x="2575793" y="41203"/>
                  </a:lnTo>
                  <a:lnTo>
                    <a:pt x="261251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8240" y="5166486"/>
              <a:ext cx="174625" cy="288290"/>
            </a:xfrm>
            <a:custGeom>
              <a:avLst/>
              <a:gdLst/>
              <a:ahLst/>
              <a:cxnLst/>
              <a:rect l="l" t="t" r="r" b="b"/>
              <a:pathLst>
                <a:path w="174625" h="288289">
                  <a:moveTo>
                    <a:pt x="174371" y="0"/>
                  </a:moveTo>
                  <a:lnTo>
                    <a:pt x="0" y="28790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43243" y="4171188"/>
              <a:ext cx="133985" cy="234950"/>
            </a:xfrm>
            <a:custGeom>
              <a:avLst/>
              <a:gdLst/>
              <a:ahLst/>
              <a:cxnLst/>
              <a:rect l="l" t="t" r="r" b="b"/>
              <a:pathLst>
                <a:path w="133984" h="234950">
                  <a:moveTo>
                    <a:pt x="0" y="234950"/>
                  </a:moveTo>
                  <a:lnTo>
                    <a:pt x="13398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43243" y="4095876"/>
              <a:ext cx="133985" cy="92710"/>
            </a:xfrm>
            <a:custGeom>
              <a:avLst/>
              <a:gdLst/>
              <a:ahLst/>
              <a:cxnLst/>
              <a:rect l="l" t="t" r="r" b="b"/>
              <a:pathLst>
                <a:path w="133984" h="92710">
                  <a:moveTo>
                    <a:pt x="0" y="0"/>
                  </a:moveTo>
                  <a:lnTo>
                    <a:pt x="133985" y="9271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4201" y="3431794"/>
              <a:ext cx="106045" cy="454659"/>
            </a:xfrm>
            <a:custGeom>
              <a:avLst/>
              <a:gdLst/>
              <a:ahLst/>
              <a:cxnLst/>
              <a:rect l="l" t="t" r="r" b="b"/>
              <a:pathLst>
                <a:path w="106045" h="454660">
                  <a:moveTo>
                    <a:pt x="0" y="0"/>
                  </a:moveTo>
                  <a:lnTo>
                    <a:pt x="105537" y="45440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43243" y="3658997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0"/>
                  </a:moveTo>
                  <a:lnTo>
                    <a:pt x="0" y="25984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09557" y="6416928"/>
              <a:ext cx="19685" cy="330200"/>
            </a:xfrm>
            <a:custGeom>
              <a:avLst/>
              <a:gdLst/>
              <a:ahLst/>
              <a:cxnLst/>
              <a:rect l="l" t="t" r="r" b="b"/>
              <a:pathLst>
                <a:path w="19684" h="330200">
                  <a:moveTo>
                    <a:pt x="0" y="0"/>
                  </a:moveTo>
                  <a:lnTo>
                    <a:pt x="19304" y="33007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83751" y="6582028"/>
              <a:ext cx="245110" cy="143510"/>
            </a:xfrm>
            <a:custGeom>
              <a:avLst/>
              <a:gdLst/>
              <a:ahLst/>
              <a:cxnLst/>
              <a:rect l="l" t="t" r="r" b="b"/>
              <a:pathLst>
                <a:path w="245109" h="143509">
                  <a:moveTo>
                    <a:pt x="0" y="0"/>
                  </a:moveTo>
                  <a:lnTo>
                    <a:pt x="245110" y="14325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03104" y="6582028"/>
              <a:ext cx="96520" cy="189865"/>
            </a:xfrm>
            <a:custGeom>
              <a:avLst/>
              <a:gdLst/>
              <a:ahLst/>
              <a:cxnLst/>
              <a:rect l="l" t="t" r="r" b="b"/>
              <a:pathLst>
                <a:path w="96520" h="189865">
                  <a:moveTo>
                    <a:pt x="96011" y="0"/>
                  </a:moveTo>
                  <a:lnTo>
                    <a:pt x="0" y="18986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39173" y="6814439"/>
              <a:ext cx="207010" cy="101600"/>
            </a:xfrm>
            <a:custGeom>
              <a:avLst/>
              <a:gdLst/>
              <a:ahLst/>
              <a:cxnLst/>
              <a:rect l="l" t="t" r="r" b="b"/>
              <a:pathLst>
                <a:path w="207009" h="101600">
                  <a:moveTo>
                    <a:pt x="206882" y="1016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90259" y="3886200"/>
              <a:ext cx="122555" cy="80645"/>
            </a:xfrm>
            <a:custGeom>
              <a:avLst/>
              <a:gdLst/>
              <a:ahLst/>
              <a:cxnLst/>
              <a:rect l="l" t="t" r="r" b="b"/>
              <a:pathLst>
                <a:path w="122554" h="80645">
                  <a:moveTo>
                    <a:pt x="0" y="0"/>
                  </a:moveTo>
                  <a:lnTo>
                    <a:pt x="122301" y="8051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43243" y="3918839"/>
              <a:ext cx="133985" cy="113664"/>
            </a:xfrm>
            <a:custGeom>
              <a:avLst/>
              <a:gdLst/>
              <a:ahLst/>
              <a:cxnLst/>
              <a:rect l="l" t="t" r="r" b="b"/>
              <a:pathLst>
                <a:path w="133984" h="113664">
                  <a:moveTo>
                    <a:pt x="133984" y="113284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603104" y="7005065"/>
              <a:ext cx="88265" cy="149225"/>
            </a:xfrm>
            <a:custGeom>
              <a:avLst/>
              <a:gdLst/>
              <a:ahLst/>
              <a:cxnLst/>
              <a:rect l="l" t="t" r="r" b="b"/>
              <a:pathLst>
                <a:path w="88265" h="149225">
                  <a:moveTo>
                    <a:pt x="0" y="0"/>
                  </a:moveTo>
                  <a:lnTo>
                    <a:pt x="87884" y="149097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51093" y="4951476"/>
              <a:ext cx="252095" cy="132715"/>
            </a:xfrm>
            <a:custGeom>
              <a:avLst/>
              <a:gdLst/>
              <a:ahLst/>
              <a:cxnLst/>
              <a:rect l="l" t="t" r="r" b="b"/>
              <a:pathLst>
                <a:path w="252095" h="132714">
                  <a:moveTo>
                    <a:pt x="0" y="0"/>
                  </a:moveTo>
                  <a:lnTo>
                    <a:pt x="251840" y="132461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72400" y="6137909"/>
              <a:ext cx="167640" cy="279400"/>
            </a:xfrm>
            <a:custGeom>
              <a:avLst/>
              <a:gdLst/>
              <a:ahLst/>
              <a:cxnLst/>
              <a:rect l="l" t="t" r="r" b="b"/>
              <a:pathLst>
                <a:path w="167640" h="279400">
                  <a:moveTo>
                    <a:pt x="167640" y="0"/>
                  </a:moveTo>
                  <a:lnTo>
                    <a:pt x="0" y="27901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09208" y="5118608"/>
              <a:ext cx="93980" cy="156210"/>
            </a:xfrm>
            <a:custGeom>
              <a:avLst/>
              <a:gdLst/>
              <a:ahLst/>
              <a:cxnLst/>
              <a:rect l="l" t="t" r="r" b="b"/>
              <a:pathLst>
                <a:path w="93979" h="156210">
                  <a:moveTo>
                    <a:pt x="0" y="155701"/>
                  </a:moveTo>
                  <a:lnTo>
                    <a:pt x="93726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51093" y="5029200"/>
              <a:ext cx="252095" cy="137795"/>
            </a:xfrm>
            <a:custGeom>
              <a:avLst/>
              <a:gdLst/>
              <a:ahLst/>
              <a:cxnLst/>
              <a:rect l="l" t="t" r="r" b="b"/>
              <a:pathLst>
                <a:path w="252095" h="137795">
                  <a:moveTo>
                    <a:pt x="0" y="0"/>
                  </a:moveTo>
                  <a:lnTo>
                    <a:pt x="251840" y="137287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38240" y="5134609"/>
              <a:ext cx="85725" cy="139700"/>
            </a:xfrm>
            <a:custGeom>
              <a:avLst/>
              <a:gdLst/>
              <a:ahLst/>
              <a:cxnLst/>
              <a:rect l="l" t="t" r="r" b="b"/>
              <a:pathLst>
                <a:path w="85725" h="139700">
                  <a:moveTo>
                    <a:pt x="85471" y="0"/>
                  </a:moveTo>
                  <a:lnTo>
                    <a:pt x="0" y="1397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06305" y="6818884"/>
              <a:ext cx="182880" cy="97155"/>
            </a:xfrm>
            <a:custGeom>
              <a:avLst/>
              <a:gdLst/>
              <a:ahLst/>
              <a:cxnLst/>
              <a:rect l="l" t="t" r="r" b="b"/>
              <a:pathLst>
                <a:path w="182879" h="97154">
                  <a:moveTo>
                    <a:pt x="0" y="0"/>
                  </a:moveTo>
                  <a:lnTo>
                    <a:pt x="182626" y="9715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81617" y="6904735"/>
              <a:ext cx="83185" cy="119380"/>
            </a:xfrm>
            <a:custGeom>
              <a:avLst/>
              <a:gdLst/>
              <a:ahLst/>
              <a:cxnLst/>
              <a:rect l="l" t="t" r="r" b="b"/>
              <a:pathLst>
                <a:path w="83184" h="119379">
                  <a:moveTo>
                    <a:pt x="0" y="119252"/>
                  </a:moveTo>
                  <a:lnTo>
                    <a:pt x="8280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62244" y="4695414"/>
              <a:ext cx="148590" cy="95885"/>
            </a:xfrm>
            <a:custGeom>
              <a:avLst/>
              <a:gdLst/>
              <a:ahLst/>
              <a:cxnLst/>
              <a:rect l="l" t="t" r="r" b="b"/>
              <a:pathLst>
                <a:path w="148590" h="95885">
                  <a:moveTo>
                    <a:pt x="148388" y="95392"/>
                  </a:moveTo>
                  <a:lnTo>
                    <a:pt x="0" y="0"/>
                  </a:lnTo>
                </a:path>
              </a:pathLst>
            </a:custGeom>
            <a:ln w="25399">
              <a:solidFill>
                <a:srgbClr val="DB3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66852" y="4684815"/>
              <a:ext cx="95885" cy="170180"/>
            </a:xfrm>
            <a:custGeom>
              <a:avLst/>
              <a:gdLst/>
              <a:ahLst/>
              <a:cxnLst/>
              <a:rect l="l" t="t" r="r" b="b"/>
              <a:pathLst>
                <a:path w="95884" h="170179">
                  <a:moveTo>
                    <a:pt x="0" y="169585"/>
                  </a:moveTo>
                  <a:lnTo>
                    <a:pt x="95392" y="0"/>
                  </a:lnTo>
                </a:path>
              </a:pathLst>
            </a:custGeom>
            <a:ln w="25400">
              <a:solidFill>
                <a:srgbClr val="DB3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27222" y="4239651"/>
              <a:ext cx="137795" cy="85090"/>
            </a:xfrm>
            <a:custGeom>
              <a:avLst/>
              <a:gdLst/>
              <a:ahLst/>
              <a:cxnLst/>
              <a:rect l="l" t="t" r="r" b="b"/>
              <a:pathLst>
                <a:path w="137795" h="85089">
                  <a:moveTo>
                    <a:pt x="137788" y="8479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DB3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37821" y="4070065"/>
              <a:ext cx="64135" cy="106045"/>
            </a:xfrm>
            <a:custGeom>
              <a:avLst/>
              <a:gdLst/>
              <a:ahLst/>
              <a:cxnLst/>
              <a:rect l="l" t="t" r="r" b="b"/>
              <a:pathLst>
                <a:path w="64134" h="106045">
                  <a:moveTo>
                    <a:pt x="63593" y="0"/>
                  </a:moveTo>
                  <a:lnTo>
                    <a:pt x="0" y="105991"/>
                  </a:lnTo>
                </a:path>
              </a:pathLst>
            </a:custGeom>
            <a:ln w="25400">
              <a:solidFill>
                <a:srgbClr val="DB3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37821" y="4165457"/>
              <a:ext cx="170180" cy="85090"/>
            </a:xfrm>
            <a:custGeom>
              <a:avLst/>
              <a:gdLst/>
              <a:ahLst/>
              <a:cxnLst/>
              <a:rect l="l" t="t" r="r" b="b"/>
              <a:pathLst>
                <a:path w="170179" h="85089">
                  <a:moveTo>
                    <a:pt x="0" y="0"/>
                  </a:moveTo>
                  <a:lnTo>
                    <a:pt x="169585" y="84792"/>
                  </a:lnTo>
                </a:path>
              </a:pathLst>
            </a:custGeom>
            <a:ln w="25400">
              <a:solidFill>
                <a:srgbClr val="DB3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63627" y="4207854"/>
              <a:ext cx="64135" cy="106045"/>
            </a:xfrm>
            <a:custGeom>
              <a:avLst/>
              <a:gdLst/>
              <a:ahLst/>
              <a:cxnLst/>
              <a:rect l="l" t="t" r="r" b="b"/>
              <a:pathLst>
                <a:path w="64134" h="106045">
                  <a:moveTo>
                    <a:pt x="63595" y="0"/>
                  </a:moveTo>
                  <a:lnTo>
                    <a:pt x="0" y="105991"/>
                  </a:lnTo>
                </a:path>
              </a:pathLst>
            </a:custGeom>
            <a:ln w="25400">
              <a:solidFill>
                <a:srgbClr val="DB3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91275" y="4970991"/>
              <a:ext cx="64135" cy="106045"/>
            </a:xfrm>
            <a:custGeom>
              <a:avLst/>
              <a:gdLst/>
              <a:ahLst/>
              <a:cxnLst/>
              <a:rect l="l" t="t" r="r" b="b"/>
              <a:pathLst>
                <a:path w="64135" h="106045">
                  <a:moveTo>
                    <a:pt x="63593" y="0"/>
                  </a:moveTo>
                  <a:lnTo>
                    <a:pt x="0" y="105990"/>
                  </a:lnTo>
                </a:path>
              </a:pathLst>
            </a:custGeom>
            <a:ln w="25400">
              <a:solidFill>
                <a:srgbClr val="DB3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299068" y="4049966"/>
            <a:ext cx="104521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dirty="0">
                <a:latin typeface="Georgia"/>
                <a:cs typeface="Georgia"/>
              </a:rPr>
              <a:t>CB</a:t>
            </a:r>
            <a:r>
              <a:rPr sz="3200" spc="-45" dirty="0">
                <a:latin typeface="Georgia"/>
                <a:cs typeface="Georgia"/>
              </a:rPr>
              <a:t> </a:t>
            </a:r>
            <a:r>
              <a:rPr sz="3200" spc="-25" dirty="0">
                <a:latin typeface="Georgia"/>
                <a:cs typeface="Georgia"/>
              </a:rPr>
              <a:t>12</a:t>
            </a:r>
            <a:endParaRPr sz="3200">
              <a:latin typeface="Georgia"/>
              <a:cs typeface="Georgia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6C07B7-C09C-4AB5-67DA-6C3B883A8536}"/>
              </a:ext>
            </a:extLst>
          </p:cNvPr>
          <p:cNvCxnSpPr>
            <a:cxnSpLocks/>
          </p:cNvCxnSpPr>
          <p:nvPr/>
        </p:nvCxnSpPr>
        <p:spPr>
          <a:xfrm>
            <a:off x="6512814" y="5084191"/>
            <a:ext cx="525007" cy="273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285A74-C2AC-3004-E768-B17DD9170C0B}"/>
              </a:ext>
            </a:extLst>
          </p:cNvPr>
          <p:cNvCxnSpPr>
            <a:cxnSpLocks/>
          </p:cNvCxnSpPr>
          <p:nvPr/>
        </p:nvCxnSpPr>
        <p:spPr>
          <a:xfrm flipH="1">
            <a:off x="6512814" y="4951476"/>
            <a:ext cx="56261" cy="132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9934" y="9053830"/>
            <a:ext cx="14884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Georgia"/>
                <a:cs typeface="Georgia"/>
              </a:rPr>
              <a:t>PROJECT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LIMITS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00200" y="212770"/>
            <a:ext cx="14370685" cy="1134110"/>
          </a:xfrm>
          <a:prstGeom prst="rect">
            <a:avLst/>
          </a:prstGeom>
        </p:spPr>
        <p:txBody>
          <a:bodyPr vert="horz" wrap="square" lIns="0" tIns="348868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130"/>
              </a:spcBef>
            </a:pPr>
            <a:r>
              <a:rPr sz="4400" dirty="0"/>
              <a:t>PROJECT</a:t>
            </a:r>
            <a:r>
              <a:rPr sz="4400" spc="-125" dirty="0"/>
              <a:t> </a:t>
            </a:r>
            <a:r>
              <a:rPr sz="4400" dirty="0"/>
              <a:t>LIMITS:</a:t>
            </a:r>
            <a:r>
              <a:rPr sz="4400" spc="-15" dirty="0"/>
              <a:t> </a:t>
            </a:r>
            <a:r>
              <a:rPr sz="4400" spc="-20" dirty="0"/>
              <a:t>CB12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4463140" y="9219882"/>
            <a:ext cx="1765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Franklin Gothic Book"/>
                <a:cs typeface="Franklin Gothic Book"/>
              </a:rPr>
              <a:t>4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0340" y="8932081"/>
            <a:ext cx="5045075" cy="77025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1346835" algn="l"/>
              </a:tabLst>
            </a:pPr>
            <a:r>
              <a:rPr sz="1550" spc="-10" dirty="0">
                <a:latin typeface="Georgia"/>
                <a:cs typeface="Georgia"/>
              </a:rPr>
              <a:t>HWX100SBC</a:t>
            </a:r>
            <a:r>
              <a:rPr sz="1550" dirty="0">
                <a:latin typeface="Georgia"/>
                <a:cs typeface="Georgia"/>
              </a:rPr>
              <a:t>	–</a:t>
            </a:r>
            <a:r>
              <a:rPr sz="1550" spc="3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South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Bronx</a:t>
            </a:r>
            <a:r>
              <a:rPr sz="1550" spc="10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East-West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Crosstown</a:t>
            </a:r>
            <a:r>
              <a:rPr sz="1550" spc="190" dirty="0">
                <a:latin typeface="Georgia"/>
                <a:cs typeface="Georgia"/>
              </a:rPr>
              <a:t> </a:t>
            </a:r>
            <a:r>
              <a:rPr sz="1550" spc="-25" dirty="0">
                <a:latin typeface="Georgia"/>
                <a:cs typeface="Georgia"/>
              </a:rPr>
              <a:t>SBS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latin typeface="Georgia"/>
                <a:cs typeface="Georgia"/>
              </a:rPr>
              <a:t>Borough</a:t>
            </a:r>
            <a:r>
              <a:rPr sz="1550" spc="8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of</a:t>
            </a:r>
            <a:r>
              <a:rPr sz="1550" spc="120" dirty="0">
                <a:latin typeface="Georgia"/>
                <a:cs typeface="Georgia"/>
              </a:rPr>
              <a:t> </a:t>
            </a:r>
            <a:r>
              <a:rPr sz="1550" spc="-10" dirty="0">
                <a:latin typeface="Georgia"/>
                <a:cs typeface="Georgia"/>
              </a:rPr>
              <a:t>Manhattan</a:t>
            </a:r>
            <a:endParaRPr sz="1550">
              <a:latin typeface="Georgia"/>
              <a:cs typeface="Georgia"/>
            </a:endParaRPr>
          </a:p>
        </p:txBody>
      </p:sp>
      <p:pic>
        <p:nvPicPr>
          <p:cNvPr id="6" name="object 6" descr="A picture containing drawing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47" y="8919247"/>
            <a:ext cx="1452371" cy="410169"/>
          </a:xfrm>
          <a:prstGeom prst="rect">
            <a:avLst/>
          </a:prstGeom>
        </p:spPr>
      </p:pic>
      <p:pic>
        <p:nvPicPr>
          <p:cNvPr id="7" name="object 7" descr="Shape, circ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9230" y="8881986"/>
            <a:ext cx="839660" cy="5032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45238" y="304800"/>
            <a:ext cx="588863" cy="1236608"/>
          </a:xfrm>
          <a:prstGeom prst="rect">
            <a:avLst/>
          </a:prstGeom>
        </p:spPr>
      </p:pic>
      <p:pic>
        <p:nvPicPr>
          <p:cNvPr id="9" name="object 9" descr="Logo, company name  AI-generated content may be incorrect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2851" y="8886507"/>
            <a:ext cx="835266" cy="5467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749846" y="1615063"/>
            <a:ext cx="5013751" cy="6786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indent="-189230">
              <a:lnSpc>
                <a:spcPct val="100000"/>
              </a:lnSpc>
              <a:spcBef>
                <a:spcPts val="100"/>
              </a:spcBef>
              <a:buChar char="-"/>
              <a:tabLst>
                <a:tab pos="290830" algn="l"/>
              </a:tabLst>
            </a:pP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On</a:t>
            </a:r>
            <a:r>
              <a:rPr sz="2000" spc="-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Broadway</a:t>
            </a:r>
            <a:r>
              <a:rPr sz="2000" spc="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lang="en-US" sz="2000" spc="20" dirty="0">
                <a:solidFill>
                  <a:srgbClr val="002EA7"/>
                </a:solidFill>
                <a:latin typeface="Georgia"/>
                <a:cs typeface="Georgia"/>
              </a:rPr>
              <a:t>between W 157</a:t>
            </a:r>
            <a:r>
              <a:rPr lang="en-US" sz="2000" spc="20" baseline="30000" dirty="0">
                <a:solidFill>
                  <a:srgbClr val="002EA7"/>
                </a:solidFill>
                <a:latin typeface="Georgia"/>
                <a:cs typeface="Georgia"/>
              </a:rPr>
              <a:t>th</a:t>
            </a:r>
            <a:r>
              <a:rPr lang="en-US" sz="2000" spc="20" dirty="0">
                <a:solidFill>
                  <a:srgbClr val="002EA7"/>
                </a:solidFill>
                <a:latin typeface="Georgia"/>
                <a:cs typeface="Georgia"/>
              </a:rPr>
              <a:t> ST </a:t>
            </a: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&amp;</a:t>
            </a:r>
            <a:r>
              <a:rPr sz="2000" spc="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W</a:t>
            </a:r>
            <a:r>
              <a:rPr sz="20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155</a:t>
            </a:r>
            <a:r>
              <a:rPr sz="2000" baseline="26881" dirty="0">
                <a:solidFill>
                  <a:srgbClr val="002EA7"/>
                </a:solidFill>
                <a:latin typeface="Georgia"/>
                <a:cs typeface="Georgia"/>
              </a:rPr>
              <a:t>th</a:t>
            </a:r>
            <a:r>
              <a:rPr sz="2000" spc="187" baseline="26881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2EA7"/>
                </a:solidFill>
                <a:latin typeface="Georgia"/>
                <a:cs typeface="Georgia"/>
              </a:rPr>
              <a:t>St</a:t>
            </a:r>
            <a:endParaRPr sz="2000" dirty="0">
              <a:latin typeface="Georgia"/>
              <a:cs typeface="Georgia"/>
            </a:endParaRPr>
          </a:p>
          <a:p>
            <a:pPr marL="901700" lvl="1" indent="-342900"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lang="en-US" dirty="0">
                <a:solidFill>
                  <a:srgbClr val="002EA7"/>
                </a:solidFill>
                <a:latin typeface="Georgia"/>
                <a:cs typeface="Georgia"/>
              </a:rPr>
              <a:t>Traffic</a:t>
            </a:r>
            <a:r>
              <a:rPr lang="en-US" spc="-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lang="en-US" dirty="0">
                <a:solidFill>
                  <a:srgbClr val="002EA7"/>
                </a:solidFill>
                <a:latin typeface="Georgia"/>
                <a:cs typeface="Georgia"/>
              </a:rPr>
              <a:t>signal</a:t>
            </a:r>
            <a:r>
              <a:rPr lang="en-US" spc="-1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relocation</a:t>
            </a:r>
          </a:p>
          <a:p>
            <a:pPr marL="901700" lvl="1" indent="-342900"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New manhole installation </a:t>
            </a:r>
          </a:p>
          <a:p>
            <a:pPr marL="901700" lvl="1" indent="-342900"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Catch basin removal</a:t>
            </a:r>
          </a:p>
          <a:p>
            <a:pPr marL="901700" lvl="1" indent="-342900"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Existing gas valve </a:t>
            </a:r>
          </a:p>
          <a:p>
            <a:pPr marL="901700" lvl="1" indent="-342900"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Sidewalk expansion</a:t>
            </a:r>
          </a:p>
          <a:p>
            <a:pPr marL="901700" lvl="1" indent="-342900"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Signal pole relocation</a:t>
            </a:r>
            <a:endParaRPr lang="en-US" dirty="0">
              <a:solidFill>
                <a:srgbClr val="002EA7"/>
              </a:solidFill>
              <a:latin typeface="Georgia"/>
              <a:cs typeface="Georgia"/>
            </a:endParaRPr>
          </a:p>
          <a:p>
            <a:pPr marL="901700" lvl="1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Street</a:t>
            </a:r>
            <a:r>
              <a:rPr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light</a:t>
            </a:r>
            <a:r>
              <a:rPr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2EA7"/>
                </a:solidFill>
                <a:latin typeface="Georgia"/>
                <a:cs typeface="Georgia"/>
              </a:rPr>
              <a:t>relocation</a:t>
            </a:r>
            <a:endParaRPr lang="en-US" spc="-10" dirty="0">
              <a:solidFill>
                <a:srgbClr val="002EA7"/>
              </a:solidFill>
              <a:latin typeface="Georgia"/>
              <a:cs typeface="Georgia"/>
            </a:endParaRPr>
          </a:p>
          <a:p>
            <a:pPr marL="901700" lvl="1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01700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Sidewalk reconstruction </a:t>
            </a:r>
          </a:p>
          <a:p>
            <a:pPr lvl="1">
              <a:lnSpc>
                <a:spcPct val="100000"/>
              </a:lnSpc>
              <a:spcBef>
                <a:spcPts val="645"/>
              </a:spcBef>
              <a:buClr>
                <a:srgbClr val="002EA7"/>
              </a:buClr>
            </a:pPr>
            <a:endParaRPr dirty="0">
              <a:latin typeface="Georgia"/>
              <a:cs typeface="Georgia"/>
            </a:endParaRPr>
          </a:p>
          <a:p>
            <a:pPr marL="290830" indent="-189230">
              <a:lnSpc>
                <a:spcPts val="2825"/>
              </a:lnSpc>
              <a:buChar char="-"/>
              <a:tabLst>
                <a:tab pos="290830" algn="l"/>
              </a:tabLst>
            </a:pP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On</a:t>
            </a:r>
            <a:r>
              <a:rPr sz="20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Amsterdam</a:t>
            </a:r>
            <a:r>
              <a:rPr sz="2000" spc="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2EA7"/>
                </a:solidFill>
                <a:latin typeface="Georgia"/>
                <a:cs typeface="Georgia"/>
              </a:rPr>
              <a:t>Ave</a:t>
            </a:r>
            <a:r>
              <a:rPr lang="en-US" sz="2000" spc="-25" dirty="0">
                <a:solidFill>
                  <a:srgbClr val="002EA7"/>
                </a:solidFill>
                <a:latin typeface="Georgia"/>
                <a:cs typeface="Georgia"/>
              </a:rPr>
              <a:t> &amp; W 155</a:t>
            </a:r>
            <a:r>
              <a:rPr lang="en-US" sz="2000" spc="-25" baseline="30000" dirty="0">
                <a:solidFill>
                  <a:srgbClr val="002EA7"/>
                </a:solidFill>
                <a:latin typeface="Georgia"/>
                <a:cs typeface="Georgia"/>
              </a:rPr>
              <a:t>th</a:t>
            </a:r>
            <a:r>
              <a:rPr lang="en-US" sz="2000" spc="-25" dirty="0">
                <a:solidFill>
                  <a:srgbClr val="002EA7"/>
                </a:solidFill>
                <a:latin typeface="Georgia"/>
                <a:cs typeface="Georgia"/>
              </a:rPr>
              <a:t> St</a:t>
            </a:r>
            <a:endParaRPr sz="2000" dirty="0">
              <a:latin typeface="Georgia"/>
              <a:cs typeface="Georgia"/>
            </a:endParaRPr>
          </a:p>
          <a:p>
            <a:pPr marL="858519" marR="43180" lvl="1" indent="-342900">
              <a:lnSpc>
                <a:spcPts val="2400"/>
              </a:lnSpc>
              <a:spcBef>
                <a:spcPts val="25"/>
              </a:spcBef>
              <a:buFont typeface="Arial"/>
              <a:buChar char="•"/>
              <a:tabLst>
                <a:tab pos="858519" algn="l"/>
              </a:tabLst>
            </a:pP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Expansion</a:t>
            </a:r>
            <a:r>
              <a:rPr spc="-1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of</a:t>
            </a:r>
            <a:r>
              <a:rPr spc="-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sidewalk/</a:t>
            </a:r>
            <a:r>
              <a:rPr spc="-1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bus</a:t>
            </a:r>
            <a:r>
              <a:rPr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pc="-20" dirty="0">
                <a:solidFill>
                  <a:srgbClr val="002EA7"/>
                </a:solidFill>
                <a:latin typeface="Georgia"/>
                <a:cs typeface="Georgia"/>
              </a:rPr>
              <a:t>bulb </a:t>
            </a:r>
            <a:r>
              <a:rPr spc="-10" dirty="0">
                <a:solidFill>
                  <a:srgbClr val="002EA7"/>
                </a:solidFill>
                <a:latin typeface="Georgia"/>
                <a:cs typeface="Georgia"/>
              </a:rPr>
              <a:t>installation</a:t>
            </a:r>
            <a:endParaRPr dirty="0">
              <a:latin typeface="Georgia"/>
              <a:cs typeface="Georgia"/>
            </a:endParaRPr>
          </a:p>
          <a:p>
            <a:pPr marL="858519" lvl="1" indent="-342900">
              <a:lnSpc>
                <a:spcPts val="2325"/>
              </a:lnSpc>
              <a:buFont typeface="Arial"/>
              <a:buChar char="•"/>
              <a:tabLst>
                <a:tab pos="858519" algn="l"/>
              </a:tabLst>
            </a:pP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Traffic</a:t>
            </a:r>
            <a:r>
              <a:rPr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light/signal</a:t>
            </a:r>
            <a:r>
              <a:rPr spc="-1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2EA7"/>
                </a:solidFill>
                <a:latin typeface="Georgia"/>
                <a:cs typeface="Georgia"/>
              </a:rPr>
              <a:t>relocation</a:t>
            </a:r>
            <a:endParaRPr lang="en-US" spc="-10" dirty="0">
              <a:solidFill>
                <a:srgbClr val="002EA7"/>
              </a:solidFill>
              <a:latin typeface="Georgia"/>
              <a:cs typeface="Georgia"/>
            </a:endParaRPr>
          </a:p>
          <a:p>
            <a:pPr marL="858519" lvl="1" indent="-342900">
              <a:lnSpc>
                <a:spcPts val="2325"/>
              </a:lnSpc>
              <a:buFont typeface="Arial"/>
              <a:buChar char="•"/>
              <a:tabLst>
                <a:tab pos="858519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Streetlight/traffic signal with pedestrian sign removal</a:t>
            </a:r>
          </a:p>
          <a:p>
            <a:pPr marL="858519" lvl="1" indent="-342900">
              <a:lnSpc>
                <a:spcPts val="2325"/>
              </a:lnSpc>
              <a:buFont typeface="Arial"/>
              <a:buChar char="•"/>
              <a:tabLst>
                <a:tab pos="858519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Fire hydrant relocation </a:t>
            </a:r>
          </a:p>
          <a:p>
            <a:pPr marL="515619" lvl="1">
              <a:lnSpc>
                <a:spcPts val="2325"/>
              </a:lnSpc>
              <a:tabLst>
                <a:tab pos="858519" algn="l"/>
              </a:tabLst>
            </a:pPr>
            <a:endParaRPr dirty="0">
              <a:latin typeface="Georgia"/>
              <a:cs typeface="Georgia"/>
            </a:endParaRPr>
          </a:p>
          <a:p>
            <a:pPr marL="290830" indent="-189230">
              <a:lnSpc>
                <a:spcPct val="100000"/>
              </a:lnSpc>
              <a:buChar char="-"/>
              <a:tabLst>
                <a:tab pos="290830" algn="l"/>
              </a:tabLst>
            </a:pP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On</a:t>
            </a:r>
            <a:r>
              <a:rPr sz="20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EA7"/>
                </a:solidFill>
                <a:latin typeface="Georgia"/>
                <a:cs typeface="Georgia"/>
              </a:rPr>
              <a:t>Nicholas</a:t>
            </a:r>
            <a:r>
              <a:rPr sz="20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2EA7"/>
                </a:solidFill>
                <a:latin typeface="Georgia"/>
                <a:cs typeface="Georgia"/>
              </a:rPr>
              <a:t>Pl</a:t>
            </a:r>
            <a:r>
              <a:rPr lang="en-US" sz="2000" spc="-25" dirty="0">
                <a:solidFill>
                  <a:srgbClr val="002EA7"/>
                </a:solidFill>
                <a:latin typeface="Georgia"/>
                <a:cs typeface="Georgia"/>
              </a:rPr>
              <a:t> &amp; W 155</a:t>
            </a:r>
            <a:r>
              <a:rPr lang="en-US" sz="2000" spc="-25" baseline="30000" dirty="0">
                <a:solidFill>
                  <a:srgbClr val="002EA7"/>
                </a:solidFill>
                <a:latin typeface="Georgia"/>
                <a:cs typeface="Georgia"/>
              </a:rPr>
              <a:t>th</a:t>
            </a:r>
            <a:r>
              <a:rPr lang="en-US" sz="2000" spc="-25" dirty="0">
                <a:solidFill>
                  <a:srgbClr val="002EA7"/>
                </a:solidFill>
                <a:latin typeface="Georgia"/>
                <a:cs typeface="Georgia"/>
              </a:rPr>
              <a:t> St</a:t>
            </a:r>
            <a:endParaRPr sz="2000" dirty="0">
              <a:latin typeface="Georgia"/>
              <a:cs typeface="Georgia"/>
            </a:endParaRPr>
          </a:p>
          <a:p>
            <a:pPr marL="878840" lvl="1" indent="-34226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878840" algn="l"/>
              </a:tabLst>
            </a:pP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New</a:t>
            </a:r>
            <a:r>
              <a:rPr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15”</a:t>
            </a:r>
            <a:r>
              <a:rPr spc="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combined</a:t>
            </a:r>
            <a:r>
              <a:rPr spc="-1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2EA7"/>
                </a:solidFill>
                <a:latin typeface="Georgia"/>
                <a:cs typeface="Georgia"/>
              </a:rPr>
              <a:t>Sewer</a:t>
            </a: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 Installation</a:t>
            </a:r>
            <a:endParaRPr dirty="0">
              <a:latin typeface="Georgia"/>
              <a:cs typeface="Georgia"/>
            </a:endParaRPr>
          </a:p>
          <a:p>
            <a:pPr marL="878840" lvl="1" indent="-342265">
              <a:lnSpc>
                <a:spcPct val="100000"/>
              </a:lnSpc>
              <a:buFont typeface="Arial"/>
              <a:buChar char="•"/>
              <a:tabLst>
                <a:tab pos="878840" algn="l"/>
              </a:tabLst>
            </a:pPr>
            <a:r>
              <a:rPr dirty="0">
                <a:solidFill>
                  <a:srgbClr val="002EA7"/>
                </a:solidFill>
                <a:latin typeface="Georgia"/>
                <a:cs typeface="Georgia"/>
              </a:rPr>
              <a:t>Sidewalk</a:t>
            </a:r>
            <a:r>
              <a:rPr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2EA7"/>
                </a:solidFill>
                <a:latin typeface="Georgia"/>
                <a:cs typeface="Georgia"/>
              </a:rPr>
              <a:t>expansion</a:t>
            </a:r>
            <a:endParaRPr lang="en-US" spc="-10" dirty="0">
              <a:solidFill>
                <a:srgbClr val="002EA7"/>
              </a:solidFill>
              <a:latin typeface="Georgia"/>
              <a:cs typeface="Georgia"/>
            </a:endParaRPr>
          </a:p>
          <a:p>
            <a:pPr marL="878840" lvl="1" indent="-342265">
              <a:lnSpc>
                <a:spcPct val="100000"/>
              </a:lnSpc>
              <a:buFont typeface="Arial"/>
              <a:buChar char="•"/>
              <a:tabLst>
                <a:tab pos="878840" algn="l"/>
              </a:tabLst>
            </a:pPr>
            <a:r>
              <a:rPr lang="en-US" spc="-10" dirty="0">
                <a:solidFill>
                  <a:srgbClr val="002EA7"/>
                </a:solidFill>
                <a:latin typeface="Georgia"/>
                <a:cs typeface="Georgia"/>
              </a:rPr>
              <a:t>Manhole installation </a:t>
            </a:r>
            <a:endParaRPr dirty="0">
              <a:latin typeface="Georgia"/>
              <a:cs typeface="Georgia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1BF68-9ADF-CAFB-AF88-F9418DFC0686}"/>
              </a:ext>
            </a:extLst>
          </p:cNvPr>
          <p:cNvCxnSpPr>
            <a:cxnSpLocks/>
          </p:cNvCxnSpPr>
          <p:nvPr/>
        </p:nvCxnSpPr>
        <p:spPr>
          <a:xfrm>
            <a:off x="4402416" y="5963487"/>
            <a:ext cx="702984" cy="381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D915AF-763E-7963-7916-BE418E4BA834}"/>
              </a:ext>
            </a:extLst>
          </p:cNvPr>
          <p:cNvGrpSpPr/>
          <p:nvPr/>
        </p:nvGrpSpPr>
        <p:grpSpPr>
          <a:xfrm>
            <a:off x="5088287" y="6334294"/>
            <a:ext cx="40680" cy="28440"/>
            <a:chOff x="5088287" y="6334294"/>
            <a:chExt cx="40680" cy="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D61AFA-CE35-1245-BB31-C9CDC3546EAC}"/>
                    </a:ext>
                  </a:extLst>
                </p14:cNvPr>
                <p14:cNvContentPartPr/>
                <p14:nvPr/>
              </p14:nvContentPartPr>
              <p14:xfrm>
                <a:off x="5128607" y="636093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D61AFA-CE35-1245-BB31-C9CDC3546E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22487" y="635481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844BF0D-3C6B-4F33-DF7C-3EF1418428F6}"/>
                    </a:ext>
                  </a:extLst>
                </p14:cNvPr>
                <p14:cNvContentPartPr/>
                <p14:nvPr/>
              </p14:nvContentPartPr>
              <p14:xfrm>
                <a:off x="5088287" y="6347974"/>
                <a:ext cx="38520" cy="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844BF0D-3C6B-4F33-DF7C-3EF1418428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82167" y="6341854"/>
                  <a:ext cx="50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E3FEDE-DE73-9313-4F63-1454DE1F6A83}"/>
                    </a:ext>
                  </a:extLst>
                </p14:cNvPr>
                <p14:cNvContentPartPr/>
                <p14:nvPr/>
              </p14:nvContentPartPr>
              <p14:xfrm>
                <a:off x="5106647" y="6334294"/>
                <a:ext cx="22320" cy="28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E3FEDE-DE73-9313-4F63-1454DE1F6A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00527" y="6328174"/>
                  <a:ext cx="34560" cy="406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A66D685-BA3F-DC28-C364-0CA4C2FDE989}"/>
              </a:ext>
            </a:extLst>
          </p:cNvPr>
          <p:cNvCxnSpPr/>
          <p:nvPr/>
        </p:nvCxnSpPr>
        <p:spPr>
          <a:xfrm>
            <a:off x="8534400" y="6934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78B786-2406-2013-E6D1-D362DB4D7D8A}"/>
                  </a:ext>
                </a:extLst>
              </p14:cNvPr>
              <p14:cNvContentPartPr/>
              <p14:nvPr/>
            </p14:nvContentPartPr>
            <p14:xfrm>
              <a:off x="8533487" y="6998494"/>
              <a:ext cx="147240" cy="78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78B786-2406-2013-E6D1-D362DB4D7D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27367" y="6992374"/>
                <a:ext cx="159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897C756-93DA-C68D-122A-EFAE9D33367E}"/>
                  </a:ext>
                </a:extLst>
              </p14:cNvPr>
              <p14:cNvContentPartPr/>
              <p14:nvPr/>
            </p14:nvContentPartPr>
            <p14:xfrm>
              <a:off x="8534207" y="6970774"/>
              <a:ext cx="152280" cy="93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897C756-93DA-C68D-122A-EFAE9D3336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28087" y="6964654"/>
                <a:ext cx="16452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62C3A2DA-3506-E5F8-AECC-422A9382B7C0}"/>
              </a:ext>
            </a:extLst>
          </p:cNvPr>
          <p:cNvGrpSpPr/>
          <p:nvPr/>
        </p:nvGrpSpPr>
        <p:grpSpPr>
          <a:xfrm>
            <a:off x="8505767" y="7011454"/>
            <a:ext cx="174600" cy="65520"/>
            <a:chOff x="8505767" y="7011454"/>
            <a:chExt cx="17460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153453E-0F8C-B435-9C68-E3A2162D319E}"/>
                    </a:ext>
                  </a:extLst>
                </p14:cNvPr>
                <p14:cNvContentPartPr/>
                <p14:nvPr/>
              </p14:nvContentPartPr>
              <p14:xfrm>
                <a:off x="8505767" y="7011454"/>
                <a:ext cx="148320" cy="65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153453E-0F8C-B435-9C68-E3A2162D31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99647" y="7005334"/>
                  <a:ext cx="160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B9D584D-22D1-CEB9-62D9-496FCE5A5BB2}"/>
                    </a:ext>
                  </a:extLst>
                </p14:cNvPr>
                <p14:cNvContentPartPr/>
                <p14:nvPr/>
              </p14:nvContentPartPr>
              <p14:xfrm>
                <a:off x="8631047" y="7060774"/>
                <a:ext cx="49320" cy="16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B9D584D-22D1-CEB9-62D9-496FCE5A5B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24927" y="7054654"/>
                  <a:ext cx="615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25F5179-56A8-7F50-B942-61F8040DE7E1}"/>
              </a:ext>
            </a:extLst>
          </p:cNvPr>
          <p:cNvGrpSpPr/>
          <p:nvPr/>
        </p:nvGrpSpPr>
        <p:grpSpPr>
          <a:xfrm>
            <a:off x="8494247" y="6868534"/>
            <a:ext cx="72360" cy="137160"/>
            <a:chOff x="8494247" y="6868534"/>
            <a:chExt cx="7236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0DA36F-F2C0-F491-3667-597EC4063642}"/>
                    </a:ext>
                  </a:extLst>
                </p14:cNvPr>
                <p14:cNvContentPartPr/>
                <p14:nvPr/>
              </p14:nvContentPartPr>
              <p14:xfrm>
                <a:off x="8520887" y="6904174"/>
                <a:ext cx="360" cy="3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0DA36F-F2C0-F491-3667-597EC40636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14767" y="6898054"/>
                  <a:ext cx="12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A385E7-007A-4DB1-652F-C19BF6D671CD}"/>
                    </a:ext>
                  </a:extLst>
                </p14:cNvPr>
                <p14:cNvContentPartPr/>
                <p14:nvPr/>
              </p14:nvContentPartPr>
              <p14:xfrm>
                <a:off x="8494247" y="6890854"/>
                <a:ext cx="20520" cy="9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A385E7-007A-4DB1-652F-C19BF6D671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88127" y="6884734"/>
                  <a:ext cx="32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5F5404-66E2-DBCE-56D1-41CEE2AB9C21}"/>
                    </a:ext>
                  </a:extLst>
                </p14:cNvPr>
                <p14:cNvContentPartPr/>
                <p14:nvPr/>
              </p14:nvContentPartPr>
              <p14:xfrm>
                <a:off x="8520887" y="6930814"/>
                <a:ext cx="45720" cy="74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5F5404-66E2-DBCE-56D1-41CEE2AB9C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14767" y="6924694"/>
                  <a:ext cx="57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46FF60-6051-A63C-F4EE-FDAA41292142}"/>
                    </a:ext>
                  </a:extLst>
                </p14:cNvPr>
                <p14:cNvContentPartPr/>
                <p14:nvPr/>
              </p14:nvContentPartPr>
              <p14:xfrm>
                <a:off x="8507567" y="6904174"/>
                <a:ext cx="23400" cy="10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46FF60-6051-A63C-F4EE-FDAA412921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1447" y="6898054"/>
                  <a:ext cx="35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8CDB74-6B80-753A-831E-B4C62B80821E}"/>
                    </a:ext>
                  </a:extLst>
                </p14:cNvPr>
                <p14:cNvContentPartPr/>
                <p14:nvPr/>
              </p14:nvContentPartPr>
              <p14:xfrm>
                <a:off x="8508287" y="6909214"/>
                <a:ext cx="39600" cy="6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8CDB74-6B80-753A-831E-B4C62B8082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02167" y="6903094"/>
                  <a:ext cx="51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E11DC35-5041-C3FB-2F41-CFD2D5617527}"/>
                    </a:ext>
                  </a:extLst>
                </p14:cNvPr>
                <p14:cNvContentPartPr/>
                <p14:nvPr/>
              </p14:nvContentPartPr>
              <p14:xfrm>
                <a:off x="8520887" y="6868534"/>
                <a:ext cx="13680" cy="22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E11DC35-5041-C3FB-2F41-CFD2D56175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14767" y="6862414"/>
                  <a:ext cx="25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CA0BF7-D608-CEC4-6FE9-4BA860FA59ED}"/>
                    </a:ext>
                  </a:extLst>
                </p14:cNvPr>
                <p14:cNvContentPartPr/>
                <p14:nvPr/>
              </p14:nvContentPartPr>
              <p14:xfrm>
                <a:off x="8520887" y="6957454"/>
                <a:ext cx="11160" cy="24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CA0BF7-D608-CEC4-6FE9-4BA860FA59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4767" y="6951334"/>
                  <a:ext cx="23400" cy="36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D2762C0-C303-9F6D-3185-289BBA0DEA21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r="4487" b="20555"/>
          <a:stretch>
            <a:fillRect/>
          </a:stretch>
        </p:blipFill>
        <p:spPr bwMode="auto">
          <a:xfrm>
            <a:off x="1331332" y="1981200"/>
            <a:ext cx="8068343" cy="580758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462AB28-B37C-92E4-8810-E79DAB0D490E}"/>
              </a:ext>
            </a:extLst>
          </p:cNvPr>
          <p:cNvSpPr txBox="1"/>
          <p:nvPr/>
        </p:nvSpPr>
        <p:spPr>
          <a:xfrm rot="18292871">
            <a:off x="5368181" y="4584331"/>
            <a:ext cx="271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Amsterdam Ave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9F7604-856B-953D-1A44-736F566273FB}"/>
              </a:ext>
            </a:extLst>
          </p:cNvPr>
          <p:cNvSpPr txBox="1"/>
          <p:nvPr/>
        </p:nvSpPr>
        <p:spPr>
          <a:xfrm rot="1446228">
            <a:off x="3832044" y="5999098"/>
            <a:ext cx="179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 155</a:t>
            </a:r>
            <a:r>
              <a:rPr lang="en-US" sz="1400" baseline="30000" dirty="0"/>
              <a:t>th</a:t>
            </a:r>
            <a:r>
              <a:rPr lang="en-US" sz="1400" dirty="0"/>
              <a:t> 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E20681-2D20-4B1D-8F14-F7D7A82314AA}"/>
              </a:ext>
            </a:extLst>
          </p:cNvPr>
          <p:cNvSpPr txBox="1"/>
          <p:nvPr/>
        </p:nvSpPr>
        <p:spPr>
          <a:xfrm rot="17235146">
            <a:off x="6657975" y="5807322"/>
            <a:ext cx="214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 Nicholas Ave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E71A9-60BD-7763-75E6-D9E3568F65DE}"/>
              </a:ext>
            </a:extLst>
          </p:cNvPr>
          <p:cNvCxnSpPr/>
          <p:nvPr/>
        </p:nvCxnSpPr>
        <p:spPr>
          <a:xfrm>
            <a:off x="1331332" y="4648200"/>
            <a:ext cx="7162915" cy="314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1B4149-2229-F964-9489-6303C7C5A894}"/>
              </a:ext>
            </a:extLst>
          </p:cNvPr>
          <p:cNvSpPr/>
          <p:nvPr/>
        </p:nvSpPr>
        <p:spPr>
          <a:xfrm>
            <a:off x="8623300" y="6406445"/>
            <a:ext cx="782774" cy="1391355"/>
          </a:xfrm>
          <a:custGeom>
            <a:avLst/>
            <a:gdLst>
              <a:gd name="csX0" fmla="*/ 0 w 782774"/>
              <a:gd name="csY0" fmla="*/ 1391355 h 1391355"/>
              <a:gd name="csX1" fmla="*/ 152400 w 782774"/>
              <a:gd name="csY1" fmla="*/ 743655 h 1391355"/>
              <a:gd name="csX2" fmla="*/ 546100 w 782774"/>
              <a:gd name="csY2" fmla="*/ 299155 h 1391355"/>
              <a:gd name="csX3" fmla="*/ 762000 w 782774"/>
              <a:gd name="csY3" fmla="*/ 19755 h 1391355"/>
              <a:gd name="csX4" fmla="*/ 762000 w 782774"/>
              <a:gd name="csY4" fmla="*/ 45155 h 1391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82774" h="1391355">
                <a:moveTo>
                  <a:pt x="0" y="1391355"/>
                </a:moveTo>
                <a:cubicBezTo>
                  <a:pt x="30691" y="1158521"/>
                  <a:pt x="61383" y="925688"/>
                  <a:pt x="152400" y="743655"/>
                </a:cubicBezTo>
                <a:cubicBezTo>
                  <a:pt x="243417" y="561622"/>
                  <a:pt x="444500" y="419805"/>
                  <a:pt x="546100" y="299155"/>
                </a:cubicBezTo>
                <a:cubicBezTo>
                  <a:pt x="647700" y="178505"/>
                  <a:pt x="726017" y="62088"/>
                  <a:pt x="762000" y="19755"/>
                </a:cubicBezTo>
                <a:cubicBezTo>
                  <a:pt x="797983" y="-22578"/>
                  <a:pt x="779991" y="11288"/>
                  <a:pt x="762000" y="4515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F66CF2-DCEE-FCDC-AC78-1BFE41762AA5}"/>
              </a:ext>
            </a:extLst>
          </p:cNvPr>
          <p:cNvCxnSpPr/>
          <p:nvPr/>
        </p:nvCxnSpPr>
        <p:spPr>
          <a:xfrm flipV="1">
            <a:off x="1331332" y="5181600"/>
            <a:ext cx="1030868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C3BD34-8DAE-5725-A0C5-27CA497A2A11}"/>
              </a:ext>
            </a:extLst>
          </p:cNvPr>
          <p:cNvCxnSpPr/>
          <p:nvPr/>
        </p:nvCxnSpPr>
        <p:spPr>
          <a:xfrm flipV="1">
            <a:off x="1331332" y="5645799"/>
            <a:ext cx="1921519" cy="50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979B16-7495-AD64-8D5A-E945FD90716E}"/>
              </a:ext>
            </a:extLst>
          </p:cNvPr>
          <p:cNvCxnSpPr/>
          <p:nvPr/>
        </p:nvCxnSpPr>
        <p:spPr>
          <a:xfrm flipV="1">
            <a:off x="1331332" y="5976599"/>
            <a:ext cx="3071084" cy="891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1C062E-D543-1346-0819-A61B2D0DD65B}"/>
              </a:ext>
            </a:extLst>
          </p:cNvPr>
          <p:cNvCxnSpPr/>
          <p:nvPr/>
        </p:nvCxnSpPr>
        <p:spPr>
          <a:xfrm flipV="1">
            <a:off x="1331332" y="6406445"/>
            <a:ext cx="3795475" cy="1213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5249DA-0A3B-EBAD-2AC0-2EEBD61E95DB}"/>
              </a:ext>
            </a:extLst>
          </p:cNvPr>
          <p:cNvCxnSpPr>
            <a:cxnSpLocks/>
          </p:cNvCxnSpPr>
          <p:nvPr/>
        </p:nvCxnSpPr>
        <p:spPr>
          <a:xfrm flipV="1">
            <a:off x="3439765" y="6792580"/>
            <a:ext cx="2682499" cy="947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EE03DF-B622-E17D-DCCE-B21425322FFF}"/>
              </a:ext>
            </a:extLst>
          </p:cNvPr>
          <p:cNvCxnSpPr/>
          <p:nvPr/>
        </p:nvCxnSpPr>
        <p:spPr>
          <a:xfrm flipV="1">
            <a:off x="5612506" y="7239000"/>
            <a:ext cx="1474094" cy="549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9D69EBF-A97B-8300-7F6C-C7BA4904D197}"/>
              </a:ext>
            </a:extLst>
          </p:cNvPr>
          <p:cNvSpPr txBox="1"/>
          <p:nvPr/>
        </p:nvSpPr>
        <p:spPr>
          <a:xfrm>
            <a:off x="4955807" y="367956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CB 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9934" y="9053830"/>
            <a:ext cx="145986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Georgia"/>
                <a:cs typeface="Georgia"/>
              </a:rPr>
              <a:t>PROJECT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20" dirty="0">
                <a:latin typeface="Georgia"/>
                <a:cs typeface="Georgia"/>
              </a:rPr>
              <a:t>GOALS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34707" y="338137"/>
            <a:ext cx="5273040" cy="700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dirty="0"/>
              <a:t>PROJECT</a:t>
            </a:r>
            <a:r>
              <a:rPr sz="4400" spc="-175" dirty="0"/>
              <a:t> </a:t>
            </a:r>
            <a:r>
              <a:rPr sz="4400" spc="-10" dirty="0"/>
              <a:t>GOALS: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463140" y="9219882"/>
            <a:ext cx="1765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Franklin Gothic Book"/>
                <a:cs typeface="Franklin Gothic Book"/>
              </a:rPr>
              <a:t>5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5" name="object 5" descr="A picture containing drawing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47" y="8919247"/>
            <a:ext cx="1452371" cy="4101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78045" y="8866041"/>
            <a:ext cx="5045710" cy="77025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1346835" algn="l"/>
              </a:tabLst>
            </a:pPr>
            <a:r>
              <a:rPr sz="1550" spc="-10" dirty="0">
                <a:latin typeface="Georgia"/>
                <a:cs typeface="Georgia"/>
              </a:rPr>
              <a:t>HWX100SBC</a:t>
            </a:r>
            <a:r>
              <a:rPr sz="1550" dirty="0">
                <a:latin typeface="Georgia"/>
                <a:cs typeface="Georgia"/>
              </a:rPr>
              <a:t>	–</a:t>
            </a:r>
            <a:r>
              <a:rPr sz="1550" spc="3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South</a:t>
            </a:r>
            <a:r>
              <a:rPr sz="1550" spc="13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Bronx</a:t>
            </a:r>
            <a:r>
              <a:rPr sz="1550" spc="10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East-West</a:t>
            </a:r>
            <a:r>
              <a:rPr sz="1550" spc="13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Crosstown</a:t>
            </a:r>
            <a:r>
              <a:rPr sz="1550" spc="190" dirty="0">
                <a:latin typeface="Georgia"/>
                <a:cs typeface="Georgia"/>
              </a:rPr>
              <a:t> </a:t>
            </a:r>
            <a:r>
              <a:rPr sz="1550" spc="-25" dirty="0">
                <a:latin typeface="Georgia"/>
                <a:cs typeface="Georgia"/>
              </a:rPr>
              <a:t>SBS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latin typeface="Georgia"/>
                <a:cs typeface="Georgia"/>
              </a:rPr>
              <a:t>Borough</a:t>
            </a:r>
            <a:r>
              <a:rPr sz="1550" spc="8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of</a:t>
            </a:r>
            <a:r>
              <a:rPr sz="1550" spc="120" dirty="0">
                <a:latin typeface="Georgia"/>
                <a:cs typeface="Georgia"/>
              </a:rPr>
              <a:t> </a:t>
            </a:r>
            <a:r>
              <a:rPr sz="1550" spc="-10" dirty="0">
                <a:latin typeface="Georgia"/>
                <a:cs typeface="Georgia"/>
              </a:rPr>
              <a:t>Manhattan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230" y="1045781"/>
            <a:ext cx="13023215" cy="22315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5080" indent="-457834">
              <a:lnSpc>
                <a:spcPct val="101400"/>
              </a:lnSpc>
              <a:spcBef>
                <a:spcPts val="75"/>
              </a:spcBef>
              <a:buFont typeface="Arial"/>
              <a:buChar char="•"/>
              <a:tabLst>
                <a:tab pos="469900" algn="l"/>
              </a:tabLst>
            </a:pP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Improve</a:t>
            </a:r>
            <a:r>
              <a:rPr sz="29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transit</a:t>
            </a:r>
            <a:r>
              <a:rPr sz="29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operations</a:t>
            </a:r>
            <a:r>
              <a:rPr sz="2900" spc="-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with the</a:t>
            </a:r>
            <a:r>
              <a:rPr sz="29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addition</a:t>
            </a:r>
            <a:r>
              <a:rPr sz="290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of bus</a:t>
            </a:r>
            <a:r>
              <a:rPr sz="29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pads,</a:t>
            </a:r>
            <a:r>
              <a:rPr sz="29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bus</a:t>
            </a:r>
            <a:r>
              <a:rPr sz="29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bulbs,</a:t>
            </a:r>
            <a:r>
              <a:rPr sz="2900" spc="-1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curb</a:t>
            </a:r>
            <a:r>
              <a:rPr sz="2900" spc="-1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spc="-25" dirty="0">
                <a:solidFill>
                  <a:srgbClr val="002EA7"/>
                </a:solidFill>
                <a:latin typeface="Georgia"/>
                <a:cs typeface="Georgia"/>
              </a:rPr>
              <a:t>and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median</a:t>
            </a:r>
            <a:r>
              <a:rPr sz="2900" spc="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extensions,</a:t>
            </a:r>
            <a:r>
              <a:rPr sz="2900" spc="-9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and</a:t>
            </a:r>
            <a:r>
              <a:rPr sz="29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pedestrian</a:t>
            </a:r>
            <a:r>
              <a:rPr sz="29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002EA7"/>
                </a:solidFill>
                <a:latin typeface="Georgia"/>
                <a:cs typeface="Georgia"/>
              </a:rPr>
              <a:t>refuge</a:t>
            </a:r>
            <a:r>
              <a:rPr sz="2900" spc="-1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900" spc="-10" dirty="0">
                <a:solidFill>
                  <a:srgbClr val="002EA7"/>
                </a:solidFill>
                <a:latin typeface="Georgia"/>
                <a:cs typeface="Georgia"/>
              </a:rPr>
              <a:t>islands.</a:t>
            </a:r>
            <a:endParaRPr lang="en-US" sz="2900" spc="-10" dirty="0">
              <a:solidFill>
                <a:srgbClr val="002EA7"/>
              </a:solidFill>
              <a:latin typeface="Georgia"/>
              <a:cs typeface="Georgia"/>
            </a:endParaRPr>
          </a:p>
          <a:p>
            <a:pPr marL="469900" marR="858519" indent="-457834">
              <a:lnSpc>
                <a:spcPts val="3529"/>
              </a:lnSpc>
              <a:spcBef>
                <a:spcPts val="30"/>
              </a:spcBef>
              <a:buFont typeface="Arial"/>
              <a:buChar char="•"/>
              <a:tabLst>
                <a:tab pos="469900" algn="l"/>
              </a:tabLst>
            </a:pPr>
            <a:r>
              <a:rPr lang="en-US" sz="2900" dirty="0">
                <a:solidFill>
                  <a:srgbClr val="002EA7"/>
                </a:solidFill>
                <a:latin typeface="Georgia"/>
                <a:cs typeface="Georgia"/>
              </a:rPr>
              <a:t>This project will build upon prior operational DOT street improvements by permanently building out the above transit amenities along the corridor.</a:t>
            </a:r>
            <a:endParaRPr lang="en-US" sz="2900" dirty="0">
              <a:latin typeface="Georgia"/>
              <a:cs typeface="Georgia"/>
            </a:endParaRPr>
          </a:p>
        </p:txBody>
      </p:sp>
      <p:pic>
        <p:nvPicPr>
          <p:cNvPr id="8" name="object 8" descr="Shape, circ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9230" y="8881986"/>
            <a:ext cx="839660" cy="50323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876535" y="3277354"/>
            <a:ext cx="9320530" cy="5271626"/>
            <a:chOff x="2876535" y="3047975"/>
            <a:chExt cx="9320530" cy="5501005"/>
          </a:xfrm>
        </p:grpSpPr>
        <p:pic>
          <p:nvPicPr>
            <p:cNvPr id="10" name="object 10" descr="A picture containing tree, road, outdoor, way  AI-generated content may be incorrect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535" y="3047975"/>
              <a:ext cx="9320304" cy="5500799"/>
            </a:xfrm>
            <a:prstGeom prst="rect">
              <a:avLst/>
            </a:prstGeom>
          </p:spPr>
        </p:pic>
        <p:pic>
          <p:nvPicPr>
            <p:cNvPr id="11" name="object 11" descr="A picture containing tree, road, outdoor, way  AI-generated content may be incorrect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7011" y="3148964"/>
              <a:ext cx="9050147" cy="5299456"/>
            </a:xfrm>
            <a:prstGeom prst="rect">
              <a:avLst/>
            </a:prstGeom>
          </p:spPr>
        </p:pic>
      </p:grpSp>
      <p:pic>
        <p:nvPicPr>
          <p:cNvPr id="12" name="object 12" descr="Logo, company name  AI-generated content may be incorrect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52851" y="8886507"/>
            <a:ext cx="835266" cy="5467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3375" y="380999"/>
            <a:ext cx="14370685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130"/>
              </a:spcBef>
            </a:pPr>
            <a:r>
              <a:rPr dirty="0"/>
              <a:t>PROJECT</a:t>
            </a:r>
            <a:r>
              <a:rPr spc="10" dirty="0"/>
              <a:t> </a:t>
            </a:r>
            <a:r>
              <a:rPr dirty="0"/>
              <a:t>STORAGE:</a:t>
            </a:r>
            <a:r>
              <a:rPr spc="185" dirty="0"/>
              <a:t> </a:t>
            </a:r>
            <a:r>
              <a:rPr dirty="0"/>
              <a:t>CB</a:t>
            </a:r>
            <a:r>
              <a:rPr spc="-55" dirty="0"/>
              <a:t> </a:t>
            </a:r>
            <a:r>
              <a:rPr lang="en-US" spc="-50" dirty="0"/>
              <a:t>12</a:t>
            </a:r>
            <a:endParaRPr spc="-50" dirty="0"/>
          </a:p>
        </p:txBody>
      </p:sp>
      <p:grpSp>
        <p:nvGrpSpPr>
          <p:cNvPr id="3" name="object 3"/>
          <p:cNvGrpSpPr/>
          <p:nvPr/>
        </p:nvGrpSpPr>
        <p:grpSpPr>
          <a:xfrm>
            <a:off x="5448290" y="1466709"/>
            <a:ext cx="9730105" cy="6739255"/>
            <a:chOff x="5448290" y="1466709"/>
            <a:chExt cx="9730105" cy="673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8290" y="1466709"/>
              <a:ext cx="9729869" cy="67390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17101" y="3233038"/>
              <a:ext cx="1734185" cy="2562860"/>
            </a:xfrm>
            <a:custGeom>
              <a:avLst/>
              <a:gdLst/>
              <a:ahLst/>
              <a:cxnLst/>
              <a:rect l="l" t="t" r="r" b="b"/>
              <a:pathLst>
                <a:path w="1734184" h="2562860">
                  <a:moveTo>
                    <a:pt x="1672336" y="0"/>
                  </a:moveTo>
                  <a:lnTo>
                    <a:pt x="0" y="2521584"/>
                  </a:lnTo>
                  <a:lnTo>
                    <a:pt x="61722" y="2562351"/>
                  </a:lnTo>
                  <a:lnTo>
                    <a:pt x="1734057" y="40893"/>
                  </a:lnTo>
                  <a:lnTo>
                    <a:pt x="167233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7101" y="3233038"/>
              <a:ext cx="1734185" cy="2562860"/>
            </a:xfrm>
            <a:custGeom>
              <a:avLst/>
              <a:gdLst/>
              <a:ahLst/>
              <a:cxnLst/>
              <a:rect l="l" t="t" r="r" b="b"/>
              <a:pathLst>
                <a:path w="1734184" h="2562860">
                  <a:moveTo>
                    <a:pt x="1672336" y="0"/>
                  </a:moveTo>
                  <a:lnTo>
                    <a:pt x="1734057" y="40893"/>
                  </a:lnTo>
                  <a:lnTo>
                    <a:pt x="61722" y="2562351"/>
                  </a:lnTo>
                  <a:lnTo>
                    <a:pt x="0" y="2521584"/>
                  </a:lnTo>
                  <a:lnTo>
                    <a:pt x="167233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5157" y="1864106"/>
            <a:ext cx="3973829" cy="414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0" marR="68580" indent="-286385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49250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shaded</a:t>
            </a:r>
            <a:r>
              <a:rPr sz="180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area</a:t>
            </a:r>
            <a:r>
              <a:rPr sz="1800" spc="3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is</a:t>
            </a:r>
            <a:r>
              <a:rPr sz="1800" spc="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 tentative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location</a:t>
            </a:r>
            <a:r>
              <a:rPr sz="18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for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staging.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contractor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18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determine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if</a:t>
            </a:r>
            <a:r>
              <a:rPr sz="180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he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180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utilize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this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space</a:t>
            </a:r>
            <a:r>
              <a:rPr sz="18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as</a:t>
            </a:r>
            <a:r>
              <a:rPr sz="1800" spc="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we</a:t>
            </a:r>
            <a:r>
              <a:rPr sz="18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get</a:t>
            </a:r>
            <a:r>
              <a:rPr sz="1800"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closer</a:t>
            </a:r>
            <a:r>
              <a:rPr sz="1800" spc="-7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start</a:t>
            </a:r>
            <a:r>
              <a:rPr sz="1800" spc="5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of work</a:t>
            </a:r>
            <a:r>
              <a:rPr sz="1800" spc="-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in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Manhattan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or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once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on-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site</a:t>
            </a:r>
            <a:endParaRPr sz="1800">
              <a:latin typeface="Georgia"/>
              <a:cs typeface="Georgia"/>
            </a:endParaRPr>
          </a:p>
          <a:p>
            <a:pPr marL="349250" marR="95885" indent="-286385">
              <a:lnSpc>
                <a:spcPct val="100099"/>
              </a:lnSpc>
              <a:spcBef>
                <a:spcPts val="15"/>
              </a:spcBef>
              <a:buFont typeface="Arial"/>
              <a:buChar char="•"/>
              <a:tabLst>
                <a:tab pos="349250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Though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space selected</a:t>
            </a:r>
            <a:r>
              <a:rPr sz="18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for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storage is</a:t>
            </a:r>
            <a:r>
              <a:rPr sz="18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within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CB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9</a:t>
            </a:r>
            <a:r>
              <a:rPr sz="180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limits,</a:t>
            </a:r>
            <a:r>
              <a:rPr sz="180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it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will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likely</a:t>
            </a:r>
            <a:r>
              <a:rPr sz="18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remain</a:t>
            </a:r>
            <a:r>
              <a:rPr sz="1800" spc="-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staging</a:t>
            </a:r>
            <a:r>
              <a:rPr sz="1800" spc="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area</a:t>
            </a:r>
            <a:r>
              <a:rPr sz="18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for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 work</a:t>
            </a:r>
            <a:r>
              <a:rPr sz="18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that</a:t>
            </a:r>
            <a:r>
              <a:rPr sz="1800" spc="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falls</a:t>
            </a:r>
            <a:r>
              <a:rPr sz="1800" spc="-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with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CB 12</a:t>
            </a:r>
            <a:r>
              <a:rPr sz="1800" spc="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as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limits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are</a:t>
            </a:r>
            <a:r>
              <a:rPr sz="1800" spc="-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so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close</a:t>
            </a:r>
            <a:r>
              <a:rPr sz="18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180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one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another.</a:t>
            </a:r>
            <a:endParaRPr sz="1800">
              <a:latin typeface="Georgia"/>
              <a:cs typeface="Georgia"/>
            </a:endParaRPr>
          </a:p>
          <a:p>
            <a:pPr marL="349250" indent="-285750">
              <a:lnSpc>
                <a:spcPts val="2100"/>
              </a:lnSpc>
              <a:buFont typeface="Arial"/>
              <a:buChar char="•"/>
              <a:tabLst>
                <a:tab pos="349250" algn="l"/>
              </a:tabLst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Anticipated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staging</a:t>
            </a:r>
            <a:r>
              <a:rPr sz="1800" spc="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area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1800" spc="-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be</a:t>
            </a:r>
            <a:r>
              <a:rPr sz="18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on</a:t>
            </a:r>
            <a:endParaRPr sz="1800">
              <a:latin typeface="Georgia"/>
              <a:cs typeface="Georgia"/>
            </a:endParaRPr>
          </a:p>
          <a:p>
            <a:pPr marL="349250" marR="133350">
              <a:lnSpc>
                <a:spcPct val="100800"/>
              </a:lnSpc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Broadway</a:t>
            </a:r>
            <a:r>
              <a:rPr sz="18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between</a:t>
            </a:r>
            <a:r>
              <a:rPr sz="1800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</a:t>
            </a:r>
            <a:r>
              <a:rPr sz="180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153</a:t>
            </a:r>
            <a:r>
              <a:rPr sz="1800" baseline="23148" dirty="0">
                <a:solidFill>
                  <a:srgbClr val="002EA7"/>
                </a:solidFill>
                <a:latin typeface="Georgia"/>
                <a:cs typeface="Georgia"/>
              </a:rPr>
              <a:t>rd</a:t>
            </a:r>
            <a:r>
              <a:rPr sz="1800" spc="89" baseline="23148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St</a:t>
            </a:r>
            <a:r>
              <a:rPr sz="1800" spc="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–</a:t>
            </a:r>
            <a:r>
              <a:rPr sz="18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60" dirty="0">
                <a:solidFill>
                  <a:srgbClr val="002EA7"/>
                </a:solidFill>
                <a:latin typeface="Georgia"/>
                <a:cs typeface="Georgia"/>
              </a:rPr>
              <a:t>W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155</a:t>
            </a:r>
            <a:r>
              <a:rPr sz="1800" baseline="23148" dirty="0">
                <a:solidFill>
                  <a:srgbClr val="002EA7"/>
                </a:solidFill>
                <a:latin typeface="Georgia"/>
                <a:cs typeface="Georgia"/>
              </a:rPr>
              <a:t>th</a:t>
            </a:r>
            <a:r>
              <a:rPr sz="1800" spc="157" baseline="23148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St.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800" y="2637535"/>
            <a:ext cx="10458234" cy="6816027"/>
            <a:chOff x="304800" y="2637535"/>
            <a:chExt cx="10458234" cy="6816027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200711"/>
              <a:ext cx="6815201" cy="32528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63417" y="8137144"/>
              <a:ext cx="5078730" cy="654685"/>
            </a:xfrm>
            <a:custGeom>
              <a:avLst/>
              <a:gdLst/>
              <a:ahLst/>
              <a:cxnLst/>
              <a:rect l="l" t="t" r="r" b="b"/>
              <a:pathLst>
                <a:path w="5078730" h="654684">
                  <a:moveTo>
                    <a:pt x="115747" y="37771"/>
                  </a:moveTo>
                  <a:lnTo>
                    <a:pt x="111346" y="75608"/>
                  </a:lnTo>
                  <a:lnTo>
                    <a:pt x="5074031" y="654164"/>
                  </a:lnTo>
                  <a:lnTo>
                    <a:pt x="5078476" y="616330"/>
                  </a:lnTo>
                  <a:lnTo>
                    <a:pt x="115747" y="37771"/>
                  </a:lnTo>
                  <a:close/>
                </a:path>
                <a:path w="5078730" h="654684">
                  <a:moveTo>
                    <a:pt x="120142" y="0"/>
                  </a:moveTo>
                  <a:lnTo>
                    <a:pt x="0" y="43433"/>
                  </a:lnTo>
                  <a:lnTo>
                    <a:pt x="106934" y="113537"/>
                  </a:lnTo>
                  <a:lnTo>
                    <a:pt x="111346" y="75608"/>
                  </a:lnTo>
                  <a:lnTo>
                    <a:pt x="92456" y="73405"/>
                  </a:lnTo>
                  <a:lnTo>
                    <a:pt x="96774" y="35559"/>
                  </a:lnTo>
                  <a:lnTo>
                    <a:pt x="116005" y="35559"/>
                  </a:lnTo>
                  <a:lnTo>
                    <a:pt x="120142" y="0"/>
                  </a:lnTo>
                  <a:close/>
                </a:path>
                <a:path w="5078730" h="654684">
                  <a:moveTo>
                    <a:pt x="96774" y="35559"/>
                  </a:moveTo>
                  <a:lnTo>
                    <a:pt x="92456" y="73405"/>
                  </a:lnTo>
                  <a:lnTo>
                    <a:pt x="111346" y="75608"/>
                  </a:lnTo>
                  <a:lnTo>
                    <a:pt x="115747" y="37771"/>
                  </a:lnTo>
                  <a:lnTo>
                    <a:pt x="96774" y="35559"/>
                  </a:lnTo>
                  <a:close/>
                </a:path>
                <a:path w="5078730" h="654684">
                  <a:moveTo>
                    <a:pt x="116005" y="35559"/>
                  </a:moveTo>
                  <a:lnTo>
                    <a:pt x="96774" y="35559"/>
                  </a:lnTo>
                  <a:lnTo>
                    <a:pt x="115747" y="37771"/>
                  </a:lnTo>
                  <a:lnTo>
                    <a:pt x="116005" y="3555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2458" y="7052499"/>
              <a:ext cx="4083685" cy="2298065"/>
            </a:xfrm>
            <a:custGeom>
              <a:avLst/>
              <a:gdLst/>
              <a:ahLst/>
              <a:cxnLst/>
              <a:rect l="l" t="t" r="r" b="b"/>
              <a:pathLst>
                <a:path w="4083685" h="2298065">
                  <a:moveTo>
                    <a:pt x="26557" y="1983321"/>
                  </a:moveTo>
                  <a:lnTo>
                    <a:pt x="10308" y="1933677"/>
                  </a:lnTo>
                  <a:lnTo>
                    <a:pt x="1590" y="1881808"/>
                  </a:lnTo>
                  <a:lnTo>
                    <a:pt x="0" y="1855091"/>
                  </a:lnTo>
                  <a:lnTo>
                    <a:pt x="226" y="1827883"/>
                  </a:lnTo>
                  <a:lnTo>
                    <a:pt x="6039" y="1772072"/>
                  </a:lnTo>
                  <a:lnTo>
                    <a:pt x="18853" y="1714546"/>
                  </a:lnTo>
                  <a:lnTo>
                    <a:pt x="38492" y="1655474"/>
                  </a:lnTo>
                  <a:lnTo>
                    <a:pt x="64779" y="1595026"/>
                  </a:lnTo>
                  <a:lnTo>
                    <a:pt x="97536" y="1533373"/>
                  </a:lnTo>
                  <a:lnTo>
                    <a:pt x="136588" y="1470684"/>
                  </a:lnTo>
                  <a:lnTo>
                    <a:pt x="158419" y="1439004"/>
                  </a:lnTo>
                  <a:lnTo>
                    <a:pt x="181758" y="1407130"/>
                  </a:lnTo>
                  <a:lnTo>
                    <a:pt x="206582" y="1375081"/>
                  </a:lnTo>
                  <a:lnTo>
                    <a:pt x="232870" y="1342879"/>
                  </a:lnTo>
                  <a:lnTo>
                    <a:pt x="260598" y="1310546"/>
                  </a:lnTo>
                  <a:lnTo>
                    <a:pt x="289746" y="1278103"/>
                  </a:lnTo>
                  <a:lnTo>
                    <a:pt x="320290" y="1245571"/>
                  </a:lnTo>
                  <a:lnTo>
                    <a:pt x="352210" y="1212972"/>
                  </a:lnTo>
                  <a:lnTo>
                    <a:pt x="385483" y="1180325"/>
                  </a:lnTo>
                  <a:lnTo>
                    <a:pt x="420086" y="1147654"/>
                  </a:lnTo>
                  <a:lnTo>
                    <a:pt x="455998" y="1114979"/>
                  </a:lnTo>
                  <a:lnTo>
                    <a:pt x="493197" y="1082321"/>
                  </a:lnTo>
                  <a:lnTo>
                    <a:pt x="531660" y="1049701"/>
                  </a:lnTo>
                  <a:lnTo>
                    <a:pt x="571366" y="1017142"/>
                  </a:lnTo>
                  <a:lnTo>
                    <a:pt x="612292" y="984663"/>
                  </a:lnTo>
                  <a:lnTo>
                    <a:pt x="654417" y="952287"/>
                  </a:lnTo>
                  <a:lnTo>
                    <a:pt x="697718" y="920034"/>
                  </a:lnTo>
                  <a:lnTo>
                    <a:pt x="742174" y="887926"/>
                  </a:lnTo>
                  <a:lnTo>
                    <a:pt x="787761" y="855984"/>
                  </a:lnTo>
                  <a:lnTo>
                    <a:pt x="834458" y="824230"/>
                  </a:lnTo>
                  <a:lnTo>
                    <a:pt x="882244" y="792684"/>
                  </a:lnTo>
                  <a:lnTo>
                    <a:pt x="931095" y="761367"/>
                  </a:lnTo>
                  <a:lnTo>
                    <a:pt x="980991" y="730302"/>
                  </a:lnTo>
                  <a:lnTo>
                    <a:pt x="1031908" y="699509"/>
                  </a:lnTo>
                  <a:lnTo>
                    <a:pt x="1083825" y="669010"/>
                  </a:lnTo>
                  <a:lnTo>
                    <a:pt x="1136719" y="638825"/>
                  </a:lnTo>
                  <a:lnTo>
                    <a:pt x="1190569" y="608976"/>
                  </a:lnTo>
                  <a:lnTo>
                    <a:pt x="1245353" y="579485"/>
                  </a:lnTo>
                  <a:lnTo>
                    <a:pt x="1301047" y="550372"/>
                  </a:lnTo>
                  <a:lnTo>
                    <a:pt x="1357632" y="521659"/>
                  </a:lnTo>
                  <a:lnTo>
                    <a:pt x="1415083" y="493367"/>
                  </a:lnTo>
                  <a:lnTo>
                    <a:pt x="1473380" y="465517"/>
                  </a:lnTo>
                  <a:lnTo>
                    <a:pt x="1532500" y="438131"/>
                  </a:lnTo>
                  <a:lnTo>
                    <a:pt x="1592421" y="411229"/>
                  </a:lnTo>
                  <a:lnTo>
                    <a:pt x="1653121" y="384834"/>
                  </a:lnTo>
                  <a:lnTo>
                    <a:pt x="1714577" y="358966"/>
                  </a:lnTo>
                  <a:lnTo>
                    <a:pt x="1776334" y="333822"/>
                  </a:lnTo>
                  <a:lnTo>
                    <a:pt x="1837928" y="309586"/>
                  </a:lnTo>
                  <a:lnTo>
                    <a:pt x="1899328" y="286258"/>
                  </a:lnTo>
                  <a:lnTo>
                    <a:pt x="1960504" y="263840"/>
                  </a:lnTo>
                  <a:lnTo>
                    <a:pt x="2021426" y="242331"/>
                  </a:lnTo>
                  <a:lnTo>
                    <a:pt x="2082062" y="221732"/>
                  </a:lnTo>
                  <a:lnTo>
                    <a:pt x="2142382" y="202044"/>
                  </a:lnTo>
                  <a:lnTo>
                    <a:pt x="2202356" y="183268"/>
                  </a:lnTo>
                  <a:lnTo>
                    <a:pt x="2261952" y="165403"/>
                  </a:lnTo>
                  <a:lnTo>
                    <a:pt x="2321141" y="148451"/>
                  </a:lnTo>
                  <a:lnTo>
                    <a:pt x="2379891" y="132411"/>
                  </a:lnTo>
                  <a:lnTo>
                    <a:pt x="2438172" y="117286"/>
                  </a:lnTo>
                  <a:lnTo>
                    <a:pt x="2495953" y="103074"/>
                  </a:lnTo>
                  <a:lnTo>
                    <a:pt x="2553204" y="89778"/>
                  </a:lnTo>
                  <a:lnTo>
                    <a:pt x="2609894" y="77397"/>
                  </a:lnTo>
                  <a:lnTo>
                    <a:pt x="2665993" y="65931"/>
                  </a:lnTo>
                  <a:lnTo>
                    <a:pt x="2721469" y="55382"/>
                  </a:lnTo>
                  <a:lnTo>
                    <a:pt x="2776293" y="45751"/>
                  </a:lnTo>
                  <a:lnTo>
                    <a:pt x="2830433" y="37037"/>
                  </a:lnTo>
                  <a:lnTo>
                    <a:pt x="2883859" y="29241"/>
                  </a:lnTo>
                  <a:lnTo>
                    <a:pt x="2936540" y="22364"/>
                  </a:lnTo>
                  <a:lnTo>
                    <a:pt x="2988446" y="16406"/>
                  </a:lnTo>
                  <a:lnTo>
                    <a:pt x="3039546" y="11368"/>
                  </a:lnTo>
                  <a:lnTo>
                    <a:pt x="3089810" y="7251"/>
                  </a:lnTo>
                  <a:lnTo>
                    <a:pt x="3139206" y="4055"/>
                  </a:lnTo>
                  <a:lnTo>
                    <a:pt x="3187705" y="1781"/>
                  </a:lnTo>
                  <a:lnTo>
                    <a:pt x="3235275" y="429"/>
                  </a:lnTo>
                  <a:lnTo>
                    <a:pt x="3281886" y="0"/>
                  </a:lnTo>
                  <a:lnTo>
                    <a:pt x="3327508" y="494"/>
                  </a:lnTo>
                  <a:lnTo>
                    <a:pt x="3372109" y="1912"/>
                  </a:lnTo>
                  <a:lnTo>
                    <a:pt x="3415660" y="4255"/>
                  </a:lnTo>
                  <a:lnTo>
                    <a:pt x="3458129" y="7522"/>
                  </a:lnTo>
                  <a:lnTo>
                    <a:pt x="3499485" y="11716"/>
                  </a:lnTo>
                  <a:lnTo>
                    <a:pt x="3539699" y="16836"/>
                  </a:lnTo>
                  <a:lnTo>
                    <a:pt x="3578740" y="22883"/>
                  </a:lnTo>
                  <a:lnTo>
                    <a:pt x="3616576" y="29857"/>
                  </a:lnTo>
                  <a:lnTo>
                    <a:pt x="3688515" y="46590"/>
                  </a:lnTo>
                  <a:lnTo>
                    <a:pt x="3755270" y="67040"/>
                  </a:lnTo>
                  <a:lnTo>
                    <a:pt x="3816596" y="91211"/>
                  </a:lnTo>
                  <a:lnTo>
                    <a:pt x="3872249" y="119108"/>
                  </a:lnTo>
                  <a:lnTo>
                    <a:pt x="3921984" y="150735"/>
                  </a:lnTo>
                  <a:lnTo>
                    <a:pt x="3965555" y="186098"/>
                  </a:lnTo>
                  <a:lnTo>
                    <a:pt x="4002718" y="225200"/>
                  </a:lnTo>
                  <a:lnTo>
                    <a:pt x="4033227" y="268047"/>
                  </a:lnTo>
                  <a:lnTo>
                    <a:pt x="4056838" y="314643"/>
                  </a:lnTo>
                  <a:lnTo>
                    <a:pt x="4073080" y="364297"/>
                  </a:lnTo>
                  <a:lnTo>
                    <a:pt x="4081792" y="416175"/>
                  </a:lnTo>
                  <a:lnTo>
                    <a:pt x="4083379" y="442895"/>
                  </a:lnTo>
                  <a:lnTo>
                    <a:pt x="4083150" y="470107"/>
                  </a:lnTo>
                  <a:lnTo>
                    <a:pt x="4077332" y="525923"/>
                  </a:lnTo>
                  <a:lnTo>
                    <a:pt x="4064512" y="583453"/>
                  </a:lnTo>
                  <a:lnTo>
                    <a:pt x="4044869" y="642528"/>
                  </a:lnTo>
                  <a:lnTo>
                    <a:pt x="4018579" y="702977"/>
                  </a:lnTo>
                  <a:lnTo>
                    <a:pt x="3985818" y="764631"/>
                  </a:lnTo>
                  <a:lnTo>
                    <a:pt x="3946762" y="827319"/>
                  </a:lnTo>
                  <a:lnTo>
                    <a:pt x="3924929" y="858998"/>
                  </a:lnTo>
                  <a:lnTo>
                    <a:pt x="3901589" y="890872"/>
                  </a:lnTo>
                  <a:lnTo>
                    <a:pt x="3876764" y="922920"/>
                  </a:lnTo>
                  <a:lnTo>
                    <a:pt x="3850475" y="955120"/>
                  </a:lnTo>
                  <a:lnTo>
                    <a:pt x="3822745" y="987452"/>
                  </a:lnTo>
                  <a:lnTo>
                    <a:pt x="3793597" y="1019894"/>
                  </a:lnTo>
                  <a:lnTo>
                    <a:pt x="3763051" y="1052424"/>
                  </a:lnTo>
                  <a:lnTo>
                    <a:pt x="3731130" y="1085022"/>
                  </a:lnTo>
                  <a:lnTo>
                    <a:pt x="3697857" y="1117667"/>
                  </a:lnTo>
                  <a:lnTo>
                    <a:pt x="3663253" y="1150336"/>
                  </a:lnTo>
                  <a:lnTo>
                    <a:pt x="3627340" y="1183010"/>
                  </a:lnTo>
                  <a:lnTo>
                    <a:pt x="3590140" y="1215666"/>
                  </a:lnTo>
                  <a:lnTo>
                    <a:pt x="3551676" y="1248283"/>
                  </a:lnTo>
                  <a:lnTo>
                    <a:pt x="3511970" y="1280841"/>
                  </a:lnTo>
                  <a:lnTo>
                    <a:pt x="3471043" y="1313318"/>
                  </a:lnTo>
                  <a:lnTo>
                    <a:pt x="3428918" y="1345692"/>
                  </a:lnTo>
                  <a:lnTo>
                    <a:pt x="3385616" y="1377943"/>
                  </a:lnTo>
                  <a:lnTo>
                    <a:pt x="3341160" y="1410049"/>
                  </a:lnTo>
                  <a:lnTo>
                    <a:pt x="3295573" y="1441989"/>
                  </a:lnTo>
                  <a:lnTo>
                    <a:pt x="3248875" y="1473742"/>
                  </a:lnTo>
                  <a:lnTo>
                    <a:pt x="3201089" y="1505286"/>
                  </a:lnTo>
                  <a:lnTo>
                    <a:pt x="3152237" y="1536601"/>
                  </a:lnTo>
                  <a:lnTo>
                    <a:pt x="3102342" y="1567664"/>
                  </a:lnTo>
                  <a:lnTo>
                    <a:pt x="3051424" y="1598456"/>
                  </a:lnTo>
                  <a:lnTo>
                    <a:pt x="2999507" y="1628954"/>
                  </a:lnTo>
                  <a:lnTo>
                    <a:pt x="2946613" y="1659138"/>
                  </a:lnTo>
                  <a:lnTo>
                    <a:pt x="2892763" y="1688985"/>
                  </a:lnTo>
                  <a:lnTo>
                    <a:pt x="2837979" y="1718476"/>
                  </a:lnTo>
                  <a:lnTo>
                    <a:pt x="2782284" y="1747588"/>
                  </a:lnTo>
                  <a:lnTo>
                    <a:pt x="2725700" y="1776301"/>
                  </a:lnTo>
                  <a:lnTo>
                    <a:pt x="2668248" y="1804593"/>
                  </a:lnTo>
                  <a:lnTo>
                    <a:pt x="2609952" y="1832443"/>
                  </a:lnTo>
                  <a:lnTo>
                    <a:pt x="2550832" y="1859830"/>
                  </a:lnTo>
                  <a:lnTo>
                    <a:pt x="2490911" y="1886732"/>
                  </a:lnTo>
                  <a:lnTo>
                    <a:pt x="2430211" y="1913128"/>
                  </a:lnTo>
                  <a:lnTo>
                    <a:pt x="2368754" y="1938998"/>
                  </a:lnTo>
                  <a:lnTo>
                    <a:pt x="2306998" y="1964144"/>
                  </a:lnTo>
                  <a:lnTo>
                    <a:pt x="2245404" y="1988382"/>
                  </a:lnTo>
                  <a:lnTo>
                    <a:pt x="2184003" y="2011712"/>
                  </a:lnTo>
                  <a:lnTo>
                    <a:pt x="2122827" y="2034132"/>
                  </a:lnTo>
                  <a:lnTo>
                    <a:pt x="2061906" y="2055643"/>
                  </a:lnTo>
                  <a:lnTo>
                    <a:pt x="2001269" y="2076243"/>
                  </a:lnTo>
                  <a:lnTo>
                    <a:pt x="1940949" y="2095933"/>
                  </a:lnTo>
                  <a:lnTo>
                    <a:pt x="1880975" y="2114712"/>
                  </a:lnTo>
                  <a:lnTo>
                    <a:pt x="1821379" y="2132578"/>
                  </a:lnTo>
                  <a:lnTo>
                    <a:pt x="1762190" y="2149532"/>
                  </a:lnTo>
                  <a:lnTo>
                    <a:pt x="1703440" y="2165573"/>
                  </a:lnTo>
                  <a:lnTo>
                    <a:pt x="1645159" y="2180700"/>
                  </a:lnTo>
                  <a:lnTo>
                    <a:pt x="1587378" y="2194913"/>
                  </a:lnTo>
                  <a:lnTo>
                    <a:pt x="1530127" y="2208212"/>
                  </a:lnTo>
                  <a:lnTo>
                    <a:pt x="1473437" y="2220594"/>
                  </a:lnTo>
                  <a:lnTo>
                    <a:pt x="1417338" y="2232061"/>
                  </a:lnTo>
                  <a:lnTo>
                    <a:pt x="1361862" y="2242611"/>
                  </a:lnTo>
                  <a:lnTo>
                    <a:pt x="1307038" y="2252244"/>
                  </a:lnTo>
                  <a:lnTo>
                    <a:pt x="1252899" y="2260959"/>
                  </a:lnTo>
                  <a:lnTo>
                    <a:pt x="1199473" y="2268756"/>
                  </a:lnTo>
                  <a:lnTo>
                    <a:pt x="1146792" y="2275634"/>
                  </a:lnTo>
                  <a:lnTo>
                    <a:pt x="1094886" y="2281593"/>
                  </a:lnTo>
                  <a:lnTo>
                    <a:pt x="1043786" y="2286631"/>
                  </a:lnTo>
                  <a:lnTo>
                    <a:pt x="993523" y="2290749"/>
                  </a:lnTo>
                  <a:lnTo>
                    <a:pt x="944127" y="2293946"/>
                  </a:lnTo>
                  <a:lnTo>
                    <a:pt x="895629" y="2296221"/>
                  </a:lnTo>
                  <a:lnTo>
                    <a:pt x="848059" y="2297573"/>
                  </a:lnTo>
                  <a:lnTo>
                    <a:pt x="801449" y="2298003"/>
                  </a:lnTo>
                  <a:lnTo>
                    <a:pt x="755828" y="2297509"/>
                  </a:lnTo>
                  <a:lnTo>
                    <a:pt x="711228" y="2296090"/>
                  </a:lnTo>
                  <a:lnTo>
                    <a:pt x="667679" y="2293748"/>
                  </a:lnTo>
                  <a:lnTo>
                    <a:pt x="625211" y="2290480"/>
                  </a:lnTo>
                  <a:lnTo>
                    <a:pt x="583855" y="2286286"/>
                  </a:lnTo>
                  <a:lnTo>
                    <a:pt x="543643" y="2281166"/>
                  </a:lnTo>
                  <a:lnTo>
                    <a:pt x="504603" y="2275118"/>
                  </a:lnTo>
                  <a:lnTo>
                    <a:pt x="466768" y="2268143"/>
                  </a:lnTo>
                  <a:lnTo>
                    <a:pt x="394833" y="2251409"/>
                  </a:lnTo>
                  <a:lnTo>
                    <a:pt x="328082" y="2230957"/>
                  </a:lnTo>
                  <a:lnTo>
                    <a:pt x="266760" y="2206783"/>
                  </a:lnTo>
                  <a:lnTo>
                    <a:pt x="211112" y="2178883"/>
                  </a:lnTo>
                  <a:lnTo>
                    <a:pt x="161383" y="2147251"/>
                  </a:lnTo>
                  <a:lnTo>
                    <a:pt x="117818" y="2111884"/>
                  </a:lnTo>
                  <a:lnTo>
                    <a:pt x="80662" y="2072776"/>
                  </a:lnTo>
                  <a:lnTo>
                    <a:pt x="50160" y="2029923"/>
                  </a:lnTo>
                  <a:lnTo>
                    <a:pt x="26557" y="198332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05304" y="2951896"/>
              <a:ext cx="2157730" cy="3124835"/>
            </a:xfrm>
            <a:custGeom>
              <a:avLst/>
              <a:gdLst/>
              <a:ahLst/>
              <a:cxnLst/>
              <a:rect l="l" t="t" r="r" b="b"/>
              <a:pathLst>
                <a:path w="2157729" h="3124835">
                  <a:moveTo>
                    <a:pt x="494372" y="1214338"/>
                  </a:moveTo>
                  <a:lnTo>
                    <a:pt x="529582" y="1156180"/>
                  </a:lnTo>
                  <a:lnTo>
                    <a:pt x="565294" y="1099075"/>
                  </a:lnTo>
                  <a:lnTo>
                    <a:pt x="601470" y="1043054"/>
                  </a:lnTo>
                  <a:lnTo>
                    <a:pt x="638072" y="988146"/>
                  </a:lnTo>
                  <a:lnTo>
                    <a:pt x="675060" y="934382"/>
                  </a:lnTo>
                  <a:lnTo>
                    <a:pt x="712396" y="881793"/>
                  </a:lnTo>
                  <a:lnTo>
                    <a:pt x="750042" y="830408"/>
                  </a:lnTo>
                  <a:lnTo>
                    <a:pt x="787958" y="780259"/>
                  </a:lnTo>
                  <a:lnTo>
                    <a:pt x="826107" y="731376"/>
                  </a:lnTo>
                  <a:lnTo>
                    <a:pt x="864450" y="683789"/>
                  </a:lnTo>
                  <a:lnTo>
                    <a:pt x="902947" y="637528"/>
                  </a:lnTo>
                  <a:lnTo>
                    <a:pt x="941561" y="592625"/>
                  </a:lnTo>
                  <a:lnTo>
                    <a:pt x="980253" y="549109"/>
                  </a:lnTo>
                  <a:lnTo>
                    <a:pt x="1018985" y="507010"/>
                  </a:lnTo>
                  <a:lnTo>
                    <a:pt x="1057716" y="466360"/>
                  </a:lnTo>
                  <a:lnTo>
                    <a:pt x="1096410" y="427188"/>
                  </a:lnTo>
                  <a:lnTo>
                    <a:pt x="1135027" y="389526"/>
                  </a:lnTo>
                  <a:lnTo>
                    <a:pt x="1173530" y="353403"/>
                  </a:lnTo>
                  <a:lnTo>
                    <a:pt x="1211878" y="318849"/>
                  </a:lnTo>
                  <a:lnTo>
                    <a:pt x="1250034" y="285896"/>
                  </a:lnTo>
                  <a:lnTo>
                    <a:pt x="1287959" y="254574"/>
                  </a:lnTo>
                  <a:lnTo>
                    <a:pt x="1325614" y="224912"/>
                  </a:lnTo>
                  <a:lnTo>
                    <a:pt x="1362961" y="196942"/>
                  </a:lnTo>
                  <a:lnTo>
                    <a:pt x="1399962" y="170694"/>
                  </a:lnTo>
                  <a:lnTo>
                    <a:pt x="1436577" y="146199"/>
                  </a:lnTo>
                  <a:lnTo>
                    <a:pt x="1472768" y="123486"/>
                  </a:lnTo>
                  <a:lnTo>
                    <a:pt x="1508496" y="102586"/>
                  </a:lnTo>
                  <a:lnTo>
                    <a:pt x="1543723" y="83530"/>
                  </a:lnTo>
                  <a:lnTo>
                    <a:pt x="1578410" y="66347"/>
                  </a:lnTo>
                  <a:lnTo>
                    <a:pt x="1646011" y="37726"/>
                  </a:lnTo>
                  <a:lnTo>
                    <a:pt x="1710989" y="16965"/>
                  </a:lnTo>
                  <a:lnTo>
                    <a:pt x="1773036" y="4309"/>
                  </a:lnTo>
                  <a:lnTo>
                    <a:pt x="1831843" y="0"/>
                  </a:lnTo>
                  <a:lnTo>
                    <a:pt x="1859934" y="1051"/>
                  </a:lnTo>
                  <a:lnTo>
                    <a:pt x="1913302" y="9719"/>
                  </a:lnTo>
                  <a:lnTo>
                    <a:pt x="1962657" y="27342"/>
                  </a:lnTo>
                  <a:lnTo>
                    <a:pt x="2007491" y="54041"/>
                  </a:lnTo>
                  <a:lnTo>
                    <a:pt x="2046493" y="89037"/>
                  </a:lnTo>
                  <a:lnTo>
                    <a:pt x="2079532" y="131827"/>
                  </a:lnTo>
                  <a:lnTo>
                    <a:pt x="2106676" y="182024"/>
                  </a:lnTo>
                  <a:lnTo>
                    <a:pt x="2127990" y="239240"/>
                  </a:lnTo>
                  <a:lnTo>
                    <a:pt x="2143542" y="303089"/>
                  </a:lnTo>
                  <a:lnTo>
                    <a:pt x="2153399" y="373182"/>
                  </a:lnTo>
                  <a:lnTo>
                    <a:pt x="2157628" y="449133"/>
                  </a:lnTo>
                  <a:lnTo>
                    <a:pt x="2157652" y="489183"/>
                  </a:lnTo>
                  <a:lnTo>
                    <a:pt x="2156295" y="530552"/>
                  </a:lnTo>
                  <a:lnTo>
                    <a:pt x="2153563" y="573192"/>
                  </a:lnTo>
                  <a:lnTo>
                    <a:pt x="2149467" y="617054"/>
                  </a:lnTo>
                  <a:lnTo>
                    <a:pt x="2144013" y="662090"/>
                  </a:lnTo>
                  <a:lnTo>
                    <a:pt x="2137211" y="708251"/>
                  </a:lnTo>
                  <a:lnTo>
                    <a:pt x="2129069" y="755488"/>
                  </a:lnTo>
                  <a:lnTo>
                    <a:pt x="2119594" y="803754"/>
                  </a:lnTo>
                  <a:lnTo>
                    <a:pt x="2108796" y="853000"/>
                  </a:lnTo>
                  <a:lnTo>
                    <a:pt x="2096683" y="903177"/>
                  </a:lnTo>
                  <a:lnTo>
                    <a:pt x="2083264" y="954237"/>
                  </a:lnTo>
                  <a:lnTo>
                    <a:pt x="2068545" y="1006132"/>
                  </a:lnTo>
                  <a:lnTo>
                    <a:pt x="2052537" y="1058813"/>
                  </a:lnTo>
                  <a:lnTo>
                    <a:pt x="2035247" y="1112232"/>
                  </a:lnTo>
                  <a:lnTo>
                    <a:pt x="2016683" y="1166339"/>
                  </a:lnTo>
                  <a:lnTo>
                    <a:pt x="1996854" y="1221088"/>
                  </a:lnTo>
                  <a:lnTo>
                    <a:pt x="1975769" y="1276429"/>
                  </a:lnTo>
                  <a:lnTo>
                    <a:pt x="1953435" y="1332314"/>
                  </a:lnTo>
                  <a:lnTo>
                    <a:pt x="1929862" y="1388695"/>
                  </a:lnTo>
                  <a:lnTo>
                    <a:pt x="1905057" y="1445522"/>
                  </a:lnTo>
                  <a:lnTo>
                    <a:pt x="1879028" y="1502748"/>
                  </a:lnTo>
                  <a:lnTo>
                    <a:pt x="1851785" y="1560325"/>
                  </a:lnTo>
                  <a:lnTo>
                    <a:pt x="1823335" y="1618203"/>
                  </a:lnTo>
                  <a:lnTo>
                    <a:pt x="1793687" y="1676335"/>
                  </a:lnTo>
                  <a:lnTo>
                    <a:pt x="1762849" y="1734671"/>
                  </a:lnTo>
                  <a:lnTo>
                    <a:pt x="1730830" y="1793164"/>
                  </a:lnTo>
                  <a:lnTo>
                    <a:pt x="1697637" y="1851764"/>
                  </a:lnTo>
                  <a:lnTo>
                    <a:pt x="1663280" y="1910425"/>
                  </a:lnTo>
                  <a:lnTo>
                    <a:pt x="1628070" y="1968583"/>
                  </a:lnTo>
                  <a:lnTo>
                    <a:pt x="1592358" y="2025687"/>
                  </a:lnTo>
                  <a:lnTo>
                    <a:pt x="1556182" y="2081709"/>
                  </a:lnTo>
                  <a:lnTo>
                    <a:pt x="1519580" y="2136617"/>
                  </a:lnTo>
                  <a:lnTo>
                    <a:pt x="1482592" y="2190381"/>
                  </a:lnTo>
                  <a:lnTo>
                    <a:pt x="1445256" y="2242970"/>
                  </a:lnTo>
                  <a:lnTo>
                    <a:pt x="1407610" y="2294354"/>
                  </a:lnTo>
                  <a:lnTo>
                    <a:pt x="1369693" y="2344503"/>
                  </a:lnTo>
                  <a:lnTo>
                    <a:pt x="1331544" y="2393387"/>
                  </a:lnTo>
                  <a:lnTo>
                    <a:pt x="1293202" y="2440974"/>
                  </a:lnTo>
                  <a:lnTo>
                    <a:pt x="1254704" y="2487234"/>
                  </a:lnTo>
                  <a:lnTo>
                    <a:pt x="1216090" y="2532138"/>
                  </a:lnTo>
                  <a:lnTo>
                    <a:pt x="1177398" y="2575654"/>
                  </a:lnTo>
                  <a:lnTo>
                    <a:pt x="1138667" y="2617752"/>
                  </a:lnTo>
                  <a:lnTo>
                    <a:pt x="1099935" y="2658403"/>
                  </a:lnTo>
                  <a:lnTo>
                    <a:pt x="1061241" y="2697574"/>
                  </a:lnTo>
                  <a:lnTo>
                    <a:pt x="1022624" y="2735237"/>
                  </a:lnTo>
                  <a:lnTo>
                    <a:pt x="984122" y="2771360"/>
                  </a:lnTo>
                  <a:lnTo>
                    <a:pt x="945774" y="2805913"/>
                  </a:lnTo>
                  <a:lnTo>
                    <a:pt x="907618" y="2838867"/>
                  </a:lnTo>
                  <a:lnTo>
                    <a:pt x="869693" y="2870189"/>
                  </a:lnTo>
                  <a:lnTo>
                    <a:pt x="832038" y="2899850"/>
                  </a:lnTo>
                  <a:lnTo>
                    <a:pt x="794690" y="2927820"/>
                  </a:lnTo>
                  <a:lnTo>
                    <a:pt x="757690" y="2954068"/>
                  </a:lnTo>
                  <a:lnTo>
                    <a:pt x="721075" y="2978564"/>
                  </a:lnTo>
                  <a:lnTo>
                    <a:pt x="684884" y="3001277"/>
                  </a:lnTo>
                  <a:lnTo>
                    <a:pt x="649156" y="3022177"/>
                  </a:lnTo>
                  <a:lnTo>
                    <a:pt x="613929" y="3041233"/>
                  </a:lnTo>
                  <a:lnTo>
                    <a:pt x="579241" y="3058415"/>
                  </a:lnTo>
                  <a:lnTo>
                    <a:pt x="511641" y="3087037"/>
                  </a:lnTo>
                  <a:lnTo>
                    <a:pt x="446662" y="3107797"/>
                  </a:lnTo>
                  <a:lnTo>
                    <a:pt x="384616" y="3120454"/>
                  </a:lnTo>
                  <a:lnTo>
                    <a:pt x="325809" y="3124763"/>
                  </a:lnTo>
                  <a:lnTo>
                    <a:pt x="297717" y="3123712"/>
                  </a:lnTo>
                  <a:lnTo>
                    <a:pt x="244350" y="3115044"/>
                  </a:lnTo>
                  <a:lnTo>
                    <a:pt x="194995" y="3097421"/>
                  </a:lnTo>
                  <a:lnTo>
                    <a:pt x="150161" y="3070721"/>
                  </a:lnTo>
                  <a:lnTo>
                    <a:pt x="111159" y="3035726"/>
                  </a:lnTo>
                  <a:lnTo>
                    <a:pt x="78119" y="2992936"/>
                  </a:lnTo>
                  <a:lnTo>
                    <a:pt x="50976" y="2942739"/>
                  </a:lnTo>
                  <a:lnTo>
                    <a:pt x="29662" y="2885522"/>
                  </a:lnTo>
                  <a:lnTo>
                    <a:pt x="14109" y="2821674"/>
                  </a:lnTo>
                  <a:lnTo>
                    <a:pt x="4252" y="2751580"/>
                  </a:lnTo>
                  <a:lnTo>
                    <a:pt x="24" y="2675630"/>
                  </a:lnTo>
                  <a:lnTo>
                    <a:pt x="0" y="2635580"/>
                  </a:lnTo>
                  <a:lnTo>
                    <a:pt x="1357" y="2594210"/>
                  </a:lnTo>
                  <a:lnTo>
                    <a:pt x="4088" y="2551570"/>
                  </a:lnTo>
                  <a:lnTo>
                    <a:pt x="8185" y="2507708"/>
                  </a:lnTo>
                  <a:lnTo>
                    <a:pt x="13638" y="2462673"/>
                  </a:lnTo>
                  <a:lnTo>
                    <a:pt x="20441" y="2416512"/>
                  </a:lnTo>
                  <a:lnTo>
                    <a:pt x="28583" y="2369274"/>
                  </a:lnTo>
                  <a:lnTo>
                    <a:pt x="38057" y="2321009"/>
                  </a:lnTo>
                  <a:lnTo>
                    <a:pt x="48855" y="2271763"/>
                  </a:lnTo>
                  <a:lnTo>
                    <a:pt x="60968" y="2221586"/>
                  </a:lnTo>
                  <a:lnTo>
                    <a:pt x="74388" y="2170525"/>
                  </a:lnTo>
                  <a:lnTo>
                    <a:pt x="89106" y="2118631"/>
                  </a:lnTo>
                  <a:lnTo>
                    <a:pt x="105115" y="2065950"/>
                  </a:lnTo>
                  <a:lnTo>
                    <a:pt x="122405" y="2012531"/>
                  </a:lnTo>
                  <a:lnTo>
                    <a:pt x="140969" y="1958423"/>
                  </a:lnTo>
                  <a:lnTo>
                    <a:pt x="160797" y="1903675"/>
                  </a:lnTo>
                  <a:lnTo>
                    <a:pt x="181883" y="1848334"/>
                  </a:lnTo>
                  <a:lnTo>
                    <a:pt x="204216" y="1792449"/>
                  </a:lnTo>
                  <a:lnTo>
                    <a:pt x="227790" y="1736068"/>
                  </a:lnTo>
                  <a:lnTo>
                    <a:pt x="252595" y="1679240"/>
                  </a:lnTo>
                  <a:lnTo>
                    <a:pt x="278624" y="1622014"/>
                  </a:lnTo>
                  <a:lnTo>
                    <a:pt x="305867" y="1564438"/>
                  </a:lnTo>
                  <a:lnTo>
                    <a:pt x="334317" y="1506560"/>
                  </a:lnTo>
                  <a:lnTo>
                    <a:pt x="363965" y="1448428"/>
                  </a:lnTo>
                  <a:lnTo>
                    <a:pt x="394803" y="1390092"/>
                  </a:lnTo>
                  <a:lnTo>
                    <a:pt x="426822" y="1331599"/>
                  </a:lnTo>
                  <a:lnTo>
                    <a:pt x="460015" y="1272998"/>
                  </a:lnTo>
                  <a:lnTo>
                    <a:pt x="494372" y="121433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3214" y="2637535"/>
              <a:ext cx="4752340" cy="1791335"/>
            </a:xfrm>
            <a:custGeom>
              <a:avLst/>
              <a:gdLst/>
              <a:ahLst/>
              <a:cxnLst/>
              <a:rect l="l" t="t" r="r" b="b"/>
              <a:pathLst>
                <a:path w="4752340" h="1791335">
                  <a:moveTo>
                    <a:pt x="4678480" y="1761364"/>
                  </a:moveTo>
                  <a:lnTo>
                    <a:pt x="4667377" y="1791081"/>
                  </a:lnTo>
                  <a:lnTo>
                    <a:pt x="4752086" y="1782064"/>
                  </a:lnTo>
                  <a:lnTo>
                    <a:pt x="4736955" y="1765808"/>
                  </a:lnTo>
                  <a:lnTo>
                    <a:pt x="4690364" y="1765808"/>
                  </a:lnTo>
                  <a:lnTo>
                    <a:pt x="4678480" y="1761364"/>
                  </a:lnTo>
                  <a:close/>
                </a:path>
                <a:path w="4752340" h="1791335">
                  <a:moveTo>
                    <a:pt x="4682939" y="1749431"/>
                  </a:moveTo>
                  <a:lnTo>
                    <a:pt x="4678480" y="1761364"/>
                  </a:lnTo>
                  <a:lnTo>
                    <a:pt x="4690364" y="1765808"/>
                  </a:lnTo>
                  <a:lnTo>
                    <a:pt x="4694809" y="1753870"/>
                  </a:lnTo>
                  <a:lnTo>
                    <a:pt x="4682939" y="1749431"/>
                  </a:lnTo>
                  <a:close/>
                </a:path>
                <a:path w="4752340" h="1791335">
                  <a:moveTo>
                    <a:pt x="4694046" y="1719707"/>
                  </a:moveTo>
                  <a:lnTo>
                    <a:pt x="4682939" y="1749431"/>
                  </a:lnTo>
                  <a:lnTo>
                    <a:pt x="4694809" y="1753870"/>
                  </a:lnTo>
                  <a:lnTo>
                    <a:pt x="4690364" y="1765808"/>
                  </a:lnTo>
                  <a:lnTo>
                    <a:pt x="4736955" y="1765808"/>
                  </a:lnTo>
                  <a:lnTo>
                    <a:pt x="4694046" y="1719707"/>
                  </a:lnTo>
                  <a:close/>
                </a:path>
                <a:path w="4752340" h="1791335">
                  <a:moveTo>
                    <a:pt x="4572" y="0"/>
                  </a:moveTo>
                  <a:lnTo>
                    <a:pt x="0" y="11938"/>
                  </a:lnTo>
                  <a:lnTo>
                    <a:pt x="4678480" y="1761364"/>
                  </a:lnTo>
                  <a:lnTo>
                    <a:pt x="4682939" y="1749431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23681" y="8527732"/>
            <a:ext cx="446849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This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area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is</a:t>
            </a:r>
            <a:r>
              <a:rPr sz="18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</a:t>
            </a:r>
            <a:r>
              <a:rPr sz="18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no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standing</a:t>
            </a:r>
            <a:r>
              <a:rPr sz="180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area</a:t>
            </a:r>
            <a:r>
              <a:rPr sz="1800" spc="-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on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Broadway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which</a:t>
            </a:r>
            <a:r>
              <a:rPr sz="1800" spc="-8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18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help</a:t>
            </a:r>
            <a:r>
              <a:rPr sz="18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to</a:t>
            </a:r>
            <a:r>
              <a:rPr sz="1800" spc="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minimize</a:t>
            </a:r>
            <a:r>
              <a:rPr sz="18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the</a:t>
            </a:r>
            <a:r>
              <a:rPr sz="1800" spc="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2EA7"/>
                </a:solidFill>
                <a:latin typeface="Georgia"/>
                <a:cs typeface="Georgia"/>
              </a:rPr>
              <a:t>impact</a:t>
            </a:r>
            <a:r>
              <a:rPr sz="1800" spc="-25" dirty="0">
                <a:solidFill>
                  <a:srgbClr val="002EA7"/>
                </a:solidFill>
                <a:latin typeface="Georgia"/>
                <a:cs typeface="Georgia"/>
              </a:rPr>
              <a:t> to </a:t>
            </a:r>
            <a:r>
              <a:rPr sz="1800" spc="-10" dirty="0">
                <a:solidFill>
                  <a:srgbClr val="002EA7"/>
                </a:solidFill>
                <a:latin typeface="Georgia"/>
                <a:cs typeface="Georgia"/>
              </a:rPr>
              <a:t>parking.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9230" y="9442132"/>
            <a:ext cx="53625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Photo</a:t>
            </a:r>
            <a:r>
              <a:rPr sz="1550" spc="175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for</a:t>
            </a:r>
            <a:r>
              <a:rPr sz="1550" spc="70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reference</a:t>
            </a:r>
            <a:r>
              <a:rPr sz="1550" spc="90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–</a:t>
            </a:r>
            <a:r>
              <a:rPr sz="1550" spc="75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flow</a:t>
            </a:r>
            <a:r>
              <a:rPr sz="1550" spc="160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of</a:t>
            </a:r>
            <a:r>
              <a:rPr sz="1550" spc="50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traffic</a:t>
            </a:r>
            <a:r>
              <a:rPr sz="1550" spc="70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on</a:t>
            </a:r>
            <a:r>
              <a:rPr sz="1550" spc="165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Broadway</a:t>
            </a:r>
            <a:r>
              <a:rPr sz="1550" spc="90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dirty="0">
                <a:solidFill>
                  <a:srgbClr val="FF8340"/>
                </a:solidFill>
                <a:latin typeface="Georgia"/>
                <a:cs typeface="Georgia"/>
              </a:rPr>
              <a:t>facing</a:t>
            </a:r>
            <a:r>
              <a:rPr sz="1550" spc="135" dirty="0">
                <a:solidFill>
                  <a:srgbClr val="FF8340"/>
                </a:solidFill>
                <a:latin typeface="Georgia"/>
                <a:cs typeface="Georgia"/>
              </a:rPr>
              <a:t> </a:t>
            </a:r>
            <a:r>
              <a:rPr sz="1550" spc="-25" dirty="0">
                <a:solidFill>
                  <a:srgbClr val="FF8340"/>
                </a:solidFill>
                <a:latin typeface="Georgia"/>
                <a:cs typeface="Georgia"/>
              </a:rPr>
              <a:t>SW</a:t>
            </a:r>
            <a:endParaRPr sz="15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11B717-BE91-BF95-ABC3-965B23FB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80999"/>
            <a:ext cx="14370685" cy="607859"/>
          </a:xfrm>
        </p:spPr>
        <p:txBody>
          <a:bodyPr/>
          <a:lstStyle/>
          <a:p>
            <a:r>
              <a:rPr lang="en-US" dirty="0"/>
              <a:t>CONT’D PROJECT</a:t>
            </a:r>
            <a:r>
              <a:rPr lang="en-US" spc="10" dirty="0"/>
              <a:t> </a:t>
            </a:r>
            <a:r>
              <a:rPr lang="en-US" dirty="0"/>
              <a:t>STORAGE:</a:t>
            </a:r>
            <a:r>
              <a:rPr lang="en-US" spc="185" dirty="0"/>
              <a:t> </a:t>
            </a:r>
            <a:r>
              <a:rPr lang="en-US" dirty="0"/>
              <a:t>CB</a:t>
            </a:r>
            <a:r>
              <a:rPr lang="en-US" spc="-55" dirty="0"/>
              <a:t> </a:t>
            </a:r>
            <a:r>
              <a:rPr lang="en-US" spc="-50" dirty="0"/>
              <a:t>12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E0019-B9E5-B06C-4223-66C12574BA86}"/>
              </a:ext>
            </a:extLst>
          </p:cNvPr>
          <p:cNvSpPr txBox="1"/>
          <p:nvPr/>
        </p:nvSpPr>
        <p:spPr>
          <a:xfrm>
            <a:off x="262432" y="3608399"/>
            <a:ext cx="408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CC"/>
                </a:solidFill>
                <a:latin typeface="Georgia" panose="02040502050405020303" pitchFamily="18" charset="0"/>
              </a:rPr>
              <a:t>Staging area On W 155</a:t>
            </a:r>
            <a:r>
              <a:rPr lang="en-US" baseline="30000" dirty="0">
                <a:solidFill>
                  <a:srgbClr val="0033CC"/>
                </a:solidFill>
                <a:latin typeface="Georgia" panose="02040502050405020303" pitchFamily="18" charset="0"/>
              </a:rPr>
              <a:t>th</a:t>
            </a:r>
            <a:r>
              <a:rPr lang="en-US" dirty="0">
                <a:solidFill>
                  <a:srgbClr val="0033CC"/>
                </a:solidFill>
                <a:latin typeface="Georgia" panose="02040502050405020303" pitchFamily="18" charset="0"/>
              </a:rPr>
              <a:t> St between St Nicholas Ave and Edgecombe Ave.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CC"/>
                </a:solidFill>
                <a:latin typeface="Georgia" panose="02040502050405020303" pitchFamily="18" charset="0"/>
              </a:rPr>
              <a:t>Storage stops before bus lane</a:t>
            </a:r>
            <a:r>
              <a:rPr lang="en-US" dirty="0">
                <a:solidFill>
                  <a:srgbClr val="0000CC"/>
                </a:solidFill>
                <a:latin typeface="Georgia" panose="02040502050405020303" pitchFamily="18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B3B9A-F9FD-0CDE-DB2B-BED93149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10935"/>
            <a:ext cx="7391400" cy="6626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38887F0-9AC9-470A-C2EA-B032A65FC63F}"/>
              </a:ext>
            </a:extLst>
          </p:cNvPr>
          <p:cNvSpPr txBox="1"/>
          <p:nvPr/>
        </p:nvSpPr>
        <p:spPr>
          <a:xfrm>
            <a:off x="11993068" y="432176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Georgia" panose="02040502050405020303" pitchFamily="18" charset="0"/>
              </a:rPr>
              <a:t>Small temporary storage for the pipes as there is concern for storing them on a hill.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Georgia" panose="02040502050405020303" pitchFamily="18" charset="0"/>
              </a:rPr>
              <a:t>Just before a pump, taking about 4 spaces.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Georgia" panose="02040502050405020303" pitchFamily="18" charset="0"/>
              </a:rPr>
              <a:t>Once pipes have been installed, the spaces will be returned.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F8912F-1C2C-832A-6DDB-9BC0033B620A}"/>
              </a:ext>
            </a:extLst>
          </p:cNvPr>
          <p:cNvSpPr txBox="1"/>
          <p:nvPr/>
        </p:nvSpPr>
        <p:spPr>
          <a:xfrm rot="1645877">
            <a:off x="6574905" y="7430984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155</a:t>
            </a:r>
            <a:r>
              <a:rPr lang="en-US" baseline="30000" dirty="0"/>
              <a:t>th</a:t>
            </a:r>
            <a:r>
              <a:rPr lang="en-US" dirty="0"/>
              <a:t> ST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E52AD4-A230-C119-4726-98C1F10A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829" y="537991"/>
            <a:ext cx="4563121" cy="2823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1570E0-B377-FD2A-77AD-6BBAF2E38909}"/>
              </a:ext>
            </a:extLst>
          </p:cNvPr>
          <p:cNvCxnSpPr>
            <a:cxnSpLocks/>
          </p:cNvCxnSpPr>
          <p:nvPr/>
        </p:nvCxnSpPr>
        <p:spPr>
          <a:xfrm>
            <a:off x="11858783" y="1949536"/>
            <a:ext cx="1562100" cy="57075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7C11C2-3021-0CD6-CE08-48F50887EBB6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10035996" y="1512332"/>
            <a:ext cx="1241604" cy="17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CF0D144-60EE-52FF-3003-DEB3D0F34959}"/>
              </a:ext>
            </a:extLst>
          </p:cNvPr>
          <p:cNvSpPr txBox="1"/>
          <p:nvPr/>
        </p:nvSpPr>
        <p:spPr>
          <a:xfrm>
            <a:off x="9448799" y="1143000"/>
            <a:ext cx="117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Georgia" panose="02040502050405020303" pitchFamily="18" charset="0"/>
              </a:rPr>
              <a:t>Bus Stop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F0249D-14FF-0861-F0C2-016E8BF0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32" y="5224272"/>
            <a:ext cx="5253711" cy="2956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E9CF8D5-784D-4111-C563-FF885F3FD60D}"/>
              </a:ext>
            </a:extLst>
          </p:cNvPr>
          <p:cNvSpPr txBox="1"/>
          <p:nvPr/>
        </p:nvSpPr>
        <p:spPr>
          <a:xfrm>
            <a:off x="11878768" y="339599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Georgia" panose="02040502050405020303" pitchFamily="18" charset="0"/>
              </a:rPr>
              <a:t>Edgecombe Ave between W 155</a:t>
            </a:r>
            <a:r>
              <a:rPr lang="en-US" sz="1400" baseline="30000" dirty="0">
                <a:solidFill>
                  <a:srgbClr val="0000CC"/>
                </a:solidFill>
                <a:latin typeface="Georgia" panose="02040502050405020303" pitchFamily="18" charset="0"/>
              </a:rPr>
              <a:t>th</a:t>
            </a:r>
            <a:r>
              <a:rPr lang="en-US" sz="1400" dirty="0">
                <a:solidFill>
                  <a:srgbClr val="0000CC"/>
                </a:solidFill>
                <a:latin typeface="Georgia" panose="02040502050405020303" pitchFamily="18" charset="0"/>
              </a:rPr>
              <a:t> ST and W 158</a:t>
            </a:r>
            <a:r>
              <a:rPr lang="en-US" sz="1400" baseline="30000" dirty="0">
                <a:solidFill>
                  <a:srgbClr val="0000CC"/>
                </a:solidFill>
                <a:latin typeface="Georgia" panose="02040502050405020303" pitchFamily="18" charset="0"/>
              </a:rPr>
              <a:t>th</a:t>
            </a:r>
            <a:r>
              <a:rPr lang="en-US" sz="1400" dirty="0">
                <a:solidFill>
                  <a:srgbClr val="0000CC"/>
                </a:solidFill>
                <a:latin typeface="Georgia" panose="02040502050405020303" pitchFamily="18" charset="0"/>
              </a:rPr>
              <a:t> 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97A442-A74C-1DD7-7594-03B9B4992863}"/>
              </a:ext>
            </a:extLst>
          </p:cNvPr>
          <p:cNvSpPr txBox="1"/>
          <p:nvPr/>
        </p:nvSpPr>
        <p:spPr>
          <a:xfrm>
            <a:off x="5867400" y="887491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Georgia" panose="02040502050405020303" pitchFamily="18" charset="0"/>
              </a:rPr>
              <a:t>E 155</a:t>
            </a:r>
            <a:r>
              <a:rPr lang="en-US" sz="1600" baseline="30000" dirty="0">
                <a:solidFill>
                  <a:srgbClr val="0000CC"/>
                </a:solidFill>
                <a:latin typeface="Georgia" panose="02040502050405020303" pitchFamily="18" charset="0"/>
              </a:rPr>
              <a:t>th</a:t>
            </a:r>
            <a:r>
              <a:rPr lang="en-US" sz="1600" dirty="0">
                <a:solidFill>
                  <a:srgbClr val="0000CC"/>
                </a:solidFill>
                <a:latin typeface="Georgia" panose="02040502050405020303" pitchFamily="18" charset="0"/>
              </a:rPr>
              <a:t> St between St Nicholas Ave and Edgecombe Ave</a:t>
            </a:r>
          </a:p>
        </p:txBody>
      </p:sp>
    </p:spTree>
    <p:extLst>
      <p:ext uri="{BB962C8B-B14F-4D97-AF65-F5344CB8AC3E}">
        <p14:creationId xmlns:p14="http://schemas.microsoft.com/office/powerpoint/2010/main" val="77952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5566" y="9060497"/>
            <a:ext cx="454659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25" dirty="0">
                <a:latin typeface="Georgia"/>
                <a:cs typeface="Georgia"/>
              </a:rPr>
              <a:t>MPT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30"/>
              </a:spcBef>
            </a:pPr>
            <a:r>
              <a:rPr b="0" dirty="0">
                <a:latin typeface="Georgia"/>
                <a:cs typeface="Georgia"/>
              </a:rPr>
              <a:t>TYPICAL</a:t>
            </a:r>
            <a:r>
              <a:rPr b="0" spc="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MAINTENANCE</a:t>
            </a:r>
            <a:r>
              <a:rPr b="0" spc="-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PROTECTION</a:t>
            </a:r>
            <a:r>
              <a:rPr b="0" spc="2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OF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TRAFFIC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68475" y="9219882"/>
            <a:ext cx="1765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Franklin Gothic Book"/>
                <a:cs typeface="Franklin Gothic Book"/>
              </a:rPr>
              <a:t>7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5" name="object 5" descr="A picture containing drawing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47" y="8919247"/>
            <a:ext cx="1452371" cy="3977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60340" y="8932081"/>
            <a:ext cx="5045075" cy="77025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1346835" algn="l"/>
              </a:tabLst>
            </a:pPr>
            <a:r>
              <a:rPr sz="1550" spc="-10" dirty="0">
                <a:latin typeface="Georgia"/>
                <a:cs typeface="Georgia"/>
              </a:rPr>
              <a:t>HWX100SBC</a:t>
            </a:r>
            <a:r>
              <a:rPr sz="1550" dirty="0">
                <a:latin typeface="Georgia"/>
                <a:cs typeface="Georgia"/>
              </a:rPr>
              <a:t>	–</a:t>
            </a:r>
            <a:r>
              <a:rPr sz="1550" spc="3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South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Bronx</a:t>
            </a:r>
            <a:r>
              <a:rPr sz="1550" spc="10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East-West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Crosstown</a:t>
            </a:r>
            <a:r>
              <a:rPr sz="1550" spc="190" dirty="0">
                <a:latin typeface="Georgia"/>
                <a:cs typeface="Georgia"/>
              </a:rPr>
              <a:t> </a:t>
            </a:r>
            <a:r>
              <a:rPr sz="1550" spc="-25" dirty="0">
                <a:latin typeface="Georgia"/>
                <a:cs typeface="Georgia"/>
              </a:rPr>
              <a:t>SBS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latin typeface="Georgia"/>
                <a:cs typeface="Georgia"/>
              </a:rPr>
              <a:t>Borough</a:t>
            </a:r>
            <a:r>
              <a:rPr sz="1550" spc="8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of</a:t>
            </a:r>
            <a:r>
              <a:rPr sz="1550" spc="120" dirty="0">
                <a:latin typeface="Georgia"/>
                <a:cs typeface="Georgia"/>
              </a:rPr>
              <a:t> </a:t>
            </a:r>
            <a:r>
              <a:rPr sz="1550" spc="-10" dirty="0">
                <a:latin typeface="Georgia"/>
                <a:cs typeface="Georgia"/>
              </a:rPr>
              <a:t>Manhattan</a:t>
            </a:r>
            <a:endParaRPr sz="1550">
              <a:latin typeface="Georgia"/>
              <a:cs typeface="Georgia"/>
            </a:endParaRPr>
          </a:p>
        </p:txBody>
      </p:sp>
      <p:pic>
        <p:nvPicPr>
          <p:cNvPr id="7" name="object 7" descr="Shape, circle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9230" y="8881986"/>
            <a:ext cx="839660" cy="5032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781030" y="2135441"/>
            <a:ext cx="4265930" cy="431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EA7"/>
                </a:solidFill>
                <a:latin typeface="Georgia"/>
                <a:cs typeface="Georgia"/>
              </a:rPr>
              <a:t>Contract</a:t>
            </a:r>
            <a:r>
              <a:rPr sz="2400" b="1" spc="-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002EA7"/>
                </a:solidFill>
                <a:latin typeface="Georgia"/>
                <a:cs typeface="Georgia"/>
              </a:rPr>
              <a:t>Provisions:</a:t>
            </a:r>
            <a:endParaRPr sz="2400">
              <a:latin typeface="Georgia"/>
              <a:cs typeface="Georgia"/>
            </a:endParaRPr>
          </a:p>
          <a:p>
            <a:pPr marL="355600" marR="260985" indent="-343535">
              <a:lnSpc>
                <a:spcPct val="99900"/>
              </a:lnSpc>
              <a:spcBef>
                <a:spcPts val="200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2EA7"/>
                </a:solidFill>
                <a:latin typeface="Georgia"/>
                <a:cs typeface="Georgia"/>
              </a:rPr>
              <a:t>Traffic</a:t>
            </a:r>
            <a:r>
              <a:rPr sz="2400" b="1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002EA7"/>
                </a:solidFill>
                <a:latin typeface="Georgia"/>
                <a:cs typeface="Georgia"/>
              </a:rPr>
              <a:t>Enforcement </a:t>
            </a:r>
            <a:r>
              <a:rPr sz="2400" b="1" dirty="0">
                <a:solidFill>
                  <a:srgbClr val="002EA7"/>
                </a:solidFill>
                <a:latin typeface="Georgia"/>
                <a:cs typeface="Georgia"/>
              </a:rPr>
              <a:t>Agents</a:t>
            </a:r>
            <a:r>
              <a:rPr sz="2400" b="1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2EA7"/>
                </a:solidFill>
                <a:latin typeface="Georgia"/>
                <a:cs typeface="Georgia"/>
              </a:rPr>
              <a:t>(TEAs)</a:t>
            </a:r>
            <a:r>
              <a:rPr sz="2400" b="1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have</a:t>
            </a:r>
            <a:r>
              <a:rPr sz="2400" spc="-1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002EA7"/>
                </a:solidFill>
                <a:latin typeface="Georgia"/>
                <a:cs typeface="Georgia"/>
              </a:rPr>
              <a:t>been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approved</a:t>
            </a:r>
            <a:r>
              <a:rPr sz="2400" spc="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on</a:t>
            </a:r>
            <a:r>
              <a:rPr sz="2400" spc="-1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this</a:t>
            </a:r>
            <a:r>
              <a:rPr sz="2400" spc="-7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project</a:t>
            </a:r>
            <a:r>
              <a:rPr sz="24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002EA7"/>
                </a:solidFill>
                <a:latin typeface="Georgia"/>
                <a:cs typeface="Georgia"/>
              </a:rPr>
              <a:t>to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maintain</a:t>
            </a:r>
            <a:r>
              <a:rPr sz="2400" spc="-10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traffic</a:t>
            </a:r>
            <a:r>
              <a:rPr sz="2400" spc="-20" dirty="0">
                <a:solidFill>
                  <a:srgbClr val="002EA7"/>
                </a:solidFill>
                <a:latin typeface="Georgia"/>
                <a:cs typeface="Georgia"/>
              </a:rPr>
              <a:t> flow.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Clr>
                <a:srgbClr val="002EA7"/>
              </a:buClr>
              <a:buFont typeface="Arial"/>
              <a:buChar char="•"/>
            </a:pPr>
            <a:endParaRPr sz="2400">
              <a:latin typeface="Georgia"/>
              <a:cs typeface="Georgia"/>
            </a:endParaRPr>
          </a:p>
          <a:p>
            <a:pPr marL="355600" marR="5080" indent="-343535">
              <a:lnSpc>
                <a:spcPct val="100299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2EA7"/>
                </a:solidFill>
                <a:latin typeface="Georgia"/>
                <a:cs typeface="Georgia"/>
              </a:rPr>
              <a:t>Contractor</a:t>
            </a:r>
            <a:r>
              <a:rPr sz="2400" b="1" spc="-114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002EA7"/>
                </a:solidFill>
                <a:latin typeface="Georgia"/>
                <a:cs typeface="Georgia"/>
              </a:rPr>
              <a:t>will</a:t>
            </a:r>
            <a:r>
              <a:rPr sz="2400" b="1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002EA7"/>
                </a:solidFill>
                <a:latin typeface="Georgia"/>
                <a:cs typeface="Georgia"/>
              </a:rPr>
              <a:t>provide flaggers</a:t>
            </a:r>
            <a:r>
              <a:rPr sz="2400" b="1" spc="-9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at</a:t>
            </a:r>
            <a:r>
              <a:rPr sz="24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key</a:t>
            </a:r>
            <a:r>
              <a:rPr sz="2400" spc="-10" dirty="0">
                <a:solidFill>
                  <a:srgbClr val="002EA7"/>
                </a:solidFill>
                <a:latin typeface="Georgia"/>
                <a:cs typeface="Georgia"/>
              </a:rPr>
              <a:t> points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throughout</a:t>
            </a:r>
            <a:r>
              <a:rPr sz="2400" spc="-114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work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zones</a:t>
            </a:r>
            <a:r>
              <a:rPr sz="2400" spc="-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002EA7"/>
                </a:solidFill>
                <a:latin typeface="Georgia"/>
                <a:cs typeface="Georgia"/>
              </a:rPr>
              <a:t>to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safely</a:t>
            </a:r>
            <a:r>
              <a:rPr sz="2400" spc="-10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maintain</a:t>
            </a:r>
            <a:r>
              <a:rPr sz="24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movement</a:t>
            </a:r>
            <a:r>
              <a:rPr sz="2400" spc="-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002EA7"/>
                </a:solidFill>
                <a:latin typeface="Georgia"/>
                <a:cs typeface="Georgia"/>
              </a:rPr>
              <a:t>of </a:t>
            </a:r>
            <a:r>
              <a:rPr sz="2400" dirty="0">
                <a:solidFill>
                  <a:srgbClr val="002EA7"/>
                </a:solidFill>
                <a:latin typeface="Georgia"/>
                <a:cs typeface="Georgia"/>
              </a:rPr>
              <a:t>construction</a:t>
            </a:r>
            <a:r>
              <a:rPr sz="2400" spc="-6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2EA7"/>
                </a:solidFill>
                <a:latin typeface="Georgia"/>
                <a:cs typeface="Georgia"/>
              </a:rPr>
              <a:t>vehicles.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094" y="8342883"/>
            <a:ext cx="18008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latin typeface="Arial"/>
                <a:cs typeface="Arial"/>
              </a:rPr>
              <a:t>For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illustration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purposes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 descr="Logo, company name  AI-generated content may be incorrect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2851" y="8886507"/>
            <a:ext cx="835266" cy="54672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29628" y="1628711"/>
            <a:ext cx="10172065" cy="6692265"/>
            <a:chOff x="429628" y="1628711"/>
            <a:chExt cx="10172065" cy="6692265"/>
          </a:xfrm>
        </p:grpSpPr>
        <p:pic>
          <p:nvPicPr>
            <p:cNvPr id="12" name="object 12" descr="Diagram  AI-generated content may be incorrect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153" y="1837353"/>
              <a:ext cx="10117998" cy="64139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4390" y="1633473"/>
              <a:ext cx="10162540" cy="6682740"/>
            </a:xfrm>
            <a:custGeom>
              <a:avLst/>
              <a:gdLst/>
              <a:ahLst/>
              <a:cxnLst/>
              <a:rect l="l" t="t" r="r" b="b"/>
              <a:pathLst>
                <a:path w="10162540" h="6682740">
                  <a:moveTo>
                    <a:pt x="0" y="6682613"/>
                  </a:moveTo>
                  <a:lnTo>
                    <a:pt x="10162032" y="6682613"/>
                  </a:lnTo>
                  <a:lnTo>
                    <a:pt x="10162032" y="0"/>
                  </a:lnTo>
                  <a:lnTo>
                    <a:pt x="0" y="0"/>
                  </a:lnTo>
                  <a:lnTo>
                    <a:pt x="0" y="66826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9934" y="9063355"/>
            <a:ext cx="224218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Georgia"/>
                <a:cs typeface="Georgia"/>
              </a:rPr>
              <a:t>COMMUNITY</a:t>
            </a:r>
            <a:r>
              <a:rPr sz="1550" spc="225" dirty="0">
                <a:latin typeface="Georgia"/>
                <a:cs typeface="Georgia"/>
              </a:rPr>
              <a:t> </a:t>
            </a:r>
            <a:r>
              <a:rPr sz="1550" spc="-10" dirty="0">
                <a:latin typeface="Georgia"/>
                <a:cs typeface="Georgia"/>
              </a:rPr>
              <a:t>IMPACTS</a:t>
            </a:r>
            <a:endParaRPr sz="1550">
              <a:latin typeface="Georgia"/>
              <a:cs typeface="Georgi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933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30"/>
              </a:spcBef>
            </a:pPr>
            <a:r>
              <a:rPr sz="4400" b="0" dirty="0">
                <a:latin typeface="Georgia"/>
                <a:cs typeface="Georgia"/>
              </a:rPr>
              <a:t>COMMUNITY</a:t>
            </a:r>
            <a:r>
              <a:rPr sz="4400" b="0" spc="-204" dirty="0">
                <a:latin typeface="Georgia"/>
                <a:cs typeface="Georgia"/>
              </a:rPr>
              <a:t> </a:t>
            </a:r>
            <a:r>
              <a:rPr sz="4400" b="0" dirty="0">
                <a:latin typeface="Georgia"/>
                <a:cs typeface="Georgia"/>
              </a:rPr>
              <a:t>IMPACTS</a:t>
            </a:r>
            <a:r>
              <a:rPr sz="4400" b="0" spc="-254" dirty="0">
                <a:latin typeface="Georgia"/>
                <a:cs typeface="Georgia"/>
              </a:rPr>
              <a:t> </a:t>
            </a:r>
            <a:r>
              <a:rPr sz="4400" b="0" dirty="0">
                <a:latin typeface="Georgia"/>
                <a:cs typeface="Georgia"/>
              </a:rPr>
              <a:t>DURING</a:t>
            </a:r>
            <a:r>
              <a:rPr sz="4400" b="0" spc="-75" dirty="0">
                <a:latin typeface="Georgia"/>
                <a:cs typeface="Georgia"/>
              </a:rPr>
              <a:t> </a:t>
            </a:r>
            <a:r>
              <a:rPr sz="4400" b="0" spc="-10" dirty="0">
                <a:latin typeface="Georgia"/>
                <a:cs typeface="Georgia"/>
              </a:rPr>
              <a:t>CONSTRUCTION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3140" y="9219882"/>
            <a:ext cx="176530" cy="334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0" dirty="0">
                <a:latin typeface="Franklin Gothic Book"/>
                <a:cs typeface="Franklin Gothic Book"/>
              </a:rPr>
              <a:t>8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5" name="object 5" descr="A picture containing drawing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47" y="8919247"/>
            <a:ext cx="1452371" cy="3977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04085" y="5318505"/>
            <a:ext cx="9051925" cy="4667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604"/>
              </a:lnSpc>
            </a:pP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Weekend</a:t>
            </a:r>
            <a:r>
              <a:rPr sz="3200" spc="-1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hours</a:t>
            </a:r>
            <a:r>
              <a:rPr sz="3200" spc="-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for</a:t>
            </a:r>
            <a:r>
              <a:rPr sz="3200" spc="3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construction</a:t>
            </a:r>
            <a:r>
              <a:rPr sz="3200" spc="-2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may</a:t>
            </a:r>
            <a:r>
              <a:rPr sz="3200" spc="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be</a:t>
            </a:r>
            <a:r>
              <a:rPr sz="3200" spc="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002EA7"/>
                </a:solidFill>
                <a:latin typeface="Georgia"/>
                <a:cs typeface="Georgia"/>
              </a:rPr>
              <a:t>necessary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5075" y="1945005"/>
            <a:ext cx="10773410" cy="4684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Roadway</a:t>
            </a:r>
            <a:r>
              <a:rPr sz="3200" spc="-1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lane</a:t>
            </a:r>
            <a:r>
              <a:rPr sz="3200" spc="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closures,</a:t>
            </a:r>
            <a:r>
              <a:rPr sz="3200" spc="-1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as</a:t>
            </a:r>
            <a:r>
              <a:rPr sz="3200" spc="-1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002EA7"/>
                </a:solidFill>
                <a:latin typeface="Georgia"/>
                <a:cs typeface="Georgia"/>
              </a:rPr>
              <a:t>necessary</a:t>
            </a:r>
            <a:endParaRPr sz="32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Temporary</a:t>
            </a:r>
            <a:r>
              <a:rPr sz="3200" spc="-13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loss</a:t>
            </a:r>
            <a:r>
              <a:rPr sz="3200" spc="-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of</a:t>
            </a:r>
            <a:r>
              <a:rPr sz="3200" spc="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parking</a:t>
            </a:r>
            <a:r>
              <a:rPr sz="3200" spc="-11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at</a:t>
            </a:r>
            <a:r>
              <a:rPr sz="3200" spc="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certain</a:t>
            </a:r>
            <a:r>
              <a:rPr sz="3200" spc="-229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work</a:t>
            </a:r>
            <a:r>
              <a:rPr sz="3200" spc="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002EA7"/>
                </a:solidFill>
                <a:latin typeface="Georgia"/>
                <a:cs typeface="Georgia"/>
              </a:rPr>
              <a:t>zones</a:t>
            </a:r>
            <a:endParaRPr sz="32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2765"/>
              </a:spcBef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Temporary</a:t>
            </a:r>
            <a:r>
              <a:rPr sz="3200" spc="-1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relocation</a:t>
            </a:r>
            <a:r>
              <a:rPr sz="3200" spc="-1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of</a:t>
            </a:r>
            <a:r>
              <a:rPr sz="3200" spc="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bus</a:t>
            </a:r>
            <a:r>
              <a:rPr sz="3200" spc="-10" dirty="0">
                <a:solidFill>
                  <a:srgbClr val="002EA7"/>
                </a:solidFill>
                <a:latin typeface="Georgia"/>
                <a:cs typeface="Georgia"/>
              </a:rPr>
              <a:t> stops</a:t>
            </a:r>
            <a:endParaRPr sz="32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2695"/>
              </a:spcBef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Scheduled</a:t>
            </a:r>
            <a:r>
              <a:rPr sz="3200" spc="-1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water</a:t>
            </a:r>
            <a:r>
              <a:rPr sz="3200" spc="4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main</a:t>
            </a:r>
            <a:r>
              <a:rPr sz="3200" spc="-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service</a:t>
            </a:r>
            <a:r>
              <a:rPr sz="3200" spc="-1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shut-</a:t>
            </a:r>
            <a:r>
              <a:rPr sz="3200" spc="-10" dirty="0">
                <a:solidFill>
                  <a:srgbClr val="002EA7"/>
                </a:solidFill>
                <a:latin typeface="Georgia"/>
                <a:cs typeface="Georgia"/>
              </a:rPr>
              <a:t>downs</a:t>
            </a:r>
            <a:endParaRPr sz="3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200" spc="-50" dirty="0">
                <a:solidFill>
                  <a:srgbClr val="002EA7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765"/>
              </a:spcBef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Street</a:t>
            </a:r>
            <a:r>
              <a:rPr sz="3200" spc="-12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Vendors/</a:t>
            </a:r>
            <a:r>
              <a:rPr sz="3200" spc="-6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Dining</a:t>
            </a:r>
            <a:r>
              <a:rPr sz="3200" spc="-4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Out</a:t>
            </a:r>
            <a:r>
              <a:rPr sz="3200" spc="-5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NYC</a:t>
            </a:r>
            <a:r>
              <a:rPr sz="3200" spc="5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coordination,</a:t>
            </a:r>
            <a:r>
              <a:rPr sz="3200" spc="-20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2EA7"/>
                </a:solidFill>
                <a:latin typeface="Georgia"/>
                <a:cs typeface="Georgia"/>
              </a:rPr>
              <a:t>as</a:t>
            </a:r>
            <a:r>
              <a:rPr sz="3200" spc="-185" dirty="0">
                <a:solidFill>
                  <a:srgbClr val="002EA7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002EA7"/>
                </a:solidFill>
                <a:latin typeface="Georgia"/>
                <a:cs typeface="Georgia"/>
              </a:rPr>
              <a:t>needed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0340" y="8932081"/>
            <a:ext cx="5045075" cy="77025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1346835" algn="l"/>
              </a:tabLst>
            </a:pPr>
            <a:r>
              <a:rPr sz="1550" spc="-10" dirty="0">
                <a:latin typeface="Georgia"/>
                <a:cs typeface="Georgia"/>
              </a:rPr>
              <a:t>HWX100SBC</a:t>
            </a:r>
            <a:r>
              <a:rPr sz="1550" dirty="0">
                <a:latin typeface="Georgia"/>
                <a:cs typeface="Georgia"/>
              </a:rPr>
              <a:t>	–</a:t>
            </a:r>
            <a:r>
              <a:rPr sz="1550" spc="35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South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Bronx</a:t>
            </a:r>
            <a:r>
              <a:rPr sz="1550" spc="10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East-West</a:t>
            </a:r>
            <a:r>
              <a:rPr sz="1550" spc="13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Crosstown</a:t>
            </a:r>
            <a:r>
              <a:rPr sz="1550" spc="190" dirty="0">
                <a:latin typeface="Georgia"/>
                <a:cs typeface="Georgia"/>
              </a:rPr>
              <a:t> </a:t>
            </a:r>
            <a:r>
              <a:rPr sz="1550" spc="-25" dirty="0">
                <a:latin typeface="Georgia"/>
                <a:cs typeface="Georgia"/>
              </a:rPr>
              <a:t>SBS</a:t>
            </a:r>
            <a:endParaRPr sz="15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latin typeface="Georgia"/>
                <a:cs typeface="Georgia"/>
              </a:rPr>
              <a:t>Borough</a:t>
            </a:r>
            <a:r>
              <a:rPr sz="1550" spc="80" dirty="0">
                <a:latin typeface="Georgia"/>
                <a:cs typeface="Georgia"/>
              </a:rPr>
              <a:t> </a:t>
            </a:r>
            <a:r>
              <a:rPr sz="1550" dirty="0">
                <a:latin typeface="Georgia"/>
                <a:cs typeface="Georgia"/>
              </a:rPr>
              <a:t>of</a:t>
            </a:r>
            <a:r>
              <a:rPr sz="1550" spc="120" dirty="0">
                <a:latin typeface="Georgia"/>
                <a:cs typeface="Georgia"/>
              </a:rPr>
              <a:t> </a:t>
            </a:r>
            <a:r>
              <a:rPr sz="1550" spc="-10" dirty="0">
                <a:latin typeface="Georgia"/>
                <a:cs typeface="Georgia"/>
              </a:rPr>
              <a:t>Manhattan</a:t>
            </a:r>
            <a:endParaRPr sz="155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29230" y="8881986"/>
            <a:ext cx="1859280" cy="601345"/>
            <a:chOff x="2229230" y="8881986"/>
            <a:chExt cx="1859280" cy="601345"/>
          </a:xfrm>
        </p:grpSpPr>
        <p:pic>
          <p:nvPicPr>
            <p:cNvPr id="10" name="object 10" descr="Shape, circle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9230" y="8881986"/>
              <a:ext cx="1002499" cy="600837"/>
            </a:xfrm>
            <a:prstGeom prst="rect">
              <a:avLst/>
            </a:prstGeom>
          </p:spPr>
        </p:pic>
        <p:pic>
          <p:nvPicPr>
            <p:cNvPr id="11" name="object 11" descr="Logo, company name  AI-generated content may be incorrect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2850" y="8886507"/>
              <a:ext cx="835266" cy="546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1253</Words>
  <Application>Microsoft Office PowerPoint</Application>
  <PresentationFormat>Custom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Franklin Gothic Book</vt:lpstr>
      <vt:lpstr>Georgia</vt:lpstr>
      <vt:lpstr>Office Theme</vt:lpstr>
      <vt:lpstr>M A N H A T T A N C O M M U N I T Y B O A R D # 12</vt:lpstr>
      <vt:lpstr>Agenda:</vt:lpstr>
      <vt:lpstr>OVERVIEW:</vt:lpstr>
      <vt:lpstr>PROJECT LIMITS: CB12</vt:lpstr>
      <vt:lpstr>PROJECT GOALS:</vt:lpstr>
      <vt:lpstr>PROJECT STORAGE: CB 12</vt:lpstr>
      <vt:lpstr>CONT’D PROJECT STORAGE: CB 12</vt:lpstr>
      <vt:lpstr>TYPICAL MAINTENANCE AND PROTECTION OF TRAFFIC</vt:lpstr>
      <vt:lpstr>COMMUNITY IMPACTS DURING CONSTRUCTION</vt:lpstr>
      <vt:lpstr>COMMUNITY IMPACTS &amp; MITIGATIONS</vt:lpstr>
      <vt:lpstr>COMMUNITY OUTREACH PROCEDURES:</vt:lpstr>
      <vt:lpstr>COMMUNITY OUTREACH CONT’D</vt:lpstr>
      <vt:lpstr>COMMUNITY CONSTRUCTION LIAISON INVOLVEMENT</vt:lpstr>
      <vt:lpstr>PROJECT SCHEDULE</vt:lpstr>
      <vt:lpstr>T H A N K Y O 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Metcalfe, Michaela</dc:creator>
  <cp:lastModifiedBy>Von Raison, Anastasia (DDC)</cp:lastModifiedBy>
  <cp:revision>4</cp:revision>
  <dcterms:created xsi:type="dcterms:W3CDTF">2026-04-29T20:21:45Z</dcterms:created>
  <dcterms:modified xsi:type="dcterms:W3CDTF">2026-05-05T13:36:20Z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2026-04-29T00:00:00Z</vt:filetime>
  </property>
  <property fmtid="{D5CDD505-2E9C-101B-9397-08002B2CF9AE}" pid="5" name="Producer">
    <vt:lpwstr>Microsoft® PowerPoint® for Microsoft 365</vt:lpwstr>
  </property>
</Properties>
</file>