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</p:sldMasterIdLst>
  <p:notesMasterIdLst>
    <p:notesMasterId r:id="rId28"/>
  </p:notesMasterIdLst>
  <p:handoutMasterIdLst>
    <p:handoutMasterId r:id="rId29"/>
  </p:handoutMasterIdLst>
  <p:sldIdLst>
    <p:sldId id="273" r:id="rId3"/>
    <p:sldId id="257" r:id="rId4"/>
    <p:sldId id="272" r:id="rId5"/>
    <p:sldId id="267" r:id="rId6"/>
    <p:sldId id="263" r:id="rId7"/>
    <p:sldId id="275" r:id="rId8"/>
    <p:sldId id="276" r:id="rId9"/>
    <p:sldId id="280" r:id="rId10"/>
    <p:sldId id="266" r:id="rId11"/>
    <p:sldId id="290" r:id="rId12"/>
    <p:sldId id="282" r:id="rId13"/>
    <p:sldId id="283" r:id="rId14"/>
    <p:sldId id="284" r:id="rId15"/>
    <p:sldId id="285" r:id="rId16"/>
    <p:sldId id="269" r:id="rId17"/>
    <p:sldId id="277" r:id="rId18"/>
    <p:sldId id="278" r:id="rId19"/>
    <p:sldId id="279" r:id="rId20"/>
    <p:sldId id="268" r:id="rId21"/>
    <p:sldId id="274" r:id="rId22"/>
    <p:sldId id="286" r:id="rId23"/>
    <p:sldId id="287" r:id="rId24"/>
    <p:sldId id="288" r:id="rId25"/>
    <p:sldId id="289" r:id="rId26"/>
    <p:sldId id="281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8A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596" y="96"/>
      </p:cViewPr>
      <p:guideLst>
        <p:guide orient="horz" pos="2880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9D6406D-2AAB-67E5-D701-99033F21C17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931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6408E2-763D-1A3D-4E2B-26E0BFAF7D6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5010" y="0"/>
            <a:ext cx="2971800" cy="45931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/>
              <a:t>1/15/2026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4F6230-5FA6-94E2-BA99-13DA944084C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4685"/>
            <a:ext cx="2971800" cy="459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76D5E9-F26D-5F3B-A6A1-6F1935C4500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5010" y="8684685"/>
            <a:ext cx="2971800" cy="459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2AF443-ECCA-453D-953C-CF5842994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756703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931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5010" y="0"/>
            <a:ext cx="2971800" cy="45931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/>
              <a:t>1/15/2026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2"/>
            <a:ext cx="5486400" cy="360044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4685"/>
            <a:ext cx="2971800" cy="459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5010" y="8684685"/>
            <a:ext cx="2971800" cy="459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63EA92-ACE5-4FC5-A805-71901C305F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58670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63EA92-ACE5-4FC5-A805-71901C305FC4}" type="slidenum">
              <a:rPr lang="en-US" smtClean="0"/>
              <a:t>2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039C62-BC76-E036-CB82-B61AD8E5A139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1/15/2026</a:t>
            </a:r>
          </a:p>
        </p:txBody>
      </p:sp>
    </p:spTree>
    <p:extLst>
      <p:ext uri="{BB962C8B-B14F-4D97-AF65-F5344CB8AC3E}">
        <p14:creationId xmlns:p14="http://schemas.microsoft.com/office/powerpoint/2010/main" val="2782076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1" i="0">
                <a:solidFill>
                  <a:srgbClr val="A6A6A6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650"/>
              </a:lnSpc>
            </a:pPr>
            <a:r>
              <a:rPr spc="-10" dirty="0"/>
              <a:t>nyc.gov/dot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65659D-057D-4516-BAE9-A652168882D1}" type="datetime1">
              <a:rPr lang="en-US" smtClean="0"/>
              <a:t>2/5/2026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7E7E7E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65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199089" y="6354824"/>
            <a:ext cx="2949893" cy="0"/>
          </a:xfrm>
          <a:custGeom>
            <a:avLst/>
            <a:gdLst/>
            <a:ahLst/>
            <a:cxnLst/>
            <a:rect l="l" t="t" r="r" b="b"/>
            <a:pathLst>
              <a:path w="3933190">
                <a:moveTo>
                  <a:pt x="0" y="0"/>
                </a:moveTo>
                <a:lnTo>
                  <a:pt x="3932897" y="0"/>
                </a:lnTo>
              </a:path>
            </a:pathLst>
          </a:custGeom>
          <a:ln w="15760">
            <a:solidFill>
              <a:srgbClr val="A6A6A6"/>
            </a:solidFill>
            <a:prstDash val="sysDot"/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50" b="1" i="0">
                <a:solidFill>
                  <a:srgbClr val="A6A6A6"/>
                </a:solidFill>
                <a:latin typeface="Arial"/>
                <a:cs typeface="Arial"/>
              </a:defRPr>
            </a:lvl1pPr>
          </a:lstStyle>
          <a:p>
            <a:pPr marL="9525">
              <a:lnSpc>
                <a:spcPts val="1238"/>
              </a:lnSpc>
            </a:pPr>
            <a:r>
              <a:rPr lang="en-US" spc="-8"/>
              <a:t>nyc.gov/dot</a:t>
            </a:r>
            <a:endParaRPr lang="en-US" spc="-8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EF3DCE-A259-4B42-9A43-CA179C86CAEB}" type="datetime1">
              <a:rPr lang="en-US" smtClean="0"/>
              <a:t>2/5/2026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50" b="0" i="0">
                <a:solidFill>
                  <a:srgbClr val="7E7E7E"/>
                </a:solidFill>
                <a:latin typeface="Arial"/>
                <a:cs typeface="Arial"/>
              </a:defRPr>
            </a:lvl1pPr>
          </a:lstStyle>
          <a:p>
            <a:pPr marL="83820">
              <a:lnSpc>
                <a:spcPts val="1238"/>
              </a:lnSpc>
            </a:pPr>
            <a:fld id="{81D60167-4931-47E6-BA6A-407CBD079E47}" type="slidenum">
              <a:rPr lang="en-US" spc="-38" smtClean="0"/>
              <a:pPr marL="83820">
                <a:lnSpc>
                  <a:spcPts val="1238"/>
                </a:lnSpc>
              </a:pPr>
              <a:t>‹#›</a:t>
            </a:fld>
            <a:endParaRPr lang="en-US" spc="-38" dirty="0"/>
          </a:p>
        </p:txBody>
      </p:sp>
    </p:spTree>
    <p:extLst>
      <p:ext uri="{BB962C8B-B14F-4D97-AF65-F5344CB8AC3E}">
        <p14:creationId xmlns:p14="http://schemas.microsoft.com/office/powerpoint/2010/main" val="3016869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1" i="0">
                <a:solidFill>
                  <a:srgbClr val="A6A6A6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650"/>
              </a:lnSpc>
            </a:pPr>
            <a:r>
              <a:rPr spc="-10" dirty="0"/>
              <a:t>nyc.gov/dot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C62B9-D57B-4B29-8477-C5AD0BDAAB11}" type="datetime1">
              <a:rPr lang="en-US" smtClean="0"/>
              <a:t>2/5/2026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7E7E7E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65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1" i="0">
                <a:solidFill>
                  <a:srgbClr val="A6A6A6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650"/>
              </a:lnSpc>
            </a:pPr>
            <a:r>
              <a:rPr spc="-10" dirty="0"/>
              <a:t>nyc.gov/dot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6DFE00-8C2C-4FD0-9D7B-8840C7CF5878}" type="datetime1">
              <a:rPr lang="en-US" smtClean="0"/>
              <a:t>2/5/2026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7E7E7E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65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-6095" y="6359658"/>
            <a:ext cx="9156700" cy="0"/>
          </a:xfrm>
          <a:custGeom>
            <a:avLst/>
            <a:gdLst/>
            <a:ahLst/>
            <a:cxnLst/>
            <a:rect l="l" t="t" r="r" b="b"/>
            <a:pathLst>
              <a:path w="9156700">
                <a:moveTo>
                  <a:pt x="0" y="0"/>
                </a:moveTo>
                <a:lnTo>
                  <a:pt x="9156192" y="0"/>
                </a:lnTo>
              </a:path>
            </a:pathLst>
          </a:custGeom>
          <a:ln w="6108">
            <a:solidFill>
              <a:srgbClr val="A6A6A6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9144000" cy="6356985"/>
          </a:xfrm>
          <a:custGeom>
            <a:avLst/>
            <a:gdLst/>
            <a:ahLst/>
            <a:cxnLst/>
            <a:rect l="l" t="t" r="r" b="b"/>
            <a:pathLst>
              <a:path w="9144000" h="6356985">
                <a:moveTo>
                  <a:pt x="0" y="6356604"/>
                </a:moveTo>
                <a:lnTo>
                  <a:pt x="9144000" y="6356604"/>
                </a:lnTo>
                <a:lnTo>
                  <a:pt x="9144000" y="0"/>
                </a:lnTo>
                <a:lnTo>
                  <a:pt x="0" y="0"/>
                </a:lnTo>
                <a:lnTo>
                  <a:pt x="0" y="6356604"/>
                </a:lnTo>
                <a:close/>
              </a:path>
            </a:pathLst>
          </a:custGeom>
          <a:solidFill>
            <a:srgbClr val="2195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434340" y="2877311"/>
            <a:ext cx="2713990" cy="0"/>
          </a:xfrm>
          <a:custGeom>
            <a:avLst/>
            <a:gdLst/>
            <a:ahLst/>
            <a:cxnLst/>
            <a:rect l="l" t="t" r="r" b="b"/>
            <a:pathLst>
              <a:path w="2713990">
                <a:moveTo>
                  <a:pt x="0" y="0"/>
                </a:moveTo>
                <a:lnTo>
                  <a:pt x="2713736" y="0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1" i="0">
                <a:solidFill>
                  <a:srgbClr val="A6A6A6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650"/>
              </a:lnSpc>
            </a:pPr>
            <a:r>
              <a:rPr spc="-10" dirty="0"/>
              <a:t>nyc.gov/dot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AE1054-7043-48CC-BD63-85A979B39F68}" type="datetime1">
              <a:rPr lang="en-US" smtClean="0"/>
              <a:t>2/5/2026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7E7E7E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65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-6095" y="6359658"/>
            <a:ext cx="9156700" cy="0"/>
          </a:xfrm>
          <a:custGeom>
            <a:avLst/>
            <a:gdLst/>
            <a:ahLst/>
            <a:cxnLst/>
            <a:rect l="l" t="t" r="r" b="b"/>
            <a:pathLst>
              <a:path w="9156700">
                <a:moveTo>
                  <a:pt x="0" y="0"/>
                </a:moveTo>
                <a:lnTo>
                  <a:pt x="9156192" y="0"/>
                </a:lnTo>
              </a:path>
            </a:pathLst>
          </a:custGeom>
          <a:ln w="6108">
            <a:solidFill>
              <a:srgbClr val="A6A6A6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9144000" cy="6356985"/>
          </a:xfrm>
          <a:custGeom>
            <a:avLst/>
            <a:gdLst/>
            <a:ahLst/>
            <a:cxnLst/>
            <a:rect l="l" t="t" r="r" b="b"/>
            <a:pathLst>
              <a:path w="9144000" h="6356985">
                <a:moveTo>
                  <a:pt x="0" y="6356604"/>
                </a:moveTo>
                <a:lnTo>
                  <a:pt x="9144000" y="6356604"/>
                </a:lnTo>
                <a:lnTo>
                  <a:pt x="9144000" y="0"/>
                </a:lnTo>
                <a:lnTo>
                  <a:pt x="0" y="0"/>
                </a:lnTo>
                <a:lnTo>
                  <a:pt x="0" y="6356604"/>
                </a:lnTo>
                <a:close/>
              </a:path>
            </a:pathLst>
          </a:custGeom>
          <a:solidFill>
            <a:srgbClr val="0037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434340" y="2877311"/>
            <a:ext cx="2713990" cy="0"/>
          </a:xfrm>
          <a:custGeom>
            <a:avLst/>
            <a:gdLst/>
            <a:ahLst/>
            <a:cxnLst/>
            <a:rect l="l" t="t" r="r" b="b"/>
            <a:pathLst>
              <a:path w="2713990">
                <a:moveTo>
                  <a:pt x="0" y="0"/>
                </a:moveTo>
                <a:lnTo>
                  <a:pt x="2713736" y="0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1" i="0">
                <a:solidFill>
                  <a:srgbClr val="A6A6A6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650"/>
              </a:lnSpc>
            </a:pPr>
            <a:r>
              <a:rPr spc="-10" dirty="0"/>
              <a:t>nyc.gov/dot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5CFB5-023E-4630-B53F-916A3CB25062}" type="datetime1">
              <a:rPr lang="en-US" smtClean="0"/>
              <a:t>2/5/2026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7E7E7E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65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28244" y="538608"/>
            <a:ext cx="3689509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chemeClr val="tx1"/>
                </a:solidFill>
                <a:latin typeface="Franklin Gothic Medium"/>
                <a:cs typeface="Franklin Gothic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50" b="1" i="0">
                <a:solidFill>
                  <a:srgbClr val="A6A6A6"/>
                </a:solidFill>
                <a:latin typeface="Arial"/>
                <a:cs typeface="Arial"/>
              </a:defRPr>
            </a:lvl1pPr>
          </a:lstStyle>
          <a:p>
            <a:pPr marL="9525">
              <a:lnSpc>
                <a:spcPts val="1238"/>
              </a:lnSpc>
            </a:pPr>
            <a:r>
              <a:rPr lang="en-US" spc="-8"/>
              <a:t>nyc.gov/dot</a:t>
            </a:r>
            <a:endParaRPr lang="en-US" spc="-8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3B89F9-8EF6-4D59-9318-524AFFB7E6D6}" type="datetime1">
              <a:rPr lang="en-US" smtClean="0"/>
              <a:t>2/5/2026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50" b="0" i="0">
                <a:solidFill>
                  <a:srgbClr val="7E7E7E"/>
                </a:solidFill>
                <a:latin typeface="Arial"/>
                <a:cs typeface="Arial"/>
              </a:defRPr>
            </a:lvl1pPr>
          </a:lstStyle>
          <a:p>
            <a:pPr marL="83820">
              <a:lnSpc>
                <a:spcPts val="1238"/>
              </a:lnSpc>
            </a:pPr>
            <a:fld id="{81D60167-4931-47E6-BA6A-407CBD079E47}" type="slidenum">
              <a:rPr lang="en-US" spc="-38" smtClean="0"/>
              <a:pPr marL="83820">
                <a:lnSpc>
                  <a:spcPts val="1238"/>
                </a:lnSpc>
              </a:pPr>
              <a:t>‹#›</a:t>
            </a:fld>
            <a:endParaRPr lang="en-US" spc="-38" dirty="0"/>
          </a:p>
        </p:txBody>
      </p:sp>
    </p:spTree>
    <p:extLst>
      <p:ext uri="{BB962C8B-B14F-4D97-AF65-F5344CB8AC3E}">
        <p14:creationId xmlns:p14="http://schemas.microsoft.com/office/powerpoint/2010/main" val="2295669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8243" y="126034"/>
            <a:ext cx="5480686" cy="461665"/>
          </a:xfrm>
        </p:spPr>
        <p:txBody>
          <a:bodyPr lIns="0" tIns="0" rIns="0" bIns="0"/>
          <a:lstStyle>
            <a:lvl1pPr>
              <a:defRPr sz="3000" b="0" i="0">
                <a:solidFill>
                  <a:schemeClr val="tx1"/>
                </a:solidFill>
                <a:latin typeface="Franklin Gothic Medium"/>
                <a:cs typeface="Franklin Gothic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50" b="1" i="0">
                <a:solidFill>
                  <a:srgbClr val="A6A6A6"/>
                </a:solidFill>
                <a:latin typeface="Arial"/>
                <a:cs typeface="Arial"/>
              </a:defRPr>
            </a:lvl1pPr>
          </a:lstStyle>
          <a:p>
            <a:pPr marL="9525">
              <a:lnSpc>
                <a:spcPts val="1238"/>
              </a:lnSpc>
            </a:pPr>
            <a:r>
              <a:rPr lang="en-US" spc="-8"/>
              <a:t>nyc.gov/dot</a:t>
            </a:r>
            <a:endParaRPr lang="en-US" spc="-8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49F7A5-8A22-4465-BCFF-6CDC05003FBD}" type="datetime1">
              <a:rPr lang="en-US" smtClean="0"/>
              <a:t>2/5/2026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50" b="0" i="0">
                <a:solidFill>
                  <a:srgbClr val="7E7E7E"/>
                </a:solidFill>
                <a:latin typeface="Arial"/>
                <a:cs typeface="Arial"/>
              </a:defRPr>
            </a:lvl1pPr>
          </a:lstStyle>
          <a:p>
            <a:pPr marL="83820">
              <a:lnSpc>
                <a:spcPts val="1238"/>
              </a:lnSpc>
            </a:pPr>
            <a:fld id="{81D60167-4931-47E6-BA6A-407CBD079E47}" type="slidenum">
              <a:rPr lang="en-US" spc="-38" smtClean="0"/>
              <a:pPr marL="83820">
                <a:lnSpc>
                  <a:spcPts val="1238"/>
                </a:lnSpc>
              </a:pPr>
              <a:t>‹#›</a:t>
            </a:fld>
            <a:endParaRPr lang="en-US" spc="-38" dirty="0"/>
          </a:p>
        </p:txBody>
      </p:sp>
    </p:spTree>
    <p:extLst>
      <p:ext uri="{BB962C8B-B14F-4D97-AF65-F5344CB8AC3E}">
        <p14:creationId xmlns:p14="http://schemas.microsoft.com/office/powerpoint/2010/main" val="214857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8243" y="126034"/>
            <a:ext cx="5480686" cy="461665"/>
          </a:xfrm>
        </p:spPr>
        <p:txBody>
          <a:bodyPr lIns="0" tIns="0" rIns="0" bIns="0"/>
          <a:lstStyle>
            <a:lvl1pPr>
              <a:defRPr sz="3000" b="0" i="0">
                <a:solidFill>
                  <a:schemeClr val="tx1"/>
                </a:solidFill>
                <a:latin typeface="Franklin Gothic Medium"/>
                <a:cs typeface="Franklin Gothic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50" b="1" i="0">
                <a:solidFill>
                  <a:srgbClr val="A6A6A6"/>
                </a:solidFill>
                <a:latin typeface="Arial"/>
                <a:cs typeface="Arial"/>
              </a:defRPr>
            </a:lvl1pPr>
          </a:lstStyle>
          <a:p>
            <a:pPr marL="9525">
              <a:lnSpc>
                <a:spcPts val="1238"/>
              </a:lnSpc>
            </a:pPr>
            <a:r>
              <a:rPr lang="en-US" spc="-8"/>
              <a:t>nyc.gov/dot</a:t>
            </a:r>
            <a:endParaRPr lang="en-US" spc="-8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E2A1CB-298F-4D58-8B47-D644BB12C386}" type="datetime1">
              <a:rPr lang="en-US" smtClean="0"/>
              <a:t>2/5/2026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50" b="0" i="0">
                <a:solidFill>
                  <a:srgbClr val="7E7E7E"/>
                </a:solidFill>
                <a:latin typeface="Arial"/>
                <a:cs typeface="Arial"/>
              </a:defRPr>
            </a:lvl1pPr>
          </a:lstStyle>
          <a:p>
            <a:pPr marL="83820">
              <a:lnSpc>
                <a:spcPts val="1238"/>
              </a:lnSpc>
            </a:pPr>
            <a:fld id="{81D60167-4931-47E6-BA6A-407CBD079E47}" type="slidenum">
              <a:rPr lang="en-US" spc="-38" smtClean="0"/>
              <a:pPr marL="83820">
                <a:lnSpc>
                  <a:spcPts val="1238"/>
                </a:lnSpc>
              </a:pPr>
              <a:t>‹#›</a:t>
            </a:fld>
            <a:endParaRPr lang="en-US" spc="-38" dirty="0"/>
          </a:p>
        </p:txBody>
      </p:sp>
    </p:spTree>
    <p:extLst>
      <p:ext uri="{BB962C8B-B14F-4D97-AF65-F5344CB8AC3E}">
        <p14:creationId xmlns:p14="http://schemas.microsoft.com/office/powerpoint/2010/main" val="3772540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8243" y="126034"/>
            <a:ext cx="5480686" cy="461665"/>
          </a:xfrm>
        </p:spPr>
        <p:txBody>
          <a:bodyPr lIns="0" tIns="0" rIns="0" bIns="0"/>
          <a:lstStyle>
            <a:lvl1pPr>
              <a:defRPr sz="3000" b="0" i="0">
                <a:solidFill>
                  <a:schemeClr val="tx1"/>
                </a:solidFill>
                <a:latin typeface="Franklin Gothic Medium"/>
                <a:cs typeface="Franklin Gothic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50" b="1" i="0">
                <a:solidFill>
                  <a:srgbClr val="A6A6A6"/>
                </a:solidFill>
                <a:latin typeface="Arial"/>
                <a:cs typeface="Arial"/>
              </a:defRPr>
            </a:lvl1pPr>
          </a:lstStyle>
          <a:p>
            <a:pPr marL="9525">
              <a:lnSpc>
                <a:spcPts val="1238"/>
              </a:lnSpc>
            </a:pPr>
            <a:r>
              <a:rPr lang="en-US" spc="-8"/>
              <a:t>nyc.gov/dot</a:t>
            </a:r>
            <a:endParaRPr lang="en-US" spc="-8"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DC123D-F4D9-431A-9493-CA1E36168ECB}" type="datetime1">
              <a:rPr lang="en-US" smtClean="0"/>
              <a:t>2/5/2026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50" b="0" i="0">
                <a:solidFill>
                  <a:srgbClr val="7E7E7E"/>
                </a:solidFill>
                <a:latin typeface="Arial"/>
                <a:cs typeface="Arial"/>
              </a:defRPr>
            </a:lvl1pPr>
          </a:lstStyle>
          <a:p>
            <a:pPr marL="83820">
              <a:lnSpc>
                <a:spcPts val="1238"/>
              </a:lnSpc>
            </a:pPr>
            <a:fld id="{81D60167-4931-47E6-BA6A-407CBD079E47}" type="slidenum">
              <a:rPr lang="en-US" spc="-38" smtClean="0"/>
              <a:pPr marL="83820">
                <a:lnSpc>
                  <a:spcPts val="1238"/>
                </a:lnSpc>
              </a:pPr>
              <a:t>‹#›</a:t>
            </a:fld>
            <a:endParaRPr lang="en-US" spc="-38" dirty="0"/>
          </a:p>
        </p:txBody>
      </p:sp>
    </p:spTree>
    <p:extLst>
      <p:ext uri="{BB962C8B-B14F-4D97-AF65-F5344CB8AC3E}">
        <p14:creationId xmlns:p14="http://schemas.microsoft.com/office/powerpoint/2010/main" val="3360103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6353555"/>
            <a:ext cx="9144000" cy="3175"/>
          </a:xfrm>
          <a:custGeom>
            <a:avLst/>
            <a:gdLst/>
            <a:ahLst/>
            <a:cxnLst/>
            <a:rect l="l" t="t" r="r" b="b"/>
            <a:pathLst>
              <a:path w="9144000" h="3175">
                <a:moveTo>
                  <a:pt x="0" y="0"/>
                </a:moveTo>
                <a:lnTo>
                  <a:pt x="9144000" y="3060"/>
                </a:lnTo>
              </a:path>
            </a:pathLst>
          </a:custGeom>
          <a:ln w="12192">
            <a:solidFill>
              <a:srgbClr val="A6A6A6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7454" y="2469896"/>
            <a:ext cx="8229091" cy="30753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6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34213" y="6485152"/>
            <a:ext cx="1016000" cy="2247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1" i="0">
                <a:solidFill>
                  <a:srgbClr val="A6A6A6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650"/>
              </a:lnSpc>
            </a:pPr>
            <a:r>
              <a:rPr spc="-10" dirty="0"/>
              <a:t>nyc.gov/dot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7BAB77-7E19-4021-A85C-6F49D42B46AF}" type="datetime1">
              <a:rPr lang="en-US" smtClean="0"/>
              <a:t>2/5/2026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842375" y="6481495"/>
            <a:ext cx="125095" cy="2247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7E7E7E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65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6353295"/>
            <a:ext cx="9144000" cy="3175"/>
          </a:xfrm>
          <a:custGeom>
            <a:avLst/>
            <a:gdLst/>
            <a:ahLst/>
            <a:cxnLst/>
            <a:rect l="l" t="t" r="r" b="b"/>
            <a:pathLst>
              <a:path w="12192000" h="3175">
                <a:moveTo>
                  <a:pt x="0" y="0"/>
                </a:moveTo>
                <a:lnTo>
                  <a:pt x="12192000" y="3060"/>
                </a:lnTo>
              </a:path>
            </a:pathLst>
          </a:custGeom>
          <a:ln w="12700">
            <a:solidFill>
              <a:srgbClr val="A6A6A6"/>
            </a:solidFill>
            <a:prstDash val="sysDot"/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8243" y="126034"/>
            <a:ext cx="5480686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chemeClr val="tx1"/>
                </a:solidFill>
                <a:latin typeface="Franklin Gothic Medium"/>
                <a:cs typeface="Franklin Gothic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6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14523" y="6483645"/>
            <a:ext cx="76152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50" b="1" i="0">
                <a:solidFill>
                  <a:srgbClr val="A6A6A6"/>
                </a:solidFill>
                <a:latin typeface="Arial"/>
                <a:cs typeface="Arial"/>
              </a:defRPr>
            </a:lvl1pPr>
          </a:lstStyle>
          <a:p>
            <a:pPr marL="9525">
              <a:lnSpc>
                <a:spcPts val="1238"/>
              </a:lnSpc>
            </a:pPr>
            <a:r>
              <a:rPr lang="en-US" spc="-8"/>
              <a:t>nyc.gov/dot</a:t>
            </a:r>
            <a:endParaRPr lang="en-US" spc="-8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C64B66-4B9F-40CA-8DCB-D6040FE1D75A}" type="datetime1">
              <a:rPr lang="en-US" smtClean="0"/>
              <a:t>2/5/2026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818250" y="6480119"/>
            <a:ext cx="196691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50" b="0" i="0">
                <a:solidFill>
                  <a:srgbClr val="7E7E7E"/>
                </a:solidFill>
                <a:latin typeface="Arial"/>
                <a:cs typeface="Arial"/>
              </a:defRPr>
            </a:lvl1pPr>
          </a:lstStyle>
          <a:p>
            <a:pPr marL="83820">
              <a:lnSpc>
                <a:spcPts val="1238"/>
              </a:lnSpc>
            </a:pPr>
            <a:fld id="{81D60167-4931-47E6-BA6A-407CBD079E47}" type="slidenum">
              <a:rPr lang="en-US" spc="-38" smtClean="0"/>
              <a:pPr marL="83820">
                <a:lnSpc>
                  <a:spcPts val="1238"/>
                </a:lnSpc>
              </a:pPr>
              <a:t>‹#›</a:t>
            </a:fld>
            <a:endParaRPr lang="en-US" spc="-38" dirty="0"/>
          </a:p>
        </p:txBody>
      </p:sp>
    </p:spTree>
    <p:extLst>
      <p:ext uri="{BB962C8B-B14F-4D97-AF65-F5344CB8AC3E}">
        <p14:creationId xmlns:p14="http://schemas.microsoft.com/office/powerpoint/2010/main" val="469903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p:hf hd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59056" y="3657600"/>
            <a:ext cx="9084944" cy="168187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lang="en-US" sz="4700" kern="0" dirty="0">
                <a:solidFill>
                  <a:sysClr val="windowText" lastClr="000000"/>
                </a:solidFill>
                <a:latin typeface="Franklin Gothic Medium"/>
                <a:cs typeface="Franklin Gothic Medium"/>
              </a:rPr>
              <a:t>Project ID: HWQ1201</a:t>
            </a:r>
          </a:p>
          <a:p>
            <a:pPr marL="9525" defTabSz="685800">
              <a:spcBef>
                <a:spcPts val="75"/>
              </a:spcBef>
            </a:pPr>
            <a:r>
              <a:rPr lang="en-US" sz="3000" kern="0" dirty="0">
                <a:solidFill>
                  <a:sysClr val="windowText" lastClr="000000"/>
                </a:solidFill>
                <a:latin typeface="Franklin Gothic Medium"/>
                <a:cs typeface="Franklin Gothic Medium"/>
              </a:rPr>
              <a:t>Astoria Boulevard Safety Improvements</a:t>
            </a:r>
          </a:p>
          <a:p>
            <a:pPr marL="9525" defTabSz="685800">
              <a:spcBef>
                <a:spcPts val="75"/>
              </a:spcBef>
            </a:pPr>
            <a:r>
              <a:rPr lang="en-US" sz="3000" kern="0" dirty="0">
                <a:solidFill>
                  <a:sysClr val="windowText" lastClr="000000"/>
                </a:solidFill>
                <a:latin typeface="Franklin Gothic Medium"/>
                <a:cs typeface="Franklin Gothic Medium"/>
              </a:rPr>
              <a:t>Borough of Queens</a:t>
            </a:r>
            <a:endParaRPr sz="3000" kern="0" dirty="0">
              <a:solidFill>
                <a:sysClr val="windowText" lastClr="000000"/>
              </a:solidFill>
              <a:latin typeface="Franklin Gothic Medium"/>
              <a:cs typeface="Franklin Gothic Medium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9055" y="5881844"/>
            <a:ext cx="8639735" cy="518956"/>
          </a:xfrm>
          <a:prstGeom prst="rect">
            <a:avLst/>
          </a:prstGeom>
        </p:spPr>
        <p:txBody>
          <a:bodyPr vert="horz" wrap="square" lIns="0" tIns="36671" rIns="0" bIns="0" rtlCol="0">
            <a:spAutoFit/>
          </a:bodyPr>
          <a:lstStyle/>
          <a:p>
            <a:pPr marL="9525" marR="3810" defTabSz="685800">
              <a:lnSpc>
                <a:spcPts val="1702"/>
              </a:lnSpc>
              <a:spcBef>
                <a:spcPts val="288"/>
              </a:spcBef>
            </a:pPr>
            <a:r>
              <a:rPr lang="en-US" sz="2100" kern="0" spc="-68" dirty="0">
                <a:solidFill>
                  <a:srgbClr val="585858"/>
                </a:solidFill>
                <a:latin typeface="Franklin Gothic Book"/>
                <a:cs typeface="Franklin Gothic Book"/>
              </a:rPr>
              <a:t>QUEENS COMMUNITY BOARD NO.</a:t>
            </a:r>
            <a:r>
              <a:rPr sz="2100" kern="0" spc="-68" dirty="0">
                <a:solidFill>
                  <a:srgbClr val="585858"/>
                </a:solidFill>
                <a:latin typeface="Franklin Gothic Book"/>
                <a:cs typeface="Franklin Gothic Book"/>
              </a:rPr>
              <a:t> </a:t>
            </a:r>
            <a:r>
              <a:rPr lang="en-US" sz="2100" kern="0" spc="-45" dirty="0">
                <a:solidFill>
                  <a:srgbClr val="585858"/>
                </a:solidFill>
                <a:latin typeface="Franklin Gothic Book"/>
                <a:cs typeface="Franklin Gothic Book"/>
              </a:rPr>
              <a:t>3 – TRANSPORTATION COMMITTEE</a:t>
            </a:r>
          </a:p>
          <a:p>
            <a:pPr marL="9525" marR="3810" defTabSz="685800">
              <a:lnSpc>
                <a:spcPts val="1702"/>
              </a:lnSpc>
              <a:spcBef>
                <a:spcPts val="288"/>
              </a:spcBef>
            </a:pPr>
            <a:r>
              <a:rPr lang="en-US" sz="2100" kern="0" spc="-15" dirty="0">
                <a:solidFill>
                  <a:srgbClr val="585858"/>
                </a:solidFill>
                <a:latin typeface="Franklin Gothic Book"/>
                <a:cs typeface="Franklin Gothic Book"/>
              </a:rPr>
              <a:t>February,</a:t>
            </a:r>
            <a:r>
              <a:rPr sz="2100" kern="0" spc="-26" dirty="0">
                <a:solidFill>
                  <a:srgbClr val="585858"/>
                </a:solidFill>
                <a:latin typeface="Franklin Gothic Book"/>
                <a:cs typeface="Franklin Gothic Book"/>
              </a:rPr>
              <a:t> </a:t>
            </a:r>
            <a:r>
              <a:rPr sz="2100" kern="0" spc="-15" dirty="0">
                <a:solidFill>
                  <a:srgbClr val="585858"/>
                </a:solidFill>
                <a:latin typeface="Franklin Gothic Book"/>
                <a:cs typeface="Franklin Gothic Book"/>
              </a:rPr>
              <a:t>202</a:t>
            </a:r>
            <a:r>
              <a:rPr lang="en-US" sz="2100" kern="0" spc="-15" dirty="0">
                <a:solidFill>
                  <a:srgbClr val="585858"/>
                </a:solidFill>
                <a:latin typeface="Franklin Gothic Book"/>
                <a:cs typeface="Franklin Gothic Book"/>
              </a:rPr>
              <a:t>6</a:t>
            </a:r>
            <a:endParaRPr sz="2100" kern="0" dirty="0">
              <a:solidFill>
                <a:sysClr val="windowText" lastClr="000000"/>
              </a:solidFill>
              <a:latin typeface="Franklin Gothic Book"/>
              <a:cs typeface="Franklin Gothic Book"/>
            </a:endParaRPr>
          </a:p>
        </p:txBody>
      </p:sp>
      <p:pic>
        <p:nvPicPr>
          <p:cNvPr id="9" name="object 9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3760334"/>
          </a:xfrm>
          <a:prstGeom prst="rect">
            <a:avLst/>
          </a:prstGeom>
        </p:spPr>
      </p:pic>
      <p:pic>
        <p:nvPicPr>
          <p:cNvPr id="10" name="object 4">
            <a:extLst>
              <a:ext uri="{FF2B5EF4-FFF2-40B4-BE49-F238E27FC236}">
                <a16:creationId xmlns:a16="http://schemas.microsoft.com/office/drawing/2014/main" id="{ABD4125A-F856-720D-6B89-F8BF14D15592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4947" y="6477000"/>
            <a:ext cx="971547" cy="230743"/>
          </a:xfrm>
          <a:prstGeom prst="rect">
            <a:avLst/>
          </a:prstGeom>
        </p:spPr>
      </p:pic>
      <p:pic>
        <p:nvPicPr>
          <p:cNvPr id="11" name="object 5">
            <a:extLst>
              <a:ext uri="{FF2B5EF4-FFF2-40B4-BE49-F238E27FC236}">
                <a16:creationId xmlns:a16="http://schemas.microsoft.com/office/drawing/2014/main" id="{0BECB7C0-834E-27D9-FD8F-2192C46519FA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9626" y="6391190"/>
            <a:ext cx="685856" cy="402362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FFEBEB-9A61-0D1C-0F6B-DD8F86151C23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9525">
              <a:lnSpc>
                <a:spcPts val="1238"/>
              </a:lnSpc>
            </a:pPr>
            <a:r>
              <a:rPr lang="en-US" spc="-8"/>
              <a:t>nyc.gov/dot</a:t>
            </a:r>
            <a:endParaRPr lang="en-US" spc="-8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721C26-3109-B628-9763-707486F6459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83820">
              <a:lnSpc>
                <a:spcPts val="1238"/>
              </a:lnSpc>
            </a:pPr>
            <a:fld id="{81D60167-4931-47E6-BA6A-407CBD079E47}" type="slidenum">
              <a:rPr lang="en-US" spc="-38" smtClean="0"/>
              <a:pPr marL="83820">
                <a:lnSpc>
                  <a:spcPts val="1238"/>
                </a:lnSpc>
              </a:pPr>
              <a:t>1</a:t>
            </a:fld>
            <a:endParaRPr lang="en-US" spc="-38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0DF057-A638-9897-E006-B1E2497C71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EBB8DA19-EAAD-63C3-008F-A5D06432AB75}"/>
              </a:ext>
            </a:extLst>
          </p:cNvPr>
          <p:cNvSpPr/>
          <p:nvPr/>
        </p:nvSpPr>
        <p:spPr>
          <a:xfrm>
            <a:off x="0" y="-1"/>
            <a:ext cx="3069658" cy="2082968"/>
          </a:xfrm>
          <a:custGeom>
            <a:avLst/>
            <a:gdLst/>
            <a:ahLst/>
            <a:cxnLst/>
            <a:rect l="l" t="t" r="r" b="b"/>
            <a:pathLst>
              <a:path w="9144000" h="579120">
                <a:moveTo>
                  <a:pt x="0" y="579120"/>
                </a:moveTo>
                <a:lnTo>
                  <a:pt x="9144000" y="579120"/>
                </a:lnTo>
                <a:lnTo>
                  <a:pt x="9144000" y="0"/>
                </a:lnTo>
                <a:lnTo>
                  <a:pt x="0" y="0"/>
                </a:lnTo>
                <a:lnTo>
                  <a:pt x="0" y="579120"/>
                </a:lnTo>
                <a:close/>
              </a:path>
            </a:pathLst>
          </a:custGeom>
          <a:solidFill>
            <a:srgbClr val="00376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022A0869-B9DE-1310-8294-1CFFBE5294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8441" y="69595"/>
            <a:ext cx="2781217" cy="201337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n-US" sz="2600" dirty="0"/>
              <a:t>PROJECT IMPROVEMENTS LOCATION A – BICYCLE LANE CONNECTIVITY</a:t>
            </a:r>
            <a:endParaRPr sz="26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616170-8339-A0C3-808F-C8518D75307B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ts val="1650"/>
              </a:lnSpc>
            </a:pPr>
            <a:r>
              <a:rPr lang="en-US" spc="-10"/>
              <a:t>nyc.gov/dot</a:t>
            </a:r>
            <a:endParaRPr lang="en-US" spc="-1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40005E-BC50-853A-0FF7-513A1099D83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686801" y="6481495"/>
            <a:ext cx="280670" cy="224790"/>
          </a:xfrm>
        </p:spPr>
        <p:txBody>
          <a:bodyPr/>
          <a:lstStyle/>
          <a:p>
            <a:pPr marL="12700">
              <a:lnSpc>
                <a:spcPts val="1650"/>
              </a:lnSpc>
            </a:pPr>
            <a:fld id="{81D60167-4931-47E6-BA6A-407CBD079E47}" type="slidenum">
              <a:rPr lang="en-US" smtClean="0"/>
              <a:t>10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7A4ED68-E4EE-1EEE-6F14-398ED2989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45" y="2286000"/>
            <a:ext cx="3014913" cy="2362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B52679-72E2-5D92-2959-8CEE1164D9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6950" y="-1"/>
            <a:ext cx="5818104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3390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87406-9027-3667-449C-287DD552E1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ACF4966-68E8-5AA5-AD75-84597A244F3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464" y="664347"/>
            <a:ext cx="7857893" cy="33643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D76424-E145-42E6-FEDC-450B2E8D17F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40423" y="4100102"/>
            <a:ext cx="3045548" cy="2263311"/>
          </a:xfrm>
          <a:prstGeom prst="rect">
            <a:avLst/>
          </a:prstGeom>
        </p:spPr>
      </p:pic>
      <p:sp>
        <p:nvSpPr>
          <p:cNvPr id="26" name="object 2">
            <a:extLst>
              <a:ext uri="{FF2B5EF4-FFF2-40B4-BE49-F238E27FC236}">
                <a16:creationId xmlns:a16="http://schemas.microsoft.com/office/drawing/2014/main" id="{2D048E74-B42E-4156-93FA-BC172B8B5CE7}"/>
              </a:ext>
            </a:extLst>
          </p:cNvPr>
          <p:cNvSpPr/>
          <p:nvPr/>
        </p:nvSpPr>
        <p:spPr>
          <a:xfrm>
            <a:off x="0" y="0"/>
            <a:ext cx="9144000" cy="579120"/>
          </a:xfrm>
          <a:custGeom>
            <a:avLst/>
            <a:gdLst/>
            <a:ahLst/>
            <a:cxnLst/>
            <a:rect l="l" t="t" r="r" b="b"/>
            <a:pathLst>
              <a:path w="9144000" h="579120">
                <a:moveTo>
                  <a:pt x="0" y="579120"/>
                </a:moveTo>
                <a:lnTo>
                  <a:pt x="9144000" y="579120"/>
                </a:lnTo>
                <a:lnTo>
                  <a:pt x="9144000" y="0"/>
                </a:lnTo>
                <a:lnTo>
                  <a:pt x="0" y="0"/>
                </a:lnTo>
                <a:lnTo>
                  <a:pt x="0" y="579120"/>
                </a:lnTo>
                <a:close/>
              </a:path>
            </a:pathLst>
          </a:custGeom>
          <a:solidFill>
            <a:srgbClr val="00376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ED61D1B6-B4F1-2727-A565-C2F25E1717B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0485" y="-3589"/>
            <a:ext cx="6853715" cy="528751"/>
          </a:xfrm>
          <a:prstGeom prst="rect">
            <a:avLst/>
          </a:prstGeom>
        </p:spPr>
        <p:txBody>
          <a:bodyPr vert="horz" wrap="square" lIns="0" tIns="112157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Existing Conditions – Location B</a:t>
            </a:r>
            <a:endParaRPr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9FA8C4A7-67DF-EF58-E445-D76DDEEDB43F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6613688" y="5717339"/>
            <a:ext cx="147518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lnSpc>
                <a:spcPts val="1238"/>
              </a:lnSpc>
            </a:pPr>
            <a:fld id="{81D60167-4931-47E6-BA6A-407CBD079E47}" type="slidenum">
              <a:rPr kern="0" spc="-19" dirty="0"/>
              <a:pPr marL="9525" defTabSz="685800">
                <a:lnSpc>
                  <a:spcPts val="1238"/>
                </a:lnSpc>
              </a:pPr>
              <a:t>11</a:t>
            </a:fld>
            <a:endParaRPr kern="0" spc="-19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707FA32-ECAB-9CC8-41AA-27BEB6DE3509}"/>
              </a:ext>
            </a:extLst>
          </p:cNvPr>
          <p:cNvSpPr/>
          <p:nvPr/>
        </p:nvSpPr>
        <p:spPr>
          <a:xfrm>
            <a:off x="228600" y="5029200"/>
            <a:ext cx="3222788" cy="121336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Astoria Blvd &amp; 88</a:t>
            </a:r>
            <a:r>
              <a:rPr lang="en-US" baseline="30000" dirty="0"/>
              <a:t>th</a:t>
            </a:r>
            <a:r>
              <a:rPr lang="en-US" dirty="0"/>
              <a:t> Street: </a:t>
            </a:r>
          </a:p>
          <a:p>
            <a:pPr algn="ctr"/>
            <a:r>
              <a:rPr lang="en-US" dirty="0"/>
              <a:t>Non-ADA Compliant Median Island and Corner Ramps for Pedestrian Crossing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7542114-5694-51C4-E4F4-7DC260DCA317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9525">
              <a:lnSpc>
                <a:spcPts val="1238"/>
              </a:lnSpc>
            </a:pPr>
            <a:r>
              <a:rPr lang="en-US" spc="-8"/>
              <a:t>nyc.gov/dot</a:t>
            </a:r>
            <a:endParaRPr lang="en-US" spc="-8" dirty="0"/>
          </a:p>
        </p:txBody>
      </p:sp>
      <p:sp>
        <p:nvSpPr>
          <p:cNvPr id="3" name="object 6">
            <a:extLst>
              <a:ext uri="{FF2B5EF4-FFF2-40B4-BE49-F238E27FC236}">
                <a16:creationId xmlns:a16="http://schemas.microsoft.com/office/drawing/2014/main" id="{65936EDD-9C45-812D-E6C0-A85994A21510}"/>
              </a:ext>
            </a:extLst>
          </p:cNvPr>
          <p:cNvSpPr txBox="1">
            <a:spLocks/>
          </p:cNvSpPr>
          <p:nvPr/>
        </p:nvSpPr>
        <p:spPr>
          <a:xfrm>
            <a:off x="8839200" y="6553199"/>
            <a:ext cx="190277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50" b="0" i="0" kern="1200">
                <a:solidFill>
                  <a:srgbClr val="7E7E7E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 defTabSz="685800">
              <a:lnSpc>
                <a:spcPts val="1238"/>
              </a:lnSpc>
            </a:pPr>
            <a:fld id="{81D60167-4931-47E6-BA6A-407CBD079E47}" type="slidenum">
              <a:rPr lang="en-US" kern="0" spc="-19" smtClean="0"/>
              <a:pPr marL="9525" defTabSz="685800">
                <a:lnSpc>
                  <a:spcPts val="1238"/>
                </a:lnSpc>
              </a:pPr>
              <a:t>11</a:t>
            </a:fld>
            <a:endParaRPr lang="en-US" kern="0" spc="-19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A5531CE-430D-E402-28CF-3448CFC27B00}"/>
              </a:ext>
            </a:extLst>
          </p:cNvPr>
          <p:cNvCxnSpPr>
            <a:cxnSpLocks/>
            <a:stCxn id="25" idx="0"/>
          </p:cNvCxnSpPr>
          <p:nvPr/>
        </p:nvCxnSpPr>
        <p:spPr>
          <a:xfrm flipV="1">
            <a:off x="1839994" y="2842540"/>
            <a:ext cx="3890529" cy="2186660"/>
          </a:xfrm>
          <a:prstGeom prst="straightConnector1">
            <a:avLst/>
          </a:prstGeom>
          <a:ln w="25400"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98D3221-8870-101E-A3AF-C0AA7F73D728}"/>
              </a:ext>
            </a:extLst>
          </p:cNvPr>
          <p:cNvCxnSpPr>
            <a:cxnSpLocks/>
            <a:stCxn id="25" idx="3"/>
          </p:cNvCxnSpPr>
          <p:nvPr/>
        </p:nvCxnSpPr>
        <p:spPr>
          <a:xfrm flipV="1">
            <a:off x="3451388" y="5100597"/>
            <a:ext cx="2707003" cy="535283"/>
          </a:xfrm>
          <a:prstGeom prst="straightConnector1">
            <a:avLst/>
          </a:prstGeom>
          <a:ln w="25400"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3A265AE-1D31-154F-59D8-09BA726F7933}"/>
              </a:ext>
            </a:extLst>
          </p:cNvPr>
          <p:cNvCxnSpPr>
            <a:cxnSpLocks/>
            <a:stCxn id="25" idx="3"/>
          </p:cNvCxnSpPr>
          <p:nvPr/>
        </p:nvCxnSpPr>
        <p:spPr>
          <a:xfrm>
            <a:off x="3451388" y="5635880"/>
            <a:ext cx="3162300" cy="306744"/>
          </a:xfrm>
          <a:prstGeom prst="straightConnector1">
            <a:avLst/>
          </a:prstGeom>
          <a:ln w="25400"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9FCF2C9-0B7C-09F8-4CDC-2A8454CA42C2}"/>
              </a:ext>
            </a:extLst>
          </p:cNvPr>
          <p:cNvCxnSpPr>
            <a:cxnSpLocks/>
            <a:stCxn id="25" idx="0"/>
          </p:cNvCxnSpPr>
          <p:nvPr/>
        </p:nvCxnSpPr>
        <p:spPr>
          <a:xfrm flipV="1">
            <a:off x="1839994" y="2133600"/>
            <a:ext cx="1474119" cy="2895600"/>
          </a:xfrm>
          <a:prstGeom prst="straightConnector1">
            <a:avLst/>
          </a:prstGeom>
          <a:ln w="25400"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5E6CE585-0E92-EF16-E0D1-A0B93E52EDF9}"/>
              </a:ext>
            </a:extLst>
          </p:cNvPr>
          <p:cNvSpPr txBox="1"/>
          <p:nvPr/>
        </p:nvSpPr>
        <p:spPr>
          <a:xfrm>
            <a:off x="6836035" y="2226684"/>
            <a:ext cx="13854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Astoria Blvd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EF258AC-CAFE-A4B8-E472-7D7195136C3F}"/>
              </a:ext>
            </a:extLst>
          </p:cNvPr>
          <p:cNvSpPr txBox="1"/>
          <p:nvPr/>
        </p:nvSpPr>
        <p:spPr>
          <a:xfrm rot="18610897">
            <a:off x="1343116" y="2161860"/>
            <a:ext cx="13854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88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Street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14C7146-EBC0-311B-57FA-70E94298FBA6}"/>
              </a:ext>
            </a:extLst>
          </p:cNvPr>
          <p:cNvSpPr txBox="1"/>
          <p:nvPr/>
        </p:nvSpPr>
        <p:spPr>
          <a:xfrm>
            <a:off x="7089984" y="4525089"/>
            <a:ext cx="13854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Astoria Blvd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F63CB68-C7BD-F430-EEDA-24B392589C9C}"/>
              </a:ext>
            </a:extLst>
          </p:cNvPr>
          <p:cNvSpPr txBox="1"/>
          <p:nvPr/>
        </p:nvSpPr>
        <p:spPr>
          <a:xfrm rot="4300618">
            <a:off x="5660478" y="5067722"/>
            <a:ext cx="19638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88</a:t>
            </a:r>
            <a:r>
              <a:rPr lang="en-US" baseline="30000" dirty="0">
                <a:solidFill>
                  <a:schemeClr val="bg1"/>
                </a:solidFill>
              </a:rPr>
              <a:t>th </a:t>
            </a:r>
            <a:r>
              <a:rPr lang="en-US" dirty="0">
                <a:solidFill>
                  <a:schemeClr val="bg1"/>
                </a:solidFill>
              </a:rPr>
              <a:t>Street</a:t>
            </a:r>
          </a:p>
        </p:txBody>
      </p:sp>
      <p:pic>
        <p:nvPicPr>
          <p:cNvPr id="8" name="object 4">
            <a:extLst>
              <a:ext uri="{FF2B5EF4-FFF2-40B4-BE49-F238E27FC236}">
                <a16:creationId xmlns:a16="http://schemas.microsoft.com/office/drawing/2014/main" id="{FD3CD6D8-4D0C-DEB1-075D-B6567F3D6CA4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27259">
            <a:off x="8204795" y="3999040"/>
            <a:ext cx="8382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563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87406-9027-3667-449C-287DD552E1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ACF4966-68E8-5AA5-AD75-84597A244F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6619" y="615440"/>
            <a:ext cx="5977846" cy="33217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D76424-E145-42E6-FEDC-450B2E8D17F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6176" y="4224969"/>
            <a:ext cx="3582024" cy="1864653"/>
          </a:xfrm>
          <a:prstGeom prst="rect">
            <a:avLst/>
          </a:prstGeom>
        </p:spPr>
      </p:pic>
      <p:sp>
        <p:nvSpPr>
          <p:cNvPr id="26" name="object 2">
            <a:extLst>
              <a:ext uri="{FF2B5EF4-FFF2-40B4-BE49-F238E27FC236}">
                <a16:creationId xmlns:a16="http://schemas.microsoft.com/office/drawing/2014/main" id="{2D048E74-B42E-4156-93FA-BC172B8B5CE7}"/>
              </a:ext>
            </a:extLst>
          </p:cNvPr>
          <p:cNvSpPr/>
          <p:nvPr/>
        </p:nvSpPr>
        <p:spPr>
          <a:xfrm>
            <a:off x="0" y="0"/>
            <a:ext cx="9144000" cy="579120"/>
          </a:xfrm>
          <a:custGeom>
            <a:avLst/>
            <a:gdLst/>
            <a:ahLst/>
            <a:cxnLst/>
            <a:rect l="l" t="t" r="r" b="b"/>
            <a:pathLst>
              <a:path w="9144000" h="579120">
                <a:moveTo>
                  <a:pt x="0" y="579120"/>
                </a:moveTo>
                <a:lnTo>
                  <a:pt x="9144000" y="579120"/>
                </a:lnTo>
                <a:lnTo>
                  <a:pt x="9144000" y="0"/>
                </a:lnTo>
                <a:lnTo>
                  <a:pt x="0" y="0"/>
                </a:lnTo>
                <a:lnTo>
                  <a:pt x="0" y="579120"/>
                </a:lnTo>
                <a:close/>
              </a:path>
            </a:pathLst>
          </a:custGeom>
          <a:solidFill>
            <a:srgbClr val="00376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ED61D1B6-B4F1-2727-A565-C2F25E1717B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0485" y="-3589"/>
            <a:ext cx="6853715" cy="528751"/>
          </a:xfrm>
          <a:prstGeom prst="rect">
            <a:avLst/>
          </a:prstGeom>
        </p:spPr>
        <p:txBody>
          <a:bodyPr vert="horz" wrap="square" lIns="0" tIns="112157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Existing Conditions – Location B</a:t>
            </a:r>
            <a:endParaRPr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9FA8C4A7-67DF-EF58-E445-D76DDEEDB43F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6613688" y="5717339"/>
            <a:ext cx="147518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lnSpc>
                <a:spcPts val="1238"/>
              </a:lnSpc>
            </a:pPr>
            <a:fld id="{81D60167-4931-47E6-BA6A-407CBD079E47}" type="slidenum">
              <a:rPr kern="0" spc="-19" dirty="0"/>
              <a:pPr marL="9525" defTabSz="685800">
                <a:lnSpc>
                  <a:spcPts val="1238"/>
                </a:lnSpc>
              </a:pPr>
              <a:t>12</a:t>
            </a:fld>
            <a:endParaRPr kern="0" spc="-19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707FA32-ECAB-9CC8-41AA-27BEB6DE3509}"/>
              </a:ext>
            </a:extLst>
          </p:cNvPr>
          <p:cNvSpPr/>
          <p:nvPr/>
        </p:nvSpPr>
        <p:spPr>
          <a:xfrm>
            <a:off x="381000" y="4648200"/>
            <a:ext cx="3070388" cy="159436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Astoria Blvd &amp; 89</a:t>
            </a:r>
            <a:r>
              <a:rPr lang="en-US" baseline="30000" dirty="0"/>
              <a:t>th</a:t>
            </a:r>
            <a:r>
              <a:rPr lang="en-US" dirty="0"/>
              <a:t> Street &amp; 25</a:t>
            </a:r>
            <a:r>
              <a:rPr lang="en-US" baseline="30000" dirty="0"/>
              <a:t>th</a:t>
            </a:r>
            <a:r>
              <a:rPr lang="en-US" dirty="0"/>
              <a:t> Avenue: </a:t>
            </a:r>
          </a:p>
          <a:p>
            <a:pPr algn="ctr"/>
            <a:r>
              <a:rPr lang="en-US" dirty="0"/>
              <a:t>No Pedestrian Access Route and Long Walking Distance for Pedestrian Crossing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7542114-5694-51C4-E4F4-7DC260DCA317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9525">
              <a:lnSpc>
                <a:spcPts val="1238"/>
              </a:lnSpc>
            </a:pPr>
            <a:r>
              <a:rPr lang="en-US" spc="-8"/>
              <a:t>nyc.gov/dot</a:t>
            </a:r>
            <a:endParaRPr lang="en-US" spc="-8" dirty="0"/>
          </a:p>
        </p:txBody>
      </p:sp>
      <p:sp>
        <p:nvSpPr>
          <p:cNvPr id="3" name="object 6">
            <a:extLst>
              <a:ext uri="{FF2B5EF4-FFF2-40B4-BE49-F238E27FC236}">
                <a16:creationId xmlns:a16="http://schemas.microsoft.com/office/drawing/2014/main" id="{65936EDD-9C45-812D-E6C0-A85994A21510}"/>
              </a:ext>
            </a:extLst>
          </p:cNvPr>
          <p:cNvSpPr txBox="1">
            <a:spLocks/>
          </p:cNvSpPr>
          <p:nvPr/>
        </p:nvSpPr>
        <p:spPr>
          <a:xfrm>
            <a:off x="8763000" y="6541539"/>
            <a:ext cx="266477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50" b="0" i="0" kern="1200">
                <a:solidFill>
                  <a:srgbClr val="7E7E7E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 defTabSz="685800">
              <a:lnSpc>
                <a:spcPts val="1238"/>
              </a:lnSpc>
            </a:pPr>
            <a:fld id="{81D60167-4931-47E6-BA6A-407CBD079E47}" type="slidenum">
              <a:rPr lang="en-US" kern="0" spc="-19" smtClean="0"/>
              <a:pPr marL="9525" defTabSz="685800">
                <a:lnSpc>
                  <a:spcPts val="1238"/>
                </a:lnSpc>
              </a:pPr>
              <a:t>12</a:t>
            </a:fld>
            <a:endParaRPr lang="en-US" kern="0" spc="-19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A5531CE-430D-E402-28CF-3448CFC27B00}"/>
              </a:ext>
            </a:extLst>
          </p:cNvPr>
          <p:cNvCxnSpPr>
            <a:cxnSpLocks/>
            <a:stCxn id="25" idx="0"/>
          </p:cNvCxnSpPr>
          <p:nvPr/>
        </p:nvCxnSpPr>
        <p:spPr>
          <a:xfrm flipV="1">
            <a:off x="1916194" y="1792480"/>
            <a:ext cx="3536453" cy="2855720"/>
          </a:xfrm>
          <a:prstGeom prst="straightConnector1">
            <a:avLst/>
          </a:prstGeom>
          <a:ln w="25400"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98D3221-8870-101E-A3AF-C0AA7F73D728}"/>
              </a:ext>
            </a:extLst>
          </p:cNvPr>
          <p:cNvCxnSpPr>
            <a:cxnSpLocks/>
            <a:stCxn id="25" idx="3"/>
          </p:cNvCxnSpPr>
          <p:nvPr/>
        </p:nvCxnSpPr>
        <p:spPr>
          <a:xfrm flipV="1">
            <a:off x="3451388" y="5150573"/>
            <a:ext cx="2940091" cy="294807"/>
          </a:xfrm>
          <a:prstGeom prst="straightConnector1">
            <a:avLst/>
          </a:prstGeom>
          <a:ln w="25400"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3A265AE-1D31-154F-59D8-09BA726F7933}"/>
              </a:ext>
            </a:extLst>
          </p:cNvPr>
          <p:cNvCxnSpPr>
            <a:cxnSpLocks/>
            <a:stCxn id="25" idx="3"/>
          </p:cNvCxnSpPr>
          <p:nvPr/>
        </p:nvCxnSpPr>
        <p:spPr>
          <a:xfrm flipV="1">
            <a:off x="3451388" y="5157295"/>
            <a:ext cx="3976844" cy="288085"/>
          </a:xfrm>
          <a:prstGeom prst="straightConnector1">
            <a:avLst/>
          </a:prstGeom>
          <a:ln w="25400"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9FCF2C9-0B7C-09F8-4CDC-2A8454CA42C2}"/>
              </a:ext>
            </a:extLst>
          </p:cNvPr>
          <p:cNvCxnSpPr>
            <a:cxnSpLocks/>
            <a:stCxn id="25" idx="0"/>
          </p:cNvCxnSpPr>
          <p:nvPr/>
        </p:nvCxnSpPr>
        <p:spPr>
          <a:xfrm flipV="1">
            <a:off x="1916194" y="2133600"/>
            <a:ext cx="1817606" cy="2514600"/>
          </a:xfrm>
          <a:prstGeom prst="straightConnector1">
            <a:avLst/>
          </a:prstGeom>
          <a:ln w="25400"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5E6CE585-0E92-EF16-E0D1-A0B93E52EDF9}"/>
              </a:ext>
            </a:extLst>
          </p:cNvPr>
          <p:cNvSpPr txBox="1"/>
          <p:nvPr/>
        </p:nvSpPr>
        <p:spPr>
          <a:xfrm rot="5400000">
            <a:off x="5853149" y="2335947"/>
            <a:ext cx="13854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Astoria Blvd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EF258AC-CAFE-A4B8-E472-7D7195136C3F}"/>
              </a:ext>
            </a:extLst>
          </p:cNvPr>
          <p:cNvSpPr txBox="1"/>
          <p:nvPr/>
        </p:nvSpPr>
        <p:spPr>
          <a:xfrm rot="588465">
            <a:off x="1968160" y="1380907"/>
            <a:ext cx="13854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89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Street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14EE257-8B35-AF2B-E15F-92EC22C631C8}"/>
              </a:ext>
            </a:extLst>
          </p:cNvPr>
          <p:cNvSpPr txBox="1"/>
          <p:nvPr/>
        </p:nvSpPr>
        <p:spPr>
          <a:xfrm rot="3164493">
            <a:off x="4847622" y="1356070"/>
            <a:ext cx="10141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25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Ave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14C7146-EBC0-311B-57FA-70E94298FBA6}"/>
              </a:ext>
            </a:extLst>
          </p:cNvPr>
          <p:cNvSpPr txBox="1"/>
          <p:nvPr/>
        </p:nvSpPr>
        <p:spPr>
          <a:xfrm>
            <a:off x="6042784" y="4205272"/>
            <a:ext cx="13854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Astoria Blvd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F63CB68-C7BD-F430-EEDA-24B392589C9C}"/>
              </a:ext>
            </a:extLst>
          </p:cNvPr>
          <p:cNvSpPr txBox="1"/>
          <p:nvPr/>
        </p:nvSpPr>
        <p:spPr>
          <a:xfrm rot="4300618">
            <a:off x="7589633" y="5491627"/>
            <a:ext cx="13854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89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Street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132C9DC-9B52-D0C1-B5FB-7F3EFEDA3E1C}"/>
              </a:ext>
            </a:extLst>
          </p:cNvPr>
          <p:cNvSpPr txBox="1"/>
          <p:nvPr/>
        </p:nvSpPr>
        <p:spPr>
          <a:xfrm rot="20022713">
            <a:off x="6489302" y="5262174"/>
            <a:ext cx="10141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25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Ave</a:t>
            </a:r>
          </a:p>
        </p:txBody>
      </p:sp>
      <p:pic>
        <p:nvPicPr>
          <p:cNvPr id="8" name="object 4">
            <a:extLst>
              <a:ext uri="{FF2B5EF4-FFF2-40B4-BE49-F238E27FC236}">
                <a16:creationId xmlns:a16="http://schemas.microsoft.com/office/drawing/2014/main" id="{FD3CD6D8-4D0C-DEB1-075D-B6567F3D6CA4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27259">
            <a:off x="8291500" y="3973217"/>
            <a:ext cx="8382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5369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87406-9027-3667-449C-287DD552E1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ACF4966-68E8-5AA5-AD75-84597A244F3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6618" y="816794"/>
            <a:ext cx="6491981" cy="31701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D76424-E145-42E6-FEDC-450B2E8D17F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0747" y="4224969"/>
            <a:ext cx="3044601" cy="2137213"/>
          </a:xfrm>
          <a:prstGeom prst="rect">
            <a:avLst/>
          </a:prstGeom>
        </p:spPr>
      </p:pic>
      <p:sp>
        <p:nvSpPr>
          <p:cNvPr id="26" name="object 2">
            <a:extLst>
              <a:ext uri="{FF2B5EF4-FFF2-40B4-BE49-F238E27FC236}">
                <a16:creationId xmlns:a16="http://schemas.microsoft.com/office/drawing/2014/main" id="{2D048E74-B42E-4156-93FA-BC172B8B5CE7}"/>
              </a:ext>
            </a:extLst>
          </p:cNvPr>
          <p:cNvSpPr/>
          <p:nvPr/>
        </p:nvSpPr>
        <p:spPr>
          <a:xfrm>
            <a:off x="0" y="0"/>
            <a:ext cx="9144000" cy="579120"/>
          </a:xfrm>
          <a:custGeom>
            <a:avLst/>
            <a:gdLst/>
            <a:ahLst/>
            <a:cxnLst/>
            <a:rect l="l" t="t" r="r" b="b"/>
            <a:pathLst>
              <a:path w="9144000" h="579120">
                <a:moveTo>
                  <a:pt x="0" y="579120"/>
                </a:moveTo>
                <a:lnTo>
                  <a:pt x="9144000" y="579120"/>
                </a:lnTo>
                <a:lnTo>
                  <a:pt x="9144000" y="0"/>
                </a:lnTo>
                <a:lnTo>
                  <a:pt x="0" y="0"/>
                </a:lnTo>
                <a:lnTo>
                  <a:pt x="0" y="579120"/>
                </a:lnTo>
                <a:close/>
              </a:path>
            </a:pathLst>
          </a:custGeom>
          <a:solidFill>
            <a:srgbClr val="00376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ED61D1B6-B4F1-2727-A565-C2F25E1717B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0485" y="-3589"/>
            <a:ext cx="6853715" cy="528751"/>
          </a:xfrm>
          <a:prstGeom prst="rect">
            <a:avLst/>
          </a:prstGeom>
        </p:spPr>
        <p:txBody>
          <a:bodyPr vert="horz" wrap="square" lIns="0" tIns="112157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Existing Conditions – Location B</a:t>
            </a:r>
            <a:endParaRPr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9FA8C4A7-67DF-EF58-E445-D76DDEEDB43F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6613688" y="5717339"/>
            <a:ext cx="147518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lnSpc>
                <a:spcPts val="1238"/>
              </a:lnSpc>
            </a:pPr>
            <a:fld id="{81D60167-4931-47E6-BA6A-407CBD079E47}" type="slidenum">
              <a:rPr kern="0" spc="-19" dirty="0"/>
              <a:pPr marL="9525" defTabSz="685800">
                <a:lnSpc>
                  <a:spcPts val="1238"/>
                </a:lnSpc>
              </a:pPr>
              <a:t>13</a:t>
            </a:fld>
            <a:endParaRPr kern="0" spc="-19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707FA32-ECAB-9CC8-41AA-27BEB6DE3509}"/>
              </a:ext>
            </a:extLst>
          </p:cNvPr>
          <p:cNvSpPr/>
          <p:nvPr/>
        </p:nvSpPr>
        <p:spPr>
          <a:xfrm>
            <a:off x="228600" y="5029200"/>
            <a:ext cx="3222788" cy="121336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Astoria Blvd &amp; 90</a:t>
            </a:r>
            <a:r>
              <a:rPr lang="en-US" baseline="30000" dirty="0"/>
              <a:t>th</a:t>
            </a:r>
            <a:r>
              <a:rPr lang="en-US" dirty="0"/>
              <a:t> Place &amp; 25</a:t>
            </a:r>
            <a:r>
              <a:rPr lang="en-US" baseline="30000" dirty="0"/>
              <a:t>th</a:t>
            </a:r>
            <a:r>
              <a:rPr lang="en-US" dirty="0"/>
              <a:t> Avenue: </a:t>
            </a:r>
          </a:p>
          <a:p>
            <a:pPr algn="ctr"/>
            <a:r>
              <a:rPr lang="en-US" dirty="0"/>
              <a:t>No Pedestrian Access Route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7542114-5694-51C4-E4F4-7DC260DCA317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9525">
              <a:lnSpc>
                <a:spcPts val="1238"/>
              </a:lnSpc>
            </a:pPr>
            <a:r>
              <a:rPr lang="en-US" spc="-8"/>
              <a:t>nyc.gov/dot</a:t>
            </a:r>
            <a:endParaRPr lang="en-US" spc="-8" dirty="0"/>
          </a:p>
        </p:txBody>
      </p:sp>
      <p:sp>
        <p:nvSpPr>
          <p:cNvPr id="3" name="object 6">
            <a:extLst>
              <a:ext uri="{FF2B5EF4-FFF2-40B4-BE49-F238E27FC236}">
                <a16:creationId xmlns:a16="http://schemas.microsoft.com/office/drawing/2014/main" id="{65936EDD-9C45-812D-E6C0-A85994A21510}"/>
              </a:ext>
            </a:extLst>
          </p:cNvPr>
          <p:cNvSpPr txBox="1">
            <a:spLocks/>
          </p:cNvSpPr>
          <p:nvPr/>
        </p:nvSpPr>
        <p:spPr>
          <a:xfrm>
            <a:off x="8861704" y="6541539"/>
            <a:ext cx="167773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50" b="0" i="0" kern="1200">
                <a:solidFill>
                  <a:srgbClr val="7E7E7E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 defTabSz="685800">
              <a:lnSpc>
                <a:spcPts val="1238"/>
              </a:lnSpc>
            </a:pPr>
            <a:fld id="{81D60167-4931-47E6-BA6A-407CBD079E47}" type="slidenum">
              <a:rPr lang="en-US" kern="0" spc="-19" smtClean="0"/>
              <a:pPr marL="9525" defTabSz="685800">
                <a:lnSpc>
                  <a:spcPts val="1238"/>
                </a:lnSpc>
              </a:pPr>
              <a:t>13</a:t>
            </a:fld>
            <a:endParaRPr lang="en-US" kern="0" spc="-19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A5531CE-430D-E402-28CF-3448CFC27B00}"/>
              </a:ext>
            </a:extLst>
          </p:cNvPr>
          <p:cNvCxnSpPr>
            <a:cxnSpLocks/>
            <a:stCxn id="25" idx="0"/>
          </p:cNvCxnSpPr>
          <p:nvPr/>
        </p:nvCxnSpPr>
        <p:spPr>
          <a:xfrm flipV="1">
            <a:off x="1839994" y="2520613"/>
            <a:ext cx="2563505" cy="2508587"/>
          </a:xfrm>
          <a:prstGeom prst="straightConnector1">
            <a:avLst/>
          </a:prstGeom>
          <a:ln w="25400"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98D3221-8870-101E-A3AF-C0AA7F73D728}"/>
              </a:ext>
            </a:extLst>
          </p:cNvPr>
          <p:cNvCxnSpPr>
            <a:cxnSpLocks/>
            <a:stCxn id="25" idx="3"/>
          </p:cNvCxnSpPr>
          <p:nvPr/>
        </p:nvCxnSpPr>
        <p:spPr>
          <a:xfrm flipV="1">
            <a:off x="3451388" y="5144660"/>
            <a:ext cx="2671127" cy="491220"/>
          </a:xfrm>
          <a:prstGeom prst="straightConnector1">
            <a:avLst/>
          </a:prstGeom>
          <a:ln w="25400"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3A265AE-1D31-154F-59D8-09BA726F7933}"/>
              </a:ext>
            </a:extLst>
          </p:cNvPr>
          <p:cNvCxnSpPr>
            <a:cxnSpLocks/>
            <a:stCxn id="25" idx="3"/>
          </p:cNvCxnSpPr>
          <p:nvPr/>
        </p:nvCxnSpPr>
        <p:spPr>
          <a:xfrm flipV="1">
            <a:off x="3451388" y="5318634"/>
            <a:ext cx="2797012" cy="317246"/>
          </a:xfrm>
          <a:prstGeom prst="straightConnector1">
            <a:avLst/>
          </a:prstGeom>
          <a:ln w="25400"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9FCF2C9-0B7C-09F8-4CDC-2A8454CA42C2}"/>
              </a:ext>
            </a:extLst>
          </p:cNvPr>
          <p:cNvCxnSpPr>
            <a:cxnSpLocks/>
            <a:stCxn id="25" idx="0"/>
          </p:cNvCxnSpPr>
          <p:nvPr/>
        </p:nvCxnSpPr>
        <p:spPr>
          <a:xfrm flipV="1">
            <a:off x="1839994" y="2133600"/>
            <a:ext cx="1499359" cy="2895600"/>
          </a:xfrm>
          <a:prstGeom prst="straightConnector1">
            <a:avLst/>
          </a:prstGeom>
          <a:ln w="25400"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5E6CE585-0E92-EF16-E0D1-A0B93E52EDF9}"/>
              </a:ext>
            </a:extLst>
          </p:cNvPr>
          <p:cNvSpPr txBox="1"/>
          <p:nvPr/>
        </p:nvSpPr>
        <p:spPr>
          <a:xfrm rot="16518240">
            <a:off x="5853149" y="2335947"/>
            <a:ext cx="13854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Astoria Blvd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EF258AC-CAFE-A4B8-E472-7D7195136C3F}"/>
              </a:ext>
            </a:extLst>
          </p:cNvPr>
          <p:cNvSpPr txBox="1"/>
          <p:nvPr/>
        </p:nvSpPr>
        <p:spPr>
          <a:xfrm>
            <a:off x="3586636" y="1303453"/>
            <a:ext cx="13854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90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Place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14EE257-8B35-AF2B-E15F-92EC22C631C8}"/>
              </a:ext>
            </a:extLst>
          </p:cNvPr>
          <p:cNvSpPr txBox="1"/>
          <p:nvPr/>
        </p:nvSpPr>
        <p:spPr>
          <a:xfrm rot="16827355">
            <a:off x="4170043" y="1865733"/>
            <a:ext cx="10141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25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Ave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14C7146-EBC0-311B-57FA-70E94298FBA6}"/>
              </a:ext>
            </a:extLst>
          </p:cNvPr>
          <p:cNvSpPr txBox="1"/>
          <p:nvPr/>
        </p:nvSpPr>
        <p:spPr>
          <a:xfrm rot="21172896">
            <a:off x="6241475" y="5430109"/>
            <a:ext cx="13854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Astoria Blvd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F63CB68-C7BD-F430-EEDA-24B392589C9C}"/>
              </a:ext>
            </a:extLst>
          </p:cNvPr>
          <p:cNvSpPr txBox="1"/>
          <p:nvPr/>
        </p:nvSpPr>
        <p:spPr>
          <a:xfrm rot="4300618">
            <a:off x="5939876" y="4161708"/>
            <a:ext cx="13854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90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Place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132C9DC-9B52-D0C1-B5FB-7F3EFEDA3E1C}"/>
              </a:ext>
            </a:extLst>
          </p:cNvPr>
          <p:cNvSpPr txBox="1"/>
          <p:nvPr/>
        </p:nvSpPr>
        <p:spPr>
          <a:xfrm rot="20022713">
            <a:off x="7098593" y="4393616"/>
            <a:ext cx="10141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25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Ave</a:t>
            </a:r>
          </a:p>
        </p:txBody>
      </p:sp>
      <p:pic>
        <p:nvPicPr>
          <p:cNvPr id="8" name="object 4">
            <a:extLst>
              <a:ext uri="{FF2B5EF4-FFF2-40B4-BE49-F238E27FC236}">
                <a16:creationId xmlns:a16="http://schemas.microsoft.com/office/drawing/2014/main" id="{2E8891A1-723E-6F15-6EDE-DC8CD99064FF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27259">
            <a:off x="7953487" y="4000702"/>
            <a:ext cx="8382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6556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87406-9027-3667-449C-287DD552E1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ACF4966-68E8-5AA5-AD75-84597A244F3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0236" y="723046"/>
            <a:ext cx="7527134" cy="28988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D76424-E145-42E6-FEDC-450B2E8D17F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1146" y="3774906"/>
            <a:ext cx="3658191" cy="2184618"/>
          </a:xfrm>
          <a:prstGeom prst="rect">
            <a:avLst/>
          </a:prstGeom>
        </p:spPr>
      </p:pic>
      <p:sp>
        <p:nvSpPr>
          <p:cNvPr id="26" name="object 2">
            <a:extLst>
              <a:ext uri="{FF2B5EF4-FFF2-40B4-BE49-F238E27FC236}">
                <a16:creationId xmlns:a16="http://schemas.microsoft.com/office/drawing/2014/main" id="{2D048E74-B42E-4156-93FA-BC172B8B5CE7}"/>
              </a:ext>
            </a:extLst>
          </p:cNvPr>
          <p:cNvSpPr/>
          <p:nvPr/>
        </p:nvSpPr>
        <p:spPr>
          <a:xfrm>
            <a:off x="0" y="0"/>
            <a:ext cx="9144000" cy="579120"/>
          </a:xfrm>
          <a:custGeom>
            <a:avLst/>
            <a:gdLst/>
            <a:ahLst/>
            <a:cxnLst/>
            <a:rect l="l" t="t" r="r" b="b"/>
            <a:pathLst>
              <a:path w="9144000" h="579120">
                <a:moveTo>
                  <a:pt x="0" y="579120"/>
                </a:moveTo>
                <a:lnTo>
                  <a:pt x="9144000" y="579120"/>
                </a:lnTo>
                <a:lnTo>
                  <a:pt x="9144000" y="0"/>
                </a:lnTo>
                <a:lnTo>
                  <a:pt x="0" y="0"/>
                </a:lnTo>
                <a:lnTo>
                  <a:pt x="0" y="579120"/>
                </a:lnTo>
                <a:close/>
              </a:path>
            </a:pathLst>
          </a:custGeom>
          <a:solidFill>
            <a:srgbClr val="00376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4" name="object 4">
            <a:extLst>
              <a:ext uri="{FF2B5EF4-FFF2-40B4-BE49-F238E27FC236}">
                <a16:creationId xmlns:a16="http://schemas.microsoft.com/office/drawing/2014/main" id="{58369AF0-3955-BD90-11C1-58A5E9E2269F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27259">
            <a:off x="8050549" y="3699432"/>
            <a:ext cx="838200" cy="914400"/>
          </a:xfrm>
          <a:prstGeom prst="rect">
            <a:avLst/>
          </a:prstGeom>
        </p:spPr>
      </p:pic>
      <p:sp>
        <p:nvSpPr>
          <p:cNvPr id="5" name="object 5">
            <a:extLst>
              <a:ext uri="{FF2B5EF4-FFF2-40B4-BE49-F238E27FC236}">
                <a16:creationId xmlns:a16="http://schemas.microsoft.com/office/drawing/2014/main" id="{ED61D1B6-B4F1-2727-A565-C2F25E1717B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0485" y="-3589"/>
            <a:ext cx="6853715" cy="528751"/>
          </a:xfrm>
          <a:prstGeom prst="rect">
            <a:avLst/>
          </a:prstGeom>
        </p:spPr>
        <p:txBody>
          <a:bodyPr vert="horz" wrap="square" lIns="0" tIns="112157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Existing Conditions – Location B</a:t>
            </a:r>
            <a:endParaRPr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9FA8C4A7-67DF-EF58-E445-D76DDEEDB43F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6613688" y="5717339"/>
            <a:ext cx="147518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lnSpc>
                <a:spcPts val="1238"/>
              </a:lnSpc>
            </a:pPr>
            <a:fld id="{81D60167-4931-47E6-BA6A-407CBD079E47}" type="slidenum">
              <a:rPr kern="0" spc="-19" dirty="0"/>
              <a:pPr marL="9525" defTabSz="685800">
                <a:lnSpc>
                  <a:spcPts val="1238"/>
                </a:lnSpc>
              </a:pPr>
              <a:t>14</a:t>
            </a:fld>
            <a:endParaRPr kern="0" spc="-19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707FA32-ECAB-9CC8-41AA-27BEB6DE3509}"/>
              </a:ext>
            </a:extLst>
          </p:cNvPr>
          <p:cNvSpPr/>
          <p:nvPr/>
        </p:nvSpPr>
        <p:spPr>
          <a:xfrm>
            <a:off x="228534" y="5039139"/>
            <a:ext cx="3222788" cy="121336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Astoria Blvd &amp; 90</a:t>
            </a:r>
            <a:r>
              <a:rPr lang="en-US" baseline="30000" dirty="0"/>
              <a:t>th</a:t>
            </a:r>
            <a:r>
              <a:rPr lang="en-US" dirty="0"/>
              <a:t> Place &amp; 91</a:t>
            </a:r>
            <a:r>
              <a:rPr lang="en-US" baseline="30000" dirty="0"/>
              <a:t>st</a:t>
            </a:r>
            <a:r>
              <a:rPr lang="en-US" dirty="0"/>
              <a:t> Street: </a:t>
            </a:r>
          </a:p>
          <a:p>
            <a:pPr algn="ctr"/>
            <a:r>
              <a:rPr lang="en-US" dirty="0"/>
              <a:t>No Pedestrian Crossing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7542114-5694-51C4-E4F4-7DC260DCA317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9525">
              <a:lnSpc>
                <a:spcPts val="1238"/>
              </a:lnSpc>
            </a:pPr>
            <a:r>
              <a:rPr lang="en-US" spc="-8"/>
              <a:t>nyc.gov/dot</a:t>
            </a:r>
            <a:endParaRPr lang="en-US" spc="-8" dirty="0"/>
          </a:p>
        </p:txBody>
      </p:sp>
      <p:sp>
        <p:nvSpPr>
          <p:cNvPr id="3" name="object 6">
            <a:extLst>
              <a:ext uri="{FF2B5EF4-FFF2-40B4-BE49-F238E27FC236}">
                <a16:creationId xmlns:a16="http://schemas.microsoft.com/office/drawing/2014/main" id="{65936EDD-9C45-812D-E6C0-A85994A21510}"/>
              </a:ext>
            </a:extLst>
          </p:cNvPr>
          <p:cNvSpPr txBox="1">
            <a:spLocks/>
          </p:cNvSpPr>
          <p:nvPr/>
        </p:nvSpPr>
        <p:spPr>
          <a:xfrm>
            <a:off x="8839200" y="6541538"/>
            <a:ext cx="190277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50" b="0" i="0" kern="1200">
                <a:solidFill>
                  <a:srgbClr val="7E7E7E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 defTabSz="685800">
              <a:lnSpc>
                <a:spcPts val="1238"/>
              </a:lnSpc>
            </a:pPr>
            <a:fld id="{81D60167-4931-47E6-BA6A-407CBD079E47}" type="slidenum">
              <a:rPr lang="en-US" kern="0" spc="-19" smtClean="0"/>
              <a:pPr marL="9525" defTabSz="685800">
                <a:lnSpc>
                  <a:spcPts val="1238"/>
                </a:lnSpc>
              </a:pPr>
              <a:t>14</a:t>
            </a:fld>
            <a:endParaRPr lang="en-US" kern="0" spc="-19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98D3221-8870-101E-A3AF-C0AA7F73D728}"/>
              </a:ext>
            </a:extLst>
          </p:cNvPr>
          <p:cNvCxnSpPr>
            <a:cxnSpLocks/>
            <a:stCxn id="25" idx="3"/>
          </p:cNvCxnSpPr>
          <p:nvPr/>
        </p:nvCxnSpPr>
        <p:spPr>
          <a:xfrm flipV="1">
            <a:off x="3451322" y="4938246"/>
            <a:ext cx="2644678" cy="707573"/>
          </a:xfrm>
          <a:prstGeom prst="straightConnector1">
            <a:avLst/>
          </a:prstGeom>
          <a:ln w="25400"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9FCF2C9-0B7C-09F8-4CDC-2A8454CA42C2}"/>
              </a:ext>
            </a:extLst>
          </p:cNvPr>
          <p:cNvCxnSpPr>
            <a:cxnSpLocks/>
            <a:stCxn id="25" idx="0"/>
          </p:cNvCxnSpPr>
          <p:nvPr/>
        </p:nvCxnSpPr>
        <p:spPr>
          <a:xfrm flipV="1">
            <a:off x="1839928" y="2320398"/>
            <a:ext cx="1667414" cy="2718741"/>
          </a:xfrm>
          <a:prstGeom prst="straightConnector1">
            <a:avLst/>
          </a:prstGeom>
          <a:ln w="25400"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5E6CE585-0E92-EF16-E0D1-A0B93E52EDF9}"/>
              </a:ext>
            </a:extLst>
          </p:cNvPr>
          <p:cNvSpPr txBox="1"/>
          <p:nvPr/>
        </p:nvSpPr>
        <p:spPr>
          <a:xfrm rot="19767666">
            <a:off x="3776254" y="2579650"/>
            <a:ext cx="13854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Astoria Blvd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EF258AC-CAFE-A4B8-E472-7D7195136C3F}"/>
              </a:ext>
            </a:extLst>
          </p:cNvPr>
          <p:cNvSpPr txBox="1"/>
          <p:nvPr/>
        </p:nvSpPr>
        <p:spPr>
          <a:xfrm>
            <a:off x="1369800" y="1507639"/>
            <a:ext cx="13854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90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Place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14EE257-8B35-AF2B-E15F-92EC22C631C8}"/>
              </a:ext>
            </a:extLst>
          </p:cNvPr>
          <p:cNvSpPr txBox="1"/>
          <p:nvPr/>
        </p:nvSpPr>
        <p:spPr>
          <a:xfrm rot="20824639">
            <a:off x="1555444" y="1842341"/>
            <a:ext cx="10141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25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Ave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14C7146-EBC0-311B-57FA-70E94298FBA6}"/>
              </a:ext>
            </a:extLst>
          </p:cNvPr>
          <p:cNvSpPr txBox="1"/>
          <p:nvPr/>
        </p:nvSpPr>
        <p:spPr>
          <a:xfrm rot="21172896">
            <a:off x="6951745" y="4374281"/>
            <a:ext cx="13854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Astoria Blvd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132C9DC-9B52-D0C1-B5FB-7F3EFEDA3E1C}"/>
              </a:ext>
            </a:extLst>
          </p:cNvPr>
          <p:cNvSpPr txBox="1"/>
          <p:nvPr/>
        </p:nvSpPr>
        <p:spPr>
          <a:xfrm rot="20022713">
            <a:off x="5366737" y="4011898"/>
            <a:ext cx="10141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25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Ave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523F15-6EB5-CA26-EDA4-AEE324AC57A6}"/>
              </a:ext>
            </a:extLst>
          </p:cNvPr>
          <p:cNvSpPr txBox="1"/>
          <p:nvPr/>
        </p:nvSpPr>
        <p:spPr>
          <a:xfrm>
            <a:off x="6788638" y="1764268"/>
            <a:ext cx="13854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90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Street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37268F-EA87-92D9-EB92-4E70FBC761D7}"/>
              </a:ext>
            </a:extLst>
          </p:cNvPr>
          <p:cNvSpPr txBox="1"/>
          <p:nvPr/>
        </p:nvSpPr>
        <p:spPr>
          <a:xfrm rot="4500798">
            <a:off x="5920964" y="5276664"/>
            <a:ext cx="13854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90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Street</a:t>
            </a:r>
          </a:p>
        </p:txBody>
      </p:sp>
    </p:spTree>
    <p:extLst>
      <p:ext uri="{BB962C8B-B14F-4D97-AF65-F5344CB8AC3E}">
        <p14:creationId xmlns:p14="http://schemas.microsoft.com/office/powerpoint/2010/main" val="31786479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73C156-CBB5-5F74-CCD1-402BF092FF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5154658-63B9-A915-0AFE-F7A60FF36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479"/>
            <a:ext cx="9144000" cy="5003321"/>
          </a:xfrm>
          <a:prstGeom prst="rect">
            <a:avLst/>
          </a:prstGeo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9ADB6978-56CF-CD1F-EDDB-1A3444FB1762}"/>
              </a:ext>
            </a:extLst>
          </p:cNvPr>
          <p:cNvSpPr/>
          <p:nvPr/>
        </p:nvSpPr>
        <p:spPr>
          <a:xfrm>
            <a:off x="0" y="0"/>
            <a:ext cx="9144000" cy="579120"/>
          </a:xfrm>
          <a:custGeom>
            <a:avLst/>
            <a:gdLst/>
            <a:ahLst/>
            <a:cxnLst/>
            <a:rect l="l" t="t" r="r" b="b"/>
            <a:pathLst>
              <a:path w="9144000" h="579120">
                <a:moveTo>
                  <a:pt x="0" y="579120"/>
                </a:moveTo>
                <a:lnTo>
                  <a:pt x="9144000" y="579120"/>
                </a:lnTo>
                <a:lnTo>
                  <a:pt x="9144000" y="0"/>
                </a:lnTo>
                <a:lnTo>
                  <a:pt x="0" y="0"/>
                </a:lnTo>
                <a:lnTo>
                  <a:pt x="0" y="579120"/>
                </a:lnTo>
                <a:close/>
              </a:path>
            </a:pathLst>
          </a:custGeom>
          <a:solidFill>
            <a:srgbClr val="00376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AD05FD93-64B3-175E-0E62-68A59F399D5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8442" y="69595"/>
            <a:ext cx="7102958" cy="4129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600" dirty="0"/>
              <a:t>PROJECT IMPROVEMENTS – LOCATION B</a:t>
            </a:r>
            <a:endParaRPr sz="26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ADDBA6-4971-8034-211B-33BABA10E78B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ts val="1650"/>
              </a:lnSpc>
            </a:pPr>
            <a:r>
              <a:rPr lang="en-US" spc="-10"/>
              <a:t>nyc.gov/dot</a:t>
            </a:r>
            <a:endParaRPr lang="en-US" spc="-1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1E54EC-046E-9C41-D79D-6C160032BA4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686801" y="6481495"/>
            <a:ext cx="280670" cy="224790"/>
          </a:xfrm>
        </p:spPr>
        <p:txBody>
          <a:bodyPr/>
          <a:lstStyle/>
          <a:p>
            <a:pPr marL="12700">
              <a:lnSpc>
                <a:spcPts val="1650"/>
              </a:lnSpc>
            </a:pPr>
            <a:fld id="{81D60167-4931-47E6-BA6A-407CBD079E47}" type="slidenum">
              <a:rPr lang="en-US" smtClean="0"/>
              <a:t>15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7D6133-0BB3-D3EE-2C5F-21E604BB916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00" y="4953000"/>
            <a:ext cx="5943600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1497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5ABBF7-2B4D-EA0C-E8BB-039AFB37BB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3B90181-DCF0-0D93-6773-C5B5313745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3798" y="3979121"/>
            <a:ext cx="2653548" cy="2355895"/>
          </a:xfrm>
          <a:prstGeom prst="rect">
            <a:avLst/>
          </a:prstGeom>
        </p:spPr>
      </p:pic>
      <p:sp>
        <p:nvSpPr>
          <p:cNvPr id="26" name="object 2">
            <a:extLst>
              <a:ext uri="{FF2B5EF4-FFF2-40B4-BE49-F238E27FC236}">
                <a16:creationId xmlns:a16="http://schemas.microsoft.com/office/drawing/2014/main" id="{EED0BE80-8065-2197-528C-6ACB00AE200F}"/>
              </a:ext>
            </a:extLst>
          </p:cNvPr>
          <p:cNvSpPr/>
          <p:nvPr/>
        </p:nvSpPr>
        <p:spPr>
          <a:xfrm>
            <a:off x="0" y="0"/>
            <a:ext cx="9144000" cy="579120"/>
          </a:xfrm>
          <a:custGeom>
            <a:avLst/>
            <a:gdLst/>
            <a:ahLst/>
            <a:cxnLst/>
            <a:rect l="l" t="t" r="r" b="b"/>
            <a:pathLst>
              <a:path w="9144000" h="579120">
                <a:moveTo>
                  <a:pt x="0" y="579120"/>
                </a:moveTo>
                <a:lnTo>
                  <a:pt x="9144000" y="579120"/>
                </a:lnTo>
                <a:lnTo>
                  <a:pt x="9144000" y="0"/>
                </a:lnTo>
                <a:lnTo>
                  <a:pt x="0" y="0"/>
                </a:lnTo>
                <a:lnTo>
                  <a:pt x="0" y="579120"/>
                </a:lnTo>
                <a:close/>
              </a:path>
            </a:pathLst>
          </a:custGeom>
          <a:solidFill>
            <a:srgbClr val="00376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4" name="object 4">
            <a:extLst>
              <a:ext uri="{FF2B5EF4-FFF2-40B4-BE49-F238E27FC236}">
                <a16:creationId xmlns:a16="http://schemas.microsoft.com/office/drawing/2014/main" id="{826B9BB1-B486-78F5-8093-9A2AC7A771FE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7346" y="3869306"/>
            <a:ext cx="838200" cy="914400"/>
          </a:xfrm>
          <a:prstGeom prst="rect">
            <a:avLst/>
          </a:prstGeom>
        </p:spPr>
      </p:pic>
      <p:sp>
        <p:nvSpPr>
          <p:cNvPr id="5" name="object 5">
            <a:extLst>
              <a:ext uri="{FF2B5EF4-FFF2-40B4-BE49-F238E27FC236}">
                <a16:creationId xmlns:a16="http://schemas.microsoft.com/office/drawing/2014/main" id="{3B289DA4-254E-6769-F130-FA75846DB65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0485" y="-3589"/>
            <a:ext cx="6680721" cy="528751"/>
          </a:xfrm>
          <a:prstGeom prst="rect">
            <a:avLst/>
          </a:prstGeom>
        </p:spPr>
        <p:txBody>
          <a:bodyPr vert="horz" wrap="square" lIns="0" tIns="112157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Existing Conditions – Location C</a:t>
            </a:r>
            <a:endParaRPr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07D4258A-92AE-822C-4665-3590973053D2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6613688" y="5717339"/>
            <a:ext cx="147518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lnSpc>
                <a:spcPts val="1238"/>
              </a:lnSpc>
            </a:pPr>
            <a:fld id="{81D60167-4931-47E6-BA6A-407CBD079E47}" type="slidenum">
              <a:rPr kern="0" spc="-19" dirty="0"/>
              <a:pPr marL="9525" defTabSz="685800">
                <a:lnSpc>
                  <a:spcPts val="1238"/>
                </a:lnSpc>
              </a:pPr>
              <a:t>16</a:t>
            </a:fld>
            <a:endParaRPr kern="0" spc="-19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79EE33-BE31-71DA-05BB-325DC5701A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67" y="653766"/>
            <a:ext cx="7737133" cy="338483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C5DE97AD-FF43-C97A-6E9A-964A9102A546}"/>
              </a:ext>
            </a:extLst>
          </p:cNvPr>
          <p:cNvSpPr/>
          <p:nvPr/>
        </p:nvSpPr>
        <p:spPr>
          <a:xfrm>
            <a:off x="114523" y="5181600"/>
            <a:ext cx="3110314" cy="102263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Astoria Blvd &amp; 102</a:t>
            </a:r>
            <a:r>
              <a:rPr lang="en-US" baseline="30000" dirty="0"/>
              <a:t>nd</a:t>
            </a:r>
            <a:r>
              <a:rPr lang="en-US" dirty="0"/>
              <a:t> Street: Non-ADA Compliant Median Island for Pedestrian Crossing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621FC9E-5898-1E28-9387-757BB8CEB993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9525">
              <a:lnSpc>
                <a:spcPts val="1238"/>
              </a:lnSpc>
            </a:pPr>
            <a:r>
              <a:rPr lang="en-US" spc="-8"/>
              <a:t>nyc.gov/dot</a:t>
            </a:r>
            <a:endParaRPr lang="en-US" spc="-8" dirty="0"/>
          </a:p>
        </p:txBody>
      </p:sp>
      <p:sp>
        <p:nvSpPr>
          <p:cNvPr id="3" name="object 6">
            <a:extLst>
              <a:ext uri="{FF2B5EF4-FFF2-40B4-BE49-F238E27FC236}">
                <a16:creationId xmlns:a16="http://schemas.microsoft.com/office/drawing/2014/main" id="{DEAB5686-84DA-7C89-D683-AE0B7FF2D753}"/>
              </a:ext>
            </a:extLst>
          </p:cNvPr>
          <p:cNvSpPr txBox="1">
            <a:spLocks/>
          </p:cNvSpPr>
          <p:nvPr/>
        </p:nvSpPr>
        <p:spPr>
          <a:xfrm>
            <a:off x="8839200" y="6541539"/>
            <a:ext cx="190277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50" b="0" i="0" kern="1200">
                <a:solidFill>
                  <a:srgbClr val="7E7E7E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 defTabSz="685800">
              <a:lnSpc>
                <a:spcPts val="1238"/>
              </a:lnSpc>
            </a:pPr>
            <a:fld id="{81D60167-4931-47E6-BA6A-407CBD079E47}" type="slidenum">
              <a:rPr lang="en-US" kern="0" spc="-19" smtClean="0"/>
              <a:pPr marL="9525" defTabSz="685800">
                <a:lnSpc>
                  <a:spcPts val="1238"/>
                </a:lnSpc>
              </a:pPr>
              <a:t>16</a:t>
            </a:fld>
            <a:endParaRPr lang="en-US" kern="0" spc="-19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A482CCD-19C8-7592-64BF-2AC09225B8AD}"/>
              </a:ext>
            </a:extLst>
          </p:cNvPr>
          <p:cNvCxnSpPr>
            <a:cxnSpLocks/>
            <a:stCxn id="25" idx="0"/>
          </p:cNvCxnSpPr>
          <p:nvPr/>
        </p:nvCxnSpPr>
        <p:spPr>
          <a:xfrm flipV="1">
            <a:off x="1669680" y="2362200"/>
            <a:ext cx="1760523" cy="2819400"/>
          </a:xfrm>
          <a:prstGeom prst="straightConnector1">
            <a:avLst/>
          </a:prstGeom>
          <a:ln w="25400"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3C6F901-19B7-77F2-98E7-B34F41321A3A}"/>
              </a:ext>
            </a:extLst>
          </p:cNvPr>
          <p:cNvCxnSpPr>
            <a:cxnSpLocks/>
            <a:stCxn id="25" idx="3"/>
          </p:cNvCxnSpPr>
          <p:nvPr/>
        </p:nvCxnSpPr>
        <p:spPr>
          <a:xfrm flipV="1">
            <a:off x="3224837" y="4902189"/>
            <a:ext cx="3110314" cy="790728"/>
          </a:xfrm>
          <a:prstGeom prst="straightConnector1">
            <a:avLst/>
          </a:prstGeom>
          <a:ln w="25400"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BDBF246-CCAF-9E61-4A5D-6C7F650E7051}"/>
              </a:ext>
            </a:extLst>
          </p:cNvPr>
          <p:cNvSpPr txBox="1"/>
          <p:nvPr/>
        </p:nvSpPr>
        <p:spPr>
          <a:xfrm rot="2000005">
            <a:off x="3281447" y="2028197"/>
            <a:ext cx="13355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Astoria Blvd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1B6021-ACB3-9DEC-B183-91EC6A40EA88}"/>
              </a:ext>
            </a:extLst>
          </p:cNvPr>
          <p:cNvSpPr txBox="1"/>
          <p:nvPr/>
        </p:nvSpPr>
        <p:spPr>
          <a:xfrm rot="3959483">
            <a:off x="5560967" y="1836174"/>
            <a:ext cx="13355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102</a:t>
            </a:r>
            <a:r>
              <a:rPr lang="en-US" baseline="30000" dirty="0">
                <a:solidFill>
                  <a:schemeClr val="bg1"/>
                </a:solidFill>
              </a:rPr>
              <a:t>nd</a:t>
            </a:r>
            <a:r>
              <a:rPr lang="en-US" dirty="0">
                <a:solidFill>
                  <a:schemeClr val="bg1"/>
                </a:solidFill>
              </a:rPr>
              <a:t> St</a:t>
            </a:r>
          </a:p>
        </p:txBody>
      </p:sp>
    </p:spTree>
    <p:extLst>
      <p:ext uri="{BB962C8B-B14F-4D97-AF65-F5344CB8AC3E}">
        <p14:creationId xmlns:p14="http://schemas.microsoft.com/office/powerpoint/2010/main" val="21619258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B5716F-1B50-3BE7-8647-0724AF7872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BA28EBB-711A-4B45-E04A-CE5BC0BEEB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43549" y="618615"/>
            <a:ext cx="3446920" cy="2320507"/>
          </a:xfrm>
          <a:prstGeom prst="rect">
            <a:avLst/>
          </a:prstGeom>
        </p:spPr>
      </p:pic>
      <p:sp>
        <p:nvSpPr>
          <p:cNvPr id="26" name="object 2">
            <a:extLst>
              <a:ext uri="{FF2B5EF4-FFF2-40B4-BE49-F238E27FC236}">
                <a16:creationId xmlns:a16="http://schemas.microsoft.com/office/drawing/2014/main" id="{C381606A-F4A2-408D-B161-C3B6582FD4E8}"/>
              </a:ext>
            </a:extLst>
          </p:cNvPr>
          <p:cNvSpPr/>
          <p:nvPr/>
        </p:nvSpPr>
        <p:spPr>
          <a:xfrm>
            <a:off x="0" y="0"/>
            <a:ext cx="9144000" cy="579120"/>
          </a:xfrm>
          <a:custGeom>
            <a:avLst/>
            <a:gdLst/>
            <a:ahLst/>
            <a:cxnLst/>
            <a:rect l="l" t="t" r="r" b="b"/>
            <a:pathLst>
              <a:path w="9144000" h="579120">
                <a:moveTo>
                  <a:pt x="0" y="579120"/>
                </a:moveTo>
                <a:lnTo>
                  <a:pt x="9144000" y="579120"/>
                </a:lnTo>
                <a:lnTo>
                  <a:pt x="9144000" y="0"/>
                </a:lnTo>
                <a:lnTo>
                  <a:pt x="0" y="0"/>
                </a:lnTo>
                <a:lnTo>
                  <a:pt x="0" y="579120"/>
                </a:lnTo>
                <a:close/>
              </a:path>
            </a:pathLst>
          </a:custGeom>
          <a:solidFill>
            <a:srgbClr val="00376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4" name="object 4">
            <a:extLst>
              <a:ext uri="{FF2B5EF4-FFF2-40B4-BE49-F238E27FC236}">
                <a16:creationId xmlns:a16="http://schemas.microsoft.com/office/drawing/2014/main" id="{022C88D5-80AA-5E6A-45A4-31D9DBA815AB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3384" y="3071447"/>
            <a:ext cx="838200" cy="914400"/>
          </a:xfrm>
          <a:prstGeom prst="rect">
            <a:avLst/>
          </a:prstGeom>
        </p:spPr>
      </p:pic>
      <p:sp>
        <p:nvSpPr>
          <p:cNvPr id="5" name="object 5">
            <a:extLst>
              <a:ext uri="{FF2B5EF4-FFF2-40B4-BE49-F238E27FC236}">
                <a16:creationId xmlns:a16="http://schemas.microsoft.com/office/drawing/2014/main" id="{0DEFE658-6628-824C-305A-5BF990ACB93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0485" y="-3589"/>
            <a:ext cx="5463064" cy="513362"/>
          </a:xfrm>
          <a:prstGeom prst="rect">
            <a:avLst/>
          </a:prstGeom>
        </p:spPr>
        <p:txBody>
          <a:bodyPr vert="horz" wrap="square" lIns="0" tIns="112157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Existing Conditions – Location C</a:t>
            </a:r>
            <a:endParaRPr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93D9ED41-FE1B-9919-2B09-AB67753FBE9A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6613688" y="5717339"/>
            <a:ext cx="147518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lnSpc>
                <a:spcPts val="1238"/>
              </a:lnSpc>
            </a:pPr>
            <a:fld id="{81D60167-4931-47E6-BA6A-407CBD079E47}" type="slidenum">
              <a:rPr kern="0" spc="-19" dirty="0"/>
              <a:pPr marL="9525" defTabSz="685800">
                <a:lnSpc>
                  <a:spcPts val="1238"/>
                </a:lnSpc>
              </a:pPr>
              <a:t>17</a:t>
            </a:fld>
            <a:endParaRPr kern="0" spc="-19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276980-F4AD-8443-BF25-8FF5EB154F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85" y="2998069"/>
            <a:ext cx="7429499" cy="3284839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D11B334-EC87-B0B1-3EE9-ADD8E96B426E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9525">
              <a:lnSpc>
                <a:spcPts val="1238"/>
              </a:lnSpc>
            </a:pPr>
            <a:r>
              <a:rPr lang="en-US" spc="-8"/>
              <a:t>nyc.gov/dot</a:t>
            </a:r>
            <a:endParaRPr lang="en-US" spc="-8" dirty="0"/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92AC791C-459F-E547-7A36-371865FE0D14}"/>
              </a:ext>
            </a:extLst>
          </p:cNvPr>
          <p:cNvSpPr txBox="1">
            <a:spLocks/>
          </p:cNvSpPr>
          <p:nvPr/>
        </p:nvSpPr>
        <p:spPr>
          <a:xfrm>
            <a:off x="8839200" y="6541539"/>
            <a:ext cx="190277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50" b="0" i="0" kern="1200">
                <a:solidFill>
                  <a:srgbClr val="7E7E7E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 defTabSz="685800">
              <a:lnSpc>
                <a:spcPts val="1238"/>
              </a:lnSpc>
            </a:pPr>
            <a:fld id="{81D60167-4931-47E6-BA6A-407CBD079E47}" type="slidenum">
              <a:rPr lang="en-US" kern="0" spc="-19" smtClean="0"/>
              <a:pPr marL="9525" defTabSz="685800">
                <a:lnSpc>
                  <a:spcPts val="1238"/>
                </a:lnSpc>
              </a:pPr>
              <a:t>17</a:t>
            </a:fld>
            <a:endParaRPr lang="en-US" kern="0" spc="-19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395E27-2E9B-9BC4-E996-A317AFD3126F}"/>
              </a:ext>
            </a:extLst>
          </p:cNvPr>
          <p:cNvSpPr/>
          <p:nvPr/>
        </p:nvSpPr>
        <p:spPr>
          <a:xfrm>
            <a:off x="153531" y="990600"/>
            <a:ext cx="4113669" cy="125146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Astoria Blvd &amp; McIntosh St / 29</a:t>
            </a:r>
            <a:r>
              <a:rPr lang="en-US" baseline="30000" dirty="0"/>
              <a:t>th</a:t>
            </a:r>
            <a:r>
              <a:rPr lang="en-US" dirty="0"/>
              <a:t> Ave:</a:t>
            </a:r>
          </a:p>
          <a:p>
            <a:pPr algn="ctr"/>
            <a:r>
              <a:rPr lang="en-US" dirty="0"/>
              <a:t>Skewed Crosswalk for Pedestrians to Cross Major Roadway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0390743-D984-0592-9780-4AAB3A415241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2210366" y="2242069"/>
            <a:ext cx="151834" cy="1936297"/>
          </a:xfrm>
          <a:prstGeom prst="straightConnector1">
            <a:avLst/>
          </a:prstGeom>
          <a:ln w="25400"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7A34185-14A7-B128-4245-E4723A4B4E83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2210366" y="2242069"/>
            <a:ext cx="4952434" cy="200737"/>
          </a:xfrm>
          <a:prstGeom prst="straightConnector1">
            <a:avLst/>
          </a:prstGeom>
          <a:ln w="25400"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E40DAA5-FBF5-C849-0F20-E2632568CF81}"/>
              </a:ext>
            </a:extLst>
          </p:cNvPr>
          <p:cNvSpPr txBox="1"/>
          <p:nvPr/>
        </p:nvSpPr>
        <p:spPr>
          <a:xfrm>
            <a:off x="6599255" y="2598257"/>
            <a:ext cx="13355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Astoria Blvd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5CEC2F-CFD2-F6BE-BFA0-E4C71B0D6DAF}"/>
              </a:ext>
            </a:extLst>
          </p:cNvPr>
          <p:cNvSpPr txBox="1"/>
          <p:nvPr/>
        </p:nvSpPr>
        <p:spPr>
          <a:xfrm rot="2000005">
            <a:off x="306887" y="5532673"/>
            <a:ext cx="13355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Astoria Blvd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15050C-7B0A-2020-53E8-697D554D6167}"/>
              </a:ext>
            </a:extLst>
          </p:cNvPr>
          <p:cNvSpPr txBox="1"/>
          <p:nvPr/>
        </p:nvSpPr>
        <p:spPr>
          <a:xfrm rot="3178804">
            <a:off x="5935648" y="1135435"/>
            <a:ext cx="1335507" cy="369332"/>
          </a:xfrm>
          <a:prstGeom prst="rect">
            <a:avLst/>
          </a:prstGeom>
          <a:solidFill>
            <a:srgbClr val="7E8A96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McIntosh St</a:t>
            </a:r>
          </a:p>
        </p:txBody>
      </p:sp>
    </p:spTree>
    <p:extLst>
      <p:ext uri="{BB962C8B-B14F-4D97-AF65-F5344CB8AC3E}">
        <p14:creationId xmlns:p14="http://schemas.microsoft.com/office/powerpoint/2010/main" val="19414041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79032F-0579-EF79-C527-7DCDD66A56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91D6CD3-2915-E79C-F130-1F78FB71F99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6774" y="870903"/>
            <a:ext cx="4038600" cy="2446855"/>
          </a:xfrm>
          <a:prstGeom prst="rect">
            <a:avLst/>
          </a:prstGeom>
        </p:spPr>
      </p:pic>
      <p:sp>
        <p:nvSpPr>
          <p:cNvPr id="26" name="object 2">
            <a:extLst>
              <a:ext uri="{FF2B5EF4-FFF2-40B4-BE49-F238E27FC236}">
                <a16:creationId xmlns:a16="http://schemas.microsoft.com/office/drawing/2014/main" id="{D5F46F9D-1806-1E28-A64D-8D67CDDFC9DE}"/>
              </a:ext>
            </a:extLst>
          </p:cNvPr>
          <p:cNvSpPr/>
          <p:nvPr/>
        </p:nvSpPr>
        <p:spPr>
          <a:xfrm>
            <a:off x="0" y="0"/>
            <a:ext cx="9144000" cy="579120"/>
          </a:xfrm>
          <a:custGeom>
            <a:avLst/>
            <a:gdLst/>
            <a:ahLst/>
            <a:cxnLst/>
            <a:rect l="l" t="t" r="r" b="b"/>
            <a:pathLst>
              <a:path w="9144000" h="579120">
                <a:moveTo>
                  <a:pt x="0" y="579120"/>
                </a:moveTo>
                <a:lnTo>
                  <a:pt x="9144000" y="579120"/>
                </a:lnTo>
                <a:lnTo>
                  <a:pt x="9144000" y="0"/>
                </a:lnTo>
                <a:lnTo>
                  <a:pt x="0" y="0"/>
                </a:lnTo>
                <a:lnTo>
                  <a:pt x="0" y="579120"/>
                </a:lnTo>
                <a:close/>
              </a:path>
            </a:pathLst>
          </a:custGeom>
          <a:solidFill>
            <a:srgbClr val="00376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4" name="object 4">
            <a:extLst>
              <a:ext uri="{FF2B5EF4-FFF2-40B4-BE49-F238E27FC236}">
                <a16:creationId xmlns:a16="http://schemas.microsoft.com/office/drawing/2014/main" id="{C64C76A7-25BA-88A0-A717-E71E84400C46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3000" y="1153416"/>
            <a:ext cx="838200" cy="914400"/>
          </a:xfrm>
          <a:prstGeom prst="rect">
            <a:avLst/>
          </a:prstGeom>
        </p:spPr>
      </p:pic>
      <p:sp>
        <p:nvSpPr>
          <p:cNvPr id="5" name="object 5">
            <a:extLst>
              <a:ext uri="{FF2B5EF4-FFF2-40B4-BE49-F238E27FC236}">
                <a16:creationId xmlns:a16="http://schemas.microsoft.com/office/drawing/2014/main" id="{C5B2AD5A-1983-7F42-082B-A85C3B9C786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0485" y="-3589"/>
            <a:ext cx="6091715" cy="513362"/>
          </a:xfrm>
          <a:prstGeom prst="rect">
            <a:avLst/>
          </a:prstGeom>
        </p:spPr>
        <p:txBody>
          <a:bodyPr vert="horz" wrap="square" lIns="0" tIns="112157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Existing Conditions – Location C</a:t>
            </a:r>
            <a:endParaRPr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7565EF7A-B715-AE7B-E7A8-12AB523FAC7F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6613688" y="5717339"/>
            <a:ext cx="147518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lnSpc>
                <a:spcPts val="1238"/>
              </a:lnSpc>
            </a:pPr>
            <a:fld id="{81D60167-4931-47E6-BA6A-407CBD079E47}" type="slidenum">
              <a:rPr kern="0" spc="-19" dirty="0"/>
              <a:pPr marL="9525" defTabSz="685800">
                <a:lnSpc>
                  <a:spcPts val="1238"/>
                </a:lnSpc>
              </a:pPr>
              <a:t>18</a:t>
            </a:fld>
            <a:endParaRPr kern="0" spc="-19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58ADB4-E247-BFF4-F9D1-10F3811CEE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85" y="3540331"/>
            <a:ext cx="7055642" cy="2769061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6EDC3AA-2C7D-17B8-039D-F83568F124E9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9525">
              <a:lnSpc>
                <a:spcPts val="1238"/>
              </a:lnSpc>
            </a:pPr>
            <a:r>
              <a:rPr lang="en-US" spc="-8"/>
              <a:t>nyc.gov/dot</a:t>
            </a:r>
            <a:endParaRPr lang="en-US" spc="-8" dirty="0"/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A3976082-934E-B927-E9C2-95EA6B2B9726}"/>
              </a:ext>
            </a:extLst>
          </p:cNvPr>
          <p:cNvSpPr txBox="1">
            <a:spLocks/>
          </p:cNvSpPr>
          <p:nvPr/>
        </p:nvSpPr>
        <p:spPr>
          <a:xfrm>
            <a:off x="8839200" y="6541539"/>
            <a:ext cx="190277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50" b="0" i="0" kern="1200">
                <a:solidFill>
                  <a:srgbClr val="7E7E7E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 defTabSz="685800">
              <a:lnSpc>
                <a:spcPts val="1238"/>
              </a:lnSpc>
            </a:pPr>
            <a:fld id="{81D60167-4931-47E6-BA6A-407CBD079E47}" type="slidenum">
              <a:rPr lang="en-US" kern="0" spc="-19" smtClean="0"/>
              <a:pPr marL="9525" defTabSz="685800">
                <a:lnSpc>
                  <a:spcPts val="1238"/>
                </a:lnSpc>
              </a:pPr>
              <a:t>18</a:t>
            </a:fld>
            <a:endParaRPr lang="en-US" kern="0" spc="-19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74D838-9C60-BEBF-C7AC-674F38291BBA}"/>
              </a:ext>
            </a:extLst>
          </p:cNvPr>
          <p:cNvSpPr/>
          <p:nvPr/>
        </p:nvSpPr>
        <p:spPr>
          <a:xfrm>
            <a:off x="153531" y="990600"/>
            <a:ext cx="4113669" cy="125146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Astoria Blvd &amp; Humphreys Street:</a:t>
            </a:r>
          </a:p>
          <a:p>
            <a:pPr algn="ctr"/>
            <a:r>
              <a:rPr lang="en-US" dirty="0"/>
              <a:t>Skewed Crosswalk for Pedestrians to Cross Major Roadway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62038F7-BD0C-73B9-B98F-DBE57EFCEAFF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2210366" y="2242069"/>
            <a:ext cx="47653" cy="2559591"/>
          </a:xfrm>
          <a:prstGeom prst="straightConnector1">
            <a:avLst/>
          </a:prstGeom>
          <a:ln w="25400"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7B6C376-A4FE-E655-28D4-B85A031F29D9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2210366" y="2242069"/>
            <a:ext cx="4550840" cy="272531"/>
          </a:xfrm>
          <a:prstGeom prst="straightConnector1">
            <a:avLst/>
          </a:prstGeom>
          <a:ln w="25400"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260F741B-5CDB-048F-46F2-BDFC919BA4F0}"/>
              </a:ext>
            </a:extLst>
          </p:cNvPr>
          <p:cNvSpPr txBox="1"/>
          <p:nvPr/>
        </p:nvSpPr>
        <p:spPr>
          <a:xfrm rot="161186">
            <a:off x="306887" y="5532673"/>
            <a:ext cx="13355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Astoria Blvd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3CC2FD-AEBD-A859-ED60-E792875C7DF2}"/>
              </a:ext>
            </a:extLst>
          </p:cNvPr>
          <p:cNvSpPr txBox="1"/>
          <p:nvPr/>
        </p:nvSpPr>
        <p:spPr>
          <a:xfrm rot="2000005">
            <a:off x="2181993" y="4550410"/>
            <a:ext cx="15785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Humphreys St</a:t>
            </a:r>
          </a:p>
        </p:txBody>
      </p:sp>
    </p:spTree>
    <p:extLst>
      <p:ext uri="{BB962C8B-B14F-4D97-AF65-F5344CB8AC3E}">
        <p14:creationId xmlns:p14="http://schemas.microsoft.com/office/powerpoint/2010/main" val="23021565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468839-72F0-39C4-6B09-F5FFC4158F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6CEEAAED-4A65-B959-7869-06A312594D96}"/>
              </a:ext>
            </a:extLst>
          </p:cNvPr>
          <p:cNvSpPr/>
          <p:nvPr/>
        </p:nvSpPr>
        <p:spPr>
          <a:xfrm>
            <a:off x="0" y="0"/>
            <a:ext cx="9144000" cy="579120"/>
          </a:xfrm>
          <a:custGeom>
            <a:avLst/>
            <a:gdLst/>
            <a:ahLst/>
            <a:cxnLst/>
            <a:rect l="l" t="t" r="r" b="b"/>
            <a:pathLst>
              <a:path w="9144000" h="579120">
                <a:moveTo>
                  <a:pt x="0" y="579120"/>
                </a:moveTo>
                <a:lnTo>
                  <a:pt x="9144000" y="579120"/>
                </a:lnTo>
                <a:lnTo>
                  <a:pt x="9144000" y="0"/>
                </a:lnTo>
                <a:lnTo>
                  <a:pt x="0" y="0"/>
                </a:lnTo>
                <a:lnTo>
                  <a:pt x="0" y="579120"/>
                </a:lnTo>
                <a:close/>
              </a:path>
            </a:pathLst>
          </a:custGeom>
          <a:solidFill>
            <a:srgbClr val="00376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955E70E0-8C33-2BA6-C435-FC74769BD48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8442" y="69595"/>
            <a:ext cx="7102958" cy="4129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600" dirty="0"/>
              <a:t>PROJECT IMPROVEMENTS – LOCATION C</a:t>
            </a:r>
            <a:endParaRPr sz="26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B57861-F948-C9E6-6787-8A7CABA7637A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ts val="1650"/>
              </a:lnSpc>
            </a:pPr>
            <a:r>
              <a:rPr lang="en-US" spc="-10"/>
              <a:t>nyc.gov/dot</a:t>
            </a:r>
            <a:endParaRPr lang="en-US" spc="-1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96655E-B8DE-8622-088A-22C0B40F917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686800" y="6481495"/>
            <a:ext cx="280671" cy="224790"/>
          </a:xfrm>
        </p:spPr>
        <p:txBody>
          <a:bodyPr/>
          <a:lstStyle/>
          <a:p>
            <a:pPr marL="12700">
              <a:lnSpc>
                <a:spcPts val="1650"/>
              </a:lnSpc>
            </a:pPr>
            <a:fld id="{81D60167-4931-47E6-BA6A-407CBD079E47}" type="slidenum">
              <a:rPr lang="en-US" smtClean="0"/>
              <a:t>19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F3547F-D94D-4E87-C037-836CA3508E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29807"/>
            <a:ext cx="9144000" cy="499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6949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ject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645"/>
          <a:stretch/>
        </p:blipFill>
        <p:spPr>
          <a:xfrm>
            <a:off x="0" y="579120"/>
            <a:ext cx="9141000" cy="3200400"/>
          </a:xfrm>
          <a:prstGeom prst="rect">
            <a:avLst/>
          </a:prstGeom>
        </p:spPr>
      </p:pic>
      <p:sp>
        <p:nvSpPr>
          <p:cNvPr id="23" name="object 2">
            <a:extLst>
              <a:ext uri="{FF2B5EF4-FFF2-40B4-BE49-F238E27FC236}">
                <a16:creationId xmlns:a16="http://schemas.microsoft.com/office/drawing/2014/main" id="{D9E30417-A1C1-3EF5-5A0A-C7496E5BE85F}"/>
              </a:ext>
            </a:extLst>
          </p:cNvPr>
          <p:cNvSpPr/>
          <p:nvPr/>
        </p:nvSpPr>
        <p:spPr>
          <a:xfrm>
            <a:off x="3000" y="0"/>
            <a:ext cx="9144000" cy="579120"/>
          </a:xfrm>
          <a:custGeom>
            <a:avLst/>
            <a:gdLst/>
            <a:ahLst/>
            <a:cxnLst/>
            <a:rect l="l" t="t" r="r" b="b"/>
            <a:pathLst>
              <a:path w="9144000" h="579120">
                <a:moveTo>
                  <a:pt x="0" y="579120"/>
                </a:moveTo>
                <a:lnTo>
                  <a:pt x="9144000" y="579120"/>
                </a:lnTo>
                <a:lnTo>
                  <a:pt x="9144000" y="0"/>
                </a:lnTo>
                <a:lnTo>
                  <a:pt x="0" y="0"/>
                </a:lnTo>
                <a:lnTo>
                  <a:pt x="0" y="579120"/>
                </a:lnTo>
                <a:close/>
              </a:path>
            </a:pathLst>
          </a:custGeom>
          <a:solidFill>
            <a:srgbClr val="00376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8243" y="28864"/>
            <a:ext cx="2729865" cy="409247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2600" b="1" dirty="0">
                <a:solidFill>
                  <a:schemeClr val="bg1"/>
                </a:solidFill>
                <a:latin typeface="Arial"/>
                <a:cs typeface="Arial"/>
              </a:rPr>
              <a:t>Project Overview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16997" y="3783697"/>
            <a:ext cx="2245203" cy="402514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defTabSz="685800">
              <a:spcBef>
                <a:spcPts val="79"/>
              </a:spcBef>
            </a:pPr>
            <a:r>
              <a:rPr lang="en-US" sz="1275" b="1" kern="0" dirty="0">
                <a:solidFill>
                  <a:srgbClr val="252525"/>
                </a:solidFill>
                <a:latin typeface="Calibri"/>
                <a:cs typeface="Calibri"/>
              </a:rPr>
              <a:t>ESTIMATED CONSTRUCTION COST: </a:t>
            </a:r>
            <a:r>
              <a:rPr sz="1275" b="1" kern="0" dirty="0">
                <a:solidFill>
                  <a:srgbClr val="252525"/>
                </a:solidFill>
                <a:latin typeface="Calibri"/>
                <a:cs typeface="Calibri"/>
              </a:rPr>
              <a:t>$</a:t>
            </a:r>
            <a:r>
              <a:rPr lang="en-US" sz="1275" b="1" kern="0" dirty="0">
                <a:solidFill>
                  <a:srgbClr val="252525"/>
                </a:solidFill>
                <a:latin typeface="Calibri"/>
                <a:cs typeface="Calibri"/>
              </a:rPr>
              <a:t>15.6</a:t>
            </a:r>
            <a:r>
              <a:rPr sz="1275" b="1" kern="0" dirty="0">
                <a:solidFill>
                  <a:srgbClr val="252525"/>
                </a:solidFill>
                <a:latin typeface="Calibri"/>
                <a:cs typeface="Calibri"/>
              </a:rPr>
              <a:t>M</a:t>
            </a:r>
            <a:r>
              <a:rPr sz="1275" b="1" kern="0" spc="-4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1275" b="1" kern="0" spc="-8" dirty="0">
                <a:solidFill>
                  <a:srgbClr val="252525"/>
                </a:solidFill>
                <a:latin typeface="Calibri"/>
                <a:cs typeface="Calibri"/>
              </a:rPr>
              <a:t>Project</a:t>
            </a:r>
            <a:endParaRPr sz="1275" kern="0" dirty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7002" y="4123011"/>
            <a:ext cx="2787968" cy="677589"/>
          </a:xfrm>
          <a:prstGeom prst="rect">
            <a:avLst/>
          </a:prstGeom>
        </p:spPr>
        <p:txBody>
          <a:bodyPr vert="horz" wrap="square" lIns="0" tIns="46196" rIns="0" bIns="0" rtlCol="0">
            <a:spAutoFit/>
          </a:bodyPr>
          <a:lstStyle/>
          <a:p>
            <a:pPr marL="183833" indent="-174308" defTabSz="685800">
              <a:spcBef>
                <a:spcPts val="289"/>
              </a:spcBef>
              <a:buFont typeface="Arial"/>
              <a:buChar char="–"/>
              <a:tabLst>
                <a:tab pos="183833" algn="l"/>
              </a:tabLst>
            </a:pPr>
            <a:r>
              <a:rPr lang="en-US" sz="1150" kern="0" dirty="0">
                <a:solidFill>
                  <a:srgbClr val="252525"/>
                </a:solidFill>
                <a:latin typeface="Calibri"/>
                <a:cs typeface="Calibri"/>
              </a:rPr>
              <a:t>$1.00M</a:t>
            </a:r>
            <a:r>
              <a:rPr lang="en-US" sz="1150" kern="0" spc="-8" dirty="0">
                <a:solidFill>
                  <a:srgbClr val="252525"/>
                </a:solidFill>
                <a:latin typeface="Calibri"/>
                <a:cs typeface="Calibri"/>
              </a:rPr>
              <a:t> from </a:t>
            </a:r>
            <a:r>
              <a:rPr lang="en-US" sz="1150" kern="0" dirty="0">
                <a:solidFill>
                  <a:srgbClr val="252525"/>
                </a:solidFill>
                <a:latin typeface="Calibri"/>
                <a:cs typeface="Calibri"/>
              </a:rPr>
              <a:t>Reso Fund</a:t>
            </a:r>
          </a:p>
          <a:p>
            <a:pPr marL="183833" indent="-174308" defTabSz="685800">
              <a:spcBef>
                <a:spcPts val="289"/>
              </a:spcBef>
              <a:buFont typeface="Arial"/>
              <a:buChar char="–"/>
              <a:tabLst>
                <a:tab pos="183833" algn="l"/>
              </a:tabLst>
            </a:pPr>
            <a:r>
              <a:rPr lang="en-US" sz="1150" kern="0" dirty="0">
                <a:solidFill>
                  <a:srgbClr val="252525"/>
                </a:solidFill>
                <a:latin typeface="Calibri"/>
                <a:cs typeface="Calibri"/>
              </a:rPr>
              <a:t>$2.00M HUD Funding – Non City Fund</a:t>
            </a:r>
          </a:p>
          <a:p>
            <a:pPr marL="183833" indent="-174308" defTabSz="685800">
              <a:spcBef>
                <a:spcPts val="289"/>
              </a:spcBef>
              <a:buFont typeface="Arial"/>
              <a:buChar char="–"/>
              <a:tabLst>
                <a:tab pos="183833" algn="l"/>
              </a:tabLst>
            </a:pPr>
            <a:r>
              <a:rPr lang="en-US" sz="1150" kern="0" dirty="0">
                <a:solidFill>
                  <a:srgbClr val="252525"/>
                </a:solidFill>
                <a:latin typeface="Calibri"/>
                <a:cs typeface="Calibri"/>
              </a:rPr>
              <a:t>REMAINING FUNDS PROVIDED BY CITY</a:t>
            </a:r>
            <a:endParaRPr lang="en-US" sz="1150" kern="0" dirty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graphicFrame>
        <p:nvGraphicFramePr>
          <p:cNvPr id="19" name="object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2232936"/>
              </p:ext>
            </p:extLst>
          </p:nvPr>
        </p:nvGraphicFramePr>
        <p:xfrm>
          <a:off x="139857" y="4953000"/>
          <a:ext cx="1612743" cy="1346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096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31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020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3189" marR="116205" indent="77470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8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Tota</a:t>
                      </a:r>
                      <a:r>
                        <a:rPr lang="en-US" sz="8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sz="8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8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Crashes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6715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800" b="1" spc="-10" dirty="0">
                          <a:solidFill>
                            <a:srgbClr val="181818"/>
                          </a:solidFill>
                          <a:latin typeface="Arial"/>
                          <a:cs typeface="Arial"/>
                        </a:rPr>
                        <a:t>Pedestrian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476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EBEB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lang="en-US" sz="800" b="1" spc="-50" dirty="0">
                          <a:solidFill>
                            <a:srgbClr val="181818"/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3476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EBE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263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800" b="1" spc="-10" dirty="0">
                          <a:solidFill>
                            <a:srgbClr val="181818"/>
                          </a:solidFill>
                          <a:latin typeface="Arial"/>
                          <a:cs typeface="Arial"/>
                        </a:rPr>
                        <a:t>Bicyclists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en-US" sz="800" b="1" spc="-50" dirty="0">
                          <a:solidFill>
                            <a:srgbClr val="181818"/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5278">
                <a:tc>
                  <a:txBody>
                    <a:bodyPr/>
                    <a:lstStyle/>
                    <a:p>
                      <a:pPr marL="99695" marR="22796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800" b="1" dirty="0">
                          <a:solidFill>
                            <a:srgbClr val="181818"/>
                          </a:solidFill>
                          <a:latin typeface="Arial"/>
                          <a:cs typeface="Arial"/>
                        </a:rPr>
                        <a:t>Motor</a:t>
                      </a:r>
                      <a:r>
                        <a:rPr sz="800" b="1" spc="-25" dirty="0">
                          <a:solidFill>
                            <a:srgbClr val="18181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181818"/>
                          </a:solidFill>
                          <a:latin typeface="Arial"/>
                          <a:cs typeface="Arial"/>
                        </a:rPr>
                        <a:t>Vehicle Occupant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EBEB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0"/>
                        </a:spcBef>
                      </a:pPr>
                      <a:r>
                        <a:rPr lang="en-US" sz="800" b="1" spc="-25" dirty="0">
                          <a:solidFill>
                            <a:srgbClr val="181818"/>
                          </a:solidFill>
                          <a:latin typeface="Arial"/>
                          <a:cs typeface="Arial"/>
                        </a:rPr>
                        <a:t>59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9429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EBE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263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800" b="1" spc="-10" dirty="0">
                          <a:solidFill>
                            <a:srgbClr val="181818"/>
                          </a:solidFill>
                          <a:latin typeface="Arial"/>
                          <a:cs typeface="Arial"/>
                        </a:rPr>
                        <a:t>Total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en-US" sz="800" b="1" spc="-25" dirty="0">
                          <a:solidFill>
                            <a:srgbClr val="181818"/>
                          </a:solidFill>
                          <a:latin typeface="Arial"/>
                          <a:cs typeface="Arial"/>
                        </a:rPr>
                        <a:t>65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0" name="object 20"/>
          <p:cNvSpPr txBox="1"/>
          <p:nvPr/>
        </p:nvSpPr>
        <p:spPr>
          <a:xfrm>
            <a:off x="157002" y="4800600"/>
            <a:ext cx="2009775" cy="17120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lang="en-US" sz="1050" kern="0" dirty="0">
                <a:solidFill>
                  <a:srgbClr val="252525"/>
                </a:solidFill>
                <a:latin typeface="Calibri"/>
                <a:cs typeface="Calibri"/>
              </a:rPr>
              <a:t>Crash</a:t>
            </a:r>
            <a:r>
              <a:rPr sz="1050" kern="0" spc="-8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1050" kern="0" spc="-15" dirty="0">
                <a:solidFill>
                  <a:srgbClr val="252525"/>
                </a:solidFill>
                <a:latin typeface="Calibri"/>
                <a:cs typeface="Calibri"/>
              </a:rPr>
              <a:t>Sum</a:t>
            </a:r>
            <a:r>
              <a:rPr lang="en-US" sz="1050" kern="0" spc="-15" dirty="0">
                <a:solidFill>
                  <a:srgbClr val="252525"/>
                </a:solidFill>
                <a:latin typeface="Calibri"/>
                <a:cs typeface="Calibri"/>
              </a:rPr>
              <a:t>mary</a:t>
            </a:r>
            <a:r>
              <a:rPr sz="1050" kern="0" spc="-15" dirty="0">
                <a:solidFill>
                  <a:srgbClr val="252525"/>
                </a:solidFill>
                <a:latin typeface="Calibri"/>
                <a:cs typeface="Calibri"/>
              </a:rPr>
              <a:t>,</a:t>
            </a:r>
            <a:r>
              <a:rPr sz="1050" kern="0" spc="-34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1050" kern="0" spc="-8" dirty="0">
                <a:solidFill>
                  <a:srgbClr val="252525"/>
                </a:solidFill>
                <a:latin typeface="Calibri"/>
                <a:cs typeface="Calibri"/>
              </a:rPr>
              <a:t>20</a:t>
            </a:r>
            <a:r>
              <a:rPr lang="en-US" sz="1050" kern="0" spc="-8" dirty="0">
                <a:solidFill>
                  <a:srgbClr val="252525"/>
                </a:solidFill>
                <a:latin typeface="Calibri"/>
                <a:cs typeface="Calibri"/>
              </a:rPr>
              <a:t>19</a:t>
            </a:r>
            <a:r>
              <a:rPr sz="1050" kern="0" spc="-8" dirty="0">
                <a:solidFill>
                  <a:srgbClr val="252525"/>
                </a:solidFill>
                <a:latin typeface="Calibri"/>
                <a:cs typeface="Calibri"/>
              </a:rPr>
              <a:t>-</a:t>
            </a:r>
            <a:r>
              <a:rPr sz="1050" kern="0" dirty="0">
                <a:solidFill>
                  <a:srgbClr val="252525"/>
                </a:solidFill>
                <a:latin typeface="Calibri"/>
                <a:cs typeface="Calibri"/>
              </a:rPr>
              <a:t>202</a:t>
            </a:r>
            <a:r>
              <a:rPr lang="en-US" sz="1050" kern="0" dirty="0">
                <a:solidFill>
                  <a:srgbClr val="252525"/>
                </a:solidFill>
                <a:latin typeface="Calibri"/>
                <a:cs typeface="Calibri"/>
              </a:rPr>
              <a:t>1</a:t>
            </a:r>
            <a:r>
              <a:rPr sz="1050" kern="0" spc="11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1050" kern="0" dirty="0">
                <a:solidFill>
                  <a:srgbClr val="252525"/>
                </a:solidFill>
                <a:latin typeface="Calibri"/>
                <a:cs typeface="Calibri"/>
              </a:rPr>
              <a:t>(</a:t>
            </a:r>
            <a:r>
              <a:rPr lang="en-US" sz="1050" kern="0" dirty="0">
                <a:solidFill>
                  <a:srgbClr val="252525"/>
                </a:solidFill>
                <a:latin typeface="Calibri"/>
                <a:cs typeface="Calibri"/>
              </a:rPr>
              <a:t>3</a:t>
            </a:r>
            <a:r>
              <a:rPr sz="1050" kern="0" spc="-19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1050" kern="0" spc="-8" dirty="0">
                <a:solidFill>
                  <a:srgbClr val="252525"/>
                </a:solidFill>
                <a:latin typeface="Calibri"/>
                <a:cs typeface="Calibri"/>
              </a:rPr>
              <a:t>years)</a:t>
            </a:r>
            <a:endParaRPr sz="1050" kern="0" dirty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30" name="object 16">
            <a:extLst>
              <a:ext uri="{FF2B5EF4-FFF2-40B4-BE49-F238E27FC236}">
                <a16:creationId xmlns:a16="http://schemas.microsoft.com/office/drawing/2014/main" id="{6C9CF52B-C865-680B-E6FA-B5AD22DBA6D6}"/>
              </a:ext>
            </a:extLst>
          </p:cNvPr>
          <p:cNvSpPr/>
          <p:nvPr/>
        </p:nvSpPr>
        <p:spPr>
          <a:xfrm>
            <a:off x="32864" y="599074"/>
            <a:ext cx="1256604" cy="573494"/>
          </a:xfrm>
          <a:custGeom>
            <a:avLst/>
            <a:gdLst/>
            <a:ahLst/>
            <a:cxnLst/>
            <a:rect l="l" t="t" r="r" b="b"/>
            <a:pathLst>
              <a:path w="1629409" h="605789">
                <a:moveTo>
                  <a:pt x="1528013" y="0"/>
                </a:moveTo>
                <a:lnTo>
                  <a:pt x="100939" y="0"/>
                </a:lnTo>
                <a:lnTo>
                  <a:pt x="61652" y="7931"/>
                </a:lnTo>
                <a:lnTo>
                  <a:pt x="29567" y="29562"/>
                </a:lnTo>
                <a:lnTo>
                  <a:pt x="7933" y="61646"/>
                </a:lnTo>
                <a:lnTo>
                  <a:pt x="0" y="100939"/>
                </a:lnTo>
                <a:lnTo>
                  <a:pt x="0" y="504697"/>
                </a:lnTo>
                <a:lnTo>
                  <a:pt x="7933" y="543992"/>
                </a:lnTo>
                <a:lnTo>
                  <a:pt x="29567" y="576081"/>
                </a:lnTo>
                <a:lnTo>
                  <a:pt x="61652" y="597716"/>
                </a:lnTo>
                <a:lnTo>
                  <a:pt x="100939" y="605650"/>
                </a:lnTo>
                <a:lnTo>
                  <a:pt x="1528013" y="605650"/>
                </a:lnTo>
                <a:lnTo>
                  <a:pt x="1567307" y="597716"/>
                </a:lnTo>
                <a:lnTo>
                  <a:pt x="1599396" y="576081"/>
                </a:lnTo>
                <a:lnTo>
                  <a:pt x="1621031" y="543992"/>
                </a:lnTo>
                <a:lnTo>
                  <a:pt x="1628965" y="504697"/>
                </a:lnTo>
                <a:lnTo>
                  <a:pt x="1628965" y="100939"/>
                </a:lnTo>
                <a:lnTo>
                  <a:pt x="1621031" y="61646"/>
                </a:lnTo>
                <a:lnTo>
                  <a:pt x="1599396" y="29562"/>
                </a:lnTo>
                <a:lnTo>
                  <a:pt x="1567307" y="7931"/>
                </a:lnTo>
                <a:lnTo>
                  <a:pt x="1528013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tx2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 kern="0">
              <a:solidFill>
                <a:sysClr val="windowText" lastClr="000000"/>
              </a:solidFill>
            </a:endParaRPr>
          </a:p>
        </p:txBody>
      </p:sp>
      <p:sp>
        <p:nvSpPr>
          <p:cNvPr id="31" name="object 17">
            <a:extLst>
              <a:ext uri="{FF2B5EF4-FFF2-40B4-BE49-F238E27FC236}">
                <a16:creationId xmlns:a16="http://schemas.microsoft.com/office/drawing/2014/main" id="{7A86ACC5-69EA-0BAB-2A6E-9B22A4B024B5}"/>
              </a:ext>
            </a:extLst>
          </p:cNvPr>
          <p:cNvSpPr/>
          <p:nvPr/>
        </p:nvSpPr>
        <p:spPr>
          <a:xfrm>
            <a:off x="31940" y="597201"/>
            <a:ext cx="1256604" cy="585335"/>
          </a:xfrm>
          <a:custGeom>
            <a:avLst/>
            <a:gdLst/>
            <a:ahLst/>
            <a:cxnLst/>
            <a:rect l="l" t="t" r="r" b="b"/>
            <a:pathLst>
              <a:path w="1629409" h="605789">
                <a:moveTo>
                  <a:pt x="0" y="100939"/>
                </a:moveTo>
                <a:lnTo>
                  <a:pt x="7933" y="61646"/>
                </a:lnTo>
                <a:lnTo>
                  <a:pt x="29567" y="29562"/>
                </a:lnTo>
                <a:lnTo>
                  <a:pt x="61652" y="7931"/>
                </a:lnTo>
                <a:lnTo>
                  <a:pt x="100939" y="0"/>
                </a:lnTo>
                <a:lnTo>
                  <a:pt x="1528013" y="0"/>
                </a:lnTo>
                <a:lnTo>
                  <a:pt x="1567307" y="7931"/>
                </a:lnTo>
                <a:lnTo>
                  <a:pt x="1599396" y="29562"/>
                </a:lnTo>
                <a:lnTo>
                  <a:pt x="1621031" y="61646"/>
                </a:lnTo>
                <a:lnTo>
                  <a:pt x="1628965" y="100939"/>
                </a:lnTo>
                <a:lnTo>
                  <a:pt x="1628965" y="504697"/>
                </a:lnTo>
                <a:lnTo>
                  <a:pt x="1621031" y="543992"/>
                </a:lnTo>
                <a:lnTo>
                  <a:pt x="1599396" y="576081"/>
                </a:lnTo>
                <a:lnTo>
                  <a:pt x="1567307" y="597716"/>
                </a:lnTo>
                <a:lnTo>
                  <a:pt x="1528013" y="605650"/>
                </a:lnTo>
                <a:lnTo>
                  <a:pt x="100939" y="605650"/>
                </a:lnTo>
                <a:lnTo>
                  <a:pt x="61652" y="597716"/>
                </a:lnTo>
                <a:lnTo>
                  <a:pt x="29567" y="576081"/>
                </a:lnTo>
                <a:lnTo>
                  <a:pt x="7933" y="543992"/>
                </a:lnTo>
                <a:lnTo>
                  <a:pt x="0" y="504697"/>
                </a:lnTo>
                <a:lnTo>
                  <a:pt x="0" y="100939"/>
                </a:lnTo>
                <a:close/>
              </a:path>
            </a:pathLst>
          </a:custGeom>
          <a:ln w="25400">
            <a:solidFill>
              <a:schemeClr val="tx2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 kern="0">
              <a:solidFill>
                <a:sysClr val="windowText" lastClr="000000"/>
              </a:solidFill>
            </a:endParaRPr>
          </a:p>
        </p:txBody>
      </p:sp>
      <p:sp>
        <p:nvSpPr>
          <p:cNvPr id="32" name="object 18">
            <a:extLst>
              <a:ext uri="{FF2B5EF4-FFF2-40B4-BE49-F238E27FC236}">
                <a16:creationId xmlns:a16="http://schemas.microsoft.com/office/drawing/2014/main" id="{4880791A-E898-C933-858F-B13613BC5A43}"/>
              </a:ext>
            </a:extLst>
          </p:cNvPr>
          <p:cNvSpPr txBox="1"/>
          <p:nvPr/>
        </p:nvSpPr>
        <p:spPr>
          <a:xfrm>
            <a:off x="157002" y="788438"/>
            <a:ext cx="1082169" cy="194765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148590" marR="3810" indent="-139541" defTabSz="685800">
              <a:spcBef>
                <a:spcPts val="79"/>
              </a:spcBef>
            </a:pPr>
            <a:r>
              <a:rPr lang="en-US" sz="1200" kern="0" spc="-8" dirty="0">
                <a:solidFill>
                  <a:sysClr val="windowText" lastClr="000000"/>
                </a:solidFill>
                <a:latin typeface="Arial"/>
                <a:cs typeface="Arial"/>
              </a:rPr>
              <a:t>“LOCATION A”</a:t>
            </a:r>
          </a:p>
        </p:txBody>
      </p:sp>
      <p:sp>
        <p:nvSpPr>
          <p:cNvPr id="34" name="object 16">
            <a:extLst>
              <a:ext uri="{FF2B5EF4-FFF2-40B4-BE49-F238E27FC236}">
                <a16:creationId xmlns:a16="http://schemas.microsoft.com/office/drawing/2014/main" id="{776C341A-9FEA-0F65-E217-0518C141B8DE}"/>
              </a:ext>
            </a:extLst>
          </p:cNvPr>
          <p:cNvSpPr/>
          <p:nvPr/>
        </p:nvSpPr>
        <p:spPr>
          <a:xfrm>
            <a:off x="3121145" y="1096258"/>
            <a:ext cx="1395443" cy="602729"/>
          </a:xfrm>
          <a:custGeom>
            <a:avLst/>
            <a:gdLst/>
            <a:ahLst/>
            <a:cxnLst/>
            <a:rect l="l" t="t" r="r" b="b"/>
            <a:pathLst>
              <a:path w="1629409" h="605789">
                <a:moveTo>
                  <a:pt x="1528013" y="0"/>
                </a:moveTo>
                <a:lnTo>
                  <a:pt x="100939" y="0"/>
                </a:lnTo>
                <a:lnTo>
                  <a:pt x="61652" y="7931"/>
                </a:lnTo>
                <a:lnTo>
                  <a:pt x="29567" y="29562"/>
                </a:lnTo>
                <a:lnTo>
                  <a:pt x="7933" y="61646"/>
                </a:lnTo>
                <a:lnTo>
                  <a:pt x="0" y="100939"/>
                </a:lnTo>
                <a:lnTo>
                  <a:pt x="0" y="504697"/>
                </a:lnTo>
                <a:lnTo>
                  <a:pt x="7933" y="543992"/>
                </a:lnTo>
                <a:lnTo>
                  <a:pt x="29567" y="576081"/>
                </a:lnTo>
                <a:lnTo>
                  <a:pt x="61652" y="597716"/>
                </a:lnTo>
                <a:lnTo>
                  <a:pt x="100939" y="605650"/>
                </a:lnTo>
                <a:lnTo>
                  <a:pt x="1528013" y="605650"/>
                </a:lnTo>
                <a:lnTo>
                  <a:pt x="1567307" y="597716"/>
                </a:lnTo>
                <a:lnTo>
                  <a:pt x="1599396" y="576081"/>
                </a:lnTo>
                <a:lnTo>
                  <a:pt x="1621031" y="543992"/>
                </a:lnTo>
                <a:lnTo>
                  <a:pt x="1628965" y="504697"/>
                </a:lnTo>
                <a:lnTo>
                  <a:pt x="1628965" y="100939"/>
                </a:lnTo>
                <a:lnTo>
                  <a:pt x="1621031" y="61646"/>
                </a:lnTo>
                <a:lnTo>
                  <a:pt x="1599396" y="29562"/>
                </a:lnTo>
                <a:lnTo>
                  <a:pt x="1567307" y="7931"/>
                </a:lnTo>
                <a:lnTo>
                  <a:pt x="152801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85800"/>
            <a:endParaRPr sz="1350" kern="0" dirty="0">
              <a:solidFill>
                <a:sysClr val="windowText" lastClr="000000"/>
              </a:solidFill>
            </a:endParaRPr>
          </a:p>
        </p:txBody>
      </p:sp>
      <p:sp>
        <p:nvSpPr>
          <p:cNvPr id="35" name="object 17">
            <a:extLst>
              <a:ext uri="{FF2B5EF4-FFF2-40B4-BE49-F238E27FC236}">
                <a16:creationId xmlns:a16="http://schemas.microsoft.com/office/drawing/2014/main" id="{5AA2E381-F54C-D2DF-76D8-D961FACEAA1F}"/>
              </a:ext>
            </a:extLst>
          </p:cNvPr>
          <p:cNvSpPr/>
          <p:nvPr/>
        </p:nvSpPr>
        <p:spPr>
          <a:xfrm>
            <a:off x="3138005" y="1096258"/>
            <a:ext cx="1395442" cy="602729"/>
          </a:xfrm>
          <a:custGeom>
            <a:avLst/>
            <a:gdLst/>
            <a:ahLst/>
            <a:cxnLst/>
            <a:rect l="l" t="t" r="r" b="b"/>
            <a:pathLst>
              <a:path w="1629409" h="605789">
                <a:moveTo>
                  <a:pt x="0" y="100939"/>
                </a:moveTo>
                <a:lnTo>
                  <a:pt x="7933" y="61646"/>
                </a:lnTo>
                <a:lnTo>
                  <a:pt x="29567" y="29562"/>
                </a:lnTo>
                <a:lnTo>
                  <a:pt x="61652" y="7931"/>
                </a:lnTo>
                <a:lnTo>
                  <a:pt x="100939" y="0"/>
                </a:lnTo>
                <a:lnTo>
                  <a:pt x="1528013" y="0"/>
                </a:lnTo>
                <a:lnTo>
                  <a:pt x="1567307" y="7931"/>
                </a:lnTo>
                <a:lnTo>
                  <a:pt x="1599396" y="29562"/>
                </a:lnTo>
                <a:lnTo>
                  <a:pt x="1621031" y="61646"/>
                </a:lnTo>
                <a:lnTo>
                  <a:pt x="1628965" y="100939"/>
                </a:lnTo>
                <a:lnTo>
                  <a:pt x="1628965" y="504697"/>
                </a:lnTo>
                <a:lnTo>
                  <a:pt x="1621031" y="543992"/>
                </a:lnTo>
                <a:lnTo>
                  <a:pt x="1599396" y="576081"/>
                </a:lnTo>
                <a:lnTo>
                  <a:pt x="1567307" y="597716"/>
                </a:lnTo>
                <a:lnTo>
                  <a:pt x="1528013" y="605650"/>
                </a:lnTo>
                <a:lnTo>
                  <a:pt x="100939" y="605650"/>
                </a:lnTo>
                <a:lnTo>
                  <a:pt x="61652" y="597716"/>
                </a:lnTo>
                <a:lnTo>
                  <a:pt x="29567" y="576081"/>
                </a:lnTo>
                <a:lnTo>
                  <a:pt x="7933" y="543992"/>
                </a:lnTo>
                <a:lnTo>
                  <a:pt x="0" y="504697"/>
                </a:lnTo>
                <a:lnTo>
                  <a:pt x="0" y="100939"/>
                </a:lnTo>
                <a:close/>
              </a:path>
            </a:pathLst>
          </a:custGeom>
          <a:ln w="25400">
            <a:solidFill>
              <a:schemeClr val="tx2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 kern="0">
              <a:solidFill>
                <a:sysClr val="windowText" lastClr="000000"/>
              </a:solidFill>
            </a:endParaRPr>
          </a:p>
        </p:txBody>
      </p:sp>
      <p:sp>
        <p:nvSpPr>
          <p:cNvPr id="37" name="object 15">
            <a:extLst>
              <a:ext uri="{FF2B5EF4-FFF2-40B4-BE49-F238E27FC236}">
                <a16:creationId xmlns:a16="http://schemas.microsoft.com/office/drawing/2014/main" id="{8E45A936-AE44-F526-B098-9D70C991CAB9}"/>
              </a:ext>
            </a:extLst>
          </p:cNvPr>
          <p:cNvSpPr/>
          <p:nvPr/>
        </p:nvSpPr>
        <p:spPr>
          <a:xfrm>
            <a:off x="3443104" y="1922600"/>
            <a:ext cx="375761" cy="375761"/>
          </a:xfrm>
          <a:custGeom>
            <a:avLst/>
            <a:gdLst/>
            <a:ahLst/>
            <a:cxnLst/>
            <a:rect l="l" t="t" r="r" b="b"/>
            <a:pathLst>
              <a:path w="501015" h="501014">
                <a:moveTo>
                  <a:pt x="0" y="250215"/>
                </a:moveTo>
                <a:lnTo>
                  <a:pt x="4031" y="205239"/>
                </a:lnTo>
                <a:lnTo>
                  <a:pt x="15654" y="162907"/>
                </a:lnTo>
                <a:lnTo>
                  <a:pt x="34162" y="123927"/>
                </a:lnTo>
                <a:lnTo>
                  <a:pt x="58848" y="89005"/>
                </a:lnTo>
                <a:lnTo>
                  <a:pt x="89005" y="58848"/>
                </a:lnTo>
                <a:lnTo>
                  <a:pt x="123927" y="34162"/>
                </a:lnTo>
                <a:lnTo>
                  <a:pt x="162907" y="15654"/>
                </a:lnTo>
                <a:lnTo>
                  <a:pt x="205239" y="4031"/>
                </a:lnTo>
                <a:lnTo>
                  <a:pt x="250215" y="0"/>
                </a:lnTo>
                <a:lnTo>
                  <a:pt x="295191" y="4031"/>
                </a:lnTo>
                <a:lnTo>
                  <a:pt x="337523" y="15654"/>
                </a:lnTo>
                <a:lnTo>
                  <a:pt x="376503" y="34162"/>
                </a:lnTo>
                <a:lnTo>
                  <a:pt x="411425" y="58848"/>
                </a:lnTo>
                <a:lnTo>
                  <a:pt x="441582" y="89005"/>
                </a:lnTo>
                <a:lnTo>
                  <a:pt x="466268" y="123927"/>
                </a:lnTo>
                <a:lnTo>
                  <a:pt x="484776" y="162907"/>
                </a:lnTo>
                <a:lnTo>
                  <a:pt x="496399" y="205239"/>
                </a:lnTo>
                <a:lnTo>
                  <a:pt x="500430" y="250215"/>
                </a:lnTo>
                <a:lnTo>
                  <a:pt x="496399" y="295191"/>
                </a:lnTo>
                <a:lnTo>
                  <a:pt x="484776" y="337523"/>
                </a:lnTo>
                <a:lnTo>
                  <a:pt x="466268" y="376503"/>
                </a:lnTo>
                <a:lnTo>
                  <a:pt x="441582" y="411425"/>
                </a:lnTo>
                <a:lnTo>
                  <a:pt x="411425" y="441582"/>
                </a:lnTo>
                <a:lnTo>
                  <a:pt x="376503" y="466268"/>
                </a:lnTo>
                <a:lnTo>
                  <a:pt x="337523" y="484776"/>
                </a:lnTo>
                <a:lnTo>
                  <a:pt x="295191" y="496399"/>
                </a:lnTo>
                <a:lnTo>
                  <a:pt x="250215" y="500430"/>
                </a:lnTo>
                <a:lnTo>
                  <a:pt x="205239" y="496399"/>
                </a:lnTo>
                <a:lnTo>
                  <a:pt x="162907" y="484776"/>
                </a:lnTo>
                <a:lnTo>
                  <a:pt x="123927" y="466268"/>
                </a:lnTo>
                <a:lnTo>
                  <a:pt x="89005" y="441582"/>
                </a:lnTo>
                <a:lnTo>
                  <a:pt x="58848" y="411425"/>
                </a:lnTo>
                <a:lnTo>
                  <a:pt x="34162" y="376503"/>
                </a:lnTo>
                <a:lnTo>
                  <a:pt x="15654" y="337523"/>
                </a:lnTo>
                <a:lnTo>
                  <a:pt x="4031" y="295191"/>
                </a:lnTo>
                <a:lnTo>
                  <a:pt x="0" y="250215"/>
                </a:lnTo>
                <a:close/>
              </a:path>
            </a:pathLst>
          </a:custGeom>
          <a:solidFill>
            <a:schemeClr val="tx2"/>
          </a:solidFill>
          <a:ln w="28575">
            <a:solidFill>
              <a:srgbClr val="00206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 kern="0" dirty="0">
              <a:solidFill>
                <a:sysClr val="windowText" lastClr="000000"/>
              </a:solidFill>
            </a:endParaRPr>
          </a:p>
        </p:txBody>
      </p:sp>
      <p:sp>
        <p:nvSpPr>
          <p:cNvPr id="40" name="object 15">
            <a:extLst>
              <a:ext uri="{FF2B5EF4-FFF2-40B4-BE49-F238E27FC236}">
                <a16:creationId xmlns:a16="http://schemas.microsoft.com/office/drawing/2014/main" id="{6656C47C-2F2B-3D33-32C7-68DF47B488A4}"/>
              </a:ext>
            </a:extLst>
          </p:cNvPr>
          <p:cNvSpPr/>
          <p:nvPr/>
        </p:nvSpPr>
        <p:spPr>
          <a:xfrm>
            <a:off x="7849719" y="3155502"/>
            <a:ext cx="375761" cy="375761"/>
          </a:xfrm>
          <a:custGeom>
            <a:avLst/>
            <a:gdLst/>
            <a:ahLst/>
            <a:cxnLst/>
            <a:rect l="l" t="t" r="r" b="b"/>
            <a:pathLst>
              <a:path w="501015" h="501014">
                <a:moveTo>
                  <a:pt x="0" y="250215"/>
                </a:moveTo>
                <a:lnTo>
                  <a:pt x="4031" y="205239"/>
                </a:lnTo>
                <a:lnTo>
                  <a:pt x="15654" y="162907"/>
                </a:lnTo>
                <a:lnTo>
                  <a:pt x="34162" y="123927"/>
                </a:lnTo>
                <a:lnTo>
                  <a:pt x="58848" y="89005"/>
                </a:lnTo>
                <a:lnTo>
                  <a:pt x="89005" y="58848"/>
                </a:lnTo>
                <a:lnTo>
                  <a:pt x="123927" y="34162"/>
                </a:lnTo>
                <a:lnTo>
                  <a:pt x="162907" y="15654"/>
                </a:lnTo>
                <a:lnTo>
                  <a:pt x="205239" y="4031"/>
                </a:lnTo>
                <a:lnTo>
                  <a:pt x="250215" y="0"/>
                </a:lnTo>
                <a:lnTo>
                  <a:pt x="295191" y="4031"/>
                </a:lnTo>
                <a:lnTo>
                  <a:pt x="337523" y="15654"/>
                </a:lnTo>
                <a:lnTo>
                  <a:pt x="376503" y="34162"/>
                </a:lnTo>
                <a:lnTo>
                  <a:pt x="411425" y="58848"/>
                </a:lnTo>
                <a:lnTo>
                  <a:pt x="441582" y="89005"/>
                </a:lnTo>
                <a:lnTo>
                  <a:pt x="466268" y="123927"/>
                </a:lnTo>
                <a:lnTo>
                  <a:pt x="484776" y="162907"/>
                </a:lnTo>
                <a:lnTo>
                  <a:pt x="496399" y="205239"/>
                </a:lnTo>
                <a:lnTo>
                  <a:pt x="500430" y="250215"/>
                </a:lnTo>
                <a:lnTo>
                  <a:pt x="496399" y="295191"/>
                </a:lnTo>
                <a:lnTo>
                  <a:pt x="484776" y="337523"/>
                </a:lnTo>
                <a:lnTo>
                  <a:pt x="466268" y="376503"/>
                </a:lnTo>
                <a:lnTo>
                  <a:pt x="441582" y="411425"/>
                </a:lnTo>
                <a:lnTo>
                  <a:pt x="411425" y="441582"/>
                </a:lnTo>
                <a:lnTo>
                  <a:pt x="376503" y="466268"/>
                </a:lnTo>
                <a:lnTo>
                  <a:pt x="337523" y="484776"/>
                </a:lnTo>
                <a:lnTo>
                  <a:pt x="295191" y="496399"/>
                </a:lnTo>
                <a:lnTo>
                  <a:pt x="250215" y="500430"/>
                </a:lnTo>
                <a:lnTo>
                  <a:pt x="205239" y="496399"/>
                </a:lnTo>
                <a:lnTo>
                  <a:pt x="162907" y="484776"/>
                </a:lnTo>
                <a:lnTo>
                  <a:pt x="123927" y="466268"/>
                </a:lnTo>
                <a:lnTo>
                  <a:pt x="89005" y="441582"/>
                </a:lnTo>
                <a:lnTo>
                  <a:pt x="58848" y="411425"/>
                </a:lnTo>
                <a:lnTo>
                  <a:pt x="34162" y="376503"/>
                </a:lnTo>
                <a:lnTo>
                  <a:pt x="15654" y="337523"/>
                </a:lnTo>
                <a:lnTo>
                  <a:pt x="4031" y="295191"/>
                </a:lnTo>
                <a:lnTo>
                  <a:pt x="0" y="250215"/>
                </a:lnTo>
                <a:close/>
              </a:path>
            </a:pathLst>
          </a:custGeom>
          <a:solidFill>
            <a:schemeClr val="tx2"/>
          </a:solidFill>
          <a:ln w="28575">
            <a:solidFill>
              <a:srgbClr val="00206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 kern="0" dirty="0">
              <a:solidFill>
                <a:sysClr val="windowText" lastClr="000000"/>
              </a:solidFill>
            </a:endParaRPr>
          </a:p>
        </p:txBody>
      </p:sp>
      <p:sp>
        <p:nvSpPr>
          <p:cNvPr id="41" name="object 15">
            <a:extLst>
              <a:ext uri="{FF2B5EF4-FFF2-40B4-BE49-F238E27FC236}">
                <a16:creationId xmlns:a16="http://schemas.microsoft.com/office/drawing/2014/main" id="{6DE77462-F01B-EAA3-37AF-2A234B1A1DE1}"/>
              </a:ext>
            </a:extLst>
          </p:cNvPr>
          <p:cNvSpPr/>
          <p:nvPr/>
        </p:nvSpPr>
        <p:spPr>
          <a:xfrm>
            <a:off x="962582" y="1268065"/>
            <a:ext cx="375761" cy="375761"/>
          </a:xfrm>
          <a:custGeom>
            <a:avLst/>
            <a:gdLst/>
            <a:ahLst/>
            <a:cxnLst/>
            <a:rect l="l" t="t" r="r" b="b"/>
            <a:pathLst>
              <a:path w="501015" h="501014">
                <a:moveTo>
                  <a:pt x="0" y="250215"/>
                </a:moveTo>
                <a:lnTo>
                  <a:pt x="4031" y="205239"/>
                </a:lnTo>
                <a:lnTo>
                  <a:pt x="15654" y="162907"/>
                </a:lnTo>
                <a:lnTo>
                  <a:pt x="34162" y="123927"/>
                </a:lnTo>
                <a:lnTo>
                  <a:pt x="58848" y="89005"/>
                </a:lnTo>
                <a:lnTo>
                  <a:pt x="89005" y="58848"/>
                </a:lnTo>
                <a:lnTo>
                  <a:pt x="123927" y="34162"/>
                </a:lnTo>
                <a:lnTo>
                  <a:pt x="162907" y="15654"/>
                </a:lnTo>
                <a:lnTo>
                  <a:pt x="205239" y="4031"/>
                </a:lnTo>
                <a:lnTo>
                  <a:pt x="250215" y="0"/>
                </a:lnTo>
                <a:lnTo>
                  <a:pt x="295191" y="4031"/>
                </a:lnTo>
                <a:lnTo>
                  <a:pt x="337523" y="15654"/>
                </a:lnTo>
                <a:lnTo>
                  <a:pt x="376503" y="34162"/>
                </a:lnTo>
                <a:lnTo>
                  <a:pt x="411425" y="58848"/>
                </a:lnTo>
                <a:lnTo>
                  <a:pt x="441582" y="89005"/>
                </a:lnTo>
                <a:lnTo>
                  <a:pt x="466268" y="123927"/>
                </a:lnTo>
                <a:lnTo>
                  <a:pt x="484776" y="162907"/>
                </a:lnTo>
                <a:lnTo>
                  <a:pt x="496399" y="205239"/>
                </a:lnTo>
                <a:lnTo>
                  <a:pt x="500430" y="250215"/>
                </a:lnTo>
                <a:lnTo>
                  <a:pt x="496399" y="295191"/>
                </a:lnTo>
                <a:lnTo>
                  <a:pt x="484776" y="337523"/>
                </a:lnTo>
                <a:lnTo>
                  <a:pt x="466268" y="376503"/>
                </a:lnTo>
                <a:lnTo>
                  <a:pt x="441582" y="411425"/>
                </a:lnTo>
                <a:lnTo>
                  <a:pt x="411425" y="441582"/>
                </a:lnTo>
                <a:lnTo>
                  <a:pt x="376503" y="466268"/>
                </a:lnTo>
                <a:lnTo>
                  <a:pt x="337523" y="484776"/>
                </a:lnTo>
                <a:lnTo>
                  <a:pt x="295191" y="496399"/>
                </a:lnTo>
                <a:lnTo>
                  <a:pt x="250215" y="500430"/>
                </a:lnTo>
                <a:lnTo>
                  <a:pt x="205239" y="496399"/>
                </a:lnTo>
                <a:lnTo>
                  <a:pt x="162907" y="484776"/>
                </a:lnTo>
                <a:lnTo>
                  <a:pt x="123927" y="466268"/>
                </a:lnTo>
                <a:lnTo>
                  <a:pt x="89005" y="441582"/>
                </a:lnTo>
                <a:lnTo>
                  <a:pt x="58848" y="411425"/>
                </a:lnTo>
                <a:lnTo>
                  <a:pt x="34162" y="376503"/>
                </a:lnTo>
                <a:lnTo>
                  <a:pt x="15654" y="337523"/>
                </a:lnTo>
                <a:lnTo>
                  <a:pt x="4031" y="295191"/>
                </a:lnTo>
                <a:lnTo>
                  <a:pt x="0" y="250215"/>
                </a:lnTo>
                <a:close/>
              </a:path>
            </a:pathLst>
          </a:custGeom>
          <a:solidFill>
            <a:schemeClr val="tx2"/>
          </a:solidFill>
          <a:ln w="28575">
            <a:solidFill>
              <a:srgbClr val="00206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 kern="0" dirty="0">
              <a:solidFill>
                <a:sysClr val="windowText" lastClr="000000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913C51-A68A-9F06-F8D2-33F8FC1F5F28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9525">
              <a:lnSpc>
                <a:spcPts val="1238"/>
              </a:lnSpc>
            </a:pPr>
            <a:r>
              <a:rPr lang="en-US" spc="-8"/>
              <a:t>nyc.gov/dot</a:t>
            </a:r>
            <a:endParaRPr lang="en-US" spc="-8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F8E94CA-4846-2861-47D4-E61D36C9973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83820">
              <a:lnSpc>
                <a:spcPts val="1238"/>
              </a:lnSpc>
            </a:pPr>
            <a:fld id="{81D60167-4931-47E6-BA6A-407CBD079E47}" type="slidenum">
              <a:rPr lang="en-US" spc="-38" smtClean="0"/>
              <a:pPr marL="83820">
                <a:lnSpc>
                  <a:spcPts val="1238"/>
                </a:lnSpc>
              </a:pPr>
              <a:t>2</a:t>
            </a:fld>
            <a:endParaRPr lang="en-US" spc="-38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141A47-3429-3B81-FEB9-A6B1DE999987}"/>
              </a:ext>
            </a:extLst>
          </p:cNvPr>
          <p:cNvSpPr txBox="1"/>
          <p:nvPr/>
        </p:nvSpPr>
        <p:spPr>
          <a:xfrm>
            <a:off x="2650463" y="3733800"/>
            <a:ext cx="6417337" cy="2320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80" b="1" dirty="0"/>
              <a:t>PROJECT IS BROKEN DOWN INTO 3 DIFFERENT LOCATIONS ALONG ASTORIA BOULEVARD</a:t>
            </a:r>
          </a:p>
          <a:p>
            <a:endParaRPr lang="en-US" sz="1200" dirty="0"/>
          </a:p>
          <a:p>
            <a:pPr lvl="1"/>
            <a:r>
              <a:rPr lang="en-US" sz="1200" b="1" dirty="0"/>
              <a:t>LOCATION A: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ASTORIA BOULEVARD BETWEEN 80</a:t>
            </a:r>
            <a:r>
              <a:rPr lang="en-US" sz="1200" baseline="30000" dirty="0"/>
              <a:t>TH</a:t>
            </a:r>
            <a:r>
              <a:rPr lang="en-US" sz="1200" dirty="0"/>
              <a:t> STREET &amp; 84</a:t>
            </a:r>
            <a:r>
              <a:rPr lang="en-US" sz="1200" baseline="30000" dirty="0"/>
              <a:t>TH</a:t>
            </a:r>
            <a:r>
              <a:rPr lang="en-US" sz="1200" dirty="0"/>
              <a:t> STREET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24</a:t>
            </a:r>
            <a:r>
              <a:rPr lang="en-US" sz="1200" baseline="30000" dirty="0"/>
              <a:t>th</a:t>
            </a:r>
            <a:r>
              <a:rPr lang="en-US" sz="1200" dirty="0"/>
              <a:t> AVENUE BETWEEN 81</a:t>
            </a:r>
            <a:r>
              <a:rPr lang="en-US" sz="1200" baseline="30000" dirty="0"/>
              <a:t>ST</a:t>
            </a:r>
            <a:r>
              <a:rPr lang="en-US" sz="1200" dirty="0"/>
              <a:t> STREET &amp; 84</a:t>
            </a:r>
            <a:r>
              <a:rPr lang="en-US" sz="1200" baseline="30000" dirty="0"/>
              <a:t>TH</a:t>
            </a:r>
            <a:r>
              <a:rPr lang="en-US" sz="1200" dirty="0"/>
              <a:t> STREET</a:t>
            </a:r>
          </a:p>
          <a:p>
            <a:pPr lvl="1"/>
            <a:endParaRPr lang="en-US" sz="1200" dirty="0"/>
          </a:p>
          <a:p>
            <a:pPr lvl="1"/>
            <a:r>
              <a:rPr lang="en-US" sz="1200" b="1" dirty="0"/>
              <a:t>LOCATION B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ASTORIA BOULEVARD BETWEEN 88</a:t>
            </a:r>
            <a:r>
              <a:rPr lang="en-US" sz="1200" baseline="30000" dirty="0"/>
              <a:t>TH</a:t>
            </a:r>
            <a:r>
              <a:rPr lang="en-US" sz="1200" dirty="0"/>
              <a:t> STREET &amp; 90</a:t>
            </a:r>
            <a:r>
              <a:rPr lang="en-US" sz="1200" baseline="30000" dirty="0"/>
              <a:t>TH</a:t>
            </a:r>
            <a:r>
              <a:rPr lang="en-US" sz="1200" dirty="0"/>
              <a:t> STREET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25</a:t>
            </a:r>
            <a:r>
              <a:rPr lang="en-US" sz="1200" baseline="30000" dirty="0"/>
              <a:t>TH</a:t>
            </a:r>
            <a:r>
              <a:rPr lang="en-US" sz="1200" dirty="0"/>
              <a:t> AVENUE BETWEEN 88</a:t>
            </a:r>
            <a:r>
              <a:rPr lang="en-US" sz="1200" baseline="30000" dirty="0"/>
              <a:t>TH</a:t>
            </a:r>
            <a:r>
              <a:rPr lang="en-US" sz="1200" dirty="0"/>
              <a:t> STREET &amp; 90</a:t>
            </a:r>
            <a:r>
              <a:rPr lang="en-US" sz="1200" baseline="30000" dirty="0"/>
              <a:t>TH</a:t>
            </a:r>
            <a:r>
              <a:rPr lang="en-US" sz="1200" dirty="0"/>
              <a:t> STREET</a:t>
            </a:r>
          </a:p>
          <a:p>
            <a:pPr lvl="1"/>
            <a:endParaRPr lang="en-US" sz="1200" dirty="0"/>
          </a:p>
          <a:p>
            <a:pPr lvl="1"/>
            <a:r>
              <a:rPr lang="en-US" sz="1200" b="1" dirty="0"/>
              <a:t>LOCATION C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ASTORIA BOULEVARD BETWEEN 102</a:t>
            </a:r>
            <a:r>
              <a:rPr lang="en-US" sz="1200" baseline="30000" dirty="0"/>
              <a:t>ND</a:t>
            </a:r>
            <a:r>
              <a:rPr lang="en-US" sz="1200" dirty="0"/>
              <a:t> STREET &amp; HUMPHREYS STREET</a:t>
            </a:r>
          </a:p>
        </p:txBody>
      </p:sp>
      <p:sp>
        <p:nvSpPr>
          <p:cNvPr id="12" name="object 18">
            <a:extLst>
              <a:ext uri="{FF2B5EF4-FFF2-40B4-BE49-F238E27FC236}">
                <a16:creationId xmlns:a16="http://schemas.microsoft.com/office/drawing/2014/main" id="{4DA429AA-F8B3-EA64-D16B-C26A124D819F}"/>
              </a:ext>
            </a:extLst>
          </p:cNvPr>
          <p:cNvSpPr txBox="1"/>
          <p:nvPr/>
        </p:nvSpPr>
        <p:spPr>
          <a:xfrm>
            <a:off x="3277781" y="1290382"/>
            <a:ext cx="1082169" cy="194765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148590" marR="3810" indent="-139541" defTabSz="685800">
              <a:spcBef>
                <a:spcPts val="79"/>
              </a:spcBef>
            </a:pPr>
            <a:r>
              <a:rPr lang="en-US" sz="1200" kern="0" spc="-8" dirty="0">
                <a:solidFill>
                  <a:sysClr val="windowText" lastClr="000000"/>
                </a:solidFill>
                <a:latin typeface="Arial"/>
                <a:cs typeface="Arial"/>
              </a:rPr>
              <a:t>“LOCATION B”</a:t>
            </a:r>
          </a:p>
        </p:txBody>
      </p:sp>
      <p:sp>
        <p:nvSpPr>
          <p:cNvPr id="15" name="object 16">
            <a:extLst>
              <a:ext uri="{FF2B5EF4-FFF2-40B4-BE49-F238E27FC236}">
                <a16:creationId xmlns:a16="http://schemas.microsoft.com/office/drawing/2014/main" id="{C14BC467-6430-E1A8-C857-41CF30E58102}"/>
              </a:ext>
            </a:extLst>
          </p:cNvPr>
          <p:cNvSpPr/>
          <p:nvPr/>
        </p:nvSpPr>
        <p:spPr>
          <a:xfrm>
            <a:off x="6859118" y="2444209"/>
            <a:ext cx="1395443" cy="602729"/>
          </a:xfrm>
          <a:custGeom>
            <a:avLst/>
            <a:gdLst/>
            <a:ahLst/>
            <a:cxnLst/>
            <a:rect l="l" t="t" r="r" b="b"/>
            <a:pathLst>
              <a:path w="1629409" h="605789">
                <a:moveTo>
                  <a:pt x="1528013" y="0"/>
                </a:moveTo>
                <a:lnTo>
                  <a:pt x="100939" y="0"/>
                </a:lnTo>
                <a:lnTo>
                  <a:pt x="61652" y="7931"/>
                </a:lnTo>
                <a:lnTo>
                  <a:pt x="29567" y="29562"/>
                </a:lnTo>
                <a:lnTo>
                  <a:pt x="7933" y="61646"/>
                </a:lnTo>
                <a:lnTo>
                  <a:pt x="0" y="100939"/>
                </a:lnTo>
                <a:lnTo>
                  <a:pt x="0" y="504697"/>
                </a:lnTo>
                <a:lnTo>
                  <a:pt x="7933" y="543992"/>
                </a:lnTo>
                <a:lnTo>
                  <a:pt x="29567" y="576081"/>
                </a:lnTo>
                <a:lnTo>
                  <a:pt x="61652" y="597716"/>
                </a:lnTo>
                <a:lnTo>
                  <a:pt x="100939" y="605650"/>
                </a:lnTo>
                <a:lnTo>
                  <a:pt x="1528013" y="605650"/>
                </a:lnTo>
                <a:lnTo>
                  <a:pt x="1567307" y="597716"/>
                </a:lnTo>
                <a:lnTo>
                  <a:pt x="1599396" y="576081"/>
                </a:lnTo>
                <a:lnTo>
                  <a:pt x="1621031" y="543992"/>
                </a:lnTo>
                <a:lnTo>
                  <a:pt x="1628965" y="504697"/>
                </a:lnTo>
                <a:lnTo>
                  <a:pt x="1628965" y="100939"/>
                </a:lnTo>
                <a:lnTo>
                  <a:pt x="1621031" y="61646"/>
                </a:lnTo>
                <a:lnTo>
                  <a:pt x="1599396" y="29562"/>
                </a:lnTo>
                <a:lnTo>
                  <a:pt x="1567307" y="7931"/>
                </a:lnTo>
                <a:lnTo>
                  <a:pt x="152801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85800"/>
            <a:endParaRPr sz="1350" kern="0" dirty="0">
              <a:solidFill>
                <a:sysClr val="windowText" lastClr="000000"/>
              </a:solidFill>
            </a:endParaRPr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FAD0F203-A963-ED37-A383-BEC99A6847B3}"/>
              </a:ext>
            </a:extLst>
          </p:cNvPr>
          <p:cNvSpPr txBox="1"/>
          <p:nvPr/>
        </p:nvSpPr>
        <p:spPr>
          <a:xfrm>
            <a:off x="7015754" y="2638333"/>
            <a:ext cx="1082169" cy="194765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148590" marR="3810" indent="-139541" defTabSz="685800">
              <a:spcBef>
                <a:spcPts val="79"/>
              </a:spcBef>
            </a:pPr>
            <a:r>
              <a:rPr lang="en-US" sz="1200" kern="0" spc="-8" dirty="0">
                <a:solidFill>
                  <a:sysClr val="windowText" lastClr="000000"/>
                </a:solidFill>
                <a:latin typeface="Arial"/>
                <a:cs typeface="Arial"/>
              </a:rPr>
              <a:t>“LOCATION C”</a:t>
            </a:r>
          </a:p>
        </p:txBody>
      </p:sp>
      <p:sp>
        <p:nvSpPr>
          <p:cNvPr id="17" name="object 17"/>
          <p:cNvSpPr/>
          <p:nvPr/>
        </p:nvSpPr>
        <p:spPr>
          <a:xfrm>
            <a:off x="6851499" y="2446880"/>
            <a:ext cx="1395442" cy="602729"/>
          </a:xfrm>
          <a:custGeom>
            <a:avLst/>
            <a:gdLst/>
            <a:ahLst/>
            <a:cxnLst/>
            <a:rect l="l" t="t" r="r" b="b"/>
            <a:pathLst>
              <a:path w="1629409" h="605789">
                <a:moveTo>
                  <a:pt x="0" y="100939"/>
                </a:moveTo>
                <a:lnTo>
                  <a:pt x="7933" y="61646"/>
                </a:lnTo>
                <a:lnTo>
                  <a:pt x="29567" y="29562"/>
                </a:lnTo>
                <a:lnTo>
                  <a:pt x="61652" y="7931"/>
                </a:lnTo>
                <a:lnTo>
                  <a:pt x="100939" y="0"/>
                </a:lnTo>
                <a:lnTo>
                  <a:pt x="1528013" y="0"/>
                </a:lnTo>
                <a:lnTo>
                  <a:pt x="1567307" y="7931"/>
                </a:lnTo>
                <a:lnTo>
                  <a:pt x="1599396" y="29562"/>
                </a:lnTo>
                <a:lnTo>
                  <a:pt x="1621031" y="61646"/>
                </a:lnTo>
                <a:lnTo>
                  <a:pt x="1628965" y="100939"/>
                </a:lnTo>
                <a:lnTo>
                  <a:pt x="1628965" y="504697"/>
                </a:lnTo>
                <a:lnTo>
                  <a:pt x="1621031" y="543992"/>
                </a:lnTo>
                <a:lnTo>
                  <a:pt x="1599396" y="576081"/>
                </a:lnTo>
                <a:lnTo>
                  <a:pt x="1567307" y="597716"/>
                </a:lnTo>
                <a:lnTo>
                  <a:pt x="1528013" y="605650"/>
                </a:lnTo>
                <a:lnTo>
                  <a:pt x="100939" y="605650"/>
                </a:lnTo>
                <a:lnTo>
                  <a:pt x="61652" y="597716"/>
                </a:lnTo>
                <a:lnTo>
                  <a:pt x="29567" y="576081"/>
                </a:lnTo>
                <a:lnTo>
                  <a:pt x="7933" y="543992"/>
                </a:lnTo>
                <a:lnTo>
                  <a:pt x="0" y="504697"/>
                </a:lnTo>
                <a:lnTo>
                  <a:pt x="0" y="100939"/>
                </a:lnTo>
                <a:close/>
              </a:path>
            </a:pathLst>
          </a:custGeom>
          <a:ln w="25400">
            <a:solidFill>
              <a:schemeClr val="tx2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 kern="0">
              <a:solidFill>
                <a:sysClr val="windowText" lastClr="000000"/>
              </a:solidFill>
            </a:endParaRPr>
          </a:p>
        </p:txBody>
      </p:sp>
      <p:pic>
        <p:nvPicPr>
          <p:cNvPr id="9" name="object 4">
            <a:extLst>
              <a:ext uri="{FF2B5EF4-FFF2-40B4-BE49-F238E27FC236}">
                <a16:creationId xmlns:a16="http://schemas.microsoft.com/office/drawing/2014/main" id="{B800966D-668E-96B1-9C87-FA13FEB2A52A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7923" y="585568"/>
            <a:ext cx="838200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7263138"/>
              </p:ext>
            </p:extLst>
          </p:nvPr>
        </p:nvGraphicFramePr>
        <p:xfrm>
          <a:off x="913978" y="2043709"/>
          <a:ext cx="7698581" cy="168973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19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789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2428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en-US" sz="1400" spc="-10" dirty="0">
                          <a:solidFill>
                            <a:srgbClr val="7E7E7E"/>
                          </a:solidFill>
                          <a:latin typeface="Franklin Gothic Book"/>
                          <a:cs typeface="Franklin Gothic Book"/>
                        </a:rPr>
                        <a:t>January</a:t>
                      </a:r>
                      <a:endParaRPr sz="1400" dirty="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29528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BEBEBE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400" dirty="0">
                          <a:solidFill>
                            <a:srgbClr val="7E7E7E"/>
                          </a:solidFill>
                          <a:latin typeface="Franklin Gothic Book"/>
                          <a:cs typeface="Franklin Gothic Book"/>
                        </a:rPr>
                        <a:t>Community</a:t>
                      </a:r>
                      <a:r>
                        <a:rPr sz="1400" spc="-60" dirty="0">
                          <a:solidFill>
                            <a:srgbClr val="7E7E7E"/>
                          </a:solidFill>
                          <a:latin typeface="Franklin Gothic Book"/>
                          <a:cs typeface="Franklin Gothic Book"/>
                        </a:rPr>
                        <a:t> </a:t>
                      </a:r>
                      <a:r>
                        <a:rPr sz="1400" dirty="0">
                          <a:solidFill>
                            <a:srgbClr val="7E7E7E"/>
                          </a:solidFill>
                          <a:latin typeface="Franklin Gothic Book"/>
                          <a:cs typeface="Franklin Gothic Book"/>
                        </a:rPr>
                        <a:t>Presentation</a:t>
                      </a:r>
                      <a:r>
                        <a:rPr sz="1400" spc="-50" dirty="0">
                          <a:solidFill>
                            <a:srgbClr val="7E7E7E"/>
                          </a:solidFill>
                          <a:latin typeface="Franklin Gothic Book"/>
                          <a:cs typeface="Franklin Gothic Book"/>
                        </a:rPr>
                        <a:t> </a:t>
                      </a:r>
                      <a:r>
                        <a:rPr sz="1400" dirty="0">
                          <a:solidFill>
                            <a:srgbClr val="7E7E7E"/>
                          </a:solidFill>
                          <a:latin typeface="Franklin Gothic Book"/>
                          <a:cs typeface="Franklin Gothic Book"/>
                        </a:rPr>
                        <a:t>and</a:t>
                      </a:r>
                      <a:r>
                        <a:rPr sz="1400" spc="-55" dirty="0">
                          <a:solidFill>
                            <a:srgbClr val="7E7E7E"/>
                          </a:solidFill>
                          <a:latin typeface="Franklin Gothic Book"/>
                          <a:cs typeface="Franklin Gothic Book"/>
                        </a:rPr>
                        <a:t> </a:t>
                      </a:r>
                      <a:r>
                        <a:rPr sz="1400" spc="-10" dirty="0">
                          <a:solidFill>
                            <a:srgbClr val="7E7E7E"/>
                          </a:solidFill>
                          <a:latin typeface="Franklin Gothic Book"/>
                          <a:cs typeface="Franklin Gothic Book"/>
                        </a:rPr>
                        <a:t>Outreach</a:t>
                      </a:r>
                      <a:endParaRPr sz="1400" dirty="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29528" marB="0">
                    <a:lnL w="12700">
                      <a:solidFill>
                        <a:srgbClr val="BEBEBE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BEBEB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2428">
                <a:tc>
                  <a:txBody>
                    <a:bodyPr/>
                    <a:lstStyle/>
                    <a:p>
                      <a:pPr marL="9144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31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pc="-10" dirty="0">
                          <a:solidFill>
                            <a:srgbClr val="7E7E7E"/>
                          </a:solidFill>
                          <a:latin typeface="Franklin Gothic Book"/>
                          <a:cs typeface="Franklin Gothic Book"/>
                        </a:rPr>
                        <a:t>February</a:t>
                      </a:r>
                      <a:endParaRPr lang="en-US" sz="1400" dirty="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29528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31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pc="-10" dirty="0">
                          <a:solidFill>
                            <a:srgbClr val="7E7E7E"/>
                          </a:solidFill>
                          <a:latin typeface="Franklin Gothic Book"/>
                          <a:cs typeface="Franklin Gothic Book"/>
                        </a:rPr>
                        <a:t>Queens Community Board 3 Transportation Committee Presentation</a:t>
                      </a:r>
                      <a:endParaRPr lang="en-US" sz="1400" dirty="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29528" marB="0">
                    <a:lnL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BEBEB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3719251"/>
                  </a:ext>
                </a:extLst>
              </a:tr>
              <a:tr h="320993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en-US" sz="1400" spc="-10" dirty="0">
                          <a:latin typeface="Franklin Gothic Book"/>
                          <a:cs typeface="Franklin Gothic Book"/>
                        </a:rPr>
                        <a:t>January</a:t>
                      </a:r>
                      <a:endParaRPr sz="1400" dirty="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29528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BEBEBE"/>
                      </a:solidFill>
                      <a:prstDash val="solid"/>
                    </a:lnR>
                    <a:lnT w="12700">
                      <a:solidFill>
                        <a:srgbClr val="BEBEBE"/>
                      </a:solidFill>
                      <a:prstDash val="solid"/>
                    </a:lnT>
                    <a:lnB w="1270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400" dirty="0">
                          <a:latin typeface="Franklin Gothic Book"/>
                          <a:cs typeface="Franklin Gothic Book"/>
                        </a:rPr>
                        <a:t>Design</a:t>
                      </a:r>
                      <a:r>
                        <a:rPr sz="1400" spc="-45" dirty="0">
                          <a:latin typeface="Franklin Gothic Book"/>
                          <a:cs typeface="Franklin Gothic Book"/>
                        </a:rPr>
                        <a:t> </a:t>
                      </a:r>
                      <a:r>
                        <a:rPr sz="1400" spc="-10" dirty="0">
                          <a:latin typeface="Franklin Gothic Book"/>
                          <a:cs typeface="Franklin Gothic Book"/>
                        </a:rPr>
                        <a:t>Completion</a:t>
                      </a:r>
                      <a:endParaRPr sz="1400" dirty="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29528" marB="0">
                    <a:lnL w="12700">
                      <a:solidFill>
                        <a:srgbClr val="BEBEBE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BEBEBE"/>
                      </a:solidFill>
                      <a:prstDash val="solid"/>
                    </a:lnT>
                    <a:lnB w="12700">
                      <a:solidFill>
                        <a:srgbClr val="BEBEB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0993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en-US" sz="1400" dirty="0">
                          <a:latin typeface="Franklin Gothic Book"/>
                          <a:cs typeface="Franklin Gothic Book"/>
                        </a:rPr>
                        <a:t>Fall</a:t>
                      </a:r>
                      <a:endParaRPr sz="1400" dirty="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29528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en-US" sz="1400" dirty="0">
                          <a:latin typeface="Franklin Gothic Book"/>
                          <a:cs typeface="Franklin Gothic Book"/>
                        </a:rPr>
                        <a:t>Construction Begins (Estimated duration of construction procurement is 9 months)</a:t>
                      </a:r>
                      <a:endParaRPr sz="1400" dirty="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29528" marB="0">
                    <a:lnL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BEBEB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1862872"/>
                  </a:ext>
                </a:extLst>
              </a:tr>
              <a:tr h="30289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en-US" sz="1400" spc="-10" dirty="0">
                          <a:latin typeface="Franklin Gothic Book"/>
                          <a:cs typeface="Franklin Gothic Book"/>
                        </a:rPr>
                        <a:t>Fall</a:t>
                      </a:r>
                      <a:endParaRPr sz="1400" dirty="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29528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BEBEBE"/>
                      </a:solidFill>
                      <a:prstDash val="solid"/>
                    </a:lnR>
                    <a:lnT w="12700">
                      <a:solidFill>
                        <a:srgbClr val="BEBEBE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400" dirty="0">
                          <a:latin typeface="Franklin Gothic Book"/>
                          <a:cs typeface="Franklin Gothic Book"/>
                        </a:rPr>
                        <a:t>Construction</a:t>
                      </a:r>
                      <a:r>
                        <a:rPr lang="en-US" sz="1400" dirty="0">
                          <a:latin typeface="Franklin Gothic Book"/>
                          <a:cs typeface="Franklin Gothic Book"/>
                        </a:rPr>
                        <a:t> Ends</a:t>
                      </a:r>
                      <a:r>
                        <a:rPr sz="1400" spc="-65" dirty="0">
                          <a:latin typeface="Franklin Gothic Book"/>
                          <a:cs typeface="Franklin Gothic Book"/>
                        </a:rPr>
                        <a:t> </a:t>
                      </a:r>
                      <a:r>
                        <a:rPr sz="1400" dirty="0">
                          <a:latin typeface="Franklin Gothic Book"/>
                          <a:cs typeface="Franklin Gothic Book"/>
                        </a:rPr>
                        <a:t>(</a:t>
                      </a:r>
                      <a:r>
                        <a:rPr lang="en-US" sz="1400" dirty="0">
                          <a:latin typeface="Franklin Gothic Book"/>
                          <a:cs typeface="Franklin Gothic Book"/>
                        </a:rPr>
                        <a:t>E</a:t>
                      </a:r>
                      <a:r>
                        <a:rPr sz="1400" dirty="0">
                          <a:latin typeface="Franklin Gothic Book"/>
                          <a:cs typeface="Franklin Gothic Book"/>
                        </a:rPr>
                        <a:t>stimated</a:t>
                      </a:r>
                      <a:r>
                        <a:rPr sz="1400" spc="-55" dirty="0">
                          <a:latin typeface="Franklin Gothic Book"/>
                          <a:cs typeface="Franklin Gothic Book"/>
                        </a:rPr>
                        <a:t> </a:t>
                      </a:r>
                      <a:r>
                        <a:rPr sz="1400" dirty="0">
                          <a:latin typeface="Franklin Gothic Book"/>
                          <a:cs typeface="Franklin Gothic Book"/>
                        </a:rPr>
                        <a:t>duration</a:t>
                      </a:r>
                      <a:r>
                        <a:rPr sz="1400" spc="-60" dirty="0">
                          <a:latin typeface="Franklin Gothic Book"/>
                          <a:cs typeface="Franklin Gothic Book"/>
                        </a:rPr>
                        <a:t> </a:t>
                      </a:r>
                      <a:r>
                        <a:rPr sz="1400" dirty="0">
                          <a:latin typeface="Franklin Gothic Book"/>
                          <a:cs typeface="Franklin Gothic Book"/>
                        </a:rPr>
                        <a:t>for</a:t>
                      </a:r>
                      <a:r>
                        <a:rPr sz="1400" spc="-70" dirty="0">
                          <a:latin typeface="Franklin Gothic Book"/>
                          <a:cs typeface="Franklin Gothic Book"/>
                        </a:rPr>
                        <a:t> </a:t>
                      </a:r>
                      <a:r>
                        <a:rPr sz="1400" dirty="0">
                          <a:latin typeface="Franklin Gothic Book"/>
                          <a:cs typeface="Franklin Gothic Book"/>
                        </a:rPr>
                        <a:t>full</a:t>
                      </a:r>
                      <a:r>
                        <a:rPr sz="1400" spc="-55" dirty="0">
                          <a:latin typeface="Franklin Gothic Book"/>
                          <a:cs typeface="Franklin Gothic Book"/>
                        </a:rPr>
                        <a:t> </a:t>
                      </a:r>
                      <a:r>
                        <a:rPr sz="1400" dirty="0">
                          <a:latin typeface="Franklin Gothic Book"/>
                          <a:cs typeface="Franklin Gothic Book"/>
                        </a:rPr>
                        <a:t>project</a:t>
                      </a:r>
                      <a:r>
                        <a:rPr sz="1400" spc="-60" dirty="0">
                          <a:latin typeface="Franklin Gothic Book"/>
                          <a:cs typeface="Franklin Gothic Book"/>
                        </a:rPr>
                        <a:t> </a:t>
                      </a:r>
                      <a:r>
                        <a:rPr lang="en-US" sz="1400" spc="-60" dirty="0">
                          <a:latin typeface="Franklin Gothic Book"/>
                          <a:cs typeface="Franklin Gothic Book"/>
                        </a:rPr>
                        <a:t>construction </a:t>
                      </a:r>
                      <a:r>
                        <a:rPr sz="1400" dirty="0">
                          <a:latin typeface="Franklin Gothic Book"/>
                          <a:cs typeface="Franklin Gothic Book"/>
                        </a:rPr>
                        <a:t>is</a:t>
                      </a:r>
                      <a:r>
                        <a:rPr sz="1400" spc="-60" dirty="0">
                          <a:latin typeface="Franklin Gothic Book"/>
                          <a:cs typeface="Franklin Gothic Book"/>
                        </a:rPr>
                        <a:t> </a:t>
                      </a:r>
                      <a:r>
                        <a:rPr lang="en-US" sz="1400" spc="-60" dirty="0">
                          <a:latin typeface="Franklin Gothic Book"/>
                          <a:cs typeface="Franklin Gothic Book"/>
                        </a:rPr>
                        <a:t>24</a:t>
                      </a:r>
                      <a:r>
                        <a:rPr sz="1400" spc="-70" dirty="0">
                          <a:latin typeface="Franklin Gothic Book"/>
                          <a:cs typeface="Franklin Gothic Book"/>
                        </a:rPr>
                        <a:t> </a:t>
                      </a:r>
                      <a:r>
                        <a:rPr sz="1400" spc="-10" dirty="0">
                          <a:latin typeface="Franklin Gothic Book"/>
                          <a:cs typeface="Franklin Gothic Book"/>
                        </a:rPr>
                        <a:t>months)</a:t>
                      </a:r>
                      <a:endParaRPr sz="1400" dirty="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29528" marB="0">
                    <a:lnL w="12700">
                      <a:solidFill>
                        <a:srgbClr val="BEBEBE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BEBEBE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135780" y="1964305"/>
            <a:ext cx="566261" cy="1762181"/>
          </a:xfrm>
          <a:prstGeom prst="rect">
            <a:avLst/>
          </a:prstGeom>
        </p:spPr>
        <p:txBody>
          <a:bodyPr vert="horz" wrap="square" lIns="0" tIns="81439" rIns="0" bIns="0" rtlCol="0">
            <a:spAutoFit/>
          </a:bodyPr>
          <a:lstStyle/>
          <a:p>
            <a:pPr marL="16669" defTabSz="685800">
              <a:spcBef>
                <a:spcPts val="641"/>
              </a:spcBef>
            </a:pPr>
            <a:r>
              <a:rPr kern="0" spc="-15" dirty="0">
                <a:solidFill>
                  <a:srgbClr val="7E7E7E"/>
                </a:solidFill>
                <a:latin typeface="Franklin Gothic Medium"/>
                <a:cs typeface="Franklin Gothic Medium"/>
              </a:rPr>
              <a:t>202</a:t>
            </a:r>
            <a:r>
              <a:rPr lang="en-US" kern="0" spc="-15" dirty="0">
                <a:solidFill>
                  <a:srgbClr val="7E7E7E"/>
                </a:solidFill>
                <a:latin typeface="Franklin Gothic Medium"/>
                <a:cs typeface="Franklin Gothic Medium"/>
              </a:rPr>
              <a:t>6</a:t>
            </a:r>
          </a:p>
          <a:p>
            <a:pPr marL="16669" defTabSz="685800">
              <a:spcBef>
                <a:spcPts val="641"/>
              </a:spcBef>
            </a:pPr>
            <a:r>
              <a:rPr lang="en-US" kern="0" spc="-15" dirty="0">
                <a:solidFill>
                  <a:srgbClr val="7E7E7E"/>
                </a:solidFill>
                <a:latin typeface="Franklin Gothic Medium"/>
                <a:cs typeface="Franklin Gothic Medium"/>
              </a:rPr>
              <a:t>2026</a:t>
            </a:r>
            <a:endParaRPr kern="0" dirty="0">
              <a:solidFill>
                <a:sysClr val="windowText" lastClr="000000"/>
              </a:solidFill>
              <a:latin typeface="Franklin Gothic Medium"/>
              <a:cs typeface="Franklin Gothic Medium"/>
            </a:endParaRPr>
          </a:p>
          <a:p>
            <a:pPr marL="9525" defTabSz="685800">
              <a:spcBef>
                <a:spcPts val="566"/>
              </a:spcBef>
            </a:pPr>
            <a:r>
              <a:rPr kern="0" spc="-15" dirty="0">
                <a:solidFill>
                  <a:sysClr val="windowText" lastClr="000000"/>
                </a:solidFill>
                <a:latin typeface="Franklin Gothic Medium"/>
                <a:cs typeface="Franklin Gothic Medium"/>
              </a:rPr>
              <a:t>20</a:t>
            </a:r>
            <a:r>
              <a:rPr lang="en-US" kern="0" spc="-15" dirty="0">
                <a:solidFill>
                  <a:sysClr val="windowText" lastClr="000000"/>
                </a:solidFill>
                <a:latin typeface="Franklin Gothic Medium"/>
                <a:cs typeface="Franklin Gothic Medium"/>
              </a:rPr>
              <a:t>27</a:t>
            </a:r>
          </a:p>
          <a:p>
            <a:pPr marL="9525" defTabSz="685800">
              <a:spcBef>
                <a:spcPts val="566"/>
              </a:spcBef>
            </a:pPr>
            <a:r>
              <a:rPr lang="en-US" kern="0" spc="-15" dirty="0">
                <a:solidFill>
                  <a:sysClr val="windowText" lastClr="000000"/>
                </a:solidFill>
                <a:latin typeface="Franklin Gothic Medium"/>
                <a:cs typeface="Franklin Gothic Medium"/>
              </a:rPr>
              <a:t>2027</a:t>
            </a:r>
            <a:endParaRPr kern="0" dirty="0">
              <a:solidFill>
                <a:sysClr val="windowText" lastClr="000000"/>
              </a:solidFill>
              <a:latin typeface="Franklin Gothic Medium"/>
              <a:cs typeface="Franklin Gothic Medium"/>
            </a:endParaRPr>
          </a:p>
          <a:p>
            <a:pPr marL="9525" defTabSz="685800">
              <a:spcBef>
                <a:spcPts val="472"/>
              </a:spcBef>
            </a:pPr>
            <a:r>
              <a:rPr kern="0" spc="-15" dirty="0">
                <a:solidFill>
                  <a:sysClr val="windowText" lastClr="000000"/>
                </a:solidFill>
                <a:latin typeface="Franklin Gothic Medium"/>
                <a:cs typeface="Franklin Gothic Medium"/>
              </a:rPr>
              <a:t>20</a:t>
            </a:r>
            <a:r>
              <a:rPr lang="en-US" kern="0" spc="-15" dirty="0">
                <a:solidFill>
                  <a:sysClr val="windowText" lastClr="000000"/>
                </a:solidFill>
                <a:latin typeface="Franklin Gothic Medium"/>
                <a:cs typeface="Franklin Gothic Medium"/>
              </a:rPr>
              <a:t>29</a:t>
            </a:r>
            <a:endParaRPr kern="0" dirty="0">
              <a:solidFill>
                <a:sysClr val="windowText" lastClr="000000"/>
              </a:solidFill>
              <a:latin typeface="Franklin Gothic Medium"/>
              <a:cs typeface="Franklin Gothic Medium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7BA95-54C5-BF3D-E1D3-1949373F5F1D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9525">
              <a:lnSpc>
                <a:spcPts val="1238"/>
              </a:lnSpc>
            </a:pPr>
            <a:r>
              <a:rPr lang="en-US" spc="-8"/>
              <a:t>nyc.gov/dot</a:t>
            </a:r>
            <a:endParaRPr lang="en-US" spc="-8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4B2B51-905B-B420-B2A5-2D9DE4EA66B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63000" y="6480119"/>
            <a:ext cx="251941" cy="301681"/>
          </a:xfrm>
        </p:spPr>
        <p:txBody>
          <a:bodyPr/>
          <a:lstStyle/>
          <a:p>
            <a:pPr marL="83820">
              <a:lnSpc>
                <a:spcPts val="1238"/>
              </a:lnSpc>
            </a:pPr>
            <a:fld id="{81D60167-4931-47E6-BA6A-407CBD079E47}" type="slidenum">
              <a:rPr lang="en-US" spc="-38" smtClean="0"/>
              <a:pPr marL="83820">
                <a:lnSpc>
                  <a:spcPts val="1238"/>
                </a:lnSpc>
              </a:pPr>
              <a:t>20</a:t>
            </a:fld>
            <a:endParaRPr lang="en-US" spc="-38" dirty="0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80DDF2E8-B558-8A4C-7775-E9CC85FAB064}"/>
              </a:ext>
            </a:extLst>
          </p:cNvPr>
          <p:cNvSpPr/>
          <p:nvPr/>
        </p:nvSpPr>
        <p:spPr>
          <a:xfrm>
            <a:off x="0" y="0"/>
            <a:ext cx="9144000" cy="579120"/>
          </a:xfrm>
          <a:custGeom>
            <a:avLst/>
            <a:gdLst/>
            <a:ahLst/>
            <a:cxnLst/>
            <a:rect l="l" t="t" r="r" b="b"/>
            <a:pathLst>
              <a:path w="9144000" h="579120">
                <a:moveTo>
                  <a:pt x="0" y="579120"/>
                </a:moveTo>
                <a:lnTo>
                  <a:pt x="9144000" y="579120"/>
                </a:lnTo>
                <a:lnTo>
                  <a:pt x="9144000" y="0"/>
                </a:lnTo>
                <a:lnTo>
                  <a:pt x="0" y="0"/>
                </a:lnTo>
                <a:lnTo>
                  <a:pt x="0" y="579120"/>
                </a:lnTo>
                <a:close/>
              </a:path>
            </a:pathLst>
          </a:custGeom>
          <a:solidFill>
            <a:srgbClr val="00376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A456E155-B7A7-2CB8-ABDF-46AD3BCF5417}"/>
              </a:ext>
            </a:extLst>
          </p:cNvPr>
          <p:cNvSpPr txBox="1">
            <a:spLocks/>
          </p:cNvSpPr>
          <p:nvPr/>
        </p:nvSpPr>
        <p:spPr>
          <a:xfrm>
            <a:off x="288442" y="69595"/>
            <a:ext cx="7102958" cy="4129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000" b="0" i="0">
                <a:solidFill>
                  <a:schemeClr val="tx1"/>
                </a:solidFill>
                <a:latin typeface="Franklin Gothic Medium"/>
                <a:ea typeface="+mj-ea"/>
                <a:cs typeface="Franklin Gothic Medium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sz="2600" kern="0" dirty="0">
                <a:solidFill>
                  <a:schemeClr val="bg1"/>
                </a:solidFill>
              </a:rPr>
              <a:t>PROJECT SCHEDULE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B5354C-F6D8-E41F-2DA0-B122FB8076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4E4EFE4-9A99-A6D5-6A35-18DFEB01820C}"/>
              </a:ext>
            </a:extLst>
          </p:cNvPr>
          <p:cNvSpPr/>
          <p:nvPr/>
        </p:nvSpPr>
        <p:spPr>
          <a:xfrm>
            <a:off x="0" y="0"/>
            <a:ext cx="9144000" cy="579120"/>
          </a:xfrm>
          <a:custGeom>
            <a:avLst/>
            <a:gdLst/>
            <a:ahLst/>
            <a:cxnLst/>
            <a:rect l="l" t="t" r="r" b="b"/>
            <a:pathLst>
              <a:path w="9144000" h="579120">
                <a:moveTo>
                  <a:pt x="0" y="579120"/>
                </a:moveTo>
                <a:lnTo>
                  <a:pt x="9144000" y="579120"/>
                </a:lnTo>
                <a:lnTo>
                  <a:pt x="9144000" y="0"/>
                </a:lnTo>
                <a:lnTo>
                  <a:pt x="0" y="0"/>
                </a:lnTo>
                <a:lnTo>
                  <a:pt x="0" y="579120"/>
                </a:lnTo>
                <a:close/>
              </a:path>
            </a:pathLst>
          </a:custGeom>
          <a:solidFill>
            <a:srgbClr val="00376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77737CC3-C93C-1404-AEDC-2D7F802F501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8442" y="69595"/>
            <a:ext cx="6340958" cy="4129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600" dirty="0"/>
              <a:t>CONSTRUCTION PHASE</a:t>
            </a:r>
            <a:endParaRPr sz="2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A28458-0DD4-4630-4C7D-F5C202A5B098}"/>
              </a:ext>
            </a:extLst>
          </p:cNvPr>
          <p:cNvSpPr txBox="1"/>
          <p:nvPr/>
        </p:nvSpPr>
        <p:spPr>
          <a:xfrm>
            <a:off x="76200" y="651093"/>
            <a:ext cx="378294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CONSTRUCTION STAGING TO MINIMIZE IMPACTS TO DRIVERS AND PEDESTRIANS ALONG THIS ROUTE DURING PEAK HOURS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CONTINUOUS COORDINATION WITH COMMERICIAL PROPERTIES TO REDUCE DISRUPTIONS TO BUSINESS ACTIVITIES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TREE IMPACTS WILL BE COORDINATED WITH NYC PARKS DEPARTMENT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ACB078-40A7-BD9F-035C-0A8B73CC8A8B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ts val="1650"/>
              </a:lnSpc>
            </a:pPr>
            <a:r>
              <a:rPr lang="en-US" spc="-10"/>
              <a:t>nyc.gov/dot</a:t>
            </a:r>
            <a:endParaRPr lang="en-US" spc="-1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952D53-3C38-EC56-B067-1A0C45A40D7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686801" y="6481495"/>
            <a:ext cx="280670" cy="224790"/>
          </a:xfrm>
        </p:spPr>
        <p:txBody>
          <a:bodyPr/>
          <a:lstStyle/>
          <a:p>
            <a:pPr marL="12700">
              <a:lnSpc>
                <a:spcPts val="1650"/>
              </a:lnSpc>
            </a:pPr>
            <a:fld id="{81D60167-4931-47E6-BA6A-407CBD079E47}" type="slidenum">
              <a:rPr lang="en-US" smtClean="0"/>
              <a:t>21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0306734-2696-C621-47C1-ABC276E36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147" y="648715"/>
            <a:ext cx="4983228" cy="3322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C30D48-1FB2-194C-862C-4CACAD05BBEF}"/>
              </a:ext>
            </a:extLst>
          </p:cNvPr>
          <p:cNvSpPr txBox="1"/>
          <p:nvPr/>
        </p:nvSpPr>
        <p:spPr>
          <a:xfrm>
            <a:off x="76198" y="4486870"/>
            <a:ext cx="87661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 startAt="4"/>
            </a:pPr>
            <a:r>
              <a:rPr lang="en-US" dirty="0"/>
              <a:t>POTENTIAL FOR SHORT TERM LANE CLOSURE AND REDUCED STREET PARKING</a:t>
            </a:r>
          </a:p>
          <a:p>
            <a:pPr marL="342900" indent="-342900">
              <a:buAutoNum type="arabicPeriod" startAt="4"/>
            </a:pPr>
            <a:endParaRPr lang="en-US" dirty="0"/>
          </a:p>
          <a:p>
            <a:r>
              <a:rPr lang="en-US" dirty="0"/>
              <a:t>5.   MEASURES TAKEN TO REDUCE SEDIMENT RUNOFF FROM CONSTRUCTION ACTIVITIES</a:t>
            </a:r>
          </a:p>
        </p:txBody>
      </p:sp>
    </p:spTree>
    <p:extLst>
      <p:ext uri="{BB962C8B-B14F-4D97-AF65-F5344CB8AC3E}">
        <p14:creationId xmlns:p14="http://schemas.microsoft.com/office/powerpoint/2010/main" val="32359054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127C2C-9668-54BF-9B40-368C826324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13ACAED6-633B-68E2-BB05-6AEDC1F4DA45}"/>
              </a:ext>
            </a:extLst>
          </p:cNvPr>
          <p:cNvSpPr/>
          <p:nvPr/>
        </p:nvSpPr>
        <p:spPr>
          <a:xfrm>
            <a:off x="0" y="0"/>
            <a:ext cx="9144000" cy="579120"/>
          </a:xfrm>
          <a:custGeom>
            <a:avLst/>
            <a:gdLst/>
            <a:ahLst/>
            <a:cxnLst/>
            <a:rect l="l" t="t" r="r" b="b"/>
            <a:pathLst>
              <a:path w="9144000" h="579120">
                <a:moveTo>
                  <a:pt x="0" y="579120"/>
                </a:moveTo>
                <a:lnTo>
                  <a:pt x="9144000" y="579120"/>
                </a:lnTo>
                <a:lnTo>
                  <a:pt x="9144000" y="0"/>
                </a:lnTo>
                <a:lnTo>
                  <a:pt x="0" y="0"/>
                </a:lnTo>
                <a:lnTo>
                  <a:pt x="0" y="579120"/>
                </a:lnTo>
                <a:close/>
              </a:path>
            </a:pathLst>
          </a:custGeom>
          <a:solidFill>
            <a:srgbClr val="00376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D36AC43D-39F0-F1FD-9414-8AE53DF2361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8442" y="69595"/>
            <a:ext cx="6340958" cy="4129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600" dirty="0"/>
              <a:t>COMMUNITY OUTREACH</a:t>
            </a:r>
            <a:endParaRPr sz="26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ED070-941E-592D-2DD6-F645A91FD0F2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ts val="1650"/>
              </a:lnSpc>
            </a:pPr>
            <a:r>
              <a:rPr lang="en-US" spc="-10"/>
              <a:t>nyc.gov/dot</a:t>
            </a:r>
            <a:endParaRPr lang="en-US" spc="-1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B291D3-FA8A-6D66-DC72-0C9304B611B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686801" y="6481495"/>
            <a:ext cx="280670" cy="224790"/>
          </a:xfrm>
        </p:spPr>
        <p:txBody>
          <a:bodyPr/>
          <a:lstStyle/>
          <a:p>
            <a:pPr marL="12700">
              <a:lnSpc>
                <a:spcPts val="1650"/>
              </a:lnSpc>
            </a:pPr>
            <a:fld id="{81D60167-4931-47E6-BA6A-407CBD079E47}" type="slidenum">
              <a:rPr lang="en-US" smtClean="0"/>
              <a:t>22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E0A751-6FAB-424E-6C2A-3D06D5068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2037"/>
            <a:ext cx="9144000" cy="473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5504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80009F-B5C7-B958-53A2-B097130EF8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E3327EE1-A865-CB03-3AF9-C5908CAAB0AE}"/>
              </a:ext>
            </a:extLst>
          </p:cNvPr>
          <p:cNvSpPr/>
          <p:nvPr/>
        </p:nvSpPr>
        <p:spPr>
          <a:xfrm>
            <a:off x="0" y="0"/>
            <a:ext cx="9144000" cy="579120"/>
          </a:xfrm>
          <a:custGeom>
            <a:avLst/>
            <a:gdLst/>
            <a:ahLst/>
            <a:cxnLst/>
            <a:rect l="l" t="t" r="r" b="b"/>
            <a:pathLst>
              <a:path w="9144000" h="579120">
                <a:moveTo>
                  <a:pt x="0" y="579120"/>
                </a:moveTo>
                <a:lnTo>
                  <a:pt x="9144000" y="579120"/>
                </a:lnTo>
                <a:lnTo>
                  <a:pt x="9144000" y="0"/>
                </a:lnTo>
                <a:lnTo>
                  <a:pt x="0" y="0"/>
                </a:lnTo>
                <a:lnTo>
                  <a:pt x="0" y="579120"/>
                </a:lnTo>
                <a:close/>
              </a:path>
            </a:pathLst>
          </a:custGeom>
          <a:solidFill>
            <a:srgbClr val="00376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4E24BE6E-8C46-D13F-4136-EF650EDD412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8442" y="69595"/>
            <a:ext cx="6340958" cy="4129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600" dirty="0"/>
              <a:t>COMMUNITY OUTREACH (continued)</a:t>
            </a:r>
            <a:endParaRPr sz="26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DE74E5-0F77-CB61-AE3E-3198296A0846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ts val="1650"/>
              </a:lnSpc>
            </a:pPr>
            <a:r>
              <a:rPr lang="en-US" spc="-10"/>
              <a:t>nyc.gov/dot</a:t>
            </a:r>
            <a:endParaRPr lang="en-US" spc="-1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9CB93D-6C4F-6996-0C17-DCE4D900AFB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686801" y="6481495"/>
            <a:ext cx="280670" cy="224790"/>
          </a:xfrm>
        </p:spPr>
        <p:txBody>
          <a:bodyPr/>
          <a:lstStyle/>
          <a:p>
            <a:pPr marL="12700">
              <a:lnSpc>
                <a:spcPts val="1650"/>
              </a:lnSpc>
            </a:pPr>
            <a:fld id="{81D60167-4931-47E6-BA6A-407CBD079E47}" type="slidenum">
              <a:rPr lang="en-US" smtClean="0"/>
              <a:t>23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180855-FE8A-AE43-CE06-F104ECFC4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6506"/>
            <a:ext cx="9144000" cy="470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7204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D5BA3B-8B90-9641-13FC-6DD055245B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F64D3382-8B9A-9B2C-F92B-D91115187562}"/>
              </a:ext>
            </a:extLst>
          </p:cNvPr>
          <p:cNvSpPr/>
          <p:nvPr/>
        </p:nvSpPr>
        <p:spPr>
          <a:xfrm>
            <a:off x="0" y="0"/>
            <a:ext cx="9144000" cy="579120"/>
          </a:xfrm>
          <a:custGeom>
            <a:avLst/>
            <a:gdLst/>
            <a:ahLst/>
            <a:cxnLst/>
            <a:rect l="l" t="t" r="r" b="b"/>
            <a:pathLst>
              <a:path w="9144000" h="579120">
                <a:moveTo>
                  <a:pt x="0" y="579120"/>
                </a:moveTo>
                <a:lnTo>
                  <a:pt x="9144000" y="579120"/>
                </a:lnTo>
                <a:lnTo>
                  <a:pt x="9144000" y="0"/>
                </a:lnTo>
                <a:lnTo>
                  <a:pt x="0" y="0"/>
                </a:lnTo>
                <a:lnTo>
                  <a:pt x="0" y="579120"/>
                </a:lnTo>
                <a:close/>
              </a:path>
            </a:pathLst>
          </a:custGeom>
          <a:solidFill>
            <a:srgbClr val="00376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2142C91C-627B-4CB7-E668-BF0EF81A2F7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8441" y="69595"/>
            <a:ext cx="8679029" cy="4129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600" dirty="0"/>
              <a:t>COMMUNITY CONSTRUCTION LIASON INVOLVEMENT</a:t>
            </a:r>
            <a:endParaRPr sz="26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66B020-CE66-6A97-B8F2-E044CD54FBAA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ts val="1650"/>
              </a:lnSpc>
            </a:pPr>
            <a:r>
              <a:rPr lang="en-US" spc="-10"/>
              <a:t>nyc.gov/dot</a:t>
            </a:r>
            <a:endParaRPr lang="en-US" spc="-1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BD3B39-42CE-5EB5-89F6-36294EF0050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686801" y="6481495"/>
            <a:ext cx="280670" cy="224790"/>
          </a:xfrm>
        </p:spPr>
        <p:txBody>
          <a:bodyPr/>
          <a:lstStyle/>
          <a:p>
            <a:pPr marL="12700">
              <a:lnSpc>
                <a:spcPts val="1650"/>
              </a:lnSpc>
            </a:pPr>
            <a:fld id="{81D60167-4931-47E6-BA6A-407CBD079E47}" type="slidenum">
              <a:rPr lang="en-US" smtClean="0"/>
              <a:t>24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67A661-C27A-50D0-A70F-4F4D66EB4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976"/>
            <a:ext cx="9144000" cy="515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5541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70498" y="1066800"/>
            <a:ext cx="1945481" cy="470802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8"/>
              </a:spcBef>
            </a:pPr>
            <a:r>
              <a:rPr spc="-8" dirty="0">
                <a:latin typeface="Arial"/>
                <a:cs typeface="Arial"/>
              </a:rPr>
              <a:t>Questions?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87957" y="2362200"/>
            <a:ext cx="7056044" cy="361822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168" y="4532626"/>
            <a:ext cx="1493872" cy="35479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9168" y="3457575"/>
            <a:ext cx="1487443" cy="872633"/>
          </a:xfrm>
          <a:prstGeom prst="rect">
            <a:avLst/>
          </a:prstGeom>
        </p:spPr>
      </p:pic>
      <p:sp>
        <p:nvSpPr>
          <p:cNvPr id="8" name="object 2">
            <a:extLst>
              <a:ext uri="{FF2B5EF4-FFF2-40B4-BE49-F238E27FC236}">
                <a16:creationId xmlns:a16="http://schemas.microsoft.com/office/drawing/2014/main" id="{A4641E68-23A8-C09F-DC43-F7C51D20143D}"/>
              </a:ext>
            </a:extLst>
          </p:cNvPr>
          <p:cNvSpPr/>
          <p:nvPr/>
        </p:nvSpPr>
        <p:spPr>
          <a:xfrm>
            <a:off x="0" y="0"/>
            <a:ext cx="9144000" cy="579120"/>
          </a:xfrm>
          <a:custGeom>
            <a:avLst/>
            <a:gdLst/>
            <a:ahLst/>
            <a:cxnLst/>
            <a:rect l="l" t="t" r="r" b="b"/>
            <a:pathLst>
              <a:path w="9144000" h="579120">
                <a:moveTo>
                  <a:pt x="0" y="579120"/>
                </a:moveTo>
                <a:lnTo>
                  <a:pt x="9144000" y="579120"/>
                </a:lnTo>
                <a:lnTo>
                  <a:pt x="9144000" y="0"/>
                </a:lnTo>
                <a:lnTo>
                  <a:pt x="0" y="0"/>
                </a:lnTo>
                <a:lnTo>
                  <a:pt x="0" y="579120"/>
                </a:lnTo>
                <a:close/>
              </a:path>
            </a:pathLst>
          </a:custGeom>
          <a:solidFill>
            <a:srgbClr val="00376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3C58BAA0-D6C4-4E2A-EE67-E9B402918B38}"/>
              </a:ext>
            </a:extLst>
          </p:cNvPr>
          <p:cNvSpPr txBox="1">
            <a:spLocks/>
          </p:cNvSpPr>
          <p:nvPr/>
        </p:nvSpPr>
        <p:spPr>
          <a:xfrm>
            <a:off x="209168" y="31082"/>
            <a:ext cx="1945481" cy="409247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>
            <a:lvl1pPr>
              <a:defRPr sz="3000" b="0" i="0">
                <a:solidFill>
                  <a:schemeClr val="tx1"/>
                </a:solidFill>
                <a:latin typeface="Franklin Gothic Medium"/>
                <a:ea typeface="+mj-ea"/>
                <a:cs typeface="Franklin Gothic Medium"/>
              </a:defRPr>
            </a:lvl1pPr>
          </a:lstStyle>
          <a:p>
            <a:pPr marL="9525">
              <a:spcBef>
                <a:spcPts val="71"/>
              </a:spcBef>
            </a:pPr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Thank You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72CA74-1680-5081-B8FF-30224C76B2E4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9525">
              <a:lnSpc>
                <a:spcPts val="1238"/>
              </a:lnSpc>
            </a:pPr>
            <a:r>
              <a:rPr lang="en-US" spc="-8"/>
              <a:t>nyc.gov/dot</a:t>
            </a:r>
            <a:endParaRPr lang="en-US" spc="-8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F6C2CC-6890-0BDE-83FC-938B0F7EF1B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63000" y="6480119"/>
            <a:ext cx="251941" cy="324905"/>
          </a:xfrm>
        </p:spPr>
        <p:txBody>
          <a:bodyPr/>
          <a:lstStyle/>
          <a:p>
            <a:pPr marL="83820">
              <a:lnSpc>
                <a:spcPts val="1238"/>
              </a:lnSpc>
            </a:pPr>
            <a:fld id="{81D60167-4931-47E6-BA6A-407CBD079E47}" type="slidenum">
              <a:rPr lang="en-US" spc="-38" smtClean="0"/>
              <a:pPr marL="83820">
                <a:lnSpc>
                  <a:spcPts val="1238"/>
                </a:lnSpc>
              </a:pPr>
              <a:t>25</a:t>
            </a:fld>
            <a:endParaRPr lang="en-US" spc="-38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486363-1901-0DAD-B06F-4093A7DBDD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4C27281B-EE18-BAAB-7D8D-8244F8B3622A}"/>
              </a:ext>
            </a:extLst>
          </p:cNvPr>
          <p:cNvSpPr/>
          <p:nvPr/>
        </p:nvSpPr>
        <p:spPr>
          <a:xfrm>
            <a:off x="0" y="0"/>
            <a:ext cx="9144000" cy="579120"/>
          </a:xfrm>
          <a:custGeom>
            <a:avLst/>
            <a:gdLst/>
            <a:ahLst/>
            <a:cxnLst/>
            <a:rect l="l" t="t" r="r" b="b"/>
            <a:pathLst>
              <a:path w="9144000" h="579120">
                <a:moveTo>
                  <a:pt x="0" y="579120"/>
                </a:moveTo>
                <a:lnTo>
                  <a:pt x="9144000" y="579120"/>
                </a:lnTo>
                <a:lnTo>
                  <a:pt x="9144000" y="0"/>
                </a:lnTo>
                <a:lnTo>
                  <a:pt x="0" y="0"/>
                </a:lnTo>
                <a:lnTo>
                  <a:pt x="0" y="579120"/>
                </a:lnTo>
                <a:close/>
              </a:path>
            </a:pathLst>
          </a:custGeom>
          <a:solidFill>
            <a:srgbClr val="00376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3AFE1FF0-9BDA-C3D7-DD41-66C294F7CB4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8442" y="69595"/>
            <a:ext cx="6340958" cy="4129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2600" dirty="0"/>
              <a:t>PROJECT GOALS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54B394-2FCC-81D0-2C76-9640F805B7D7}"/>
              </a:ext>
            </a:extLst>
          </p:cNvPr>
          <p:cNvSpPr txBox="1"/>
          <p:nvPr/>
        </p:nvSpPr>
        <p:spPr>
          <a:xfrm>
            <a:off x="152400" y="762000"/>
            <a:ext cx="350780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ENHANCE PEDESTRIAN SAFETY AND SHORTEN PEDESTRIAN CROSSINGS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IMPROVE PEDESTRIAN CIRCULATION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CREATE ADA COMPLIANT CROSSINGS/RAMPS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REDUCE CONFLICTS BETWEEN PEDESTRIANS, CARS &amp; BIKES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IMPROVE BUS STOP &amp; BOARDING CONDITION FOR PEDESTRIANS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BCDA99-C5D2-78EB-251E-943EA08D91FE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ts val="1650"/>
              </a:lnSpc>
            </a:pPr>
            <a:r>
              <a:rPr lang="en-US" spc="-10" dirty="0"/>
              <a:t>nyc.gov/dot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9B429F-4374-2855-5508-3559ACFA886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700">
              <a:lnSpc>
                <a:spcPts val="1650"/>
              </a:lnSpc>
            </a:pPr>
            <a:fld id="{81D60167-4931-47E6-BA6A-407CBD079E47}" type="slidenum">
              <a:rPr lang="en-US" smtClean="0"/>
              <a:t>3</a:t>
            </a:fld>
            <a:endParaRPr lang="en-US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2E928D83-4F3F-D7BB-5CCC-05748ACA3FDE}"/>
              </a:ext>
            </a:extLst>
          </p:cNvPr>
          <p:cNvSpPr txBox="1">
            <a:spLocks/>
          </p:cNvSpPr>
          <p:nvPr/>
        </p:nvSpPr>
        <p:spPr>
          <a:xfrm>
            <a:off x="7772400" y="3982744"/>
            <a:ext cx="1016000" cy="2247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400" b="1" i="0" kern="1200">
                <a:solidFill>
                  <a:srgbClr val="A6A6A6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1650"/>
              </a:lnSpc>
            </a:pPr>
            <a:r>
              <a:rPr lang="en-US" spc="-10" dirty="0"/>
              <a:t>nyc.gov/dot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6153FC-45EA-DB6D-03FC-D3AFCF7301F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2105" y="762000"/>
            <a:ext cx="5531941" cy="3548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1173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8FD19A-941A-E167-63AC-CBC6088BA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9E56CA3C-9DAF-9DCB-D0C8-4BC6C515DEA5}"/>
              </a:ext>
            </a:extLst>
          </p:cNvPr>
          <p:cNvSpPr/>
          <p:nvPr/>
        </p:nvSpPr>
        <p:spPr>
          <a:xfrm>
            <a:off x="0" y="0"/>
            <a:ext cx="9144000" cy="579120"/>
          </a:xfrm>
          <a:custGeom>
            <a:avLst/>
            <a:gdLst/>
            <a:ahLst/>
            <a:cxnLst/>
            <a:rect l="l" t="t" r="r" b="b"/>
            <a:pathLst>
              <a:path w="9144000" h="579120">
                <a:moveTo>
                  <a:pt x="0" y="579120"/>
                </a:moveTo>
                <a:lnTo>
                  <a:pt x="9144000" y="579120"/>
                </a:lnTo>
                <a:lnTo>
                  <a:pt x="9144000" y="0"/>
                </a:lnTo>
                <a:lnTo>
                  <a:pt x="0" y="0"/>
                </a:lnTo>
                <a:lnTo>
                  <a:pt x="0" y="579120"/>
                </a:lnTo>
                <a:close/>
              </a:path>
            </a:pathLst>
          </a:custGeom>
          <a:solidFill>
            <a:srgbClr val="00376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0372EC6B-08C3-52D9-5A47-2523D32F2F9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8442" y="69595"/>
            <a:ext cx="6340958" cy="4129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600" dirty="0"/>
              <a:t>SCOPE OF WORK</a:t>
            </a:r>
            <a:endParaRPr sz="2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693833-9C37-CF0D-8FB4-A46D5087A525}"/>
              </a:ext>
            </a:extLst>
          </p:cNvPr>
          <p:cNvSpPr txBox="1"/>
          <p:nvPr/>
        </p:nvSpPr>
        <p:spPr>
          <a:xfrm>
            <a:off x="76200" y="762000"/>
            <a:ext cx="4724400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750" dirty="0"/>
              <a:t>CONSTRUCT NEW CURB, CURB RAMPS &amp; MEDIAN TIP EXTENSIONS</a:t>
            </a:r>
          </a:p>
          <a:p>
            <a:pPr marL="342900" indent="-342900">
              <a:buFont typeface="+mj-lt"/>
              <a:buAutoNum type="arabicPeriod"/>
            </a:pPr>
            <a:endParaRPr lang="en-US" sz="1750" dirty="0"/>
          </a:p>
          <a:p>
            <a:pPr marL="342900" indent="-342900">
              <a:buFont typeface="+mj-lt"/>
              <a:buAutoNum type="arabicPeriod"/>
            </a:pPr>
            <a:r>
              <a:rPr lang="en-US" sz="1750" dirty="0"/>
              <a:t>CONSTRUCT NEW BUS BULBS</a:t>
            </a:r>
          </a:p>
          <a:p>
            <a:pPr marL="342900" indent="-342900">
              <a:buFont typeface="+mj-lt"/>
              <a:buAutoNum type="arabicPeriod"/>
            </a:pPr>
            <a:endParaRPr lang="en-US" sz="1750" dirty="0"/>
          </a:p>
          <a:p>
            <a:pPr marL="342900" indent="-342900">
              <a:buFont typeface="+mj-lt"/>
              <a:buAutoNum type="arabicPeriod"/>
            </a:pPr>
            <a:r>
              <a:rPr lang="en-US" sz="1750" dirty="0"/>
              <a:t>CONSTRUCT NEW RETAINING WALLS</a:t>
            </a:r>
          </a:p>
          <a:p>
            <a:pPr marL="342900" indent="-342900">
              <a:buFont typeface="+mj-lt"/>
              <a:buAutoNum type="arabicPeriod"/>
            </a:pPr>
            <a:endParaRPr lang="en-US" sz="1750" dirty="0"/>
          </a:p>
          <a:p>
            <a:pPr marL="342900" indent="-342900">
              <a:buFont typeface="+mj-lt"/>
              <a:buAutoNum type="arabicPeriod"/>
            </a:pPr>
            <a:r>
              <a:rPr lang="en-US" sz="1750" dirty="0"/>
              <a:t>CREATE NEW LEFT TURN BAYS &amp; CROSSWALKS</a:t>
            </a:r>
          </a:p>
          <a:p>
            <a:pPr marL="342900" indent="-342900">
              <a:buFont typeface="+mj-lt"/>
              <a:buAutoNum type="arabicPeriod"/>
            </a:pPr>
            <a:endParaRPr lang="en-US" sz="1750" dirty="0"/>
          </a:p>
          <a:p>
            <a:pPr marL="342900" indent="-342900">
              <a:buFont typeface="+mj-lt"/>
              <a:buAutoNum type="arabicPeriod"/>
            </a:pPr>
            <a:r>
              <a:rPr lang="en-US" sz="1750" dirty="0"/>
              <a:t>IMPROVE BICYCLE LANE CONNECTIVITY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8DEF8F-C603-1B6E-A07B-8D3BC3823C52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ts val="1650"/>
              </a:lnSpc>
            </a:pPr>
            <a:r>
              <a:rPr lang="en-US" spc="-10"/>
              <a:t>nyc.gov/dot</a:t>
            </a:r>
            <a:endParaRPr lang="en-US" spc="-1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E4A7F0-6F78-6F15-1E7A-F42435B18A5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700">
              <a:lnSpc>
                <a:spcPts val="1650"/>
              </a:lnSpc>
            </a:pPr>
            <a:fld id="{81D60167-4931-47E6-BA6A-407CBD079E47}" type="slidenum">
              <a:rPr lang="en-US" smtClean="0"/>
              <a:t>4</a:t>
            </a:fld>
            <a:endParaRPr lang="en-US" dirty="0"/>
          </a:p>
        </p:txBody>
      </p:sp>
      <p:pic>
        <p:nvPicPr>
          <p:cNvPr id="10" name="Picture 9" descr="A person and child crossing a street&#10;&#10;AI-generated content may be incorrect.">
            <a:extLst>
              <a:ext uri="{FF2B5EF4-FFF2-40B4-BE49-F238E27FC236}">
                <a16:creationId xmlns:a16="http://schemas.microsoft.com/office/drawing/2014/main" id="{B8351688-6C47-9A2D-1059-59692C4B1C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8884" y="760259"/>
            <a:ext cx="4096037" cy="30497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0EDA7F-3D9C-E8DB-1400-D7CED38B2431}"/>
              </a:ext>
            </a:extLst>
          </p:cNvPr>
          <p:cNvSpPr txBox="1"/>
          <p:nvPr/>
        </p:nvSpPr>
        <p:spPr>
          <a:xfrm>
            <a:off x="76200" y="3810000"/>
            <a:ext cx="9067800" cy="2516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 startAt="6"/>
            </a:pPr>
            <a:r>
              <a:rPr lang="en-US" sz="1750" dirty="0"/>
              <a:t>ADD LANDSCAPING, BENCHES AND LEANING BARS AT VARIOUS LOCATIONS</a:t>
            </a:r>
          </a:p>
          <a:p>
            <a:pPr marL="342900" indent="-342900">
              <a:buAutoNum type="arabicPeriod" startAt="6"/>
            </a:pPr>
            <a:endParaRPr lang="en-US" sz="1750" dirty="0"/>
          </a:p>
          <a:p>
            <a:pPr marL="342900" indent="-342900">
              <a:buAutoNum type="arabicPeriod" startAt="6"/>
            </a:pPr>
            <a:r>
              <a:rPr lang="en-US" sz="1750" dirty="0"/>
              <a:t>RELOCATE EXISTING FIRE HYDRANTS TO NEW CURB LINE AS NEEDED</a:t>
            </a:r>
          </a:p>
          <a:p>
            <a:pPr marL="342900" indent="-342900">
              <a:buAutoNum type="arabicPeriod" startAt="6"/>
            </a:pPr>
            <a:endParaRPr lang="en-US" sz="1750" dirty="0"/>
          </a:p>
          <a:p>
            <a:pPr marL="342900" indent="-342900">
              <a:buAutoNum type="arabicPeriod" startAt="6"/>
            </a:pPr>
            <a:r>
              <a:rPr lang="en-US" sz="1750" dirty="0"/>
              <a:t>RESET UTILITY MANHOLES AND GRATES TO RECONSTRUCTED ROADWAY SURFACE</a:t>
            </a:r>
          </a:p>
          <a:p>
            <a:pPr marL="342900" indent="-342900">
              <a:buAutoNum type="arabicPeriod" startAt="6"/>
            </a:pPr>
            <a:endParaRPr lang="en-US" sz="1750" dirty="0"/>
          </a:p>
          <a:p>
            <a:pPr marL="342900" indent="-342900">
              <a:buAutoNum type="arabicPeriod" startAt="6"/>
            </a:pPr>
            <a:r>
              <a:rPr lang="en-US" sz="1750" dirty="0"/>
              <a:t>INSTALL ROADWAY DRAINAGE CATCH BASINS AS NEEDED TO REDUCE PONDING. NEW CATCH BASINS TO CONNECT TO EXISTING STORM SEWER SYSTEM. NO MAJOR STORM SEWER PIPE RECONSTRUCTION ANTICIPATED.</a:t>
            </a:r>
          </a:p>
        </p:txBody>
      </p:sp>
    </p:spTree>
    <p:extLst>
      <p:ext uri="{BB962C8B-B14F-4D97-AF65-F5344CB8AC3E}">
        <p14:creationId xmlns:p14="http://schemas.microsoft.com/office/powerpoint/2010/main" val="4688390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bject 2">
            <a:extLst>
              <a:ext uri="{FF2B5EF4-FFF2-40B4-BE49-F238E27FC236}">
                <a16:creationId xmlns:a16="http://schemas.microsoft.com/office/drawing/2014/main" id="{FF6BEEE0-F7AA-A198-FC7E-16563721AF48}"/>
              </a:ext>
            </a:extLst>
          </p:cNvPr>
          <p:cNvSpPr/>
          <p:nvPr/>
        </p:nvSpPr>
        <p:spPr>
          <a:xfrm>
            <a:off x="0" y="0"/>
            <a:ext cx="9144000" cy="579120"/>
          </a:xfrm>
          <a:custGeom>
            <a:avLst/>
            <a:gdLst/>
            <a:ahLst/>
            <a:cxnLst/>
            <a:rect l="l" t="t" r="r" b="b"/>
            <a:pathLst>
              <a:path w="9144000" h="579120">
                <a:moveTo>
                  <a:pt x="0" y="579120"/>
                </a:moveTo>
                <a:lnTo>
                  <a:pt x="9144000" y="579120"/>
                </a:lnTo>
                <a:lnTo>
                  <a:pt x="9144000" y="0"/>
                </a:lnTo>
                <a:lnTo>
                  <a:pt x="0" y="0"/>
                </a:lnTo>
                <a:lnTo>
                  <a:pt x="0" y="579120"/>
                </a:lnTo>
                <a:close/>
              </a:path>
            </a:pathLst>
          </a:custGeom>
          <a:solidFill>
            <a:srgbClr val="00376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4" name="object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3369" y="3657600"/>
            <a:ext cx="838200" cy="914400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0485" y="-3589"/>
            <a:ext cx="5939315" cy="513362"/>
          </a:xfrm>
          <a:prstGeom prst="rect">
            <a:avLst/>
          </a:prstGeom>
        </p:spPr>
        <p:txBody>
          <a:bodyPr vert="horz" wrap="square" lIns="0" tIns="112157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2600" b="1" dirty="0">
                <a:solidFill>
                  <a:schemeClr val="bg1"/>
                </a:solidFill>
                <a:latin typeface="Arial"/>
                <a:cs typeface="Arial"/>
              </a:rPr>
              <a:t>Existing Conditions</a:t>
            </a:r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 – Location A</a:t>
            </a:r>
            <a:endParaRPr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xfrm>
            <a:off x="6613688" y="5717339"/>
            <a:ext cx="147518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lnSpc>
                <a:spcPts val="1238"/>
              </a:lnSpc>
            </a:pPr>
            <a:fld id="{81D60167-4931-47E6-BA6A-407CBD079E47}" type="slidenum">
              <a:rPr kern="0" spc="-19" dirty="0"/>
              <a:pPr marL="9525" defTabSz="685800">
                <a:lnSpc>
                  <a:spcPts val="1238"/>
                </a:lnSpc>
              </a:pPr>
              <a:t>5</a:t>
            </a:fld>
            <a:endParaRPr kern="0" spc="-19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9F7725D-5835-4865-9229-F8E07307B80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523" y="671207"/>
            <a:ext cx="7581677" cy="37565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3F1BFC6-0E32-9ADB-5367-A53F846360F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2485" y="3657600"/>
            <a:ext cx="3921916" cy="2619054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9A8334DC-8ED0-3429-6151-138380A6C881}"/>
              </a:ext>
            </a:extLst>
          </p:cNvPr>
          <p:cNvSpPr/>
          <p:nvPr/>
        </p:nvSpPr>
        <p:spPr>
          <a:xfrm>
            <a:off x="228600" y="5105399"/>
            <a:ext cx="2740159" cy="108139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Astoria Blvd &amp; 82</a:t>
            </a:r>
            <a:r>
              <a:rPr lang="en-US" baseline="30000" dirty="0"/>
              <a:t>nd</a:t>
            </a:r>
            <a:r>
              <a:rPr lang="en-US" dirty="0"/>
              <a:t> Street:</a:t>
            </a:r>
          </a:p>
          <a:p>
            <a:pPr algn="ctr"/>
            <a:r>
              <a:rPr lang="en-US" dirty="0"/>
              <a:t>No Bus Bulb or Bus Pad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2338EC6-9536-C70D-47F2-69578EAF05A4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9525">
              <a:lnSpc>
                <a:spcPts val="1238"/>
              </a:lnSpc>
            </a:pPr>
            <a:r>
              <a:rPr lang="en-US" spc="-8"/>
              <a:t>nyc.gov/dot</a:t>
            </a:r>
            <a:endParaRPr lang="en-US" spc="-8" dirty="0"/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1E88BF1B-4BD2-5608-3677-DD47785665F2}"/>
              </a:ext>
            </a:extLst>
          </p:cNvPr>
          <p:cNvSpPr txBox="1">
            <a:spLocks/>
          </p:cNvSpPr>
          <p:nvPr/>
        </p:nvSpPr>
        <p:spPr>
          <a:xfrm>
            <a:off x="8881959" y="6541539"/>
            <a:ext cx="147518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50" b="0" i="0" kern="1200">
                <a:solidFill>
                  <a:srgbClr val="7E7E7E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 defTabSz="685800">
              <a:lnSpc>
                <a:spcPts val="1238"/>
              </a:lnSpc>
            </a:pPr>
            <a:fld id="{81D60167-4931-47E6-BA6A-407CBD079E47}" type="slidenum">
              <a:rPr lang="en-US" kern="0" spc="-19" smtClean="0"/>
              <a:pPr marL="9525" defTabSz="685800">
                <a:lnSpc>
                  <a:spcPts val="1238"/>
                </a:lnSpc>
              </a:pPr>
              <a:t>5</a:t>
            </a:fld>
            <a:endParaRPr lang="en-US" kern="0" spc="-19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D56BF0C-D245-2253-7930-5CD776BDEBE8}"/>
              </a:ext>
            </a:extLst>
          </p:cNvPr>
          <p:cNvCxnSpPr>
            <a:cxnSpLocks/>
          </p:cNvCxnSpPr>
          <p:nvPr/>
        </p:nvCxnSpPr>
        <p:spPr>
          <a:xfrm flipV="1">
            <a:off x="1825759" y="2743200"/>
            <a:ext cx="1374641" cy="2362199"/>
          </a:xfrm>
          <a:prstGeom prst="straightConnector1">
            <a:avLst/>
          </a:prstGeom>
          <a:ln w="25400"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1EDD387-94A6-502D-09CC-DE8F86A80A51}"/>
              </a:ext>
            </a:extLst>
          </p:cNvPr>
          <p:cNvCxnSpPr>
            <a:cxnSpLocks/>
            <a:stCxn id="25" idx="3"/>
          </p:cNvCxnSpPr>
          <p:nvPr/>
        </p:nvCxnSpPr>
        <p:spPr>
          <a:xfrm>
            <a:off x="2968759" y="5646096"/>
            <a:ext cx="4117841" cy="71243"/>
          </a:xfrm>
          <a:prstGeom prst="straightConnector1">
            <a:avLst/>
          </a:prstGeom>
          <a:ln w="25400"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6C73E0F-9F01-2BAB-2A17-870666835355}"/>
              </a:ext>
            </a:extLst>
          </p:cNvPr>
          <p:cNvSpPr txBox="1"/>
          <p:nvPr/>
        </p:nvSpPr>
        <p:spPr>
          <a:xfrm rot="4481128">
            <a:off x="6000597" y="4627941"/>
            <a:ext cx="9215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82</a:t>
            </a:r>
            <a:r>
              <a:rPr lang="en-US" baseline="30000" dirty="0"/>
              <a:t>nd</a:t>
            </a:r>
            <a:r>
              <a:rPr lang="en-US" dirty="0"/>
              <a:t> St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6DB64E1-3F79-A8A8-8B73-910075FA7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FFC373F-F894-BF2F-2960-664C004BCE7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7912" y="2285553"/>
            <a:ext cx="4385087" cy="3970285"/>
          </a:xfrm>
          <a:prstGeom prst="rect">
            <a:avLst/>
          </a:prstGeom>
        </p:spPr>
      </p:pic>
      <p:pic>
        <p:nvPicPr>
          <p:cNvPr id="15" name="Picture 14" descr="A crosswalk with white lines on the road&#10;&#10;AI-generated content may be incorrect.">
            <a:extLst>
              <a:ext uri="{FF2B5EF4-FFF2-40B4-BE49-F238E27FC236}">
                <a16:creationId xmlns:a16="http://schemas.microsoft.com/office/drawing/2014/main" id="{335BBE3E-F14B-6AC4-14C7-60A59EFB111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596042" y="1289685"/>
            <a:ext cx="5684520" cy="4263390"/>
          </a:xfrm>
          <a:prstGeom prst="rect">
            <a:avLst/>
          </a:prstGeom>
        </p:spPr>
      </p:pic>
      <p:sp>
        <p:nvSpPr>
          <p:cNvPr id="26" name="object 2">
            <a:extLst>
              <a:ext uri="{FF2B5EF4-FFF2-40B4-BE49-F238E27FC236}">
                <a16:creationId xmlns:a16="http://schemas.microsoft.com/office/drawing/2014/main" id="{32456B36-9D08-32AA-6F65-45812201FC92}"/>
              </a:ext>
            </a:extLst>
          </p:cNvPr>
          <p:cNvSpPr/>
          <p:nvPr/>
        </p:nvSpPr>
        <p:spPr>
          <a:xfrm>
            <a:off x="0" y="0"/>
            <a:ext cx="9144000" cy="579120"/>
          </a:xfrm>
          <a:custGeom>
            <a:avLst/>
            <a:gdLst/>
            <a:ahLst/>
            <a:cxnLst/>
            <a:rect l="l" t="t" r="r" b="b"/>
            <a:pathLst>
              <a:path w="9144000" h="579120">
                <a:moveTo>
                  <a:pt x="0" y="579120"/>
                </a:moveTo>
                <a:lnTo>
                  <a:pt x="9144000" y="579120"/>
                </a:lnTo>
                <a:lnTo>
                  <a:pt x="9144000" y="0"/>
                </a:lnTo>
                <a:lnTo>
                  <a:pt x="0" y="0"/>
                </a:lnTo>
                <a:lnTo>
                  <a:pt x="0" y="579120"/>
                </a:lnTo>
                <a:close/>
              </a:path>
            </a:pathLst>
          </a:custGeom>
          <a:solidFill>
            <a:srgbClr val="00376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4" name="object 4">
            <a:extLst>
              <a:ext uri="{FF2B5EF4-FFF2-40B4-BE49-F238E27FC236}">
                <a16:creationId xmlns:a16="http://schemas.microsoft.com/office/drawing/2014/main" id="{A06D0EC6-347F-00B4-13AF-2973B3BDEDC8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9977" y="2244633"/>
            <a:ext cx="838200" cy="914400"/>
          </a:xfrm>
          <a:prstGeom prst="rect">
            <a:avLst/>
          </a:prstGeom>
        </p:spPr>
      </p:pic>
      <p:sp>
        <p:nvSpPr>
          <p:cNvPr id="5" name="object 5">
            <a:extLst>
              <a:ext uri="{FF2B5EF4-FFF2-40B4-BE49-F238E27FC236}">
                <a16:creationId xmlns:a16="http://schemas.microsoft.com/office/drawing/2014/main" id="{FED15AB1-B0AA-40B7-DBC2-DDBBF94DC3C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0485" y="-3589"/>
            <a:ext cx="5253515" cy="513362"/>
          </a:xfrm>
          <a:prstGeom prst="rect">
            <a:avLst/>
          </a:prstGeom>
        </p:spPr>
        <p:txBody>
          <a:bodyPr vert="horz" wrap="square" lIns="0" tIns="112157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Existing Conditions – Location A</a:t>
            </a:r>
            <a:endParaRPr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9E860489-B704-A6C0-CC9F-CCBD8108280A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8881959" y="6541539"/>
            <a:ext cx="147518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lnSpc>
                <a:spcPts val="1238"/>
              </a:lnSpc>
            </a:pPr>
            <a:fld id="{81D60167-4931-47E6-BA6A-407CBD079E47}" type="slidenum">
              <a:rPr lang="en-US" kern="0" spc="-19" smtClean="0"/>
              <a:pPr marL="9525" defTabSz="685800">
                <a:lnSpc>
                  <a:spcPts val="1238"/>
                </a:lnSpc>
              </a:pPr>
              <a:t>6</a:t>
            </a:fld>
            <a:endParaRPr kern="0" spc="-19" dirty="0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FEFCA31-83E0-EFB2-09AD-BB49A6AA480D}"/>
              </a:ext>
            </a:extLst>
          </p:cNvPr>
          <p:cNvCxnSpPr>
            <a:cxnSpLocks/>
            <a:stCxn id="25" idx="2"/>
          </p:cNvCxnSpPr>
          <p:nvPr/>
        </p:nvCxnSpPr>
        <p:spPr>
          <a:xfrm flipH="1">
            <a:off x="5715000" y="2231595"/>
            <a:ext cx="990601" cy="1121205"/>
          </a:xfrm>
          <a:prstGeom prst="straightConnector1">
            <a:avLst/>
          </a:prstGeom>
          <a:ln w="25400"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29831150-ADC7-30A6-74B5-B24F42B98B3B}"/>
              </a:ext>
            </a:extLst>
          </p:cNvPr>
          <p:cNvSpPr/>
          <p:nvPr/>
        </p:nvSpPr>
        <p:spPr>
          <a:xfrm>
            <a:off x="4953002" y="980126"/>
            <a:ext cx="3505198" cy="125146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Astoria Blvd, 82</a:t>
            </a:r>
            <a:r>
              <a:rPr lang="en-US" baseline="30000" dirty="0"/>
              <a:t>nd</a:t>
            </a:r>
            <a:r>
              <a:rPr lang="en-US" dirty="0"/>
              <a:t> Street &amp; 24</a:t>
            </a:r>
            <a:r>
              <a:rPr lang="en-US" baseline="30000" dirty="0"/>
              <a:t>th</a:t>
            </a:r>
            <a:r>
              <a:rPr lang="en-US" dirty="0"/>
              <a:t> Ave:</a:t>
            </a:r>
          </a:p>
          <a:p>
            <a:pPr algn="ctr"/>
            <a:r>
              <a:rPr lang="en-US" dirty="0"/>
              <a:t>Long Walking Distance for Pedestrians to Cross Major Roadway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388ACD8-4FC8-338A-6229-8786A0339B21}"/>
              </a:ext>
            </a:extLst>
          </p:cNvPr>
          <p:cNvCxnSpPr>
            <a:cxnSpLocks/>
            <a:stCxn id="25" idx="1"/>
          </p:cNvCxnSpPr>
          <p:nvPr/>
        </p:nvCxnSpPr>
        <p:spPr>
          <a:xfrm flipH="1">
            <a:off x="3276600" y="1605861"/>
            <a:ext cx="1676402" cy="1305426"/>
          </a:xfrm>
          <a:prstGeom prst="straightConnector1">
            <a:avLst/>
          </a:prstGeom>
          <a:ln w="25400"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1BC50DB-A9B8-6C2B-4AB8-6978158A3CD7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9525">
              <a:lnSpc>
                <a:spcPts val="1238"/>
              </a:lnSpc>
            </a:pPr>
            <a:r>
              <a:rPr lang="en-US" spc="-8"/>
              <a:t>nyc.gov/dot</a:t>
            </a:r>
            <a:endParaRPr lang="en-US" spc="-8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4E6F7C5-2022-A47B-6F30-C8E2ABA2F475}"/>
              </a:ext>
            </a:extLst>
          </p:cNvPr>
          <p:cNvCxnSpPr>
            <a:cxnSpLocks/>
            <a:stCxn id="25" idx="1"/>
          </p:cNvCxnSpPr>
          <p:nvPr/>
        </p:nvCxnSpPr>
        <p:spPr>
          <a:xfrm flipH="1">
            <a:off x="2091912" y="1605861"/>
            <a:ext cx="2861090" cy="2806760"/>
          </a:xfrm>
          <a:prstGeom prst="straightConnector1">
            <a:avLst/>
          </a:prstGeom>
          <a:ln w="25400"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CEAF181-EA1E-2F27-2BEC-374BCA1981F6}"/>
              </a:ext>
            </a:extLst>
          </p:cNvPr>
          <p:cNvCxnSpPr>
            <a:cxnSpLocks/>
            <a:stCxn id="25" idx="2"/>
          </p:cNvCxnSpPr>
          <p:nvPr/>
        </p:nvCxnSpPr>
        <p:spPr>
          <a:xfrm flipH="1">
            <a:off x="6010275" y="2231595"/>
            <a:ext cx="695326" cy="2181026"/>
          </a:xfrm>
          <a:prstGeom prst="straightConnector1">
            <a:avLst/>
          </a:prstGeom>
          <a:ln w="25400"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BEF6BA0-6C9D-ADD5-3A78-97BC191EE0F0}"/>
              </a:ext>
            </a:extLst>
          </p:cNvPr>
          <p:cNvCxnSpPr>
            <a:cxnSpLocks/>
            <a:stCxn id="25" idx="2"/>
          </p:cNvCxnSpPr>
          <p:nvPr/>
        </p:nvCxnSpPr>
        <p:spPr>
          <a:xfrm>
            <a:off x="6705601" y="2231595"/>
            <a:ext cx="270291" cy="3254805"/>
          </a:xfrm>
          <a:prstGeom prst="straightConnector1">
            <a:avLst/>
          </a:prstGeom>
          <a:ln w="25400"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36DD09A-74A2-70F9-86FC-B6AD4BD2F7DF}"/>
              </a:ext>
            </a:extLst>
          </p:cNvPr>
          <p:cNvSpPr txBox="1"/>
          <p:nvPr/>
        </p:nvSpPr>
        <p:spPr>
          <a:xfrm rot="704474">
            <a:off x="7565453" y="4952537"/>
            <a:ext cx="13854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Astoria Blvd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A00DA3-EDB9-E9B0-C78C-7CFD3F6F932B}"/>
              </a:ext>
            </a:extLst>
          </p:cNvPr>
          <p:cNvSpPr txBox="1"/>
          <p:nvPr/>
        </p:nvSpPr>
        <p:spPr>
          <a:xfrm rot="21040565">
            <a:off x="4961680" y="5202105"/>
            <a:ext cx="13854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24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Ave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D80AF6-64A2-C889-2F66-F431543C68C9}"/>
              </a:ext>
            </a:extLst>
          </p:cNvPr>
          <p:cNvSpPr txBox="1"/>
          <p:nvPr/>
        </p:nvSpPr>
        <p:spPr>
          <a:xfrm rot="4481128">
            <a:off x="6469594" y="2644233"/>
            <a:ext cx="9215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82</a:t>
            </a:r>
            <a:r>
              <a:rPr lang="en-US" baseline="30000" dirty="0"/>
              <a:t>nd</a:t>
            </a:r>
            <a:r>
              <a:rPr lang="en-US" dirty="0"/>
              <a:t> St</a:t>
            </a:r>
          </a:p>
        </p:txBody>
      </p:sp>
    </p:spTree>
    <p:extLst>
      <p:ext uri="{BB962C8B-B14F-4D97-AF65-F5344CB8AC3E}">
        <p14:creationId xmlns:p14="http://schemas.microsoft.com/office/powerpoint/2010/main" val="2415379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87406-9027-3667-449C-287DD552E1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ACF4966-68E8-5AA5-AD75-84597A244F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84" y="615440"/>
            <a:ext cx="8530116" cy="33217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D76424-E145-42E6-FEDC-450B2E8D17F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6176" y="3973372"/>
            <a:ext cx="3582024" cy="2367847"/>
          </a:xfrm>
          <a:prstGeom prst="rect">
            <a:avLst/>
          </a:prstGeom>
        </p:spPr>
      </p:pic>
      <p:sp>
        <p:nvSpPr>
          <p:cNvPr id="26" name="object 2">
            <a:extLst>
              <a:ext uri="{FF2B5EF4-FFF2-40B4-BE49-F238E27FC236}">
                <a16:creationId xmlns:a16="http://schemas.microsoft.com/office/drawing/2014/main" id="{2D048E74-B42E-4156-93FA-BC172B8B5CE7}"/>
              </a:ext>
            </a:extLst>
          </p:cNvPr>
          <p:cNvSpPr/>
          <p:nvPr/>
        </p:nvSpPr>
        <p:spPr>
          <a:xfrm>
            <a:off x="0" y="0"/>
            <a:ext cx="9144000" cy="579120"/>
          </a:xfrm>
          <a:custGeom>
            <a:avLst/>
            <a:gdLst/>
            <a:ahLst/>
            <a:cxnLst/>
            <a:rect l="l" t="t" r="r" b="b"/>
            <a:pathLst>
              <a:path w="9144000" h="579120">
                <a:moveTo>
                  <a:pt x="0" y="579120"/>
                </a:moveTo>
                <a:lnTo>
                  <a:pt x="9144000" y="579120"/>
                </a:lnTo>
                <a:lnTo>
                  <a:pt x="9144000" y="0"/>
                </a:lnTo>
                <a:lnTo>
                  <a:pt x="0" y="0"/>
                </a:lnTo>
                <a:lnTo>
                  <a:pt x="0" y="579120"/>
                </a:lnTo>
                <a:close/>
              </a:path>
            </a:pathLst>
          </a:custGeom>
          <a:solidFill>
            <a:srgbClr val="00376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4" name="object 4">
            <a:extLst>
              <a:ext uri="{FF2B5EF4-FFF2-40B4-BE49-F238E27FC236}">
                <a16:creationId xmlns:a16="http://schemas.microsoft.com/office/drawing/2014/main" id="{58369AF0-3955-BD90-11C1-58A5E9E2269F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0969" y="3919628"/>
            <a:ext cx="838200" cy="914400"/>
          </a:xfrm>
          <a:prstGeom prst="rect">
            <a:avLst/>
          </a:prstGeom>
        </p:spPr>
      </p:pic>
      <p:sp>
        <p:nvSpPr>
          <p:cNvPr id="5" name="object 5">
            <a:extLst>
              <a:ext uri="{FF2B5EF4-FFF2-40B4-BE49-F238E27FC236}">
                <a16:creationId xmlns:a16="http://schemas.microsoft.com/office/drawing/2014/main" id="{ED61D1B6-B4F1-2727-A565-C2F25E1717B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0485" y="-3589"/>
            <a:ext cx="6853715" cy="528751"/>
          </a:xfrm>
          <a:prstGeom prst="rect">
            <a:avLst/>
          </a:prstGeom>
        </p:spPr>
        <p:txBody>
          <a:bodyPr vert="horz" wrap="square" lIns="0" tIns="112157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Existing Conditions – Location A</a:t>
            </a:r>
            <a:endParaRPr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9FA8C4A7-67DF-EF58-E445-D76DDEEDB43F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6613688" y="5717339"/>
            <a:ext cx="147518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lnSpc>
                <a:spcPts val="1238"/>
              </a:lnSpc>
            </a:pPr>
            <a:fld id="{81D60167-4931-47E6-BA6A-407CBD079E47}" type="slidenum">
              <a:rPr kern="0" spc="-19" dirty="0"/>
              <a:pPr marL="9525" defTabSz="685800">
                <a:lnSpc>
                  <a:spcPts val="1238"/>
                </a:lnSpc>
              </a:pPr>
              <a:t>7</a:t>
            </a:fld>
            <a:endParaRPr kern="0" spc="-19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707FA32-ECAB-9CC8-41AA-27BEB6DE3509}"/>
              </a:ext>
            </a:extLst>
          </p:cNvPr>
          <p:cNvSpPr/>
          <p:nvPr/>
        </p:nvSpPr>
        <p:spPr>
          <a:xfrm>
            <a:off x="228600" y="5029200"/>
            <a:ext cx="3222788" cy="121336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Astoria Blvd &amp; 24</a:t>
            </a:r>
            <a:r>
              <a:rPr lang="en-US" baseline="30000" dirty="0"/>
              <a:t>th</a:t>
            </a:r>
            <a:r>
              <a:rPr lang="en-US" dirty="0"/>
              <a:t> Avenue: </a:t>
            </a:r>
          </a:p>
          <a:p>
            <a:pPr algn="ctr"/>
            <a:r>
              <a:rPr lang="en-US" dirty="0"/>
              <a:t>No Pedestrian Access Route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7542114-5694-51C4-E4F4-7DC260DCA317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9525">
              <a:lnSpc>
                <a:spcPts val="1238"/>
              </a:lnSpc>
            </a:pPr>
            <a:r>
              <a:rPr lang="en-US" spc="-8"/>
              <a:t>nyc.gov/dot</a:t>
            </a:r>
            <a:endParaRPr lang="en-US" spc="-8" dirty="0"/>
          </a:p>
        </p:txBody>
      </p:sp>
      <p:sp>
        <p:nvSpPr>
          <p:cNvPr id="3" name="object 6">
            <a:extLst>
              <a:ext uri="{FF2B5EF4-FFF2-40B4-BE49-F238E27FC236}">
                <a16:creationId xmlns:a16="http://schemas.microsoft.com/office/drawing/2014/main" id="{65936EDD-9C45-812D-E6C0-A85994A21510}"/>
              </a:ext>
            </a:extLst>
          </p:cNvPr>
          <p:cNvSpPr txBox="1">
            <a:spLocks/>
          </p:cNvSpPr>
          <p:nvPr/>
        </p:nvSpPr>
        <p:spPr>
          <a:xfrm>
            <a:off x="8881959" y="6541539"/>
            <a:ext cx="147518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50" b="0" i="0" kern="1200">
                <a:solidFill>
                  <a:srgbClr val="7E7E7E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 defTabSz="685800">
              <a:lnSpc>
                <a:spcPts val="1238"/>
              </a:lnSpc>
            </a:pPr>
            <a:fld id="{81D60167-4931-47E6-BA6A-407CBD079E47}" type="slidenum">
              <a:rPr lang="en-US" kern="0" spc="-19" smtClean="0"/>
              <a:pPr marL="9525" defTabSz="685800">
                <a:lnSpc>
                  <a:spcPts val="1238"/>
                </a:lnSpc>
              </a:pPr>
              <a:t>7</a:t>
            </a:fld>
            <a:endParaRPr lang="en-US" kern="0" spc="-19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A5531CE-430D-E402-28CF-3448CFC27B00}"/>
              </a:ext>
            </a:extLst>
          </p:cNvPr>
          <p:cNvCxnSpPr>
            <a:cxnSpLocks/>
            <a:stCxn id="25" idx="0"/>
          </p:cNvCxnSpPr>
          <p:nvPr/>
        </p:nvCxnSpPr>
        <p:spPr>
          <a:xfrm flipV="1">
            <a:off x="1839994" y="1828800"/>
            <a:ext cx="4484606" cy="3200400"/>
          </a:xfrm>
          <a:prstGeom prst="straightConnector1">
            <a:avLst/>
          </a:prstGeom>
          <a:ln w="25400"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98D3221-8870-101E-A3AF-C0AA7F73D728}"/>
              </a:ext>
            </a:extLst>
          </p:cNvPr>
          <p:cNvCxnSpPr>
            <a:cxnSpLocks/>
            <a:stCxn id="25" idx="3"/>
          </p:cNvCxnSpPr>
          <p:nvPr/>
        </p:nvCxnSpPr>
        <p:spPr>
          <a:xfrm>
            <a:off x="3451388" y="5635880"/>
            <a:ext cx="3482812" cy="0"/>
          </a:xfrm>
          <a:prstGeom prst="straightConnector1">
            <a:avLst/>
          </a:prstGeom>
          <a:ln w="25400"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3C024E8-8CB8-5F94-B2F3-8F98B3C7724D}"/>
              </a:ext>
            </a:extLst>
          </p:cNvPr>
          <p:cNvSpPr txBox="1"/>
          <p:nvPr/>
        </p:nvSpPr>
        <p:spPr>
          <a:xfrm rot="3090801">
            <a:off x="1951720" y="1890971"/>
            <a:ext cx="9215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83</a:t>
            </a:r>
            <a:r>
              <a:rPr lang="en-US" baseline="30000" dirty="0">
                <a:solidFill>
                  <a:schemeClr val="bg1"/>
                </a:solidFill>
              </a:rPr>
              <a:t>rd</a:t>
            </a:r>
            <a:r>
              <a:rPr lang="en-US" dirty="0">
                <a:solidFill>
                  <a:schemeClr val="bg1"/>
                </a:solidFill>
              </a:rPr>
              <a:t> 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3B3237-7DF9-C920-A002-0A0262626405}"/>
              </a:ext>
            </a:extLst>
          </p:cNvPr>
          <p:cNvSpPr txBox="1"/>
          <p:nvPr/>
        </p:nvSpPr>
        <p:spPr>
          <a:xfrm rot="19048933">
            <a:off x="4866987" y="1644133"/>
            <a:ext cx="10923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24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Ave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65FB87-0110-C11A-3FAC-10C1913A3F51}"/>
              </a:ext>
            </a:extLst>
          </p:cNvPr>
          <p:cNvSpPr txBox="1"/>
          <p:nvPr/>
        </p:nvSpPr>
        <p:spPr>
          <a:xfrm rot="4784578">
            <a:off x="5479722" y="4361568"/>
            <a:ext cx="9215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83</a:t>
            </a:r>
            <a:r>
              <a:rPr lang="en-US" baseline="30000" dirty="0">
                <a:solidFill>
                  <a:schemeClr val="bg1"/>
                </a:solidFill>
              </a:rPr>
              <a:t>rd</a:t>
            </a:r>
            <a:r>
              <a:rPr lang="en-US" dirty="0">
                <a:solidFill>
                  <a:schemeClr val="bg1"/>
                </a:solidFill>
              </a:rPr>
              <a:t> St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2B6B96-FEE0-7FF5-6B82-F5C043D49461}"/>
              </a:ext>
            </a:extLst>
          </p:cNvPr>
          <p:cNvSpPr txBox="1"/>
          <p:nvPr/>
        </p:nvSpPr>
        <p:spPr>
          <a:xfrm rot="20939563">
            <a:off x="7329217" y="4831856"/>
            <a:ext cx="10923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24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Ave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C88E0F-DC3F-CBBF-5746-A7E61C791FD1}"/>
              </a:ext>
            </a:extLst>
          </p:cNvPr>
          <p:cNvSpPr txBox="1"/>
          <p:nvPr/>
        </p:nvSpPr>
        <p:spPr>
          <a:xfrm rot="872192">
            <a:off x="6957937" y="5782281"/>
            <a:ext cx="14128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Astoria Blvd</a:t>
            </a:r>
          </a:p>
        </p:txBody>
      </p:sp>
    </p:spTree>
    <p:extLst>
      <p:ext uri="{BB962C8B-B14F-4D97-AF65-F5344CB8AC3E}">
        <p14:creationId xmlns:p14="http://schemas.microsoft.com/office/powerpoint/2010/main" val="34549599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0BE828-5538-1AC8-7C1A-F653CEA684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bject 2">
            <a:extLst>
              <a:ext uri="{FF2B5EF4-FFF2-40B4-BE49-F238E27FC236}">
                <a16:creationId xmlns:a16="http://schemas.microsoft.com/office/drawing/2014/main" id="{70FB00E0-6973-16E3-150E-24D21BE37F96}"/>
              </a:ext>
            </a:extLst>
          </p:cNvPr>
          <p:cNvSpPr/>
          <p:nvPr/>
        </p:nvSpPr>
        <p:spPr>
          <a:xfrm>
            <a:off x="0" y="0"/>
            <a:ext cx="9144000" cy="579120"/>
          </a:xfrm>
          <a:custGeom>
            <a:avLst/>
            <a:gdLst/>
            <a:ahLst/>
            <a:cxnLst/>
            <a:rect l="l" t="t" r="r" b="b"/>
            <a:pathLst>
              <a:path w="9144000" h="579120">
                <a:moveTo>
                  <a:pt x="0" y="579120"/>
                </a:moveTo>
                <a:lnTo>
                  <a:pt x="9144000" y="579120"/>
                </a:lnTo>
                <a:lnTo>
                  <a:pt x="9144000" y="0"/>
                </a:lnTo>
                <a:lnTo>
                  <a:pt x="0" y="0"/>
                </a:lnTo>
                <a:lnTo>
                  <a:pt x="0" y="579120"/>
                </a:lnTo>
                <a:close/>
              </a:path>
            </a:pathLst>
          </a:custGeom>
          <a:solidFill>
            <a:srgbClr val="00376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A429E1F8-CD85-D24B-DDD6-0773237355F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0485" y="-3589"/>
            <a:ext cx="6015515" cy="513362"/>
          </a:xfrm>
          <a:prstGeom prst="rect">
            <a:avLst/>
          </a:prstGeom>
        </p:spPr>
        <p:txBody>
          <a:bodyPr vert="horz" wrap="square" lIns="0" tIns="112157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Existing Conditions – Location A</a:t>
            </a:r>
            <a:endParaRPr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02FCFF7-D4F2-FFFA-52F3-E351ED39C5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077" y="612440"/>
            <a:ext cx="7681323" cy="3584679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C13838D-9804-C2FD-8CD4-AA0D409827A7}"/>
              </a:ext>
            </a:extLst>
          </p:cNvPr>
          <p:cNvSpPr/>
          <p:nvPr/>
        </p:nvSpPr>
        <p:spPr>
          <a:xfrm>
            <a:off x="1158135" y="5030649"/>
            <a:ext cx="2682109" cy="106861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Astoria Blvd &amp; 83</a:t>
            </a:r>
            <a:r>
              <a:rPr lang="en-US" baseline="30000" dirty="0"/>
              <a:t>rd</a:t>
            </a:r>
            <a:r>
              <a:rPr lang="en-US" dirty="0"/>
              <a:t> Street: </a:t>
            </a:r>
          </a:p>
          <a:p>
            <a:pPr algn="ctr"/>
            <a:r>
              <a:rPr lang="en-US" dirty="0"/>
              <a:t>No Pedestrian Crossing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3AF023-D7A5-09D2-5F17-4EFE5DE5519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200" y="3060622"/>
            <a:ext cx="3299892" cy="3264190"/>
          </a:xfrm>
          <a:prstGeom prst="rect">
            <a:avLst/>
          </a:prstGeom>
        </p:spPr>
      </p:pic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9A0439A-C3B1-808F-EF16-A1C516481FEC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9525">
              <a:lnSpc>
                <a:spcPts val="1238"/>
              </a:lnSpc>
            </a:pPr>
            <a:r>
              <a:rPr lang="en-US" spc="-8"/>
              <a:t>nyc.gov/dot</a:t>
            </a:r>
            <a:endParaRPr lang="en-US" spc="-8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1068067-2ACA-277F-C73E-525EF55B5C6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83820">
              <a:lnSpc>
                <a:spcPts val="1238"/>
              </a:lnSpc>
            </a:pPr>
            <a:fld id="{81D60167-4931-47E6-BA6A-407CBD079E47}" type="slidenum">
              <a:rPr lang="en-US" spc="-38" smtClean="0"/>
              <a:pPr marL="83820">
                <a:lnSpc>
                  <a:spcPts val="1238"/>
                </a:lnSpc>
              </a:pPr>
              <a:t>8</a:t>
            </a:fld>
            <a:endParaRPr lang="en-US" spc="-38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8618FD8-1321-2FB7-FDED-DAD9CC030A57}"/>
              </a:ext>
            </a:extLst>
          </p:cNvPr>
          <p:cNvCxnSpPr>
            <a:cxnSpLocks/>
            <a:stCxn id="25" idx="0"/>
          </p:cNvCxnSpPr>
          <p:nvPr/>
        </p:nvCxnSpPr>
        <p:spPr>
          <a:xfrm flipV="1">
            <a:off x="2499190" y="2633680"/>
            <a:ext cx="853610" cy="2396969"/>
          </a:xfrm>
          <a:prstGeom prst="straightConnector1">
            <a:avLst/>
          </a:prstGeom>
          <a:ln w="25400"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EB5712F-6E8E-9E78-8141-8271830162A2}"/>
              </a:ext>
            </a:extLst>
          </p:cNvPr>
          <p:cNvCxnSpPr>
            <a:cxnSpLocks/>
            <a:stCxn id="25" idx="3"/>
          </p:cNvCxnSpPr>
          <p:nvPr/>
        </p:nvCxnSpPr>
        <p:spPr>
          <a:xfrm flipV="1">
            <a:off x="3840244" y="4692717"/>
            <a:ext cx="2838902" cy="872242"/>
          </a:xfrm>
          <a:prstGeom prst="straightConnector1">
            <a:avLst/>
          </a:prstGeom>
          <a:ln w="25400"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object 4">
            <a:extLst>
              <a:ext uri="{FF2B5EF4-FFF2-40B4-BE49-F238E27FC236}">
                <a16:creationId xmlns:a16="http://schemas.microsoft.com/office/drawing/2014/main" id="{7DD08211-21D7-5D53-0A28-858119B4BF19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6072" y="2176480"/>
            <a:ext cx="8382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9431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5FC26E-7EAF-8150-C725-94FFEBE580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F749262F-9172-1B31-775F-EB1EF51473B7}"/>
              </a:ext>
            </a:extLst>
          </p:cNvPr>
          <p:cNvSpPr/>
          <p:nvPr/>
        </p:nvSpPr>
        <p:spPr>
          <a:xfrm>
            <a:off x="0" y="0"/>
            <a:ext cx="9144000" cy="579120"/>
          </a:xfrm>
          <a:custGeom>
            <a:avLst/>
            <a:gdLst/>
            <a:ahLst/>
            <a:cxnLst/>
            <a:rect l="l" t="t" r="r" b="b"/>
            <a:pathLst>
              <a:path w="9144000" h="579120">
                <a:moveTo>
                  <a:pt x="0" y="579120"/>
                </a:moveTo>
                <a:lnTo>
                  <a:pt x="9144000" y="579120"/>
                </a:lnTo>
                <a:lnTo>
                  <a:pt x="9144000" y="0"/>
                </a:lnTo>
                <a:lnTo>
                  <a:pt x="0" y="0"/>
                </a:lnTo>
                <a:lnTo>
                  <a:pt x="0" y="579120"/>
                </a:lnTo>
                <a:close/>
              </a:path>
            </a:pathLst>
          </a:custGeom>
          <a:solidFill>
            <a:srgbClr val="00376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71B88C5B-03F1-EE4E-5515-7FFF5715C35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8442" y="69595"/>
            <a:ext cx="7102958" cy="4129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600" dirty="0"/>
              <a:t>PROJECT IMPROVEMENTS – LOCATION A</a:t>
            </a:r>
            <a:endParaRPr sz="26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3D0AA3-F0FB-78FF-25CD-7A68F4547BE3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ts val="1650"/>
              </a:lnSpc>
            </a:pPr>
            <a:r>
              <a:rPr lang="en-US" spc="-10"/>
              <a:t>nyc.gov/dot</a:t>
            </a:r>
            <a:endParaRPr lang="en-US" spc="-1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9B2462-D63F-D1AE-1D1A-A6CAC4710E3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686801" y="6481495"/>
            <a:ext cx="280670" cy="224790"/>
          </a:xfrm>
        </p:spPr>
        <p:txBody>
          <a:bodyPr/>
          <a:lstStyle/>
          <a:p>
            <a:pPr marL="12700">
              <a:lnSpc>
                <a:spcPts val="1650"/>
              </a:lnSpc>
            </a:pPr>
            <a:fld id="{81D60167-4931-47E6-BA6A-407CBD079E47}" type="slidenum">
              <a:rPr lang="en-US" smtClean="0"/>
              <a:t>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E9D70F-4BE9-7A4B-AE3A-8F049B6BA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8474"/>
            <a:ext cx="9144000" cy="500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7506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2231</TotalTime>
  <Words>875</Words>
  <Application>Microsoft Office PowerPoint</Application>
  <PresentationFormat>On-screen Show (4:3)</PresentationFormat>
  <Paragraphs>231</Paragraphs>
  <Slides>25</Slides>
  <Notes>1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Aptos</vt:lpstr>
      <vt:lpstr>Arial</vt:lpstr>
      <vt:lpstr>Calibri</vt:lpstr>
      <vt:lpstr>Franklin Gothic Book</vt:lpstr>
      <vt:lpstr>Franklin Gothic Medium</vt:lpstr>
      <vt:lpstr>Times New Roman</vt:lpstr>
      <vt:lpstr>Office Theme</vt:lpstr>
      <vt:lpstr>1_Office Theme</vt:lpstr>
      <vt:lpstr>PowerPoint Presentation</vt:lpstr>
      <vt:lpstr>Project Overview</vt:lpstr>
      <vt:lpstr>PROJECT GOALS</vt:lpstr>
      <vt:lpstr>SCOPE OF WORK</vt:lpstr>
      <vt:lpstr>Existing Conditions – Location A</vt:lpstr>
      <vt:lpstr>Existing Conditions – Location A</vt:lpstr>
      <vt:lpstr>Existing Conditions – Location A</vt:lpstr>
      <vt:lpstr>Existing Conditions – Location A</vt:lpstr>
      <vt:lpstr>PROJECT IMPROVEMENTS – LOCATION A</vt:lpstr>
      <vt:lpstr>PROJECT IMPROVEMENTS LOCATION A – BICYCLE LANE CONNECTIVITY</vt:lpstr>
      <vt:lpstr>Existing Conditions – Location B</vt:lpstr>
      <vt:lpstr>Existing Conditions – Location B</vt:lpstr>
      <vt:lpstr>Existing Conditions – Location B</vt:lpstr>
      <vt:lpstr>Existing Conditions – Location B</vt:lpstr>
      <vt:lpstr>PROJECT IMPROVEMENTS – LOCATION B</vt:lpstr>
      <vt:lpstr>Existing Conditions – Location C</vt:lpstr>
      <vt:lpstr>Existing Conditions – Location C</vt:lpstr>
      <vt:lpstr>Existing Conditions – Location C</vt:lpstr>
      <vt:lpstr>PROJECT IMPROVEMENTS – LOCATION C</vt:lpstr>
      <vt:lpstr>PowerPoint Presentation</vt:lpstr>
      <vt:lpstr>CONSTRUCTION PHASE</vt:lpstr>
      <vt:lpstr>COMMUNITY OUTREACH</vt:lpstr>
      <vt:lpstr>COMMUNITY OUTREACH (continued)</vt:lpstr>
      <vt:lpstr>COMMUNITY CONSTRUCTION LIASON INVOLVEMENT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Carly Clark</dc:creator>
  <cp:lastModifiedBy>Veres, Austin</cp:lastModifiedBy>
  <cp:revision>90</cp:revision>
  <cp:lastPrinted>2026-01-13T16:46:23Z</cp:lastPrinted>
  <dcterms:created xsi:type="dcterms:W3CDTF">2021-03-29T20:53:07Z</dcterms:created>
  <dcterms:modified xsi:type="dcterms:W3CDTF">2026-02-05T17:52:57Z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2019-11-06T00:00:00Z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2021-03-29T00:00:00Z</vt:filetime>
  </property>
</Properties>
</file>