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28" r:id="rId5"/>
    <p:sldId id="561" r:id="rId6"/>
    <p:sldId id="325" r:id="rId7"/>
    <p:sldId id="545" r:id="rId8"/>
    <p:sldId id="644" r:id="rId9"/>
    <p:sldId id="562" r:id="rId10"/>
    <p:sldId id="563" r:id="rId11"/>
    <p:sldId id="623" r:id="rId12"/>
    <p:sldId id="259" r:id="rId13"/>
    <p:sldId id="631" r:id="rId14"/>
    <p:sldId id="634" r:id="rId15"/>
    <p:sldId id="635" r:id="rId16"/>
    <p:sldId id="638" r:id="rId17"/>
    <p:sldId id="639" r:id="rId18"/>
    <p:sldId id="630" r:id="rId19"/>
    <p:sldId id="637" r:id="rId20"/>
    <p:sldId id="640" r:id="rId21"/>
    <p:sldId id="641" r:id="rId22"/>
    <p:sldId id="642" r:id="rId23"/>
    <p:sldId id="5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nteno, Maria (DDC)" initials="CM(" lastIdx="1" clrIdx="0">
    <p:extLst>
      <p:ext uri="{19B8F6BF-5375-455C-9EA6-DF929625EA0E}">
        <p15:presenceInfo xmlns:p15="http://schemas.microsoft.com/office/powerpoint/2012/main" userId="S-1-5-21-2826058626-450910229-104704957-18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A7"/>
    <a:srgbClr val="ED7D31"/>
    <a:srgbClr val="F09151"/>
    <a:srgbClr val="216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746" autoAdjust="0"/>
    <p:restoredTop sz="94662"/>
  </p:normalViewPr>
  <p:slideViewPr>
    <p:cSldViewPr snapToGrid="0" snapToObjects="1">
      <p:cViewPr varScale="1">
        <p:scale>
          <a:sx n="100" d="100"/>
          <a:sy n="100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03674-71C2-44EF-BA4D-CFAC1149620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5701-3AF4-4164-9199-2613E3962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66C-4315-D842-AC28-D79D651F6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AA132-1ADE-884C-B4C2-22E178870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BE08-09ED-B740-BA41-92D89100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54305-B025-854C-98B6-31D91B45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B279-32F3-6045-95F1-6873A268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D8DB-7ADE-8142-9E81-B2588B20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EFCE5-CB52-F74D-9FC4-1066F438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35E8-DB27-EB48-862B-5730C5AF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FC8B-A7D4-114C-A442-317CF7D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2B7EA-8902-B44B-98D1-797805E6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5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12A006-7BD7-CE47-92B2-F5CFBC813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E5663-5AA9-7A42-A5F4-4C086160B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5FC1-1199-6642-8DB1-4B94A5F8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457C-87DB-024C-9CDF-5734B772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4C87-9120-1649-91A0-B9A9A99D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C734-BE07-B04F-99C2-1934EDB3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3D47-47E8-A749-82B5-6A9196D18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38EC-44A5-544E-8484-CC10734B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21E9-901B-304F-8F6D-141C085D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20C8-0744-844B-BD65-1AB00E27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4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D5F5-B0FB-6640-91E0-BEC63349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69864-62EC-A84D-ACBD-6ECFD1748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C28C-3EE8-CF49-8C4A-F68EBD6B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9B0A-4F6D-C242-87F8-BA3A9DC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29D4-B4FC-B749-A869-80F8DDCC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420F-EC16-AA4B-9915-0A764A5C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DF7D4-3DB2-E148-855D-3569D316E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02FA7-8616-D543-8CED-4CEEDCC9B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52B90-7B65-9849-B413-A83E278F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898AB-C6A1-2C45-B70D-CBBE0336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74DCA-620D-5447-8D35-50F3B006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53BC-5E85-8E43-ADC8-A27FA267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F44BE-2D7A-2543-8F9C-1B2718BA7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B6A17-4A5B-A642-B8F3-0634492FF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1663B-DEDD-724A-B9AC-C940E0E51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4632C-EC4B-B14A-BB58-E7FD0AB96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E8BBE-83CC-864B-972B-9F44712A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E3755-5F71-D147-81DE-598E99A2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321CA-64C6-A340-9903-2CEAE9CA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EF87-3D2B-3948-B847-D235E23F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F81EC-B15B-6045-AF14-58B05CB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8F20B-0608-5949-A0F9-CE23798F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A3A1A-75C8-6140-BD03-0B9BA3D2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528AC-4D12-714A-A0A0-69DAEBCC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51A0A-4A2D-544D-8C12-C7B6728C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6623A-90A1-034C-BFD3-E7F85E6F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9015-758F-8E44-92EC-C9351FE1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DCC4-470E-EC49-BE65-6B2C2205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048B8-A0CB-4F43-B4CC-DDBDACC98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5518D-DD03-1149-9370-566816F6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24D3-A9F7-2945-841E-71971021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1743-7A95-A948-8D4B-F6898AAC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923B-4E57-0D4D-BD9F-95026EF2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E5FB9-2319-B844-9B00-D0EC77375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EB4A2-A91B-9C4B-A00C-B1625508C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86B4C-A483-8E40-8CB7-DD8474D6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AE98F-8D48-E142-9135-53A94B53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3F0B3-1143-F449-948E-F04D7F15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236A0-CB01-AA4D-AE76-E9BA51BE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2E1DB-156C-BC4E-8B54-E7965CA73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46D6-6E14-1F44-B42D-0D2F64AB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0F3C-CC04-4F4E-9372-E1B2A751AC4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B48D-B2BE-2144-A69A-DB7AA0664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87E9-F336-E848-B682-6895A7B7D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D6D1-740F-2E41-9BD9-5F8947D6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33A8EB-2D5A-F748-A6CC-328FEE3E27D9}"/>
              </a:ext>
            </a:extLst>
          </p:cNvPr>
          <p:cNvSpPr/>
          <p:nvPr/>
        </p:nvSpPr>
        <p:spPr>
          <a:xfrm>
            <a:off x="3953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Reconstruction of Montefiore Park &amp; Plaza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4D4DCC-517C-417B-AF06-A530AB2FCF89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FE68AF-AD36-4A65-8520-82DAA9F8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0" y="703656"/>
            <a:ext cx="1799464" cy="4273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FEEBD5-23C8-4345-8EC7-5E57FE603391}"/>
              </a:ext>
            </a:extLst>
          </p:cNvPr>
          <p:cNvCxnSpPr>
            <a:cxnSpLocks/>
          </p:cNvCxnSpPr>
          <p:nvPr/>
        </p:nvCxnSpPr>
        <p:spPr>
          <a:xfrm>
            <a:off x="408960" y="2406317"/>
            <a:ext cx="184106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15BE019-22FE-4112-8F35-370EC75760CE}"/>
              </a:ext>
            </a:extLst>
          </p:cNvPr>
          <p:cNvSpPr txBox="1">
            <a:spLocks/>
          </p:cNvSpPr>
          <p:nvPr/>
        </p:nvSpPr>
        <p:spPr>
          <a:xfrm>
            <a:off x="8807116" y="6319682"/>
            <a:ext cx="3163568" cy="4059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000" spc="300" dirty="0">
                <a:solidFill>
                  <a:srgbClr val="FF6F24"/>
                </a:solidFill>
              </a:rPr>
              <a:t>February 3, 2021</a:t>
            </a:r>
          </a:p>
        </p:txBody>
      </p:sp>
      <p:sp>
        <p:nvSpPr>
          <p:cNvPr id="10" name="Rectangle 109">
            <a:extLst>
              <a:ext uri="{FF2B5EF4-FFF2-40B4-BE49-F238E27FC236}">
                <a16:creationId xmlns:a16="http://schemas.microsoft.com/office/drawing/2014/main" id="{84F55DC9-1FD9-4C82-A60A-A7EB9415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60" y="6277655"/>
            <a:ext cx="1131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Bill de Blasio</a:t>
            </a:r>
          </a:p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Mayor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51FF12D2-50C4-4257-96E3-BFD85762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01" y="6277655"/>
            <a:ext cx="19809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Lorraine Grillo</a:t>
            </a:r>
          </a:p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NYC DDC Commissioner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4C4DBE-EEF4-4C20-BB42-1B946986A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37" y="680067"/>
            <a:ext cx="811982" cy="487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ED2855-CF8D-41E3-A279-4BB4399BF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43" y="692226"/>
            <a:ext cx="811982" cy="482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15CE2E-A96B-0D41-92F6-940EE0F94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050" y="624308"/>
            <a:ext cx="632064" cy="6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A3129B7-1BF3-7B48-BCC6-226FCDF0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84" y="-32084"/>
            <a:ext cx="6858000" cy="692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D63DC-5F7E-4586-809C-320F799B9E24}"/>
              </a:ext>
            </a:extLst>
          </p:cNvPr>
          <p:cNvSpPr txBox="1"/>
          <p:nvPr/>
        </p:nvSpPr>
        <p:spPr>
          <a:xfrm>
            <a:off x="7480572" y="1643974"/>
            <a:ext cx="3998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Granite Walls &amp; Headers around West Planting Area</a:t>
            </a:r>
          </a:p>
        </p:txBody>
      </p:sp>
    </p:spTree>
    <p:extLst>
      <p:ext uri="{BB962C8B-B14F-4D97-AF65-F5344CB8AC3E}">
        <p14:creationId xmlns:p14="http://schemas.microsoft.com/office/powerpoint/2010/main" val="145993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3EEBE-F268-0544-AEAB-4D9835F7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42548" y="208547"/>
            <a:ext cx="6858000" cy="6440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316D9-65AC-4055-ACB7-E0E3B65D4194}"/>
              </a:ext>
            </a:extLst>
          </p:cNvPr>
          <p:cNvSpPr txBox="1"/>
          <p:nvPr/>
        </p:nvSpPr>
        <p:spPr>
          <a:xfrm>
            <a:off x="573931" y="1673157"/>
            <a:ext cx="4095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Granite Walls &amp; Headers around North Planting Area</a:t>
            </a:r>
          </a:p>
        </p:txBody>
      </p:sp>
    </p:spTree>
    <p:extLst>
      <p:ext uri="{BB962C8B-B14F-4D97-AF65-F5344CB8AC3E}">
        <p14:creationId xmlns:p14="http://schemas.microsoft.com/office/powerpoint/2010/main" val="276561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C9A68-8285-8047-800D-9305BB138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90D2C-8B42-4C69-8B58-FF4C180536A2}"/>
              </a:ext>
            </a:extLst>
          </p:cNvPr>
          <p:cNvSpPr txBox="1"/>
          <p:nvPr/>
        </p:nvSpPr>
        <p:spPr>
          <a:xfrm>
            <a:off x="8715983" y="2091447"/>
            <a:ext cx="283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Foundation for Lamppost</a:t>
            </a:r>
          </a:p>
        </p:txBody>
      </p:sp>
    </p:spTree>
    <p:extLst>
      <p:ext uri="{BB962C8B-B14F-4D97-AF65-F5344CB8AC3E}">
        <p14:creationId xmlns:p14="http://schemas.microsoft.com/office/powerpoint/2010/main" val="390027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7DE00-D041-FC4F-BDF8-EE9A43AE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455DF-6C27-4498-9E94-86DB6646BF56}"/>
              </a:ext>
            </a:extLst>
          </p:cNvPr>
          <p:cNvSpPr txBox="1"/>
          <p:nvPr/>
        </p:nvSpPr>
        <p:spPr>
          <a:xfrm>
            <a:off x="8297693" y="1760706"/>
            <a:ext cx="337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Excavation for Precast Concrete Paving</a:t>
            </a:r>
          </a:p>
        </p:txBody>
      </p:sp>
    </p:spTree>
    <p:extLst>
      <p:ext uri="{BB962C8B-B14F-4D97-AF65-F5344CB8AC3E}">
        <p14:creationId xmlns:p14="http://schemas.microsoft.com/office/powerpoint/2010/main" val="258293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2C209-C24C-FD40-8801-754213B1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0"/>
            <a:ext cx="812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20825-DB2C-4C4A-A91A-56DB1FEF3032}"/>
              </a:ext>
            </a:extLst>
          </p:cNvPr>
          <p:cNvSpPr txBox="1"/>
          <p:nvPr/>
        </p:nvSpPr>
        <p:spPr>
          <a:xfrm>
            <a:off x="552314" y="612844"/>
            <a:ext cx="3511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Excavation/ Demolition/ Grading of Hamilton Pl. between Broadway &amp; W138</a:t>
            </a:r>
            <a:r>
              <a:rPr lang="en-US" sz="3600" baseline="30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St. (for expanding park/plaza limits)</a:t>
            </a:r>
          </a:p>
        </p:txBody>
      </p:sp>
    </p:spTree>
    <p:extLst>
      <p:ext uri="{BB962C8B-B14F-4D97-AF65-F5344CB8AC3E}">
        <p14:creationId xmlns:p14="http://schemas.microsoft.com/office/powerpoint/2010/main" val="171869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F8EF15-88D6-CC4D-BE71-4AC8BB9974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9B6DF1-1FB5-FE43-A5B9-E4C0699B3D1E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CLICK TO EDIT HEADLINE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79604E-A3BC-2E4D-B000-DBD8D7E3969B}"/>
              </a:ext>
            </a:extLst>
          </p:cNvPr>
          <p:cNvSpPr txBox="1">
            <a:spLocks/>
          </p:cNvSpPr>
          <p:nvPr/>
        </p:nvSpPr>
        <p:spPr>
          <a:xfrm>
            <a:off x="295976" y="1904733"/>
            <a:ext cx="9807394" cy="3698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A9F985-9CB2-D54B-87F0-A5267B3C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9E20B0-C086-3F44-992F-25C3016B0EE2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15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B9172B-ED76-2E47-BCE5-53D22EB827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B7FD48-EE4D-B040-83E5-78DD1E30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B571DB5-3222-6A4F-A1B5-6EE1DD82E202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15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19BBAC-BFBC-3B4E-A29E-AC43FAB7E64C}"/>
              </a:ext>
            </a:extLst>
          </p:cNvPr>
          <p:cNvSpPr txBox="1">
            <a:spLocks/>
          </p:cNvSpPr>
          <p:nvPr/>
        </p:nvSpPr>
        <p:spPr>
          <a:xfrm>
            <a:off x="311975" y="2208267"/>
            <a:ext cx="9989616" cy="26750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sz="7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ysClr val="window" lastClr="FFFFFF"/>
                </a:solidFill>
                <a:latin typeface="Franklin Gothic Demi"/>
              </a:rPr>
              <a:t>FINAL RENDERINGS OF THE PARK </a:t>
            </a:r>
            <a:r>
              <a:rPr lang="en-US" sz="3600" dirty="0">
                <a:solidFill>
                  <a:sysClr val="window" lastClr="FFFFFF"/>
                </a:solidFill>
                <a:latin typeface="Franklin Gothic Demi"/>
              </a:rPr>
              <a:t>ANTICIPATED COMPLETION DATE: </a:t>
            </a: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ysClr val="window" lastClr="FFFFFF"/>
                </a:solidFill>
                <a:latin typeface="Franklin Gothic Demi"/>
              </a:rPr>
              <a:t>SUMMER 2021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97DD2-5AE0-CA46-8352-A363D70950AD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822960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9055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84F9C-B090-234A-B9DA-070F3AE0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4375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83C11B-600B-4B93-A7BB-1D981F59BA3A}"/>
              </a:ext>
            </a:extLst>
          </p:cNvPr>
          <p:cNvSpPr txBox="1"/>
          <p:nvPr/>
        </p:nvSpPr>
        <p:spPr>
          <a:xfrm>
            <a:off x="7972425" y="2209800"/>
            <a:ext cx="3724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Rendering of New Granite Masonry Wall at South Side of Lawn</a:t>
            </a:r>
          </a:p>
        </p:txBody>
      </p:sp>
    </p:spTree>
    <p:extLst>
      <p:ext uri="{BB962C8B-B14F-4D97-AF65-F5344CB8AC3E}">
        <p14:creationId xmlns:p14="http://schemas.microsoft.com/office/powerpoint/2010/main" val="153435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DB4FD9-CEB9-9C48-B8A3-21C3A2ECB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0"/>
            <a:ext cx="668655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C22AE-DDF1-4841-88EE-D0ACE084BDC1}"/>
              </a:ext>
            </a:extLst>
          </p:cNvPr>
          <p:cNvSpPr txBox="1"/>
          <p:nvPr/>
        </p:nvSpPr>
        <p:spPr>
          <a:xfrm>
            <a:off x="1104900" y="2890391"/>
            <a:ext cx="3724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General Aerial View of New Park</a:t>
            </a:r>
          </a:p>
        </p:txBody>
      </p:sp>
    </p:spTree>
    <p:extLst>
      <p:ext uri="{BB962C8B-B14F-4D97-AF65-F5344CB8AC3E}">
        <p14:creationId xmlns:p14="http://schemas.microsoft.com/office/powerpoint/2010/main" val="202186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30358-D233-EA4D-B81B-03536B35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723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A1DBC-8879-41EA-9537-2AA822D67B8F}"/>
              </a:ext>
            </a:extLst>
          </p:cNvPr>
          <p:cNvSpPr txBox="1"/>
          <p:nvPr/>
        </p:nvSpPr>
        <p:spPr>
          <a:xfrm>
            <a:off x="7962900" y="2890391"/>
            <a:ext cx="3724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View of New Park Looking Northeast</a:t>
            </a:r>
          </a:p>
        </p:txBody>
      </p:sp>
    </p:spTree>
    <p:extLst>
      <p:ext uri="{BB962C8B-B14F-4D97-AF65-F5344CB8AC3E}">
        <p14:creationId xmlns:p14="http://schemas.microsoft.com/office/powerpoint/2010/main" val="397258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E167C7-6E43-8C47-82CD-5321538F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0"/>
            <a:ext cx="744855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59D751-2C37-4E22-BA9E-18A5C93B4EE0}"/>
              </a:ext>
            </a:extLst>
          </p:cNvPr>
          <p:cNvSpPr txBox="1"/>
          <p:nvPr/>
        </p:nvSpPr>
        <p:spPr>
          <a:xfrm>
            <a:off x="838200" y="2808982"/>
            <a:ext cx="3724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View of New Park Looking Southeast</a:t>
            </a:r>
          </a:p>
        </p:txBody>
      </p:sp>
    </p:spTree>
    <p:extLst>
      <p:ext uri="{BB962C8B-B14F-4D97-AF65-F5344CB8AC3E}">
        <p14:creationId xmlns:p14="http://schemas.microsoft.com/office/powerpoint/2010/main" val="54792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A22836-0CD2-ED47-A48D-00861D8C2ED4}"/>
              </a:ext>
            </a:extLst>
          </p:cNvPr>
          <p:cNvSpPr txBox="1">
            <a:spLocks/>
          </p:cNvSpPr>
          <p:nvPr/>
        </p:nvSpPr>
        <p:spPr>
          <a:xfrm>
            <a:off x="295977" y="658237"/>
            <a:ext cx="4598753" cy="28527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4000" dirty="0">
                <a:latin typeface="Franklin Gothic Demi"/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9B9263-5C84-4E41-A438-31EEAC061A89}"/>
              </a:ext>
            </a:extLst>
          </p:cNvPr>
          <p:cNvSpPr txBox="1">
            <a:spLocks/>
          </p:cNvSpPr>
          <p:nvPr/>
        </p:nvSpPr>
        <p:spPr>
          <a:xfrm>
            <a:off x="5477437" y="711250"/>
            <a:ext cx="6304860" cy="53835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/>
              </a:rPr>
              <a:t>About the Project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/>
              </a:rPr>
              <a:t>Completed Work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/>
              </a:rPr>
              <a:t>Remaining Work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/>
              </a:rPr>
              <a:t>Park Construction Progress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/>
              </a:rPr>
              <a:t>Final Renderings of the Park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/>
              </a:rPr>
              <a:t>Q &amp; 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0FC08F-02F6-544B-AB06-F9B357A13072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5C8CD6-6D5F-084B-8768-5D14013B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2" y="6094843"/>
            <a:ext cx="720044" cy="4879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D873E-B40D-8748-BD45-84401B33A767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822960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7617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C35F0D-F5D3-C440-9D5E-FD7E28DB92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7C784-C47E-AF4E-BD76-DDA6668DFAE0}"/>
              </a:ext>
            </a:extLst>
          </p:cNvPr>
          <p:cNvSpPr txBox="1"/>
          <p:nvPr/>
        </p:nvSpPr>
        <p:spPr>
          <a:xfrm>
            <a:off x="-221381" y="566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611A6-4873-D74B-BE4F-6B62B67544F3}"/>
              </a:ext>
            </a:extLst>
          </p:cNvPr>
          <p:cNvCxnSpPr>
            <a:cxnSpLocks/>
          </p:cNvCxnSpPr>
          <p:nvPr/>
        </p:nvCxnSpPr>
        <p:spPr>
          <a:xfrm>
            <a:off x="408961" y="46201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CAEE3-2E9E-A042-8D71-0AD437F4B018}"/>
              </a:ext>
            </a:extLst>
          </p:cNvPr>
          <p:cNvCxnSpPr>
            <a:cxnSpLocks/>
          </p:cNvCxnSpPr>
          <p:nvPr/>
        </p:nvCxnSpPr>
        <p:spPr>
          <a:xfrm>
            <a:off x="408961" y="2406317"/>
            <a:ext cx="184106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6E4A232-62C9-CE44-AF73-B8CC370531FE}"/>
              </a:ext>
            </a:extLst>
          </p:cNvPr>
          <p:cNvSpPr txBox="1">
            <a:spLocks/>
          </p:cNvSpPr>
          <p:nvPr/>
        </p:nvSpPr>
        <p:spPr>
          <a:xfrm>
            <a:off x="295975" y="2521713"/>
            <a:ext cx="10706008" cy="2852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pc="600" dirty="0"/>
              <a:t>Thank you!</a:t>
            </a:r>
          </a:p>
          <a:p>
            <a:pPr algn="l"/>
            <a:endParaRPr lang="en-US" spc="600" dirty="0"/>
          </a:p>
          <a:p>
            <a:pPr algn="l"/>
            <a:r>
              <a:rPr lang="en-US" spc="600" dirty="0"/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47010-5667-5A40-955A-C34DC7672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0" y="703657"/>
            <a:ext cx="1799464" cy="4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1E2981-871D-4446-8383-67038A7588F1}"/>
              </a:ext>
            </a:extLst>
          </p:cNvPr>
          <p:cNvSpPr txBox="1">
            <a:spLocks/>
          </p:cNvSpPr>
          <p:nvPr/>
        </p:nvSpPr>
        <p:spPr>
          <a:xfrm>
            <a:off x="295977" y="313554"/>
            <a:ext cx="9402660" cy="14677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600" dirty="0">
              <a:solidFill>
                <a:schemeClr val="bg1"/>
              </a:solidFill>
              <a:latin typeface="Franklin Gothic Dem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CDEEF-B023-FC48-8B99-334EDDA2F8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0"/>
            <a:ext cx="92548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75588-994F-7144-B1AC-589CEA16CB65}"/>
              </a:ext>
            </a:extLst>
          </p:cNvPr>
          <p:cNvSpPr txBox="1"/>
          <p:nvPr/>
        </p:nvSpPr>
        <p:spPr>
          <a:xfrm>
            <a:off x="1503494" y="154682"/>
            <a:ext cx="64882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FA7"/>
                </a:solidFill>
                <a:latin typeface="Franklin Gothic Medium" panose="020B0603020102020204" pitchFamily="34" charset="0"/>
              </a:rPr>
              <a:t>A brief description of the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EFE58-BCD9-43D2-ACF7-4FF8B622F958}"/>
              </a:ext>
            </a:extLst>
          </p:cNvPr>
          <p:cNvSpPr txBox="1"/>
          <p:nvPr/>
        </p:nvSpPr>
        <p:spPr>
          <a:xfrm>
            <a:off x="4086118" y="3015574"/>
            <a:ext cx="4951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Scope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Construction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4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7" y="313554"/>
            <a:ext cx="9402660" cy="14677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Scope of Work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295975" y="1118682"/>
            <a:ext cx="10784313" cy="4896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Montefiore Park is being reconstructed completely, and it includes expansion onto Hamilton Place in order to create a pedestrian plaza.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New distribution water mains and trunk main replacement improve water delivery and flow to the neighborhood including fire hydrants.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Upgrades to utilities such as Con Edison increases reliability and improves service.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D384A3-F26E-104D-AF6D-0E60EFA6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4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7" y="313554"/>
            <a:ext cx="9402660" cy="14677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Scope of Work (continued)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295975" y="1118682"/>
            <a:ext cx="10784313" cy="4896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Roadway improvements consist of full street resurfacing, bus stop reconstruction, and installation of catch basins and sewer manholes for better stormwater drainage.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Streetscaping upgrades include street lighting and traffic signal work, replacement of curbs and sidewalk, narrowing of roadways at intersections, and NYC </a:t>
            </a:r>
            <a:r>
              <a:rPr lang="en-US" sz="3600" dirty="0" err="1">
                <a:latin typeface="Franklin Gothic Book" panose="020B0503020102020204" pitchFamily="34" charset="0"/>
              </a:rPr>
              <a:t>WayFinding</a:t>
            </a:r>
            <a:r>
              <a:rPr lang="en-US" sz="3600" dirty="0">
                <a:latin typeface="Franklin Gothic Book" panose="020B0503020102020204" pitchFamily="34" charset="0"/>
              </a:rPr>
              <a:t> installation.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D384A3-F26E-104D-AF6D-0E60EFA6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4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249AE-7F49-8A4D-A75E-CD0D2348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3"/>
            <a:ext cx="822960" cy="5525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9695A5-BA0C-AE40-BF36-00252F639353}"/>
              </a:ext>
            </a:extLst>
          </p:cNvPr>
          <p:cNvSpPr txBox="1">
            <a:spLocks/>
          </p:cNvSpPr>
          <p:nvPr/>
        </p:nvSpPr>
        <p:spPr>
          <a:xfrm>
            <a:off x="295977" y="313554"/>
            <a:ext cx="3843707" cy="14677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Project Locations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0FE7D4-04CB-C548-BA52-EE4AB21D1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2" y="6094843"/>
            <a:ext cx="720044" cy="48793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D8D698-B3BE-CA46-9E9B-F6C341766365}"/>
              </a:ext>
            </a:extLst>
          </p:cNvPr>
          <p:cNvSpPr txBox="1">
            <a:spLocks/>
          </p:cNvSpPr>
          <p:nvPr/>
        </p:nvSpPr>
        <p:spPr>
          <a:xfrm>
            <a:off x="295977" y="1781280"/>
            <a:ext cx="4326824" cy="4313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Broadway between      W135</a:t>
            </a:r>
            <a:r>
              <a:rPr lang="en-US" sz="2400" baseline="30000" dirty="0">
                <a:latin typeface="Franklin Gothic Book" panose="020B0503020102020204" pitchFamily="34" charset="0"/>
              </a:rPr>
              <a:t>th</a:t>
            </a:r>
            <a:r>
              <a:rPr lang="en-US" sz="2400" dirty="0">
                <a:latin typeface="Franklin Gothic Book" panose="020B0503020102020204" pitchFamily="34" charset="0"/>
              </a:rPr>
              <a:t> St. &amp; W139</a:t>
            </a:r>
            <a:r>
              <a:rPr lang="en-US" sz="2400" baseline="30000" dirty="0">
                <a:latin typeface="Franklin Gothic Book" panose="020B0503020102020204" pitchFamily="34" charset="0"/>
              </a:rPr>
              <a:t>th</a:t>
            </a:r>
            <a:r>
              <a:rPr lang="en-US" sz="2400" dirty="0">
                <a:latin typeface="Franklin Gothic Book" panose="020B0503020102020204" pitchFamily="34" charset="0"/>
              </a:rPr>
              <a:t> 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Hamilton Pl. between  W136</a:t>
            </a:r>
            <a:r>
              <a:rPr lang="en-US" sz="2400" baseline="30000" dirty="0">
                <a:latin typeface="Franklin Gothic Book" panose="020B0503020102020204" pitchFamily="34" charset="0"/>
              </a:rPr>
              <a:t>th</a:t>
            </a:r>
            <a:r>
              <a:rPr lang="en-US" sz="2400" dirty="0">
                <a:latin typeface="Franklin Gothic Book" panose="020B0503020102020204" pitchFamily="34" charset="0"/>
              </a:rPr>
              <a:t> St. &amp; W. 138</a:t>
            </a:r>
            <a:r>
              <a:rPr lang="en-US" sz="2400" baseline="30000" dirty="0">
                <a:latin typeface="Franklin Gothic Book" panose="020B0503020102020204" pitchFamily="34" charset="0"/>
              </a:rPr>
              <a:t>th</a:t>
            </a:r>
            <a:r>
              <a:rPr lang="en-US" sz="2400" dirty="0">
                <a:latin typeface="Franklin Gothic Book" panose="020B0503020102020204" pitchFamily="34" charset="0"/>
              </a:rPr>
              <a:t> 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W138</a:t>
            </a:r>
            <a:r>
              <a:rPr lang="en-US" sz="2400" baseline="30000" dirty="0">
                <a:latin typeface="Franklin Gothic Book" panose="020B0503020102020204" pitchFamily="34" charset="0"/>
              </a:rPr>
              <a:t>th</a:t>
            </a:r>
            <a:r>
              <a:rPr lang="en-US" sz="2400" dirty="0">
                <a:latin typeface="Franklin Gothic Book" panose="020B0503020102020204" pitchFamily="34" charset="0"/>
              </a:rPr>
              <a:t> St. between Broadway &amp; Hamilton Pl. 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3000" dirty="0">
              <a:latin typeface="Franklin Gothic Book" panose="020B0503020102020204" pitchFamily="34" charset="0"/>
            </a:endParaRP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795C2-B95A-B045-B156-1610FB69F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642364"/>
            <a:ext cx="7401259" cy="54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7" y="313554"/>
            <a:ext cx="9402660" cy="14677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Construction Overview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295974" y="1653702"/>
            <a:ext cx="11503453" cy="4361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Franklin Gothic Book" panose="020B0503020102020204" pitchFamily="34" charset="0"/>
              </a:rPr>
              <a:t>Completed Work: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New Water Mains &amp; Trunk Main Replacement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Private Utility Upgrades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New Catch Basins &amp; Sewer Manholes Installation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Full Street Resurfacing &amp; Bus Stop Reconstruction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Franklin Gothic Book" panose="020B0503020102020204" pitchFamily="34" charset="0"/>
            </a:endParaRP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D384A3-F26E-104D-AF6D-0E60EFA6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0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7" y="313554"/>
            <a:ext cx="9402660" cy="14677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Construction Overview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D384A3-F26E-104D-AF6D-0E60EFA6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F719DB-A35D-1D42-BFEA-1587FF3D9A41}"/>
              </a:ext>
            </a:extLst>
          </p:cNvPr>
          <p:cNvSpPr txBox="1"/>
          <p:nvPr/>
        </p:nvSpPr>
        <p:spPr>
          <a:xfrm flipH="1">
            <a:off x="468348" y="1580559"/>
            <a:ext cx="113310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FA7"/>
                </a:solidFill>
                <a:latin typeface="Franklin Gothic Book" panose="020B0503020102020204" pitchFamily="34" charset="0"/>
              </a:rPr>
              <a:t>Remaining Work In Progress: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FA7"/>
                </a:solidFill>
                <a:latin typeface="Franklin Gothic Book" panose="020B0503020102020204" pitchFamily="34" charset="0"/>
              </a:rPr>
              <a:t>Park &amp; Plaza Reconstruction including new benches, drinking fountain, granite paving and walls, lampposts, planting areas with trees, and steel fencing (for planting areas only)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FA7"/>
                </a:solidFill>
                <a:latin typeface="Franklin Gothic Book" panose="020B0503020102020204" pitchFamily="34" charset="0"/>
              </a:rPr>
              <a:t>Streetscaping including completion of sidewalk replacement and NYC </a:t>
            </a:r>
            <a:r>
              <a:rPr lang="en-US" sz="3600" dirty="0" err="1">
                <a:solidFill>
                  <a:srgbClr val="002FA7"/>
                </a:solidFill>
                <a:latin typeface="Franklin Gothic Book" panose="020B0503020102020204" pitchFamily="34" charset="0"/>
              </a:rPr>
              <a:t>WayFinding</a:t>
            </a:r>
            <a:r>
              <a:rPr lang="en-US" sz="3600" dirty="0">
                <a:solidFill>
                  <a:srgbClr val="002FA7"/>
                </a:solidFill>
                <a:latin typeface="Franklin Gothic Book" panose="020B0503020102020204" pitchFamily="34" charset="0"/>
              </a:rPr>
              <a:t> installation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FA7"/>
              </a:solidFill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2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F8EF15-88D6-CC4D-BE71-4AC8BB9974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9B6DF1-1FB5-FE43-A5B9-E4C0699B3D1E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CLICK TO EDIT HEADLINE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79604E-A3BC-2E4D-B000-DBD8D7E3969B}"/>
              </a:ext>
            </a:extLst>
          </p:cNvPr>
          <p:cNvSpPr txBox="1">
            <a:spLocks/>
          </p:cNvSpPr>
          <p:nvPr/>
        </p:nvSpPr>
        <p:spPr>
          <a:xfrm>
            <a:off x="295976" y="1904733"/>
            <a:ext cx="9807394" cy="3698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A9F985-9CB2-D54B-87F0-A5267B3C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9E20B0-C086-3F44-992F-25C3016B0EE2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9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B9172B-ED76-2E47-BCE5-53D22EB827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B7FD48-EE4D-B040-83E5-78DD1E30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B571DB5-3222-6A4F-A1B5-6EE1DD82E202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9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19BBAC-BFBC-3B4E-A29E-AC43FAB7E64C}"/>
              </a:ext>
            </a:extLst>
          </p:cNvPr>
          <p:cNvSpPr txBox="1">
            <a:spLocks/>
          </p:cNvSpPr>
          <p:nvPr/>
        </p:nvSpPr>
        <p:spPr>
          <a:xfrm>
            <a:off x="311975" y="2624691"/>
            <a:ext cx="10794640" cy="2258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sz="7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ysClr val="window" lastClr="FFFFFF"/>
                </a:solidFill>
                <a:latin typeface="Franklin Gothic Demi"/>
              </a:rPr>
              <a:t>PARK CONSTRUCTION </a:t>
            </a: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solidFill>
                  <a:sysClr val="window" lastClr="FFFFFF"/>
                </a:solidFill>
                <a:latin typeface="Franklin Gothic Demi"/>
              </a:rPr>
              <a:t>PROgress</a:t>
            </a:r>
            <a:r>
              <a:rPr lang="en-US" sz="5000" dirty="0">
                <a:solidFill>
                  <a:sysClr val="window" lastClr="FFFFFF"/>
                </a:solidFill>
                <a:latin typeface="Franklin Gothic Demi"/>
              </a:rPr>
              <a:t> PHOTOS</a:t>
            </a:r>
            <a:endParaRPr kumimoji="0" lang="en-US" sz="50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97DD2-5AE0-CA46-8352-A363D70950AD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822960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6404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e225d4-b878-4e9e-b3ea-7d3918279a6d">
      <UserInfo>
        <DisplayName>Brown, Ajamu (DDC)</DisplayName>
        <AccountId>110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FD4341BC7F1F47A3054A37E8B5C44B" ma:contentTypeVersion="4" ma:contentTypeDescription="Create a new document." ma:contentTypeScope="" ma:versionID="b0e1c30a172505dd4c6b71cf17feb744">
  <xsd:schema xmlns:xsd="http://www.w3.org/2001/XMLSchema" xmlns:xs="http://www.w3.org/2001/XMLSchema" xmlns:p="http://schemas.microsoft.com/office/2006/metadata/properties" xmlns:ns2="4510ceb0-1707-4c43-b5b8-9066afae30ea" xmlns:ns3="75e225d4-b878-4e9e-b3ea-7d3918279a6d" targetNamespace="http://schemas.microsoft.com/office/2006/metadata/properties" ma:root="true" ma:fieldsID="84c71856839fa162e688520efb8b73b3" ns2:_="" ns3:_="">
    <xsd:import namespace="4510ceb0-1707-4c43-b5b8-9066afae30ea"/>
    <xsd:import namespace="75e225d4-b878-4e9e-b3ea-7d391827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0ceb0-1707-4c43-b5b8-9066afae3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25d4-b878-4e9e-b3ea-7d391827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333D1C-B343-4A9A-B343-8504759BB1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6809F1-DD85-4F99-A2E7-4A698FA4233F}">
  <ds:schemaRefs>
    <ds:schemaRef ds:uri="http://purl.org/dc/elements/1.1/"/>
    <ds:schemaRef ds:uri="http://purl.org/dc/terms/"/>
    <ds:schemaRef ds:uri="4510ceb0-1707-4c43-b5b8-9066afae30e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75e225d4-b878-4e9e-b3ea-7d3918279a6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F0747C-6AD6-415A-84CE-F4F27518B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0ceb0-1707-4c43-b5b8-9066afae30ea"/>
    <ds:schemaRef ds:uri="75e225d4-b878-4e9e-b3ea-7d391827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11381</TotalTime>
  <Words>398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Harshil Joshi</cp:lastModifiedBy>
  <cp:revision>253</cp:revision>
  <cp:lastPrinted>2019-10-10T15:12:45Z</cp:lastPrinted>
  <dcterms:created xsi:type="dcterms:W3CDTF">2019-05-06T18:11:37Z</dcterms:created>
  <dcterms:modified xsi:type="dcterms:W3CDTF">2021-02-03T19:20:48Z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0x01010052FD4341BC7F1F47A3054A37E8B5C44B</vt:lpwstr>
  </property>
</Properties>
</file>