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1554" r:id="rId5"/>
    <p:sldId id="1641" r:id="rId6"/>
    <p:sldId id="1631" r:id="rId7"/>
    <p:sldId id="1636" r:id="rId8"/>
    <p:sldId id="1645" r:id="rId9"/>
    <p:sldId id="1644" r:id="rId10"/>
    <p:sldId id="1637" r:id="rId11"/>
    <p:sldId id="1638" r:id="rId12"/>
    <p:sldId id="1640" r:id="rId13"/>
    <p:sldId id="1642" r:id="rId14"/>
    <p:sldId id="1643" r:id="rId15"/>
    <p:sldId id="1574" r:id="rId16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nteno, Maria (DDC)" initials="CM(" lastIdx="1" clrIdx="0">
    <p:extLst>
      <p:ext uri="{19B8F6BF-5375-455C-9EA6-DF929625EA0E}">
        <p15:presenceInfo xmlns:p15="http://schemas.microsoft.com/office/powerpoint/2012/main" userId="S-1-5-21-2826058626-450910229-104704957-185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A7"/>
    <a:srgbClr val="2160FF"/>
    <a:srgbClr val="ED7D31"/>
    <a:srgbClr val="F09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 autoAdjust="0"/>
    <p:restoredTop sz="94150" autoAdjust="0"/>
  </p:normalViewPr>
  <p:slideViewPr>
    <p:cSldViewPr snapToGrid="0" snapToObjects="1">
      <p:cViewPr varScale="1">
        <p:scale>
          <a:sx n="113" d="100"/>
          <a:sy n="113" d="100"/>
        </p:scale>
        <p:origin x="11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17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1" y="0"/>
            <a:ext cx="4028440" cy="3517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D7303674-71C2-44EF-BA4D-CFAC11496206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6875" cy="2366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73755"/>
            <a:ext cx="7437120" cy="2760345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1737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1" y="6658664"/>
            <a:ext cx="4028440" cy="351737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ED475701-3AF4-4164-9199-2613E3962B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5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9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75701-3AF4-4164-9199-2613E3962BB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31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75701-3AF4-4164-9199-2613E3962BB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7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C66C-4315-D842-AC28-D79D651F6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AA132-1ADE-884C-B4C2-22E178870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0BE08-09ED-B740-BA41-92D89100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54305-B025-854C-98B6-31D91B45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BB279-32F3-6045-95F1-6873A268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0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D8DB-7ADE-8142-9E81-B2588B20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EFCE5-CB52-F74D-9FC4-1066F4389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5E8-DB27-EB48-862B-5730C5AF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DFC8B-A7D4-114C-A442-317CF7DC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2B7EA-8902-B44B-98D1-797805E6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5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12A006-7BD7-CE47-92B2-F5CFBC813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E5663-5AA9-7A42-A5F4-4C086160B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A5FC1-1199-6642-8DB1-4B94A5F8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457C-87DB-024C-9CDF-5734B772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04C87-9120-1649-91A0-B9A9A99D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8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734-BE07-B04F-99C2-1934EDB3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3D47-47E8-A749-82B5-6A9196D18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38EC-44A5-544E-8484-CC10734B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21E9-901B-304F-8F6D-141C085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20C8-0744-844B-BD65-1AB00E27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4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D5F5-B0FB-6640-91E0-BEC63349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69864-62EC-A84D-ACBD-6ECFD1748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1C28C-3EE8-CF49-8C4A-F68EBD6B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B9B0A-4F6D-C242-87F8-BA3A9DC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29D4-B4FC-B749-A869-80F8DDCC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420F-EC16-AA4B-9915-0A764A5C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F7D4-3DB2-E148-855D-3569D316E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02FA7-8616-D543-8CED-4CEEDCC9B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52B90-7B65-9849-B413-A83E278F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898AB-C6A1-2C45-B70D-CBBE0336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74DCA-620D-5447-8D35-50F3B006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8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53BC-5E85-8E43-ADC8-A27FA267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F44BE-2D7A-2543-8F9C-1B2718BA7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B6A17-4A5B-A642-B8F3-0634492FF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1663B-DEDD-724A-B9AC-C940E0E51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4632C-EC4B-B14A-BB58-E7FD0AB96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E8BBE-83CC-864B-972B-9F44712A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DE3755-5F71-D147-81DE-598E99A2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321CA-64C6-A340-9903-2CEAE9CA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9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EF87-3D2B-3948-B847-D235E23F1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F81EC-B15B-6045-AF14-58B05CB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8F20B-0608-5949-A0F9-CE23798F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A3A1A-75C8-6140-BD03-0B9BA3D2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3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528AC-4D12-714A-A0A0-69DAEBCC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51A0A-4A2D-544D-8C12-C7B6728C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623A-90A1-034C-BFD3-E7F85E6F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7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9015-758F-8E44-92EC-C9351FE1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DCC4-470E-EC49-BE65-6B2C2205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048B8-A0CB-4F43-B4CC-DDBDACC98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5518D-DD03-1149-9370-566816F6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624D3-A9F7-2945-841E-71971021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51743-7A95-A948-8D4B-F6898AAC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0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E923B-4E57-0D4D-BD9F-95026EF2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E5FB9-2319-B844-9B00-D0EC773752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EB4A2-A91B-9C4B-A00C-B1625508C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86B4C-A483-8E40-8CB7-DD8474D6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AE98F-8D48-E142-9135-53A94B53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3F0B3-1143-F449-948E-F04D7F15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5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236A0-CB01-AA4D-AE76-E9BA51BE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2E1DB-156C-BC4E-8B54-E7965CA73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46D6-6E14-1F44-B42D-0D2F64AB1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F3C-CC04-4F4E-9372-E1B2A751AC43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2B48D-B2BE-2144-A69A-DB7AA0664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87E9-F336-E848-B682-6895A7B7D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5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09">
            <a:extLst>
              <a:ext uri="{FF2B5EF4-FFF2-40B4-BE49-F238E27FC236}">
                <a16:creationId xmlns:a16="http://schemas.microsoft.com/office/drawing/2014/main" id="{83B5B694-8531-884E-B5CC-2828D67E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60" y="6277655"/>
            <a:ext cx="11310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Eric Adams</a:t>
            </a:r>
          </a:p>
          <a:p>
            <a:pPr defTabSz="685800">
              <a:buClrTx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Mayor</a:t>
            </a:r>
          </a:p>
        </p:txBody>
      </p:sp>
      <p:sp>
        <p:nvSpPr>
          <p:cNvPr id="9" name="Rectangle 109">
            <a:extLst>
              <a:ext uri="{FF2B5EF4-FFF2-40B4-BE49-F238E27FC236}">
                <a16:creationId xmlns:a16="http://schemas.microsoft.com/office/drawing/2014/main" id="{0808DE98-BEB4-2D4F-B2D3-764A4697C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001" y="6277655"/>
            <a:ext cx="14358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Thomas Foley, P.E.</a:t>
            </a:r>
            <a:b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Commissioner</a:t>
            </a:r>
            <a:endParaRPr lang="en-US" sz="1100" b="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313113" y="2574763"/>
            <a:ext cx="10973452" cy="20433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 cap="none" spc="0" dirty="0">
                <a:latin typeface="Arial"/>
                <a:cs typeface="Arial"/>
              </a:rPr>
              <a:t>Reconstruction of Dumbo / Vinegar Hill Area</a:t>
            </a:r>
            <a:br>
              <a:rPr lang="en-US" sz="4000" b="1" cap="none" spc="0" dirty="0">
                <a:latin typeface="Arial"/>
                <a:cs typeface="Arial"/>
              </a:rPr>
            </a:br>
            <a:r>
              <a:rPr lang="en-US" sz="4000" b="1" cap="none" spc="0" dirty="0">
                <a:latin typeface="Arial"/>
                <a:cs typeface="Arial"/>
              </a:rPr>
              <a:t>Project ID: </a:t>
            </a:r>
            <a:r>
              <a:rPr lang="en-US" sz="4000" cap="none" spc="0" dirty="0">
                <a:latin typeface="Arial"/>
                <a:cs typeface="Arial"/>
              </a:rPr>
              <a:t>HWKKP005</a:t>
            </a:r>
            <a:endParaRPr lang="en-US" sz="4000" cap="none" spc="0" dirty="0">
              <a:latin typeface="Georgia" panose="02040502050405020303" pitchFamily="18" charset="0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47010-5667-5A40-955A-C34DC7672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6"/>
            <a:ext cx="1799464" cy="42737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01E0380-AEA0-1E48-9924-2AA576A62037}"/>
              </a:ext>
            </a:extLst>
          </p:cNvPr>
          <p:cNvSpPr txBox="1">
            <a:spLocks/>
          </p:cNvSpPr>
          <p:nvPr/>
        </p:nvSpPr>
        <p:spPr>
          <a:xfrm>
            <a:off x="7230979" y="5558590"/>
            <a:ext cx="4739705" cy="116706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2000" spc="300" dirty="0">
                <a:solidFill>
                  <a:srgbClr val="FF6F24"/>
                </a:solidFill>
              </a:rPr>
              <a:t>Honorable Lincoln Restler</a:t>
            </a:r>
          </a:p>
          <a:p>
            <a:pPr algn="r"/>
            <a:r>
              <a:rPr lang="en-US" sz="2000" spc="300" dirty="0">
                <a:solidFill>
                  <a:srgbClr val="FF6F24"/>
                </a:solidFill>
              </a:rPr>
              <a:t>Council Member, CD 33</a:t>
            </a:r>
          </a:p>
          <a:p>
            <a:pPr algn="r"/>
            <a:r>
              <a:rPr lang="en-US" sz="2000" spc="300" dirty="0">
                <a:solidFill>
                  <a:srgbClr val="FF6F24"/>
                </a:solidFill>
              </a:rPr>
              <a:t>DUMBO Town hall</a:t>
            </a:r>
          </a:p>
          <a:p>
            <a:pPr algn="r"/>
            <a:r>
              <a:rPr lang="en-US" sz="2000" spc="300" dirty="0">
                <a:solidFill>
                  <a:srgbClr val="FF6F24"/>
                </a:solidFill>
              </a:rPr>
              <a:t>July 28, 2022</a:t>
            </a:r>
          </a:p>
          <a:p>
            <a:pPr algn="r"/>
            <a:endParaRPr lang="en-US" sz="2000" b="1" spc="0" dirty="0">
              <a:solidFill>
                <a:srgbClr val="FF6F24"/>
              </a:solidFill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FC06AC-3A31-734E-A1BA-7D131223FBB8}"/>
              </a:ext>
            </a:extLst>
          </p:cNvPr>
          <p:cNvSpPr/>
          <p:nvPr/>
        </p:nvSpPr>
        <p:spPr>
          <a:xfrm>
            <a:off x="312231" y="4652717"/>
            <a:ext cx="5053853" cy="65672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2223F1-DF7B-4F41-AC82-1743D5A1A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437" y="680067"/>
            <a:ext cx="811982" cy="487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1702F4-4F6E-954F-88B3-E0DFFEC62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86" y="709892"/>
            <a:ext cx="811982" cy="48284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B2D1D4-B367-4955-822E-7449599D0C1A}"/>
              </a:ext>
            </a:extLst>
          </p:cNvPr>
          <p:cNvCxnSpPr>
            <a:cxnSpLocks/>
          </p:cNvCxnSpPr>
          <p:nvPr/>
        </p:nvCxnSpPr>
        <p:spPr>
          <a:xfrm>
            <a:off x="405006" y="1412272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675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932F0D96-C20B-984D-AC55-65ED2BBE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275" y="285514"/>
            <a:ext cx="6813393" cy="62066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200" b="1" dirty="0">
                <a:latin typeface="Arial"/>
                <a:cs typeface="Arial"/>
              </a:rPr>
              <a:t>Proposed Work Schedule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221D81-054B-D841-B4DF-F7522F270D56}"/>
              </a:ext>
            </a:extLst>
          </p:cNvPr>
          <p:cNvSpPr txBox="1">
            <a:spLocks/>
          </p:cNvSpPr>
          <p:nvPr/>
        </p:nvSpPr>
        <p:spPr>
          <a:xfrm>
            <a:off x="295274" y="894198"/>
            <a:ext cx="11025483" cy="845966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Beginning August 1</a:t>
            </a:r>
            <a:r>
              <a:rPr lang="en-US" sz="2200" baseline="30000" dirty="0">
                <a:latin typeface="Arial"/>
                <a:cs typeface="Arial"/>
              </a:rPr>
              <a:t>st</a:t>
            </a:r>
            <a:r>
              <a:rPr lang="en-US" sz="2200" dirty="0">
                <a:latin typeface="Arial"/>
                <a:cs typeface="Arial"/>
              </a:rPr>
              <a:t>, 2022, a total of two NYCDOT VMS signs will be installed at the following locations capturing those heading into Dumbo:</a:t>
            </a:r>
          </a:p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/>
                <a:cs typeface="Arial"/>
              </a:rPr>
              <a:t>York Street &amp; Front Street</a:t>
            </a:r>
          </a:p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/>
                <a:cs typeface="Arial"/>
              </a:rPr>
              <a:t>Old Fulton Street &amp; Hicks Street</a:t>
            </a:r>
          </a:p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C72C1-A056-74E6-5914-2169599B5A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21"/>
          <a:stretch/>
        </p:blipFill>
        <p:spPr>
          <a:xfrm>
            <a:off x="1599800" y="2893146"/>
            <a:ext cx="8416429" cy="3623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AA2A88-0507-A56D-5165-2935D6DB7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11239">
            <a:off x="4640448" y="5002739"/>
            <a:ext cx="683542" cy="844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4041F-58B8-E808-13D3-26690537DB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16109" r="90245" b="23563"/>
          <a:stretch/>
        </p:blipFill>
        <p:spPr bwMode="auto">
          <a:xfrm>
            <a:off x="7267844" y="3189193"/>
            <a:ext cx="475982" cy="631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679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932F0D96-C20B-984D-AC55-65ED2BBE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275" y="285514"/>
            <a:ext cx="6813393" cy="62066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200" b="1" dirty="0">
                <a:latin typeface="Arial"/>
                <a:cs typeface="Arial"/>
              </a:rPr>
              <a:t>Project Challenges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221D81-054B-D841-B4DF-F7522F270D56}"/>
              </a:ext>
            </a:extLst>
          </p:cNvPr>
          <p:cNvSpPr txBox="1">
            <a:spLocks/>
          </p:cNvSpPr>
          <p:nvPr/>
        </p:nvSpPr>
        <p:spPr>
          <a:xfrm>
            <a:off x="295274" y="894198"/>
            <a:ext cx="11025483" cy="845966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Aft>
                <a:spcPts val="1800"/>
              </a:spcAft>
            </a:pP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41DF8-29F8-01FD-589C-3146232DC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19" y="1452442"/>
            <a:ext cx="4814246" cy="4012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60C00F-9ABC-E46C-1944-761075A59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452441"/>
            <a:ext cx="4814246" cy="4012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AEF1B8-ED84-A56D-FE84-7699BFB6C30C}"/>
              </a:ext>
            </a:extLst>
          </p:cNvPr>
          <p:cNvSpPr txBox="1"/>
          <p:nvPr/>
        </p:nvSpPr>
        <p:spPr>
          <a:xfrm>
            <a:off x="615636" y="5820512"/>
            <a:ext cx="1046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 utility work interferences on Pearl Street between Water Street and Front Street.</a:t>
            </a:r>
          </a:p>
        </p:txBody>
      </p:sp>
    </p:spTree>
    <p:extLst>
      <p:ext uri="{BB962C8B-B14F-4D97-AF65-F5344CB8AC3E}">
        <p14:creationId xmlns:p14="http://schemas.microsoft.com/office/powerpoint/2010/main" val="2709796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8A6896-A345-854B-9004-2CB10CBD6D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CFD89A-DE11-8142-B9D5-2BA0BEFA1675}"/>
              </a:ext>
            </a:extLst>
          </p:cNvPr>
          <p:cNvSpPr txBox="1">
            <a:spLocks/>
          </p:cNvSpPr>
          <p:nvPr/>
        </p:nvSpPr>
        <p:spPr>
          <a:xfrm>
            <a:off x="313113" y="2970548"/>
            <a:ext cx="8246994" cy="20433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800" b="1" cap="none" spc="0" dirty="0">
                <a:latin typeface="Arial"/>
                <a:cs typeface="Arial"/>
              </a:rPr>
              <a:t>Q&amp;A</a:t>
            </a:r>
          </a:p>
          <a:p>
            <a:pPr algn="l"/>
            <a:endParaRPr lang="en-US" sz="4800" b="1" cap="none" spc="0" dirty="0">
              <a:latin typeface="Arial"/>
              <a:cs typeface="Arial"/>
            </a:endParaRPr>
          </a:p>
          <a:p>
            <a:pPr algn="l"/>
            <a:r>
              <a:rPr lang="en-US" sz="4800" b="1" cap="none" spc="0" dirty="0">
                <a:latin typeface="Arial"/>
                <a:cs typeface="Arial"/>
              </a:rPr>
              <a:t>Thank you!</a:t>
            </a:r>
            <a:endParaRPr lang="en-US" sz="4800" cap="none" spc="0" dirty="0">
              <a:latin typeface="Georgia" panose="02040502050405020303" pitchFamily="18" charset="0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93F08B-A274-954E-A36F-5DD6BE75A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7"/>
            <a:ext cx="1799464" cy="427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AE9F58-3E48-9E4C-B69B-D355381AD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437" y="680067"/>
            <a:ext cx="811982" cy="487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39D09B-AD1C-3448-8E85-CA1B51384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86" y="709892"/>
            <a:ext cx="811982" cy="48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BDAB51-2C8C-403A-BE34-60136C01131D}"/>
              </a:ext>
            </a:extLst>
          </p:cNvPr>
          <p:cNvCxnSpPr>
            <a:cxnSpLocks/>
          </p:cNvCxnSpPr>
          <p:nvPr/>
        </p:nvCxnSpPr>
        <p:spPr>
          <a:xfrm>
            <a:off x="409575" y="1430201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927471-421E-4B5C-B22B-2D586C3D3C72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680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932F0D96-C20B-984D-AC55-65ED2BBE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275" y="285514"/>
            <a:ext cx="6813393" cy="62066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200" b="1" dirty="0">
                <a:latin typeface="Arial"/>
                <a:cs typeface="Arial"/>
              </a:rPr>
              <a:t>Project Agenda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07E9B-13B0-5047-A410-7E6E70AE007A}"/>
              </a:ext>
            </a:extLst>
          </p:cNvPr>
          <p:cNvSpPr txBox="1"/>
          <p:nvPr/>
        </p:nvSpPr>
        <p:spPr>
          <a:xfrm>
            <a:off x="295275" y="1748315"/>
            <a:ext cx="10785014" cy="40079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700" marR="1024255" lvl="0" indent="0" algn="l" defTabSz="914400" rtl="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 Data</a:t>
            </a:r>
            <a:endParaRPr kumimoji="0" lang="en-US" sz="2400" i="0" u="none" strike="noStrike" kern="1200" cap="none" spc="25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40665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 Completed</a:t>
            </a:r>
            <a:endParaRPr kumimoji="0" lang="en-US" sz="2400" i="0" u="none" strike="noStrike" kern="1200" cap="none" spc="25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40665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 in Progress</a:t>
            </a:r>
            <a:endParaRPr kumimoji="0" lang="en-US" sz="2400" i="0" u="none" strike="noStrike" kern="1200" cap="none" spc="25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Proposed Work Schedule</a:t>
            </a:r>
            <a:endParaRPr kumimoji="0" lang="en-US" sz="2400" i="0" u="none" strike="noStrike" kern="1200" cap="none" spc="25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25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  <a:endParaRPr kumimoji="0" lang="en-US" sz="2400" i="0" u="none" strike="noStrike" kern="1200" cap="none" spc="25" normalizeH="0" baseline="3000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932F0D96-C20B-984D-AC55-65ED2BBE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275" y="285514"/>
            <a:ext cx="6813393" cy="62066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200" b="1" dirty="0">
                <a:latin typeface="Arial"/>
                <a:cs typeface="Arial"/>
              </a:rPr>
              <a:t>Project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07E9B-13B0-5047-A410-7E6E70AE007A}"/>
              </a:ext>
            </a:extLst>
          </p:cNvPr>
          <p:cNvSpPr txBox="1"/>
          <p:nvPr/>
        </p:nvSpPr>
        <p:spPr>
          <a:xfrm>
            <a:off x="295275" y="1748315"/>
            <a:ext cx="10785014" cy="33613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700" marR="1024255" lvl="0" indent="0" algn="l" defTabSz="914400" rtl="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ID: </a:t>
            </a:r>
            <a:r>
              <a:rPr kumimoji="0" lang="en-US" sz="2400" i="0" u="none" strike="noStrike" kern="1200" cap="none" spc="3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HWKKP005</a:t>
            </a:r>
          </a:p>
          <a:p>
            <a:pPr marL="12700" marR="1024255" lvl="0" indent="0" algn="l" defTabSz="914400" rtl="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Construction Start:</a:t>
            </a:r>
            <a:r>
              <a:rPr lang="en-US" sz="2400" b="1" spc="25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kumimoji="0" lang="en-US" sz="2400" b="1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marL="12700" marR="240665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Contractor: </a:t>
            </a:r>
            <a:r>
              <a:rPr kumimoji="0" lang="en-US" sz="2400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Halcyon Construction Corp. </a:t>
            </a:r>
          </a:p>
          <a:p>
            <a:pPr marL="12700" marR="240665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Contract </a:t>
            </a:r>
            <a:r>
              <a:rPr kumimoji="0" lang="en-US" sz="2400" b="1" i="0" u="none" strike="noStrike" kern="1200" cap="none" spc="1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Value: </a:t>
            </a:r>
            <a:r>
              <a:rPr kumimoji="0" lang="en-US" sz="2400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$98,529,578 </a:t>
            </a:r>
          </a:p>
          <a:p>
            <a:pPr marL="12700" marR="50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Percentage of Work Completed: </a:t>
            </a:r>
            <a:r>
              <a:rPr lang="en-US" sz="2400" spc="25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50.58</a:t>
            </a:r>
            <a:r>
              <a:rPr kumimoji="0" lang="en-US" sz="2400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12700" marR="50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kumimoji="0" lang="en-US" sz="2400" b="1" i="0" u="none" strike="noStrike" kern="1200" cap="none" spc="5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Office Location: </a:t>
            </a:r>
            <a:r>
              <a:rPr kumimoji="0" lang="en-US" sz="2400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 Chapel Street, 7</a:t>
            </a:r>
            <a:r>
              <a:rPr kumimoji="0" lang="en-US" sz="2400" i="0" u="none" strike="noStrike" kern="1200" cap="none" spc="25" normalizeH="0" baseline="3000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sz="2400" i="0" u="none" strike="noStrike" kern="1200" cap="none" spc="25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Floor, Brooklyn, NY 11201</a:t>
            </a:r>
            <a:endParaRPr kumimoji="0" lang="en-US" sz="2400" i="0" u="none" strike="noStrike" kern="1200" cap="none" spc="25" normalizeH="0" baseline="3000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46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932F0D96-C20B-984D-AC55-65ED2BBE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275" y="285514"/>
            <a:ext cx="7429358" cy="10519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/>
                <a:cs typeface="Arial"/>
              </a:rPr>
              <a:t>Work Completed</a:t>
            </a:r>
            <a:br>
              <a:rPr lang="en-US" sz="3200" b="1" dirty="0">
                <a:latin typeface="Arial"/>
                <a:cs typeface="Arial"/>
              </a:rPr>
            </a:br>
            <a:r>
              <a:rPr lang="en-US" sz="3200" b="1" dirty="0">
                <a:latin typeface="Arial"/>
                <a:cs typeface="Arial"/>
              </a:rPr>
              <a:t>Water Main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2FEAF5E-6189-F942-BA55-4B5BADBEDAD9}"/>
              </a:ext>
            </a:extLst>
          </p:cNvPr>
          <p:cNvSpPr txBox="1">
            <a:spLocks/>
          </p:cNvSpPr>
          <p:nvPr/>
        </p:nvSpPr>
        <p:spPr>
          <a:xfrm>
            <a:off x="389467" y="5678883"/>
            <a:ext cx="5003800" cy="101999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Old 8” Water Main removed from Front Street in November 2019.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B8985-F8D3-5792-D28F-F18F66C75BAD}"/>
              </a:ext>
            </a:extLst>
          </p:cNvPr>
          <p:cNvSpPr/>
          <p:nvPr/>
        </p:nvSpPr>
        <p:spPr>
          <a:xfrm>
            <a:off x="6206067" y="5554133"/>
            <a:ext cx="5233791" cy="7796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20” Water Main removed from Pearl Street in February 2020.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CC2E6C-3453-97B8-FAA6-0BD5253B7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5365" r="3469" b="3856"/>
          <a:stretch/>
        </p:blipFill>
        <p:spPr bwMode="auto">
          <a:xfrm rot="16200000">
            <a:off x="1134697" y="804205"/>
            <a:ext cx="3945141" cy="5283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C1DA8D-545E-4A73-EE31-D2CA4F9E0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62" t="13607" r="41438" b="18972"/>
          <a:stretch/>
        </p:blipFill>
        <p:spPr bwMode="auto">
          <a:xfrm>
            <a:off x="6280002" y="1473235"/>
            <a:ext cx="5159856" cy="3945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533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932F0D96-C20B-984D-AC55-65ED2BBE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275" y="285514"/>
            <a:ext cx="7429358" cy="10519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/>
                <a:cs typeface="Arial"/>
              </a:rPr>
              <a:t>Work Completed</a:t>
            </a:r>
          </a:p>
          <a:p>
            <a:r>
              <a:rPr lang="en-US" sz="3200" b="1" dirty="0">
                <a:latin typeface="Arial"/>
                <a:cs typeface="Arial"/>
              </a:rPr>
              <a:t>Box Storm Sewer &amp; Outfall</a:t>
            </a:r>
            <a:br>
              <a:rPr lang="en-US" sz="3200" b="1" dirty="0">
                <a:latin typeface="Arial"/>
                <a:cs typeface="Arial"/>
              </a:rPr>
            </a:b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2FEAF5E-6189-F942-BA55-4B5BADBEDAD9}"/>
              </a:ext>
            </a:extLst>
          </p:cNvPr>
          <p:cNvSpPr txBox="1">
            <a:spLocks/>
          </p:cNvSpPr>
          <p:nvPr/>
        </p:nvSpPr>
        <p:spPr>
          <a:xfrm>
            <a:off x="355599" y="5706533"/>
            <a:ext cx="5037667" cy="99234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Box Storm Sewer installed on Pearl Street between John Street &amp; Water Street.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B8985-F8D3-5792-D28F-F18F66C75BAD}"/>
              </a:ext>
            </a:extLst>
          </p:cNvPr>
          <p:cNvSpPr/>
          <p:nvPr/>
        </p:nvSpPr>
        <p:spPr>
          <a:xfrm>
            <a:off x="6012723" y="5580142"/>
            <a:ext cx="5510409" cy="8726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Outfall installed at the intersection of Adams Street &amp; John Street.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D5A062-241E-10AF-A1D6-5BC103335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7" b="13261"/>
          <a:stretch/>
        </p:blipFill>
        <p:spPr bwMode="auto">
          <a:xfrm rot="5400000">
            <a:off x="1090706" y="836743"/>
            <a:ext cx="3955859" cy="5224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B56E1E-6556-CFE6-AACC-4C835C972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17770" r="19918"/>
          <a:stretch/>
        </p:blipFill>
        <p:spPr bwMode="auto">
          <a:xfrm rot="5400000">
            <a:off x="6821516" y="735673"/>
            <a:ext cx="3976100" cy="5427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74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932F0D96-C20B-984D-AC55-65ED2BBE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275" y="285514"/>
            <a:ext cx="7429358" cy="10519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/>
                <a:cs typeface="Arial"/>
              </a:rPr>
              <a:t>Work Completed</a:t>
            </a:r>
            <a:br>
              <a:rPr lang="en-US" sz="3200" b="1" dirty="0">
                <a:latin typeface="Arial"/>
                <a:cs typeface="Arial"/>
              </a:rPr>
            </a:br>
            <a:r>
              <a:rPr lang="en-US" sz="3200" b="1" dirty="0">
                <a:latin typeface="Arial"/>
                <a:cs typeface="Arial"/>
              </a:rPr>
              <a:t>Final Roadway Restoration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2FEAF5E-6189-F942-BA55-4B5BADBEDAD9}"/>
              </a:ext>
            </a:extLst>
          </p:cNvPr>
          <p:cNvSpPr txBox="1">
            <a:spLocks/>
          </p:cNvSpPr>
          <p:nvPr/>
        </p:nvSpPr>
        <p:spPr>
          <a:xfrm>
            <a:off x="318576" y="5652061"/>
            <a:ext cx="5564334" cy="104681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Historic Belgian Block and granite bike path for Roadway Restoration on Main Street between Water Street &amp; Front Street.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52F9EE-7155-B936-DDC5-44C4F8CE9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49" y="1492943"/>
            <a:ext cx="5436861" cy="3952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B5075-3A46-0EF8-A99C-14FCBCC0E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92" y="1492942"/>
            <a:ext cx="5436859" cy="3952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AB8985-F8D3-5792-D28F-F18F66C75BAD}"/>
              </a:ext>
            </a:extLst>
          </p:cNvPr>
          <p:cNvSpPr/>
          <p:nvPr/>
        </p:nvSpPr>
        <p:spPr>
          <a:xfrm>
            <a:off x="6309091" y="5652060"/>
            <a:ext cx="4771197" cy="5926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of Main Street &amp; Water Street.</a:t>
            </a:r>
          </a:p>
        </p:txBody>
      </p:sp>
    </p:spTree>
    <p:extLst>
      <p:ext uri="{BB962C8B-B14F-4D97-AF65-F5344CB8AC3E}">
        <p14:creationId xmlns:p14="http://schemas.microsoft.com/office/powerpoint/2010/main" val="418280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932F0D96-C20B-984D-AC55-65ED2BBE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275" y="285514"/>
            <a:ext cx="7361481" cy="147504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/>
                <a:cs typeface="Arial"/>
              </a:rPr>
              <a:t>Work in Progress</a:t>
            </a:r>
            <a:br>
              <a:rPr lang="en-US" sz="3200" b="1" dirty="0">
                <a:latin typeface="Arial"/>
                <a:cs typeface="Arial"/>
              </a:rPr>
            </a:br>
            <a:r>
              <a:rPr lang="en-US" sz="3200" b="1" dirty="0">
                <a:latin typeface="Arial"/>
                <a:cs typeface="Arial"/>
              </a:rPr>
              <a:t>Final Roadway Restoration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2FEAF5E-6189-F942-BA55-4B5BADBEDAD9}"/>
              </a:ext>
            </a:extLst>
          </p:cNvPr>
          <p:cNvSpPr txBox="1">
            <a:spLocks/>
          </p:cNvSpPr>
          <p:nvPr/>
        </p:nvSpPr>
        <p:spPr>
          <a:xfrm>
            <a:off x="471901" y="5637013"/>
            <a:ext cx="11248197" cy="106186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Granite bike path with historic Belgian Block installation for Roadway Restoration on Main Street between Plymouth Street &amp; Water Street.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8FF0E4-4A0E-4561-A74F-DCA44FF0AD93}"/>
              </a:ext>
            </a:extLst>
          </p:cNvPr>
          <p:cNvSpPr/>
          <p:nvPr/>
        </p:nvSpPr>
        <p:spPr>
          <a:xfrm>
            <a:off x="6074052" y="5085718"/>
            <a:ext cx="5683260" cy="1613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700" b="1" dirty="0">
              <a:solidFill>
                <a:srgbClr val="002F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C7C34F-0F1E-1B0B-151F-8ABF526F7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" t="8441" r="20791" b="10386"/>
          <a:stretch/>
        </p:blipFill>
        <p:spPr>
          <a:xfrm>
            <a:off x="471901" y="1529395"/>
            <a:ext cx="5440680" cy="3950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79C2A7-FAE5-FD99-2C10-B9A7B0FD6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081"/>
          <a:stretch/>
        </p:blipFill>
        <p:spPr>
          <a:xfrm>
            <a:off x="6279419" y="1529395"/>
            <a:ext cx="5440680" cy="3950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929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932F0D96-C20B-984D-AC55-65ED2BBE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275" y="285514"/>
            <a:ext cx="7361481" cy="147504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/>
                <a:cs typeface="Arial"/>
              </a:rPr>
              <a:t>Work in Progress</a:t>
            </a:r>
            <a:br>
              <a:rPr lang="en-US" sz="3200" b="1" dirty="0">
                <a:latin typeface="Arial"/>
                <a:cs typeface="Arial"/>
              </a:rPr>
            </a:br>
            <a:r>
              <a:rPr lang="en-US" sz="3200" b="1" dirty="0">
                <a:latin typeface="Arial"/>
                <a:cs typeface="Arial"/>
              </a:rPr>
              <a:t>Excavation / Installation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2FEAF5E-6189-F942-BA55-4B5BADBEDAD9}"/>
              </a:ext>
            </a:extLst>
          </p:cNvPr>
          <p:cNvSpPr txBox="1">
            <a:spLocks/>
          </p:cNvSpPr>
          <p:nvPr/>
        </p:nvSpPr>
        <p:spPr>
          <a:xfrm>
            <a:off x="363540" y="5664577"/>
            <a:ext cx="5454633" cy="83210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Rail track installation on Plymouth Street between Main Street &amp; Washington Street.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D6590-86CD-4E09-B74D-11D9BE4962E9}"/>
              </a:ext>
            </a:extLst>
          </p:cNvPr>
          <p:cNvSpPr/>
          <p:nvPr/>
        </p:nvSpPr>
        <p:spPr>
          <a:xfrm>
            <a:off x="6222172" y="5591595"/>
            <a:ext cx="5454634" cy="6772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curb line excavation / installation on the west side of Adams Street between Plymouth Street &amp; Water Street.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8C5B1-335F-40A7-A198-5810492EB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8" r="30472" b="21770"/>
          <a:stretch/>
        </p:blipFill>
        <p:spPr>
          <a:xfrm>
            <a:off x="429002" y="1489621"/>
            <a:ext cx="5423957" cy="3950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D1320D-5E62-C9F5-3ED6-2AB5B0A4A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172" y="1489621"/>
            <a:ext cx="5423956" cy="3947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392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932F0D96-C20B-984D-AC55-65ED2BBE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275" y="285514"/>
            <a:ext cx="6813393" cy="62066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200" b="1" dirty="0">
                <a:latin typeface="Arial"/>
                <a:cs typeface="Arial"/>
              </a:rPr>
              <a:t>Proposed Work Schedule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221D81-054B-D841-B4DF-F7522F270D56}"/>
              </a:ext>
            </a:extLst>
          </p:cNvPr>
          <p:cNvSpPr txBox="1">
            <a:spLocks/>
          </p:cNvSpPr>
          <p:nvPr/>
        </p:nvSpPr>
        <p:spPr>
          <a:xfrm>
            <a:off x="295274" y="1084333"/>
            <a:ext cx="11025483" cy="561454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Complete final Roadway Restoration on Main St. between Water St. and Plymouth St. </a:t>
            </a:r>
          </a:p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Continue final Roadway Restoration on Plymouth St. between Main St. &amp; Washington St. </a:t>
            </a:r>
          </a:p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Complete curb/sidewalk installation on Adams St. between Plymouth St. &amp; Water St.</a:t>
            </a:r>
          </a:p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Begin curb/sidewalk installation on Adams St. between Water St. &amp; Front St.</a:t>
            </a:r>
          </a:p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Install catch basins at various locations.</a:t>
            </a:r>
          </a:p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Complete the emergency layout for Con Ed on Plymouth St. between Washington St. &amp; Main St.</a:t>
            </a:r>
          </a:p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Complete layout for Con Ed / Private utility work on Gold St. / Water St. intersection.</a:t>
            </a:r>
          </a:p>
          <a:p>
            <a:pPr marL="342900" lvl="0" indent="-3429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553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e225d4-b878-4e9e-b3ea-7d3918279a6d">
      <UserInfo>
        <DisplayName>Brown, Ajamu (DDC)</DisplayName>
        <AccountId>110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FD4341BC7F1F47A3054A37E8B5C44B" ma:contentTypeVersion="4" ma:contentTypeDescription="Create a new document." ma:contentTypeScope="" ma:versionID="b0e1c30a172505dd4c6b71cf17feb744">
  <xsd:schema xmlns:xsd="http://www.w3.org/2001/XMLSchema" xmlns:xs="http://www.w3.org/2001/XMLSchema" xmlns:p="http://schemas.microsoft.com/office/2006/metadata/properties" xmlns:ns2="4510ceb0-1707-4c43-b5b8-9066afae30ea" xmlns:ns3="75e225d4-b878-4e9e-b3ea-7d3918279a6d" targetNamespace="http://schemas.microsoft.com/office/2006/metadata/properties" ma:root="true" ma:fieldsID="84c71856839fa162e688520efb8b73b3" ns2:_="" ns3:_="">
    <xsd:import namespace="4510ceb0-1707-4c43-b5b8-9066afae30ea"/>
    <xsd:import namespace="75e225d4-b878-4e9e-b3ea-7d3918279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0ceb0-1707-4c43-b5b8-9066afae30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225d4-b878-4e9e-b3ea-7d3918279a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6809F1-DD85-4F99-A2E7-4A698FA4233F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75e225d4-b878-4e9e-b3ea-7d3918279a6d"/>
    <ds:schemaRef ds:uri="4510ceb0-1707-4c43-b5b8-9066afae30ea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8F0747C-6AD6-415A-84CE-F4F27518BE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10ceb0-1707-4c43-b5b8-9066afae30ea"/>
    <ds:schemaRef ds:uri="75e225d4-b878-4e9e-b3ea-7d3918279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333D1C-B343-4A9A-B343-8504759BB1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9453</TotalTime>
  <Words>455</Words>
  <Application>Microsoft Office PowerPoint</Application>
  <PresentationFormat>Widescreen</PresentationFormat>
  <Paragraphs>67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Franklin Gothic Book</vt:lpstr>
      <vt:lpstr>Franklin Gothic Demi</vt:lpstr>
      <vt:lpstr>Georgia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Field Office 1367</dc:creator>
  <cp:lastModifiedBy>DUMBO CCL</cp:lastModifiedBy>
  <cp:revision>194</cp:revision>
  <cp:lastPrinted>2022-07-22T15:51:55Z</cp:lastPrinted>
  <dcterms:created xsi:type="dcterms:W3CDTF">2021-01-05T20:42:05Z</dcterms:created>
  <dcterms:modified xsi:type="dcterms:W3CDTF">2022-07-28T12:03:31Z</dcterms:modified>
</cp:coreProperties>
</file>