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sldIdLst>
    <p:sldId id="640" r:id="rId2"/>
    <p:sldId id="561" r:id="rId3"/>
    <p:sldId id="563" r:id="rId4"/>
    <p:sldId id="639" r:id="rId5"/>
    <p:sldId id="670" r:id="rId6"/>
    <p:sldId id="675" r:id="rId7"/>
    <p:sldId id="677" r:id="rId8"/>
    <p:sldId id="676" r:id="rId9"/>
    <p:sldId id="672" r:id="rId10"/>
    <p:sldId id="649" r:id="rId11"/>
    <p:sldId id="662" r:id="rId12"/>
    <p:sldId id="316" r:id="rId13"/>
    <p:sldId id="620" r:id="rId14"/>
    <p:sldId id="5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2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A7"/>
    <a:srgbClr val="ED7D31"/>
    <a:srgbClr val="F09151"/>
    <a:srgbClr val="216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F1803F-31B3-4415-811A-CE258DC0D563}" v="3" dt="2025-06-06T00:25:11.891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2"/>
  </p:normalViewPr>
  <p:slideViewPr>
    <p:cSldViewPr snapToGrid="0" snapToObjects="1">
      <p:cViewPr varScale="1">
        <p:scale>
          <a:sx n="98" d="100"/>
          <a:sy n="98" d="100"/>
        </p:scale>
        <p:origin x="10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303674-71C2-44EF-BA4D-CFAC11496206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475701-3AF4-4164-9199-2613E3962B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5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C66C-4315-D842-AC28-D79D651F6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AA132-1ADE-884C-B4C2-22E178870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BE08-09ED-B740-BA41-92D89100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54305-B025-854C-98B6-31D91B45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B279-32F3-6045-95F1-6873A268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D8DB-7ADE-8142-9E81-B2588B20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EFCE5-CB52-F74D-9FC4-1066F438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C35E8-DB27-EB48-862B-5730C5AF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FC8B-A7D4-114C-A442-317CF7DC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2B7EA-8902-B44B-98D1-797805E6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5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12A006-7BD7-CE47-92B2-F5CFBC813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E5663-5AA9-7A42-A5F4-4C086160B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A5FC1-1199-6642-8DB1-4B94A5F8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6457C-87DB-024C-9CDF-5734B772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04C87-9120-1649-91A0-B9A9A99D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8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C734-BE07-B04F-99C2-1934EDB3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3D47-47E8-A749-82B5-6A9196D18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38EC-44A5-544E-8484-CC10734B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21E9-901B-304F-8F6D-141C085D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20C8-0744-844B-BD65-1AB00E27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4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D5F5-B0FB-6640-91E0-BEC63349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69864-62EC-A84D-ACBD-6ECFD1748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C28C-3EE8-CF49-8C4A-F68EBD6B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9B0A-4F6D-C242-87F8-BA3A9DC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29D4-B4FC-B749-A869-80F8DDCC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8420F-EC16-AA4B-9915-0A764A5C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DF7D4-3DB2-E148-855D-3569D316E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02FA7-8616-D543-8CED-4CEEDCC9B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52B90-7B65-9849-B413-A83E278F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898AB-C6A1-2C45-B70D-CBBE0336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74DCA-620D-5447-8D35-50F3B006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53BC-5E85-8E43-ADC8-A27FA2670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F44BE-2D7A-2543-8F9C-1B2718BA7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B6A17-4A5B-A642-B8F3-0634492FF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1663B-DEDD-724A-B9AC-C940E0E51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4632C-EC4B-B14A-BB58-E7FD0AB96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4E8BBE-83CC-864B-972B-9F44712A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E3755-5F71-D147-81DE-598E99A2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321CA-64C6-A340-9903-2CEAE9CA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9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6EF87-3D2B-3948-B847-D235E23F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F81EC-B15B-6045-AF14-58B05CB1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8F20B-0608-5949-A0F9-CE23798F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A3A1A-75C8-6140-BD03-0B9BA3D2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528AC-4D12-714A-A0A0-69DAEBCC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51A0A-4A2D-544D-8C12-C7B6728C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6623A-90A1-034C-BFD3-E7F85E6F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7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9015-758F-8E44-92EC-C9351FE1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DCC4-470E-EC49-BE65-6B2C2205D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048B8-A0CB-4F43-B4CC-DDBDACC98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5518D-DD03-1149-9370-566816F6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624D3-A9F7-2945-841E-71971021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1743-7A95-A948-8D4B-F6898AAC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923B-4E57-0D4D-BD9F-95026EF2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E5FB9-2319-B844-9B00-D0EC77375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EB4A2-A91B-9C4B-A00C-B1625508C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86B4C-A483-8E40-8CB7-DD8474D6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AE98F-8D48-E142-9135-53A94B53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3F0B3-1143-F449-948E-F04D7F15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5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236A0-CB01-AA4D-AE76-E9BA51BE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2E1DB-156C-BC4E-8B54-E7965CA73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46D6-6E14-1F44-B42D-0D2F64AB1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0F3C-CC04-4F4E-9372-E1B2A751AC4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B48D-B2BE-2144-A69A-DB7AA0664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87E9-F336-E848-B682-6895A7B7D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D6D1-740F-2E41-9BD9-5F8947D61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33A8EB-2D5A-F748-A6CC-328FEE3E27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800" b="1" dirty="0"/>
              <a:t>	4</a:t>
            </a:r>
            <a:r>
              <a:rPr lang="en-US" sz="5800" b="1" baseline="30000" dirty="0"/>
              <a:t>th</a:t>
            </a:r>
            <a:r>
              <a:rPr lang="en-US" sz="5800" b="1" dirty="0"/>
              <a:t> Avenue Safety Improvements </a:t>
            </a:r>
          </a:p>
          <a:p>
            <a:r>
              <a:rPr lang="en-US" sz="5800" b="1" dirty="0"/>
              <a:t>	Phase A</a:t>
            </a:r>
          </a:p>
          <a:p>
            <a:r>
              <a:rPr lang="en-US" sz="3600" dirty="0"/>
              <a:t>	PROJECT ID: HWK1669A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4D4DCC-517C-417B-AF06-A530AB2FCF89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138198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5FE68AF-AD36-4A65-8520-82DAA9F8B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0" y="703656"/>
            <a:ext cx="1799464" cy="4273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15BE019-22FE-4112-8F35-370EC75760CE}"/>
              </a:ext>
            </a:extLst>
          </p:cNvPr>
          <p:cNvSpPr txBox="1">
            <a:spLocks/>
          </p:cNvSpPr>
          <p:nvPr/>
        </p:nvSpPr>
        <p:spPr>
          <a:xfrm>
            <a:off x="7088045" y="5763271"/>
            <a:ext cx="6309906" cy="8103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1800" spc="300" dirty="0">
                <a:solidFill>
                  <a:srgbClr val="ED7D31"/>
                </a:solidFill>
              </a:rPr>
              <a:t>Community Board 7, Brooklyn</a:t>
            </a:r>
          </a:p>
          <a:p>
            <a:r>
              <a:rPr lang="en-US" sz="1800" spc="300" dirty="0">
                <a:solidFill>
                  <a:srgbClr val="ED7D31"/>
                </a:solidFill>
              </a:rPr>
              <a:t>Transportation Committee</a:t>
            </a:r>
          </a:p>
          <a:p>
            <a:r>
              <a:rPr lang="en-US" sz="1800" spc="300" dirty="0">
                <a:solidFill>
                  <a:srgbClr val="ED7D31"/>
                </a:solidFill>
              </a:rPr>
              <a:t>JUNE 10</a:t>
            </a:r>
            <a:r>
              <a:rPr lang="en-US" sz="1800" spc="300" baseline="30000" dirty="0">
                <a:solidFill>
                  <a:srgbClr val="ED7D31"/>
                </a:solidFill>
              </a:rPr>
              <a:t>TH</a:t>
            </a:r>
            <a:r>
              <a:rPr lang="en-US" sz="1800" spc="300" dirty="0">
                <a:solidFill>
                  <a:srgbClr val="ED7D31"/>
                </a:solidFill>
              </a:rPr>
              <a:t> 2025</a:t>
            </a:r>
          </a:p>
        </p:txBody>
      </p:sp>
      <p:sp>
        <p:nvSpPr>
          <p:cNvPr id="10" name="Rectangle 109">
            <a:extLst>
              <a:ext uri="{FF2B5EF4-FFF2-40B4-BE49-F238E27FC236}">
                <a16:creationId xmlns:a16="http://schemas.microsoft.com/office/drawing/2014/main" id="{84F55DC9-1FD9-4C82-A60A-A7EB94156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60" y="6277655"/>
            <a:ext cx="1131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r>
              <a:rPr lang="en-US" sz="1100" b="0" i="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Eric Adams</a:t>
            </a:r>
          </a:p>
          <a:p>
            <a:pPr defTabSz="685800">
              <a:buClrTx/>
            </a:pPr>
            <a:r>
              <a:rPr lang="en-US" sz="1100" b="0" i="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Mayor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51FF12D2-50C4-4257-96E3-BFD85762B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002" y="6277655"/>
            <a:ext cx="1440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Thomas Foley, P.E.</a:t>
            </a:r>
            <a:endParaRPr lang="en-US" sz="1100" b="0" i="0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1100" b="0" i="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Commissioner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4C4DBE-EEF4-4C20-BB42-1B946986A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37" y="680067"/>
            <a:ext cx="811982" cy="4879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326F09-743A-48B4-BE66-C30B40B48070}"/>
              </a:ext>
            </a:extLst>
          </p:cNvPr>
          <p:cNvCxnSpPr>
            <a:cxnSpLocks/>
          </p:cNvCxnSpPr>
          <p:nvPr/>
        </p:nvCxnSpPr>
        <p:spPr>
          <a:xfrm>
            <a:off x="408960" y="1409173"/>
            <a:ext cx="1138198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2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pPr/>
              <a:t>10</a:t>
            </a:fld>
            <a:endParaRPr lang="en-US" dirty="0">
              <a:solidFill>
                <a:schemeClr val="accent3">
                  <a:lumMod val="75000"/>
                </a:schemeClr>
              </a:solidFill>
              <a:latin typeface="Franklin Gothic Book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91BCF-94C2-DB46-AC75-304C91B40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1" y="6094843"/>
            <a:ext cx="720044" cy="48793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603849" y="467361"/>
            <a:ext cx="11179189" cy="6390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Franklin Gothic Book" panose="020B0503020102020204" pitchFamily="34" charset="0"/>
              </a:rPr>
              <a:t>PROGRESS PICTURES</a:t>
            </a:r>
            <a:endParaRPr lang="en-US" sz="2400" dirty="0">
              <a:latin typeface="Franklin Gothic Book" panose="020B05030201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Franklin Gothic Book" panose="020B05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B15479-7D5B-4A0D-A0D4-9843318BB239}"/>
              </a:ext>
            </a:extLst>
          </p:cNvPr>
          <p:cNvCxnSpPr>
            <a:cxnSpLocks/>
          </p:cNvCxnSpPr>
          <p:nvPr/>
        </p:nvCxnSpPr>
        <p:spPr>
          <a:xfrm>
            <a:off x="408960" y="345055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  <p:pic>
        <p:nvPicPr>
          <p:cNvPr id="3" name="Picture 2" descr="A concrete wall on a street&#10;&#10;AI-generated content may be incorrect.">
            <a:extLst>
              <a:ext uri="{FF2B5EF4-FFF2-40B4-BE49-F238E27FC236}">
                <a16:creationId xmlns:a16="http://schemas.microsoft.com/office/drawing/2014/main" id="{308D2BCA-3980-8ABA-60AA-03191BD02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3" y="1257857"/>
            <a:ext cx="4284706" cy="5712942"/>
          </a:xfrm>
          <a:prstGeom prst="rect">
            <a:avLst/>
          </a:prstGeom>
        </p:spPr>
      </p:pic>
      <p:pic>
        <p:nvPicPr>
          <p:cNvPr id="12" name="Picture 11" descr="A planter on the side of a road&#10;&#10;AI-generated content may be incorrect.">
            <a:extLst>
              <a:ext uri="{FF2B5EF4-FFF2-40B4-BE49-F238E27FC236}">
                <a16:creationId xmlns:a16="http://schemas.microsoft.com/office/drawing/2014/main" id="{89DE185B-DAB6-3B84-2C80-EB15547D3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394" y="1186897"/>
            <a:ext cx="4603847" cy="61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1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pPr/>
              <a:t>11</a:t>
            </a:fld>
            <a:endParaRPr lang="en-US" dirty="0">
              <a:solidFill>
                <a:schemeClr val="accent3">
                  <a:lumMod val="75000"/>
                </a:schemeClr>
              </a:solidFill>
              <a:latin typeface="Franklin Gothic Book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91BCF-94C2-DB46-AC75-304C91B40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1" y="6094843"/>
            <a:ext cx="720044" cy="48793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603849" y="467361"/>
            <a:ext cx="11179189" cy="6390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Franklin Gothic Book" panose="020B05030201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200" dirty="0">
              <a:latin typeface="Franklin Gothic Book" panose="020B05030201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Franklin Gothic Book" panose="020B05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B15479-7D5B-4A0D-A0D4-9843318BB239}"/>
              </a:ext>
            </a:extLst>
          </p:cNvPr>
          <p:cNvCxnSpPr>
            <a:cxnSpLocks/>
          </p:cNvCxnSpPr>
          <p:nvPr/>
        </p:nvCxnSpPr>
        <p:spPr>
          <a:xfrm>
            <a:off x="408960" y="345055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  <p:pic>
        <p:nvPicPr>
          <p:cNvPr id="9" name="Picture 8" descr="A flower bed on a street&#10;&#10;AI-generated content may be incorrect.">
            <a:extLst>
              <a:ext uri="{FF2B5EF4-FFF2-40B4-BE49-F238E27FC236}">
                <a16:creationId xmlns:a16="http://schemas.microsoft.com/office/drawing/2014/main" id="{680C951E-DF19-28E6-56B5-D06217091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48" y="506259"/>
            <a:ext cx="4384111" cy="5845481"/>
          </a:xfrm>
          <a:prstGeom prst="rect">
            <a:avLst/>
          </a:prstGeom>
        </p:spPr>
      </p:pic>
      <p:pic>
        <p:nvPicPr>
          <p:cNvPr id="11" name="Picture 10" descr="A green plants on the side of a road&#10;&#10;AI-generated content may be incorrect.">
            <a:extLst>
              <a:ext uri="{FF2B5EF4-FFF2-40B4-BE49-F238E27FC236}">
                <a16:creationId xmlns:a16="http://schemas.microsoft.com/office/drawing/2014/main" id="{5ECF4F88-BD26-1B29-6DFE-226600A0C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46" y="627808"/>
            <a:ext cx="4233595" cy="564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0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6" y="391328"/>
            <a:ext cx="9402660" cy="533121"/>
          </a:xfrm>
          <a:prstGeom prst="rect">
            <a:avLst/>
          </a:prstGeom>
        </p:spPr>
        <p:txBody>
          <a:bodyPr anchor="t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900" dirty="0">
                <a:latin typeface="Franklin Gothic Demi"/>
              </a:rPr>
              <a:t>COMMUNITY OUTREACH</a:t>
            </a:r>
          </a:p>
          <a:p>
            <a:pPr lvl="0"/>
            <a:endParaRPr lang="en-US" sz="3600" dirty="0">
              <a:latin typeface="Franklin Gothic Demi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pPr/>
              <a:t>12</a:t>
            </a:fld>
            <a:endParaRPr lang="en-US" dirty="0">
              <a:solidFill>
                <a:schemeClr val="accent3">
                  <a:lumMod val="75000"/>
                </a:schemeClr>
              </a:solidFill>
              <a:latin typeface="Franklin Gothic Book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291BCF-94C2-DB46-AC75-304C91B40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1" y="6094843"/>
            <a:ext cx="720044" cy="4879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B15479-7D5B-4A0D-A0D4-9843318BB239}"/>
              </a:ext>
            </a:extLst>
          </p:cNvPr>
          <p:cNvCxnSpPr>
            <a:cxnSpLocks/>
          </p:cNvCxnSpPr>
          <p:nvPr/>
        </p:nvCxnSpPr>
        <p:spPr>
          <a:xfrm>
            <a:off x="408961" y="250998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002E3AA-E521-41A9-9E4F-51FBD2BEDC1F}"/>
              </a:ext>
            </a:extLst>
          </p:cNvPr>
          <p:cNvSpPr/>
          <p:nvPr/>
        </p:nvSpPr>
        <p:spPr>
          <a:xfrm>
            <a:off x="621023" y="1064716"/>
            <a:ext cx="10729111" cy="3400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lnSpc>
                <a:spcPct val="80000"/>
              </a:lnSpc>
              <a:spcBef>
                <a:spcPct val="20000"/>
              </a:spcBef>
              <a:defRPr/>
            </a:pPr>
            <a:endParaRPr lang="en-US" sz="1867" kern="0" spc="6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200" kern="0" spc="6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CCL contact information:</a:t>
            </a:r>
          </a:p>
          <a:p>
            <a:pPr defTabSz="457189">
              <a:lnSpc>
                <a:spcPct val="80000"/>
              </a:lnSpc>
              <a:spcBef>
                <a:spcPct val="20000"/>
              </a:spcBef>
              <a:defRPr/>
            </a:pPr>
            <a:endParaRPr lang="en-US" sz="1867" kern="0" spc="6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90466" defTabSz="457189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sz="1867" b="1" u="sng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1867" b="1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		Judith Ogoe</a:t>
            </a:r>
          </a:p>
          <a:p>
            <a:pPr indent="-190466" defTabSz="457189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sz="1867" b="1" u="sng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sz="1867" b="1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		4thavesafetyphaseaccl@gmail.com</a:t>
            </a:r>
          </a:p>
          <a:p>
            <a:pPr indent="-190466" defTabSz="457189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sz="1867" b="1" u="sng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Office</a:t>
            </a:r>
            <a:r>
              <a:rPr lang="en-US" sz="1867" b="1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	331 37</a:t>
            </a:r>
            <a:r>
              <a:rPr lang="en-US" sz="1867" b="1" kern="0" baseline="3000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67" b="1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Street, Brooklyn, NY 11232</a:t>
            </a:r>
          </a:p>
          <a:p>
            <a:pPr indent="-190466" defTabSz="457189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en-US" sz="1867" b="1" u="sng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  <a:r>
              <a:rPr lang="en-US" sz="1867" b="1" kern="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  	347-689-3850</a:t>
            </a:r>
          </a:p>
          <a:p>
            <a:pPr defTabSz="457189">
              <a:lnSpc>
                <a:spcPct val="80000"/>
              </a:lnSpc>
              <a:spcBef>
                <a:spcPct val="20000"/>
              </a:spcBef>
              <a:defRPr/>
            </a:pPr>
            <a:endParaRPr lang="en-US" sz="1867" kern="0" spc="6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67" kern="0" spc="6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DDC Website: 	</a:t>
            </a:r>
            <a:r>
              <a:rPr lang="en-US" sz="1867" u="sng" kern="0" spc="6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www.nyc.gov/ddc</a:t>
            </a:r>
            <a:endParaRPr lang="en-US" sz="1867" kern="0" spc="60" dirty="0">
              <a:solidFill>
                <a:srgbClr val="0033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67" kern="0" spc="6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DDC Video: 	</a:t>
            </a:r>
            <a:r>
              <a:rPr lang="en-US" sz="1867" u="sng" kern="0" spc="6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www.nyc.gov/webuild</a:t>
            </a:r>
            <a:r>
              <a:rPr lang="en-US" sz="1867" kern="0" spc="6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189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67" kern="0" spc="60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Non-Working hours, please call 311 and give the Project ID: HWK1669A</a:t>
            </a:r>
          </a:p>
        </p:txBody>
      </p:sp>
    </p:spTree>
    <p:extLst>
      <p:ext uri="{BB962C8B-B14F-4D97-AF65-F5344CB8AC3E}">
        <p14:creationId xmlns:p14="http://schemas.microsoft.com/office/powerpoint/2010/main" val="42762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7" y="313555"/>
            <a:ext cx="9402660" cy="713736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Franklin Gothic Demi"/>
              </a:rPr>
              <a:t>SAMPLE COMMUNICATIONS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8710E21-292A-224A-9663-18CDEB452673}"/>
              </a:ext>
            </a:extLst>
          </p:cNvPr>
          <p:cNvSpPr txBox="1">
            <a:spLocks/>
          </p:cNvSpPr>
          <p:nvPr/>
        </p:nvSpPr>
        <p:spPr>
          <a:xfrm>
            <a:off x="313521" y="1735056"/>
            <a:ext cx="2525985" cy="7137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US" sz="2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lnSpc>
                <a:spcPts val="1573"/>
              </a:lnSpc>
              <a:defRPr/>
            </a:pPr>
            <a:r>
              <a:rPr lang="en-US" sz="1867" dirty="0">
                <a:solidFill>
                  <a:srgbClr val="002FA7"/>
                </a:solidFill>
                <a:latin typeface="Franklin Gothic Demi"/>
              </a:rPr>
              <a:t>Project</a:t>
            </a:r>
            <a:br>
              <a:rPr lang="en-US" sz="1867" dirty="0">
                <a:solidFill>
                  <a:srgbClr val="002FA7"/>
                </a:solidFill>
                <a:latin typeface="Franklin Gothic Demi"/>
              </a:rPr>
            </a:br>
            <a:r>
              <a:rPr lang="en-US" sz="1867" dirty="0">
                <a:solidFill>
                  <a:srgbClr val="002FA7"/>
                </a:solidFill>
                <a:latin typeface="Franklin Gothic Demi"/>
              </a:rPr>
              <a:t>information </a:t>
            </a:r>
          </a:p>
          <a:p>
            <a:pPr defTabSz="914377">
              <a:lnSpc>
                <a:spcPts val="1573"/>
              </a:lnSpc>
              <a:defRPr/>
            </a:pPr>
            <a:r>
              <a:rPr lang="en-US" sz="1867" dirty="0">
                <a:solidFill>
                  <a:srgbClr val="002FA7"/>
                </a:solidFill>
                <a:latin typeface="Franklin Gothic Demi"/>
              </a:rPr>
              <a:t>card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D3883E-8E17-2643-A463-5D62FE5427BE}"/>
              </a:ext>
            </a:extLst>
          </p:cNvPr>
          <p:cNvSpPr txBox="1">
            <a:spLocks/>
          </p:cNvSpPr>
          <p:nvPr/>
        </p:nvSpPr>
        <p:spPr>
          <a:xfrm>
            <a:off x="8121971" y="1645042"/>
            <a:ext cx="2407253" cy="71373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US" sz="2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lnSpc>
                <a:spcPts val="1573"/>
              </a:lnSpc>
              <a:defRPr/>
            </a:pPr>
            <a:r>
              <a:rPr lang="en-US" sz="1867" dirty="0">
                <a:solidFill>
                  <a:srgbClr val="002FA7"/>
                </a:solidFill>
                <a:latin typeface="Franklin Gothic Demi"/>
              </a:rPr>
              <a:t>    Look ahead </a:t>
            </a:r>
          </a:p>
          <a:p>
            <a:pPr defTabSz="914377">
              <a:lnSpc>
                <a:spcPts val="1573"/>
              </a:lnSpc>
              <a:defRPr/>
            </a:pPr>
            <a:r>
              <a:rPr lang="en-US" sz="1867" dirty="0">
                <a:solidFill>
                  <a:srgbClr val="002FA7"/>
                </a:solidFill>
                <a:latin typeface="Franklin Gothic Demi"/>
              </a:rPr>
              <a:t>    Weekly</a:t>
            </a:r>
          </a:p>
          <a:p>
            <a:pPr defTabSz="914377">
              <a:lnSpc>
                <a:spcPts val="1573"/>
              </a:lnSpc>
              <a:defRPr/>
            </a:pPr>
            <a:r>
              <a:rPr lang="en-US" sz="1867" dirty="0">
                <a:solidFill>
                  <a:srgbClr val="002FA7"/>
                </a:solidFill>
                <a:latin typeface="Franklin Gothic Demi"/>
              </a:rPr>
              <a:t>    bulletin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B7C967-48CA-C749-B132-7D6A3F88CC52}"/>
              </a:ext>
            </a:extLst>
          </p:cNvPr>
          <p:cNvSpPr txBox="1">
            <a:spLocks/>
          </p:cNvSpPr>
          <p:nvPr/>
        </p:nvSpPr>
        <p:spPr>
          <a:xfrm>
            <a:off x="5180014" y="1488683"/>
            <a:ext cx="2407253" cy="4896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US" sz="2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lnSpc>
                <a:spcPts val="1573"/>
              </a:lnSpc>
              <a:defRPr/>
            </a:pPr>
            <a:endParaRPr lang="en-US" sz="1867" dirty="0">
              <a:solidFill>
                <a:srgbClr val="002FA7"/>
              </a:solidFill>
              <a:latin typeface="Franklin Gothic Demi"/>
            </a:endParaRPr>
          </a:p>
          <a:p>
            <a:pPr defTabSz="914377">
              <a:lnSpc>
                <a:spcPts val="1573"/>
              </a:lnSpc>
              <a:defRPr/>
            </a:pPr>
            <a:r>
              <a:rPr lang="en-US" sz="1867" dirty="0">
                <a:solidFill>
                  <a:srgbClr val="002FA7"/>
                </a:solidFill>
                <a:latin typeface="Franklin Gothic Demi"/>
              </a:rPr>
              <a:t>           newsletters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99D3DE1-9838-E146-84AE-01A97F3422F6}"/>
              </a:ext>
            </a:extLst>
          </p:cNvPr>
          <p:cNvSpPr txBox="1">
            <a:spLocks/>
          </p:cNvSpPr>
          <p:nvPr/>
        </p:nvSpPr>
        <p:spPr>
          <a:xfrm>
            <a:off x="2403794" y="1518471"/>
            <a:ext cx="2407253" cy="4896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US" sz="25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lnSpc>
                <a:spcPts val="1573"/>
              </a:lnSpc>
              <a:defRPr/>
            </a:pPr>
            <a:endParaRPr lang="en-US" sz="1867" dirty="0">
              <a:solidFill>
                <a:srgbClr val="002FA7"/>
              </a:solidFill>
              <a:latin typeface="Franklin Gothic Demi"/>
            </a:endParaRPr>
          </a:p>
          <a:p>
            <a:pPr defTabSz="914377">
              <a:lnSpc>
                <a:spcPts val="1573"/>
              </a:lnSpc>
              <a:defRPr/>
            </a:pPr>
            <a:r>
              <a:rPr lang="en-US" sz="1867" dirty="0">
                <a:solidFill>
                  <a:srgbClr val="002FA7"/>
                </a:solidFill>
                <a:latin typeface="Franklin Gothic Demi"/>
              </a:rPr>
              <a:t>advisory</a:t>
            </a: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5D808314-6DE3-D146-8E76-DFF57844C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046" y="313553"/>
            <a:ext cx="720047" cy="4879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9A01D8-C607-5A15-DA37-34480F733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526" y="1978355"/>
            <a:ext cx="1613456" cy="25424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24E4EB-EFFA-3D95-59E6-4ACB2044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855" y="1978355"/>
            <a:ext cx="1944686" cy="2542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55F1C-7069-E227-55F3-7D1428A22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22" y="2382759"/>
            <a:ext cx="2108867" cy="326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18286-7A60-3BE4-F100-19742B857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035" y="2357852"/>
            <a:ext cx="3622793" cy="2793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A4169-255A-EC8C-D8CF-905EBF8C6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3503" y="1946199"/>
            <a:ext cx="2330570" cy="29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C35F0D-F5D3-C440-9D5E-FD7E28DB92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611A6-4873-D74B-BE4F-6B62B67544F3}"/>
              </a:ext>
            </a:extLst>
          </p:cNvPr>
          <p:cNvCxnSpPr>
            <a:cxnSpLocks/>
          </p:cNvCxnSpPr>
          <p:nvPr/>
        </p:nvCxnSpPr>
        <p:spPr>
          <a:xfrm>
            <a:off x="408961" y="462013"/>
            <a:ext cx="1138198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6E4A232-62C9-CE44-AF73-B8CC370531FE}"/>
              </a:ext>
            </a:extLst>
          </p:cNvPr>
          <p:cNvSpPr txBox="1">
            <a:spLocks/>
          </p:cNvSpPr>
          <p:nvPr/>
        </p:nvSpPr>
        <p:spPr>
          <a:xfrm>
            <a:off x="408959" y="2521713"/>
            <a:ext cx="10593023" cy="2852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pc="600" dirty="0"/>
              <a:t>Thank you!</a:t>
            </a:r>
          </a:p>
          <a:p>
            <a:pPr algn="l"/>
            <a:endParaRPr lang="en-US" spc="600" dirty="0"/>
          </a:p>
          <a:p>
            <a:pPr algn="l"/>
            <a:endParaRPr lang="en-US" spc="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F47010-5667-5A40-955A-C34DC7672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0" y="703657"/>
            <a:ext cx="1799464" cy="427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B4A7D-088C-4F3A-B224-F24516187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37" y="680067"/>
            <a:ext cx="811982" cy="4879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6C6FDB-45A1-4A16-84F4-061921C3F0B6}"/>
              </a:ext>
            </a:extLst>
          </p:cNvPr>
          <p:cNvCxnSpPr>
            <a:cxnSpLocks/>
          </p:cNvCxnSpPr>
          <p:nvPr/>
        </p:nvCxnSpPr>
        <p:spPr>
          <a:xfrm>
            <a:off x="408960" y="1409173"/>
            <a:ext cx="1138198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70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A22836-0CD2-ED47-A48D-00861D8C2ED4}"/>
              </a:ext>
            </a:extLst>
          </p:cNvPr>
          <p:cNvSpPr txBox="1">
            <a:spLocks/>
          </p:cNvSpPr>
          <p:nvPr/>
        </p:nvSpPr>
        <p:spPr>
          <a:xfrm>
            <a:off x="295977" y="658237"/>
            <a:ext cx="4598753" cy="28527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4000" dirty="0">
                <a:latin typeface="Franklin Gothic Demi"/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19B9263-5C84-4E41-A438-31EEAC061A89}"/>
              </a:ext>
            </a:extLst>
          </p:cNvPr>
          <p:cNvSpPr txBox="1">
            <a:spLocks/>
          </p:cNvSpPr>
          <p:nvPr/>
        </p:nvSpPr>
        <p:spPr>
          <a:xfrm>
            <a:off x="3455691" y="1659236"/>
            <a:ext cx="6304860" cy="53835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Franklin Gothic Book"/>
              </a:rPr>
              <a:t>About the Project</a:t>
            </a:r>
          </a:p>
          <a:p>
            <a:pPr lvl="0"/>
            <a:r>
              <a:rPr lang="en-US" dirty="0">
                <a:latin typeface="Franklin Gothic Book"/>
              </a:rPr>
              <a:t>Construction Overview</a:t>
            </a:r>
          </a:p>
          <a:p>
            <a:pPr lvl="0"/>
            <a:r>
              <a:rPr lang="en-US" dirty="0">
                <a:latin typeface="Franklin Gothic Book"/>
              </a:rPr>
              <a:t>Location</a:t>
            </a:r>
          </a:p>
          <a:p>
            <a:pPr lvl="0"/>
            <a:r>
              <a:rPr lang="en-US" dirty="0">
                <a:latin typeface="Franklin Gothic Book"/>
              </a:rPr>
              <a:t>Community Impacts</a:t>
            </a:r>
          </a:p>
          <a:p>
            <a:pPr lvl="0"/>
            <a:r>
              <a:rPr lang="en-US" dirty="0">
                <a:latin typeface="Franklin Gothic Book"/>
              </a:rPr>
              <a:t>Outreach and Notification</a:t>
            </a:r>
          </a:p>
          <a:p>
            <a:pPr lvl="0"/>
            <a:endParaRPr lang="en-US" dirty="0">
              <a:latin typeface="Franklin Gothic Book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0FC08F-02F6-544B-AB06-F9B357A13072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5C8CD6-6D5F-084B-8768-5D14013B7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2" y="6094843"/>
            <a:ext cx="720044" cy="48793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3D873E-B40D-8748-BD45-84401B33A767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822960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7617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491024" y="79081"/>
            <a:ext cx="7804837" cy="6255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b="1" dirty="0">
                <a:latin typeface="Franklin Gothic Demi" panose="020B0703020102020204" pitchFamily="34" charset="0"/>
              </a:rPr>
              <a:t>About the Project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937558" y="894198"/>
            <a:ext cx="10521379" cy="5730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Project:                    4</a:t>
            </a:r>
            <a:r>
              <a:rPr lang="en-US" sz="2800" b="1" baseline="30000" dirty="0">
                <a:latin typeface="Franklin Gothic Book" panose="020B0503020102020204" pitchFamily="34" charset="0"/>
              </a:rPr>
              <a:t>th</a:t>
            </a:r>
            <a:r>
              <a:rPr lang="en-US" sz="2800" b="1" dirty="0">
                <a:latin typeface="Franklin Gothic Book" panose="020B0503020102020204" pitchFamily="34" charset="0"/>
              </a:rPr>
              <a:t> Avenue Safety Improvement Phase A</a:t>
            </a: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Franklin Gothic Book" panose="020B0503020102020204" pitchFamily="34" charset="0"/>
            </a:endParaRP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Project ID#:             HWK1669A</a:t>
            </a: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Franklin Gothic Book" panose="020B0503020102020204" pitchFamily="34" charset="0"/>
            </a:endParaRP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Borough :                Brooklyn</a:t>
            </a: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Franklin Gothic Book" panose="020B0503020102020204" pitchFamily="34" charset="0"/>
            </a:endParaRP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Registration No:     20211424976</a:t>
            </a: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Franklin Gothic Book" panose="020B0503020102020204" pitchFamily="34" charset="0"/>
            </a:endParaRP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Supervision :          M &amp; J Engineering, PC</a:t>
            </a: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Franklin Gothic Book" panose="020B0503020102020204" pitchFamily="34" charset="0"/>
            </a:endParaRP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Contractor :            J R Cruz Corp.</a:t>
            </a: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Franklin Gothic Book" panose="020B0503020102020204" pitchFamily="34" charset="0"/>
            </a:endParaRP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Notice to Proceed:  Winter 2021</a:t>
            </a: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Franklin Gothic Book" panose="020B0503020102020204" pitchFamily="34" charset="0"/>
            </a:endParaRP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Contract Completion Date :  Spring 2026</a:t>
            </a: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Franklin Gothic Book" panose="020B0503020102020204" pitchFamily="34" charset="0"/>
            </a:endParaRPr>
          </a:p>
          <a:p>
            <a:pPr marL="4122738" indent="-4122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Franklin Gothic Book" panose="020B0503020102020204" pitchFamily="34" charset="0"/>
              </a:rPr>
              <a:t>Total Budget:            </a:t>
            </a:r>
            <a:r>
              <a:rPr lang="en-US" sz="2800" dirty="0">
                <a:latin typeface="Franklin Gothic Book" panose="020B0503020102020204" pitchFamily="34" charset="0"/>
              </a:rPr>
              <a:t>$49,311,198.09 (with registered change order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D384A3-F26E-104D-AF6D-0E60EFA6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0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249AE-7F49-8A4D-A75E-CD0D2348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3"/>
            <a:ext cx="822960" cy="5525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69695A5-BA0C-AE40-BF36-00252F639353}"/>
              </a:ext>
            </a:extLst>
          </p:cNvPr>
          <p:cNvSpPr txBox="1">
            <a:spLocks/>
          </p:cNvSpPr>
          <p:nvPr/>
        </p:nvSpPr>
        <p:spPr>
          <a:xfrm>
            <a:off x="408962" y="275218"/>
            <a:ext cx="4830659" cy="5297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Project location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0FE7D4-04CB-C548-BA52-EE4AB21D1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2" y="6094843"/>
            <a:ext cx="720044" cy="48793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D8D698-B3BE-CA46-9E9B-F6C341766365}"/>
              </a:ext>
            </a:extLst>
          </p:cNvPr>
          <p:cNvSpPr txBox="1">
            <a:spLocks/>
          </p:cNvSpPr>
          <p:nvPr/>
        </p:nvSpPr>
        <p:spPr>
          <a:xfrm>
            <a:off x="408962" y="962007"/>
            <a:ext cx="11578906" cy="1753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latin typeface="Franklin Gothic Book" panose="020B0503020102020204" pitchFamily="34" charset="0"/>
              </a:rPr>
              <a:t>Overview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latin typeface="Franklin Gothic Book" panose="020B05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Franklin Gothic Book" panose="020B0503020102020204" pitchFamily="34" charset="0"/>
              </a:rPr>
              <a:t>4</a:t>
            </a:r>
            <a:r>
              <a:rPr lang="en-US" sz="2000" baseline="30000" dirty="0">
                <a:latin typeface="Franklin Gothic Book" panose="020B0503020102020204" pitchFamily="34" charset="0"/>
              </a:rPr>
              <a:t>th</a:t>
            </a:r>
            <a:r>
              <a:rPr lang="en-US" sz="2000" dirty="0">
                <a:latin typeface="Franklin Gothic Book" panose="020B0503020102020204" pitchFamily="34" charset="0"/>
              </a:rPr>
              <a:t> Avenue from 8</a:t>
            </a:r>
            <a:r>
              <a:rPr lang="en-US" sz="2000" baseline="30000" dirty="0">
                <a:latin typeface="Franklin Gothic Book" panose="020B0503020102020204" pitchFamily="34" charset="0"/>
              </a:rPr>
              <a:t>th</a:t>
            </a:r>
            <a:r>
              <a:rPr lang="en-US" sz="2000" dirty="0">
                <a:latin typeface="Franklin Gothic Book" panose="020B0503020102020204" pitchFamily="34" charset="0"/>
              </a:rPr>
              <a:t> Street to 64</a:t>
            </a:r>
            <a:r>
              <a:rPr lang="en-US" sz="2000" baseline="30000" dirty="0">
                <a:latin typeface="Franklin Gothic Book" panose="020B0503020102020204" pitchFamily="34" charset="0"/>
              </a:rPr>
              <a:t>th</a:t>
            </a:r>
            <a:r>
              <a:rPr lang="en-US" sz="2000" dirty="0">
                <a:latin typeface="Franklin Gothic Book" panose="020B0503020102020204" pitchFamily="34" charset="0"/>
              </a:rPr>
              <a:t> Street, Gowanus, Park Slope, Greenwood Heights, and Sunset Park neighborhoods.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D375782-6C4B-43D3-BA6A-48C57E109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80" y="2353365"/>
            <a:ext cx="7546898" cy="39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1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7" y="313555"/>
            <a:ext cx="9402660" cy="580643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Construction Overview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D384A3-F26E-104D-AF6D-0E60EFA6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59C97F-9439-442A-98C2-D217410187CD}"/>
              </a:ext>
            </a:extLst>
          </p:cNvPr>
          <p:cNvSpPr txBox="1">
            <a:spLocks/>
          </p:cNvSpPr>
          <p:nvPr/>
        </p:nvSpPr>
        <p:spPr>
          <a:xfrm>
            <a:off x="549590" y="1097769"/>
            <a:ext cx="11716239" cy="52359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u="sng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64</a:t>
            </a:r>
            <a:r>
              <a:rPr lang="en-US" sz="3200" baseline="30000" dirty="0"/>
              <a:t>th</a:t>
            </a:r>
            <a:r>
              <a:rPr lang="en-US" sz="3200" dirty="0"/>
              <a:t> – 37</a:t>
            </a:r>
            <a:r>
              <a:rPr lang="en-US" sz="3200" baseline="30000" dirty="0"/>
              <a:t>th</a:t>
            </a:r>
            <a:r>
              <a:rPr lang="en-US" sz="3200" dirty="0"/>
              <a:t> Street – Completed &amp; planted with exception of</a:t>
            </a:r>
          </a:p>
          <a:p>
            <a:r>
              <a:rPr lang="en-US" sz="3200" dirty="0"/>
              <a:t> 39</a:t>
            </a:r>
            <a:r>
              <a:rPr lang="en-US" sz="3200" baseline="30000" dirty="0"/>
              <a:t>th</a:t>
            </a:r>
            <a:r>
              <a:rPr lang="en-US" sz="3200" dirty="0"/>
              <a:t> – 40</a:t>
            </a:r>
            <a:r>
              <a:rPr lang="en-US" sz="3200" baseline="30000" dirty="0"/>
              <a:t>th</a:t>
            </a:r>
            <a:r>
              <a:rPr lang="en-US" sz="3200" dirty="0"/>
              <a:t> Street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FA7"/>
                </a:solidFill>
              </a:rPr>
              <a:t>58</a:t>
            </a:r>
            <a:r>
              <a:rPr lang="en-US" sz="3200" baseline="30000" dirty="0">
                <a:solidFill>
                  <a:srgbClr val="002FA7"/>
                </a:solidFill>
              </a:rPr>
              <a:t>th</a:t>
            </a:r>
            <a:r>
              <a:rPr lang="en-US" sz="3200" dirty="0">
                <a:solidFill>
                  <a:srgbClr val="002FA7"/>
                </a:solidFill>
              </a:rPr>
              <a:t> – 60</a:t>
            </a:r>
            <a:r>
              <a:rPr lang="en-US" sz="3200" baseline="30000" dirty="0">
                <a:solidFill>
                  <a:srgbClr val="002FA7"/>
                </a:solidFill>
              </a:rPr>
              <a:t>th</a:t>
            </a:r>
            <a:r>
              <a:rPr lang="en-US" sz="3200" dirty="0">
                <a:solidFill>
                  <a:srgbClr val="002FA7"/>
                </a:solidFill>
              </a:rPr>
              <a:t> Street – Signal work still remains &amp; MTA Antenna Placement.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FA7"/>
                </a:solidFill>
              </a:rPr>
              <a:t>40</a:t>
            </a:r>
            <a:r>
              <a:rPr lang="en-US" sz="3200" baseline="30000" dirty="0">
                <a:solidFill>
                  <a:srgbClr val="002FA7"/>
                </a:solidFill>
              </a:rPr>
              <a:t>th</a:t>
            </a:r>
            <a:r>
              <a:rPr lang="en-US" sz="3200" dirty="0">
                <a:solidFill>
                  <a:srgbClr val="002FA7"/>
                </a:solidFill>
              </a:rPr>
              <a:t> Street Intersection – National Grid to install South Side Crosswalk in Median.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2FA7"/>
                </a:solidFill>
              </a:rPr>
              <a:t>59</a:t>
            </a:r>
            <a:r>
              <a:rPr lang="en-US" sz="3200" baseline="30000" dirty="0">
                <a:solidFill>
                  <a:srgbClr val="002FA7"/>
                </a:solidFill>
              </a:rPr>
              <a:t>th</a:t>
            </a:r>
            <a:r>
              <a:rPr lang="en-US" sz="3200" dirty="0">
                <a:solidFill>
                  <a:srgbClr val="002FA7"/>
                </a:solidFill>
              </a:rPr>
              <a:t> – 58</a:t>
            </a:r>
            <a:r>
              <a:rPr lang="en-US" sz="3200" baseline="30000" dirty="0">
                <a:solidFill>
                  <a:srgbClr val="002FA7"/>
                </a:solidFill>
              </a:rPr>
              <a:t>th</a:t>
            </a:r>
            <a:r>
              <a:rPr lang="en-US" sz="3200" dirty="0">
                <a:solidFill>
                  <a:srgbClr val="002FA7"/>
                </a:solidFill>
              </a:rPr>
              <a:t> / 47</a:t>
            </a:r>
            <a:r>
              <a:rPr lang="en-US" sz="3200" baseline="30000" dirty="0">
                <a:solidFill>
                  <a:srgbClr val="002FA7"/>
                </a:solidFill>
              </a:rPr>
              <a:t>th</a:t>
            </a:r>
            <a:r>
              <a:rPr lang="en-US" sz="3200" dirty="0">
                <a:solidFill>
                  <a:srgbClr val="002FA7"/>
                </a:solidFill>
              </a:rPr>
              <a:t> – 45</a:t>
            </a:r>
            <a:r>
              <a:rPr lang="en-US" sz="3200" baseline="30000" dirty="0">
                <a:solidFill>
                  <a:srgbClr val="002FA7"/>
                </a:solidFill>
              </a:rPr>
              <a:t>th</a:t>
            </a:r>
            <a:r>
              <a:rPr lang="en-US" sz="3200" dirty="0">
                <a:solidFill>
                  <a:srgbClr val="002FA7"/>
                </a:solidFill>
              </a:rPr>
              <a:t> – MTA &amp; JRCRUZ to raise dry fire standpipes in median</a:t>
            </a:r>
            <a:r>
              <a:rPr lang="en-US" sz="2400" dirty="0">
                <a:solidFill>
                  <a:srgbClr val="002FA7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FA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1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108CA-C2FD-C828-EA31-75ACFAA38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B707F37-7E66-5B91-5E2C-252A10A5FA1D}"/>
              </a:ext>
            </a:extLst>
          </p:cNvPr>
          <p:cNvSpPr txBox="1">
            <a:spLocks/>
          </p:cNvSpPr>
          <p:nvPr/>
        </p:nvSpPr>
        <p:spPr>
          <a:xfrm>
            <a:off x="295977" y="313555"/>
            <a:ext cx="9402660" cy="580643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Construction Overview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9A6DA8A-16F1-3F99-63A7-E1805B481C58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ED666022-67A6-609F-4764-DDADCBA52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DA0D36-A1D9-FEBD-D0AC-13F3D2A6E8EB}"/>
              </a:ext>
            </a:extLst>
          </p:cNvPr>
          <p:cNvSpPr txBox="1">
            <a:spLocks/>
          </p:cNvSpPr>
          <p:nvPr/>
        </p:nvSpPr>
        <p:spPr>
          <a:xfrm>
            <a:off x="549590" y="1097770"/>
            <a:ext cx="11716239" cy="46731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u="sng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33</a:t>
            </a:r>
            <a:r>
              <a:rPr lang="en-US" baseline="30000" dirty="0"/>
              <a:t>rd</a:t>
            </a:r>
            <a:r>
              <a:rPr lang="en-US" dirty="0"/>
              <a:t> – 30</a:t>
            </a:r>
            <a:r>
              <a:rPr lang="en-US" baseline="30000" dirty="0"/>
              <a:t>th</a:t>
            </a:r>
            <a:r>
              <a:rPr lang="en-US" dirty="0"/>
              <a:t> Street – Signal work remaining &amp; awaiting delivery of new MTA Subway gratings for installation – planting still to be done.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FA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55879-683D-C87A-6224-EC701235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CDAB8EF-AA84-65F0-AFDC-BB1C3A0BF67E}"/>
              </a:ext>
            </a:extLst>
          </p:cNvPr>
          <p:cNvSpPr txBox="1">
            <a:spLocks/>
          </p:cNvSpPr>
          <p:nvPr/>
        </p:nvSpPr>
        <p:spPr>
          <a:xfrm>
            <a:off x="295977" y="313555"/>
            <a:ext cx="9402660" cy="580643"/>
          </a:xfrm>
          <a:prstGeom prst="rect">
            <a:avLst/>
          </a:prstGeom>
        </p:spPr>
        <p:txBody>
          <a:bodyPr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Construction Overview – Current work location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D91F9E9-84A5-AD45-866A-5D6B361215CC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38070498-4976-8425-A6B9-943EC920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2A01AB-C6FE-6206-45E6-DE54084759B8}"/>
              </a:ext>
            </a:extLst>
          </p:cNvPr>
          <p:cNvSpPr txBox="1">
            <a:spLocks/>
          </p:cNvSpPr>
          <p:nvPr/>
        </p:nvSpPr>
        <p:spPr>
          <a:xfrm>
            <a:off x="549590" y="1097770"/>
            <a:ext cx="11716239" cy="46731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u="sng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27</a:t>
            </a:r>
            <a:r>
              <a:rPr lang="en-US" baseline="30000" dirty="0"/>
              <a:t>th</a:t>
            </a:r>
            <a:r>
              <a:rPr lang="en-US" dirty="0"/>
              <a:t> – 24</a:t>
            </a:r>
            <a:r>
              <a:rPr lang="en-US" baseline="30000" dirty="0"/>
              <a:t>th</a:t>
            </a:r>
            <a:r>
              <a:rPr lang="en-US" dirty="0"/>
              <a:t> Street – Currently under construction.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 Street – Prospect Ave – Under construction.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FA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8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4D3AC-C132-D0B9-9956-E35B0F8E2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F09E562-33D8-C728-6135-4428EBA07AD8}"/>
              </a:ext>
            </a:extLst>
          </p:cNvPr>
          <p:cNvSpPr txBox="1">
            <a:spLocks/>
          </p:cNvSpPr>
          <p:nvPr/>
        </p:nvSpPr>
        <p:spPr>
          <a:xfrm>
            <a:off x="295977" y="313555"/>
            <a:ext cx="9402660" cy="580643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LOCATIONS NOT STARTED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1B6DF3B-CFC0-BCA0-3BA0-0BB2E2790E59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66A43B2F-A005-D18A-DEF7-4B0295FF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EE9730-FA93-7D0F-0849-54F3699BEB5A}"/>
              </a:ext>
            </a:extLst>
          </p:cNvPr>
          <p:cNvSpPr txBox="1">
            <a:spLocks/>
          </p:cNvSpPr>
          <p:nvPr/>
        </p:nvSpPr>
        <p:spPr>
          <a:xfrm>
            <a:off x="549590" y="1097770"/>
            <a:ext cx="11716239" cy="46731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u="sng" dirty="0"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37</a:t>
            </a:r>
            <a:r>
              <a:rPr lang="en-US" baseline="30000" dirty="0"/>
              <a:t>th</a:t>
            </a:r>
            <a:r>
              <a:rPr lang="en-US" dirty="0"/>
              <a:t> – 36</a:t>
            </a:r>
            <a:r>
              <a:rPr lang="en-US" baseline="30000" dirty="0"/>
              <a:t>th</a:t>
            </a:r>
            <a:r>
              <a:rPr lang="en-US" dirty="0"/>
              <a:t> Street –  (BACK TO DESIGN)</a:t>
            </a:r>
          </a:p>
          <a:p>
            <a:r>
              <a:rPr lang="en-US" dirty="0"/>
              <a:t>   (awaiting -changes associated with Subway hatches not shown on contract drawings. 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30</a:t>
            </a:r>
            <a:r>
              <a:rPr lang="en-US" baseline="30000" dirty="0"/>
              <a:t>th</a:t>
            </a:r>
            <a:r>
              <a:rPr lang="en-US" dirty="0"/>
              <a:t> – 27</a:t>
            </a:r>
            <a:r>
              <a:rPr lang="en-US" baseline="30000" dirty="0"/>
              <a:t>th</a:t>
            </a:r>
            <a:r>
              <a:rPr lang="en-US" dirty="0"/>
              <a:t> Street – Not started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 – 20</a:t>
            </a:r>
            <a:r>
              <a:rPr lang="en-US" baseline="30000" dirty="0"/>
              <a:t>th</a:t>
            </a:r>
            <a:r>
              <a:rPr lang="en-US" dirty="0"/>
              <a:t> Street – Not started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FA7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0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7" y="313555"/>
            <a:ext cx="9402660" cy="580644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latin typeface="Franklin Gothic Demi"/>
              </a:rPr>
              <a:t>Working Hours During Construction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6" y="6333755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295977" y="1367286"/>
            <a:ext cx="10872149" cy="47007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206750" algn="l"/>
              </a:tabLst>
            </a:pPr>
            <a:r>
              <a:rPr lang="en-US" sz="2800" b="1" dirty="0">
                <a:latin typeface="Franklin Gothic Book" panose="020B0503020102020204" pitchFamily="34" charset="0"/>
              </a:rPr>
              <a:t>Work hours on this project </a:t>
            </a:r>
            <a:r>
              <a:rPr lang="en-US" sz="2800" b="1" u="sng" dirty="0">
                <a:latin typeface="Franklin Gothic Book" panose="020B0503020102020204" pitchFamily="34" charset="0"/>
              </a:rPr>
              <a:t>will vary by location</a:t>
            </a:r>
            <a:r>
              <a:rPr lang="en-US" sz="2800" b="1" dirty="0">
                <a:latin typeface="Franklin Gothic Book" panose="020B0503020102020204" pitchFamily="34" charset="0"/>
              </a:rPr>
              <a:t>. 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206750" algn="l"/>
              </a:tabLst>
            </a:pPr>
            <a:r>
              <a:rPr lang="en-US" sz="2800" dirty="0">
                <a:latin typeface="Franklin Gothic Book" panose="020B0503020102020204" pitchFamily="34" charset="0"/>
              </a:rPr>
              <a:t>	</a:t>
            </a:r>
          </a:p>
          <a:p>
            <a:pPr marL="463550" indent="-4635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206750" algn="l"/>
              </a:tabLst>
            </a:pPr>
            <a:r>
              <a:rPr lang="en-US" sz="2600" b="1" dirty="0">
                <a:latin typeface="Franklin Gothic Book" panose="020B0503020102020204" pitchFamily="34" charset="0"/>
              </a:rPr>
              <a:t>Work Hours: Monday - Friday; 7am-6pm and/or 10pm-6am (at vents).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206750" algn="l"/>
              </a:tabLst>
            </a:pPr>
            <a:r>
              <a:rPr lang="en-US" sz="2600" b="1" i="1" dirty="0">
                <a:latin typeface="Franklin Gothic Book" panose="020B0503020102020204" pitchFamily="34" charset="0"/>
              </a:rPr>
              <a:t>                            </a:t>
            </a:r>
            <a:r>
              <a:rPr lang="en-US" sz="2600" b="1" dirty="0">
                <a:latin typeface="Franklin Gothic Book" panose="020B0503020102020204" pitchFamily="34" charset="0"/>
              </a:rPr>
              <a:t>Saturday work, as necessary</a:t>
            </a:r>
            <a:r>
              <a:rPr lang="en-US" sz="2600" b="1" i="1" dirty="0">
                <a:latin typeface="Franklin Gothic Book" panose="020B05030201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206750" algn="l"/>
              </a:tabLst>
            </a:pPr>
            <a:endParaRPr lang="en-US" sz="900" i="1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anose="020B0503020102020204" pitchFamily="34" charset="0"/>
              </a:rPr>
              <a:t>The contractor will follow all DOT – OCMC Allowable Hours, as per OCMC stipulated issued street permits. </a:t>
            </a:r>
          </a:p>
          <a:p>
            <a:endParaRPr lang="en-US" sz="26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D3D384A3-F26E-104D-AF6D-0E60EFA6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289" y="405247"/>
            <a:ext cx="719139" cy="48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3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2020-12-04T18:31:20Z</dcterms:created>
  <dcterms:modified xsi:type="dcterms:W3CDTF">2025-06-09T18:15:50Z</dcterms:modified>
</cp:coreProperties>
</file>