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25"/>
  </p:notesMasterIdLst>
  <p:sldIdLst>
    <p:sldId id="640" r:id="rId2"/>
    <p:sldId id="561" r:id="rId3"/>
    <p:sldId id="563" r:id="rId4"/>
    <p:sldId id="545" r:id="rId5"/>
    <p:sldId id="639" r:id="rId6"/>
    <p:sldId id="670" r:id="rId7"/>
    <p:sldId id="259" r:id="rId8"/>
    <p:sldId id="672" r:id="rId9"/>
    <p:sldId id="627" r:id="rId10"/>
    <p:sldId id="668" r:id="rId11"/>
    <p:sldId id="667" r:id="rId12"/>
    <p:sldId id="665" r:id="rId13"/>
    <p:sldId id="628" r:id="rId14"/>
    <p:sldId id="649" r:id="rId15"/>
    <p:sldId id="662" r:id="rId16"/>
    <p:sldId id="652" r:id="rId17"/>
    <p:sldId id="673" r:id="rId18"/>
    <p:sldId id="674" r:id="rId19"/>
    <p:sldId id="660" r:id="rId20"/>
    <p:sldId id="661" r:id="rId21"/>
    <p:sldId id="316" r:id="rId22"/>
    <p:sldId id="620" r:id="rId23"/>
    <p:sldId id="569" r:id="rId2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Author" initials="A" lastIdx="26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FA7"/>
    <a:srgbClr val="ED7D31"/>
    <a:srgbClr val="F09151"/>
    <a:srgbClr val="216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6CBAE2-6433-41F3-BEFB-D94197A09B37}" v="5" dt="2022-10-06T15:56:06.026"/>
  </p1510:revLst>
</p1510:revInfo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2"/>
  </p:normalViewPr>
  <p:slideViewPr>
    <p:cSldViewPr snapToGrid="0" snapToObjects="1">
      <p:cViewPr varScale="1">
        <p:scale>
          <a:sx n="63" d="100"/>
          <a:sy n="63" d="100"/>
        </p:scale>
        <p:origin x="7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7303674-71C2-44EF-BA4D-CFAC11496206}" type="datetimeFigureOut">
              <a:rPr lang="en-US" smtClean="0"/>
              <a:t>10/7/2022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D475701-3AF4-4164-9199-2613E3962BB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358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BC66C-4315-D842-AC28-D79D651F6E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9AA132-1ADE-884C-B4C2-22E178870D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10BE08-09ED-B740-BA41-92D891000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10/7/2022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54305-B025-854C-98B6-31D91B459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BB279-32F3-6045-95F1-6873A268B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509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1D8DB-7ADE-8142-9E81-B2588B201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0EFCE5-CB52-F74D-9FC4-1066F43892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C35E8-DB27-EB48-862B-5730C5AFB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10/7/2022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CDFC8B-A7D4-114C-A442-317CF7DCF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2B7EA-8902-B44B-98D1-797805E68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158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12A006-7BD7-CE47-92B2-F5CFBC813D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8E5663-5AA9-7A42-A5F4-4C086160B6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8A5FC1-1199-6642-8DB1-4B94A5F8D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10/7/2022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6457C-87DB-024C-9CDF-5734B7728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604C87-9120-1649-91A0-B9A9A99D4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382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5C734-BE07-B04F-99C2-1934EDB37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33D47-47E8-A749-82B5-6A9196D18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138EC-44A5-544E-8484-CC10734B9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10/7/2022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9721E9-901B-304F-8F6D-141C085D2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C20C8-0744-844B-BD65-1AB00E27A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945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DD5F5-B0FB-6640-91E0-BEC63349F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669864-62EC-A84D-ACBD-6ECFD1748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1C28C-3EE8-CF49-8C4A-F68EBD6B2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10/7/2022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B9B0A-4F6D-C242-87F8-BA3A9DCC5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729D4-B4FC-B749-A869-80F8DDCCA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44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8420F-EC16-AA4B-9915-0A764A5C6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DF7D4-3DB2-E148-855D-3569D316E9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02FA7-8616-D543-8CED-4CEEDCC9B9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452B90-7B65-9849-B413-A83E278FE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10/7/2022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4898AB-C6A1-2C45-B70D-CBBE03362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F74DCA-620D-5447-8D35-50F3B0061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081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753BC-5E85-8E43-ADC8-A27FA2670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4F44BE-2D7A-2543-8F9C-1B2718BA7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FB6A17-4A5B-A642-B8F3-0634492FF3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A1663B-DEDD-724A-B9AC-C940E0E515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24632C-EC4B-B14A-BB58-E7FD0AB960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4E8BBE-83CC-864B-972B-9F44712AA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10/7/2022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DE3755-5F71-D147-81DE-598E99A2C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B321CA-64C6-A340-9903-2CEAE9CA8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190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6EF87-3D2B-3948-B847-D235E23F1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F81EC-B15B-6045-AF14-58B05CB1E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10/7/2022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E8F20B-0608-5949-A0F9-CE23798F2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3A3A1A-75C8-6140-BD03-0B9BA3D22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430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8528AC-4D12-714A-A0A0-69DAEBCC9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10/7/2022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251A0A-4A2D-544D-8C12-C7B6728CE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46623A-90A1-034C-BFD3-E7F85E6F8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579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59015-758F-8E44-92EC-C9351FE1B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0DCC4-470E-EC49-BE65-6B2C2205D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E048B8-A0CB-4F43-B4CC-DDBDACC987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A5518D-DD03-1149-9370-566816F63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10/7/2022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624D3-A9F7-2945-841E-71971021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251743-7A95-A948-8D4B-F6898AAC6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501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E923B-4E57-0D4D-BD9F-95026EF26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5E5FB9-2319-B844-9B00-D0EC773752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8EB4A2-A91B-9C4B-A00C-B1625508C8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B86B4C-A483-8E40-8CB7-DD8474D67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10/7/2022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FAE98F-8D48-E142-9135-53A94B533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33F0B3-1143-F449-948E-F04D7F15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252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4236A0-CB01-AA4D-AE76-E9BA51BEB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B2E1DB-156C-BC4E-8B54-E7965CA73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D46D6-6E14-1F44-B42D-0D2F64AB17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30F3C-CC04-4F4E-9372-E1B2A751AC43}" type="datetimeFigureOut">
              <a:rPr lang="en-US" smtClean="0"/>
              <a:t>10/7/2022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2B48D-B2BE-2144-A69A-DB7AA06647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9387E9-F336-E848-B682-6895A7B7DA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356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233A8EB-2D5A-F748-A6CC-328FEE3E27D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800" b="1" dirty="0"/>
              <a:t>	4</a:t>
            </a:r>
            <a:r>
              <a:rPr lang="en-US" sz="5800" b="1" baseline="30000" dirty="0"/>
              <a:t>th</a:t>
            </a:r>
            <a:r>
              <a:rPr lang="en-US" sz="5800" b="1" dirty="0"/>
              <a:t> Avenue Safety Improvements </a:t>
            </a:r>
          </a:p>
          <a:p>
            <a:r>
              <a:rPr lang="en-US" sz="5800" b="1" dirty="0"/>
              <a:t>	Phase A</a:t>
            </a:r>
          </a:p>
          <a:p>
            <a:r>
              <a:rPr lang="en-US" sz="3600" dirty="0"/>
              <a:t>	PROJECT ID: HWK1669A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A4D4DCC-517C-417B-AF06-A530AB2FCF89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11381987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C5FE68AF-AD36-4A65-8520-82DAA9F8BD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0" y="703656"/>
            <a:ext cx="1799464" cy="42737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15BE019-22FE-4112-8F35-370EC75760CE}"/>
              </a:ext>
            </a:extLst>
          </p:cNvPr>
          <p:cNvSpPr txBox="1">
            <a:spLocks/>
          </p:cNvSpPr>
          <p:nvPr/>
        </p:nvSpPr>
        <p:spPr>
          <a:xfrm>
            <a:off x="7088045" y="5763271"/>
            <a:ext cx="6309906" cy="81036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500" kern="1200" cap="all" spc="700" baseline="0">
                <a:solidFill>
                  <a:schemeClr val="bg1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sz="1800" spc="300" dirty="0">
                <a:solidFill>
                  <a:srgbClr val="ED7D31"/>
                </a:solidFill>
              </a:rPr>
              <a:t>Community Board 7, Brooklyn</a:t>
            </a:r>
          </a:p>
          <a:p>
            <a:r>
              <a:rPr lang="en-US" sz="1800" spc="300" dirty="0">
                <a:solidFill>
                  <a:srgbClr val="ED7D31"/>
                </a:solidFill>
              </a:rPr>
              <a:t>Transportation Committee</a:t>
            </a:r>
          </a:p>
          <a:p>
            <a:r>
              <a:rPr lang="en-US" sz="1800" spc="300" dirty="0">
                <a:solidFill>
                  <a:srgbClr val="ED7D31"/>
                </a:solidFill>
              </a:rPr>
              <a:t>October 6</a:t>
            </a:r>
            <a:r>
              <a:rPr lang="en-US" sz="1800" spc="300" baseline="30000" dirty="0">
                <a:solidFill>
                  <a:srgbClr val="ED7D31"/>
                </a:solidFill>
              </a:rPr>
              <a:t>th</a:t>
            </a:r>
            <a:r>
              <a:rPr lang="en-US" sz="1800" spc="300" dirty="0">
                <a:solidFill>
                  <a:srgbClr val="ED7D31"/>
                </a:solidFill>
              </a:rPr>
              <a:t>, 2022</a:t>
            </a:r>
          </a:p>
        </p:txBody>
      </p:sp>
      <p:sp>
        <p:nvSpPr>
          <p:cNvPr id="10" name="Rectangle 109">
            <a:extLst>
              <a:ext uri="{FF2B5EF4-FFF2-40B4-BE49-F238E27FC236}">
                <a16:creationId xmlns:a16="http://schemas.microsoft.com/office/drawing/2014/main" id="{84F55DC9-1FD9-4C82-A60A-A7EB94156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960" y="6277655"/>
            <a:ext cx="11310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buClrTx/>
            </a:pPr>
            <a:r>
              <a:rPr lang="en-US" sz="1100" b="0" i="0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Eric Adams</a:t>
            </a:r>
          </a:p>
          <a:p>
            <a:pPr defTabSz="685800">
              <a:buClrTx/>
            </a:pPr>
            <a:r>
              <a:rPr lang="en-US" sz="1100" b="0" i="0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Mayor</a:t>
            </a:r>
          </a:p>
        </p:txBody>
      </p:sp>
      <p:sp>
        <p:nvSpPr>
          <p:cNvPr id="11" name="Rectangle 109">
            <a:extLst>
              <a:ext uri="{FF2B5EF4-FFF2-40B4-BE49-F238E27FC236}">
                <a16:creationId xmlns:a16="http://schemas.microsoft.com/office/drawing/2014/main" id="{51FF12D2-50C4-4257-96E3-BFD85762B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9002" y="6277655"/>
            <a:ext cx="14401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buClrTx/>
            </a:pPr>
            <a:r>
              <a:rPr lang="en-US" sz="1100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Thomas Foley, P.E.</a:t>
            </a:r>
            <a:endParaRPr lang="en-US" sz="1100" b="0" i="0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  <a:p>
            <a:pPr defTabSz="685800">
              <a:buClrTx/>
            </a:pPr>
            <a:r>
              <a:rPr lang="en-US" sz="1100" b="0" i="0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Commissioner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24C4DBE-EEF4-4C20-BB42-1B946986A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437" y="680067"/>
            <a:ext cx="811982" cy="48791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D326F09-743A-48B4-BE66-C30B40B48070}"/>
              </a:ext>
            </a:extLst>
          </p:cNvPr>
          <p:cNvCxnSpPr>
            <a:cxnSpLocks/>
          </p:cNvCxnSpPr>
          <p:nvPr/>
        </p:nvCxnSpPr>
        <p:spPr>
          <a:xfrm>
            <a:off x="408960" y="1409173"/>
            <a:ext cx="11381987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0126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295977" y="313555"/>
            <a:ext cx="9402660" cy="580644"/>
          </a:xfrm>
          <a:prstGeom prst="rect">
            <a:avLst/>
          </a:prstGeom>
        </p:spPr>
        <p:txBody>
          <a:bodyPr anchor="t" anchorCtr="0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600" dirty="0">
                <a:latin typeface="Franklin Gothic Demi"/>
              </a:rPr>
              <a:t>Why shared lane?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6" y="6333755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C21C9B7-0E7B-0245-A55C-572E616C4305}"/>
              </a:ext>
            </a:extLst>
          </p:cNvPr>
          <p:cNvSpPr txBox="1">
            <a:spLocks/>
          </p:cNvSpPr>
          <p:nvPr/>
        </p:nvSpPr>
        <p:spPr>
          <a:xfrm>
            <a:off x="295977" y="1078605"/>
            <a:ext cx="10872149" cy="52551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206750" algn="l"/>
              </a:tabLst>
            </a:pPr>
            <a:r>
              <a:rPr lang="en-US" sz="2800" b="1" dirty="0">
                <a:latin typeface="Franklin Gothic Book" panose="020B0503020102020204" pitchFamily="34" charset="0"/>
              </a:rPr>
              <a:t>As per DOT permit; Contractor is to maintain a two-lane traffic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206750" algn="l"/>
              </a:tabLst>
            </a:pPr>
            <a:endParaRPr lang="en-US" sz="2800" b="1" dirty="0">
              <a:latin typeface="Franklin Gothic Book" panose="020B0503020102020204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206750" algn="l"/>
              </a:tabLst>
            </a:pPr>
            <a:r>
              <a:rPr lang="en-US" sz="2800" b="1" dirty="0">
                <a:latin typeface="Franklin Gothic Book" panose="020B0503020102020204" pitchFamily="34" charset="0"/>
              </a:rPr>
              <a:t>13ft shared lane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3206750" algn="l"/>
              </a:tabLst>
            </a:pPr>
            <a:endParaRPr lang="en-US" sz="2800" b="1" dirty="0">
              <a:latin typeface="Franklin Gothic Book" panose="020B0503020102020204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206750" algn="l"/>
              </a:tabLst>
            </a:pPr>
            <a:r>
              <a:rPr lang="en-US" sz="2800" b="1" dirty="0">
                <a:latin typeface="Franklin Gothic Book" panose="020B0503020102020204" pitchFamily="34" charset="0"/>
              </a:rPr>
              <a:t>10ft travel lane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3206750" algn="l"/>
              </a:tabLst>
            </a:pPr>
            <a:endParaRPr lang="en-US" sz="2800" b="1" dirty="0">
              <a:latin typeface="Franklin Gothic Book" panose="020B0503020102020204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206750" algn="l"/>
              </a:tabLst>
            </a:pPr>
            <a:r>
              <a:rPr lang="en-US" sz="2800" b="1" dirty="0">
                <a:latin typeface="Franklin Gothic Book" panose="020B0503020102020204" pitchFamily="34" charset="0"/>
              </a:rPr>
              <a:t>Combine lane = 23 ft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3206750" algn="l"/>
              </a:tabLst>
            </a:pPr>
            <a:endParaRPr lang="en-US" sz="2800" b="1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3206750" algn="l"/>
              </a:tabLst>
            </a:pPr>
            <a:endParaRPr lang="en-US" sz="2800" b="1" dirty="0">
              <a:latin typeface="Franklin Gothic Book" panose="020B0503020102020204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206750" algn="l"/>
              </a:tabLst>
            </a:pPr>
            <a:endParaRPr lang="en-US" sz="2800" b="1" dirty="0">
              <a:latin typeface="Franklin Gothic Book" panose="020B0503020102020204" pitchFamily="34" charset="0"/>
            </a:endParaRPr>
          </a:p>
          <a:p>
            <a:endParaRPr lang="en-US" sz="2600" dirty="0">
              <a:latin typeface="Franklin Gothic Book" panose="020B0503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>
              <a:latin typeface="Franklin Gothic Book" panose="020B0503020102020204" pitchFamily="34" charset="0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D3D384A3-F26E-104D-AF6D-0E60EFA6D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289" y="405247"/>
            <a:ext cx="719139" cy="48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7199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295977" y="159120"/>
            <a:ext cx="9402660" cy="997086"/>
          </a:xfrm>
          <a:prstGeom prst="rect">
            <a:avLst/>
          </a:prstGeom>
        </p:spPr>
        <p:txBody>
          <a:bodyPr anchor="t" anchorCtr="0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600" dirty="0">
                <a:latin typeface="Franklin Gothic Demi"/>
              </a:rPr>
              <a:t>What to expect on each 3-block stretch</a:t>
            </a:r>
          </a:p>
          <a:p>
            <a:pPr lvl="0"/>
            <a:r>
              <a:rPr lang="en-US" sz="3600" dirty="0">
                <a:latin typeface="Franklin Gothic Demi"/>
              </a:rPr>
              <a:t>Start to finish: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6" y="6333755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11</a:t>
            </a:fld>
            <a:endParaRPr lang="en-US" dirty="0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C21C9B7-0E7B-0245-A55C-572E616C4305}"/>
              </a:ext>
            </a:extLst>
          </p:cNvPr>
          <p:cNvSpPr txBox="1">
            <a:spLocks/>
          </p:cNvSpPr>
          <p:nvPr/>
        </p:nvSpPr>
        <p:spPr>
          <a:xfrm>
            <a:off x="277907" y="1249287"/>
            <a:ext cx="10872149" cy="52958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206750" algn="l"/>
              </a:tabLst>
            </a:pPr>
            <a:r>
              <a:rPr lang="en-US" sz="3200" b="1" dirty="0">
                <a:latin typeface="Franklin Gothic Book" panose="020B0503020102020204" pitchFamily="34" charset="0"/>
              </a:rPr>
              <a:t>72 hour Advance Notification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206750" algn="l"/>
              </a:tabLst>
            </a:pPr>
            <a:r>
              <a:rPr lang="en-US" sz="3200" b="1" dirty="0">
                <a:latin typeface="Franklin Gothic Book" panose="020B0503020102020204" pitchFamily="34" charset="0"/>
              </a:rPr>
              <a:t>Set up Barrel/signage – No Standing Anytime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206750" algn="l"/>
              </a:tabLst>
            </a:pPr>
            <a:r>
              <a:rPr lang="en-US" sz="3200" b="1">
                <a:latin typeface="Franklin Gothic Book" panose="020B0503020102020204" pitchFamily="34" charset="0"/>
              </a:rPr>
              <a:t>Begin striping</a:t>
            </a:r>
            <a:endParaRPr lang="en-US" sz="3200" b="1" dirty="0">
              <a:latin typeface="Franklin Gothic Book" panose="020B0503020102020204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206750" algn="l"/>
              </a:tabLst>
            </a:pPr>
            <a:r>
              <a:rPr lang="en-US" sz="3200" b="1" dirty="0">
                <a:latin typeface="Franklin Gothic Book" panose="020B0503020102020204" pitchFamily="34" charset="0"/>
              </a:rPr>
              <a:t>Place Concrete barrels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206750" algn="l"/>
              </a:tabLst>
            </a:pPr>
            <a:r>
              <a:rPr lang="en-US" sz="3200" b="1" dirty="0">
                <a:latin typeface="Franklin Gothic Book" panose="020B0503020102020204" pitchFamily="34" charset="0"/>
              </a:rPr>
              <a:t>Saw cutting/demolition of existing Median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206750" algn="l"/>
              </a:tabLst>
            </a:pPr>
            <a:r>
              <a:rPr lang="en-US" sz="3200" b="1" dirty="0">
                <a:latin typeface="Franklin Gothic Book" panose="020B0503020102020204" pitchFamily="34" charset="0"/>
              </a:rPr>
              <a:t>Excavation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206750" algn="l"/>
              </a:tabLst>
            </a:pPr>
            <a:r>
              <a:rPr lang="en-US" sz="3200" b="1" dirty="0">
                <a:latin typeface="Franklin Gothic Book" panose="020B0503020102020204" pitchFamily="34" charset="0"/>
              </a:rPr>
              <a:t>Set precast planter walls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206750" algn="l"/>
              </a:tabLst>
            </a:pPr>
            <a:r>
              <a:rPr lang="en-US" sz="3200" b="1" dirty="0">
                <a:latin typeface="Franklin Gothic Book" panose="020B0503020102020204" pitchFamily="34" charset="0"/>
              </a:rPr>
              <a:t>Pour concrete 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206750" algn="l"/>
              </a:tabLst>
            </a:pPr>
            <a:r>
              <a:rPr lang="en-US" sz="3200" b="1" dirty="0">
                <a:latin typeface="Franklin Gothic Book" panose="020B0503020102020204" pitchFamily="34" charset="0"/>
              </a:rPr>
              <a:t>Back fill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206750" algn="l"/>
              </a:tabLst>
            </a:pPr>
            <a:r>
              <a:rPr lang="en-US" sz="3200" b="1" dirty="0">
                <a:latin typeface="Franklin Gothic Book" panose="020B0503020102020204" pitchFamily="34" charset="0"/>
              </a:rPr>
              <a:t>Restoration, pavement and asphalt road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206750" algn="l"/>
              </a:tabLst>
            </a:pPr>
            <a:r>
              <a:rPr lang="en-US" sz="3200" b="1" dirty="0">
                <a:latin typeface="Franklin Gothic Book" panose="020B0503020102020204" pitchFamily="34" charset="0"/>
              </a:rPr>
              <a:t>Remove barrels and restore traffic pattern</a:t>
            </a:r>
            <a:endParaRPr lang="en-US" sz="3200" dirty="0">
              <a:latin typeface="Franklin Gothic Book" panose="020B0503020102020204" pitchFamily="34" charset="0"/>
            </a:endParaRPr>
          </a:p>
          <a:p>
            <a:endParaRPr lang="en-US" sz="2600" dirty="0">
              <a:latin typeface="Franklin Gothic Book" panose="020B0503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>
              <a:latin typeface="Franklin Gothic Book" panose="020B0503020102020204" pitchFamily="34" charset="0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D3D384A3-F26E-104D-AF6D-0E60EFA6D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289" y="405247"/>
            <a:ext cx="719139" cy="48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8241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295977" y="159120"/>
            <a:ext cx="9402660" cy="99708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600" dirty="0">
                <a:latin typeface="Franklin Gothic Demi"/>
              </a:rPr>
              <a:t>Winter Season: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6" y="6333755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12</a:t>
            </a:fld>
            <a:endParaRPr lang="en-US" dirty="0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C21C9B7-0E7B-0245-A55C-572E616C4305}"/>
              </a:ext>
            </a:extLst>
          </p:cNvPr>
          <p:cNvSpPr txBox="1">
            <a:spLocks/>
          </p:cNvSpPr>
          <p:nvPr/>
        </p:nvSpPr>
        <p:spPr>
          <a:xfrm>
            <a:off x="277907" y="1249287"/>
            <a:ext cx="10872149" cy="52958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206750" algn="l"/>
              </a:tabLst>
            </a:pPr>
            <a:r>
              <a:rPr lang="en-US" sz="3600" b="1" dirty="0">
                <a:latin typeface="Franklin Gothic Book" panose="020B0503020102020204" pitchFamily="34" charset="0"/>
              </a:rPr>
              <a:t>Contractor will be required to remove snow within the work zone.</a:t>
            </a:r>
          </a:p>
          <a:p>
            <a:endParaRPr lang="en-US" sz="2600" dirty="0">
              <a:latin typeface="Franklin Gothic Book" panose="020B0503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>
              <a:latin typeface="Franklin Gothic Book" panose="020B0503020102020204" pitchFamily="34" charset="0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D3D384A3-F26E-104D-AF6D-0E60EFA6D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289" y="405247"/>
            <a:ext cx="719139" cy="48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074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295977" y="313554"/>
            <a:ext cx="9402660" cy="58064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600" dirty="0">
                <a:latin typeface="Franklin Gothic Demi"/>
              </a:rPr>
              <a:t>Traffic Patterns During Construction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6" y="6333755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13</a:t>
            </a:fld>
            <a:endParaRPr lang="en-US" dirty="0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C21C9B7-0E7B-0245-A55C-572E616C4305}"/>
              </a:ext>
            </a:extLst>
          </p:cNvPr>
          <p:cNvSpPr txBox="1">
            <a:spLocks/>
          </p:cNvSpPr>
          <p:nvPr/>
        </p:nvSpPr>
        <p:spPr>
          <a:xfrm>
            <a:off x="751365" y="991673"/>
            <a:ext cx="10221435" cy="53420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latin typeface="Franklin Gothic Book" panose="020B0503020102020204" pitchFamily="34" charset="0"/>
              </a:rPr>
              <a:t>Contractor will maintain the following: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latin typeface="Franklin Gothic Book" panose="020B0503020102020204" pitchFamily="34" charset="0"/>
            </a:endParaRPr>
          </a:p>
          <a:p>
            <a:pPr marL="225425" indent="-2254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Franklin Gothic Book" panose="020B0503020102020204" pitchFamily="34" charset="0"/>
              </a:rPr>
              <a:t>Crossing Guards, signage, and safe work site for pedestrians, cyclists, and vehicles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Franklin Gothic Book" panose="020B0503020102020204" pitchFamily="34" charset="0"/>
            </a:endParaRPr>
          </a:p>
          <a:p>
            <a:pPr marL="225425" indent="-2254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Franklin Gothic Book" panose="020B0503020102020204" pitchFamily="34" charset="0"/>
              </a:rPr>
              <a:t>Keep a minimum width of 5’ access on sidewalks and crosswalks</a:t>
            </a:r>
          </a:p>
          <a:p>
            <a:pPr marL="225425" indent="-2254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400" dirty="0">
              <a:latin typeface="Franklin Gothic Book" panose="020B0503020102020204" pitchFamily="34" charset="0"/>
            </a:endParaRPr>
          </a:p>
          <a:p>
            <a:pPr marL="225425" indent="-2254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Franklin Gothic Book" panose="020B0503020102020204" pitchFamily="34" charset="0"/>
              </a:rPr>
              <a:t>Bike lane within the work zone will be temporarily shared with vehicles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Franklin Gothic Book" panose="020B0503020102020204" pitchFamily="34" charset="0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D3D384A3-F26E-104D-AF6D-0E60EFA6D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289" y="405247"/>
            <a:ext cx="719139" cy="48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2516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schemeClr val="accent3">
                    <a:lumMod val="75000"/>
                  </a:schemeClr>
                </a:solidFill>
                <a:latin typeface="Franklin Gothic Book"/>
              </a:rPr>
              <a:pPr/>
              <a:t>14</a:t>
            </a:fld>
            <a:endParaRPr lang="en-US" dirty="0">
              <a:solidFill>
                <a:schemeClr val="accent3">
                  <a:lumMod val="75000"/>
                </a:schemeClr>
              </a:solidFill>
              <a:latin typeface="Franklin Gothic Book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0291BCF-94C2-DB46-AC75-304C91B40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1" y="6094843"/>
            <a:ext cx="720044" cy="487936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C21C9B7-0E7B-0245-A55C-572E616C4305}"/>
              </a:ext>
            </a:extLst>
          </p:cNvPr>
          <p:cNvSpPr txBox="1">
            <a:spLocks/>
          </p:cNvSpPr>
          <p:nvPr/>
        </p:nvSpPr>
        <p:spPr>
          <a:xfrm>
            <a:off x="603849" y="467361"/>
            <a:ext cx="11179189" cy="63906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Franklin Gothic Book" panose="020B0503020102020204" pitchFamily="34" charset="0"/>
              </a:rPr>
              <a:t>Maintenance and Protection of Traffic  Set up</a:t>
            </a:r>
            <a:r>
              <a:rPr lang="en-US" sz="2400" dirty="0">
                <a:latin typeface="Franklin Gothic Book" panose="020B0503020102020204" pitchFamily="34" charset="0"/>
              </a:rPr>
              <a:t>: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400" dirty="0">
              <a:latin typeface="Franklin Gothic Book" panose="020B05030201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>
              <a:latin typeface="Franklin Gothic Book" panose="020B05030201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B15479-7D5B-4A0D-A0D4-9843318BB239}"/>
              </a:ext>
            </a:extLst>
          </p:cNvPr>
          <p:cNvCxnSpPr>
            <a:cxnSpLocks/>
          </p:cNvCxnSpPr>
          <p:nvPr/>
        </p:nvCxnSpPr>
        <p:spPr>
          <a:xfrm>
            <a:off x="408960" y="345055"/>
            <a:ext cx="1841062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AF5F023E-6CF5-7F92-D675-D76F77227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2611" y="1219200"/>
            <a:ext cx="6398509" cy="415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10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schemeClr val="accent3">
                    <a:lumMod val="75000"/>
                  </a:schemeClr>
                </a:solidFill>
                <a:latin typeface="Franklin Gothic Book"/>
              </a:rPr>
              <a:pPr/>
              <a:t>15</a:t>
            </a:fld>
            <a:endParaRPr lang="en-US" dirty="0">
              <a:solidFill>
                <a:schemeClr val="accent3">
                  <a:lumMod val="75000"/>
                </a:schemeClr>
              </a:solidFill>
              <a:latin typeface="Franklin Gothic Book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0291BCF-94C2-DB46-AC75-304C91B40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1" y="6094843"/>
            <a:ext cx="720044" cy="487936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C21C9B7-0E7B-0245-A55C-572E616C4305}"/>
              </a:ext>
            </a:extLst>
          </p:cNvPr>
          <p:cNvSpPr txBox="1">
            <a:spLocks/>
          </p:cNvSpPr>
          <p:nvPr/>
        </p:nvSpPr>
        <p:spPr>
          <a:xfrm>
            <a:off x="603849" y="467361"/>
            <a:ext cx="11179189" cy="63906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Franklin Gothic Book" panose="020B0503020102020204" pitchFamily="34" charset="0"/>
              </a:rPr>
              <a:t>Median Excavation </a:t>
            </a:r>
            <a:r>
              <a:rPr lang="en-US" sz="2400" dirty="0">
                <a:latin typeface="Franklin Gothic Book" panose="020B0503020102020204" pitchFamily="34" charset="0"/>
              </a:rPr>
              <a:t>: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400" dirty="0">
              <a:latin typeface="Franklin Gothic Book" panose="020B05030201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>
              <a:latin typeface="Franklin Gothic Book" panose="020B05030201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B15479-7D5B-4A0D-A0D4-9843318BB239}"/>
              </a:ext>
            </a:extLst>
          </p:cNvPr>
          <p:cNvCxnSpPr>
            <a:cxnSpLocks/>
          </p:cNvCxnSpPr>
          <p:nvPr/>
        </p:nvCxnSpPr>
        <p:spPr>
          <a:xfrm>
            <a:off x="408960" y="345055"/>
            <a:ext cx="1841062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8116400-F12E-D758-4C62-B96A2B8AF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0022" y="1327689"/>
            <a:ext cx="6304698" cy="422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5005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schemeClr val="accent3">
                    <a:lumMod val="75000"/>
                  </a:schemeClr>
                </a:solidFill>
                <a:latin typeface="Franklin Gothic Book"/>
              </a:rPr>
              <a:pPr/>
              <a:t>16</a:t>
            </a:fld>
            <a:endParaRPr lang="en-US" dirty="0">
              <a:solidFill>
                <a:schemeClr val="accent3">
                  <a:lumMod val="75000"/>
                </a:schemeClr>
              </a:solidFill>
              <a:latin typeface="Franklin Gothic Book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0291BCF-94C2-DB46-AC75-304C91B40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1" y="6094843"/>
            <a:ext cx="720044" cy="487936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C21C9B7-0E7B-0245-A55C-572E616C4305}"/>
              </a:ext>
            </a:extLst>
          </p:cNvPr>
          <p:cNvSpPr txBox="1">
            <a:spLocks/>
          </p:cNvSpPr>
          <p:nvPr/>
        </p:nvSpPr>
        <p:spPr>
          <a:xfrm>
            <a:off x="603849" y="467361"/>
            <a:ext cx="11179189" cy="63906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Franklin Gothic Book" panose="020B0503020102020204" pitchFamily="34" charset="0"/>
              </a:rPr>
              <a:t>Placement of precast concrete wall</a:t>
            </a:r>
            <a:r>
              <a:rPr lang="en-US" sz="2400" dirty="0">
                <a:latin typeface="Franklin Gothic Book" panose="020B0503020102020204" pitchFamily="34" charset="0"/>
              </a:rPr>
              <a:t>: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400" dirty="0">
              <a:latin typeface="Franklin Gothic Book" panose="020B05030201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>
              <a:latin typeface="Franklin Gothic Book" panose="020B05030201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B15479-7D5B-4A0D-A0D4-9843318BB239}"/>
              </a:ext>
            </a:extLst>
          </p:cNvPr>
          <p:cNvCxnSpPr>
            <a:cxnSpLocks/>
          </p:cNvCxnSpPr>
          <p:nvPr/>
        </p:nvCxnSpPr>
        <p:spPr>
          <a:xfrm>
            <a:off x="408960" y="345055"/>
            <a:ext cx="1841062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B49B123-581D-F3C2-E48F-BF8236A5E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705" y="1310640"/>
            <a:ext cx="5230787" cy="3962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7C2F28-323C-B23D-7CD5-8CB03A380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0194" y="1310640"/>
            <a:ext cx="47244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551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schemeClr val="accent3">
                    <a:lumMod val="75000"/>
                  </a:schemeClr>
                </a:solidFill>
                <a:latin typeface="Franklin Gothic Book"/>
              </a:rPr>
              <a:pPr/>
              <a:t>17</a:t>
            </a:fld>
            <a:endParaRPr lang="en-US" dirty="0">
              <a:solidFill>
                <a:schemeClr val="accent3">
                  <a:lumMod val="75000"/>
                </a:schemeClr>
              </a:solidFill>
              <a:latin typeface="Franklin Gothic Book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0291BCF-94C2-DB46-AC75-304C91B40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1" y="6094843"/>
            <a:ext cx="720044" cy="487936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C21C9B7-0E7B-0245-A55C-572E616C4305}"/>
              </a:ext>
            </a:extLst>
          </p:cNvPr>
          <p:cNvSpPr txBox="1">
            <a:spLocks/>
          </p:cNvSpPr>
          <p:nvPr/>
        </p:nvSpPr>
        <p:spPr>
          <a:xfrm>
            <a:off x="603849" y="467361"/>
            <a:ext cx="11435751" cy="63906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latin typeface="Franklin Gothic Book" panose="020B0503020102020204" pitchFamily="34" charset="0"/>
              </a:rPr>
              <a:t>Reconstruction of new planter wall</a:t>
            </a:r>
            <a:r>
              <a:rPr lang="en-US" sz="2000" dirty="0">
                <a:latin typeface="Franklin Gothic Book" panose="020B0503020102020204" pitchFamily="34" charset="0"/>
              </a:rPr>
              <a:t>    </a:t>
            </a:r>
            <a:r>
              <a:rPr lang="en-US" sz="2800" b="1" dirty="0">
                <a:latin typeface="Franklin Gothic Book" panose="020B0503020102020204" pitchFamily="34" charset="0"/>
              </a:rPr>
              <a:t>Placement of new planter wall</a:t>
            </a:r>
            <a:endParaRPr lang="en-US" sz="20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400" dirty="0">
              <a:latin typeface="Franklin Gothic Book" panose="020B05030201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>
              <a:latin typeface="Franklin Gothic Book" panose="020B05030201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B15479-7D5B-4A0D-A0D4-9843318BB239}"/>
              </a:ext>
            </a:extLst>
          </p:cNvPr>
          <p:cNvCxnSpPr>
            <a:cxnSpLocks/>
          </p:cNvCxnSpPr>
          <p:nvPr/>
        </p:nvCxnSpPr>
        <p:spPr>
          <a:xfrm>
            <a:off x="408960" y="345055"/>
            <a:ext cx="1841062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FD0F37A-AE05-A199-8CEA-03CB75195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60" y="1046481"/>
            <a:ext cx="5359508" cy="40131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D96CD5-9DFE-CFFB-8653-B16D4E67C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1046481"/>
            <a:ext cx="5253812" cy="401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5752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schemeClr val="accent3">
                    <a:lumMod val="75000"/>
                  </a:schemeClr>
                </a:solidFill>
                <a:latin typeface="Franklin Gothic Book"/>
              </a:rPr>
              <a:pPr/>
              <a:t>18</a:t>
            </a:fld>
            <a:endParaRPr lang="en-US" dirty="0">
              <a:solidFill>
                <a:schemeClr val="accent3">
                  <a:lumMod val="75000"/>
                </a:schemeClr>
              </a:solidFill>
              <a:latin typeface="Franklin Gothic Book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0291BCF-94C2-DB46-AC75-304C91B40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1" y="6094843"/>
            <a:ext cx="720044" cy="487936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C21C9B7-0E7B-0245-A55C-572E616C4305}"/>
              </a:ext>
            </a:extLst>
          </p:cNvPr>
          <p:cNvSpPr txBox="1">
            <a:spLocks/>
          </p:cNvSpPr>
          <p:nvPr/>
        </p:nvSpPr>
        <p:spPr>
          <a:xfrm>
            <a:off x="603849" y="467361"/>
            <a:ext cx="11179189" cy="63906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Franklin Gothic Book" panose="020B0503020102020204" pitchFamily="34" charset="0"/>
              </a:rPr>
              <a:t>Median Restoration</a:t>
            </a:r>
            <a:r>
              <a:rPr lang="en-US" sz="2400" dirty="0">
                <a:latin typeface="Franklin Gothic Book" panose="020B0503020102020204" pitchFamily="34" charset="0"/>
              </a:rPr>
              <a:t>: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400" dirty="0">
              <a:latin typeface="Franklin Gothic Book" panose="020B05030201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>
              <a:latin typeface="Franklin Gothic Book" panose="020B05030201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B15479-7D5B-4A0D-A0D4-9843318BB239}"/>
              </a:ext>
            </a:extLst>
          </p:cNvPr>
          <p:cNvCxnSpPr>
            <a:cxnSpLocks/>
          </p:cNvCxnSpPr>
          <p:nvPr/>
        </p:nvCxnSpPr>
        <p:spPr>
          <a:xfrm>
            <a:off x="408960" y="345055"/>
            <a:ext cx="1841062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1441BEB-359D-042C-B4C6-AF8293B41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560" y="1234441"/>
            <a:ext cx="7631612" cy="485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344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schemeClr val="accent3">
                    <a:lumMod val="75000"/>
                  </a:schemeClr>
                </a:solidFill>
                <a:latin typeface="Franklin Gothic Book"/>
              </a:rPr>
              <a:pPr/>
              <a:t>19</a:t>
            </a:fld>
            <a:endParaRPr lang="en-US" dirty="0">
              <a:solidFill>
                <a:schemeClr val="accent3">
                  <a:lumMod val="75000"/>
                </a:schemeClr>
              </a:solidFill>
              <a:latin typeface="Franklin Gothic Book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0291BCF-94C2-DB46-AC75-304C91B40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1" y="6094843"/>
            <a:ext cx="720044" cy="487936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C21C9B7-0E7B-0245-A55C-572E616C4305}"/>
              </a:ext>
            </a:extLst>
          </p:cNvPr>
          <p:cNvSpPr txBox="1">
            <a:spLocks/>
          </p:cNvSpPr>
          <p:nvPr/>
        </p:nvSpPr>
        <p:spPr>
          <a:xfrm>
            <a:off x="603849" y="467361"/>
            <a:ext cx="11179189" cy="63906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Franklin Gothic Book" panose="020B0503020102020204" pitchFamily="34" charset="0"/>
              </a:rPr>
              <a:t>Construction of new pedestrian walkway (median rest area</a:t>
            </a:r>
            <a:r>
              <a:rPr lang="en-US" sz="3600" b="1" dirty="0">
                <a:latin typeface="Franklin Gothic Book" panose="020B0503020102020204" pitchFamily="34" charset="0"/>
              </a:rPr>
              <a:t>)</a:t>
            </a:r>
            <a:r>
              <a:rPr lang="en-US" sz="2400" dirty="0">
                <a:latin typeface="Franklin Gothic Book" panose="020B0503020102020204" pitchFamily="34" charset="0"/>
              </a:rPr>
              <a:t>: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400" dirty="0">
              <a:latin typeface="Franklin Gothic Book" panose="020B05030201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>
              <a:latin typeface="Franklin Gothic Book" panose="020B05030201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B15479-7D5B-4A0D-A0D4-9843318BB239}"/>
              </a:ext>
            </a:extLst>
          </p:cNvPr>
          <p:cNvCxnSpPr>
            <a:cxnSpLocks/>
          </p:cNvCxnSpPr>
          <p:nvPr/>
        </p:nvCxnSpPr>
        <p:spPr>
          <a:xfrm>
            <a:off x="408960" y="345055"/>
            <a:ext cx="1841062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78B7A94-468D-BD11-934A-1953B25B7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622" y="1859280"/>
            <a:ext cx="7288853" cy="435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664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AA22836-0CD2-ED47-A48D-00861D8C2ED4}"/>
              </a:ext>
            </a:extLst>
          </p:cNvPr>
          <p:cNvSpPr txBox="1">
            <a:spLocks/>
          </p:cNvSpPr>
          <p:nvPr/>
        </p:nvSpPr>
        <p:spPr>
          <a:xfrm>
            <a:off x="295977" y="658237"/>
            <a:ext cx="4598753" cy="285273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cap="all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defRPr/>
            </a:pPr>
            <a:r>
              <a:rPr lang="en-US" sz="4000" dirty="0">
                <a:latin typeface="Franklin Gothic Demi"/>
              </a:rPr>
              <a:t>agenda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19B9263-5C84-4E41-A438-31EEAC061A89}"/>
              </a:ext>
            </a:extLst>
          </p:cNvPr>
          <p:cNvSpPr txBox="1">
            <a:spLocks/>
          </p:cNvSpPr>
          <p:nvPr/>
        </p:nvSpPr>
        <p:spPr>
          <a:xfrm>
            <a:off x="3455691" y="1659236"/>
            <a:ext cx="6304860" cy="53835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>
                <a:latin typeface="Franklin Gothic Book"/>
              </a:rPr>
              <a:t>About the Project</a:t>
            </a:r>
          </a:p>
          <a:p>
            <a:pPr lvl="0"/>
            <a:r>
              <a:rPr lang="en-US" dirty="0">
                <a:latin typeface="Franklin Gothic Book"/>
              </a:rPr>
              <a:t>Construction Overview</a:t>
            </a:r>
          </a:p>
          <a:p>
            <a:pPr lvl="0"/>
            <a:r>
              <a:rPr lang="en-US" dirty="0">
                <a:latin typeface="Franklin Gothic Book"/>
              </a:rPr>
              <a:t>Location</a:t>
            </a:r>
          </a:p>
          <a:p>
            <a:pPr lvl="0"/>
            <a:r>
              <a:rPr lang="en-US" dirty="0">
                <a:latin typeface="Franklin Gothic Book"/>
              </a:rPr>
              <a:t>Community Impacts</a:t>
            </a:r>
          </a:p>
          <a:p>
            <a:pPr lvl="0"/>
            <a:r>
              <a:rPr lang="en-US" dirty="0">
                <a:latin typeface="Franklin Gothic Book"/>
              </a:rPr>
              <a:t>Outreach and Notification</a:t>
            </a:r>
          </a:p>
          <a:p>
            <a:pPr lvl="0"/>
            <a:r>
              <a:rPr lang="en-US" dirty="0">
                <a:latin typeface="Franklin Gothic Book"/>
              </a:rPr>
              <a:t>Q &amp; A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60FC08F-02F6-544B-AB06-F9B357A13072}"/>
              </a:ext>
            </a:extLst>
          </p:cNvPr>
          <p:cNvSpPr txBox="1">
            <a:spLocks/>
          </p:cNvSpPr>
          <p:nvPr/>
        </p:nvSpPr>
        <p:spPr>
          <a:xfrm>
            <a:off x="8742396" y="6333755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2</a:t>
            </a:fld>
            <a:endParaRPr lang="en-US" dirty="0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95C8CD6-6D5F-084B-8768-5D14013B7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2" y="6094843"/>
            <a:ext cx="720044" cy="48793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3D873E-B40D-8748-BD45-84401B33A767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82296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5761741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schemeClr val="accent3">
                    <a:lumMod val="75000"/>
                  </a:schemeClr>
                </a:solidFill>
                <a:latin typeface="Franklin Gothic Book"/>
              </a:rPr>
              <a:pPr/>
              <a:t>20</a:t>
            </a:fld>
            <a:endParaRPr lang="en-US" dirty="0">
              <a:solidFill>
                <a:schemeClr val="accent3">
                  <a:lumMod val="75000"/>
                </a:schemeClr>
              </a:solidFill>
              <a:latin typeface="Franklin Gothic Book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0291BCF-94C2-DB46-AC75-304C91B40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1" y="6094843"/>
            <a:ext cx="720044" cy="487936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C21C9B7-0E7B-0245-A55C-572E616C4305}"/>
              </a:ext>
            </a:extLst>
          </p:cNvPr>
          <p:cNvSpPr txBox="1">
            <a:spLocks/>
          </p:cNvSpPr>
          <p:nvPr/>
        </p:nvSpPr>
        <p:spPr>
          <a:xfrm>
            <a:off x="603849" y="467361"/>
            <a:ext cx="11179189" cy="63906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Franklin Gothic Book" panose="020B0503020102020204" pitchFamily="34" charset="0"/>
              </a:rPr>
              <a:t>Roadway restoration</a:t>
            </a:r>
            <a:r>
              <a:rPr lang="en-US" sz="2400" dirty="0">
                <a:latin typeface="Franklin Gothic Book" panose="020B0503020102020204" pitchFamily="34" charset="0"/>
              </a:rPr>
              <a:t>: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400" dirty="0">
              <a:latin typeface="Franklin Gothic Book" panose="020B05030201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>
              <a:latin typeface="Franklin Gothic Book" panose="020B05030201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B15479-7D5B-4A0D-A0D4-9843318BB239}"/>
              </a:ext>
            </a:extLst>
          </p:cNvPr>
          <p:cNvCxnSpPr>
            <a:cxnSpLocks/>
          </p:cNvCxnSpPr>
          <p:nvPr/>
        </p:nvCxnSpPr>
        <p:spPr>
          <a:xfrm>
            <a:off x="408960" y="345055"/>
            <a:ext cx="1841062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DF2F4AA-A0A2-E268-636F-97D9B36A6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087" y="1353769"/>
            <a:ext cx="5882340" cy="41021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532DDA-2077-C05C-FAE6-F8F58DAE26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982" y="1353769"/>
            <a:ext cx="5389033" cy="410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563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295976" y="391328"/>
            <a:ext cx="9402660" cy="533121"/>
          </a:xfrm>
          <a:prstGeom prst="rect">
            <a:avLst/>
          </a:prstGeom>
        </p:spPr>
        <p:txBody>
          <a:bodyPr anchor="t" anchorCtr="0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900" dirty="0">
                <a:latin typeface="Franklin Gothic Demi"/>
              </a:rPr>
              <a:t>COMMUNITY OUTREACH</a:t>
            </a:r>
          </a:p>
          <a:p>
            <a:pPr lvl="0"/>
            <a:endParaRPr lang="en-US" sz="3600" dirty="0">
              <a:latin typeface="Franklin Gothic Demi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schemeClr val="accent3">
                    <a:lumMod val="75000"/>
                  </a:schemeClr>
                </a:solidFill>
                <a:latin typeface="Franklin Gothic Book"/>
              </a:rPr>
              <a:pPr/>
              <a:t>21</a:t>
            </a:fld>
            <a:endParaRPr lang="en-US" dirty="0">
              <a:solidFill>
                <a:schemeClr val="accent3">
                  <a:lumMod val="75000"/>
                </a:schemeClr>
              </a:solidFill>
              <a:latin typeface="Franklin Gothic Book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0291BCF-94C2-DB46-AC75-304C91B40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1" y="6094843"/>
            <a:ext cx="720044" cy="48793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B15479-7D5B-4A0D-A0D4-9843318BB239}"/>
              </a:ext>
            </a:extLst>
          </p:cNvPr>
          <p:cNvCxnSpPr>
            <a:cxnSpLocks/>
          </p:cNvCxnSpPr>
          <p:nvPr/>
        </p:nvCxnSpPr>
        <p:spPr>
          <a:xfrm>
            <a:off x="408961" y="250998"/>
            <a:ext cx="1841062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002E3AA-E521-41A9-9E4F-51FBD2BEDC1F}"/>
              </a:ext>
            </a:extLst>
          </p:cNvPr>
          <p:cNvSpPr/>
          <p:nvPr/>
        </p:nvSpPr>
        <p:spPr>
          <a:xfrm>
            <a:off x="621023" y="1064716"/>
            <a:ext cx="10729111" cy="4919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89">
              <a:spcBef>
                <a:spcPct val="20000"/>
              </a:spcBef>
              <a:defRPr/>
            </a:pPr>
            <a:r>
              <a:rPr lang="en-US" sz="1867" kern="0" spc="60" dirty="0">
                <a:solidFill>
                  <a:srgbClr val="00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DDC has assigned Judith Ogoe as the Community Construction Liaison (CCL). Judith is responsible for keeping the community engaged &amp; informed by:</a:t>
            </a:r>
          </a:p>
          <a:p>
            <a:pPr marL="742932" lvl="1" indent="-323843" defTabSz="457189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US" sz="1867" kern="0" dirty="0">
                <a:solidFill>
                  <a:srgbClr val="00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Being the first point of contact (Outreach, Communication)</a:t>
            </a:r>
          </a:p>
          <a:p>
            <a:pPr marL="742932" lvl="1" indent="-323843" defTabSz="457189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US" sz="1867" kern="0" dirty="0">
                <a:solidFill>
                  <a:srgbClr val="00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Identifying &amp; Coordinating (Attempt to mitigate construction impacts)</a:t>
            </a:r>
          </a:p>
          <a:p>
            <a:pPr marL="742932" lvl="1" indent="-323843" defTabSz="457189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US" sz="1867" kern="0" dirty="0">
                <a:solidFill>
                  <a:srgbClr val="00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Providing regular updates in advance (Stakeholders may better plan)</a:t>
            </a:r>
          </a:p>
          <a:p>
            <a:pPr marL="742932" lvl="1" indent="-323843" defTabSz="457189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US" sz="1867" kern="0" dirty="0">
                <a:solidFill>
                  <a:srgbClr val="00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Distributing Advisories throughout the impacted community </a:t>
            </a:r>
          </a:p>
          <a:p>
            <a:pPr defTabSz="457189">
              <a:lnSpc>
                <a:spcPct val="80000"/>
              </a:lnSpc>
              <a:spcBef>
                <a:spcPct val="20000"/>
              </a:spcBef>
              <a:defRPr/>
            </a:pPr>
            <a:endParaRPr lang="en-US" sz="1867" kern="0" spc="60" dirty="0">
              <a:solidFill>
                <a:srgbClr val="0033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189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867" kern="0" spc="60" dirty="0">
                <a:solidFill>
                  <a:srgbClr val="00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CCL contact information:</a:t>
            </a:r>
          </a:p>
          <a:p>
            <a:pPr indent="-190466" defTabSz="457189">
              <a:lnSpc>
                <a:spcPct val="80000"/>
              </a:lnSpc>
              <a:spcBef>
                <a:spcPct val="20000"/>
              </a:spcBef>
              <a:buClr>
                <a:prstClr val="black"/>
              </a:buClr>
              <a:defRPr/>
            </a:pPr>
            <a:r>
              <a:rPr lang="en-US" sz="1867" b="1" u="sng" kern="0" dirty="0">
                <a:solidFill>
                  <a:srgbClr val="00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  <a:r>
              <a:rPr lang="en-US" sz="1867" b="1" kern="0" dirty="0">
                <a:solidFill>
                  <a:srgbClr val="00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			Judith Ogoe</a:t>
            </a:r>
          </a:p>
          <a:p>
            <a:pPr indent="-190466" defTabSz="457189">
              <a:lnSpc>
                <a:spcPct val="80000"/>
              </a:lnSpc>
              <a:spcBef>
                <a:spcPct val="20000"/>
              </a:spcBef>
              <a:buClr>
                <a:prstClr val="black"/>
              </a:buClr>
              <a:defRPr/>
            </a:pPr>
            <a:r>
              <a:rPr lang="en-US" sz="1867" b="1" u="sng" kern="0" dirty="0">
                <a:solidFill>
                  <a:srgbClr val="00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</a:t>
            </a:r>
            <a:r>
              <a:rPr lang="en-US" sz="1867" b="1" kern="0" dirty="0">
                <a:solidFill>
                  <a:srgbClr val="00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			4thavesafetyphaseaccl@gmail.com</a:t>
            </a:r>
          </a:p>
          <a:p>
            <a:pPr indent="-190466" defTabSz="457189">
              <a:lnSpc>
                <a:spcPct val="80000"/>
              </a:lnSpc>
              <a:spcBef>
                <a:spcPct val="20000"/>
              </a:spcBef>
              <a:buClr>
                <a:prstClr val="black"/>
              </a:buClr>
              <a:defRPr/>
            </a:pPr>
            <a:r>
              <a:rPr lang="en-US" sz="1867" b="1" u="sng" kern="0" dirty="0">
                <a:solidFill>
                  <a:srgbClr val="00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 Office</a:t>
            </a:r>
            <a:r>
              <a:rPr lang="en-US" sz="1867" b="1" kern="0" dirty="0">
                <a:solidFill>
                  <a:srgbClr val="00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	331 37</a:t>
            </a:r>
            <a:r>
              <a:rPr lang="en-US" sz="1867" b="1" kern="0" baseline="30000" dirty="0">
                <a:solidFill>
                  <a:srgbClr val="00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867" b="1" kern="0" dirty="0">
                <a:solidFill>
                  <a:srgbClr val="00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Street, Brooklyn, NY 11232</a:t>
            </a:r>
          </a:p>
          <a:p>
            <a:pPr indent="-190466" defTabSz="457189">
              <a:lnSpc>
                <a:spcPct val="80000"/>
              </a:lnSpc>
              <a:spcBef>
                <a:spcPct val="20000"/>
              </a:spcBef>
              <a:buClr>
                <a:prstClr val="black"/>
              </a:buClr>
              <a:defRPr/>
            </a:pPr>
            <a:r>
              <a:rPr lang="en-US" sz="1867" b="1" u="sng" kern="0" dirty="0">
                <a:solidFill>
                  <a:srgbClr val="00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Telephone</a:t>
            </a:r>
            <a:r>
              <a:rPr lang="en-US" sz="1867" b="1" kern="0" dirty="0">
                <a:solidFill>
                  <a:srgbClr val="00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    	347-689-3850</a:t>
            </a:r>
          </a:p>
          <a:p>
            <a:pPr defTabSz="457189">
              <a:lnSpc>
                <a:spcPct val="80000"/>
              </a:lnSpc>
              <a:spcBef>
                <a:spcPct val="20000"/>
              </a:spcBef>
              <a:defRPr/>
            </a:pPr>
            <a:endParaRPr lang="en-US" sz="1867" kern="0" spc="60" dirty="0">
              <a:solidFill>
                <a:srgbClr val="0033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189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867" kern="0" spc="60" dirty="0">
                <a:solidFill>
                  <a:srgbClr val="00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DDC Website: 	</a:t>
            </a:r>
            <a:r>
              <a:rPr lang="en-US" sz="1867" u="sng" kern="0" spc="60" dirty="0">
                <a:solidFill>
                  <a:srgbClr val="00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www.nyc.gov/ddc</a:t>
            </a:r>
            <a:endParaRPr lang="en-US" sz="1867" kern="0" spc="60" dirty="0">
              <a:solidFill>
                <a:srgbClr val="0033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189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867" kern="0" spc="60" dirty="0">
                <a:solidFill>
                  <a:srgbClr val="00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DDC Video: 	</a:t>
            </a:r>
            <a:r>
              <a:rPr lang="en-US" sz="1867" u="sng" kern="0" spc="60" dirty="0">
                <a:solidFill>
                  <a:srgbClr val="00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www.nyc.gov/webuild</a:t>
            </a:r>
            <a:r>
              <a:rPr lang="en-US" sz="1867" kern="0" spc="60" dirty="0">
                <a:solidFill>
                  <a:srgbClr val="00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457189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867" kern="0" spc="60" dirty="0">
                <a:solidFill>
                  <a:srgbClr val="00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Non-Working hours, please call 311 and give the Project ID: HWK1669A</a:t>
            </a:r>
          </a:p>
        </p:txBody>
      </p:sp>
    </p:spTree>
    <p:extLst>
      <p:ext uri="{BB962C8B-B14F-4D97-AF65-F5344CB8AC3E}">
        <p14:creationId xmlns:p14="http://schemas.microsoft.com/office/powerpoint/2010/main" val="4276231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295977" y="313555"/>
            <a:ext cx="9402660" cy="713736"/>
          </a:xfrm>
          <a:prstGeom prst="rect">
            <a:avLst/>
          </a:prstGeom>
          <a:ln>
            <a:noFill/>
          </a:ln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Franklin Gothic Demi"/>
              </a:rPr>
              <a:t>SAMPLE COMMUNICATIONS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6" y="6333755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22</a:t>
            </a:fld>
            <a:endParaRPr lang="en-US" dirty="0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8710E21-292A-224A-9663-18CDEB452673}"/>
              </a:ext>
            </a:extLst>
          </p:cNvPr>
          <p:cNvSpPr txBox="1">
            <a:spLocks/>
          </p:cNvSpPr>
          <p:nvPr/>
        </p:nvSpPr>
        <p:spPr>
          <a:xfrm>
            <a:off x="313521" y="1735056"/>
            <a:ext cx="2525985" cy="71373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lang="en-US" sz="2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lnSpc>
                <a:spcPts val="1573"/>
              </a:lnSpc>
              <a:defRPr/>
            </a:pPr>
            <a:r>
              <a:rPr lang="en-US" sz="1867" dirty="0">
                <a:solidFill>
                  <a:srgbClr val="002FA7"/>
                </a:solidFill>
                <a:latin typeface="Franklin Gothic Demi"/>
              </a:rPr>
              <a:t>Project</a:t>
            </a:r>
            <a:br>
              <a:rPr lang="en-US" sz="1867" dirty="0">
                <a:solidFill>
                  <a:srgbClr val="002FA7"/>
                </a:solidFill>
                <a:latin typeface="Franklin Gothic Demi"/>
              </a:rPr>
            </a:br>
            <a:r>
              <a:rPr lang="en-US" sz="1867" dirty="0">
                <a:solidFill>
                  <a:srgbClr val="002FA7"/>
                </a:solidFill>
                <a:latin typeface="Franklin Gothic Demi"/>
              </a:rPr>
              <a:t>information </a:t>
            </a:r>
          </a:p>
          <a:p>
            <a:pPr defTabSz="914377">
              <a:lnSpc>
                <a:spcPts val="1573"/>
              </a:lnSpc>
              <a:defRPr/>
            </a:pPr>
            <a:r>
              <a:rPr lang="en-US" sz="1867" dirty="0">
                <a:solidFill>
                  <a:srgbClr val="002FA7"/>
                </a:solidFill>
                <a:latin typeface="Franklin Gothic Demi"/>
              </a:rPr>
              <a:t>card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6D3883E-8E17-2643-A463-5D62FE5427BE}"/>
              </a:ext>
            </a:extLst>
          </p:cNvPr>
          <p:cNvSpPr txBox="1">
            <a:spLocks/>
          </p:cNvSpPr>
          <p:nvPr/>
        </p:nvSpPr>
        <p:spPr>
          <a:xfrm>
            <a:off x="8121971" y="1645042"/>
            <a:ext cx="2407253" cy="71373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lang="en-US" sz="2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lnSpc>
                <a:spcPts val="1573"/>
              </a:lnSpc>
              <a:defRPr/>
            </a:pPr>
            <a:r>
              <a:rPr lang="en-US" sz="1867" dirty="0">
                <a:solidFill>
                  <a:srgbClr val="002FA7"/>
                </a:solidFill>
                <a:latin typeface="Franklin Gothic Demi"/>
              </a:rPr>
              <a:t>    Look ahead </a:t>
            </a:r>
          </a:p>
          <a:p>
            <a:pPr defTabSz="914377">
              <a:lnSpc>
                <a:spcPts val="1573"/>
              </a:lnSpc>
              <a:defRPr/>
            </a:pPr>
            <a:r>
              <a:rPr lang="en-US" sz="1867" dirty="0">
                <a:solidFill>
                  <a:srgbClr val="002FA7"/>
                </a:solidFill>
                <a:latin typeface="Franklin Gothic Demi"/>
              </a:rPr>
              <a:t>    Weekly</a:t>
            </a:r>
          </a:p>
          <a:p>
            <a:pPr defTabSz="914377">
              <a:lnSpc>
                <a:spcPts val="1573"/>
              </a:lnSpc>
              <a:defRPr/>
            </a:pPr>
            <a:r>
              <a:rPr lang="en-US" sz="1867" dirty="0">
                <a:solidFill>
                  <a:srgbClr val="002FA7"/>
                </a:solidFill>
                <a:latin typeface="Franklin Gothic Demi"/>
              </a:rPr>
              <a:t>    bulletin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3B7C967-48CA-C749-B132-7D6A3F88CC52}"/>
              </a:ext>
            </a:extLst>
          </p:cNvPr>
          <p:cNvSpPr txBox="1">
            <a:spLocks/>
          </p:cNvSpPr>
          <p:nvPr/>
        </p:nvSpPr>
        <p:spPr>
          <a:xfrm>
            <a:off x="5180014" y="1488683"/>
            <a:ext cx="2407253" cy="48967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lang="en-US" sz="2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lnSpc>
                <a:spcPts val="1573"/>
              </a:lnSpc>
              <a:defRPr/>
            </a:pPr>
            <a:endParaRPr lang="en-US" sz="1867" dirty="0">
              <a:solidFill>
                <a:srgbClr val="002FA7"/>
              </a:solidFill>
              <a:latin typeface="Franklin Gothic Demi"/>
            </a:endParaRPr>
          </a:p>
          <a:p>
            <a:pPr defTabSz="914377">
              <a:lnSpc>
                <a:spcPts val="1573"/>
              </a:lnSpc>
              <a:defRPr/>
            </a:pPr>
            <a:r>
              <a:rPr lang="en-US" sz="1867" dirty="0">
                <a:solidFill>
                  <a:srgbClr val="002FA7"/>
                </a:solidFill>
                <a:latin typeface="Franklin Gothic Demi"/>
              </a:rPr>
              <a:t>           newsletters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99D3DE1-9838-E146-84AE-01A97F3422F6}"/>
              </a:ext>
            </a:extLst>
          </p:cNvPr>
          <p:cNvSpPr txBox="1">
            <a:spLocks/>
          </p:cNvSpPr>
          <p:nvPr/>
        </p:nvSpPr>
        <p:spPr>
          <a:xfrm>
            <a:off x="2403794" y="1518471"/>
            <a:ext cx="2407253" cy="48967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lang="en-US" sz="2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lnSpc>
                <a:spcPts val="1573"/>
              </a:lnSpc>
              <a:defRPr/>
            </a:pPr>
            <a:endParaRPr lang="en-US" sz="1867" dirty="0">
              <a:solidFill>
                <a:srgbClr val="002FA7"/>
              </a:solidFill>
              <a:latin typeface="Franklin Gothic Demi"/>
            </a:endParaRPr>
          </a:p>
          <a:p>
            <a:pPr defTabSz="914377">
              <a:lnSpc>
                <a:spcPts val="1573"/>
              </a:lnSpc>
              <a:defRPr/>
            </a:pPr>
            <a:r>
              <a:rPr lang="en-US" sz="1867" dirty="0">
                <a:solidFill>
                  <a:srgbClr val="002FA7"/>
                </a:solidFill>
                <a:latin typeface="Franklin Gothic Demi"/>
              </a:rPr>
              <a:t>advisory</a:t>
            </a:r>
          </a:p>
        </p:txBody>
      </p:sp>
      <p:pic>
        <p:nvPicPr>
          <p:cNvPr id="18" name="Picture 16">
            <a:extLst>
              <a:ext uri="{FF2B5EF4-FFF2-40B4-BE49-F238E27FC236}">
                <a16:creationId xmlns:a16="http://schemas.microsoft.com/office/drawing/2014/main" id="{5D808314-6DE3-D146-8E76-DFF57844C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4046" y="313553"/>
            <a:ext cx="720047" cy="48793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D9A01D8-C607-5A15-DA37-34480F733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526" y="1978355"/>
            <a:ext cx="1613456" cy="25424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124E4EB-EFFA-3D95-59E6-4ACB2044AF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1855" y="1978355"/>
            <a:ext cx="1944686" cy="25424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55F1C-7069-E227-55F3-7D1428A22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122" y="2382759"/>
            <a:ext cx="2108867" cy="32672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218286-7A60-3BE4-F100-19742B8575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1035" y="2357852"/>
            <a:ext cx="3622793" cy="27935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9A4169-255A-EC8C-D8CF-905EBF8C65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3503" y="1946199"/>
            <a:ext cx="2330570" cy="296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408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AC35F0D-F5D3-C440-9D5E-FD7E28DB92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E9611A6-4873-D74B-BE4F-6B62B67544F3}"/>
              </a:ext>
            </a:extLst>
          </p:cNvPr>
          <p:cNvCxnSpPr>
            <a:cxnSpLocks/>
          </p:cNvCxnSpPr>
          <p:nvPr/>
        </p:nvCxnSpPr>
        <p:spPr>
          <a:xfrm>
            <a:off x="408961" y="462013"/>
            <a:ext cx="11381987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06E4A232-62C9-CE44-AF73-B8CC370531FE}"/>
              </a:ext>
            </a:extLst>
          </p:cNvPr>
          <p:cNvSpPr txBox="1">
            <a:spLocks/>
          </p:cNvSpPr>
          <p:nvPr/>
        </p:nvSpPr>
        <p:spPr>
          <a:xfrm>
            <a:off x="408959" y="2521713"/>
            <a:ext cx="10593023" cy="28527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cap="all" spc="700" baseline="0">
                <a:solidFill>
                  <a:schemeClr val="bg1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pc="600" dirty="0"/>
              <a:t>Thank you!</a:t>
            </a:r>
          </a:p>
          <a:p>
            <a:pPr algn="l"/>
            <a:endParaRPr lang="en-US" spc="600" dirty="0"/>
          </a:p>
          <a:p>
            <a:pPr algn="l"/>
            <a:r>
              <a:rPr lang="en-US" spc="600" dirty="0"/>
              <a:t>Q&amp;A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F47010-5667-5A40-955A-C34DC7672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0" y="703657"/>
            <a:ext cx="1799464" cy="4273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4B4A7D-088C-4F3A-B224-F24516187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437" y="680067"/>
            <a:ext cx="811982" cy="48791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96C6FDB-45A1-4A16-84F4-061921C3F0B6}"/>
              </a:ext>
            </a:extLst>
          </p:cNvPr>
          <p:cNvCxnSpPr>
            <a:cxnSpLocks/>
          </p:cNvCxnSpPr>
          <p:nvPr/>
        </p:nvCxnSpPr>
        <p:spPr>
          <a:xfrm>
            <a:off x="408960" y="1409173"/>
            <a:ext cx="11381987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0709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491024" y="79081"/>
            <a:ext cx="7804837" cy="62550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600" b="1" dirty="0">
                <a:latin typeface="Franklin Gothic Demi" panose="020B0703020102020204" pitchFamily="34" charset="0"/>
              </a:rPr>
              <a:t>About the Project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6" y="6333755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3</a:t>
            </a:fld>
            <a:endParaRPr lang="en-US" dirty="0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C21C9B7-0E7B-0245-A55C-572E616C4305}"/>
              </a:ext>
            </a:extLst>
          </p:cNvPr>
          <p:cNvSpPr txBox="1">
            <a:spLocks/>
          </p:cNvSpPr>
          <p:nvPr/>
        </p:nvSpPr>
        <p:spPr>
          <a:xfrm>
            <a:off x="937558" y="894198"/>
            <a:ext cx="9994601" cy="57301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22738" indent="-41227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latin typeface="Franklin Gothic Book" panose="020B0503020102020204" pitchFamily="34" charset="0"/>
              </a:rPr>
              <a:t>Project:                    4</a:t>
            </a:r>
            <a:r>
              <a:rPr lang="en-US" sz="2800" b="1" baseline="30000" dirty="0">
                <a:latin typeface="Franklin Gothic Book" panose="020B0503020102020204" pitchFamily="34" charset="0"/>
              </a:rPr>
              <a:t>th</a:t>
            </a:r>
            <a:r>
              <a:rPr lang="en-US" sz="2800" b="1" dirty="0">
                <a:latin typeface="Franklin Gothic Book" panose="020B0503020102020204" pitchFamily="34" charset="0"/>
              </a:rPr>
              <a:t> Avenue Safety Improvement Phase A</a:t>
            </a:r>
          </a:p>
          <a:p>
            <a:pPr marL="4122738" indent="-41227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400" b="1" dirty="0">
              <a:latin typeface="Franklin Gothic Book" panose="020B0503020102020204" pitchFamily="34" charset="0"/>
            </a:endParaRPr>
          </a:p>
          <a:p>
            <a:pPr marL="4122738" indent="-41227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latin typeface="Franklin Gothic Book" panose="020B0503020102020204" pitchFamily="34" charset="0"/>
              </a:rPr>
              <a:t>Project ID#:             HWK1669A</a:t>
            </a:r>
          </a:p>
          <a:p>
            <a:pPr marL="4122738" indent="-41227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400" b="1" dirty="0">
              <a:latin typeface="Franklin Gothic Book" panose="020B0503020102020204" pitchFamily="34" charset="0"/>
            </a:endParaRPr>
          </a:p>
          <a:p>
            <a:pPr marL="4122738" indent="-41227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latin typeface="Franklin Gothic Book" panose="020B0503020102020204" pitchFamily="34" charset="0"/>
              </a:rPr>
              <a:t>Borough :                Brooklyn</a:t>
            </a:r>
          </a:p>
          <a:p>
            <a:pPr marL="4122738" indent="-41227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400" b="1" dirty="0">
              <a:latin typeface="Franklin Gothic Book" panose="020B0503020102020204" pitchFamily="34" charset="0"/>
            </a:endParaRPr>
          </a:p>
          <a:p>
            <a:pPr marL="4122738" indent="-41227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latin typeface="Franklin Gothic Book" panose="020B0503020102020204" pitchFamily="34" charset="0"/>
              </a:rPr>
              <a:t>Registration No:     20211424976</a:t>
            </a:r>
          </a:p>
          <a:p>
            <a:pPr marL="4122738" indent="-41227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400" b="1" dirty="0">
              <a:latin typeface="Franklin Gothic Book" panose="020B0503020102020204" pitchFamily="34" charset="0"/>
            </a:endParaRPr>
          </a:p>
          <a:p>
            <a:pPr marL="4122738" indent="-41227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latin typeface="Franklin Gothic Book" panose="020B0503020102020204" pitchFamily="34" charset="0"/>
              </a:rPr>
              <a:t>Supervision :          M &amp; J Engineering, PC</a:t>
            </a:r>
          </a:p>
          <a:p>
            <a:pPr marL="4122738" indent="-41227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400" b="1" dirty="0">
              <a:latin typeface="Franklin Gothic Book" panose="020B0503020102020204" pitchFamily="34" charset="0"/>
            </a:endParaRPr>
          </a:p>
          <a:p>
            <a:pPr marL="4122738" indent="-41227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latin typeface="Franklin Gothic Book" panose="020B0503020102020204" pitchFamily="34" charset="0"/>
              </a:rPr>
              <a:t>Contractor :            J R Cruz Corp.</a:t>
            </a:r>
          </a:p>
          <a:p>
            <a:pPr marL="4122738" indent="-41227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400" b="1" dirty="0">
              <a:latin typeface="Franklin Gothic Book" panose="020B0503020102020204" pitchFamily="34" charset="0"/>
            </a:endParaRPr>
          </a:p>
          <a:p>
            <a:pPr marL="4122738" indent="-41227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latin typeface="Franklin Gothic Book" panose="020B0503020102020204" pitchFamily="34" charset="0"/>
              </a:rPr>
              <a:t>Notice to Proceed:  Winter 2021</a:t>
            </a:r>
          </a:p>
          <a:p>
            <a:pPr marL="4122738" indent="-41227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Franklin Gothic Book" panose="020B0503020102020204" pitchFamily="34" charset="0"/>
            </a:endParaRPr>
          </a:p>
          <a:p>
            <a:pPr marL="4122738" indent="-41227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latin typeface="Franklin Gothic Book" panose="020B0503020102020204" pitchFamily="34" charset="0"/>
              </a:rPr>
              <a:t>Contract Completion Date :  Summer 2024</a:t>
            </a:r>
          </a:p>
          <a:p>
            <a:pPr marL="4122738" indent="-41227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200" dirty="0">
              <a:latin typeface="Franklin Gothic Book" panose="020B0503020102020204" pitchFamily="34" charset="0"/>
            </a:endParaRPr>
          </a:p>
          <a:p>
            <a:pPr marL="4122738" indent="-41227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latin typeface="Franklin Gothic Book" panose="020B0503020102020204" pitchFamily="34" charset="0"/>
              </a:rPr>
              <a:t>Total Budget:</a:t>
            </a:r>
            <a:r>
              <a:rPr lang="en-US" sz="2800" dirty="0">
                <a:latin typeface="Franklin Gothic Book" panose="020B0503020102020204" pitchFamily="34" charset="0"/>
              </a:rPr>
              <a:t>	$43,750,000</a:t>
            </a: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D3D384A3-F26E-104D-AF6D-0E60EFA6D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289" y="405247"/>
            <a:ext cx="719139" cy="48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5807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295977" y="313555"/>
            <a:ext cx="9402660" cy="580643"/>
          </a:xfrm>
          <a:prstGeom prst="rect">
            <a:avLst/>
          </a:prstGeom>
        </p:spPr>
        <p:txBody>
          <a:bodyPr anchor="t" anchorCtr="0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600" dirty="0">
                <a:latin typeface="Franklin Gothic Demi"/>
              </a:rPr>
              <a:t>How will this project benefit you?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6" y="6333755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D3D384A3-F26E-104D-AF6D-0E60EFA6D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289" y="405247"/>
            <a:ext cx="719139" cy="48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159C97F-9439-442A-98C2-D217410187CD}"/>
              </a:ext>
            </a:extLst>
          </p:cNvPr>
          <p:cNvSpPr txBox="1">
            <a:spLocks/>
          </p:cNvSpPr>
          <p:nvPr/>
        </p:nvSpPr>
        <p:spPr>
          <a:xfrm>
            <a:off x="549590" y="1097770"/>
            <a:ext cx="11716239" cy="580468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000" b="1" u="sng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u="sng" dirty="0">
                <a:latin typeface="Franklin Gothic Book" panose="020B0503020102020204" pitchFamily="34" charset="0"/>
              </a:rPr>
              <a:t>Community Improvements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400" b="1" u="sng" dirty="0">
              <a:latin typeface="Franklin Gothic Book" panose="020B05030201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2400" dirty="0">
                <a:latin typeface="Franklin Gothic Book" panose="020B0503020102020204" pitchFamily="34" charset="0"/>
              </a:rPr>
              <a:t>This project will completely redesign 4</a:t>
            </a:r>
            <a:r>
              <a:rPr lang="en-US" sz="2400" baseline="30000" dirty="0">
                <a:latin typeface="Franklin Gothic Book" panose="020B0503020102020204" pitchFamily="34" charset="0"/>
              </a:rPr>
              <a:t>th</a:t>
            </a:r>
            <a:r>
              <a:rPr lang="en-US" sz="2400" dirty="0">
                <a:latin typeface="Franklin Gothic Book" panose="020B0503020102020204" pitchFamily="34" charset="0"/>
              </a:rPr>
              <a:t> Avenue in Brooklyn from 8</a:t>
            </a:r>
            <a:r>
              <a:rPr lang="en-US" sz="2400" baseline="30000" dirty="0">
                <a:latin typeface="Franklin Gothic Book" panose="020B0503020102020204" pitchFamily="34" charset="0"/>
              </a:rPr>
              <a:t>th</a:t>
            </a:r>
            <a:r>
              <a:rPr lang="en-US" sz="2400" dirty="0">
                <a:latin typeface="Franklin Gothic Book" panose="020B0503020102020204" pitchFamily="34" charset="0"/>
              </a:rPr>
              <a:t> to 64</a:t>
            </a:r>
            <a:r>
              <a:rPr lang="en-US" sz="2400" baseline="30000" dirty="0">
                <a:latin typeface="Franklin Gothic Book" panose="020B0503020102020204" pitchFamily="34" charset="0"/>
              </a:rPr>
              <a:t>th</a:t>
            </a:r>
            <a:r>
              <a:rPr lang="en-US" sz="2400" dirty="0">
                <a:latin typeface="Franklin Gothic Book" panose="020B0503020102020204" pitchFamily="34" charset="0"/>
              </a:rPr>
              <a:t> Streets in order to enhance safety for all users along this major thoroughfare.</a:t>
            </a:r>
          </a:p>
          <a:p>
            <a:pPr algn="l">
              <a:lnSpc>
                <a:spcPct val="100000"/>
              </a:lnSpc>
            </a:pPr>
            <a:r>
              <a:rPr lang="en-US" sz="2400" dirty="0">
                <a:latin typeface="Franklin Gothic Book" panose="020B0503020102020204" pitchFamily="34" charset="0"/>
              </a:rPr>
              <a:t>Key elements of the redesign will include: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Franklin Gothic Book" panose="020B0503020102020204" pitchFamily="34" charset="0"/>
              </a:rPr>
              <a:t>Raised medians to calm traffic and improve safety for pedestrian, cyclist and motorist along 4</a:t>
            </a:r>
            <a:r>
              <a:rPr lang="en-US" sz="2400" baseline="30000" dirty="0">
                <a:latin typeface="Franklin Gothic Book" panose="020B0503020102020204" pitchFamily="34" charset="0"/>
              </a:rPr>
              <a:t>th</a:t>
            </a:r>
            <a:r>
              <a:rPr lang="en-US" sz="2400" dirty="0">
                <a:latin typeface="Franklin Gothic Book" panose="020B0503020102020204" pitchFamily="34" charset="0"/>
              </a:rPr>
              <a:t> Avenue.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Franklin Gothic Book" panose="020B0503020102020204" pitchFamily="34" charset="0"/>
              </a:rPr>
              <a:t>Pedestrian refuge islands. </a:t>
            </a:r>
            <a:endParaRPr lang="en-US" sz="2400" strike="sngStrike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000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0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041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F249AE-7F49-8A4D-A75E-CD0D23483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960" y="6030223"/>
            <a:ext cx="822960" cy="55255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69695A5-BA0C-AE40-BF36-00252F639353}"/>
              </a:ext>
            </a:extLst>
          </p:cNvPr>
          <p:cNvSpPr txBox="1">
            <a:spLocks/>
          </p:cNvSpPr>
          <p:nvPr/>
        </p:nvSpPr>
        <p:spPr>
          <a:xfrm>
            <a:off x="408962" y="275218"/>
            <a:ext cx="4830659" cy="52972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600" dirty="0">
                <a:latin typeface="Franklin Gothic Demi"/>
              </a:rPr>
              <a:t>Project location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0FE7D4-04CB-C548-BA52-EE4AB21D1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2" y="6094843"/>
            <a:ext cx="720044" cy="487936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BD8D698-B3BE-CA46-9E9B-F6C341766365}"/>
              </a:ext>
            </a:extLst>
          </p:cNvPr>
          <p:cNvSpPr txBox="1">
            <a:spLocks/>
          </p:cNvSpPr>
          <p:nvPr/>
        </p:nvSpPr>
        <p:spPr>
          <a:xfrm>
            <a:off x="408962" y="962007"/>
            <a:ext cx="11578906" cy="17537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u="sng" dirty="0">
                <a:latin typeface="Franklin Gothic Book" panose="020B0503020102020204" pitchFamily="34" charset="0"/>
              </a:rPr>
              <a:t>Overview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Franklin Gothic Book" panose="020B0503020102020204" pitchFamily="34" charset="0"/>
              </a:rPr>
              <a:t>4</a:t>
            </a:r>
            <a:r>
              <a:rPr lang="en-US" sz="2000" baseline="30000" dirty="0">
                <a:latin typeface="Franklin Gothic Book" panose="020B0503020102020204" pitchFamily="34" charset="0"/>
              </a:rPr>
              <a:t>th</a:t>
            </a:r>
            <a:r>
              <a:rPr lang="en-US" sz="2000" dirty="0">
                <a:latin typeface="Franklin Gothic Book" panose="020B0503020102020204" pitchFamily="34" charset="0"/>
              </a:rPr>
              <a:t> Avenue from 8</a:t>
            </a:r>
            <a:r>
              <a:rPr lang="en-US" sz="2000" baseline="30000" dirty="0">
                <a:latin typeface="Franklin Gothic Book" panose="020B0503020102020204" pitchFamily="34" charset="0"/>
              </a:rPr>
              <a:t>th</a:t>
            </a:r>
            <a:r>
              <a:rPr lang="en-US" sz="2000" dirty="0">
                <a:latin typeface="Franklin Gothic Book" panose="020B0503020102020204" pitchFamily="34" charset="0"/>
              </a:rPr>
              <a:t> Street to 64</a:t>
            </a:r>
            <a:r>
              <a:rPr lang="en-US" sz="2000" baseline="30000" dirty="0">
                <a:latin typeface="Franklin Gothic Book" panose="020B0503020102020204" pitchFamily="34" charset="0"/>
              </a:rPr>
              <a:t>th</a:t>
            </a:r>
            <a:r>
              <a:rPr lang="en-US" sz="2000" dirty="0">
                <a:latin typeface="Franklin Gothic Book" panose="020B0503020102020204" pitchFamily="34" charset="0"/>
              </a:rPr>
              <a:t> Street through the Gowanus, Park Slope, Greenwood Heights, and Sunset Park neighborhoods.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4D375782-6C4B-43D3-BA6A-48C57E109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9280" y="2353365"/>
            <a:ext cx="7546898" cy="395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814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295977" y="313555"/>
            <a:ext cx="9402660" cy="580643"/>
          </a:xfrm>
          <a:prstGeom prst="rect">
            <a:avLst/>
          </a:prstGeom>
        </p:spPr>
        <p:txBody>
          <a:bodyPr anchor="t" anchorCtr="0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600" dirty="0">
                <a:latin typeface="Franklin Gothic Demi"/>
              </a:rPr>
              <a:t>Construction Overview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6" y="6333755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6</a:t>
            </a:fld>
            <a:endParaRPr lang="en-US" dirty="0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D3D384A3-F26E-104D-AF6D-0E60EFA6D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289" y="405247"/>
            <a:ext cx="719139" cy="48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159C97F-9439-442A-98C2-D217410187CD}"/>
              </a:ext>
            </a:extLst>
          </p:cNvPr>
          <p:cNvSpPr txBox="1">
            <a:spLocks/>
          </p:cNvSpPr>
          <p:nvPr/>
        </p:nvSpPr>
        <p:spPr>
          <a:xfrm>
            <a:off x="549590" y="1097770"/>
            <a:ext cx="11716239" cy="46731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000" b="1" u="sng" dirty="0">
              <a:latin typeface="Franklin Gothic Book" panose="020B0503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Franklin Gothic Book" panose="020B0503020102020204" pitchFamily="34" charset="0"/>
              </a:rPr>
              <a:t>Outreach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Franklin Gothic Book" panose="020B0503020102020204" pitchFamily="34" charset="0"/>
              </a:rPr>
              <a:t>Permits and scheduling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Franklin Gothic Book" panose="020B0503020102020204" pitchFamily="34" charset="0"/>
              </a:rPr>
              <a:t>Demolition and reconstruction of the medians from 8</a:t>
            </a:r>
            <a:r>
              <a:rPr lang="en-US" sz="2400" baseline="30000" dirty="0">
                <a:latin typeface="Franklin Gothic Book" panose="020B0503020102020204" pitchFamily="34" charset="0"/>
              </a:rPr>
              <a:t>th</a:t>
            </a:r>
            <a:r>
              <a:rPr lang="en-US" sz="2400" dirty="0">
                <a:latin typeface="Franklin Gothic Book" panose="020B0503020102020204" pitchFamily="34" charset="0"/>
              </a:rPr>
              <a:t> Street to 64</a:t>
            </a:r>
            <a:r>
              <a:rPr lang="en-US" sz="2400" baseline="30000" dirty="0">
                <a:latin typeface="Franklin Gothic Book" panose="020B0503020102020204" pitchFamily="34" charset="0"/>
              </a:rPr>
              <a:t>th</a:t>
            </a:r>
            <a:r>
              <a:rPr lang="en-US" sz="2400" dirty="0">
                <a:latin typeface="Franklin Gothic Book" panose="020B0503020102020204" pitchFamily="34" charset="0"/>
              </a:rPr>
              <a:t> Street. </a:t>
            </a:r>
            <a:endParaRPr lang="en-US" sz="2400" dirty="0">
              <a:highlight>
                <a:srgbClr val="FFFF00"/>
              </a:highlight>
              <a:latin typeface="Franklin Gothic Book" panose="020B0503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Franklin Gothic Book" panose="020B0503020102020204" pitchFamily="34" charset="0"/>
              </a:rPr>
              <a:t>Reconstruction of MTA vents along 4</a:t>
            </a:r>
            <a:r>
              <a:rPr lang="en-US" sz="2400" baseline="30000" dirty="0">
                <a:latin typeface="Franklin Gothic Book" panose="020B0503020102020204" pitchFamily="34" charset="0"/>
              </a:rPr>
              <a:t>th</a:t>
            </a:r>
            <a:r>
              <a:rPr lang="en-US" sz="2400" dirty="0">
                <a:latin typeface="Franklin Gothic Book" panose="020B0503020102020204" pitchFamily="34" charset="0"/>
              </a:rPr>
              <a:t> Avenue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Franklin Gothic Book" panose="020B0503020102020204" pitchFamily="34" charset="0"/>
              </a:rPr>
              <a:t>New traffic signals and street lighting to be installed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Franklin Gothic Book" panose="020B0503020102020204" pitchFamily="34" charset="0"/>
              </a:rPr>
              <a:t>New pavement markings along 4</a:t>
            </a:r>
            <a:r>
              <a:rPr lang="en-US" sz="2400" baseline="30000" dirty="0">
                <a:latin typeface="Franklin Gothic Book" panose="020B0503020102020204" pitchFamily="34" charset="0"/>
              </a:rPr>
              <a:t>th</a:t>
            </a:r>
            <a:r>
              <a:rPr lang="en-US" sz="2400" dirty="0">
                <a:latin typeface="Franklin Gothic Book" panose="020B0503020102020204" pitchFamily="34" charset="0"/>
              </a:rPr>
              <a:t> Avenue and at streets intersections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Franklin Gothic Book" panose="020B0503020102020204" pitchFamily="34" charset="0"/>
              </a:rPr>
              <a:t>Planting of new trees  and scrubs at the newly constructed median</a:t>
            </a:r>
            <a:endParaRPr lang="en-US" sz="1000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0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312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F8EF15-88D6-CC4D-BE71-4AC8BB9974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9B6DF1-1FB5-FE43-A5B9-E4C0699B3D1E}"/>
              </a:ext>
            </a:extLst>
          </p:cNvPr>
          <p:cNvSpPr txBox="1">
            <a:spLocks/>
          </p:cNvSpPr>
          <p:nvPr/>
        </p:nvSpPr>
        <p:spPr>
          <a:xfrm>
            <a:off x="295976" y="313553"/>
            <a:ext cx="9402660" cy="146772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CLICK TO EDIT HEADLINE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779604E-A3BC-2E4D-B000-DBD8D7E3969B}"/>
              </a:ext>
            </a:extLst>
          </p:cNvPr>
          <p:cNvSpPr txBox="1">
            <a:spLocks/>
          </p:cNvSpPr>
          <p:nvPr/>
        </p:nvSpPr>
        <p:spPr>
          <a:xfrm>
            <a:off x="295976" y="1904733"/>
            <a:ext cx="9807394" cy="3698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Edit text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A9F985-9CB2-D54B-87F0-A5267B3C3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960" y="6030220"/>
            <a:ext cx="822960" cy="552559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39E20B0-C086-3F44-992F-25C3016B0EE2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7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B9172B-ED76-2E47-BCE5-53D22EB827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4B7FD48-EE4D-B040-83E5-78DD1E30F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960" y="6030220"/>
            <a:ext cx="822960" cy="552559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CB571DB5-3222-6A4F-A1B5-6EE1DD82E202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7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A19BBAC-BFBC-3B4E-A29E-AC43FAB7E64C}"/>
              </a:ext>
            </a:extLst>
          </p:cNvPr>
          <p:cNvSpPr txBox="1">
            <a:spLocks/>
          </p:cNvSpPr>
          <p:nvPr/>
        </p:nvSpPr>
        <p:spPr>
          <a:xfrm>
            <a:off x="408959" y="2208267"/>
            <a:ext cx="9549693" cy="267500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7000"/>
              </a:lnSpc>
              <a:spcBef>
                <a:spcPct val="0"/>
              </a:spcBef>
              <a:buNone/>
              <a:defRPr sz="7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all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During construction                   </a:t>
            </a:r>
          </a:p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dirty="0">
                <a:solidFill>
                  <a:sysClr val="window" lastClr="FFFFFF"/>
                </a:solidFill>
                <a:latin typeface="Franklin Gothic Demi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dirty="0">
                <a:solidFill>
                  <a:sysClr val="window" lastClr="FFFFFF"/>
                </a:solidFill>
                <a:latin typeface="Franklin Gothic Demi"/>
              </a:rPr>
              <a:t>Three blocks stretches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497DD2-5AE0-CA46-8352-A363D70950AD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82296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364045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295977" y="313555"/>
            <a:ext cx="9402660" cy="580644"/>
          </a:xfrm>
          <a:prstGeom prst="rect">
            <a:avLst/>
          </a:prstGeom>
        </p:spPr>
        <p:txBody>
          <a:bodyPr anchor="t" anchorCtr="0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600" dirty="0">
                <a:latin typeface="Franklin Gothic Demi"/>
              </a:rPr>
              <a:t>Working Hours During Construction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6" y="6333755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8</a:t>
            </a:fld>
            <a:endParaRPr lang="en-US" dirty="0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C21C9B7-0E7B-0245-A55C-572E616C4305}"/>
              </a:ext>
            </a:extLst>
          </p:cNvPr>
          <p:cNvSpPr txBox="1">
            <a:spLocks/>
          </p:cNvSpPr>
          <p:nvPr/>
        </p:nvSpPr>
        <p:spPr>
          <a:xfrm>
            <a:off x="295977" y="1367286"/>
            <a:ext cx="10872149" cy="47007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3206750" algn="l"/>
              </a:tabLst>
            </a:pPr>
            <a:r>
              <a:rPr lang="en-US" sz="2800" b="1" dirty="0">
                <a:latin typeface="Franklin Gothic Book" panose="020B0503020102020204" pitchFamily="34" charset="0"/>
              </a:rPr>
              <a:t>Work hours on this project </a:t>
            </a:r>
            <a:r>
              <a:rPr lang="en-US" sz="2800" b="1" u="sng" dirty="0">
                <a:latin typeface="Franklin Gothic Book" panose="020B0503020102020204" pitchFamily="34" charset="0"/>
              </a:rPr>
              <a:t>will vary by location</a:t>
            </a:r>
            <a:r>
              <a:rPr lang="en-US" sz="2800" b="1" dirty="0">
                <a:latin typeface="Franklin Gothic Book" panose="020B0503020102020204" pitchFamily="34" charset="0"/>
              </a:rPr>
              <a:t>. </a:t>
            </a:r>
          </a:p>
          <a:p>
            <a:pPr marL="463550" indent="-4635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3206750" algn="l"/>
              </a:tabLst>
            </a:pPr>
            <a:r>
              <a:rPr lang="en-US" sz="2800" dirty="0">
                <a:latin typeface="Franklin Gothic Book" panose="020B0503020102020204" pitchFamily="34" charset="0"/>
              </a:rPr>
              <a:t>	</a:t>
            </a:r>
          </a:p>
          <a:p>
            <a:pPr marL="463550" indent="-4635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206750" algn="l"/>
              </a:tabLst>
            </a:pPr>
            <a:r>
              <a:rPr lang="en-US" sz="2600" b="1" dirty="0">
                <a:latin typeface="Franklin Gothic Book" panose="020B0503020102020204" pitchFamily="34" charset="0"/>
              </a:rPr>
              <a:t>Work Hours: Monday - Friday; 7am-6pm and/or 10pm-6am (at vents).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3206750" algn="l"/>
              </a:tabLst>
            </a:pPr>
            <a:r>
              <a:rPr lang="en-US" sz="2600" b="1" i="1" dirty="0">
                <a:latin typeface="Franklin Gothic Book" panose="020B0503020102020204" pitchFamily="34" charset="0"/>
              </a:rPr>
              <a:t>                            </a:t>
            </a:r>
            <a:r>
              <a:rPr lang="en-US" sz="2600" b="1" dirty="0">
                <a:latin typeface="Franklin Gothic Book" panose="020B0503020102020204" pitchFamily="34" charset="0"/>
              </a:rPr>
              <a:t>Saturday work, as necessary</a:t>
            </a:r>
            <a:r>
              <a:rPr lang="en-US" sz="2600" b="1" i="1" dirty="0">
                <a:latin typeface="Franklin Gothic Book" panose="020B0503020102020204" pitchFamily="34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3206750" algn="l"/>
              </a:tabLst>
            </a:pPr>
            <a:endParaRPr lang="en-US" sz="900" i="1" dirty="0">
              <a:latin typeface="Franklin Gothic Book" panose="020B0503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Franklin Gothic Book" panose="020B0503020102020204" pitchFamily="34" charset="0"/>
              </a:rPr>
              <a:t>The contractor will follow all DOT – OCMC Allowable Hours, as per OCMC stipulated issued street permits. </a:t>
            </a:r>
          </a:p>
          <a:p>
            <a:endParaRPr lang="en-US" sz="2600" dirty="0">
              <a:latin typeface="Franklin Gothic Book" panose="020B0503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>
              <a:latin typeface="Franklin Gothic Book" panose="020B0503020102020204" pitchFamily="34" charset="0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D3D384A3-F26E-104D-AF6D-0E60EFA6D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289" y="405247"/>
            <a:ext cx="719139" cy="48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0334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295977" y="159120"/>
            <a:ext cx="9402660" cy="99708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600" dirty="0">
                <a:latin typeface="Franklin Gothic Demi"/>
              </a:rPr>
              <a:t>What to expect on each 3-block stretch</a:t>
            </a:r>
          </a:p>
          <a:p>
            <a:pPr lvl="0"/>
            <a:endParaRPr lang="en-US" sz="3600" dirty="0">
              <a:latin typeface="Franklin Gothic Demi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6" y="6333755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9</a:t>
            </a:fld>
            <a:endParaRPr lang="en-US" dirty="0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C21C9B7-0E7B-0245-A55C-572E616C4305}"/>
              </a:ext>
            </a:extLst>
          </p:cNvPr>
          <p:cNvSpPr txBox="1">
            <a:spLocks/>
          </p:cNvSpPr>
          <p:nvPr/>
        </p:nvSpPr>
        <p:spPr>
          <a:xfrm>
            <a:off x="277907" y="1249287"/>
            <a:ext cx="10872149" cy="52958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206750" algn="l"/>
              </a:tabLst>
            </a:pPr>
            <a:r>
              <a:rPr lang="en-US" sz="4000" b="1" dirty="0">
                <a:latin typeface="Franklin Gothic Book" panose="020B0503020102020204" pitchFamily="34" charset="0"/>
              </a:rPr>
              <a:t>There will be No Standing Anytime within the construction area</a:t>
            </a:r>
            <a:r>
              <a:rPr lang="en-US" sz="5400" b="1" dirty="0">
                <a:latin typeface="Franklin Gothic Book" panose="020B0503020102020204" pitchFamily="34" charset="0"/>
              </a:rPr>
              <a:t>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206750" algn="l"/>
              </a:tabLst>
            </a:pPr>
            <a:endParaRPr lang="en-US" sz="5400" b="1" dirty="0">
              <a:latin typeface="Franklin Gothic Book" panose="020B0503020102020204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206750" algn="l"/>
              </a:tabLst>
            </a:pPr>
            <a:r>
              <a:rPr lang="en-US" sz="4000" b="1" dirty="0">
                <a:latin typeface="Franklin Gothic Book" panose="020B0503020102020204" pitchFamily="34" charset="0"/>
              </a:rPr>
              <a:t>Shared bike lane with vehicle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206750" algn="l"/>
              </a:tabLst>
            </a:pPr>
            <a:endParaRPr lang="en-US" sz="4000" b="1" dirty="0">
              <a:latin typeface="Franklin Gothic Book" panose="020B0503020102020204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206750" algn="l"/>
              </a:tabLst>
            </a:pPr>
            <a:r>
              <a:rPr lang="en-US" sz="4000" b="1" dirty="0">
                <a:latin typeface="Franklin Gothic Book" panose="020B0503020102020204" pitchFamily="34" charset="0"/>
              </a:rPr>
              <a:t>There will be visible signage  </a:t>
            </a:r>
            <a:endParaRPr lang="en-US" sz="4000" dirty="0">
              <a:latin typeface="Franklin Gothic Book" panose="020B0503020102020204" pitchFamily="34" charset="0"/>
            </a:endParaRPr>
          </a:p>
          <a:p>
            <a:endParaRPr lang="en-US" sz="2600" dirty="0">
              <a:latin typeface="Franklin Gothic Book" panose="020B0503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>
              <a:latin typeface="Franklin Gothic Book" panose="020B0503020102020204" pitchFamily="34" charset="0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D3D384A3-F26E-104D-AF6D-0E60EFA6D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289" y="405247"/>
            <a:ext cx="719139" cy="48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35599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724</Words>
  <Application>Microsoft Office PowerPoint</Application>
  <PresentationFormat>Widescreen</PresentationFormat>
  <Paragraphs>269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Franklin Gothic Book</vt:lpstr>
      <vt:lpstr>Franklin Gothic Demi</vt:lpstr>
      <vt:lpstr>Franklin Gothic Medium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2020-12-04T18:31:20Z</dcterms:created>
  <dcterms:modified xsi:type="dcterms:W3CDTF">2022-10-07T14:37:31Z</dcterms:modified>
</cp:coreProperties>
</file>