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handoutMasterIdLst>
    <p:handoutMasterId r:id="rId22"/>
  </p:handoutMasterIdLst>
  <p:sldIdLst>
    <p:sldId id="256" r:id="rId6"/>
    <p:sldId id="369" r:id="rId7"/>
    <p:sldId id="360" r:id="rId8"/>
    <p:sldId id="376" r:id="rId9"/>
    <p:sldId id="354" r:id="rId10"/>
    <p:sldId id="260" r:id="rId11"/>
    <p:sldId id="372" r:id="rId12"/>
    <p:sldId id="367" r:id="rId13"/>
    <p:sldId id="355" r:id="rId14"/>
    <p:sldId id="377" r:id="rId15"/>
    <p:sldId id="378" r:id="rId16"/>
    <p:sldId id="379" r:id="rId17"/>
    <p:sldId id="380" r:id="rId18"/>
    <p:sldId id="358" r:id="rId19"/>
    <p:sldId id="310" r:id="rId20"/>
  </p:sldIdLst>
  <p:sldSz cx="15544800" cy="10058400"/>
  <p:notesSz cx="7010400" cy="9296400"/>
  <p:defaultTextStyle>
    <a:defPPr>
      <a:defRPr lang="en-US"/>
    </a:defPPr>
    <a:lvl1pPr algn="l" rtl="0" fontAlgn="base">
      <a:spcBef>
        <a:spcPct val="0"/>
      </a:spcBef>
      <a:spcAft>
        <a:spcPct val="0"/>
      </a:spcAft>
      <a:defRPr sz="2900" kern="1200">
        <a:solidFill>
          <a:schemeClr val="tx1"/>
        </a:solidFill>
        <a:latin typeface="Arial" pitchFamily="34" charset="0"/>
        <a:ea typeface="+mn-ea"/>
        <a:cs typeface="+mn-cs"/>
      </a:defRPr>
    </a:lvl1pPr>
    <a:lvl2pPr marL="457200" algn="l" rtl="0" fontAlgn="base">
      <a:spcBef>
        <a:spcPct val="0"/>
      </a:spcBef>
      <a:spcAft>
        <a:spcPct val="0"/>
      </a:spcAft>
      <a:defRPr sz="2900" kern="1200">
        <a:solidFill>
          <a:schemeClr val="tx1"/>
        </a:solidFill>
        <a:latin typeface="Arial" pitchFamily="34" charset="0"/>
        <a:ea typeface="+mn-ea"/>
        <a:cs typeface="+mn-cs"/>
      </a:defRPr>
    </a:lvl2pPr>
    <a:lvl3pPr marL="914400" algn="l" rtl="0" fontAlgn="base">
      <a:spcBef>
        <a:spcPct val="0"/>
      </a:spcBef>
      <a:spcAft>
        <a:spcPct val="0"/>
      </a:spcAft>
      <a:defRPr sz="2900" kern="1200">
        <a:solidFill>
          <a:schemeClr val="tx1"/>
        </a:solidFill>
        <a:latin typeface="Arial" pitchFamily="34" charset="0"/>
        <a:ea typeface="+mn-ea"/>
        <a:cs typeface="+mn-cs"/>
      </a:defRPr>
    </a:lvl3pPr>
    <a:lvl4pPr marL="1371600" algn="l" rtl="0" fontAlgn="base">
      <a:spcBef>
        <a:spcPct val="0"/>
      </a:spcBef>
      <a:spcAft>
        <a:spcPct val="0"/>
      </a:spcAft>
      <a:defRPr sz="2900" kern="1200">
        <a:solidFill>
          <a:schemeClr val="tx1"/>
        </a:solidFill>
        <a:latin typeface="Arial" pitchFamily="34" charset="0"/>
        <a:ea typeface="+mn-ea"/>
        <a:cs typeface="+mn-cs"/>
      </a:defRPr>
    </a:lvl4pPr>
    <a:lvl5pPr marL="1828800" algn="l" rtl="0" fontAlgn="base">
      <a:spcBef>
        <a:spcPct val="0"/>
      </a:spcBef>
      <a:spcAft>
        <a:spcPct val="0"/>
      </a:spcAft>
      <a:defRPr sz="2900" kern="1200">
        <a:solidFill>
          <a:schemeClr val="tx1"/>
        </a:solidFill>
        <a:latin typeface="Arial" pitchFamily="34" charset="0"/>
        <a:ea typeface="+mn-ea"/>
        <a:cs typeface="+mn-cs"/>
      </a:defRPr>
    </a:lvl5pPr>
    <a:lvl6pPr marL="2286000" algn="l" defTabSz="914400" rtl="0" eaLnBrk="1" latinLnBrk="0" hangingPunct="1">
      <a:defRPr sz="2900" kern="1200">
        <a:solidFill>
          <a:schemeClr val="tx1"/>
        </a:solidFill>
        <a:latin typeface="Arial" pitchFamily="34" charset="0"/>
        <a:ea typeface="+mn-ea"/>
        <a:cs typeface="+mn-cs"/>
      </a:defRPr>
    </a:lvl6pPr>
    <a:lvl7pPr marL="2743200" algn="l" defTabSz="914400" rtl="0" eaLnBrk="1" latinLnBrk="0" hangingPunct="1">
      <a:defRPr sz="2900" kern="1200">
        <a:solidFill>
          <a:schemeClr val="tx1"/>
        </a:solidFill>
        <a:latin typeface="Arial" pitchFamily="34" charset="0"/>
        <a:ea typeface="+mn-ea"/>
        <a:cs typeface="+mn-cs"/>
      </a:defRPr>
    </a:lvl7pPr>
    <a:lvl8pPr marL="3200400" algn="l" defTabSz="914400" rtl="0" eaLnBrk="1" latinLnBrk="0" hangingPunct="1">
      <a:defRPr sz="2900" kern="1200">
        <a:solidFill>
          <a:schemeClr val="tx1"/>
        </a:solidFill>
        <a:latin typeface="Arial" pitchFamily="34" charset="0"/>
        <a:ea typeface="+mn-ea"/>
        <a:cs typeface="+mn-cs"/>
      </a:defRPr>
    </a:lvl8pPr>
    <a:lvl9pPr marL="3657600" algn="l" defTabSz="914400" rtl="0" eaLnBrk="1" latinLnBrk="0" hangingPunct="1">
      <a:defRPr sz="29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242F44-F3C6-0187-597F-45E2415D7EAA}" name="Guzman, Eduardo" initials="" userId="S::GuzmanEd@ddc.nyc.gov::a3a0c9bd-9fdf-4419-b5cd-1d165dd21950" providerId="AD"/>
  <p188:author id="{C5DF1071-CFA1-65F3-49F9-E306E306287D}" name="Smith, Teresa (DDC)" initials="TS" userId="S::smithte@ddc.nyc.gov::1219be04-246e-426a-acff-9654b56261a0" providerId="AD"/>
  <p188:author id="{9FF9ACB7-1121-7AA6-DCA4-03A890B47703}" name="HED562 User 1" initials="HU" userId="S::hedoffice1@jljiv.com::dd6e845b-bc50-4aad-a69c-52359c03b68c" providerId="AD"/>
  <p188:author id="{45A544BE-054D-4020-324B-68BE94ECB6DA}" name="Centeno, Maria (DDC)" initials="CM" userId="S::centenom@ddc.nyc.gov::e8aef687-2a7f-4b11-8acd-ddd839845d67" providerId="AD"/>
  <p188:author id="{79B000C3-4F1F-4F28-6F85-B81ADB13F63F}" name="Bronx Vendor" initials="BV" userId="S::BxVendor@restani.com::a8bd500f-f56a-46f0-aae4-dd78fcec888f" providerId="AD"/>
  <p188:author id="{F185F1CD-1E49-1779-C06E-762EB6D5EAD3}" name="Edwards, Jahneille  (DDC)" initials="EJ" userId="S::edwardsja@ddc.nyc.gov::7be19b07-46f1-4bc3-90c0-9f49eb260e32" providerId="AD"/>
  <p188:author id="{3BB026E1-A9E5-B73C-0CBC-24A03DB41DC2}" name="Cawthorn, Kristen (DDC)" initials="KC" userId="S::cawthorkr@ddc.nyc.gov::70569ba8-8a1d-4c82-9a91-55a2634a5b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aveen K. NALLABOTHU" initials="PKN" lastIdx="2" clrIdx="0">
    <p:extLst>
      <p:ext uri="{19B8F6BF-5375-455C-9EA6-DF929625EA0E}">
        <p15:presenceInfo xmlns:p15="http://schemas.microsoft.com/office/powerpoint/2012/main" userId="S::PNALLABOTHU@gandhieng.com::7a42d7c7-2e7f-4856-b305-615ea583cc0a" providerId="AD"/>
      </p:ext>
    </p:extLst>
  </p:cmAuthor>
  <p:cmAuthor id="2" name="Nunez" initials="N" lastIdx="1" clrIdx="1">
    <p:extLst>
      <p:ext uri="{19B8F6BF-5375-455C-9EA6-DF929625EA0E}">
        <p15:presenceInfo xmlns:p15="http://schemas.microsoft.com/office/powerpoint/2012/main" userId="Nu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A7"/>
    <a:srgbClr val="0000FF"/>
    <a:srgbClr val="FF8340"/>
    <a:srgbClr val="0033CC"/>
    <a:srgbClr val="EF5703"/>
    <a:srgbClr val="F7A649"/>
    <a:srgbClr val="FFD13F"/>
    <a:srgbClr val="FFFFFF"/>
    <a:srgbClr val="FFA34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5" autoAdjust="0"/>
    <p:restoredTop sz="94660"/>
  </p:normalViewPr>
  <p:slideViewPr>
    <p:cSldViewPr snapToGrid="0">
      <p:cViewPr varScale="1">
        <p:scale>
          <a:sx n="49" d="100"/>
          <a:sy n="49" d="100"/>
        </p:scale>
        <p:origin x="588" y="48"/>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50D847-5FE6-4A4A-A66D-19763952306C}"/>
              </a:ext>
            </a:extLst>
          </p:cNvPr>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a:extLst>
              <a:ext uri="{FF2B5EF4-FFF2-40B4-BE49-F238E27FC236}">
                <a16:creationId xmlns:a16="http://schemas.microsoft.com/office/drawing/2014/main" id="{F90046F1-97D0-4B38-BC66-900D5C27360D}"/>
              </a:ext>
            </a:extLst>
          </p:cNvPr>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0E6321D7-BD29-4EE5-91CF-FB4FF8FC155E}" type="datetimeFigureOut">
              <a:rPr lang="en-US" smtClean="0"/>
              <a:t>2/6/2026</a:t>
            </a:fld>
            <a:endParaRPr lang="en-US"/>
          </a:p>
        </p:txBody>
      </p:sp>
      <p:sp>
        <p:nvSpPr>
          <p:cNvPr id="4" name="Footer Placeholder 3">
            <a:extLst>
              <a:ext uri="{FF2B5EF4-FFF2-40B4-BE49-F238E27FC236}">
                <a16:creationId xmlns:a16="http://schemas.microsoft.com/office/drawing/2014/main" id="{84F459FC-C8F4-4C54-9959-361F58E86DA2}"/>
              </a:ext>
            </a:extLst>
          </p:cNvPr>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257D69-9C06-4233-B9BB-2A524235C4A0}"/>
              </a:ext>
            </a:extLst>
          </p:cNvPr>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D5DD3D05-4BCB-4B4A-B943-7A203A6592A3}" type="slidenum">
              <a:rPr lang="en-US" smtClean="0"/>
              <a:t>‹#›</a:t>
            </a:fld>
            <a:endParaRPr lang="en-US"/>
          </a:p>
        </p:txBody>
      </p:sp>
    </p:spTree>
    <p:extLst>
      <p:ext uri="{BB962C8B-B14F-4D97-AF65-F5344CB8AC3E}">
        <p14:creationId xmlns:p14="http://schemas.microsoft.com/office/powerpoint/2010/main" val="195357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C78C3D27-0CE5-46C0-A832-A73453940A2E}" type="datetimeFigureOut">
              <a:rPr lang="en-US" smtClean="0"/>
              <a:t>2/6/2026</a:t>
            </a:fld>
            <a:endParaRPr lang="en-US"/>
          </a:p>
        </p:txBody>
      </p:sp>
      <p:sp>
        <p:nvSpPr>
          <p:cNvPr id="4" name="Slide Image Placeholder 3"/>
          <p:cNvSpPr>
            <a:spLocks noGrp="1" noRot="1" noChangeAspect="1"/>
          </p:cNvSpPr>
          <p:nvPr>
            <p:ph type="sldImg" idx="2"/>
          </p:nvPr>
        </p:nvSpPr>
        <p:spPr>
          <a:xfrm>
            <a:off x="1082675" y="1162050"/>
            <a:ext cx="4845050"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6F4F9B25-467B-4E76-AE24-56DFA0B7CEB4}" type="slidenum">
              <a:rPr lang="en-US" smtClean="0"/>
              <a:t>‹#›</a:t>
            </a:fld>
            <a:endParaRPr lang="en-US"/>
          </a:p>
        </p:txBody>
      </p:sp>
    </p:spTree>
    <p:extLst>
      <p:ext uri="{BB962C8B-B14F-4D97-AF65-F5344CB8AC3E}">
        <p14:creationId xmlns:p14="http://schemas.microsoft.com/office/powerpoint/2010/main" val="243971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60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7BEB3-56E3-3358-C79E-0BC2BE2B2E2B}"/>
            </a:ext>
          </a:extLst>
        </p:cNvPr>
        <p:cNvGrpSpPr/>
        <p:nvPr/>
      </p:nvGrpSpPr>
      <p:grpSpPr>
        <a:xfrm>
          <a:off x="0" y="0"/>
          <a:ext cx="0" cy="0"/>
          <a:chOff x="0" y="0"/>
          <a:chExt cx="0" cy="0"/>
        </a:xfrm>
      </p:grpSpPr>
    </p:spTree>
    <p:extLst>
      <p:ext uri="{BB962C8B-B14F-4D97-AF65-F5344CB8AC3E}">
        <p14:creationId xmlns:p14="http://schemas.microsoft.com/office/powerpoint/2010/main" val="306657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CE005-93CE-6FE4-D259-2CB1EA804E33}"/>
            </a:ext>
          </a:extLst>
        </p:cNvPr>
        <p:cNvGrpSpPr/>
        <p:nvPr/>
      </p:nvGrpSpPr>
      <p:grpSpPr>
        <a:xfrm>
          <a:off x="0" y="0"/>
          <a:ext cx="0" cy="0"/>
          <a:chOff x="0" y="0"/>
          <a:chExt cx="0" cy="0"/>
        </a:xfrm>
      </p:grpSpPr>
    </p:spTree>
    <p:extLst>
      <p:ext uri="{BB962C8B-B14F-4D97-AF65-F5344CB8AC3E}">
        <p14:creationId xmlns:p14="http://schemas.microsoft.com/office/powerpoint/2010/main" val="332528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6549-D51B-BEBB-6ADF-58C22EC32B63}"/>
            </a:ext>
          </a:extLst>
        </p:cNvPr>
        <p:cNvGrpSpPr/>
        <p:nvPr/>
      </p:nvGrpSpPr>
      <p:grpSpPr>
        <a:xfrm>
          <a:off x="0" y="0"/>
          <a:ext cx="0" cy="0"/>
          <a:chOff x="0" y="0"/>
          <a:chExt cx="0" cy="0"/>
        </a:xfrm>
      </p:grpSpPr>
    </p:spTree>
    <p:extLst>
      <p:ext uri="{BB962C8B-B14F-4D97-AF65-F5344CB8AC3E}">
        <p14:creationId xmlns:p14="http://schemas.microsoft.com/office/powerpoint/2010/main" val="311845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4F9B25-467B-4E76-AE24-56DFA0B7CEB4}" type="slidenum">
              <a:rPr lang="en-US" smtClean="0"/>
              <a:t>6</a:t>
            </a:fld>
            <a:endParaRPr lang="en-US"/>
          </a:p>
        </p:txBody>
      </p:sp>
    </p:spTree>
    <p:extLst>
      <p:ext uri="{BB962C8B-B14F-4D97-AF65-F5344CB8AC3E}">
        <p14:creationId xmlns:p14="http://schemas.microsoft.com/office/powerpoint/2010/main" val="155309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76C02-F398-AF32-4CF3-EF42D547CD0C}"/>
            </a:ext>
          </a:extLst>
        </p:cNvPr>
        <p:cNvGrpSpPr/>
        <p:nvPr/>
      </p:nvGrpSpPr>
      <p:grpSpPr>
        <a:xfrm>
          <a:off x="0" y="0"/>
          <a:ext cx="0" cy="0"/>
          <a:chOff x="0" y="0"/>
          <a:chExt cx="0" cy="0"/>
        </a:xfrm>
      </p:grpSpPr>
    </p:spTree>
    <p:extLst>
      <p:ext uri="{BB962C8B-B14F-4D97-AF65-F5344CB8AC3E}">
        <p14:creationId xmlns:p14="http://schemas.microsoft.com/office/powerpoint/2010/main" val="201439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EF001-33E6-671E-4D01-4C9D8D31033F}"/>
            </a:ext>
          </a:extLst>
        </p:cNvPr>
        <p:cNvGrpSpPr/>
        <p:nvPr/>
      </p:nvGrpSpPr>
      <p:grpSpPr>
        <a:xfrm>
          <a:off x="0" y="0"/>
          <a:ext cx="0" cy="0"/>
          <a:chOff x="0" y="0"/>
          <a:chExt cx="0" cy="0"/>
        </a:xfrm>
      </p:grpSpPr>
    </p:spTree>
    <p:extLst>
      <p:ext uri="{BB962C8B-B14F-4D97-AF65-F5344CB8AC3E}">
        <p14:creationId xmlns:p14="http://schemas.microsoft.com/office/powerpoint/2010/main" val="372593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71448-E796-0402-36E2-AA4841EA31B7}"/>
            </a:ext>
          </a:extLst>
        </p:cNvPr>
        <p:cNvGrpSpPr/>
        <p:nvPr/>
      </p:nvGrpSpPr>
      <p:grpSpPr>
        <a:xfrm>
          <a:off x="0" y="0"/>
          <a:ext cx="0" cy="0"/>
          <a:chOff x="0" y="0"/>
          <a:chExt cx="0" cy="0"/>
        </a:xfrm>
      </p:grpSpPr>
    </p:spTree>
    <p:extLst>
      <p:ext uri="{BB962C8B-B14F-4D97-AF65-F5344CB8AC3E}">
        <p14:creationId xmlns:p14="http://schemas.microsoft.com/office/powerpoint/2010/main" val="25503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EC24-A9B4-06B7-E2B5-EA17B9E21A4A}"/>
            </a:ext>
          </a:extLst>
        </p:cNvPr>
        <p:cNvGrpSpPr/>
        <p:nvPr/>
      </p:nvGrpSpPr>
      <p:grpSpPr>
        <a:xfrm>
          <a:off x="0" y="0"/>
          <a:ext cx="0" cy="0"/>
          <a:chOff x="0" y="0"/>
          <a:chExt cx="0" cy="0"/>
        </a:xfrm>
      </p:grpSpPr>
    </p:spTree>
    <p:extLst>
      <p:ext uri="{BB962C8B-B14F-4D97-AF65-F5344CB8AC3E}">
        <p14:creationId xmlns:p14="http://schemas.microsoft.com/office/powerpoint/2010/main" val="212495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225" y="3124200"/>
            <a:ext cx="13214350" cy="2155825"/>
          </a:xfrm>
        </p:spPr>
        <p:txBody>
          <a:bodyPr/>
          <a:lstStyle/>
          <a:p>
            <a:r>
              <a:rPr lang="en-US"/>
              <a:t>Click to edit Master title style</a:t>
            </a:r>
          </a:p>
        </p:txBody>
      </p:sp>
      <p:sp>
        <p:nvSpPr>
          <p:cNvPr id="3" name="Subtitle 2"/>
          <p:cNvSpPr>
            <a:spLocks noGrp="1"/>
          </p:cNvSpPr>
          <p:nvPr>
            <p:ph type="subTitle" idx="1"/>
          </p:nvPr>
        </p:nvSpPr>
        <p:spPr>
          <a:xfrm>
            <a:off x="2332038" y="5699125"/>
            <a:ext cx="10880725" cy="2571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F48A54-EB6D-4999-9293-EEFF0131E4E0}" type="slidenum">
              <a:rPr lang="en-US"/>
              <a:pPr/>
              <a:t>‹#›</a:t>
            </a:fld>
            <a:endParaRPr lang="en-US"/>
          </a:p>
        </p:txBody>
      </p:sp>
    </p:spTree>
    <p:extLst>
      <p:ext uri="{BB962C8B-B14F-4D97-AF65-F5344CB8AC3E}">
        <p14:creationId xmlns:p14="http://schemas.microsoft.com/office/powerpoint/2010/main" val="129594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1FDFDC-4C9F-42D2-BAF8-34987B796F2A}" type="slidenum">
              <a:rPr lang="en-US"/>
              <a:pPr/>
              <a:t>‹#›</a:t>
            </a:fld>
            <a:endParaRPr lang="en-US"/>
          </a:p>
        </p:txBody>
      </p:sp>
    </p:spTree>
    <p:extLst>
      <p:ext uri="{BB962C8B-B14F-4D97-AF65-F5344CB8AC3E}">
        <p14:creationId xmlns:p14="http://schemas.microsoft.com/office/powerpoint/2010/main" val="125516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663" y="401638"/>
            <a:ext cx="3497262" cy="8583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875" y="401638"/>
            <a:ext cx="10339388" cy="8583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694060-B7F7-4DAB-B8BE-806499095C8C}" type="slidenum">
              <a:rPr lang="en-US"/>
              <a:pPr/>
              <a:t>‹#›</a:t>
            </a:fld>
            <a:endParaRPr lang="en-US"/>
          </a:p>
        </p:txBody>
      </p:sp>
    </p:spTree>
    <p:extLst>
      <p:ext uri="{BB962C8B-B14F-4D97-AF65-F5344CB8AC3E}">
        <p14:creationId xmlns:p14="http://schemas.microsoft.com/office/powerpoint/2010/main" val="290311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C66C-4315-D842-AC28-D79D651F6EA1}"/>
              </a:ext>
            </a:extLst>
          </p:cNvPr>
          <p:cNvSpPr>
            <a:spLocks noGrp="1"/>
          </p:cNvSpPr>
          <p:nvPr>
            <p:ph type="ctrTitle"/>
          </p:nvPr>
        </p:nvSpPr>
        <p:spPr>
          <a:xfrm>
            <a:off x="1943100" y="1646133"/>
            <a:ext cx="11658600" cy="3501813"/>
          </a:xfrm>
        </p:spPr>
        <p:txBody>
          <a:bodyPr anchor="b"/>
          <a:lstStyle>
            <a:lvl1pPr algn="ctr">
              <a:defRPr sz="7650"/>
            </a:lvl1pPr>
          </a:lstStyle>
          <a:p>
            <a:r>
              <a:rPr lang="en-US"/>
              <a:t>Click to edit Master title style</a:t>
            </a:r>
          </a:p>
        </p:txBody>
      </p:sp>
      <p:sp>
        <p:nvSpPr>
          <p:cNvPr id="3" name="Subtitle 2">
            <a:extLst>
              <a:ext uri="{FF2B5EF4-FFF2-40B4-BE49-F238E27FC236}">
                <a16:creationId xmlns:a16="http://schemas.microsoft.com/office/drawing/2014/main" id="{7D9AA132-1ADE-884C-B4C2-22E178870D82}"/>
              </a:ext>
            </a:extLst>
          </p:cNvPr>
          <p:cNvSpPr>
            <a:spLocks noGrp="1"/>
          </p:cNvSpPr>
          <p:nvPr>
            <p:ph type="subTitle" idx="1"/>
          </p:nvPr>
        </p:nvSpPr>
        <p:spPr>
          <a:xfrm>
            <a:off x="1943100" y="5282989"/>
            <a:ext cx="11658600" cy="2428451"/>
          </a:xfrm>
        </p:spPr>
        <p:txBody>
          <a:bodyPr/>
          <a:lstStyle>
            <a:lvl1pPr marL="0" indent="0" algn="ctr">
              <a:buNone/>
              <a:defRPr sz="3060"/>
            </a:lvl1pPr>
            <a:lvl2pPr marL="582930" indent="0" algn="ctr">
              <a:buNone/>
              <a:defRPr sz="2550"/>
            </a:lvl2pPr>
            <a:lvl3pPr marL="1165860" indent="0" algn="ctr">
              <a:buNone/>
              <a:defRPr sz="2295"/>
            </a:lvl3pPr>
            <a:lvl4pPr marL="1748790" indent="0" algn="ctr">
              <a:buNone/>
              <a:defRPr sz="2040"/>
            </a:lvl4pPr>
            <a:lvl5pPr marL="2331720" indent="0" algn="ctr">
              <a:buNone/>
              <a:defRPr sz="2040"/>
            </a:lvl5pPr>
            <a:lvl6pPr marL="2914650" indent="0" algn="ctr">
              <a:buNone/>
              <a:defRPr sz="2040"/>
            </a:lvl6pPr>
            <a:lvl7pPr marL="3497580" indent="0" algn="ctr">
              <a:buNone/>
              <a:defRPr sz="2040"/>
            </a:lvl7pPr>
            <a:lvl8pPr marL="4080510" indent="0" algn="ctr">
              <a:buNone/>
              <a:defRPr sz="2040"/>
            </a:lvl8pPr>
            <a:lvl9pPr marL="4663440" indent="0" algn="ctr">
              <a:buNone/>
              <a:defRPr sz="2040"/>
            </a:lvl9pPr>
          </a:lstStyle>
          <a:p>
            <a:r>
              <a:rPr lang="en-US"/>
              <a:t>Click to edit Master subtitle style</a:t>
            </a:r>
          </a:p>
        </p:txBody>
      </p:sp>
      <p:sp>
        <p:nvSpPr>
          <p:cNvPr id="4" name="Date Placeholder 3">
            <a:extLst>
              <a:ext uri="{FF2B5EF4-FFF2-40B4-BE49-F238E27FC236}">
                <a16:creationId xmlns:a16="http://schemas.microsoft.com/office/drawing/2014/main" id="{2E10BE08-09ED-B740-BA41-92D8910001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254305-B025-854C-98B6-31D91B459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BB279-32F3-6045-95F1-6873A268B014}"/>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1585715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734-BE07-B04F-99C2-1934EDB3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33D47-47E8-A749-82B5-6A9196D183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138EC-44A5-544E-8484-CC10734B94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9721E9-901B-304F-8F6D-141C085D2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C20C8-0744-844B-BD65-1AB00E27A245}"/>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277340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D5F5-B0FB-6640-91E0-BEC63349F81D}"/>
              </a:ext>
            </a:extLst>
          </p:cNvPr>
          <p:cNvSpPr>
            <a:spLocks noGrp="1"/>
          </p:cNvSpPr>
          <p:nvPr>
            <p:ph type="title"/>
          </p:nvPr>
        </p:nvSpPr>
        <p:spPr>
          <a:xfrm>
            <a:off x="1060609" y="2507617"/>
            <a:ext cx="13407390" cy="4184014"/>
          </a:xfrm>
        </p:spPr>
        <p:txBody>
          <a:bodyPr anchor="b"/>
          <a:lstStyle>
            <a:lvl1pPr>
              <a:defRPr sz="7650"/>
            </a:lvl1pPr>
          </a:lstStyle>
          <a:p>
            <a:r>
              <a:rPr lang="en-US"/>
              <a:t>Click to edit Master title style</a:t>
            </a:r>
          </a:p>
        </p:txBody>
      </p:sp>
      <p:sp>
        <p:nvSpPr>
          <p:cNvPr id="3" name="Text Placeholder 2">
            <a:extLst>
              <a:ext uri="{FF2B5EF4-FFF2-40B4-BE49-F238E27FC236}">
                <a16:creationId xmlns:a16="http://schemas.microsoft.com/office/drawing/2014/main" id="{30669864-62EC-A84D-ACBD-6ECFD174831A}"/>
              </a:ext>
            </a:extLst>
          </p:cNvPr>
          <p:cNvSpPr>
            <a:spLocks noGrp="1"/>
          </p:cNvSpPr>
          <p:nvPr>
            <p:ph type="body" idx="1"/>
          </p:nvPr>
        </p:nvSpPr>
        <p:spPr>
          <a:xfrm>
            <a:off x="1060609" y="6731213"/>
            <a:ext cx="13407390" cy="2200274"/>
          </a:xfrm>
        </p:spPr>
        <p:txBody>
          <a:bodyPr/>
          <a:lstStyle>
            <a:lvl1pPr marL="0" indent="0">
              <a:buNone/>
              <a:defRPr sz="3060">
                <a:solidFill>
                  <a:schemeClr val="tx1">
                    <a:tint val="75000"/>
                  </a:schemeClr>
                </a:solidFill>
              </a:defRPr>
            </a:lvl1pPr>
            <a:lvl2pPr marL="582930" indent="0">
              <a:buNone/>
              <a:defRPr sz="2550">
                <a:solidFill>
                  <a:schemeClr val="tx1">
                    <a:tint val="75000"/>
                  </a:schemeClr>
                </a:solidFill>
              </a:defRPr>
            </a:lvl2pPr>
            <a:lvl3pPr marL="1165860" indent="0">
              <a:buNone/>
              <a:defRPr sz="2295">
                <a:solidFill>
                  <a:schemeClr val="tx1">
                    <a:tint val="75000"/>
                  </a:schemeClr>
                </a:solidFill>
              </a:defRPr>
            </a:lvl3pPr>
            <a:lvl4pPr marL="1748790" indent="0">
              <a:buNone/>
              <a:defRPr sz="2040">
                <a:solidFill>
                  <a:schemeClr val="tx1">
                    <a:tint val="75000"/>
                  </a:schemeClr>
                </a:solidFill>
              </a:defRPr>
            </a:lvl4pPr>
            <a:lvl5pPr marL="2331720" indent="0">
              <a:buNone/>
              <a:defRPr sz="2040">
                <a:solidFill>
                  <a:schemeClr val="tx1">
                    <a:tint val="75000"/>
                  </a:schemeClr>
                </a:solidFill>
              </a:defRPr>
            </a:lvl5pPr>
            <a:lvl6pPr marL="2914650" indent="0">
              <a:buNone/>
              <a:defRPr sz="2040">
                <a:solidFill>
                  <a:schemeClr val="tx1">
                    <a:tint val="75000"/>
                  </a:schemeClr>
                </a:solidFill>
              </a:defRPr>
            </a:lvl6pPr>
            <a:lvl7pPr marL="3497580" indent="0">
              <a:buNone/>
              <a:defRPr sz="2040">
                <a:solidFill>
                  <a:schemeClr val="tx1">
                    <a:tint val="75000"/>
                  </a:schemeClr>
                </a:solidFill>
              </a:defRPr>
            </a:lvl7pPr>
            <a:lvl8pPr marL="4080510" indent="0">
              <a:buNone/>
              <a:defRPr sz="2040">
                <a:solidFill>
                  <a:schemeClr val="tx1">
                    <a:tint val="75000"/>
                  </a:schemeClr>
                </a:solidFill>
              </a:defRPr>
            </a:lvl8pPr>
            <a:lvl9pPr marL="4663440" indent="0">
              <a:buNone/>
              <a:defRPr sz="204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91C28C-3EE8-CF49-8C4A-F68EBD6B22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D2B9B0A-4F6D-C242-87F8-BA3A9DCC5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729D4-B4FC-B749-A869-80F8DDCCA3E6}"/>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2919034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420F-EC16-AA4B-9915-0A764A5C6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DF7D4-3DB2-E148-855D-3569D316E909}"/>
              </a:ext>
            </a:extLst>
          </p:cNvPr>
          <p:cNvSpPr>
            <a:spLocks noGrp="1"/>
          </p:cNvSpPr>
          <p:nvPr>
            <p:ph sz="half" idx="1"/>
          </p:nvPr>
        </p:nvSpPr>
        <p:spPr>
          <a:xfrm>
            <a:off x="1068705" y="2677584"/>
            <a:ext cx="660654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02FA7-8616-D543-8CED-4CEEDCC9B9ED}"/>
              </a:ext>
            </a:extLst>
          </p:cNvPr>
          <p:cNvSpPr>
            <a:spLocks noGrp="1"/>
          </p:cNvSpPr>
          <p:nvPr>
            <p:ph sz="half" idx="2"/>
          </p:nvPr>
        </p:nvSpPr>
        <p:spPr>
          <a:xfrm>
            <a:off x="7869555" y="2677584"/>
            <a:ext cx="660654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52B90-7B65-9849-B413-A83E278FE8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54898AB-C6A1-2C45-B70D-CBBE03362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74DCA-620D-5447-8D35-50F3B00617BB}"/>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67067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53BC-5E85-8E43-ADC8-A27FA26701E7}"/>
              </a:ext>
            </a:extLst>
          </p:cNvPr>
          <p:cNvSpPr>
            <a:spLocks noGrp="1"/>
          </p:cNvSpPr>
          <p:nvPr>
            <p:ph type="title"/>
          </p:nvPr>
        </p:nvSpPr>
        <p:spPr>
          <a:xfrm>
            <a:off x="1070730" y="535517"/>
            <a:ext cx="1340739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F44BE-2D7A-2543-8F9C-1B2718BA71C7}"/>
              </a:ext>
            </a:extLst>
          </p:cNvPr>
          <p:cNvSpPr>
            <a:spLocks noGrp="1"/>
          </p:cNvSpPr>
          <p:nvPr>
            <p:ph type="body" idx="1"/>
          </p:nvPr>
        </p:nvSpPr>
        <p:spPr>
          <a:xfrm>
            <a:off x="1070731" y="2465706"/>
            <a:ext cx="6576178" cy="1208404"/>
          </a:xfrm>
        </p:spPr>
        <p:txBody>
          <a:bodyPr anchor="b"/>
          <a:lstStyle>
            <a:lvl1pPr marL="0" indent="0">
              <a:buNone/>
              <a:defRPr sz="3060" b="1"/>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Edit Master text styles</a:t>
            </a:r>
          </a:p>
        </p:txBody>
      </p:sp>
      <p:sp>
        <p:nvSpPr>
          <p:cNvPr id="4" name="Content Placeholder 3">
            <a:extLst>
              <a:ext uri="{FF2B5EF4-FFF2-40B4-BE49-F238E27FC236}">
                <a16:creationId xmlns:a16="http://schemas.microsoft.com/office/drawing/2014/main" id="{11FB6A17-4A5B-A642-B8F3-0634492FF38C}"/>
              </a:ext>
            </a:extLst>
          </p:cNvPr>
          <p:cNvSpPr>
            <a:spLocks noGrp="1"/>
          </p:cNvSpPr>
          <p:nvPr>
            <p:ph sz="half" idx="2"/>
          </p:nvPr>
        </p:nvSpPr>
        <p:spPr>
          <a:xfrm>
            <a:off x="1070731" y="3674110"/>
            <a:ext cx="6576178"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1663B-DEDD-724A-B9AC-C940E0E51501}"/>
              </a:ext>
            </a:extLst>
          </p:cNvPr>
          <p:cNvSpPr>
            <a:spLocks noGrp="1"/>
          </p:cNvSpPr>
          <p:nvPr>
            <p:ph type="body" sz="quarter" idx="3"/>
          </p:nvPr>
        </p:nvSpPr>
        <p:spPr>
          <a:xfrm>
            <a:off x="7869555" y="2465706"/>
            <a:ext cx="6608565" cy="1208404"/>
          </a:xfrm>
        </p:spPr>
        <p:txBody>
          <a:bodyPr anchor="b"/>
          <a:lstStyle>
            <a:lvl1pPr marL="0" indent="0">
              <a:buNone/>
              <a:defRPr sz="3060" b="1"/>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Edit Master text styles</a:t>
            </a:r>
          </a:p>
        </p:txBody>
      </p:sp>
      <p:sp>
        <p:nvSpPr>
          <p:cNvPr id="6" name="Content Placeholder 5">
            <a:extLst>
              <a:ext uri="{FF2B5EF4-FFF2-40B4-BE49-F238E27FC236}">
                <a16:creationId xmlns:a16="http://schemas.microsoft.com/office/drawing/2014/main" id="{7524632C-EC4B-B14A-BB58-E7FD0AB96030}"/>
              </a:ext>
            </a:extLst>
          </p:cNvPr>
          <p:cNvSpPr>
            <a:spLocks noGrp="1"/>
          </p:cNvSpPr>
          <p:nvPr>
            <p:ph sz="quarter" idx="4"/>
          </p:nvPr>
        </p:nvSpPr>
        <p:spPr>
          <a:xfrm>
            <a:off x="7869555" y="3674110"/>
            <a:ext cx="6608565"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E8BBE-83CC-864B-972B-9F44712AAB4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6DE3755-5F71-D147-81DE-598E99A2C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321CA-64C6-A340-9903-2CEAE9CA85A1}"/>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305509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EF87-3D2B-3948-B847-D235E23F1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F81EC-B15B-6045-AF14-58B05CB1EF6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5E8F20B-0608-5949-A0F9-CE23798F25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A3A1A-75C8-6140-BD03-0B9BA3D22D1A}"/>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405769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528AC-4D12-714A-A0A0-69DAEBCC9ED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7251A0A-4A2D-544D-8C12-C7B6728CE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46623A-90A1-034C-BFD3-E7F85E6F87CE}"/>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350533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9015-758F-8E44-92EC-C9351FE1B707}"/>
              </a:ext>
            </a:extLst>
          </p:cNvPr>
          <p:cNvSpPr>
            <a:spLocks noGrp="1"/>
          </p:cNvSpPr>
          <p:nvPr>
            <p:ph type="title"/>
          </p:nvPr>
        </p:nvSpPr>
        <p:spPr>
          <a:xfrm>
            <a:off x="1070730" y="670560"/>
            <a:ext cx="5013602" cy="2346960"/>
          </a:xfrm>
        </p:spPr>
        <p:txBody>
          <a:bodyPr anchor="b"/>
          <a:lstStyle>
            <a:lvl1pPr>
              <a:defRPr sz="4080"/>
            </a:lvl1pPr>
          </a:lstStyle>
          <a:p>
            <a:r>
              <a:rPr lang="en-US"/>
              <a:t>Click to edit Master title style</a:t>
            </a:r>
          </a:p>
        </p:txBody>
      </p:sp>
      <p:sp>
        <p:nvSpPr>
          <p:cNvPr id="3" name="Content Placeholder 2">
            <a:extLst>
              <a:ext uri="{FF2B5EF4-FFF2-40B4-BE49-F238E27FC236}">
                <a16:creationId xmlns:a16="http://schemas.microsoft.com/office/drawing/2014/main" id="{E050DCC4-470E-EC49-BE65-6B2C2205DD57}"/>
              </a:ext>
            </a:extLst>
          </p:cNvPr>
          <p:cNvSpPr>
            <a:spLocks noGrp="1"/>
          </p:cNvSpPr>
          <p:nvPr>
            <p:ph idx="1"/>
          </p:nvPr>
        </p:nvSpPr>
        <p:spPr>
          <a:xfrm>
            <a:off x="6608565" y="1448224"/>
            <a:ext cx="7869555" cy="7147983"/>
          </a:xfrm>
        </p:spPr>
        <p:txBody>
          <a:bodyPr/>
          <a:lstStyle>
            <a:lvl1pPr>
              <a:defRPr sz="4080"/>
            </a:lvl1pPr>
            <a:lvl2pPr>
              <a:defRPr sz="3570"/>
            </a:lvl2pPr>
            <a:lvl3pPr>
              <a:defRPr sz="3060"/>
            </a:lvl3pPr>
            <a:lvl4pPr>
              <a:defRPr sz="2550"/>
            </a:lvl4pPr>
            <a:lvl5pPr>
              <a:defRPr sz="2550"/>
            </a:lvl5pPr>
            <a:lvl6pPr>
              <a:defRPr sz="2550"/>
            </a:lvl6pPr>
            <a:lvl7pPr>
              <a:defRPr sz="2550"/>
            </a:lvl7pPr>
            <a:lvl8pPr>
              <a:defRPr sz="2550"/>
            </a:lvl8pPr>
            <a:lvl9pPr>
              <a:defRPr sz="25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048B8-A0CB-4F43-B4CC-DDBDACC987A5}"/>
              </a:ext>
            </a:extLst>
          </p:cNvPr>
          <p:cNvSpPr>
            <a:spLocks noGrp="1"/>
          </p:cNvSpPr>
          <p:nvPr>
            <p:ph type="body" sz="half" idx="2"/>
          </p:nvPr>
        </p:nvSpPr>
        <p:spPr>
          <a:xfrm>
            <a:off x="1070730" y="3017520"/>
            <a:ext cx="5013602" cy="5590329"/>
          </a:xfrm>
        </p:spPr>
        <p:txBody>
          <a:bodyPr/>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Edit Master text styles</a:t>
            </a:r>
          </a:p>
        </p:txBody>
      </p:sp>
      <p:sp>
        <p:nvSpPr>
          <p:cNvPr id="5" name="Date Placeholder 4">
            <a:extLst>
              <a:ext uri="{FF2B5EF4-FFF2-40B4-BE49-F238E27FC236}">
                <a16:creationId xmlns:a16="http://schemas.microsoft.com/office/drawing/2014/main" id="{27A5518D-DD03-1149-9370-566816F638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1E624D3-A9F7-2945-841E-71971021E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51743-7A95-A948-8D4B-F6898AAC6FD1}"/>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142003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E25AEE-277A-41A6-BDB6-923777244ADC}" type="slidenum">
              <a:rPr lang="en-US"/>
              <a:pPr/>
              <a:t>‹#›</a:t>
            </a:fld>
            <a:endParaRPr lang="en-US"/>
          </a:p>
        </p:txBody>
      </p:sp>
    </p:spTree>
    <p:extLst>
      <p:ext uri="{BB962C8B-B14F-4D97-AF65-F5344CB8AC3E}">
        <p14:creationId xmlns:p14="http://schemas.microsoft.com/office/powerpoint/2010/main" val="2695771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923B-4E57-0D4D-BD9F-95026EF2672F}"/>
              </a:ext>
            </a:extLst>
          </p:cNvPr>
          <p:cNvSpPr>
            <a:spLocks noGrp="1"/>
          </p:cNvSpPr>
          <p:nvPr>
            <p:ph type="title"/>
          </p:nvPr>
        </p:nvSpPr>
        <p:spPr>
          <a:xfrm>
            <a:off x="1070730" y="670560"/>
            <a:ext cx="5013602" cy="2346960"/>
          </a:xfrm>
        </p:spPr>
        <p:txBody>
          <a:bodyPr anchor="b"/>
          <a:lstStyle>
            <a:lvl1pPr>
              <a:defRPr sz="4080"/>
            </a:lvl1pPr>
          </a:lstStyle>
          <a:p>
            <a:r>
              <a:rPr lang="en-US"/>
              <a:t>Click to edit Master title style</a:t>
            </a:r>
          </a:p>
        </p:txBody>
      </p:sp>
      <p:sp>
        <p:nvSpPr>
          <p:cNvPr id="3" name="Picture Placeholder 2">
            <a:extLst>
              <a:ext uri="{FF2B5EF4-FFF2-40B4-BE49-F238E27FC236}">
                <a16:creationId xmlns:a16="http://schemas.microsoft.com/office/drawing/2014/main" id="{315E5FB9-2319-B844-9B00-D0EC77375234}"/>
              </a:ext>
            </a:extLst>
          </p:cNvPr>
          <p:cNvSpPr>
            <a:spLocks noGrp="1"/>
          </p:cNvSpPr>
          <p:nvPr>
            <p:ph type="pic" idx="1"/>
          </p:nvPr>
        </p:nvSpPr>
        <p:spPr>
          <a:xfrm>
            <a:off x="6608565" y="1448224"/>
            <a:ext cx="7869555" cy="7147983"/>
          </a:xfrm>
        </p:spPr>
        <p:txBody>
          <a:bodyPr/>
          <a:lstStyle>
            <a:lvl1pPr marL="0" indent="0">
              <a:buNone/>
              <a:defRPr sz="4080"/>
            </a:lvl1pPr>
            <a:lvl2pPr marL="582930" indent="0">
              <a:buNone/>
              <a:defRPr sz="3570"/>
            </a:lvl2pPr>
            <a:lvl3pPr marL="1165860" indent="0">
              <a:buNone/>
              <a:defRPr sz="3060"/>
            </a:lvl3pPr>
            <a:lvl4pPr marL="1748790" indent="0">
              <a:buNone/>
              <a:defRPr sz="2550"/>
            </a:lvl4pPr>
            <a:lvl5pPr marL="2331720" indent="0">
              <a:buNone/>
              <a:defRPr sz="2550"/>
            </a:lvl5pPr>
            <a:lvl6pPr marL="2914650" indent="0">
              <a:buNone/>
              <a:defRPr sz="2550"/>
            </a:lvl6pPr>
            <a:lvl7pPr marL="3497580" indent="0">
              <a:buNone/>
              <a:defRPr sz="2550"/>
            </a:lvl7pPr>
            <a:lvl8pPr marL="4080510" indent="0">
              <a:buNone/>
              <a:defRPr sz="2550"/>
            </a:lvl8pPr>
            <a:lvl9pPr marL="4663440" indent="0">
              <a:buNone/>
              <a:defRPr sz="2550"/>
            </a:lvl9pPr>
          </a:lstStyle>
          <a:p>
            <a:endParaRPr lang="en-US"/>
          </a:p>
        </p:txBody>
      </p:sp>
      <p:sp>
        <p:nvSpPr>
          <p:cNvPr id="4" name="Text Placeholder 3">
            <a:extLst>
              <a:ext uri="{FF2B5EF4-FFF2-40B4-BE49-F238E27FC236}">
                <a16:creationId xmlns:a16="http://schemas.microsoft.com/office/drawing/2014/main" id="{458EB4A2-A91B-9C4B-A00C-B1625508C834}"/>
              </a:ext>
            </a:extLst>
          </p:cNvPr>
          <p:cNvSpPr>
            <a:spLocks noGrp="1"/>
          </p:cNvSpPr>
          <p:nvPr>
            <p:ph type="body" sz="half" idx="2"/>
          </p:nvPr>
        </p:nvSpPr>
        <p:spPr>
          <a:xfrm>
            <a:off x="1070730" y="3017520"/>
            <a:ext cx="5013602" cy="5590329"/>
          </a:xfrm>
        </p:spPr>
        <p:txBody>
          <a:bodyPr/>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Edit Master text styles</a:t>
            </a:r>
          </a:p>
        </p:txBody>
      </p:sp>
      <p:sp>
        <p:nvSpPr>
          <p:cNvPr id="5" name="Date Placeholder 4">
            <a:extLst>
              <a:ext uri="{FF2B5EF4-FFF2-40B4-BE49-F238E27FC236}">
                <a16:creationId xmlns:a16="http://schemas.microsoft.com/office/drawing/2014/main" id="{39B86B4C-A483-8E40-8CB7-DD8474D67C6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FAE98F-8D48-E142-9135-53A94B533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3F0B3-1143-F449-948E-F04D7F151143}"/>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4092845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D8DB-7ADE-8142-9E81-B2588B201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EFCE5-CB52-F74D-9FC4-1066F43892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C35E8-DB27-EB48-862B-5730C5AFB4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CDFC8B-A7D4-114C-A442-317CF7DCF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2B7EA-8902-B44B-98D1-797805E68F13}"/>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35154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2A006-7BD7-CE47-92B2-F5CFBC813D7B}"/>
              </a:ext>
            </a:extLst>
          </p:cNvPr>
          <p:cNvSpPr>
            <a:spLocks noGrp="1"/>
          </p:cNvSpPr>
          <p:nvPr>
            <p:ph type="title" orient="vert"/>
          </p:nvPr>
        </p:nvSpPr>
        <p:spPr>
          <a:xfrm>
            <a:off x="11124247" y="535517"/>
            <a:ext cx="335184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8E5663-5AA9-7A42-A5F4-4C086160B6C5}"/>
              </a:ext>
            </a:extLst>
          </p:cNvPr>
          <p:cNvSpPr>
            <a:spLocks noGrp="1"/>
          </p:cNvSpPr>
          <p:nvPr>
            <p:ph type="body" orient="vert" idx="1"/>
          </p:nvPr>
        </p:nvSpPr>
        <p:spPr>
          <a:xfrm>
            <a:off x="1068705" y="535517"/>
            <a:ext cx="9861233"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A5FC1-1199-6642-8DB1-4B94A5F8D2B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366457C-87DB-024C-9CDF-5734B7728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04C87-9120-1649-91A0-B9A9A99D4FA5}"/>
              </a:ext>
            </a:extLst>
          </p:cNvPr>
          <p:cNvSpPr>
            <a:spLocks noGrp="1"/>
          </p:cNvSpPr>
          <p:nvPr>
            <p:ph type="sldNum" sz="quarter" idx="12"/>
          </p:nvPr>
        </p:nvSpPr>
        <p:spPr/>
        <p:txBody>
          <a:bodyPr/>
          <a:lstStyle/>
          <a:p>
            <a:fld id="{6274D6D1-740F-2E41-9BD9-5F8947D61E7F}" type="slidenum">
              <a:rPr lang="en-US" smtClean="0"/>
              <a:t>‹#›</a:t>
            </a:fld>
            <a:endParaRPr lang="en-US"/>
          </a:p>
        </p:txBody>
      </p:sp>
    </p:spTree>
    <p:extLst>
      <p:ext uri="{BB962C8B-B14F-4D97-AF65-F5344CB8AC3E}">
        <p14:creationId xmlns:p14="http://schemas.microsoft.com/office/powerpoint/2010/main" val="397229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725" y="6462713"/>
            <a:ext cx="13212763" cy="19986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228725" y="4262438"/>
            <a:ext cx="13212763" cy="2200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5746F6-7F87-47E2-B2A6-1F9D6497B0B5}" type="slidenum">
              <a:rPr lang="en-US"/>
              <a:pPr/>
              <a:t>‹#›</a:t>
            </a:fld>
            <a:endParaRPr lang="en-US"/>
          </a:p>
        </p:txBody>
      </p:sp>
    </p:spTree>
    <p:extLst>
      <p:ext uri="{BB962C8B-B14F-4D97-AF65-F5344CB8AC3E}">
        <p14:creationId xmlns:p14="http://schemas.microsoft.com/office/powerpoint/2010/main" val="272714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875" y="2347913"/>
            <a:ext cx="6918325" cy="663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48600" y="2347913"/>
            <a:ext cx="6918325" cy="663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6FBB14-7608-48D5-970E-25A8C80DD8A7}" type="slidenum">
              <a:rPr lang="en-US"/>
              <a:pPr/>
              <a:t>‹#›</a:t>
            </a:fld>
            <a:endParaRPr lang="en-US"/>
          </a:p>
        </p:txBody>
      </p:sp>
    </p:spTree>
    <p:extLst>
      <p:ext uri="{BB962C8B-B14F-4D97-AF65-F5344CB8AC3E}">
        <p14:creationId xmlns:p14="http://schemas.microsoft.com/office/powerpoint/2010/main" val="34021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875" y="403225"/>
            <a:ext cx="1398905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875" y="2251075"/>
            <a:ext cx="6867525"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875" y="3189288"/>
            <a:ext cx="6867525"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225" y="2251075"/>
            <a:ext cx="687070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96225" y="3189288"/>
            <a:ext cx="687070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CA5F1B-2755-4BBC-B6F3-CB482D6CB1AE}" type="slidenum">
              <a:rPr lang="en-US"/>
              <a:pPr/>
              <a:t>‹#›</a:t>
            </a:fld>
            <a:endParaRPr lang="en-US"/>
          </a:p>
        </p:txBody>
      </p:sp>
    </p:spTree>
    <p:extLst>
      <p:ext uri="{BB962C8B-B14F-4D97-AF65-F5344CB8AC3E}">
        <p14:creationId xmlns:p14="http://schemas.microsoft.com/office/powerpoint/2010/main" val="347082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8FB73F-1004-47C0-87E4-3725EA8A7BB3}" type="slidenum">
              <a:rPr lang="en-US"/>
              <a:pPr/>
              <a:t>‹#›</a:t>
            </a:fld>
            <a:endParaRPr lang="en-US"/>
          </a:p>
        </p:txBody>
      </p:sp>
    </p:spTree>
    <p:extLst>
      <p:ext uri="{BB962C8B-B14F-4D97-AF65-F5344CB8AC3E}">
        <p14:creationId xmlns:p14="http://schemas.microsoft.com/office/powerpoint/2010/main" val="311247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7EC31C5-8015-40C1-AD07-4C20CC255771}" type="slidenum">
              <a:rPr lang="en-US"/>
              <a:pPr/>
              <a:t>‹#›</a:t>
            </a:fld>
            <a:endParaRPr lang="en-US"/>
          </a:p>
        </p:txBody>
      </p:sp>
    </p:spTree>
    <p:extLst>
      <p:ext uri="{BB962C8B-B14F-4D97-AF65-F5344CB8AC3E}">
        <p14:creationId xmlns:p14="http://schemas.microsoft.com/office/powerpoint/2010/main" val="34072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875" y="400050"/>
            <a:ext cx="5113338" cy="17049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6076950" y="400050"/>
            <a:ext cx="8689975"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875" y="2105025"/>
            <a:ext cx="5113338"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ED8782-9AAA-4F7F-AE75-55FB802D0B2B}" type="slidenum">
              <a:rPr lang="en-US"/>
              <a:pPr/>
              <a:t>‹#›</a:t>
            </a:fld>
            <a:endParaRPr lang="en-US"/>
          </a:p>
        </p:txBody>
      </p:sp>
    </p:spTree>
    <p:extLst>
      <p:ext uri="{BB962C8B-B14F-4D97-AF65-F5344CB8AC3E}">
        <p14:creationId xmlns:p14="http://schemas.microsoft.com/office/powerpoint/2010/main" val="193308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413" y="7040563"/>
            <a:ext cx="9328150" cy="831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46413" y="898525"/>
            <a:ext cx="9328150"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6413" y="7872413"/>
            <a:ext cx="9328150"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839D1B-C8D1-4D1A-8B81-C7DF61224B8D}" type="slidenum">
              <a:rPr lang="en-US"/>
              <a:pPr/>
              <a:t>‹#›</a:t>
            </a:fld>
            <a:endParaRPr lang="en-US"/>
          </a:p>
        </p:txBody>
      </p:sp>
    </p:spTree>
    <p:extLst>
      <p:ext uri="{BB962C8B-B14F-4D97-AF65-F5344CB8AC3E}">
        <p14:creationId xmlns:p14="http://schemas.microsoft.com/office/powerpoint/2010/main" val="170091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7875" y="401638"/>
            <a:ext cx="13989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7875" y="2347913"/>
            <a:ext cx="13989050" cy="663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7875" y="9159875"/>
            <a:ext cx="3627438"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t" anchorCtr="0" compatLnSpc="1">
            <a:prstTxWarp prst="textNoShape">
              <a:avLst/>
            </a:prstTxWarp>
          </a:bodyPr>
          <a:lstStyle>
            <a:lvl1pPr defTabSz="1462088">
              <a:defRPr sz="2300"/>
            </a:lvl1pPr>
          </a:lstStyle>
          <a:p>
            <a:endParaRPr lang="en-US"/>
          </a:p>
        </p:txBody>
      </p:sp>
      <p:sp>
        <p:nvSpPr>
          <p:cNvPr id="1029" name="Rectangle 5"/>
          <p:cNvSpPr>
            <a:spLocks noGrp="1" noChangeArrowheads="1"/>
          </p:cNvSpPr>
          <p:nvPr>
            <p:ph type="ftr" sz="quarter" idx="3"/>
          </p:nvPr>
        </p:nvSpPr>
        <p:spPr bwMode="auto">
          <a:xfrm>
            <a:off x="5310188" y="9159875"/>
            <a:ext cx="4924425"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t" anchorCtr="0" compatLnSpc="1">
            <a:prstTxWarp prst="textNoShape">
              <a:avLst/>
            </a:prstTxWarp>
          </a:bodyPr>
          <a:lstStyle>
            <a:lvl1pPr algn="ctr" defTabSz="1462088">
              <a:defRPr sz="2300"/>
            </a:lvl1pPr>
          </a:lstStyle>
          <a:p>
            <a:endParaRPr lang="en-US"/>
          </a:p>
        </p:txBody>
      </p:sp>
      <p:sp>
        <p:nvSpPr>
          <p:cNvPr id="1030" name="Rectangle 6"/>
          <p:cNvSpPr>
            <a:spLocks noGrp="1" noChangeArrowheads="1"/>
          </p:cNvSpPr>
          <p:nvPr>
            <p:ph type="sldNum" sz="quarter" idx="4"/>
          </p:nvPr>
        </p:nvSpPr>
        <p:spPr bwMode="auto">
          <a:xfrm>
            <a:off x="11139488" y="9159875"/>
            <a:ext cx="3627437"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t" anchorCtr="0" compatLnSpc="1">
            <a:prstTxWarp prst="textNoShape">
              <a:avLst/>
            </a:prstTxWarp>
          </a:bodyPr>
          <a:lstStyle>
            <a:lvl1pPr algn="r" defTabSz="1462088">
              <a:defRPr sz="2300"/>
            </a:lvl1pPr>
          </a:lstStyle>
          <a:p>
            <a:fld id="{19EBC0F3-8DDD-423C-8EFE-9289CF9E20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462088" rtl="0" eaLnBrk="1" fontAlgn="base" hangingPunct="1">
        <a:spcBef>
          <a:spcPct val="0"/>
        </a:spcBef>
        <a:spcAft>
          <a:spcPct val="0"/>
        </a:spcAft>
        <a:defRPr sz="7100">
          <a:solidFill>
            <a:schemeClr val="tx2"/>
          </a:solidFill>
          <a:latin typeface="+mj-lt"/>
          <a:ea typeface="+mj-ea"/>
          <a:cs typeface="+mj-cs"/>
        </a:defRPr>
      </a:lvl1pPr>
      <a:lvl2pPr algn="ctr" defTabSz="1462088" rtl="0" eaLnBrk="1" fontAlgn="base" hangingPunct="1">
        <a:spcBef>
          <a:spcPct val="0"/>
        </a:spcBef>
        <a:spcAft>
          <a:spcPct val="0"/>
        </a:spcAft>
        <a:defRPr sz="7100">
          <a:solidFill>
            <a:schemeClr val="tx2"/>
          </a:solidFill>
          <a:latin typeface="Arial" pitchFamily="34" charset="0"/>
        </a:defRPr>
      </a:lvl2pPr>
      <a:lvl3pPr algn="ctr" defTabSz="1462088" rtl="0" eaLnBrk="1" fontAlgn="base" hangingPunct="1">
        <a:spcBef>
          <a:spcPct val="0"/>
        </a:spcBef>
        <a:spcAft>
          <a:spcPct val="0"/>
        </a:spcAft>
        <a:defRPr sz="7100">
          <a:solidFill>
            <a:schemeClr val="tx2"/>
          </a:solidFill>
          <a:latin typeface="Arial" pitchFamily="34" charset="0"/>
        </a:defRPr>
      </a:lvl3pPr>
      <a:lvl4pPr algn="ctr" defTabSz="1462088" rtl="0" eaLnBrk="1" fontAlgn="base" hangingPunct="1">
        <a:spcBef>
          <a:spcPct val="0"/>
        </a:spcBef>
        <a:spcAft>
          <a:spcPct val="0"/>
        </a:spcAft>
        <a:defRPr sz="7100">
          <a:solidFill>
            <a:schemeClr val="tx2"/>
          </a:solidFill>
          <a:latin typeface="Arial" pitchFamily="34" charset="0"/>
        </a:defRPr>
      </a:lvl4pPr>
      <a:lvl5pPr algn="ctr" defTabSz="1462088" rtl="0" eaLnBrk="1" fontAlgn="base" hangingPunct="1">
        <a:spcBef>
          <a:spcPct val="0"/>
        </a:spcBef>
        <a:spcAft>
          <a:spcPct val="0"/>
        </a:spcAft>
        <a:defRPr sz="7100">
          <a:solidFill>
            <a:schemeClr val="tx2"/>
          </a:solidFill>
          <a:latin typeface="Arial" pitchFamily="34" charset="0"/>
        </a:defRPr>
      </a:lvl5pPr>
      <a:lvl6pPr marL="457200" algn="ctr" defTabSz="1462088" rtl="0" eaLnBrk="1" fontAlgn="base" hangingPunct="1">
        <a:spcBef>
          <a:spcPct val="0"/>
        </a:spcBef>
        <a:spcAft>
          <a:spcPct val="0"/>
        </a:spcAft>
        <a:defRPr sz="7100">
          <a:solidFill>
            <a:schemeClr val="tx2"/>
          </a:solidFill>
          <a:latin typeface="Arial" pitchFamily="34" charset="0"/>
        </a:defRPr>
      </a:lvl6pPr>
      <a:lvl7pPr marL="914400" algn="ctr" defTabSz="1462088" rtl="0" eaLnBrk="1" fontAlgn="base" hangingPunct="1">
        <a:spcBef>
          <a:spcPct val="0"/>
        </a:spcBef>
        <a:spcAft>
          <a:spcPct val="0"/>
        </a:spcAft>
        <a:defRPr sz="7100">
          <a:solidFill>
            <a:schemeClr val="tx2"/>
          </a:solidFill>
          <a:latin typeface="Arial" pitchFamily="34" charset="0"/>
        </a:defRPr>
      </a:lvl7pPr>
      <a:lvl8pPr marL="1371600" algn="ctr" defTabSz="1462088" rtl="0" eaLnBrk="1" fontAlgn="base" hangingPunct="1">
        <a:spcBef>
          <a:spcPct val="0"/>
        </a:spcBef>
        <a:spcAft>
          <a:spcPct val="0"/>
        </a:spcAft>
        <a:defRPr sz="7100">
          <a:solidFill>
            <a:schemeClr val="tx2"/>
          </a:solidFill>
          <a:latin typeface="Arial" pitchFamily="34" charset="0"/>
        </a:defRPr>
      </a:lvl8pPr>
      <a:lvl9pPr marL="1828800" algn="ctr" defTabSz="1462088" rtl="0" eaLnBrk="1" fontAlgn="base" hangingPunct="1">
        <a:spcBef>
          <a:spcPct val="0"/>
        </a:spcBef>
        <a:spcAft>
          <a:spcPct val="0"/>
        </a:spcAft>
        <a:defRPr sz="7100">
          <a:solidFill>
            <a:schemeClr val="tx2"/>
          </a:solidFill>
          <a:latin typeface="Arial" pitchFamily="34" charset="0"/>
        </a:defRPr>
      </a:lvl9pPr>
    </p:titleStyle>
    <p:bodyStyle>
      <a:lvl1pPr marL="549275" indent="-549275" algn="l" defTabSz="1462088" rtl="0" eaLnBrk="1" fontAlgn="base" hangingPunct="1">
        <a:spcBef>
          <a:spcPct val="20000"/>
        </a:spcBef>
        <a:spcAft>
          <a:spcPct val="0"/>
        </a:spcAft>
        <a:buChar char="•"/>
        <a:defRPr sz="5200">
          <a:solidFill>
            <a:schemeClr val="tx1"/>
          </a:solidFill>
          <a:latin typeface="+mn-lt"/>
          <a:ea typeface="+mn-ea"/>
          <a:cs typeface="+mn-cs"/>
        </a:defRPr>
      </a:lvl1pPr>
      <a:lvl2pPr marL="1187450" indent="-455613" algn="l" defTabSz="1462088" rtl="0" eaLnBrk="1" fontAlgn="base" hangingPunct="1">
        <a:spcBef>
          <a:spcPct val="20000"/>
        </a:spcBef>
        <a:spcAft>
          <a:spcPct val="0"/>
        </a:spcAft>
        <a:buChar char="–"/>
        <a:defRPr sz="4400">
          <a:solidFill>
            <a:schemeClr val="tx1"/>
          </a:solidFill>
          <a:latin typeface="+mn-lt"/>
        </a:defRPr>
      </a:lvl2pPr>
      <a:lvl3pPr marL="1828800" indent="-366713" algn="l" defTabSz="1462088" rtl="0" eaLnBrk="1" fontAlgn="base" hangingPunct="1">
        <a:spcBef>
          <a:spcPct val="20000"/>
        </a:spcBef>
        <a:spcAft>
          <a:spcPct val="0"/>
        </a:spcAft>
        <a:buChar char="•"/>
        <a:defRPr sz="3800">
          <a:solidFill>
            <a:schemeClr val="tx1"/>
          </a:solidFill>
          <a:latin typeface="+mn-lt"/>
        </a:defRPr>
      </a:lvl3pPr>
      <a:lvl4pPr marL="2560638" indent="-365125" algn="l" defTabSz="1462088" rtl="0" eaLnBrk="1" fontAlgn="base" hangingPunct="1">
        <a:spcBef>
          <a:spcPct val="20000"/>
        </a:spcBef>
        <a:spcAft>
          <a:spcPct val="0"/>
        </a:spcAft>
        <a:buChar char="–"/>
        <a:defRPr sz="3200">
          <a:solidFill>
            <a:schemeClr val="tx1"/>
          </a:solidFill>
          <a:latin typeface="+mn-lt"/>
        </a:defRPr>
      </a:lvl4pPr>
      <a:lvl5pPr marL="3290888" indent="-365125" algn="l" defTabSz="1462088" rtl="0" eaLnBrk="1" fontAlgn="base" hangingPunct="1">
        <a:spcBef>
          <a:spcPct val="20000"/>
        </a:spcBef>
        <a:spcAft>
          <a:spcPct val="0"/>
        </a:spcAft>
        <a:buChar char="»"/>
        <a:defRPr sz="3200">
          <a:solidFill>
            <a:schemeClr val="tx1"/>
          </a:solidFill>
          <a:latin typeface="+mn-lt"/>
        </a:defRPr>
      </a:lvl5pPr>
      <a:lvl6pPr marL="3748088" indent="-365125" algn="l" defTabSz="1462088" rtl="0" eaLnBrk="1" fontAlgn="base" hangingPunct="1">
        <a:spcBef>
          <a:spcPct val="20000"/>
        </a:spcBef>
        <a:spcAft>
          <a:spcPct val="0"/>
        </a:spcAft>
        <a:buChar char="»"/>
        <a:defRPr sz="3200">
          <a:solidFill>
            <a:schemeClr val="tx1"/>
          </a:solidFill>
          <a:latin typeface="+mn-lt"/>
        </a:defRPr>
      </a:lvl6pPr>
      <a:lvl7pPr marL="4205288" indent="-365125" algn="l" defTabSz="1462088" rtl="0" eaLnBrk="1" fontAlgn="base" hangingPunct="1">
        <a:spcBef>
          <a:spcPct val="20000"/>
        </a:spcBef>
        <a:spcAft>
          <a:spcPct val="0"/>
        </a:spcAft>
        <a:buChar char="»"/>
        <a:defRPr sz="3200">
          <a:solidFill>
            <a:schemeClr val="tx1"/>
          </a:solidFill>
          <a:latin typeface="+mn-lt"/>
        </a:defRPr>
      </a:lvl7pPr>
      <a:lvl8pPr marL="4662488" indent="-365125" algn="l" defTabSz="1462088" rtl="0" eaLnBrk="1" fontAlgn="base" hangingPunct="1">
        <a:spcBef>
          <a:spcPct val="20000"/>
        </a:spcBef>
        <a:spcAft>
          <a:spcPct val="0"/>
        </a:spcAft>
        <a:buChar char="»"/>
        <a:defRPr sz="3200">
          <a:solidFill>
            <a:schemeClr val="tx1"/>
          </a:solidFill>
          <a:latin typeface="+mn-lt"/>
        </a:defRPr>
      </a:lvl8pPr>
      <a:lvl9pPr marL="5119688" indent="-365125" algn="l" defTabSz="1462088"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236A0-CB01-AA4D-AE76-E9BA51BEBE51}"/>
              </a:ext>
            </a:extLst>
          </p:cNvPr>
          <p:cNvSpPr>
            <a:spLocks noGrp="1"/>
          </p:cNvSpPr>
          <p:nvPr>
            <p:ph type="title"/>
          </p:nvPr>
        </p:nvSpPr>
        <p:spPr>
          <a:xfrm>
            <a:off x="1068705" y="535517"/>
            <a:ext cx="1340739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B2E1DB-156C-BC4E-8B54-E7965CA73B40}"/>
              </a:ext>
            </a:extLst>
          </p:cNvPr>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D46D6-6E14-1F44-B42D-0D2F64AB1785}"/>
              </a:ext>
            </a:extLst>
          </p:cNvPr>
          <p:cNvSpPr>
            <a:spLocks noGrp="1"/>
          </p:cNvSpPr>
          <p:nvPr>
            <p:ph type="dt" sz="half" idx="2"/>
          </p:nvPr>
        </p:nvSpPr>
        <p:spPr>
          <a:xfrm>
            <a:off x="1068705" y="9322647"/>
            <a:ext cx="3497580" cy="535517"/>
          </a:xfrm>
          <a:prstGeom prst="rect">
            <a:avLst/>
          </a:prstGeom>
        </p:spPr>
        <p:txBody>
          <a:bodyPr vert="horz" lIns="91440" tIns="45720" rIns="91440" bIns="45720" rtlCol="0" anchor="ctr"/>
          <a:lstStyle>
            <a:lvl1pPr algn="l">
              <a:defRPr sz="153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1A2B48D-B2BE-2144-A69A-DB7AA066472E}"/>
              </a:ext>
            </a:extLst>
          </p:cNvPr>
          <p:cNvSpPr>
            <a:spLocks noGrp="1"/>
          </p:cNvSpPr>
          <p:nvPr>
            <p:ph type="ftr" sz="quarter" idx="3"/>
          </p:nvPr>
        </p:nvSpPr>
        <p:spPr>
          <a:xfrm>
            <a:off x="5149215" y="9322647"/>
            <a:ext cx="5246370" cy="535517"/>
          </a:xfrm>
          <a:prstGeom prst="rect">
            <a:avLst/>
          </a:prstGeom>
        </p:spPr>
        <p:txBody>
          <a:bodyPr vert="horz" lIns="91440" tIns="45720" rIns="91440" bIns="45720" rtlCol="0" anchor="ctr"/>
          <a:lstStyle>
            <a:lvl1pPr algn="ctr">
              <a:defRPr sz="153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9387E9-F336-E848-B682-6895A7B7DA36}"/>
              </a:ext>
            </a:extLst>
          </p:cNvPr>
          <p:cNvSpPr>
            <a:spLocks noGrp="1"/>
          </p:cNvSpPr>
          <p:nvPr>
            <p:ph type="sldNum" sz="quarter" idx="4"/>
          </p:nvPr>
        </p:nvSpPr>
        <p:spPr>
          <a:xfrm>
            <a:off x="10978515" y="9322647"/>
            <a:ext cx="3497580" cy="535517"/>
          </a:xfrm>
          <a:prstGeom prst="rect">
            <a:avLst/>
          </a:prstGeom>
        </p:spPr>
        <p:txBody>
          <a:bodyPr vert="horz" lIns="91440" tIns="45720" rIns="91440" bIns="45720" rtlCol="0" anchor="ctr"/>
          <a:lstStyle>
            <a:lvl1pPr algn="r">
              <a:defRPr sz="1530">
                <a:solidFill>
                  <a:schemeClr val="tx1">
                    <a:tint val="75000"/>
                  </a:schemeClr>
                </a:solidFill>
              </a:defRPr>
            </a:lvl1pPr>
          </a:lstStyle>
          <a:p>
            <a:fld id="{6274D6D1-740F-2E41-9BD9-5F8947D61E7F}" type="slidenum">
              <a:rPr lang="en-US" smtClean="0"/>
              <a:t>‹#›</a:t>
            </a:fld>
            <a:endParaRPr lang="en-US"/>
          </a:p>
        </p:txBody>
      </p:sp>
    </p:spTree>
    <p:extLst>
      <p:ext uri="{BB962C8B-B14F-4D97-AF65-F5344CB8AC3E}">
        <p14:creationId xmlns:p14="http://schemas.microsoft.com/office/powerpoint/2010/main" val="3771065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165860" rtl="0" eaLnBrk="1" latinLnBrk="0" hangingPunct="1">
        <a:lnSpc>
          <a:spcPct val="90000"/>
        </a:lnSpc>
        <a:spcBef>
          <a:spcPct val="0"/>
        </a:spcBef>
        <a:buNone/>
        <a:defRPr sz="5610" kern="1200">
          <a:solidFill>
            <a:schemeClr val="tx1"/>
          </a:solidFill>
          <a:latin typeface="+mj-lt"/>
          <a:ea typeface="+mj-ea"/>
          <a:cs typeface="+mj-cs"/>
        </a:defRPr>
      </a:lvl1pPr>
    </p:titleStyle>
    <p:bodyStyle>
      <a:lvl1pPr marL="291465" indent="-291465" algn="l" defTabSz="1165860" rtl="0" eaLnBrk="1" latinLnBrk="0" hangingPunct="1">
        <a:lnSpc>
          <a:spcPct val="90000"/>
        </a:lnSpc>
        <a:spcBef>
          <a:spcPts val="1275"/>
        </a:spcBef>
        <a:buFont typeface="Arial" panose="020B0604020202020204" pitchFamily="34" charset="0"/>
        <a:buChar char="•"/>
        <a:defRPr sz="3570" kern="1200">
          <a:solidFill>
            <a:schemeClr val="tx1"/>
          </a:solidFill>
          <a:latin typeface="+mn-lt"/>
          <a:ea typeface="+mn-ea"/>
          <a:cs typeface="+mn-cs"/>
        </a:defRPr>
      </a:lvl1pPr>
      <a:lvl2pPr marL="874395" indent="-291465" algn="l" defTabSz="1165860" rtl="0" eaLnBrk="1" latinLnBrk="0" hangingPunct="1">
        <a:lnSpc>
          <a:spcPct val="90000"/>
        </a:lnSpc>
        <a:spcBef>
          <a:spcPts val="638"/>
        </a:spcBef>
        <a:buFont typeface="Arial" panose="020B0604020202020204" pitchFamily="34" charset="0"/>
        <a:buChar char="•"/>
        <a:defRPr sz="3060" kern="1200">
          <a:solidFill>
            <a:schemeClr val="tx1"/>
          </a:solidFill>
          <a:latin typeface="+mn-lt"/>
          <a:ea typeface="+mn-ea"/>
          <a:cs typeface="+mn-cs"/>
        </a:defRPr>
      </a:lvl2pPr>
      <a:lvl3pPr marL="1457325" indent="-291465" algn="l" defTabSz="1165860" rtl="0" eaLnBrk="1" latinLnBrk="0" hangingPunct="1">
        <a:lnSpc>
          <a:spcPct val="90000"/>
        </a:lnSpc>
        <a:spcBef>
          <a:spcPts val="638"/>
        </a:spcBef>
        <a:buFont typeface="Arial" panose="020B0604020202020204" pitchFamily="34" charset="0"/>
        <a:buChar char="•"/>
        <a:defRPr sz="2550" kern="1200">
          <a:solidFill>
            <a:schemeClr val="tx1"/>
          </a:solidFill>
          <a:latin typeface="+mn-lt"/>
          <a:ea typeface="+mn-ea"/>
          <a:cs typeface="+mn-cs"/>
        </a:defRPr>
      </a:lvl3pPr>
      <a:lvl4pPr marL="204025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4pPr>
      <a:lvl5pPr marL="262318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5pPr>
      <a:lvl6pPr marL="320611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6pPr>
      <a:lvl7pPr marL="378904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7pPr>
      <a:lvl8pPr marL="437197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8pPr>
      <a:lvl9pPr marL="495490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9pPr>
    </p:bodyStyle>
    <p:otherStyle>
      <a:defPPr>
        <a:defRPr lang="en-US"/>
      </a:defPPr>
      <a:lvl1pPr marL="0" algn="l" defTabSz="1165860" rtl="0" eaLnBrk="1" latinLnBrk="0" hangingPunct="1">
        <a:defRPr sz="2295" kern="1200">
          <a:solidFill>
            <a:schemeClr val="tx1"/>
          </a:solidFill>
          <a:latin typeface="+mn-lt"/>
          <a:ea typeface="+mn-ea"/>
          <a:cs typeface="+mn-cs"/>
        </a:defRPr>
      </a:lvl1pPr>
      <a:lvl2pPr marL="582930" algn="l" defTabSz="1165860" rtl="0" eaLnBrk="1" latinLnBrk="0" hangingPunct="1">
        <a:defRPr sz="2295" kern="1200">
          <a:solidFill>
            <a:schemeClr val="tx1"/>
          </a:solidFill>
          <a:latin typeface="+mn-lt"/>
          <a:ea typeface="+mn-ea"/>
          <a:cs typeface="+mn-cs"/>
        </a:defRPr>
      </a:lvl2pPr>
      <a:lvl3pPr marL="1165860" algn="l" defTabSz="1165860" rtl="0" eaLnBrk="1" latinLnBrk="0" hangingPunct="1">
        <a:defRPr sz="2295" kern="1200">
          <a:solidFill>
            <a:schemeClr val="tx1"/>
          </a:solidFill>
          <a:latin typeface="+mn-lt"/>
          <a:ea typeface="+mn-ea"/>
          <a:cs typeface="+mn-cs"/>
        </a:defRPr>
      </a:lvl3pPr>
      <a:lvl4pPr marL="1748790" algn="l" defTabSz="1165860" rtl="0" eaLnBrk="1" latinLnBrk="0" hangingPunct="1">
        <a:defRPr sz="2295" kern="1200">
          <a:solidFill>
            <a:schemeClr val="tx1"/>
          </a:solidFill>
          <a:latin typeface="+mn-lt"/>
          <a:ea typeface="+mn-ea"/>
          <a:cs typeface="+mn-cs"/>
        </a:defRPr>
      </a:lvl4pPr>
      <a:lvl5pPr marL="2331720" algn="l" defTabSz="1165860" rtl="0" eaLnBrk="1" latinLnBrk="0" hangingPunct="1">
        <a:defRPr sz="2295" kern="1200">
          <a:solidFill>
            <a:schemeClr val="tx1"/>
          </a:solidFill>
          <a:latin typeface="+mn-lt"/>
          <a:ea typeface="+mn-ea"/>
          <a:cs typeface="+mn-cs"/>
        </a:defRPr>
      </a:lvl5pPr>
      <a:lvl6pPr marL="2914650" algn="l" defTabSz="1165860" rtl="0" eaLnBrk="1" latinLnBrk="0" hangingPunct="1">
        <a:defRPr sz="2295" kern="1200">
          <a:solidFill>
            <a:schemeClr val="tx1"/>
          </a:solidFill>
          <a:latin typeface="+mn-lt"/>
          <a:ea typeface="+mn-ea"/>
          <a:cs typeface="+mn-cs"/>
        </a:defRPr>
      </a:lvl6pPr>
      <a:lvl7pPr marL="3497580" algn="l" defTabSz="1165860" rtl="0" eaLnBrk="1" latinLnBrk="0" hangingPunct="1">
        <a:defRPr sz="2295" kern="1200">
          <a:solidFill>
            <a:schemeClr val="tx1"/>
          </a:solidFill>
          <a:latin typeface="+mn-lt"/>
          <a:ea typeface="+mn-ea"/>
          <a:cs typeface="+mn-cs"/>
        </a:defRPr>
      </a:lvl7pPr>
      <a:lvl8pPr marL="4080510" algn="l" defTabSz="1165860" rtl="0" eaLnBrk="1" latinLnBrk="0" hangingPunct="1">
        <a:defRPr sz="2295" kern="1200">
          <a:solidFill>
            <a:schemeClr val="tx1"/>
          </a:solidFill>
          <a:latin typeface="+mn-lt"/>
          <a:ea typeface="+mn-ea"/>
          <a:cs typeface="+mn-cs"/>
        </a:defRPr>
      </a:lvl8pPr>
      <a:lvl9pPr marL="4663440" algn="l" defTabSz="1165860" rtl="0" eaLnBrk="1" latinLnBrk="0" hangingPunct="1">
        <a:defRPr sz="22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mailto:EdJah@nyc.ddc.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8D6358C-DD24-492F-AA75-22524B101A6A}"/>
              </a:ext>
            </a:extLst>
          </p:cNvPr>
          <p:cNvSpPr/>
          <p:nvPr/>
        </p:nvSpPr>
        <p:spPr>
          <a:xfrm>
            <a:off x="0" y="0"/>
            <a:ext cx="15544800" cy="10058400"/>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8"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47C784-C47E-AF4E-BD76-DDA6668DFAE0}"/>
              </a:ext>
            </a:extLst>
          </p:cNvPr>
          <p:cNvSpPr txBox="1"/>
          <p:nvPr/>
        </p:nvSpPr>
        <p:spPr>
          <a:xfrm>
            <a:off x="-282261" y="7885558"/>
            <a:ext cx="184731" cy="445507"/>
          </a:xfrm>
          <a:prstGeom prst="rect">
            <a:avLst/>
          </a:prstGeom>
          <a:noFill/>
        </p:spPr>
        <p:txBody>
          <a:bodyPr wrap="none" rtlCol="0">
            <a:spAutoFit/>
          </a:bodyPr>
          <a:lstStyle/>
          <a:p>
            <a:pPr defTabSz="1165860" fontAlgn="auto">
              <a:spcBef>
                <a:spcPts val="0"/>
              </a:spcBef>
              <a:spcAft>
                <a:spcPts val="0"/>
              </a:spcAft>
            </a:pPr>
            <a:endParaRPr lang="en-US" sz="2295">
              <a:solidFill>
                <a:prstClr val="black"/>
              </a:solidFill>
              <a:latin typeface="Calibri" panose="020F0502020204030204"/>
            </a:endParaRPr>
          </a:p>
        </p:txBody>
      </p:sp>
      <p:cxnSp>
        <p:nvCxnSpPr>
          <p:cNvPr id="6" name="Straight Connector 5">
            <a:extLst>
              <a:ext uri="{FF2B5EF4-FFF2-40B4-BE49-F238E27FC236}">
                <a16:creationId xmlns:a16="http://schemas.microsoft.com/office/drawing/2014/main" id="{FE9611A6-4873-D74B-BE4F-6B62B67544F3}"/>
              </a:ext>
            </a:extLst>
          </p:cNvPr>
          <p:cNvCxnSpPr>
            <a:cxnSpLocks/>
          </p:cNvCxnSpPr>
          <p:nvPr/>
        </p:nvCxnSpPr>
        <p:spPr>
          <a:xfrm>
            <a:off x="521425" y="1246292"/>
            <a:ext cx="1451203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9CAEE3-2E9E-A042-8D71-0AD437F4B018}"/>
              </a:ext>
            </a:extLst>
          </p:cNvPr>
          <p:cNvCxnSpPr>
            <a:cxnSpLocks/>
          </p:cNvCxnSpPr>
          <p:nvPr/>
        </p:nvCxnSpPr>
        <p:spPr>
          <a:xfrm>
            <a:off x="521424" y="3725279"/>
            <a:ext cx="23473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109">
            <a:extLst>
              <a:ext uri="{FF2B5EF4-FFF2-40B4-BE49-F238E27FC236}">
                <a16:creationId xmlns:a16="http://schemas.microsoft.com/office/drawing/2014/main" id="{83B5B694-8531-884E-B5CC-2828D67E8F15}"/>
              </a:ext>
            </a:extLst>
          </p:cNvPr>
          <p:cNvSpPr>
            <a:spLocks noChangeArrowheads="1"/>
          </p:cNvSpPr>
          <p:nvPr/>
        </p:nvSpPr>
        <p:spPr bwMode="auto">
          <a:xfrm>
            <a:off x="521423" y="8661236"/>
            <a:ext cx="1681375"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74395"/>
            <a:r>
              <a:rPr lang="en-US" sz="1403" dirty="0">
                <a:solidFill>
                  <a:prstClr val="white"/>
                </a:solidFill>
                <a:latin typeface="Franklin Gothic Medium" panose="020B0603020102020204" pitchFamily="34" charset="0"/>
                <a:cs typeface="Arial" panose="020B0604020202020204" pitchFamily="34" charset="0"/>
              </a:rPr>
              <a:t>Zohran K. Mamdani</a:t>
            </a:r>
          </a:p>
          <a:p>
            <a:pPr defTabSz="874395"/>
            <a:r>
              <a:rPr lang="en-US" sz="1403" dirty="0">
                <a:solidFill>
                  <a:prstClr val="white"/>
                </a:solidFill>
                <a:latin typeface="Franklin Gothic Medium" panose="020B0603020102020204" pitchFamily="34" charset="0"/>
                <a:cs typeface="Arial" panose="020B0604020202020204" pitchFamily="34" charset="0"/>
              </a:rPr>
              <a:t>Mayor</a:t>
            </a:r>
          </a:p>
        </p:txBody>
      </p:sp>
      <p:sp>
        <p:nvSpPr>
          <p:cNvPr id="9" name="Rectangle 109">
            <a:extLst>
              <a:ext uri="{FF2B5EF4-FFF2-40B4-BE49-F238E27FC236}">
                <a16:creationId xmlns:a16="http://schemas.microsoft.com/office/drawing/2014/main" id="{0808DE98-BEB4-2D4F-B2D3-764A4697CD0E}"/>
              </a:ext>
            </a:extLst>
          </p:cNvPr>
          <p:cNvSpPr>
            <a:spLocks noChangeArrowheads="1"/>
          </p:cNvSpPr>
          <p:nvPr/>
        </p:nvSpPr>
        <p:spPr bwMode="auto">
          <a:xfrm>
            <a:off x="2484976" y="8661235"/>
            <a:ext cx="5287423"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74395"/>
            <a:r>
              <a:rPr lang="en-US" sz="1403" dirty="0">
                <a:solidFill>
                  <a:prstClr val="white"/>
                </a:solidFill>
                <a:latin typeface="Franklin Gothic Medium" panose="020B0603020102020204" pitchFamily="34" charset="0"/>
                <a:cs typeface="Arial" panose="020B0604020202020204" pitchFamily="34" charset="0"/>
              </a:rPr>
              <a:t>Eduardo del Valle		Lisa Garcia</a:t>
            </a:r>
          </a:p>
          <a:p>
            <a:pPr defTabSz="874395"/>
            <a:r>
              <a:rPr lang="en-US" sz="1403" dirty="0">
                <a:solidFill>
                  <a:prstClr val="white"/>
                </a:solidFill>
                <a:latin typeface="Franklin Gothic Medium" panose="020B0603020102020204" pitchFamily="34" charset="0"/>
                <a:cs typeface="Arial" panose="020B0604020202020204" pitchFamily="34" charset="0"/>
              </a:rPr>
              <a:t>DDC Acting Commissioner	DEP Commissioner</a:t>
            </a:r>
          </a:p>
        </p:txBody>
      </p:sp>
      <p:sp>
        <p:nvSpPr>
          <p:cNvPr id="10" name="Title 1">
            <a:extLst>
              <a:ext uri="{FF2B5EF4-FFF2-40B4-BE49-F238E27FC236}">
                <a16:creationId xmlns:a16="http://schemas.microsoft.com/office/drawing/2014/main" id="{06E4A232-62C9-CE44-AF73-B8CC370531FE}"/>
              </a:ext>
            </a:extLst>
          </p:cNvPr>
          <p:cNvSpPr txBox="1">
            <a:spLocks/>
          </p:cNvSpPr>
          <p:nvPr/>
        </p:nvSpPr>
        <p:spPr>
          <a:xfrm>
            <a:off x="392849" y="3887884"/>
            <a:ext cx="15026430" cy="3637240"/>
          </a:xfrm>
          <a:prstGeom prst="rect">
            <a:avLst/>
          </a:prstGeom>
        </p:spPr>
        <p:txBody>
          <a:bodyPr vert="horz" lIns="116586" tIns="58293" rIns="116586" bIns="58293" rtlCol="0" anchor="t" anchorCtr="0">
            <a:no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defTabSz="1165860" fontAlgn="auto">
              <a:spcAft>
                <a:spcPts val="0"/>
              </a:spcAft>
            </a:pPr>
            <a:r>
              <a:rPr lang="en-US" sz="5400" b="1" spc="765" dirty="0">
                <a:solidFill>
                  <a:prstClr val="white"/>
                </a:solidFill>
                <a:latin typeface="Franklin Gothic Book" panose="020B0503020102020204" pitchFamily="34" charset="0"/>
              </a:rPr>
              <a:t>New 48” Trunk water main</a:t>
            </a:r>
          </a:p>
          <a:p>
            <a:pPr algn="l" defTabSz="1165860" fontAlgn="auto">
              <a:spcAft>
                <a:spcPts val="0"/>
              </a:spcAft>
            </a:pPr>
            <a:r>
              <a:rPr lang="en-US" sz="5400" b="1" spc="765" dirty="0">
                <a:solidFill>
                  <a:prstClr val="white"/>
                </a:solidFill>
                <a:latin typeface="Franklin Gothic Book" panose="020B0503020102020204" pitchFamily="34" charset="0"/>
              </a:rPr>
              <a:t>on East 233</a:t>
            </a:r>
            <a:r>
              <a:rPr lang="en-US" sz="5400" b="1" spc="765" baseline="30000" dirty="0">
                <a:solidFill>
                  <a:prstClr val="white"/>
                </a:solidFill>
                <a:latin typeface="Franklin Gothic Book" panose="020B0503020102020204" pitchFamily="34" charset="0"/>
              </a:rPr>
              <a:t>rd</a:t>
            </a:r>
            <a:r>
              <a:rPr lang="en-US" sz="5400" b="1" spc="765" dirty="0">
                <a:solidFill>
                  <a:prstClr val="white"/>
                </a:solidFill>
                <a:latin typeface="Franklin Gothic Book" panose="020B0503020102020204" pitchFamily="34" charset="0"/>
              </a:rPr>
              <a:t> Street</a:t>
            </a:r>
          </a:p>
          <a:p>
            <a:pPr algn="l" defTabSz="1165860" fontAlgn="auto">
              <a:spcAft>
                <a:spcPts val="0"/>
              </a:spcAft>
            </a:pPr>
            <a:br>
              <a:rPr lang="en-US" sz="1250" spc="765" dirty="0">
                <a:latin typeface="Franklin Gothic Book" panose="020B0503020102020204" pitchFamily="34" charset="0"/>
              </a:rPr>
            </a:br>
            <a:endParaRPr lang="en-US" sz="1275" spc="765" dirty="0">
              <a:solidFill>
                <a:prstClr val="white"/>
              </a:solidFill>
              <a:latin typeface="Franklin Gothic Book" panose="020B0503020102020204" pitchFamily="34" charset="0"/>
            </a:endParaRPr>
          </a:p>
          <a:p>
            <a:pPr algn="l" defTabSz="1165860" fontAlgn="auto">
              <a:spcAft>
                <a:spcPts val="0"/>
              </a:spcAft>
            </a:pPr>
            <a:r>
              <a:rPr lang="en-US" sz="3150" spc="765" dirty="0">
                <a:solidFill>
                  <a:prstClr val="white"/>
                </a:solidFill>
                <a:latin typeface="Franklin Gothic Book" panose="020B0503020102020204" pitchFamily="34" charset="0"/>
              </a:rPr>
              <a:t>PROJECT ID: </a:t>
            </a:r>
            <a:r>
              <a:rPr lang="en-US" sz="3150" b="1" spc="765" dirty="0">
                <a:solidFill>
                  <a:prstClr val="white"/>
                </a:solidFill>
                <a:latin typeface="Franklin Gothic Book" panose="020B0503020102020204" pitchFamily="34" charset="0"/>
              </a:rPr>
              <a:t>HEd562</a:t>
            </a:r>
            <a:r>
              <a:rPr lang="en-US" sz="3200" b="1" dirty="0">
                <a:latin typeface="Franklin Gothic Book" panose="020B0503020102020204" pitchFamily="34" charset="0"/>
              </a:rPr>
              <a:t> </a:t>
            </a:r>
            <a:r>
              <a:rPr lang="en-US" sz="1800" b="1" dirty="0">
                <a:effectLst/>
                <a:latin typeface="Franklin Gothic Book" panose="020B0503020102020204" pitchFamily="34" charset="0"/>
                <a:ea typeface="Times New Roman" panose="02020603050405020304" pitchFamily="18" charset="0"/>
                <a:cs typeface="Aptos" panose="020B0004020202020204" pitchFamily="34" charset="0"/>
              </a:rPr>
              <a:t> </a:t>
            </a:r>
          </a:p>
          <a:p>
            <a:pPr algn="l" defTabSz="1165860" fontAlgn="auto">
              <a:spcAft>
                <a:spcPts val="0"/>
              </a:spcAft>
            </a:pPr>
            <a:r>
              <a:rPr lang="en-US" sz="3150" spc="765" dirty="0">
                <a:solidFill>
                  <a:prstClr val="white"/>
                </a:solidFill>
                <a:latin typeface="Franklin Gothic Book" panose="020B0503020102020204" pitchFamily="34" charset="0"/>
              </a:rPr>
              <a:t>BOROUGH OF THE </a:t>
            </a:r>
            <a:r>
              <a:rPr lang="en-US" sz="3150" spc="300" dirty="0">
                <a:solidFill>
                  <a:prstClr val="white"/>
                </a:solidFill>
                <a:latin typeface="Franklin Gothic Book" panose="020B0503020102020204" pitchFamily="34" charset="0"/>
              </a:rPr>
              <a:t>Bronx</a:t>
            </a:r>
            <a:endParaRPr lang="en-US" sz="5738" spc="300" dirty="0">
              <a:solidFill>
                <a:prstClr val="white"/>
              </a:solidFill>
              <a:latin typeface="Franklin Gothic Book" panose="020B0503020102020204" pitchFamily="34" charset="0"/>
            </a:endParaRPr>
          </a:p>
        </p:txBody>
      </p:sp>
      <p:pic>
        <p:nvPicPr>
          <p:cNvPr id="11" name="Picture 10">
            <a:extLst>
              <a:ext uri="{FF2B5EF4-FFF2-40B4-BE49-F238E27FC236}">
                <a16:creationId xmlns:a16="http://schemas.microsoft.com/office/drawing/2014/main" id="{D3F47010-5667-5A40-955A-C34DC7672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24" y="1554387"/>
            <a:ext cx="2294317" cy="544899"/>
          </a:xfrm>
          <a:prstGeom prst="rect">
            <a:avLst/>
          </a:prstGeom>
        </p:spPr>
      </p:pic>
      <p:sp>
        <p:nvSpPr>
          <p:cNvPr id="12" name="Title 1">
            <a:extLst>
              <a:ext uri="{FF2B5EF4-FFF2-40B4-BE49-F238E27FC236}">
                <a16:creationId xmlns:a16="http://schemas.microsoft.com/office/drawing/2014/main" id="{D01E0380-AEA0-1E48-9924-2AA576A62037}"/>
              </a:ext>
            </a:extLst>
          </p:cNvPr>
          <p:cNvSpPr txBox="1">
            <a:spLocks/>
          </p:cNvSpPr>
          <p:nvPr/>
        </p:nvSpPr>
        <p:spPr>
          <a:xfrm>
            <a:off x="11229073" y="8714820"/>
            <a:ext cx="4033549" cy="517613"/>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lang="en-US" sz="4500" kern="1200" cap="all" spc="700" baseline="0">
                <a:solidFill>
                  <a:schemeClr val="bg1"/>
                </a:solidFill>
                <a:latin typeface="Franklin Gothic Demi" panose="020B0603020102020204" pitchFamily="34" charset="0"/>
                <a:ea typeface="+mj-ea"/>
                <a:cs typeface="+mj-cs"/>
              </a:defRPr>
            </a:lvl1pPr>
          </a:lstStyle>
          <a:p>
            <a:pPr algn="r" defTabSz="1165860" fontAlgn="auto">
              <a:spcAft>
                <a:spcPts val="0"/>
              </a:spcAft>
            </a:pPr>
            <a:r>
              <a:rPr lang="en-US" sz="2550" spc="383" dirty="0">
                <a:solidFill>
                  <a:srgbClr val="FF6F24"/>
                </a:solidFill>
                <a:latin typeface="Franklin Gothic Demi"/>
              </a:rPr>
              <a:t>February 9</a:t>
            </a:r>
            <a:r>
              <a:rPr lang="en-US" sz="2550" spc="383" baseline="30000" dirty="0">
                <a:solidFill>
                  <a:srgbClr val="FF6F24"/>
                </a:solidFill>
                <a:latin typeface="Franklin Gothic Demi"/>
              </a:rPr>
              <a:t>th</a:t>
            </a:r>
            <a:r>
              <a:rPr lang="en-US" sz="2550" spc="383" dirty="0">
                <a:solidFill>
                  <a:srgbClr val="FF6F24"/>
                </a:solidFill>
                <a:latin typeface="Franklin Gothic Demi"/>
              </a:rPr>
              <a:t>, 2026</a:t>
            </a:r>
            <a:endParaRPr lang="en-US" sz="2550" spc="383" dirty="0">
              <a:solidFill>
                <a:srgbClr val="FF6F24"/>
              </a:solidFill>
            </a:endParaRPr>
          </a:p>
        </p:txBody>
      </p:sp>
      <p:sp>
        <p:nvSpPr>
          <p:cNvPr id="14" name="Title 1">
            <a:extLst>
              <a:ext uri="{FF2B5EF4-FFF2-40B4-BE49-F238E27FC236}">
                <a16:creationId xmlns:a16="http://schemas.microsoft.com/office/drawing/2014/main" id="{BC68B92D-BCA5-4EFC-80B0-7EB5822CF41F}"/>
              </a:ext>
            </a:extLst>
          </p:cNvPr>
          <p:cNvSpPr txBox="1">
            <a:spLocks/>
          </p:cNvSpPr>
          <p:nvPr/>
        </p:nvSpPr>
        <p:spPr>
          <a:xfrm>
            <a:off x="377367" y="2397881"/>
            <a:ext cx="15026430" cy="3637240"/>
          </a:xfrm>
          <a:prstGeom prst="rect">
            <a:avLst/>
          </a:prstGeom>
        </p:spPr>
        <p:txBody>
          <a:bodyPr vert="horz" lIns="116586" tIns="58293" rIns="116586" bIns="58293" rtlCol="0" anchor="t" anchorCtr="0">
            <a:no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defTabSz="1165860" fontAlgn="auto">
              <a:spcAft>
                <a:spcPts val="0"/>
              </a:spcAft>
            </a:pPr>
            <a:endParaRPr lang="en-US" sz="4080" spc="765" dirty="0">
              <a:solidFill>
                <a:prstClr val="white"/>
              </a:solidFill>
            </a:endParaRPr>
          </a:p>
          <a:p>
            <a:pPr algn="l" defTabSz="1165860" fontAlgn="auto">
              <a:spcAft>
                <a:spcPts val="0"/>
              </a:spcAft>
            </a:pPr>
            <a:r>
              <a:rPr lang="en-US" sz="2000" spc="765" dirty="0">
                <a:solidFill>
                  <a:prstClr val="white"/>
                </a:solidFill>
                <a:latin typeface="Franklin Gothic Book" panose="020B0503020102020204" pitchFamily="34" charset="0"/>
              </a:rPr>
              <a:t>BRONX Community board 12</a:t>
            </a:r>
          </a:p>
          <a:p>
            <a:pPr algn="l" defTabSz="1165860" fontAlgn="auto">
              <a:spcAft>
                <a:spcPts val="0"/>
              </a:spcAft>
            </a:pPr>
            <a:r>
              <a:rPr lang="en-US" sz="2000" spc="765" dirty="0">
                <a:solidFill>
                  <a:prstClr val="white"/>
                </a:solidFill>
                <a:latin typeface="Franklin Gothic Book" panose="020B0503020102020204" pitchFamily="34" charset="0"/>
              </a:rPr>
              <a:t>NYC Council districts 11, 12</a:t>
            </a:r>
          </a:p>
        </p:txBody>
      </p:sp>
      <p:cxnSp>
        <p:nvCxnSpPr>
          <p:cNvPr id="3" name="Straight Connector 2">
            <a:extLst>
              <a:ext uri="{FF2B5EF4-FFF2-40B4-BE49-F238E27FC236}">
                <a16:creationId xmlns:a16="http://schemas.microsoft.com/office/drawing/2014/main" id="{50CBE0C6-5A68-853C-F739-C53D9C65EFED}"/>
              </a:ext>
            </a:extLst>
          </p:cNvPr>
          <p:cNvCxnSpPr>
            <a:cxnSpLocks/>
          </p:cNvCxnSpPr>
          <p:nvPr/>
        </p:nvCxnSpPr>
        <p:spPr>
          <a:xfrm>
            <a:off x="468387" y="6790288"/>
            <a:ext cx="23473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363321E-336A-0D86-72A2-31052E7DDACD}"/>
              </a:ext>
            </a:extLst>
          </p:cNvPr>
          <p:cNvSpPr>
            <a:spLocks noGrp="1"/>
          </p:cNvSpPr>
          <p:nvPr>
            <p:ph type="sldNum" sz="quarter" idx="12"/>
          </p:nvPr>
        </p:nvSpPr>
        <p:spPr/>
        <p:txBody>
          <a:bodyPr/>
          <a:lstStyle/>
          <a:p>
            <a:fld id="{6274D6D1-740F-2E41-9BD9-5F8947D61E7F}" type="slidenum">
              <a:rPr lang="en-US" smtClean="0"/>
              <a:t>1</a:t>
            </a:fld>
            <a:endParaRPr lang="en-US"/>
          </a:p>
        </p:txBody>
      </p:sp>
      <p:pic>
        <p:nvPicPr>
          <p:cNvPr id="16" name="Picture 15">
            <a:extLst>
              <a:ext uri="{FF2B5EF4-FFF2-40B4-BE49-F238E27FC236}">
                <a16:creationId xmlns:a16="http://schemas.microsoft.com/office/drawing/2014/main" id="{36D6ECB1-3B11-5C77-8881-C8C43FB9F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415" y="1384703"/>
            <a:ext cx="1396346" cy="859290"/>
          </a:xfrm>
          <a:prstGeom prst="rect">
            <a:avLst/>
          </a:prstGeom>
        </p:spPr>
      </p:pic>
    </p:spTree>
    <p:extLst>
      <p:ext uri="{BB962C8B-B14F-4D97-AF65-F5344CB8AC3E}">
        <p14:creationId xmlns:p14="http://schemas.microsoft.com/office/powerpoint/2010/main" val="166417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2DF7E-B8F6-6581-C6B3-53B906F3602E}"/>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D9AAD45-6506-6255-4A30-BC8798A257E4}"/>
              </a:ext>
            </a:extLst>
          </p:cNvPr>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707AD7F0-0E2E-3C92-D917-B73FC58C26EA}"/>
              </a:ext>
            </a:extLst>
          </p:cNvPr>
          <p:cNvSpPr txBox="1">
            <a:spLocks noChangeArrowheads="1"/>
          </p:cNvSpPr>
          <p:nvPr/>
        </p:nvSpPr>
        <p:spPr bwMode="auto">
          <a:xfrm>
            <a:off x="10769621" y="8994085"/>
            <a:ext cx="2893369" cy="57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COMMUNITY IMPACTS AND MITIGATIONS</a:t>
            </a:r>
          </a:p>
        </p:txBody>
      </p:sp>
      <p:sp>
        <p:nvSpPr>
          <p:cNvPr id="12" name="Text Placeholder 2">
            <a:extLst>
              <a:ext uri="{FF2B5EF4-FFF2-40B4-BE49-F238E27FC236}">
                <a16:creationId xmlns:a16="http://schemas.microsoft.com/office/drawing/2014/main" id="{552E8D14-EEEB-3AB0-9C0E-D70302C9675F}"/>
              </a:ext>
            </a:extLst>
          </p:cNvPr>
          <p:cNvSpPr txBox="1">
            <a:spLocks/>
          </p:cNvSpPr>
          <p:nvPr/>
        </p:nvSpPr>
        <p:spPr>
          <a:xfrm>
            <a:off x="318485" y="920965"/>
            <a:ext cx="12085550" cy="6582444"/>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a:spcBef>
                <a:spcPts val="400"/>
              </a:spcBef>
              <a:spcAft>
                <a:spcPts val="400"/>
              </a:spcAft>
            </a:pPr>
            <a:r>
              <a:rPr lang="en-US" sz="2400" b="1" dirty="0">
                <a:latin typeface="Franklin Gothic Book" panose="020B0503020102020204" pitchFamily="34" charset="0"/>
                <a:cs typeface="Calibri" panose="020F0502020204030204" pitchFamily="34" charset="0"/>
              </a:rPr>
              <a:t>Contractor shall:</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cs typeface="Calibri" panose="020F0502020204030204" pitchFamily="34" charset="0"/>
              </a:rPr>
              <a:t>Work within DEP Noise Code Regulations</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cs typeface="Calibri" panose="020F0502020204030204" pitchFamily="34" charset="0"/>
              </a:rPr>
              <a:t>Keep storage site areas clean and safe </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cs typeface="Calibri" panose="020F0502020204030204" pitchFamily="34" charset="0"/>
              </a:rPr>
              <a:t>Cover trucks delivering fill material </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cs typeface="Calibri" panose="020F0502020204030204" pitchFamily="34" charset="0"/>
              </a:rPr>
              <a:t>Provide professional rodent control inspector to monitor/maintain rodent control stations</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cs typeface="Calibri" panose="020F0502020204030204" pitchFamily="34" charset="0"/>
              </a:rPr>
              <a:t>Implement Dust Mitigation Plan </a:t>
            </a:r>
          </a:p>
          <a:p>
            <a:pPr>
              <a:lnSpc>
                <a:spcPct val="150000"/>
              </a:lnSpc>
              <a:spcBef>
                <a:spcPts val="400"/>
              </a:spcBef>
              <a:spcAft>
                <a:spcPts val="400"/>
              </a:spcAft>
            </a:pPr>
            <a:endParaRPr lang="en-US" sz="2400" dirty="0">
              <a:latin typeface="Franklin Gothic Book" panose="020B0503020102020204" pitchFamily="34" charset="0"/>
              <a:cs typeface="Calibri" panose="020F0502020204030204" pitchFamily="34" charset="0"/>
            </a:endParaRPr>
          </a:p>
          <a:p>
            <a:pPr>
              <a:spcBef>
                <a:spcPts val="400"/>
              </a:spcBef>
              <a:spcAft>
                <a:spcPts val="400"/>
              </a:spcAft>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p:txBody>
      </p:sp>
      <p:sp>
        <p:nvSpPr>
          <p:cNvPr id="30" name="Slide Number Placeholder 3">
            <a:extLst>
              <a:ext uri="{FF2B5EF4-FFF2-40B4-BE49-F238E27FC236}">
                <a16:creationId xmlns:a16="http://schemas.microsoft.com/office/drawing/2014/main" id="{6DE3A0B9-D541-8401-5977-22990557D3B9}"/>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10</a:t>
            </a:fld>
            <a:endParaRPr lang="en-US" dirty="0">
              <a:latin typeface="Franklin Gothic Book" panose="020B0503020102020204" pitchFamily="34" charset="0"/>
            </a:endParaRPr>
          </a:p>
        </p:txBody>
      </p:sp>
      <p:sp>
        <p:nvSpPr>
          <p:cNvPr id="16" name="Text Box 12">
            <a:extLst>
              <a:ext uri="{FF2B5EF4-FFF2-40B4-BE49-F238E27FC236}">
                <a16:creationId xmlns:a16="http://schemas.microsoft.com/office/drawing/2014/main" id="{A74C7031-CC6E-BE95-A75A-AAF601B482B2}"/>
              </a:ext>
            </a:extLst>
          </p:cNvPr>
          <p:cNvSpPr txBox="1">
            <a:spLocks noChangeArrowheads="1"/>
          </p:cNvSpPr>
          <p:nvPr/>
        </p:nvSpPr>
        <p:spPr bwMode="auto">
          <a:xfrm>
            <a:off x="4623853" y="8947967"/>
            <a:ext cx="6227926" cy="8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a:t>
            </a:r>
            <a:r>
              <a:rPr lang="en-US" sz="2000" dirty="0">
                <a:effectLst/>
                <a:latin typeface="Franklin Gothic Book" panose="020B0503020102020204" pitchFamily="34" charset="0"/>
                <a:ea typeface="Times New Roman" panose="02020603050405020304" pitchFamily="18" charset="0"/>
                <a:cs typeface="Aptos" panose="020B0004020202020204" pitchFamily="34" charset="0"/>
              </a:rPr>
              <a:t> </a:t>
            </a:r>
            <a:r>
              <a:rPr lang="en-US" sz="1600" dirty="0">
                <a:latin typeface="Franklin Gothic Book" panose="020B0503020102020204" pitchFamily="34" charset="0"/>
              </a:rPr>
              <a:t> – New 48” Trunk Water Main on East 233</a:t>
            </a:r>
            <a:r>
              <a:rPr lang="en-US" sz="1600" baseline="30000" dirty="0">
                <a:latin typeface="Franklin Gothic Book" panose="020B0503020102020204" pitchFamily="34" charset="0"/>
              </a:rPr>
              <a:t>rd</a:t>
            </a:r>
            <a:r>
              <a:rPr lang="en-US" sz="1600" dirty="0">
                <a:latin typeface="Franklin Gothic Book" panose="020B0503020102020204" pitchFamily="34" charset="0"/>
              </a:rPr>
              <a:t> Street</a:t>
            </a:r>
          </a:p>
          <a:p>
            <a:pPr>
              <a:spcBef>
                <a:spcPct val="50000"/>
              </a:spcBef>
            </a:pPr>
            <a:r>
              <a:rPr lang="en-US" sz="1600" dirty="0">
                <a:latin typeface="Franklin Gothic Book" panose="020B0503020102020204" pitchFamily="34" charset="0"/>
              </a:rPr>
              <a:t>Borough of Bronx</a:t>
            </a:r>
          </a:p>
        </p:txBody>
      </p:sp>
      <p:pic>
        <p:nvPicPr>
          <p:cNvPr id="18" name="Picture 17" descr="A picture containing drawing&#10;&#10;Description automatically generated">
            <a:extLst>
              <a:ext uri="{FF2B5EF4-FFF2-40B4-BE49-F238E27FC236}">
                <a16:creationId xmlns:a16="http://schemas.microsoft.com/office/drawing/2014/main" id="{329980D1-B429-93B9-145D-E76EAEFF0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13" name="Title 1">
            <a:extLst>
              <a:ext uri="{FF2B5EF4-FFF2-40B4-BE49-F238E27FC236}">
                <a16:creationId xmlns:a16="http://schemas.microsoft.com/office/drawing/2014/main" id="{07658AFA-C718-E669-34FB-633D634C4983}"/>
              </a:ext>
            </a:extLst>
          </p:cNvPr>
          <p:cNvSpPr txBox="1">
            <a:spLocks/>
          </p:cNvSpPr>
          <p:nvPr/>
        </p:nvSpPr>
        <p:spPr>
          <a:xfrm>
            <a:off x="225719" y="313649"/>
            <a:ext cx="12403602" cy="63716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lang="en-US" sz="4000" b="1" u="sng" dirty="0">
                <a:solidFill>
                  <a:srgbClr val="FF8340"/>
                </a:solidFill>
                <a:latin typeface="Franklin Gothic Book" panose="020B0503020102020204" pitchFamily="34" charset="0"/>
              </a:rPr>
              <a:t>Community Impacts and mitigations</a:t>
            </a:r>
          </a:p>
        </p:txBody>
      </p:sp>
      <p:pic>
        <p:nvPicPr>
          <p:cNvPr id="7" name="Picture 6">
            <a:extLst>
              <a:ext uri="{FF2B5EF4-FFF2-40B4-BE49-F238E27FC236}">
                <a16:creationId xmlns:a16="http://schemas.microsoft.com/office/drawing/2014/main" id="{B89879C9-331C-0BD1-B7FB-06B3D161D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650" y="8881363"/>
            <a:ext cx="905163" cy="557023"/>
          </a:xfrm>
          <a:prstGeom prst="rect">
            <a:avLst/>
          </a:prstGeom>
        </p:spPr>
      </p:pic>
    </p:spTree>
    <p:extLst>
      <p:ext uri="{BB962C8B-B14F-4D97-AF65-F5344CB8AC3E}">
        <p14:creationId xmlns:p14="http://schemas.microsoft.com/office/powerpoint/2010/main" val="62363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DBC8-3596-6DF1-E6E1-AC306DB59762}"/>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5C8CCC7-C0F6-6028-D74E-7DBC60C43592}"/>
              </a:ext>
            </a:extLst>
          </p:cNvPr>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5DFAECB2-B8C2-05EB-814C-08C450AB8F1D}"/>
              </a:ext>
            </a:extLst>
          </p:cNvPr>
          <p:cNvSpPr txBox="1">
            <a:spLocks noChangeArrowheads="1"/>
          </p:cNvSpPr>
          <p:nvPr/>
        </p:nvSpPr>
        <p:spPr bwMode="auto">
          <a:xfrm>
            <a:off x="10769621" y="8994085"/>
            <a:ext cx="2893369" cy="57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COMMUNITY IMPACTS AND MITIGATIONS</a:t>
            </a:r>
          </a:p>
        </p:txBody>
      </p:sp>
      <p:sp>
        <p:nvSpPr>
          <p:cNvPr id="12" name="Text Placeholder 2">
            <a:extLst>
              <a:ext uri="{FF2B5EF4-FFF2-40B4-BE49-F238E27FC236}">
                <a16:creationId xmlns:a16="http://schemas.microsoft.com/office/drawing/2014/main" id="{8FA33D87-3D86-CF5C-7706-8E1748701FA6}"/>
              </a:ext>
            </a:extLst>
          </p:cNvPr>
          <p:cNvSpPr txBox="1">
            <a:spLocks/>
          </p:cNvSpPr>
          <p:nvPr/>
        </p:nvSpPr>
        <p:spPr>
          <a:xfrm>
            <a:off x="225719" y="950813"/>
            <a:ext cx="11481748" cy="6582444"/>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a:spcBef>
                <a:spcPts val="400"/>
              </a:spcBef>
              <a:spcAft>
                <a:spcPts val="400"/>
              </a:spcAft>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p:txBody>
      </p:sp>
      <p:sp>
        <p:nvSpPr>
          <p:cNvPr id="30" name="Slide Number Placeholder 3">
            <a:extLst>
              <a:ext uri="{FF2B5EF4-FFF2-40B4-BE49-F238E27FC236}">
                <a16:creationId xmlns:a16="http://schemas.microsoft.com/office/drawing/2014/main" id="{716CE5F7-1504-A1C6-DFDE-62AC41D601CC}"/>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11</a:t>
            </a:fld>
            <a:endParaRPr lang="en-US" dirty="0">
              <a:latin typeface="Franklin Gothic Book" panose="020B0503020102020204" pitchFamily="34" charset="0"/>
            </a:endParaRPr>
          </a:p>
        </p:txBody>
      </p:sp>
      <p:sp>
        <p:nvSpPr>
          <p:cNvPr id="16" name="Text Box 12">
            <a:extLst>
              <a:ext uri="{FF2B5EF4-FFF2-40B4-BE49-F238E27FC236}">
                <a16:creationId xmlns:a16="http://schemas.microsoft.com/office/drawing/2014/main" id="{0BC65F34-F48D-D4E4-49D6-32C403FEC145}"/>
              </a:ext>
            </a:extLst>
          </p:cNvPr>
          <p:cNvSpPr txBox="1">
            <a:spLocks noChangeArrowheads="1"/>
          </p:cNvSpPr>
          <p:nvPr/>
        </p:nvSpPr>
        <p:spPr bwMode="auto">
          <a:xfrm>
            <a:off x="4623853" y="8947967"/>
            <a:ext cx="6227926" cy="8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a:t>
            </a:r>
            <a:r>
              <a:rPr lang="en-US" sz="2000" dirty="0">
                <a:effectLst/>
                <a:latin typeface="Franklin Gothic Book" panose="020B0503020102020204" pitchFamily="34" charset="0"/>
                <a:ea typeface="Times New Roman" panose="02020603050405020304" pitchFamily="18" charset="0"/>
                <a:cs typeface="Aptos" panose="020B0004020202020204" pitchFamily="34" charset="0"/>
              </a:rPr>
              <a:t> </a:t>
            </a:r>
            <a:r>
              <a:rPr lang="en-US" sz="1600" dirty="0">
                <a:latin typeface="Franklin Gothic Book" panose="020B0503020102020204" pitchFamily="34" charset="0"/>
              </a:rPr>
              <a:t> – New 48” Trunk Water Main on East 233</a:t>
            </a:r>
            <a:r>
              <a:rPr lang="en-US" sz="1600" baseline="30000" dirty="0">
                <a:latin typeface="Franklin Gothic Book" panose="020B0503020102020204" pitchFamily="34" charset="0"/>
              </a:rPr>
              <a:t>rd</a:t>
            </a:r>
            <a:r>
              <a:rPr lang="en-US" sz="1600" dirty="0">
                <a:latin typeface="Franklin Gothic Book" panose="020B0503020102020204" pitchFamily="34" charset="0"/>
              </a:rPr>
              <a:t> Street</a:t>
            </a:r>
          </a:p>
          <a:p>
            <a:pPr>
              <a:spcBef>
                <a:spcPct val="50000"/>
              </a:spcBef>
            </a:pPr>
            <a:r>
              <a:rPr lang="en-US" sz="1600" dirty="0">
                <a:latin typeface="Franklin Gothic Book" panose="020B0503020102020204" pitchFamily="34" charset="0"/>
              </a:rPr>
              <a:t>Borough of Bronx</a:t>
            </a:r>
          </a:p>
        </p:txBody>
      </p:sp>
      <p:pic>
        <p:nvPicPr>
          <p:cNvPr id="18" name="Picture 17" descr="A picture containing drawing&#10;&#10;Description automatically generated">
            <a:extLst>
              <a:ext uri="{FF2B5EF4-FFF2-40B4-BE49-F238E27FC236}">
                <a16:creationId xmlns:a16="http://schemas.microsoft.com/office/drawing/2014/main" id="{11506914-ADAB-B821-B0BC-BD2F28655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13" name="Title 1">
            <a:extLst>
              <a:ext uri="{FF2B5EF4-FFF2-40B4-BE49-F238E27FC236}">
                <a16:creationId xmlns:a16="http://schemas.microsoft.com/office/drawing/2014/main" id="{F05B224A-5331-5C30-CD34-B5F0F6801D57}"/>
              </a:ext>
            </a:extLst>
          </p:cNvPr>
          <p:cNvSpPr txBox="1">
            <a:spLocks/>
          </p:cNvSpPr>
          <p:nvPr/>
        </p:nvSpPr>
        <p:spPr>
          <a:xfrm>
            <a:off x="225719" y="313649"/>
            <a:ext cx="12403602" cy="63716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lang="en-US" sz="4000" b="1" u="sng" dirty="0">
                <a:solidFill>
                  <a:srgbClr val="FF8340"/>
                </a:solidFill>
                <a:latin typeface="Franklin Gothic Book" panose="020B0503020102020204" pitchFamily="34" charset="0"/>
              </a:rPr>
              <a:t>Community Impacts and mitigations (CONT.)</a:t>
            </a:r>
          </a:p>
        </p:txBody>
      </p:sp>
      <p:pic>
        <p:nvPicPr>
          <p:cNvPr id="7" name="Picture 6">
            <a:extLst>
              <a:ext uri="{FF2B5EF4-FFF2-40B4-BE49-F238E27FC236}">
                <a16:creationId xmlns:a16="http://schemas.microsoft.com/office/drawing/2014/main" id="{EFD16576-28F7-C9F5-52FF-853B7AC29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650" y="8881363"/>
            <a:ext cx="905163" cy="557023"/>
          </a:xfrm>
          <a:prstGeom prst="rect">
            <a:avLst/>
          </a:prstGeom>
        </p:spPr>
      </p:pic>
      <p:sp>
        <p:nvSpPr>
          <p:cNvPr id="4" name="TextBox 3">
            <a:extLst>
              <a:ext uri="{FF2B5EF4-FFF2-40B4-BE49-F238E27FC236}">
                <a16:creationId xmlns:a16="http://schemas.microsoft.com/office/drawing/2014/main" id="{4575CD13-0CA6-4446-9717-A29527C65242}"/>
              </a:ext>
            </a:extLst>
          </p:cNvPr>
          <p:cNvSpPr txBox="1"/>
          <p:nvPr/>
        </p:nvSpPr>
        <p:spPr>
          <a:xfrm>
            <a:off x="429242" y="1134272"/>
            <a:ext cx="7343158" cy="606319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TRAFFIC PATTERNS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Contractors shall maintain the following:</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FA7"/>
              </a:solidFill>
              <a:effectLst/>
              <a:uLnTx/>
              <a:uFillTx/>
              <a:latin typeface="Georgia" panose="02040502050405020303" pitchFamily="18" charset="0"/>
              <a:ea typeface="Calibri"/>
              <a:cs typeface="Calibri" panose="020F0502020204030204" pitchFamily="34" charset="0"/>
            </a:endParaRPr>
          </a:p>
          <a:p>
            <a:pPr marL="388620" marR="0" lvl="0" indent="-38862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Signage and personnel to ensure a safe work site for pedestrians and vehicles</a:t>
            </a:r>
          </a:p>
          <a:p>
            <a:pPr marL="388620" marR="0" lvl="0" indent="-38862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388620" marR="0" lvl="0" indent="-38862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Maintain pedestrian access to sidewalks, crosswalks and buildings</a:t>
            </a:r>
          </a:p>
          <a:p>
            <a:pPr marL="388620" marR="0" lvl="0" indent="-38862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02FA7"/>
              </a:solidFill>
              <a:latin typeface="Franklin Gothic Book" panose="020B0503020102020204" pitchFamily="34" charset="0"/>
              <a:ea typeface="Calibri"/>
              <a:cs typeface="Calibri"/>
            </a:endParaRPr>
          </a:p>
          <a:p>
            <a:pPr marL="388620" marR="0" lvl="0" indent="-38862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2FA7"/>
                </a:solidFill>
                <a:latin typeface="Franklin Gothic Book" panose="020B0503020102020204" pitchFamily="34" charset="0"/>
                <a:ea typeface="Calibri"/>
                <a:cs typeface="Calibri"/>
              </a:rPr>
              <a:t>Local and Emergency traffic will be maintained at all times. Vehicular traffic will be maintained in accordance to DOT traffic stipulations; Pedestrian traffic will be maintained at all time.</a:t>
            </a: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R="0" lvl="0" algn="l" defTabSz="914400" rtl="0" eaLnBrk="1" fontAlgn="base"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388620" marR="0" lvl="0" indent="-38862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Plate and open roadway traffic, when site is unattended/ not in use</a:t>
            </a:r>
          </a:p>
        </p:txBody>
      </p:sp>
      <p:pic>
        <p:nvPicPr>
          <p:cNvPr id="5" name="Picture 4">
            <a:extLst>
              <a:ext uri="{FF2B5EF4-FFF2-40B4-BE49-F238E27FC236}">
                <a16:creationId xmlns:a16="http://schemas.microsoft.com/office/drawing/2014/main" id="{51EC54F5-DCEF-F8B0-E26F-EEEC581CF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5233" y="2011705"/>
            <a:ext cx="6720325" cy="4106824"/>
          </a:xfrm>
          <a:prstGeom prst="rect">
            <a:avLst/>
          </a:prstGeom>
        </p:spPr>
      </p:pic>
    </p:spTree>
    <p:extLst>
      <p:ext uri="{BB962C8B-B14F-4D97-AF65-F5344CB8AC3E}">
        <p14:creationId xmlns:p14="http://schemas.microsoft.com/office/powerpoint/2010/main" val="268589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6714A-C170-D604-12B4-8B11EBDC78BC}"/>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F24A796-318B-1BEC-1DD6-2FBB480CDC05}"/>
              </a:ext>
            </a:extLst>
          </p:cNvPr>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DF073C51-0BC7-F75F-4DE0-07E3375110C7}"/>
              </a:ext>
            </a:extLst>
          </p:cNvPr>
          <p:cNvSpPr txBox="1">
            <a:spLocks noChangeArrowheads="1"/>
          </p:cNvSpPr>
          <p:nvPr/>
        </p:nvSpPr>
        <p:spPr bwMode="auto">
          <a:xfrm>
            <a:off x="10769621" y="8994085"/>
            <a:ext cx="2893369" cy="57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COMMUNITY OUTREACH PROCEDURE</a:t>
            </a:r>
          </a:p>
        </p:txBody>
      </p:sp>
      <p:sp>
        <p:nvSpPr>
          <p:cNvPr id="12" name="Text Placeholder 2">
            <a:extLst>
              <a:ext uri="{FF2B5EF4-FFF2-40B4-BE49-F238E27FC236}">
                <a16:creationId xmlns:a16="http://schemas.microsoft.com/office/drawing/2014/main" id="{D968745A-8D8F-BF03-4B95-D259D5CB9DA4}"/>
              </a:ext>
            </a:extLst>
          </p:cNvPr>
          <p:cNvSpPr txBox="1">
            <a:spLocks/>
          </p:cNvSpPr>
          <p:nvPr/>
        </p:nvSpPr>
        <p:spPr>
          <a:xfrm>
            <a:off x="225719" y="950813"/>
            <a:ext cx="11481748" cy="6582444"/>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a:spcBef>
                <a:spcPts val="400"/>
              </a:spcBef>
              <a:spcAft>
                <a:spcPts val="400"/>
              </a:spcAft>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p:txBody>
      </p:sp>
      <p:sp>
        <p:nvSpPr>
          <p:cNvPr id="30" name="Slide Number Placeholder 3">
            <a:extLst>
              <a:ext uri="{FF2B5EF4-FFF2-40B4-BE49-F238E27FC236}">
                <a16:creationId xmlns:a16="http://schemas.microsoft.com/office/drawing/2014/main" id="{5913B41C-1A01-2387-75FB-90999FB08739}"/>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12</a:t>
            </a:fld>
            <a:endParaRPr lang="en-US" dirty="0">
              <a:latin typeface="Franklin Gothic Book" panose="020B0503020102020204" pitchFamily="34" charset="0"/>
            </a:endParaRPr>
          </a:p>
        </p:txBody>
      </p:sp>
      <p:sp>
        <p:nvSpPr>
          <p:cNvPr id="16" name="Text Box 12">
            <a:extLst>
              <a:ext uri="{FF2B5EF4-FFF2-40B4-BE49-F238E27FC236}">
                <a16:creationId xmlns:a16="http://schemas.microsoft.com/office/drawing/2014/main" id="{07739C29-D437-CCD3-A1B9-44689956E56C}"/>
              </a:ext>
            </a:extLst>
          </p:cNvPr>
          <p:cNvSpPr txBox="1">
            <a:spLocks noChangeArrowheads="1"/>
          </p:cNvSpPr>
          <p:nvPr/>
        </p:nvSpPr>
        <p:spPr bwMode="auto">
          <a:xfrm>
            <a:off x="4623853" y="8947967"/>
            <a:ext cx="6227926" cy="8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a:t>
            </a:r>
            <a:r>
              <a:rPr lang="en-US" sz="2000" dirty="0">
                <a:effectLst/>
                <a:latin typeface="Franklin Gothic Book" panose="020B0503020102020204" pitchFamily="34" charset="0"/>
                <a:ea typeface="Times New Roman" panose="02020603050405020304" pitchFamily="18" charset="0"/>
                <a:cs typeface="Aptos" panose="020B0004020202020204" pitchFamily="34" charset="0"/>
              </a:rPr>
              <a:t> </a:t>
            </a:r>
            <a:r>
              <a:rPr lang="en-US" sz="1600" dirty="0">
                <a:latin typeface="Franklin Gothic Book" panose="020B0503020102020204" pitchFamily="34" charset="0"/>
              </a:rPr>
              <a:t> – New 48” Trunk Water Main on East 233</a:t>
            </a:r>
            <a:r>
              <a:rPr lang="en-US" sz="1600" baseline="30000" dirty="0">
                <a:latin typeface="Franklin Gothic Book" panose="020B0503020102020204" pitchFamily="34" charset="0"/>
              </a:rPr>
              <a:t>rd</a:t>
            </a:r>
            <a:r>
              <a:rPr lang="en-US" sz="1600" dirty="0">
                <a:latin typeface="Franklin Gothic Book" panose="020B0503020102020204" pitchFamily="34" charset="0"/>
              </a:rPr>
              <a:t> Street</a:t>
            </a:r>
          </a:p>
          <a:p>
            <a:pPr>
              <a:spcBef>
                <a:spcPct val="50000"/>
              </a:spcBef>
            </a:pPr>
            <a:r>
              <a:rPr lang="en-US" sz="1600" dirty="0">
                <a:latin typeface="Franklin Gothic Book" panose="020B0503020102020204" pitchFamily="34" charset="0"/>
              </a:rPr>
              <a:t>Borough of Bronx</a:t>
            </a:r>
          </a:p>
        </p:txBody>
      </p:sp>
      <p:pic>
        <p:nvPicPr>
          <p:cNvPr id="18" name="Picture 17" descr="A picture containing drawing&#10;&#10;Description automatically generated">
            <a:extLst>
              <a:ext uri="{FF2B5EF4-FFF2-40B4-BE49-F238E27FC236}">
                <a16:creationId xmlns:a16="http://schemas.microsoft.com/office/drawing/2014/main" id="{657579F0-4239-1B9E-10CF-F47A2B798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13" name="Title 1">
            <a:extLst>
              <a:ext uri="{FF2B5EF4-FFF2-40B4-BE49-F238E27FC236}">
                <a16:creationId xmlns:a16="http://schemas.microsoft.com/office/drawing/2014/main" id="{34CA9856-864D-FA61-E94D-E8CD8F22597E}"/>
              </a:ext>
            </a:extLst>
          </p:cNvPr>
          <p:cNvSpPr txBox="1">
            <a:spLocks/>
          </p:cNvSpPr>
          <p:nvPr/>
        </p:nvSpPr>
        <p:spPr>
          <a:xfrm>
            <a:off x="225719" y="313649"/>
            <a:ext cx="12403602" cy="63716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lang="en-US" sz="4000" b="1" u="sng" dirty="0">
                <a:solidFill>
                  <a:srgbClr val="FF8340"/>
                </a:solidFill>
                <a:latin typeface="Franklin Gothic Book" panose="020B0503020102020204" pitchFamily="34" charset="0"/>
              </a:rPr>
              <a:t>COMMUNITY OUTREACH PROCEDURES:</a:t>
            </a:r>
          </a:p>
        </p:txBody>
      </p:sp>
      <p:pic>
        <p:nvPicPr>
          <p:cNvPr id="7" name="Picture 6">
            <a:extLst>
              <a:ext uri="{FF2B5EF4-FFF2-40B4-BE49-F238E27FC236}">
                <a16:creationId xmlns:a16="http://schemas.microsoft.com/office/drawing/2014/main" id="{42AC8674-D683-FA67-7C9C-D476C4AF55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650" y="8881363"/>
            <a:ext cx="905163" cy="557023"/>
          </a:xfrm>
          <a:prstGeom prst="rect">
            <a:avLst/>
          </a:prstGeom>
        </p:spPr>
      </p:pic>
      <p:sp>
        <p:nvSpPr>
          <p:cNvPr id="4" name="TextBox 3">
            <a:extLst>
              <a:ext uri="{FF2B5EF4-FFF2-40B4-BE49-F238E27FC236}">
                <a16:creationId xmlns:a16="http://schemas.microsoft.com/office/drawing/2014/main" id="{DFA86AA3-7BBA-A794-6DC5-D06C53E905DB}"/>
              </a:ext>
            </a:extLst>
          </p:cNvPr>
          <p:cNvSpPr txBox="1"/>
          <p:nvPr/>
        </p:nvSpPr>
        <p:spPr>
          <a:xfrm>
            <a:off x="429242" y="1247774"/>
            <a:ext cx="11616984" cy="489364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Community Construction Liaison (CCL) </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responsibilities are as follows: </a:t>
            </a: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First point of contact, maintain on-site presence and communications. </a:t>
            </a: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Identify, resolve, and/or proactively address issues and inquiries.</a:t>
            </a: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Distribute advisories and weekly construction activities newsletter. </a:t>
            </a: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Provide 72-hour and 24-hour (confirmation or cancellation) advisories for work impacts by email and door to door. </a:t>
            </a: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485775" marR="0" lvl="0" indent="-48577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Attend community board monthly DSC meetings and other community meetings as necessary, to keep the community informed of the project schedule and impacts</a:t>
            </a:r>
            <a:endParaRPr kumimoji="0" lang="en-US" sz="2400" b="0" i="0" u="none" strike="noStrike" kern="1200" cap="none" spc="0" normalizeH="0" baseline="0" noProof="0" dirty="0">
              <a:ln>
                <a:noFill/>
              </a:ln>
              <a:solidFill>
                <a:srgbClr val="002FA7"/>
              </a:solidFill>
              <a:effectLst/>
              <a:uLnTx/>
              <a:uFillTx/>
              <a:latin typeface="Georgia" panose="02040502050405020303" pitchFamily="18" charset="0"/>
              <a:ea typeface="Calibri"/>
              <a:cs typeface="Calibri" panose="020F0502020204030204" pitchFamily="34" charset="0"/>
            </a:endParaRPr>
          </a:p>
        </p:txBody>
      </p:sp>
    </p:spTree>
    <p:extLst>
      <p:ext uri="{BB962C8B-B14F-4D97-AF65-F5344CB8AC3E}">
        <p14:creationId xmlns:p14="http://schemas.microsoft.com/office/powerpoint/2010/main" val="48849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E1A36-64BA-010C-C0C4-72BD82321212}"/>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16CB44D-F6F5-3A1E-6057-9D6F98A9EC47}"/>
              </a:ext>
            </a:extLst>
          </p:cNvPr>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A4B2BAC7-EE74-B392-D70B-CCD0DFBA03B6}"/>
              </a:ext>
            </a:extLst>
          </p:cNvPr>
          <p:cNvSpPr txBox="1">
            <a:spLocks noChangeArrowheads="1"/>
          </p:cNvSpPr>
          <p:nvPr/>
        </p:nvSpPr>
        <p:spPr bwMode="auto">
          <a:xfrm>
            <a:off x="10769621" y="8994085"/>
            <a:ext cx="2893369" cy="57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COMMUNITY OUTREACH PROCEDURE</a:t>
            </a:r>
          </a:p>
        </p:txBody>
      </p:sp>
      <p:sp>
        <p:nvSpPr>
          <p:cNvPr id="12" name="Text Placeholder 2">
            <a:extLst>
              <a:ext uri="{FF2B5EF4-FFF2-40B4-BE49-F238E27FC236}">
                <a16:creationId xmlns:a16="http://schemas.microsoft.com/office/drawing/2014/main" id="{561BD7AD-93B7-F410-8B9A-03DCCC5FCB35}"/>
              </a:ext>
            </a:extLst>
          </p:cNvPr>
          <p:cNvSpPr txBox="1">
            <a:spLocks/>
          </p:cNvSpPr>
          <p:nvPr/>
        </p:nvSpPr>
        <p:spPr>
          <a:xfrm>
            <a:off x="318484" y="313649"/>
            <a:ext cx="11481748" cy="6582444"/>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a:spcBef>
                <a:spcPts val="400"/>
              </a:spcBef>
              <a:spcAft>
                <a:spcPts val="400"/>
              </a:spcAft>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582930" marR="0" lvl="0" indent="-582930" algn="l" defTabSz="914400" rtl="0" eaLnBrk="1" fontAlgn="base" latinLnBrk="0" hangingPunct="1">
              <a:lnSpc>
                <a:spcPct val="100000"/>
              </a:lnSpc>
              <a:spcBef>
                <a:spcPts val="0"/>
              </a:spcBef>
              <a:spcAft>
                <a:spcPts val="0"/>
              </a:spcAft>
              <a:buClrTx/>
              <a:buSzTx/>
              <a:buFont typeface="Arial" panose="020B0604020202020204" pitchFamily="34" charset="0"/>
              <a:buChar char="•"/>
              <a:tabLst>
                <a:tab pos="388620" algn="l"/>
              </a:tabLst>
              <a:defRPr/>
            </a:pPr>
            <a:r>
              <a:rPr kumimoji="0" lang="en-US" sz="2400" b="1"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DDC’s Office of Community Outreach + Notification (OCON) </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works with CB’s, BID’s, local businesses, and other community stakeholders impacted by construction.</a:t>
            </a:r>
          </a:p>
          <a:p>
            <a:pPr marL="0" marR="0" lvl="0" indent="0" algn="l" defTabSz="914400" rtl="0" eaLnBrk="1" fontAlgn="base" latinLnBrk="0" hangingPunct="1">
              <a:lnSpc>
                <a:spcPct val="100000"/>
              </a:lnSpc>
              <a:spcBef>
                <a:spcPts val="0"/>
              </a:spcBef>
              <a:spcAft>
                <a:spcPts val="0"/>
              </a:spcAft>
              <a:buClrTx/>
              <a:buSzTx/>
              <a:buFontTx/>
              <a:buNone/>
              <a:tabLst>
                <a:tab pos="388620" algn="l"/>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582930" marR="0" lvl="0" indent="-582930" algn="l" defTabSz="914400" rtl="0" eaLnBrk="1" fontAlgn="base" latinLnBrk="0" hangingPunct="1">
              <a:lnSpc>
                <a:spcPct val="100000"/>
              </a:lnSpc>
              <a:spcBef>
                <a:spcPts val="0"/>
              </a:spcBef>
              <a:spcAft>
                <a:spcPts val="0"/>
              </a:spcAft>
              <a:buClrTx/>
              <a:buSzTx/>
              <a:buFont typeface="Arial" panose="020B0604020202020204" pitchFamily="34" charset="0"/>
              <a:buChar char="•"/>
              <a:tabLst>
                <a:tab pos="388620" algn="l"/>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DDC has assigned a dedicated on-site Community Construction Liaison (CCL).</a:t>
            </a:r>
          </a:p>
          <a:p>
            <a:pPr marL="0" marR="0" lvl="0" indent="0" algn="l" defTabSz="914400" rtl="0" eaLnBrk="1" fontAlgn="base" latinLnBrk="0" hangingPunct="1">
              <a:lnSpc>
                <a:spcPct val="100000"/>
              </a:lnSpc>
              <a:spcBef>
                <a:spcPts val="0"/>
              </a:spcBef>
              <a:spcAft>
                <a:spcPts val="0"/>
              </a:spcAft>
              <a:buClrTx/>
              <a:buSzTx/>
              <a:buFontTx/>
              <a:buNone/>
              <a:tabLst>
                <a:tab pos="388620" algn="l"/>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endParaRPr>
          </a:p>
          <a:p>
            <a:pPr marL="582930" marR="0" lvl="0" indent="-582930" algn="l" defTabSz="914400" rtl="0" eaLnBrk="1" fontAlgn="base" latinLnBrk="0" hangingPunct="1">
              <a:lnSpc>
                <a:spcPct val="100000"/>
              </a:lnSpc>
              <a:spcBef>
                <a:spcPts val="0"/>
              </a:spcBef>
              <a:spcAft>
                <a:spcPts val="0"/>
              </a:spcAft>
              <a:buClrTx/>
              <a:buSzTx/>
              <a:buFont typeface="Arial" panose="020B0604020202020204" pitchFamily="34" charset="0"/>
              <a:buChar char="•"/>
              <a:tabLst>
                <a:tab pos="388620" algn="l"/>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The CCL assigned to this project is Christopher Taylor; his information is listed below.</a:t>
            </a: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Calibri" panose="020F0502020204030204" pitchFamily="34" charset="0"/>
              </a:rPr>
              <a:t>	</a:t>
            </a:r>
          </a:p>
          <a:p>
            <a:pPr marL="819150" marR="0" lvl="1" indent="0" algn="l" defTabSz="2331720" rtl="0" eaLnBrk="1" fontAlgn="base" latinLnBrk="0" hangingPunct="1">
              <a:lnSpc>
                <a:spcPct val="150000"/>
              </a:lnSpc>
              <a:spcBef>
                <a:spcPts val="0"/>
              </a:spcBef>
              <a:spcAft>
                <a:spcPct val="0"/>
              </a:spcAft>
              <a:buClrTx/>
              <a:buSzTx/>
              <a:buFontTx/>
              <a:buNone/>
              <a:tabLst>
                <a:tab pos="388620" algn="l"/>
                <a:tab pos="2331720" algn="l"/>
                <a:tab pos="4857750" algn="l"/>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Email: East233rdstProjectCCL@gmail.com</a:t>
            </a: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819150" marR="0" lvl="1" indent="0" algn="l" defTabSz="2331720" rtl="0" eaLnBrk="1" fontAlgn="base" latinLnBrk="0" hangingPunct="1">
              <a:lnSpc>
                <a:spcPct val="150000"/>
              </a:lnSpc>
              <a:spcBef>
                <a:spcPts val="0"/>
              </a:spcBef>
              <a:spcAft>
                <a:spcPct val="0"/>
              </a:spcAft>
              <a:buClrTx/>
              <a:buSzTx/>
              <a:buFontTx/>
              <a:buNone/>
              <a:tabLst>
                <a:tab pos="388620" algn="l"/>
                <a:tab pos="2331720" algn="l"/>
                <a:tab pos="4857750" algn="l"/>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Phone: (929) 391-4798</a:t>
            </a: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panose="020F0502020204030204" pitchFamily="34" charset="0"/>
            </a:endParaRPr>
          </a:p>
          <a:p>
            <a:pPr marL="819150" marR="0" lvl="1" indent="0" algn="l" defTabSz="914400" rtl="0" eaLnBrk="1" fontAlgn="base" latinLnBrk="0" hangingPunct="1">
              <a:lnSpc>
                <a:spcPct val="15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DDC </a:t>
            </a:r>
            <a:r>
              <a:rPr lang="en-US" sz="2400" dirty="0">
                <a:solidFill>
                  <a:srgbClr val="002FA7"/>
                </a:solidFill>
                <a:latin typeface="Franklin Gothic Book" panose="020B0503020102020204" pitchFamily="34" charset="0"/>
                <a:ea typeface="Calibri"/>
                <a:cs typeface="Calibri"/>
              </a:rPr>
              <a:t>OCON</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 Lead: </a:t>
            </a:r>
            <a:r>
              <a:rPr kumimoji="0" lang="en-US" sz="2400" b="0" i="0" u="none" strike="noStrike" kern="1200" cap="none" spc="0" normalizeH="0" baseline="0" noProof="0" dirty="0" err="1">
                <a:ln>
                  <a:noFill/>
                </a:ln>
                <a:solidFill>
                  <a:srgbClr val="002FA7"/>
                </a:solidFill>
                <a:effectLst/>
                <a:uLnTx/>
                <a:uFillTx/>
                <a:latin typeface="Franklin Gothic Book" panose="020B0503020102020204" pitchFamily="34" charset="0"/>
                <a:ea typeface="Calibri"/>
                <a:cs typeface="Calibri"/>
              </a:rPr>
              <a:t>Jahneille</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 Edwards, </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hlinkClick r:id="rId3"/>
              </a:rPr>
              <a:t>EdwardsJa@ddc.nyc.gov</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Calibri"/>
                <a:cs typeface="Calibri"/>
              </a:rPr>
              <a:t> (718)391-3319</a:t>
            </a: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a:spcBef>
                <a:spcPts val="400"/>
              </a:spcBef>
              <a:spcAft>
                <a:spcPts val="400"/>
              </a:spcAft>
            </a:pPr>
            <a:endParaRPr lang="en-US" sz="1700" dirty="0">
              <a:latin typeface="Calibri" panose="020F0502020204030204" pitchFamily="34" charset="0"/>
              <a:cs typeface="Calibri" panose="020F0502020204030204" pitchFamily="34" charset="0"/>
            </a:endParaRPr>
          </a:p>
        </p:txBody>
      </p:sp>
      <p:sp>
        <p:nvSpPr>
          <p:cNvPr id="30" name="Slide Number Placeholder 3">
            <a:extLst>
              <a:ext uri="{FF2B5EF4-FFF2-40B4-BE49-F238E27FC236}">
                <a16:creationId xmlns:a16="http://schemas.microsoft.com/office/drawing/2014/main" id="{88F19A6B-6F50-0A68-6E68-925ACE592729}"/>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13</a:t>
            </a:fld>
            <a:endParaRPr lang="en-US" dirty="0">
              <a:latin typeface="Franklin Gothic Book" panose="020B0503020102020204" pitchFamily="34" charset="0"/>
            </a:endParaRPr>
          </a:p>
        </p:txBody>
      </p:sp>
      <p:sp>
        <p:nvSpPr>
          <p:cNvPr id="16" name="Text Box 12">
            <a:extLst>
              <a:ext uri="{FF2B5EF4-FFF2-40B4-BE49-F238E27FC236}">
                <a16:creationId xmlns:a16="http://schemas.microsoft.com/office/drawing/2014/main" id="{51409D6E-6E25-EACF-438E-C86B2C43DF24}"/>
              </a:ext>
            </a:extLst>
          </p:cNvPr>
          <p:cNvSpPr txBox="1">
            <a:spLocks noChangeArrowheads="1"/>
          </p:cNvSpPr>
          <p:nvPr/>
        </p:nvSpPr>
        <p:spPr bwMode="auto">
          <a:xfrm>
            <a:off x="4623853" y="8947967"/>
            <a:ext cx="6227926" cy="8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a:t>
            </a:r>
            <a:r>
              <a:rPr lang="en-US" sz="2000" dirty="0">
                <a:effectLst/>
                <a:latin typeface="Franklin Gothic Book" panose="020B0503020102020204" pitchFamily="34" charset="0"/>
                <a:ea typeface="Times New Roman" panose="02020603050405020304" pitchFamily="18" charset="0"/>
                <a:cs typeface="Aptos" panose="020B0004020202020204" pitchFamily="34" charset="0"/>
              </a:rPr>
              <a:t> </a:t>
            </a:r>
            <a:r>
              <a:rPr lang="en-US" sz="1600" dirty="0">
                <a:latin typeface="Franklin Gothic Book" panose="020B0503020102020204" pitchFamily="34" charset="0"/>
              </a:rPr>
              <a:t> – New 48” Trunk Water Main on East 233</a:t>
            </a:r>
            <a:r>
              <a:rPr lang="en-US" sz="1600" baseline="30000" dirty="0">
                <a:latin typeface="Franklin Gothic Book" panose="020B0503020102020204" pitchFamily="34" charset="0"/>
              </a:rPr>
              <a:t>rd</a:t>
            </a:r>
            <a:r>
              <a:rPr lang="en-US" sz="1600" dirty="0">
                <a:latin typeface="Franklin Gothic Book" panose="020B0503020102020204" pitchFamily="34" charset="0"/>
              </a:rPr>
              <a:t> Street</a:t>
            </a:r>
          </a:p>
          <a:p>
            <a:pPr>
              <a:spcBef>
                <a:spcPct val="50000"/>
              </a:spcBef>
            </a:pPr>
            <a:r>
              <a:rPr lang="en-US" sz="1600" dirty="0">
                <a:latin typeface="Franklin Gothic Book" panose="020B0503020102020204" pitchFamily="34" charset="0"/>
              </a:rPr>
              <a:t>Borough of Bronx</a:t>
            </a:r>
          </a:p>
        </p:txBody>
      </p:sp>
      <p:pic>
        <p:nvPicPr>
          <p:cNvPr id="18" name="Picture 17" descr="A picture containing drawing&#10;&#10;Description automatically generated">
            <a:extLst>
              <a:ext uri="{FF2B5EF4-FFF2-40B4-BE49-F238E27FC236}">
                <a16:creationId xmlns:a16="http://schemas.microsoft.com/office/drawing/2014/main" id="{816377B5-4907-430E-291D-B778674325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13" name="Title 1">
            <a:extLst>
              <a:ext uri="{FF2B5EF4-FFF2-40B4-BE49-F238E27FC236}">
                <a16:creationId xmlns:a16="http://schemas.microsoft.com/office/drawing/2014/main" id="{6E037377-D723-8633-97DF-6DD3E5B2CE19}"/>
              </a:ext>
            </a:extLst>
          </p:cNvPr>
          <p:cNvSpPr txBox="1">
            <a:spLocks/>
          </p:cNvSpPr>
          <p:nvPr/>
        </p:nvSpPr>
        <p:spPr>
          <a:xfrm>
            <a:off x="225719" y="313649"/>
            <a:ext cx="12403602" cy="63716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lang="en-US" sz="4000" b="1" u="sng" dirty="0">
                <a:solidFill>
                  <a:srgbClr val="FF8340"/>
                </a:solidFill>
                <a:latin typeface="Franklin Gothic Book" panose="020B0503020102020204" pitchFamily="34" charset="0"/>
              </a:rPr>
              <a:t>COMMUNITY OUTREACH/ CCL (CONT.)</a:t>
            </a:r>
          </a:p>
        </p:txBody>
      </p:sp>
      <p:pic>
        <p:nvPicPr>
          <p:cNvPr id="7" name="Picture 6">
            <a:extLst>
              <a:ext uri="{FF2B5EF4-FFF2-40B4-BE49-F238E27FC236}">
                <a16:creationId xmlns:a16="http://schemas.microsoft.com/office/drawing/2014/main" id="{D6529CFB-F72C-F054-450D-23AB4E33EE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6650" y="8881363"/>
            <a:ext cx="905163" cy="557023"/>
          </a:xfrm>
          <a:prstGeom prst="rect">
            <a:avLst/>
          </a:prstGeom>
        </p:spPr>
      </p:pic>
    </p:spTree>
    <p:extLst>
      <p:ext uri="{BB962C8B-B14F-4D97-AF65-F5344CB8AC3E}">
        <p14:creationId xmlns:p14="http://schemas.microsoft.com/office/powerpoint/2010/main" val="364264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9014599"/>
            <a:ext cx="4495164" cy="39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cap="all">
                <a:latin typeface="Franklin Gothic Book" panose="020B0503020102020204" pitchFamily="34" charset="0"/>
              </a:rPr>
              <a:t>COMMUNITY LIAISON INVOLVEMENT</a:t>
            </a:r>
          </a:p>
        </p:txBody>
      </p:sp>
      <p:sp>
        <p:nvSpPr>
          <p:cNvPr id="17" name="Title 1">
            <a:extLst>
              <a:ext uri="{FF2B5EF4-FFF2-40B4-BE49-F238E27FC236}">
                <a16:creationId xmlns:a16="http://schemas.microsoft.com/office/drawing/2014/main" id="{B4EB332C-EB9C-481A-B762-3F4B7576D546}"/>
              </a:ext>
            </a:extLst>
          </p:cNvPr>
          <p:cNvSpPr txBox="1">
            <a:spLocks/>
          </p:cNvSpPr>
          <p:nvPr/>
        </p:nvSpPr>
        <p:spPr>
          <a:xfrm>
            <a:off x="408055" y="424103"/>
            <a:ext cx="14358870"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lang="en-US" sz="4000" dirty="0">
                <a:solidFill>
                  <a:srgbClr val="FF8340"/>
                </a:solidFill>
                <a:latin typeface="Franklin Gothic Book" panose="020B0503020102020204" pitchFamily="34" charset="0"/>
              </a:rPr>
              <a:t>COMMUNITY construction LIAISON INVOLVEMENT</a:t>
            </a:r>
          </a:p>
          <a:p>
            <a:endParaRPr lang="en-US" sz="2400" i="1" cap="none" dirty="0">
              <a:solidFill>
                <a:srgbClr val="FF0000"/>
              </a:solidFill>
              <a:latin typeface="+mn-lt"/>
            </a:endParaRPr>
          </a:p>
          <a:p>
            <a:endParaRPr lang="en-US" sz="2400" i="1" cap="none" dirty="0">
              <a:solidFill>
                <a:srgbClr val="FF0000"/>
              </a:solidFill>
              <a:latin typeface="+mn-lt"/>
            </a:endParaRPr>
          </a:p>
          <a:p>
            <a:endParaRPr lang="en-US" sz="2400" i="1" cap="none" dirty="0">
              <a:solidFill>
                <a:srgbClr val="FF0000"/>
              </a:solidFill>
              <a:latin typeface="+mn-lt"/>
            </a:endParaRPr>
          </a:p>
          <a:p>
            <a:endParaRPr lang="en-US" sz="2400" i="1" cap="none" dirty="0">
              <a:solidFill>
                <a:srgbClr val="FF0000"/>
              </a:solidFill>
              <a:latin typeface="+mn-lt"/>
            </a:endParaRPr>
          </a:p>
          <a:p>
            <a:pPr lvl="0"/>
            <a:endParaRPr kumimoji="0" lang="en-US" sz="4000" b="0" i="0" u="none" strike="noStrike" kern="1200" cap="all" spc="0" normalizeH="0" baseline="0" noProof="0" dirty="0">
              <a:ln>
                <a:noFill/>
              </a:ln>
              <a:solidFill>
                <a:srgbClr val="002FA7"/>
              </a:solidFill>
              <a:effectLst/>
              <a:uLnTx/>
              <a:uFillTx/>
              <a:latin typeface="Franklin Gothic Demi"/>
              <a:ea typeface="+mj-ea"/>
              <a:cs typeface="+mj-cs"/>
            </a:endParaRPr>
          </a:p>
        </p:txBody>
      </p:sp>
      <p:sp>
        <p:nvSpPr>
          <p:cNvPr id="15" name="Slide Number Placeholder 3">
            <a:extLst>
              <a:ext uri="{FF2B5EF4-FFF2-40B4-BE49-F238E27FC236}">
                <a16:creationId xmlns:a16="http://schemas.microsoft.com/office/drawing/2014/main" id="{2F43528C-C3A8-4881-8706-2A68A5005821}"/>
              </a:ext>
            </a:extLst>
          </p:cNvPr>
          <p:cNvSpPr>
            <a:spLocks noGrp="1"/>
          </p:cNvSpPr>
          <p:nvPr>
            <p:ph type="sldNum" sz="quarter" idx="12"/>
          </p:nvPr>
        </p:nvSpPr>
        <p:spPr>
          <a:xfrm>
            <a:off x="14111416" y="9159875"/>
            <a:ext cx="655509" cy="696913"/>
          </a:xfrm>
        </p:spPr>
        <p:txBody>
          <a:bodyPr/>
          <a:lstStyle/>
          <a:p>
            <a:fld id="{ED5B0AD1-0A89-40B3-9509-CD8CBA201049}" type="slidenum">
              <a:rPr lang="en-US" sz="2000" smtClean="0">
                <a:latin typeface="Franklin Gothic Book" panose="020B0503020102020204" pitchFamily="34" charset="0"/>
              </a:rPr>
              <a:pPr/>
              <a:t>14</a:t>
            </a:fld>
            <a:endParaRPr lang="en-US" sz="2000">
              <a:latin typeface="Franklin Gothic Book" panose="020B050302010202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CD10F8B9-C49A-4FAE-805A-4855D7C12F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11" name="Slide Number Placeholder 5">
            <a:extLst>
              <a:ext uri="{FF2B5EF4-FFF2-40B4-BE49-F238E27FC236}">
                <a16:creationId xmlns:a16="http://schemas.microsoft.com/office/drawing/2014/main" id="{F4D3D4A8-E2F6-483A-852D-61D7177AC8EA}"/>
              </a:ext>
            </a:extLst>
          </p:cNvPr>
          <p:cNvSpPr txBox="1">
            <a:spLocks/>
          </p:cNvSpPr>
          <p:nvPr/>
        </p:nvSpPr>
        <p:spPr>
          <a:xfrm>
            <a:off x="11054370" y="7862778"/>
            <a:ext cx="4043914" cy="465534"/>
          </a:xfrm>
          <a:prstGeom prst="rect">
            <a:avLst/>
          </a:prstGeom>
        </p:spPr>
        <p:txBody>
          <a:bodyPr vert="horz" lIns="116586" tIns="58293" rIns="116586" bIns="58293"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65860" fontAlgn="auto">
              <a:spcBef>
                <a:spcPts val="0"/>
              </a:spcBef>
              <a:spcAft>
                <a:spcPts val="0"/>
              </a:spcAft>
            </a:pPr>
            <a:fld id="{EC67B873-6D13-4D4B-BC59-354C09C97A18}" type="slidenum">
              <a:rPr lang="en-US" sz="1530">
                <a:solidFill>
                  <a:prstClr val="black">
                    <a:tint val="75000"/>
                  </a:prstClr>
                </a:solidFill>
                <a:latin typeface="Franklin Gothic Book"/>
              </a:rPr>
              <a:pPr defTabSz="1165860" fontAlgn="auto">
                <a:spcBef>
                  <a:spcPts val="0"/>
                </a:spcBef>
                <a:spcAft>
                  <a:spcPts val="0"/>
                </a:spcAft>
              </a:pPr>
              <a:t>14</a:t>
            </a:fld>
            <a:endParaRPr lang="en-US" sz="1530">
              <a:solidFill>
                <a:prstClr val="black">
                  <a:tint val="75000"/>
                </a:prstClr>
              </a:solidFill>
              <a:latin typeface="Franklin Gothic Book"/>
            </a:endParaRPr>
          </a:p>
        </p:txBody>
      </p:sp>
      <p:sp>
        <p:nvSpPr>
          <p:cNvPr id="18" name="Rectangle 17">
            <a:extLst>
              <a:ext uri="{FF2B5EF4-FFF2-40B4-BE49-F238E27FC236}">
                <a16:creationId xmlns:a16="http://schemas.microsoft.com/office/drawing/2014/main" id="{3318A278-F09D-4FD5-A562-6DC93260072C}"/>
              </a:ext>
            </a:extLst>
          </p:cNvPr>
          <p:cNvSpPr/>
          <p:nvPr/>
        </p:nvSpPr>
        <p:spPr>
          <a:xfrm>
            <a:off x="429242" y="2000867"/>
            <a:ext cx="14839995" cy="1200329"/>
          </a:xfrm>
          <a:prstGeom prst="rect">
            <a:avLst/>
          </a:prstGeom>
        </p:spPr>
        <p:txBody>
          <a:bodyPr wrap="square">
            <a:spAutoFit/>
          </a:bodyPr>
          <a:lstStyle/>
          <a:p>
            <a:pPr defTabSz="1165860" fontAlgn="auto">
              <a:spcBef>
                <a:spcPts val="0"/>
              </a:spcBef>
              <a:spcAft>
                <a:spcPts val="0"/>
              </a:spcAft>
            </a:pPr>
            <a:r>
              <a:rPr lang="en-US" sz="2400" dirty="0">
                <a:solidFill>
                  <a:srgbClr val="002FA7"/>
                </a:solidFill>
                <a:latin typeface="Franklin Gothic Book" panose="020B0503020102020204" pitchFamily="34" charset="0"/>
              </a:rPr>
              <a:t>The on-site CCL works directly with the project team. CCL will address community concerns, respond to inquiries, attend meetings, as needed, as well as distribute project related materials to keep the community informed and notified. </a:t>
            </a:r>
          </a:p>
        </p:txBody>
      </p:sp>
      <p:sp>
        <p:nvSpPr>
          <p:cNvPr id="19" name="Rectangle 18">
            <a:extLst>
              <a:ext uri="{FF2B5EF4-FFF2-40B4-BE49-F238E27FC236}">
                <a16:creationId xmlns:a16="http://schemas.microsoft.com/office/drawing/2014/main" id="{A9EFC912-AD20-4F2C-ACCC-67BC39FF7142}"/>
              </a:ext>
            </a:extLst>
          </p:cNvPr>
          <p:cNvSpPr/>
          <p:nvPr/>
        </p:nvSpPr>
        <p:spPr>
          <a:xfrm>
            <a:off x="429242" y="1245957"/>
            <a:ext cx="4416850" cy="641714"/>
          </a:xfrm>
          <a:prstGeom prst="rect">
            <a:avLst/>
          </a:prstGeom>
        </p:spPr>
        <p:txBody>
          <a:bodyPr wrap="none">
            <a:spAutoFit/>
          </a:bodyPr>
          <a:lstStyle/>
          <a:p>
            <a:pPr defTabSz="1165860" fontAlgn="auto">
              <a:spcBef>
                <a:spcPts val="0"/>
              </a:spcBef>
              <a:spcAft>
                <a:spcPts val="0"/>
              </a:spcAft>
            </a:pPr>
            <a:r>
              <a:rPr lang="en-US" sz="3570" dirty="0">
                <a:solidFill>
                  <a:srgbClr val="002FA7"/>
                </a:solidFill>
                <a:latin typeface="Franklin Gothic Book" panose="020B0503020102020204" pitchFamily="34" charset="0"/>
              </a:rPr>
              <a:t>Keeping You Informed</a:t>
            </a:r>
          </a:p>
        </p:txBody>
      </p:sp>
      <p:pic>
        <p:nvPicPr>
          <p:cNvPr id="20" name="Picture 2">
            <a:extLst>
              <a:ext uri="{FF2B5EF4-FFF2-40B4-BE49-F238E27FC236}">
                <a16:creationId xmlns:a16="http://schemas.microsoft.com/office/drawing/2014/main" id="{4004F5D9-CA64-49B0-8651-73FCFDB23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82" y="4230697"/>
            <a:ext cx="2295670" cy="39143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6377CC15-DEED-4D23-9060-5B7C3739A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8816" y="4230698"/>
            <a:ext cx="2628221" cy="39521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EBB95FA5-A0E4-4848-AED5-979B485328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482" y="4234002"/>
            <a:ext cx="4684665" cy="3940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41B221D8-8E38-43C9-A080-853F155105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6634" y="4234003"/>
            <a:ext cx="3169829" cy="39488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C254229C-A0C3-4323-B29C-214BBF996848}"/>
              </a:ext>
            </a:extLst>
          </p:cNvPr>
          <p:cNvSpPr/>
          <p:nvPr/>
        </p:nvSpPr>
        <p:spPr>
          <a:xfrm>
            <a:off x="229215" y="3471705"/>
            <a:ext cx="2963042" cy="707886"/>
          </a:xfrm>
          <a:prstGeom prst="rect">
            <a:avLst/>
          </a:prstGeom>
        </p:spPr>
        <p:txBody>
          <a:bodyPr wrap="square">
            <a:spAutoFit/>
          </a:bodyPr>
          <a:lstStyle/>
          <a:p>
            <a:pPr defTabSz="1165860" fontAlgn="auto">
              <a:spcBef>
                <a:spcPts val="0"/>
              </a:spcBef>
              <a:spcAft>
                <a:spcPts val="0"/>
              </a:spcAft>
            </a:pPr>
            <a:r>
              <a:rPr lang="en-US" sz="2000" b="1" dirty="0">
                <a:solidFill>
                  <a:srgbClr val="002FA7"/>
                </a:solidFill>
                <a:latin typeface="Franklin Gothic Book" panose="020B0503020102020204" pitchFamily="34" charset="0"/>
              </a:rPr>
              <a:t>PROJECT</a:t>
            </a:r>
            <a:r>
              <a:rPr lang="en-US" sz="2000" dirty="0">
                <a:solidFill>
                  <a:srgbClr val="000000"/>
                </a:solidFill>
                <a:latin typeface="Franklin Gothic Book" panose="020B0503020102020204" pitchFamily="34" charset="0"/>
              </a:rPr>
              <a:t>​</a:t>
            </a:r>
            <a:br>
              <a:rPr lang="en-US" sz="2000" dirty="0">
                <a:solidFill>
                  <a:srgbClr val="000000"/>
                </a:solidFill>
                <a:latin typeface="Franklin Gothic Book" panose="020B0503020102020204" pitchFamily="34" charset="0"/>
              </a:rPr>
            </a:br>
            <a:r>
              <a:rPr lang="en-US" sz="2000" b="1" dirty="0">
                <a:solidFill>
                  <a:srgbClr val="002FA7"/>
                </a:solidFill>
                <a:latin typeface="Franklin Gothic Book" panose="020B0503020102020204" pitchFamily="34" charset="0"/>
              </a:rPr>
              <a:t>INFORMATION CARD (PIC)</a:t>
            </a:r>
            <a:r>
              <a:rPr lang="en-US" sz="2000" dirty="0">
                <a:solidFill>
                  <a:srgbClr val="000000"/>
                </a:solidFill>
                <a:latin typeface="Franklin Gothic Book" panose="020B0503020102020204" pitchFamily="34" charset="0"/>
              </a:rPr>
              <a:t>​</a:t>
            </a:r>
            <a:endParaRPr lang="en-US" sz="2000" dirty="0">
              <a:solidFill>
                <a:prstClr val="black"/>
              </a:solidFill>
              <a:latin typeface="Franklin Gothic Book" panose="020B0503020102020204" pitchFamily="34" charset="0"/>
            </a:endParaRPr>
          </a:p>
        </p:txBody>
      </p:sp>
      <p:sp>
        <p:nvSpPr>
          <p:cNvPr id="25" name="Rectangle 24">
            <a:extLst>
              <a:ext uri="{FF2B5EF4-FFF2-40B4-BE49-F238E27FC236}">
                <a16:creationId xmlns:a16="http://schemas.microsoft.com/office/drawing/2014/main" id="{AA0D0502-375C-4BD2-B548-46AA6B404CA1}"/>
              </a:ext>
            </a:extLst>
          </p:cNvPr>
          <p:cNvSpPr/>
          <p:nvPr/>
        </p:nvSpPr>
        <p:spPr>
          <a:xfrm>
            <a:off x="3012174" y="3475731"/>
            <a:ext cx="2739269" cy="445507"/>
          </a:xfrm>
          <a:prstGeom prst="rect">
            <a:avLst/>
          </a:prstGeom>
        </p:spPr>
        <p:txBody>
          <a:bodyPr wrap="square">
            <a:spAutoFit/>
          </a:bodyPr>
          <a:lstStyle/>
          <a:p>
            <a:pPr defTabSz="1165860">
              <a:spcBef>
                <a:spcPts val="0"/>
              </a:spcBef>
              <a:spcAft>
                <a:spcPts val="0"/>
              </a:spcAft>
            </a:pPr>
            <a:r>
              <a:rPr lang="en-US" sz="2295" dirty="0">
                <a:solidFill>
                  <a:srgbClr val="000000"/>
                </a:solidFill>
                <a:latin typeface="Franklin Gothic"/>
              </a:rPr>
              <a:t>​             </a:t>
            </a:r>
            <a:r>
              <a:rPr lang="en-US" sz="2295" b="1" dirty="0">
                <a:solidFill>
                  <a:srgbClr val="002FA7"/>
                </a:solidFill>
                <a:latin typeface="Franklin Gothic Book" panose="020B0503020102020204" pitchFamily="34" charset="0"/>
              </a:rPr>
              <a:t>ADVISORIES</a:t>
            </a:r>
            <a:endParaRPr lang="en-US" sz="2295" dirty="0">
              <a:solidFill>
                <a:srgbClr val="000000"/>
              </a:solidFill>
              <a:latin typeface="Franklin Gothic Book" panose="020B0503020102020204" pitchFamily="34" charset="0"/>
            </a:endParaRPr>
          </a:p>
        </p:txBody>
      </p:sp>
      <p:sp>
        <p:nvSpPr>
          <p:cNvPr id="26" name="Rectangle 25">
            <a:extLst>
              <a:ext uri="{FF2B5EF4-FFF2-40B4-BE49-F238E27FC236}">
                <a16:creationId xmlns:a16="http://schemas.microsoft.com/office/drawing/2014/main" id="{643FF618-50AB-4223-882C-559C253D8F04}"/>
              </a:ext>
            </a:extLst>
          </p:cNvPr>
          <p:cNvSpPr/>
          <p:nvPr/>
        </p:nvSpPr>
        <p:spPr>
          <a:xfrm>
            <a:off x="6642692" y="3475731"/>
            <a:ext cx="4669455" cy="445507"/>
          </a:xfrm>
          <a:prstGeom prst="rect">
            <a:avLst/>
          </a:prstGeom>
        </p:spPr>
        <p:txBody>
          <a:bodyPr wrap="square">
            <a:spAutoFit/>
          </a:bodyPr>
          <a:lstStyle/>
          <a:p>
            <a:pPr defTabSz="1165860">
              <a:spcBef>
                <a:spcPts val="0"/>
              </a:spcBef>
              <a:spcAft>
                <a:spcPts val="0"/>
              </a:spcAft>
            </a:pPr>
            <a:r>
              <a:rPr lang="en-US" sz="2295" b="1" dirty="0">
                <a:solidFill>
                  <a:srgbClr val="002FA7"/>
                </a:solidFill>
                <a:latin typeface="Franklin Gothic Book" panose="020B0503020102020204" pitchFamily="34" charset="0"/>
              </a:rPr>
              <a:t>  WEEKLY </a:t>
            </a:r>
            <a:r>
              <a:rPr lang="en-US" sz="2295" dirty="0">
                <a:solidFill>
                  <a:srgbClr val="000000"/>
                </a:solidFill>
                <a:latin typeface="Franklin Gothic Book" panose="020B0503020102020204" pitchFamily="34" charset="0"/>
              </a:rPr>
              <a:t>​</a:t>
            </a:r>
            <a:r>
              <a:rPr lang="en-US" sz="2295" b="1" dirty="0">
                <a:solidFill>
                  <a:srgbClr val="002FA7"/>
                </a:solidFill>
                <a:latin typeface="Franklin Gothic Book" panose="020B0503020102020204" pitchFamily="34" charset="0"/>
              </a:rPr>
              <a:t>LOOK AHEAD BULLETIN </a:t>
            </a:r>
            <a:endParaRPr lang="en-US" sz="2295" dirty="0">
              <a:solidFill>
                <a:srgbClr val="000000"/>
              </a:solidFill>
              <a:latin typeface="Franklin Gothic Book" panose="020B0503020102020204" pitchFamily="34" charset="0"/>
            </a:endParaRPr>
          </a:p>
        </p:txBody>
      </p:sp>
      <p:sp>
        <p:nvSpPr>
          <p:cNvPr id="27" name="Rectangle 26">
            <a:extLst>
              <a:ext uri="{FF2B5EF4-FFF2-40B4-BE49-F238E27FC236}">
                <a16:creationId xmlns:a16="http://schemas.microsoft.com/office/drawing/2014/main" id="{EA319E4F-2D31-457C-8BC8-B648FA9528BE}"/>
              </a:ext>
            </a:extLst>
          </p:cNvPr>
          <p:cNvSpPr/>
          <p:nvPr/>
        </p:nvSpPr>
        <p:spPr>
          <a:xfrm>
            <a:off x="11810755" y="3432017"/>
            <a:ext cx="2531144" cy="798680"/>
          </a:xfrm>
          <a:prstGeom prst="rect">
            <a:avLst/>
          </a:prstGeom>
        </p:spPr>
        <p:txBody>
          <a:bodyPr wrap="square">
            <a:spAutoFit/>
          </a:bodyPr>
          <a:lstStyle/>
          <a:p>
            <a:pPr defTabSz="1165860" fontAlgn="auto">
              <a:spcBef>
                <a:spcPts val="0"/>
              </a:spcBef>
              <a:spcAft>
                <a:spcPts val="0"/>
              </a:spcAft>
            </a:pPr>
            <a:r>
              <a:rPr lang="en-US" sz="2295" b="1" dirty="0">
                <a:solidFill>
                  <a:srgbClr val="002FA7"/>
                </a:solidFill>
                <a:latin typeface="Franklin Gothic Book" panose="020B0503020102020204" pitchFamily="34" charset="0"/>
              </a:rPr>
              <a:t>        QUARTERLY </a:t>
            </a:r>
            <a:r>
              <a:rPr lang="en-US" sz="2295" dirty="0">
                <a:solidFill>
                  <a:srgbClr val="000000"/>
                </a:solidFill>
                <a:latin typeface="Franklin Gothic Book" panose="020B0503020102020204" pitchFamily="34" charset="0"/>
              </a:rPr>
              <a:t>​</a:t>
            </a:r>
            <a:br>
              <a:rPr lang="en-US" sz="2295" dirty="0">
                <a:solidFill>
                  <a:srgbClr val="000000"/>
                </a:solidFill>
                <a:latin typeface="Franklin Gothic Book" panose="020B0503020102020204" pitchFamily="34" charset="0"/>
              </a:rPr>
            </a:br>
            <a:r>
              <a:rPr lang="en-US" sz="2295" dirty="0">
                <a:solidFill>
                  <a:srgbClr val="000000"/>
                </a:solidFill>
                <a:latin typeface="Franklin Gothic Book" panose="020B0503020102020204" pitchFamily="34" charset="0"/>
              </a:rPr>
              <a:t>      </a:t>
            </a:r>
            <a:r>
              <a:rPr lang="en-US" sz="2295" b="1" dirty="0">
                <a:solidFill>
                  <a:srgbClr val="002FA7"/>
                </a:solidFill>
                <a:latin typeface="Franklin Gothic Book" panose="020B0503020102020204" pitchFamily="34" charset="0"/>
              </a:rPr>
              <a:t>NEWSLETTERS</a:t>
            </a:r>
            <a:r>
              <a:rPr lang="en-US" sz="2295" dirty="0">
                <a:solidFill>
                  <a:srgbClr val="000000"/>
                </a:solidFill>
                <a:latin typeface="Times New Roman" panose="02020603050405020304" pitchFamily="18" charset="0"/>
              </a:rPr>
              <a:t>​</a:t>
            </a:r>
            <a:endParaRPr lang="en-US" sz="2295" dirty="0">
              <a:solidFill>
                <a:prstClr val="black"/>
              </a:solidFill>
              <a:latin typeface="Calibri" panose="020F0502020204030204"/>
            </a:endParaRPr>
          </a:p>
        </p:txBody>
      </p:sp>
      <p:sp>
        <p:nvSpPr>
          <p:cNvPr id="2" name="Text Box 12">
            <a:extLst>
              <a:ext uri="{FF2B5EF4-FFF2-40B4-BE49-F238E27FC236}">
                <a16:creationId xmlns:a16="http://schemas.microsoft.com/office/drawing/2014/main" id="{1A8E5AA4-CEA0-E0F3-39D1-3F495665D0DD}"/>
              </a:ext>
            </a:extLst>
          </p:cNvPr>
          <p:cNvSpPr txBox="1">
            <a:spLocks noChangeArrowheads="1"/>
          </p:cNvSpPr>
          <p:nvPr/>
        </p:nvSpPr>
        <p:spPr bwMode="auto">
          <a:xfrm>
            <a:off x="4623853" y="8947967"/>
            <a:ext cx="6227926" cy="8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latin typeface="Franklin Gothic Book" panose="020B0503020102020204" pitchFamily="34" charset="0"/>
                <a:ea typeface="Times New Roman" panose="02020603050405020304" pitchFamily="18" charset="0"/>
                <a:cs typeface="Aptos" panose="020B0004020202020204" pitchFamily="34" charset="0"/>
              </a:rPr>
              <a:t>HED562</a:t>
            </a:r>
            <a:r>
              <a:rPr lang="en-US" sz="2000" dirty="0">
                <a:effectLst/>
                <a:latin typeface="Franklin Gothic Book" panose="020B0503020102020204" pitchFamily="34" charset="0"/>
                <a:ea typeface="Times New Roman" panose="02020603050405020304" pitchFamily="18" charset="0"/>
                <a:cs typeface="Aptos" panose="020B0004020202020204" pitchFamily="34" charset="0"/>
              </a:rPr>
              <a:t> </a:t>
            </a:r>
            <a:r>
              <a:rPr lang="en-US" sz="1600" dirty="0">
                <a:latin typeface="Franklin Gothic Book" panose="020B0503020102020204" pitchFamily="34" charset="0"/>
              </a:rPr>
              <a:t> – New 48” Trunk Water Main on East 233</a:t>
            </a:r>
            <a:r>
              <a:rPr lang="en-US" sz="1600" baseline="30000" dirty="0">
                <a:latin typeface="Franklin Gothic Book" panose="020B0503020102020204" pitchFamily="34" charset="0"/>
              </a:rPr>
              <a:t>rd</a:t>
            </a:r>
            <a:r>
              <a:rPr lang="en-US" sz="1600" dirty="0">
                <a:latin typeface="Franklin Gothic Book" panose="020B0503020102020204" pitchFamily="34" charset="0"/>
              </a:rPr>
              <a:t> Street</a:t>
            </a:r>
          </a:p>
          <a:p>
            <a:pPr>
              <a:spcBef>
                <a:spcPct val="50000"/>
              </a:spcBef>
            </a:pPr>
            <a:r>
              <a:rPr lang="en-US" sz="1600" dirty="0">
                <a:latin typeface="Franklin Gothic Book" panose="020B0503020102020204" pitchFamily="34" charset="0"/>
              </a:rPr>
              <a:t>Borough of Bronx</a:t>
            </a:r>
          </a:p>
        </p:txBody>
      </p:sp>
      <p:pic>
        <p:nvPicPr>
          <p:cNvPr id="6" name="Picture 5">
            <a:extLst>
              <a:ext uri="{FF2B5EF4-FFF2-40B4-BE49-F238E27FC236}">
                <a16:creationId xmlns:a16="http://schemas.microsoft.com/office/drawing/2014/main" id="{4913C608-2FFF-C7FE-4585-6F6EFADB30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7096" y="8893604"/>
            <a:ext cx="925114" cy="569301"/>
          </a:xfrm>
          <a:prstGeom prst="rect">
            <a:avLst/>
          </a:prstGeom>
        </p:spPr>
      </p:pic>
    </p:spTree>
    <p:extLst>
      <p:ext uri="{BB962C8B-B14F-4D97-AF65-F5344CB8AC3E}">
        <p14:creationId xmlns:p14="http://schemas.microsoft.com/office/powerpoint/2010/main" val="370483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2B237DB-A7D9-484E-A487-245B9D4172BA}"/>
              </a:ext>
            </a:extLst>
          </p:cNvPr>
          <p:cNvSpPr/>
          <p:nvPr/>
        </p:nvSpPr>
        <p:spPr>
          <a:xfrm>
            <a:off x="0" y="0"/>
            <a:ext cx="15544800" cy="10058400"/>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8">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47C784-C47E-AF4E-BD76-DDA6668DFAE0}"/>
              </a:ext>
            </a:extLst>
          </p:cNvPr>
          <p:cNvSpPr txBox="1"/>
          <p:nvPr/>
        </p:nvSpPr>
        <p:spPr>
          <a:xfrm>
            <a:off x="-282261" y="7885558"/>
            <a:ext cx="184731" cy="445507"/>
          </a:xfrm>
          <a:prstGeom prst="rect">
            <a:avLst/>
          </a:prstGeom>
          <a:noFill/>
        </p:spPr>
        <p:txBody>
          <a:bodyPr wrap="none" rtlCol="0">
            <a:spAutoFit/>
          </a:bodyPr>
          <a:lstStyle/>
          <a:p>
            <a:pPr defTabSz="1165860" fontAlgn="auto">
              <a:spcBef>
                <a:spcPts val="0"/>
              </a:spcBef>
              <a:spcAft>
                <a:spcPts val="0"/>
              </a:spcAft>
            </a:pPr>
            <a:endParaRPr lang="en-US" sz="2295">
              <a:solidFill>
                <a:prstClr val="black"/>
              </a:solidFill>
              <a:latin typeface="Calibri" panose="020F0502020204030204"/>
            </a:endParaRPr>
          </a:p>
        </p:txBody>
      </p:sp>
      <p:cxnSp>
        <p:nvCxnSpPr>
          <p:cNvPr id="6" name="Straight Connector 5">
            <a:extLst>
              <a:ext uri="{FF2B5EF4-FFF2-40B4-BE49-F238E27FC236}">
                <a16:creationId xmlns:a16="http://schemas.microsoft.com/office/drawing/2014/main" id="{FE9611A6-4873-D74B-BE4F-6B62B67544F3}"/>
              </a:ext>
            </a:extLst>
          </p:cNvPr>
          <p:cNvCxnSpPr>
            <a:cxnSpLocks/>
          </p:cNvCxnSpPr>
          <p:nvPr/>
        </p:nvCxnSpPr>
        <p:spPr>
          <a:xfrm>
            <a:off x="521425" y="1246292"/>
            <a:ext cx="1451203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9CAEE3-2E9E-A042-8D71-0AD437F4B018}"/>
              </a:ext>
            </a:extLst>
          </p:cNvPr>
          <p:cNvCxnSpPr>
            <a:cxnSpLocks/>
          </p:cNvCxnSpPr>
          <p:nvPr/>
        </p:nvCxnSpPr>
        <p:spPr>
          <a:xfrm>
            <a:off x="521424" y="3725279"/>
            <a:ext cx="23473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E4A232-62C9-CE44-AF73-B8CC370531FE}"/>
              </a:ext>
            </a:extLst>
          </p:cNvPr>
          <p:cNvSpPr txBox="1">
            <a:spLocks/>
          </p:cNvSpPr>
          <p:nvPr/>
        </p:nvSpPr>
        <p:spPr>
          <a:xfrm>
            <a:off x="377368" y="3872408"/>
            <a:ext cx="13650160" cy="3637240"/>
          </a:xfrm>
          <a:prstGeom prst="rect">
            <a:avLst/>
          </a:prstGeom>
        </p:spPr>
        <p:txBody>
          <a:bodyPr vert="horz" lIns="116586" tIns="58293" rIns="116586" bIns="58293" rtlCol="0" anchor="t" anchorCtr="0">
            <a:no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defTabSz="1165860" fontAlgn="auto">
              <a:spcAft>
                <a:spcPts val="0"/>
              </a:spcAft>
            </a:pPr>
            <a:r>
              <a:rPr lang="en-US" sz="5700" spc="765">
                <a:solidFill>
                  <a:prstClr val="white"/>
                </a:solidFill>
                <a:latin typeface="Franklin Gothic Demi"/>
              </a:rPr>
              <a:t>Thank you</a:t>
            </a:r>
          </a:p>
          <a:p>
            <a:pPr algn="l" defTabSz="1165860">
              <a:spcAft>
                <a:spcPts val="0"/>
              </a:spcAft>
            </a:pPr>
            <a:endParaRPr lang="en-US" sz="5700" spc="765">
              <a:solidFill>
                <a:prstClr val="white"/>
              </a:solidFill>
            </a:endParaRPr>
          </a:p>
          <a:p>
            <a:pPr algn="l" defTabSz="1165860">
              <a:spcAft>
                <a:spcPts val="0"/>
              </a:spcAft>
            </a:pPr>
            <a:r>
              <a:rPr lang="en-US" sz="5700" spc="765">
                <a:solidFill>
                  <a:prstClr val="white"/>
                </a:solidFill>
                <a:latin typeface="Franklin Gothic Demi"/>
              </a:rPr>
              <a:t>Q&amp;A</a:t>
            </a:r>
            <a:endParaRPr lang="en-US" sz="5700" spc="765">
              <a:solidFill>
                <a:prstClr val="white"/>
              </a:solidFill>
            </a:endParaRPr>
          </a:p>
        </p:txBody>
      </p:sp>
      <p:pic>
        <p:nvPicPr>
          <p:cNvPr id="11" name="Picture 10">
            <a:extLst>
              <a:ext uri="{FF2B5EF4-FFF2-40B4-BE49-F238E27FC236}">
                <a16:creationId xmlns:a16="http://schemas.microsoft.com/office/drawing/2014/main" id="{D3F47010-5667-5A40-955A-C34DC7672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24" y="1554387"/>
            <a:ext cx="2294317" cy="544899"/>
          </a:xfrm>
          <a:prstGeom prst="rect">
            <a:avLst/>
          </a:prstGeom>
        </p:spPr>
      </p:pic>
      <p:sp>
        <p:nvSpPr>
          <p:cNvPr id="13" name="Rectangle 109">
            <a:extLst>
              <a:ext uri="{FF2B5EF4-FFF2-40B4-BE49-F238E27FC236}">
                <a16:creationId xmlns:a16="http://schemas.microsoft.com/office/drawing/2014/main" id="{3AF5EB0C-1249-8F40-B1F3-96F954D3EBE3}"/>
              </a:ext>
            </a:extLst>
          </p:cNvPr>
          <p:cNvSpPr>
            <a:spLocks noChangeArrowheads="1"/>
          </p:cNvSpPr>
          <p:nvPr/>
        </p:nvSpPr>
        <p:spPr bwMode="auto">
          <a:xfrm>
            <a:off x="521423" y="8661236"/>
            <a:ext cx="1718193"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74395"/>
            <a:r>
              <a:rPr lang="en-US" sz="1403" dirty="0">
                <a:solidFill>
                  <a:prstClr val="white"/>
                </a:solidFill>
                <a:latin typeface="Franklin Gothic Medium" panose="020B0603020102020204" pitchFamily="34" charset="0"/>
                <a:cs typeface="Arial" panose="020B0604020202020204" pitchFamily="34" charset="0"/>
              </a:rPr>
              <a:t>Zohran K. Mamdani</a:t>
            </a:r>
          </a:p>
          <a:p>
            <a:pPr defTabSz="874395"/>
            <a:r>
              <a:rPr lang="en-US" sz="1403" dirty="0">
                <a:solidFill>
                  <a:prstClr val="white"/>
                </a:solidFill>
                <a:latin typeface="Franklin Gothic Medium" panose="020B0603020102020204" pitchFamily="34" charset="0"/>
                <a:cs typeface="Arial" panose="020B0604020202020204" pitchFamily="34" charset="0"/>
              </a:rPr>
              <a:t>Mayor</a:t>
            </a:r>
          </a:p>
        </p:txBody>
      </p:sp>
      <p:sp>
        <p:nvSpPr>
          <p:cNvPr id="14" name="Rectangle 109">
            <a:extLst>
              <a:ext uri="{FF2B5EF4-FFF2-40B4-BE49-F238E27FC236}">
                <a16:creationId xmlns:a16="http://schemas.microsoft.com/office/drawing/2014/main" id="{25F93DB4-999C-8A4D-8726-F70B1DD939D6}"/>
              </a:ext>
            </a:extLst>
          </p:cNvPr>
          <p:cNvSpPr>
            <a:spLocks noChangeArrowheads="1"/>
          </p:cNvSpPr>
          <p:nvPr/>
        </p:nvSpPr>
        <p:spPr bwMode="auto">
          <a:xfrm>
            <a:off x="2484977" y="8661235"/>
            <a:ext cx="5413319" cy="6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74395"/>
            <a:r>
              <a:rPr lang="en-US" sz="1403" dirty="0">
                <a:solidFill>
                  <a:prstClr val="white"/>
                </a:solidFill>
                <a:latin typeface="Franklin Gothic Medium" panose="020B0603020102020204" pitchFamily="34" charset="0"/>
                <a:cs typeface="Arial" panose="020B0604020202020204" pitchFamily="34" charset="0"/>
              </a:rPr>
              <a:t>Eduardo del Valle		Lisa Garcia</a:t>
            </a:r>
          </a:p>
          <a:p>
            <a:pPr defTabSz="874395"/>
            <a:r>
              <a:rPr lang="en-US" sz="1403">
                <a:solidFill>
                  <a:prstClr val="white"/>
                </a:solidFill>
                <a:latin typeface="Franklin Gothic Medium" panose="020B0603020102020204" pitchFamily="34" charset="0"/>
                <a:cs typeface="Arial" panose="020B0604020202020204" pitchFamily="34" charset="0"/>
              </a:rPr>
              <a:t>DDC </a:t>
            </a:r>
            <a:r>
              <a:rPr lang="en-US" sz="1403" dirty="0">
                <a:solidFill>
                  <a:prstClr val="white"/>
                </a:solidFill>
                <a:latin typeface="Franklin Gothic Medium" panose="020B0603020102020204" pitchFamily="34" charset="0"/>
                <a:cs typeface="Arial" panose="020B0604020202020204" pitchFamily="34" charset="0"/>
              </a:rPr>
              <a:t>Acting Commissioner	DEP Commissioner </a:t>
            </a:r>
          </a:p>
          <a:p>
            <a:pPr defTabSz="874395"/>
            <a:endParaRPr lang="en-US" sz="1403" dirty="0">
              <a:solidFill>
                <a:prstClr val="white"/>
              </a:solidFill>
              <a:latin typeface="Franklin Gothic Medium" panose="020B06030201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8452DAB-F0C3-4268-8708-7E88E981BE10}"/>
              </a:ext>
            </a:extLst>
          </p:cNvPr>
          <p:cNvSpPr>
            <a:spLocks noGrp="1"/>
          </p:cNvSpPr>
          <p:nvPr>
            <p:ph type="sldNum" sz="quarter" idx="12"/>
          </p:nvPr>
        </p:nvSpPr>
        <p:spPr/>
        <p:txBody>
          <a:bodyPr/>
          <a:lstStyle/>
          <a:p>
            <a:fld id="{6274D6D1-740F-2E41-9BD9-5F8947D61E7F}" type="slidenum">
              <a:rPr lang="en-US" smtClean="0"/>
              <a:t>15</a:t>
            </a:fld>
            <a:endParaRPr lang="en-US"/>
          </a:p>
        </p:txBody>
      </p:sp>
      <p:pic>
        <p:nvPicPr>
          <p:cNvPr id="8" name="Picture 7">
            <a:extLst>
              <a:ext uri="{FF2B5EF4-FFF2-40B4-BE49-F238E27FC236}">
                <a16:creationId xmlns:a16="http://schemas.microsoft.com/office/drawing/2014/main" id="{812C2A0B-BD75-F525-0711-554E60A9C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869" y="1388510"/>
            <a:ext cx="1409124" cy="867153"/>
          </a:xfrm>
          <a:prstGeom prst="rect">
            <a:avLst/>
          </a:prstGeom>
        </p:spPr>
      </p:pic>
    </p:spTree>
    <p:extLst>
      <p:ext uri="{BB962C8B-B14F-4D97-AF65-F5344CB8AC3E}">
        <p14:creationId xmlns:p14="http://schemas.microsoft.com/office/powerpoint/2010/main" val="149496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53AD8-EAA7-FCCC-FC5E-6011EC150717}"/>
              </a:ext>
            </a:extLst>
          </p:cNvPr>
          <p:cNvSpPr/>
          <p:nvPr/>
        </p:nvSpPr>
        <p:spPr>
          <a:xfrm>
            <a:off x="0" y="0"/>
            <a:ext cx="15544800" cy="10058400"/>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8">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77C8871-D322-F8F5-39EA-A81748FF1713}"/>
              </a:ext>
            </a:extLst>
          </p:cNvPr>
          <p:cNvSpPr>
            <a:spLocks noGrp="1"/>
          </p:cNvSpPr>
          <p:nvPr>
            <p:ph type="title"/>
          </p:nvPr>
        </p:nvSpPr>
        <p:spPr>
          <a:xfrm>
            <a:off x="856670" y="1011733"/>
            <a:ext cx="13619425" cy="1944159"/>
          </a:xfrm>
        </p:spPr>
        <p:txBody>
          <a:bodyPr/>
          <a:lstStyle/>
          <a:p>
            <a:r>
              <a:rPr lang="en-US" b="1" spc="300" dirty="0">
                <a:solidFill>
                  <a:srgbClr val="FF8340"/>
                </a:solidFill>
                <a:latin typeface="Franklin Gothic Book" panose="020B0503020102020204" pitchFamily="34" charset="0"/>
              </a:rPr>
              <a:t>AGENDA:</a:t>
            </a:r>
          </a:p>
        </p:txBody>
      </p:sp>
      <p:sp>
        <p:nvSpPr>
          <p:cNvPr id="3" name="Content Placeholder 2">
            <a:extLst>
              <a:ext uri="{FF2B5EF4-FFF2-40B4-BE49-F238E27FC236}">
                <a16:creationId xmlns:a16="http://schemas.microsoft.com/office/drawing/2014/main" id="{2B78A178-632A-2E19-7876-BBA04E80CEA3}"/>
              </a:ext>
            </a:extLst>
          </p:cNvPr>
          <p:cNvSpPr>
            <a:spLocks noGrp="1"/>
          </p:cNvSpPr>
          <p:nvPr>
            <p:ph idx="1"/>
          </p:nvPr>
        </p:nvSpPr>
        <p:spPr>
          <a:xfrm>
            <a:off x="856670" y="2517818"/>
            <a:ext cx="13407390" cy="6381962"/>
          </a:xfrm>
        </p:spPr>
        <p:txBody>
          <a:bodyPr vert="horz" lIns="91440" tIns="45720" rIns="91440" bIns="45720" rtlCol="0" anchor="t">
            <a:normAutofit/>
          </a:bodyPr>
          <a:lstStyle/>
          <a:p>
            <a:pPr>
              <a:lnSpc>
                <a:spcPct val="100000"/>
              </a:lnSpc>
            </a:pPr>
            <a:r>
              <a:rPr lang="en-US" sz="2400" dirty="0">
                <a:solidFill>
                  <a:schemeClr val="bg1"/>
                </a:solidFill>
                <a:latin typeface="Franklin Gothic Book" panose="020B0503020102020204" pitchFamily="34" charset="0"/>
              </a:rPr>
              <a:t>Scope of Work</a:t>
            </a:r>
          </a:p>
          <a:p>
            <a:pPr>
              <a:lnSpc>
                <a:spcPct val="100000"/>
              </a:lnSpc>
            </a:pPr>
            <a:r>
              <a:rPr lang="en-US" sz="2400" dirty="0">
                <a:solidFill>
                  <a:schemeClr val="bg1"/>
                </a:solidFill>
                <a:latin typeface="Franklin Gothic Book" panose="020B0503020102020204" pitchFamily="34" charset="0"/>
              </a:rPr>
              <a:t>Project Overview</a:t>
            </a:r>
          </a:p>
          <a:p>
            <a:pPr>
              <a:lnSpc>
                <a:spcPct val="100000"/>
              </a:lnSpc>
            </a:pPr>
            <a:r>
              <a:rPr lang="en-US" sz="2400" dirty="0">
                <a:solidFill>
                  <a:schemeClr val="bg1"/>
                </a:solidFill>
                <a:latin typeface="Franklin Gothic Book" panose="020B0503020102020204" pitchFamily="34" charset="0"/>
              </a:rPr>
              <a:t>Project Location</a:t>
            </a:r>
          </a:p>
          <a:p>
            <a:pPr>
              <a:lnSpc>
                <a:spcPct val="100000"/>
              </a:lnSpc>
            </a:pPr>
            <a:r>
              <a:rPr lang="en-US" sz="2400" dirty="0">
                <a:solidFill>
                  <a:schemeClr val="bg1"/>
                </a:solidFill>
                <a:latin typeface="Franklin Gothic Book" panose="020B0503020102020204" pitchFamily="34" charset="0"/>
              </a:rPr>
              <a:t>Lead Service Line Replacement Program</a:t>
            </a:r>
          </a:p>
          <a:p>
            <a:pPr>
              <a:lnSpc>
                <a:spcPct val="100000"/>
              </a:lnSpc>
            </a:pPr>
            <a:r>
              <a:rPr lang="en-US" sz="2400" dirty="0">
                <a:solidFill>
                  <a:schemeClr val="bg1"/>
                </a:solidFill>
                <a:latin typeface="Franklin Gothic Book" panose="020B0503020102020204" pitchFamily="34" charset="0"/>
              </a:rPr>
              <a:t>Typical Maintenance and Protection of Traffic</a:t>
            </a:r>
          </a:p>
          <a:p>
            <a:pPr>
              <a:lnSpc>
                <a:spcPct val="100000"/>
              </a:lnSpc>
            </a:pPr>
            <a:r>
              <a:rPr lang="en-US" sz="2400" dirty="0">
                <a:solidFill>
                  <a:schemeClr val="bg1"/>
                </a:solidFill>
                <a:latin typeface="Franklin Gothic Book" panose="020B0503020102020204" pitchFamily="34" charset="0"/>
              </a:rPr>
              <a:t>Community Impacts &amp; Mitigation</a:t>
            </a:r>
          </a:p>
          <a:p>
            <a:pPr>
              <a:lnSpc>
                <a:spcPct val="100000"/>
              </a:lnSpc>
            </a:pPr>
            <a:r>
              <a:rPr lang="en-US" sz="2400" dirty="0">
                <a:solidFill>
                  <a:schemeClr val="bg1"/>
                </a:solidFill>
                <a:latin typeface="Franklin Gothic Book" panose="020B0503020102020204" pitchFamily="34" charset="0"/>
              </a:rPr>
              <a:t>Community Outreach</a:t>
            </a:r>
          </a:p>
          <a:p>
            <a:pPr>
              <a:lnSpc>
                <a:spcPct val="100000"/>
              </a:lnSpc>
            </a:pPr>
            <a:r>
              <a:rPr lang="en-US" sz="2400" dirty="0">
                <a:solidFill>
                  <a:schemeClr val="bg1"/>
                </a:solidFill>
                <a:latin typeface="Franklin Gothic Book" panose="020B0503020102020204" pitchFamily="34" charset="0"/>
              </a:rPr>
              <a:t>Q&amp;A</a:t>
            </a:r>
          </a:p>
          <a:p>
            <a:endParaRPr lang="en-US" dirty="0"/>
          </a:p>
          <a:p>
            <a:endParaRPr lang="en-US" dirty="0"/>
          </a:p>
        </p:txBody>
      </p:sp>
      <p:cxnSp>
        <p:nvCxnSpPr>
          <p:cNvPr id="5" name="Straight Connector 4">
            <a:extLst>
              <a:ext uri="{FF2B5EF4-FFF2-40B4-BE49-F238E27FC236}">
                <a16:creationId xmlns:a16="http://schemas.microsoft.com/office/drawing/2014/main" id="{AC626935-D1FC-966F-57A0-6ED3D833A3A7}"/>
              </a:ext>
            </a:extLst>
          </p:cNvPr>
          <p:cNvCxnSpPr>
            <a:cxnSpLocks/>
          </p:cNvCxnSpPr>
          <p:nvPr/>
        </p:nvCxnSpPr>
        <p:spPr>
          <a:xfrm>
            <a:off x="521425" y="1246292"/>
            <a:ext cx="1451203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BCB1645-F288-5353-A629-4541C2555C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439" y="8899780"/>
            <a:ext cx="1838417" cy="436623"/>
          </a:xfrm>
          <a:prstGeom prst="rect">
            <a:avLst/>
          </a:prstGeom>
        </p:spPr>
      </p:pic>
      <p:sp>
        <p:nvSpPr>
          <p:cNvPr id="8" name="Slide Number Placeholder 3">
            <a:extLst>
              <a:ext uri="{FF2B5EF4-FFF2-40B4-BE49-F238E27FC236}">
                <a16:creationId xmlns:a16="http://schemas.microsoft.com/office/drawing/2014/main" id="{024DDB09-BF31-ED2A-95B4-A117A006AFE9}"/>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solidFill>
                  <a:schemeClr val="bg1"/>
                </a:solidFill>
                <a:latin typeface="Franklin Gothic Demi" panose="020B0703020102020204" pitchFamily="34" charset="0"/>
              </a:rPr>
              <a:pPr/>
              <a:t>2</a:t>
            </a:fld>
            <a:endParaRPr lang="en-US" sz="2000">
              <a:solidFill>
                <a:schemeClr val="bg1"/>
              </a:solidFill>
              <a:latin typeface="Franklin Gothic Demi" panose="020B0703020102020204" pitchFamily="34" charset="0"/>
            </a:endParaRPr>
          </a:p>
        </p:txBody>
      </p:sp>
      <p:sp>
        <p:nvSpPr>
          <p:cNvPr id="9" name="Text Box 12">
            <a:extLst>
              <a:ext uri="{FF2B5EF4-FFF2-40B4-BE49-F238E27FC236}">
                <a16:creationId xmlns:a16="http://schemas.microsoft.com/office/drawing/2014/main" id="{FBA247A3-A34D-C659-09B7-78F7770CAA72}"/>
              </a:ext>
            </a:extLst>
          </p:cNvPr>
          <p:cNvSpPr txBox="1">
            <a:spLocks noChangeArrowheads="1"/>
          </p:cNvSpPr>
          <p:nvPr/>
        </p:nvSpPr>
        <p:spPr bwMode="auto">
          <a:xfrm>
            <a:off x="10809597" y="8983869"/>
            <a:ext cx="2157022"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solidFill>
                  <a:schemeClr val="bg1"/>
                </a:solidFill>
                <a:latin typeface="Franklin Gothic Demi" panose="020B0703020102020204" pitchFamily="34" charset="0"/>
              </a:rPr>
              <a:t>AGENDA</a:t>
            </a:r>
          </a:p>
        </p:txBody>
      </p:sp>
      <p:sp>
        <p:nvSpPr>
          <p:cNvPr id="10" name="Text Box 12">
            <a:extLst>
              <a:ext uri="{FF2B5EF4-FFF2-40B4-BE49-F238E27FC236}">
                <a16:creationId xmlns:a16="http://schemas.microsoft.com/office/drawing/2014/main" id="{3FEEEAC2-8FFB-68EC-724B-2EFCF1DCFE2D}"/>
              </a:ext>
            </a:extLst>
          </p:cNvPr>
          <p:cNvSpPr txBox="1">
            <a:spLocks noChangeArrowheads="1"/>
          </p:cNvSpPr>
          <p:nvPr/>
        </p:nvSpPr>
        <p:spPr bwMode="auto">
          <a:xfrm>
            <a:off x="4623853" y="8947967"/>
            <a:ext cx="6227926" cy="74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solidFill>
                  <a:schemeClr val="bg1"/>
                </a:solidFill>
                <a:effectLst/>
                <a:latin typeface="Franklin Gothic Demi" panose="020B0703020102020204" pitchFamily="34" charset="0"/>
                <a:ea typeface="Times New Roman" panose="02020603050405020304" pitchFamily="18" charset="0"/>
                <a:cs typeface="Aptos" panose="020B0004020202020204" pitchFamily="34" charset="0"/>
              </a:rPr>
              <a:t>HED562</a:t>
            </a:r>
            <a:r>
              <a:rPr lang="en-US" sz="1800" dirty="0">
                <a:solidFill>
                  <a:schemeClr val="bg1"/>
                </a:solidFill>
                <a:effectLst/>
                <a:latin typeface="Franklin Gothic Demi" panose="020B0703020102020204" pitchFamily="34" charset="0"/>
                <a:ea typeface="Times New Roman" panose="02020603050405020304" pitchFamily="18" charset="0"/>
                <a:cs typeface="Aptos" panose="020B0004020202020204" pitchFamily="34" charset="0"/>
              </a:rPr>
              <a:t> </a:t>
            </a:r>
            <a:r>
              <a:rPr lang="en-US" sz="1400" dirty="0">
                <a:solidFill>
                  <a:schemeClr val="bg1"/>
                </a:solidFill>
                <a:latin typeface="Franklin Gothic Demi" panose="020B0703020102020204" pitchFamily="34" charset="0"/>
              </a:rPr>
              <a:t> – New 48” Trunk Water Main on East 233</a:t>
            </a:r>
            <a:r>
              <a:rPr lang="en-US" sz="1400" baseline="30000" dirty="0">
                <a:solidFill>
                  <a:schemeClr val="bg1"/>
                </a:solidFill>
                <a:latin typeface="Franklin Gothic Demi" panose="020B0703020102020204" pitchFamily="34" charset="0"/>
              </a:rPr>
              <a:t>rd</a:t>
            </a:r>
            <a:r>
              <a:rPr lang="en-US" sz="1400" dirty="0">
                <a:solidFill>
                  <a:schemeClr val="bg1"/>
                </a:solidFill>
                <a:latin typeface="Franklin Gothic Demi" panose="020B0703020102020204" pitchFamily="34" charset="0"/>
              </a:rPr>
              <a:t> Street</a:t>
            </a:r>
          </a:p>
          <a:p>
            <a:pPr>
              <a:spcBef>
                <a:spcPct val="50000"/>
              </a:spcBef>
            </a:pPr>
            <a:r>
              <a:rPr lang="en-US" sz="1400" dirty="0">
                <a:solidFill>
                  <a:schemeClr val="bg1"/>
                </a:solidFill>
                <a:latin typeface="Franklin Gothic Demi" panose="020B0703020102020204" pitchFamily="34" charset="0"/>
              </a:rPr>
              <a:t>Borough of Bronx</a:t>
            </a:r>
          </a:p>
        </p:txBody>
      </p:sp>
      <p:pic>
        <p:nvPicPr>
          <p:cNvPr id="12" name="Picture 11">
            <a:extLst>
              <a:ext uri="{FF2B5EF4-FFF2-40B4-BE49-F238E27FC236}">
                <a16:creationId xmlns:a16="http://schemas.microsoft.com/office/drawing/2014/main" id="{403A8B08-8956-A62D-F3CA-0E8FD021D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317" y="8843771"/>
            <a:ext cx="891537" cy="548640"/>
          </a:xfrm>
          <a:prstGeom prst="rect">
            <a:avLst/>
          </a:prstGeom>
        </p:spPr>
      </p:pic>
    </p:spTree>
    <p:extLst>
      <p:ext uri="{BB962C8B-B14F-4D97-AF65-F5344CB8AC3E}">
        <p14:creationId xmlns:p14="http://schemas.microsoft.com/office/powerpoint/2010/main" val="13869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8994085"/>
            <a:ext cx="2157022"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SCOPE OF WORK</a:t>
            </a:r>
          </a:p>
        </p:txBody>
      </p:sp>
      <p:sp>
        <p:nvSpPr>
          <p:cNvPr id="12" name="Text Placeholder 2">
            <a:extLst>
              <a:ext uri="{FF2B5EF4-FFF2-40B4-BE49-F238E27FC236}">
                <a16:creationId xmlns:a16="http://schemas.microsoft.com/office/drawing/2014/main" id="{B32467FF-AE89-4C52-B476-E0ECCA7FD9FD}"/>
              </a:ext>
            </a:extLst>
          </p:cNvPr>
          <p:cNvSpPr txBox="1">
            <a:spLocks/>
          </p:cNvSpPr>
          <p:nvPr/>
        </p:nvSpPr>
        <p:spPr>
          <a:xfrm>
            <a:off x="424501" y="1376602"/>
            <a:ext cx="14113134" cy="6582444"/>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auto">
              <a:lnSpc>
                <a:spcPct val="150000"/>
              </a:lnSpc>
              <a:spcBef>
                <a:spcPts val="0"/>
              </a:spcBef>
              <a:spcAft>
                <a:spcPts val="0"/>
              </a:spcAft>
              <a:buFont typeface="Arial" panose="020B0604020202020204" pitchFamily="34" charset="0"/>
              <a:buChar char="•"/>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Installation of approx. 300 </a:t>
            </a:r>
            <a:r>
              <a:rPr lang="en-US" sz="2400" dirty="0">
                <a:latin typeface="Franklin Gothic Book" panose="020B0503020102020204" pitchFamily="34" charset="0"/>
              </a:rPr>
              <a:t>linear feet</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 of 36-inch and 3460 </a:t>
            </a:r>
            <a:r>
              <a:rPr lang="en-US" sz="2400" dirty="0">
                <a:latin typeface="Franklin Gothic Book" panose="020B0503020102020204" pitchFamily="34" charset="0"/>
              </a:rPr>
              <a:t>linear feet</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 of 48-inch trunk water mains and its appurtenances </a:t>
            </a:r>
          </a:p>
          <a:p>
            <a:pPr fontAlgn="auto">
              <a:lnSpc>
                <a:spcPct val="150000"/>
              </a:lnSpc>
              <a:spcBef>
                <a:spcPts val="0"/>
              </a:spcBef>
              <a:spcAft>
                <a:spcPts val="0"/>
              </a:spcAf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	(Butterfly Valves and Chambers, Blow-Offs, etc.)</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Installation of approx. 7000 </a:t>
            </a:r>
            <a:r>
              <a:rPr lang="en-US" sz="2400" dirty="0">
                <a:latin typeface="Franklin Gothic Book" panose="020B0503020102020204" pitchFamily="34" charset="0"/>
              </a:rPr>
              <a:t>linear feet</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 of distribution </a:t>
            </a:r>
            <a:r>
              <a:rPr lang="en-US" sz="2400" dirty="0">
                <a:latin typeface="Franklin Gothic Book" panose="020B0503020102020204" pitchFamily="34" charset="0"/>
              </a:rPr>
              <a:t>w</a:t>
            </a:r>
            <a:r>
              <a:rPr kumimoji="0" lang="en-US" sz="2400" b="0" i="0" u="none" strike="noStrike" kern="1200" cap="none" spc="0" normalizeH="0" baseline="0" noProof="0" dirty="0" err="1">
                <a:ln>
                  <a:noFill/>
                </a:ln>
                <a:solidFill>
                  <a:srgbClr val="002FA7"/>
                </a:solidFill>
                <a:effectLst/>
                <a:uLnTx/>
                <a:uFillTx/>
                <a:latin typeface="Franklin Gothic Book" panose="020B0503020102020204" pitchFamily="34" charset="0"/>
              </a:rPr>
              <a:t>ater</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 </a:t>
            </a:r>
            <a:r>
              <a:rPr lang="en-US" sz="2400" dirty="0">
                <a:latin typeface="Franklin Gothic Book" panose="020B0503020102020204" pitchFamily="34" charset="0"/>
              </a:rPr>
              <a:t>m</a:t>
            </a:r>
            <a:r>
              <a:rPr kumimoji="0" lang="en-US" sz="2400" b="0" i="0" u="none" strike="noStrike" kern="1200" cap="none" spc="0" normalizeH="0" baseline="0" noProof="0" dirty="0" err="1">
                <a:ln>
                  <a:noFill/>
                </a:ln>
                <a:solidFill>
                  <a:srgbClr val="002FA7"/>
                </a:solidFill>
                <a:effectLst/>
                <a:uLnTx/>
                <a:uFillTx/>
                <a:latin typeface="Franklin Gothic Book" panose="020B0503020102020204" pitchFamily="34" charset="0"/>
              </a:rPr>
              <a:t>ain</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 (6, 8, 12, &amp; 20 inches)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Replace Shaft 3A Appurtenances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Installation of 15-inch and 18-inch Extra Strength Vitrified Clay Pipe, 12-inch and 16-inch Ductile Iron Pipe, and 24-inch and 30-inch Reinforced Concrete Pipe combined sewer</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Con Edison gas installation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Catch basins/</a:t>
            </a:r>
            <a:r>
              <a:rPr lang="en-US" sz="2400" dirty="0">
                <a:latin typeface="Franklin Gothic Book" panose="020B0503020102020204" pitchFamily="34" charset="0"/>
              </a:rPr>
              <a:t>c</a:t>
            </a:r>
            <a:r>
              <a:rPr kumimoji="0" lang="en-US" sz="2400" b="0" i="0" u="none" strike="noStrike" kern="1200" cap="none" spc="0" normalizeH="0" baseline="0" noProof="0" dirty="0" err="1">
                <a:ln>
                  <a:noFill/>
                </a:ln>
                <a:solidFill>
                  <a:srgbClr val="002FA7"/>
                </a:solidFill>
                <a:effectLst/>
                <a:uLnTx/>
                <a:uFillTx/>
                <a:latin typeface="Franklin Gothic Book" panose="020B0503020102020204" pitchFamily="34" charset="0"/>
              </a:rPr>
              <a:t>hute</a:t>
            </a: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 </a:t>
            </a:r>
            <a:r>
              <a:rPr lang="en-US" sz="2400" dirty="0">
                <a:latin typeface="Franklin Gothic Book" panose="020B0503020102020204" pitchFamily="34" charset="0"/>
              </a:rPr>
              <a:t>c</a:t>
            </a:r>
            <a:r>
              <a:rPr kumimoji="0" lang="en-US" sz="2400" b="0" i="0" u="none" strike="noStrike" kern="1200" cap="none" spc="0" normalizeH="0" baseline="0" noProof="0" dirty="0" err="1">
                <a:ln>
                  <a:noFill/>
                </a:ln>
                <a:solidFill>
                  <a:srgbClr val="002FA7"/>
                </a:solidFill>
                <a:effectLst/>
                <a:uLnTx/>
                <a:uFillTx/>
                <a:latin typeface="Franklin Gothic Book" panose="020B0503020102020204" pitchFamily="34" charset="0"/>
              </a:rPr>
              <a:t>onnections</a:t>
            </a: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Traffic signal/street lighting work</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Curbs and sidewalks restoration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rPr>
              <a:t>Roadway restoration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a typeface="+mn-ea"/>
                <a:cs typeface="+mn-cs"/>
              </a:rPr>
              <a:t>Tree planting, removal and pruning</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FA7"/>
              </a:solidFill>
              <a:effectLst/>
              <a:uLnTx/>
              <a:uFillTx/>
              <a:latin typeface="Franklin Gothic Book" panose="020B050302010202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p:txBody>
      </p:sp>
      <p:sp>
        <p:nvSpPr>
          <p:cNvPr id="30" name="Slide Number Placeholder 3">
            <a:extLst>
              <a:ext uri="{FF2B5EF4-FFF2-40B4-BE49-F238E27FC236}">
                <a16:creationId xmlns:a16="http://schemas.microsoft.com/office/drawing/2014/main" id="{19AC6DD0-0742-40AC-9909-EE7C055625CB}"/>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3</a:t>
            </a:fld>
            <a:endParaRPr lang="en-US" dirty="0">
              <a:latin typeface="Franklin Gothic Book" panose="020B0503020102020204" pitchFamily="34" charset="0"/>
            </a:endParaRPr>
          </a:p>
        </p:txBody>
      </p:sp>
      <p:sp>
        <p:nvSpPr>
          <p:cNvPr id="16" name="Text Box 12">
            <a:extLst>
              <a:ext uri="{FF2B5EF4-FFF2-40B4-BE49-F238E27FC236}">
                <a16:creationId xmlns:a16="http://schemas.microsoft.com/office/drawing/2014/main" id="{E944AA52-0AA6-403E-BEE9-353B70AEC32A}"/>
              </a:ext>
            </a:extLst>
          </p:cNvPr>
          <p:cNvSpPr txBox="1">
            <a:spLocks noChangeArrowheads="1"/>
          </p:cNvSpPr>
          <p:nvPr/>
        </p:nvSpPr>
        <p:spPr bwMode="auto">
          <a:xfrm>
            <a:off x="4623853" y="8947967"/>
            <a:ext cx="6227926" cy="8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a:t>
            </a:r>
            <a:r>
              <a:rPr lang="en-US" sz="2000" dirty="0">
                <a:effectLst/>
                <a:latin typeface="Franklin Gothic Book" panose="020B0503020102020204" pitchFamily="34" charset="0"/>
                <a:ea typeface="Times New Roman" panose="02020603050405020304" pitchFamily="18" charset="0"/>
                <a:cs typeface="Aptos" panose="020B0004020202020204" pitchFamily="34" charset="0"/>
              </a:rPr>
              <a:t> </a:t>
            </a:r>
            <a:r>
              <a:rPr lang="en-US" sz="1600" dirty="0">
                <a:latin typeface="Franklin Gothic Book" panose="020B0503020102020204" pitchFamily="34" charset="0"/>
              </a:rPr>
              <a:t> – New 48” Trunk Water Main on East 233</a:t>
            </a:r>
            <a:r>
              <a:rPr lang="en-US" sz="1600" baseline="30000" dirty="0">
                <a:latin typeface="Franklin Gothic Book" panose="020B0503020102020204" pitchFamily="34" charset="0"/>
              </a:rPr>
              <a:t>rd</a:t>
            </a:r>
            <a:r>
              <a:rPr lang="en-US" sz="1600" dirty="0">
                <a:latin typeface="Franklin Gothic Book" panose="020B0503020102020204" pitchFamily="34" charset="0"/>
              </a:rPr>
              <a:t> Street</a:t>
            </a:r>
          </a:p>
          <a:p>
            <a:pPr>
              <a:spcBef>
                <a:spcPct val="50000"/>
              </a:spcBef>
            </a:pPr>
            <a:r>
              <a:rPr lang="en-US" sz="1600" dirty="0">
                <a:latin typeface="Franklin Gothic Book" panose="020B0503020102020204" pitchFamily="34" charset="0"/>
              </a:rPr>
              <a:t>Borough of Bronx</a:t>
            </a:r>
          </a:p>
        </p:txBody>
      </p:sp>
      <p:pic>
        <p:nvPicPr>
          <p:cNvPr id="18" name="Picture 17" descr="A picture containing drawing&#10;&#10;Description automatically generated">
            <a:extLst>
              <a:ext uri="{FF2B5EF4-FFF2-40B4-BE49-F238E27FC236}">
                <a16:creationId xmlns:a16="http://schemas.microsoft.com/office/drawing/2014/main" id="{0163CC7E-B53C-4972-8A78-A323DEE5C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13" name="Title 1">
            <a:extLst>
              <a:ext uri="{FF2B5EF4-FFF2-40B4-BE49-F238E27FC236}">
                <a16:creationId xmlns:a16="http://schemas.microsoft.com/office/drawing/2014/main" id="{B9AD4E5B-3437-4B93-B137-14001F564D39}"/>
              </a:ext>
            </a:extLst>
          </p:cNvPr>
          <p:cNvSpPr txBox="1">
            <a:spLocks/>
          </p:cNvSpPr>
          <p:nvPr/>
        </p:nvSpPr>
        <p:spPr>
          <a:xfrm>
            <a:off x="424502" y="390189"/>
            <a:ext cx="6702285" cy="63716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lang="en-US" sz="4000" b="1" u="sng" dirty="0">
                <a:solidFill>
                  <a:srgbClr val="FF8340"/>
                </a:solidFill>
                <a:latin typeface="Franklin Gothic Book" panose="020B0503020102020204" pitchFamily="34" charset="0"/>
              </a:rPr>
              <a:t>scope of Work</a:t>
            </a:r>
          </a:p>
        </p:txBody>
      </p:sp>
      <p:pic>
        <p:nvPicPr>
          <p:cNvPr id="7" name="Picture 6">
            <a:extLst>
              <a:ext uri="{FF2B5EF4-FFF2-40B4-BE49-F238E27FC236}">
                <a16:creationId xmlns:a16="http://schemas.microsoft.com/office/drawing/2014/main" id="{E46380E6-5FBA-4DC4-1D66-7764E5E8FB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650" y="8881363"/>
            <a:ext cx="905163" cy="557023"/>
          </a:xfrm>
          <a:prstGeom prst="rect">
            <a:avLst/>
          </a:prstGeom>
        </p:spPr>
      </p:pic>
    </p:spTree>
    <p:extLst>
      <p:ext uri="{BB962C8B-B14F-4D97-AF65-F5344CB8AC3E}">
        <p14:creationId xmlns:p14="http://schemas.microsoft.com/office/powerpoint/2010/main" val="208688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9C2DA-9F7F-18DB-9E0D-E2DA432B93AE}"/>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A2C1582-476C-B574-8D92-5EFF2C76CD42}"/>
              </a:ext>
            </a:extLst>
          </p:cNvPr>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D0D8850B-D00B-44C2-2A3C-E3A91A09108D}"/>
              </a:ext>
            </a:extLst>
          </p:cNvPr>
          <p:cNvSpPr txBox="1">
            <a:spLocks noChangeArrowheads="1"/>
          </p:cNvSpPr>
          <p:nvPr/>
        </p:nvSpPr>
        <p:spPr bwMode="auto">
          <a:xfrm>
            <a:off x="10769622" y="8994085"/>
            <a:ext cx="2157022"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PROJECT OVERVIEW</a:t>
            </a:r>
          </a:p>
        </p:txBody>
      </p:sp>
      <p:sp>
        <p:nvSpPr>
          <p:cNvPr id="12" name="Text Placeholder 2">
            <a:extLst>
              <a:ext uri="{FF2B5EF4-FFF2-40B4-BE49-F238E27FC236}">
                <a16:creationId xmlns:a16="http://schemas.microsoft.com/office/drawing/2014/main" id="{0A48A1E1-31AF-54CA-BA5D-F8DA0C18F2BF}"/>
              </a:ext>
            </a:extLst>
          </p:cNvPr>
          <p:cNvSpPr txBox="1">
            <a:spLocks/>
          </p:cNvSpPr>
          <p:nvPr/>
        </p:nvSpPr>
        <p:spPr>
          <a:xfrm>
            <a:off x="295230" y="867682"/>
            <a:ext cx="6850584" cy="3195972"/>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FA7"/>
                </a:solidFill>
                <a:effectLst/>
                <a:uLnTx/>
                <a:uFillTx/>
                <a:latin typeface="Franklin Gothic Book" panose="020B0503020102020204" pitchFamily="34" charset="0"/>
                <a:ea typeface="+mn-ea"/>
                <a:cs typeface="+mn-cs"/>
              </a:rPr>
              <a:t>Managing Agency – NYCDDC</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FA7"/>
                </a:solidFill>
                <a:effectLst/>
                <a:uLnTx/>
                <a:uFillTx/>
                <a:latin typeface="Franklin Gothic Book" panose="020B0503020102020204" pitchFamily="34" charset="0"/>
                <a:ea typeface="+mn-ea"/>
                <a:cs typeface="+mn-cs"/>
              </a:rPr>
              <a:t>Sponsor Agency – NYCDEP</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FA7"/>
                </a:solidFill>
                <a:effectLst/>
                <a:uLnTx/>
                <a:uFillTx/>
                <a:latin typeface="Franklin Gothic Book" panose="020B0503020102020204" pitchFamily="34" charset="0"/>
                <a:ea typeface="+mn-ea"/>
                <a:cs typeface="+mn-cs"/>
              </a:rPr>
              <a:t>Contractor: JLJ IV Enterprises, Inc</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FA7"/>
                </a:solidFill>
                <a:effectLst/>
                <a:uLnTx/>
                <a:uFillTx/>
                <a:latin typeface="Franklin Gothic Book" panose="020B0503020102020204" pitchFamily="34" charset="0"/>
                <a:ea typeface="+mn-ea"/>
                <a:cs typeface="+mn-cs"/>
              </a:rPr>
              <a:t>Notice to Proceed Date: November 3rd, 2025</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FA7"/>
                </a:solidFill>
                <a:effectLst/>
                <a:uLnTx/>
                <a:uFillTx/>
                <a:latin typeface="Franklin Gothic Book" panose="020B0503020102020204" pitchFamily="34" charset="0"/>
                <a:ea typeface="+mn-ea"/>
                <a:cs typeface="+mn-cs"/>
              </a:rPr>
              <a:t>Anticipated Completion: End of 2028</a:t>
            </a:r>
          </a:p>
          <a:p>
            <a:pPr>
              <a:spcBef>
                <a:spcPts val="400"/>
              </a:spcBef>
              <a:spcAft>
                <a:spcPts val="400"/>
              </a:spcAft>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5AF26D9F-CD66-9ED7-5BC3-115F1527E4DF}"/>
              </a:ext>
            </a:extLst>
          </p:cNvPr>
          <p:cNvSpPr txBox="1">
            <a:spLocks/>
          </p:cNvSpPr>
          <p:nvPr/>
        </p:nvSpPr>
        <p:spPr>
          <a:xfrm>
            <a:off x="295230" y="311982"/>
            <a:ext cx="6204299" cy="744482"/>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lang="en-US" sz="4000" b="1" i="0" u="sng" strike="noStrike" kern="1200" cap="all" spc="0" normalizeH="0" baseline="0" noProof="0" dirty="0">
                <a:ln>
                  <a:noFill/>
                </a:ln>
                <a:solidFill>
                  <a:srgbClr val="FF8340"/>
                </a:solidFill>
                <a:effectLst/>
                <a:uLnTx/>
                <a:uFillTx/>
                <a:latin typeface="Franklin Gothic Book" panose="020B0503020102020204" pitchFamily="34" charset="0"/>
              </a:rPr>
              <a:t>Project </a:t>
            </a:r>
            <a:r>
              <a:rPr lang="en-US" sz="4000" b="1" u="sng" dirty="0">
                <a:solidFill>
                  <a:srgbClr val="FF8340"/>
                </a:solidFill>
                <a:latin typeface="Franklin Gothic Book" panose="020B0503020102020204" pitchFamily="34" charset="0"/>
              </a:rPr>
              <a:t>overview</a:t>
            </a:r>
            <a:endParaRPr lang="en-US" sz="4000" b="1" i="0" u="sng" strike="noStrike" kern="1200" cap="all" spc="0" normalizeH="0" baseline="0" noProof="0" dirty="0">
              <a:ln>
                <a:noFill/>
              </a:ln>
              <a:solidFill>
                <a:srgbClr val="FF8340"/>
              </a:solidFill>
              <a:effectLst/>
              <a:uLnTx/>
              <a:uFillTx/>
              <a:latin typeface="Franklin Gothic Book" panose="020B0503020102020204" pitchFamily="34" charset="0"/>
            </a:endParaRPr>
          </a:p>
        </p:txBody>
      </p:sp>
      <p:sp>
        <p:nvSpPr>
          <p:cNvPr id="30" name="Slide Number Placeholder 3">
            <a:extLst>
              <a:ext uri="{FF2B5EF4-FFF2-40B4-BE49-F238E27FC236}">
                <a16:creationId xmlns:a16="http://schemas.microsoft.com/office/drawing/2014/main" id="{3DF330FE-56EF-BC04-D43A-CE738143820A}"/>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4</a:t>
            </a:fld>
            <a:endParaRPr lang="en-US" sz="2000" dirty="0">
              <a:latin typeface="Franklin Gothic Book" panose="020B0503020102020204" pitchFamily="34" charset="0"/>
            </a:endParaRPr>
          </a:p>
        </p:txBody>
      </p:sp>
      <p:sp>
        <p:nvSpPr>
          <p:cNvPr id="16" name="Text Box 12">
            <a:extLst>
              <a:ext uri="{FF2B5EF4-FFF2-40B4-BE49-F238E27FC236}">
                <a16:creationId xmlns:a16="http://schemas.microsoft.com/office/drawing/2014/main" id="{EFBFF3E4-45D7-7F7C-FC1C-7F49462965AE}"/>
              </a:ext>
            </a:extLst>
          </p:cNvPr>
          <p:cNvSpPr txBox="1">
            <a:spLocks noChangeArrowheads="1"/>
          </p:cNvSpPr>
          <p:nvPr/>
        </p:nvSpPr>
        <p:spPr bwMode="auto">
          <a:xfrm>
            <a:off x="4623853" y="8947967"/>
            <a:ext cx="6227926" cy="76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 – New 48” Trunk Water Main on East 233</a:t>
            </a:r>
            <a:r>
              <a:rPr lang="en-US" sz="1600" baseline="30000" dirty="0">
                <a:effectLst/>
                <a:latin typeface="Franklin Gothic Book" panose="020B0503020102020204" pitchFamily="34" charset="0"/>
                <a:ea typeface="Times New Roman" panose="02020603050405020304" pitchFamily="18" charset="0"/>
                <a:cs typeface="Aptos" panose="020B0004020202020204" pitchFamily="34" charset="0"/>
              </a:rPr>
              <a:t>rd</a:t>
            </a: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 Street</a:t>
            </a:r>
            <a:endParaRPr lang="en-US" sz="1600" dirty="0">
              <a:latin typeface="Franklin Gothic Book" panose="020B0503020102020204" pitchFamily="34" charset="0"/>
            </a:endParaRPr>
          </a:p>
          <a:p>
            <a:pPr>
              <a:spcBef>
                <a:spcPct val="50000"/>
              </a:spcBef>
            </a:pPr>
            <a:r>
              <a:rPr lang="en-US" sz="1600" dirty="0">
                <a:latin typeface="Franklin Gothic Book" panose="020B0503020102020204" pitchFamily="34" charset="0"/>
              </a:rPr>
              <a:t>Borough of Bronx</a:t>
            </a:r>
          </a:p>
        </p:txBody>
      </p:sp>
      <p:pic>
        <p:nvPicPr>
          <p:cNvPr id="18" name="Picture 17" descr="A picture containing drawing&#10;&#10;Description automatically generated">
            <a:extLst>
              <a:ext uri="{FF2B5EF4-FFF2-40B4-BE49-F238E27FC236}">
                <a16:creationId xmlns:a16="http://schemas.microsoft.com/office/drawing/2014/main" id="{C2D27AD5-0284-B852-4020-7BB9322AE8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pic>
        <p:nvPicPr>
          <p:cNvPr id="4" name="Picture 3">
            <a:extLst>
              <a:ext uri="{FF2B5EF4-FFF2-40B4-BE49-F238E27FC236}">
                <a16:creationId xmlns:a16="http://schemas.microsoft.com/office/drawing/2014/main" id="{7856BC92-05BC-C9F7-F73C-1567710D73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9897" y="8884273"/>
            <a:ext cx="895706" cy="551204"/>
          </a:xfrm>
          <a:prstGeom prst="rect">
            <a:avLst/>
          </a:prstGeom>
        </p:spPr>
      </p:pic>
      <p:grpSp>
        <p:nvGrpSpPr>
          <p:cNvPr id="8" name="Group 7">
            <a:extLst>
              <a:ext uri="{FF2B5EF4-FFF2-40B4-BE49-F238E27FC236}">
                <a16:creationId xmlns:a16="http://schemas.microsoft.com/office/drawing/2014/main" id="{1813292F-B705-0552-EE58-7B8AECB56FA0}"/>
              </a:ext>
            </a:extLst>
          </p:cNvPr>
          <p:cNvGrpSpPr/>
          <p:nvPr/>
        </p:nvGrpSpPr>
        <p:grpSpPr>
          <a:xfrm>
            <a:off x="1463962" y="4746254"/>
            <a:ext cx="12547707" cy="3720308"/>
            <a:chOff x="1237464" y="2117544"/>
            <a:chExt cx="10356796" cy="3720308"/>
          </a:xfrm>
        </p:grpSpPr>
        <p:cxnSp>
          <p:nvCxnSpPr>
            <p:cNvPr id="9" name="Straight Arrow Connector 8">
              <a:extLst>
                <a:ext uri="{FF2B5EF4-FFF2-40B4-BE49-F238E27FC236}">
                  <a16:creationId xmlns:a16="http://schemas.microsoft.com/office/drawing/2014/main" id="{A6B8D73F-231F-3086-36B6-2F7691B056D3}"/>
                </a:ext>
              </a:extLst>
            </p:cNvPr>
            <p:cNvCxnSpPr>
              <a:cxnSpLocks/>
            </p:cNvCxnSpPr>
            <p:nvPr/>
          </p:nvCxnSpPr>
          <p:spPr>
            <a:xfrm>
              <a:off x="1237464" y="3923742"/>
              <a:ext cx="9326262" cy="0"/>
            </a:xfrm>
            <a:prstGeom prst="straightConnector1">
              <a:avLst/>
            </a:prstGeom>
            <a:noFill/>
            <a:ln w="212725" cap="flat" cmpd="sng" algn="ctr">
              <a:solidFill>
                <a:srgbClr val="E7E6E6">
                  <a:lumMod val="90000"/>
                </a:srgbClr>
              </a:solidFill>
              <a:prstDash val="solid"/>
              <a:round/>
              <a:headEnd type="diamond"/>
              <a:tailEnd type="oval"/>
            </a:ln>
            <a:effectLst/>
          </p:spPr>
        </p:cxnSp>
        <p:pic>
          <p:nvPicPr>
            <p:cNvPr id="11" name="Picture 10">
              <a:extLst>
                <a:ext uri="{FF2B5EF4-FFF2-40B4-BE49-F238E27FC236}">
                  <a16:creationId xmlns:a16="http://schemas.microsoft.com/office/drawing/2014/main" id="{3D33D0C4-4B2F-BB18-8385-2D6287897298}"/>
                </a:ext>
              </a:extLst>
            </p:cNvPr>
            <p:cNvPicPr>
              <a:picLocks noChangeAspect="1"/>
            </p:cNvPicPr>
            <p:nvPr/>
          </p:nvPicPr>
          <p:blipFill>
            <a:blip r:embed="rId5"/>
            <a:stretch>
              <a:fillRect/>
            </a:stretch>
          </p:blipFill>
          <p:spPr>
            <a:xfrm rot="10800000">
              <a:off x="7399413" y="3960120"/>
              <a:ext cx="609653" cy="1877731"/>
            </a:xfrm>
            <a:prstGeom prst="rect">
              <a:avLst/>
            </a:prstGeom>
          </p:spPr>
        </p:pic>
        <p:pic>
          <p:nvPicPr>
            <p:cNvPr id="14" name="Picture 13">
              <a:extLst>
                <a:ext uri="{FF2B5EF4-FFF2-40B4-BE49-F238E27FC236}">
                  <a16:creationId xmlns:a16="http://schemas.microsoft.com/office/drawing/2014/main" id="{4D58030F-59C1-1CFE-FBEE-DCB82C398CDA}"/>
                </a:ext>
              </a:extLst>
            </p:cNvPr>
            <p:cNvPicPr>
              <a:picLocks noChangeAspect="1"/>
            </p:cNvPicPr>
            <p:nvPr/>
          </p:nvPicPr>
          <p:blipFill>
            <a:blip r:embed="rId5"/>
            <a:stretch>
              <a:fillRect/>
            </a:stretch>
          </p:blipFill>
          <p:spPr>
            <a:xfrm rot="10800000">
              <a:off x="9361535" y="3960121"/>
              <a:ext cx="609653" cy="1877731"/>
            </a:xfrm>
            <a:prstGeom prst="rect">
              <a:avLst/>
            </a:prstGeom>
          </p:spPr>
        </p:pic>
        <p:sp>
          <p:nvSpPr>
            <p:cNvPr id="15" name="Rectangle 14">
              <a:extLst>
                <a:ext uri="{FF2B5EF4-FFF2-40B4-BE49-F238E27FC236}">
                  <a16:creationId xmlns:a16="http://schemas.microsoft.com/office/drawing/2014/main" id="{C1B0945E-BC01-3288-BDA6-221F6A05B671}"/>
                </a:ext>
              </a:extLst>
            </p:cNvPr>
            <p:cNvSpPr/>
            <p:nvPr/>
          </p:nvSpPr>
          <p:spPr>
            <a:xfrm>
              <a:off x="3312031" y="2117544"/>
              <a:ext cx="1241453" cy="83099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auto">
                <a:spcBef>
                  <a:spcPts val="0"/>
                </a:spcBef>
                <a:spcAft>
                  <a:spcPts val="0"/>
                </a:spcAft>
                <a:defRPr/>
              </a:pPr>
              <a:r>
                <a:rPr lang="en-US" sz="1600" dirty="0">
                  <a:solidFill>
                    <a:srgbClr val="002FA7"/>
                  </a:solidFill>
                  <a:latin typeface="Calibri" panose="020F0502020204030204"/>
                </a:rPr>
                <a:t>Fall 2024 </a:t>
              </a:r>
            </a:p>
            <a:p>
              <a:pPr fontAlgn="auto">
                <a:spcBef>
                  <a:spcPts val="0"/>
                </a:spcBef>
                <a:spcAft>
                  <a:spcPts val="0"/>
                </a:spcAf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Design Completion</a:t>
              </a:r>
              <a:endParaRPr lang="en-US" sz="1600" b="0" i="0" u="none" strike="noStrike" kern="1200" cap="none" spc="0" normalizeH="0" baseline="0" noProof="0" dirty="0">
                <a:ln>
                  <a:noFill/>
                </a:ln>
                <a:solidFill>
                  <a:sysClr val="windowText" lastClr="000000"/>
                </a:solidFill>
                <a:effectLst/>
                <a:uLnTx/>
                <a:uFillTx/>
                <a:latin typeface="Calibri" panose="020F0502020204030204"/>
                <a:ea typeface="Calibri"/>
                <a:cs typeface="Calibri"/>
              </a:endParaRPr>
            </a:p>
          </p:txBody>
        </p:sp>
        <p:sp>
          <p:nvSpPr>
            <p:cNvPr id="17" name="Rectangle 16">
              <a:extLst>
                <a:ext uri="{FF2B5EF4-FFF2-40B4-BE49-F238E27FC236}">
                  <a16:creationId xmlns:a16="http://schemas.microsoft.com/office/drawing/2014/main" id="{E3C68314-0D7D-8C5F-5CC1-E09BB8A96B5D}"/>
                </a:ext>
              </a:extLst>
            </p:cNvPr>
            <p:cNvSpPr/>
            <p:nvPr/>
          </p:nvSpPr>
          <p:spPr>
            <a:xfrm>
              <a:off x="7724525" y="4513108"/>
              <a:ext cx="2011423" cy="83099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FA7"/>
                  </a:solidFill>
                  <a:effectLst/>
                  <a:uLnTx/>
                  <a:uFillTx/>
                  <a:latin typeface="Calibri" panose="020F0502020204030204"/>
                  <a:ea typeface="+mn-ea"/>
                  <a:cs typeface="+mn-cs"/>
                </a:rPr>
                <a:t>Early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Anticipated Construction Start</a:t>
              </a:r>
              <a:endParaRPr lang="en-US" sz="1600" b="1" i="0" u="none" strike="noStrike" kern="1200" cap="none" spc="0" normalizeH="0" baseline="0" noProof="0" dirty="0">
                <a:ln>
                  <a:noFill/>
                </a:ln>
                <a:solidFill>
                  <a:sysClr val="windowText" lastClr="000000"/>
                </a:solidFill>
                <a:effectLst/>
                <a:uLnTx/>
                <a:uFillTx/>
                <a:latin typeface="Calibri" panose="020F0502020204030204"/>
                <a:ea typeface="Calibri"/>
                <a:cs typeface="Calibri"/>
              </a:endParaRPr>
            </a:p>
          </p:txBody>
        </p:sp>
        <p:sp>
          <p:nvSpPr>
            <p:cNvPr id="19" name="Rectangle 18">
              <a:extLst>
                <a:ext uri="{FF2B5EF4-FFF2-40B4-BE49-F238E27FC236}">
                  <a16:creationId xmlns:a16="http://schemas.microsoft.com/office/drawing/2014/main" id="{B776091E-3963-1DC4-6DE3-31B93D77BF61}"/>
                </a:ext>
              </a:extLst>
            </p:cNvPr>
            <p:cNvSpPr/>
            <p:nvPr/>
          </p:nvSpPr>
          <p:spPr>
            <a:xfrm>
              <a:off x="9741640" y="4442302"/>
              <a:ext cx="1852620" cy="1077218"/>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2FA7"/>
                  </a:solidFill>
                  <a:latin typeface="Calibri" panose="020F0502020204030204"/>
                </a:rPr>
                <a:t>End</a:t>
              </a:r>
              <a:r>
                <a:rPr kumimoji="0" lang="en-US" sz="1600" b="1" i="0" u="none" strike="noStrike" kern="1200" cap="none" spc="0" normalizeH="0" baseline="0" noProof="0" dirty="0">
                  <a:ln>
                    <a:noFill/>
                  </a:ln>
                  <a:solidFill>
                    <a:srgbClr val="002FA7"/>
                  </a:solidFill>
                  <a:effectLst/>
                  <a:uLnTx/>
                  <a:uFillTx/>
                  <a:latin typeface="Calibri" panose="020F0502020204030204"/>
                  <a:ea typeface="+mn-ea"/>
                  <a:cs typeface="+mn-cs"/>
                </a:rPr>
                <a:t> 2028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Anticipated Construction Completion</a:t>
              </a:r>
              <a:endParaRPr lang="en-US" sz="1600" b="1" i="0" u="none" strike="noStrike" kern="1200" cap="none" spc="0" normalizeH="0" baseline="0" noProof="0" dirty="0">
                <a:ln>
                  <a:noFill/>
                </a:ln>
                <a:solidFill>
                  <a:sysClr val="windowText" lastClr="000000"/>
                </a:solidFill>
                <a:effectLst/>
                <a:uLnTx/>
                <a:uFillTx/>
                <a:latin typeface="Calibri" panose="020F0502020204030204"/>
                <a:ea typeface="Calibri"/>
                <a:cs typeface="Calibri"/>
              </a:endParaRPr>
            </a:p>
          </p:txBody>
        </p:sp>
      </p:grpSp>
      <p:pic>
        <p:nvPicPr>
          <p:cNvPr id="20" name="Picture 19">
            <a:extLst>
              <a:ext uri="{FF2B5EF4-FFF2-40B4-BE49-F238E27FC236}">
                <a16:creationId xmlns:a16="http://schemas.microsoft.com/office/drawing/2014/main" id="{4D6F9D1A-F514-984F-F83E-A7011D171B44}"/>
              </a:ext>
            </a:extLst>
          </p:cNvPr>
          <p:cNvPicPr>
            <a:picLocks noChangeAspect="1"/>
          </p:cNvPicPr>
          <p:nvPr/>
        </p:nvPicPr>
        <p:blipFill>
          <a:blip r:embed="rId6"/>
          <a:stretch>
            <a:fillRect/>
          </a:stretch>
        </p:blipFill>
        <p:spPr>
          <a:xfrm rot="10800000">
            <a:off x="3491007" y="4661764"/>
            <a:ext cx="737680" cy="1877731"/>
          </a:xfrm>
          <a:prstGeom prst="rect">
            <a:avLst/>
          </a:prstGeom>
        </p:spPr>
      </p:pic>
      <p:pic>
        <p:nvPicPr>
          <p:cNvPr id="22" name="Picture 21">
            <a:extLst>
              <a:ext uri="{FF2B5EF4-FFF2-40B4-BE49-F238E27FC236}">
                <a16:creationId xmlns:a16="http://schemas.microsoft.com/office/drawing/2014/main" id="{CA2FD75C-500C-568E-3AAE-79625B33B97F}"/>
              </a:ext>
            </a:extLst>
          </p:cNvPr>
          <p:cNvPicPr>
            <a:picLocks noChangeAspect="1"/>
          </p:cNvPicPr>
          <p:nvPr/>
        </p:nvPicPr>
        <p:blipFill>
          <a:blip r:embed="rId6"/>
          <a:stretch>
            <a:fillRect/>
          </a:stretch>
        </p:blipFill>
        <p:spPr>
          <a:xfrm rot="10800000">
            <a:off x="1318537" y="4649897"/>
            <a:ext cx="737680" cy="1877731"/>
          </a:xfrm>
          <a:prstGeom prst="rect">
            <a:avLst/>
          </a:prstGeom>
        </p:spPr>
      </p:pic>
      <p:pic>
        <p:nvPicPr>
          <p:cNvPr id="23" name="Picture 22">
            <a:extLst>
              <a:ext uri="{FF2B5EF4-FFF2-40B4-BE49-F238E27FC236}">
                <a16:creationId xmlns:a16="http://schemas.microsoft.com/office/drawing/2014/main" id="{3B5AB81F-8A06-075E-8522-0B9DFAD39571}"/>
              </a:ext>
            </a:extLst>
          </p:cNvPr>
          <p:cNvPicPr>
            <a:picLocks noChangeAspect="1"/>
          </p:cNvPicPr>
          <p:nvPr/>
        </p:nvPicPr>
        <p:blipFill>
          <a:blip r:embed="rId7"/>
          <a:stretch>
            <a:fillRect/>
          </a:stretch>
        </p:blipFill>
        <p:spPr>
          <a:xfrm>
            <a:off x="6375867" y="4668243"/>
            <a:ext cx="737680" cy="1877731"/>
          </a:xfrm>
          <a:prstGeom prst="rect">
            <a:avLst/>
          </a:prstGeom>
        </p:spPr>
      </p:pic>
      <p:sp>
        <p:nvSpPr>
          <p:cNvPr id="24" name="TextBox 23">
            <a:extLst>
              <a:ext uri="{FF2B5EF4-FFF2-40B4-BE49-F238E27FC236}">
                <a16:creationId xmlns:a16="http://schemas.microsoft.com/office/drawing/2014/main" id="{4B87A2E6-5C8A-E434-8984-768982B67D80}"/>
              </a:ext>
            </a:extLst>
          </p:cNvPr>
          <p:cNvSpPr txBox="1"/>
          <p:nvPr/>
        </p:nvSpPr>
        <p:spPr>
          <a:xfrm>
            <a:off x="6954229" y="4575507"/>
            <a:ext cx="2399420" cy="17697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FA7"/>
                </a:solidFill>
                <a:effectLst/>
                <a:uLnTx/>
                <a:uFillTx/>
                <a:latin typeface="Calibri" panose="020F0502020204030204"/>
                <a:ea typeface="+mn-ea"/>
                <a:cs typeface="+mn-cs"/>
              </a:rPr>
              <a:t>Summer/Fall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a:cs typeface="Calibri"/>
              </a:rPr>
              <a:t>Community Board Presentation; Letters of Eligibility to homeowners from DEP</a:t>
            </a:r>
          </a:p>
          <a:p>
            <a:endParaRPr lang="en-US" dirty="0"/>
          </a:p>
        </p:txBody>
      </p:sp>
      <p:sp>
        <p:nvSpPr>
          <p:cNvPr id="26" name="TextBox 25">
            <a:extLst>
              <a:ext uri="{FF2B5EF4-FFF2-40B4-BE49-F238E27FC236}">
                <a16:creationId xmlns:a16="http://schemas.microsoft.com/office/drawing/2014/main" id="{9453BACB-5886-4E72-B07A-5F6125B7C06E}"/>
              </a:ext>
            </a:extLst>
          </p:cNvPr>
          <p:cNvSpPr txBox="1"/>
          <p:nvPr/>
        </p:nvSpPr>
        <p:spPr>
          <a:xfrm>
            <a:off x="1846347" y="4716304"/>
            <a:ext cx="12763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FA7"/>
                </a:solidFill>
                <a:effectLst/>
                <a:uLnTx/>
                <a:uFillTx/>
                <a:latin typeface="Calibri" panose="020F0502020204030204"/>
                <a:ea typeface="+mn-ea"/>
                <a:cs typeface="+mn-cs"/>
              </a:rPr>
              <a:t>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Calibri"/>
                <a:cs typeface="Calibri"/>
              </a:rPr>
              <a:t>Design Start</a:t>
            </a:r>
          </a:p>
        </p:txBody>
      </p:sp>
    </p:spTree>
    <p:extLst>
      <p:ext uri="{BB962C8B-B14F-4D97-AF65-F5344CB8AC3E}">
        <p14:creationId xmlns:p14="http://schemas.microsoft.com/office/powerpoint/2010/main" val="424222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8994085"/>
            <a:ext cx="2157022"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PROJECT LOCATION</a:t>
            </a:r>
          </a:p>
        </p:txBody>
      </p:sp>
      <p:sp>
        <p:nvSpPr>
          <p:cNvPr id="12" name="Text Placeholder 2">
            <a:extLst>
              <a:ext uri="{FF2B5EF4-FFF2-40B4-BE49-F238E27FC236}">
                <a16:creationId xmlns:a16="http://schemas.microsoft.com/office/drawing/2014/main" id="{B32467FF-AE89-4C52-B476-E0ECCA7FD9FD}"/>
              </a:ext>
            </a:extLst>
          </p:cNvPr>
          <p:cNvSpPr txBox="1">
            <a:spLocks/>
          </p:cNvSpPr>
          <p:nvPr/>
        </p:nvSpPr>
        <p:spPr>
          <a:xfrm>
            <a:off x="176961" y="1019753"/>
            <a:ext cx="9148481" cy="5947912"/>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400"/>
              </a:spcBef>
              <a:spcAft>
                <a:spcPts val="400"/>
              </a:spcAft>
            </a:pPr>
            <a:endParaRPr lang="en-US" sz="1600" b="1" dirty="0">
              <a:solidFill>
                <a:srgbClr val="0000FF"/>
              </a:solidFill>
              <a:latin typeface="Georgia Pro"/>
              <a:cs typeface="Arial"/>
            </a:endParaRPr>
          </a:p>
          <a:p>
            <a:pPr marL="457200" indent="-457200">
              <a:lnSpc>
                <a:spcPct val="150000"/>
              </a:lnSpc>
              <a:spcBef>
                <a:spcPts val="400"/>
              </a:spcBef>
              <a:spcAft>
                <a:spcPts val="400"/>
              </a:spcAft>
              <a:buFont typeface="Arial,Sans-Serif" panose="020B0604020202020204" pitchFamily="34" charset="0"/>
              <a:buChar char="•"/>
            </a:pPr>
            <a:r>
              <a:rPr lang="en-US" sz="2400" dirty="0">
                <a:latin typeface="Franklin Gothic Book" panose="020B0503020102020204" pitchFamily="34" charset="0"/>
                <a:cs typeface="Arial"/>
              </a:rPr>
              <a:t>East 233</a:t>
            </a:r>
            <a:r>
              <a:rPr lang="en-US" sz="2400" baseline="30000" dirty="0">
                <a:latin typeface="Franklin Gothic Book" panose="020B0503020102020204" pitchFamily="34" charset="0"/>
                <a:cs typeface="Arial"/>
              </a:rPr>
              <a:t>rd</a:t>
            </a:r>
            <a:r>
              <a:rPr lang="en-US" sz="2400" dirty="0">
                <a:latin typeface="Franklin Gothic Book" panose="020B0503020102020204" pitchFamily="34" charset="0"/>
                <a:cs typeface="Arial"/>
              </a:rPr>
              <a:t> Street between </a:t>
            </a:r>
            <a:r>
              <a:rPr lang="en-US" sz="2400" dirty="0" err="1">
                <a:latin typeface="Franklin Gothic Book" panose="020B0503020102020204" pitchFamily="34" charset="0"/>
                <a:cs typeface="Arial"/>
              </a:rPr>
              <a:t>Bronxwood</a:t>
            </a:r>
            <a:r>
              <a:rPr lang="en-US" sz="2400" dirty="0">
                <a:latin typeface="Franklin Gothic Book" panose="020B0503020102020204" pitchFamily="34" charset="0"/>
                <a:cs typeface="Arial"/>
              </a:rPr>
              <a:t> Avenue and Wilder Avenue</a:t>
            </a:r>
          </a:p>
          <a:p>
            <a:pPr marL="457200" indent="-457200">
              <a:lnSpc>
                <a:spcPct val="150000"/>
              </a:lnSpc>
              <a:spcBef>
                <a:spcPts val="400"/>
              </a:spcBef>
              <a:spcAft>
                <a:spcPts val="400"/>
              </a:spcAft>
              <a:buFont typeface="Arial,Sans-Serif" panose="020B0604020202020204" pitchFamily="34" charset="0"/>
              <a:buChar char="•"/>
            </a:pPr>
            <a:r>
              <a:rPr lang="en-US" sz="2400" dirty="0">
                <a:latin typeface="Franklin Gothic Book" panose="020B0503020102020204" pitchFamily="34" charset="0"/>
                <a:cs typeface="Calibri" panose="020F0502020204030204" pitchFamily="34" charset="0"/>
              </a:rPr>
              <a:t>Including intersections of East 233</a:t>
            </a:r>
            <a:r>
              <a:rPr lang="en-US" sz="2400" baseline="30000" dirty="0">
                <a:latin typeface="Franklin Gothic Book" panose="020B0503020102020204" pitchFamily="34" charset="0"/>
                <a:cs typeface="Calibri" panose="020F0502020204030204" pitchFamily="34" charset="0"/>
              </a:rPr>
              <a:t>rd</a:t>
            </a:r>
            <a:r>
              <a:rPr lang="en-US" sz="2400" dirty="0">
                <a:latin typeface="Franklin Gothic Book" panose="020B0503020102020204" pitchFamily="34" charset="0"/>
                <a:cs typeface="Calibri" panose="020F0502020204030204" pitchFamily="34" charset="0"/>
              </a:rPr>
              <a:t> Street and:</a:t>
            </a:r>
            <a:endParaRPr lang="en-US" sz="2400" dirty="0">
              <a:latin typeface="Franklin Gothic Book" panose="020B0503020102020204" pitchFamily="34" charset="0"/>
            </a:endParaRPr>
          </a:p>
          <a:p>
            <a:pPr>
              <a:spcBef>
                <a:spcPts val="600"/>
              </a:spcBef>
              <a:spcAft>
                <a:spcPts val="600"/>
              </a:spcAft>
            </a:pPr>
            <a:r>
              <a:rPr lang="en-US" sz="2400" dirty="0">
                <a:latin typeface="Franklin Gothic Book" panose="020B0503020102020204" pitchFamily="34" charset="0"/>
              </a:rPr>
              <a:t>	•</a:t>
            </a:r>
            <a:r>
              <a:rPr lang="en-US" sz="2400" dirty="0" err="1">
                <a:latin typeface="Franklin Gothic Book" panose="020B0503020102020204" pitchFamily="34" charset="0"/>
              </a:rPr>
              <a:t>Bronxwood</a:t>
            </a:r>
            <a:r>
              <a:rPr lang="en-US" sz="2400" dirty="0">
                <a:latin typeface="Franklin Gothic Book" panose="020B0503020102020204" pitchFamily="34" charset="0"/>
              </a:rPr>
              <a:t> Avenue</a:t>
            </a:r>
          </a:p>
          <a:p>
            <a:pPr>
              <a:spcBef>
                <a:spcPts val="600"/>
              </a:spcBef>
              <a:spcAft>
                <a:spcPts val="600"/>
              </a:spcAft>
            </a:pPr>
            <a:r>
              <a:rPr lang="en-US" sz="2400" dirty="0">
                <a:latin typeface="Franklin Gothic Book" panose="020B0503020102020204" pitchFamily="34" charset="0"/>
              </a:rPr>
              <a:t>	•</a:t>
            </a:r>
            <a:r>
              <a:rPr lang="en-US" sz="2400" dirty="0" err="1">
                <a:latin typeface="Franklin Gothic Book" panose="020B0503020102020204" pitchFamily="34" charset="0"/>
              </a:rPr>
              <a:t>Edenwald</a:t>
            </a:r>
            <a:r>
              <a:rPr lang="en-US" sz="2400" dirty="0">
                <a:latin typeface="Franklin Gothic Book" panose="020B0503020102020204" pitchFamily="34" charset="0"/>
              </a:rPr>
              <a:t> Avenue</a:t>
            </a:r>
          </a:p>
          <a:p>
            <a:pPr>
              <a:spcBef>
                <a:spcPts val="600"/>
              </a:spcBef>
              <a:spcAft>
                <a:spcPts val="600"/>
              </a:spcAft>
            </a:pPr>
            <a:r>
              <a:rPr lang="en-US" sz="2400" dirty="0">
                <a:latin typeface="Franklin Gothic Book" panose="020B0503020102020204" pitchFamily="34" charset="0"/>
              </a:rPr>
              <a:t>	•Paulding Avenue</a:t>
            </a:r>
            <a:endParaRPr lang="en-US" sz="2400" dirty="0">
              <a:solidFill>
                <a:schemeClr val="tx1">
                  <a:tint val="75000"/>
                </a:schemeClr>
              </a:solidFill>
              <a:latin typeface="Franklin Gothic Book" panose="020B0503020102020204" pitchFamily="34" charset="0"/>
            </a:endParaRPr>
          </a:p>
          <a:p>
            <a:pPr>
              <a:spcBef>
                <a:spcPts val="600"/>
              </a:spcBef>
              <a:spcAft>
                <a:spcPts val="600"/>
              </a:spcAft>
            </a:pPr>
            <a:r>
              <a:rPr lang="en-US" sz="2400" dirty="0">
                <a:solidFill>
                  <a:schemeClr val="tx1">
                    <a:tint val="75000"/>
                  </a:schemeClr>
                </a:solidFill>
                <a:latin typeface="Franklin Gothic Book" panose="020B0503020102020204" pitchFamily="34" charset="0"/>
              </a:rPr>
              <a:t>	</a:t>
            </a:r>
            <a:r>
              <a:rPr lang="en-US" sz="2400" dirty="0">
                <a:solidFill>
                  <a:srgbClr val="002FA7"/>
                </a:solidFill>
                <a:latin typeface="Franklin Gothic Book" panose="020B0503020102020204" pitchFamily="34" charset="0"/>
              </a:rPr>
              <a:t>•Wickham Avenue</a:t>
            </a:r>
          </a:p>
          <a:p>
            <a:pPr>
              <a:spcBef>
                <a:spcPts val="600"/>
              </a:spcBef>
              <a:spcAft>
                <a:spcPts val="600"/>
              </a:spcAft>
            </a:pPr>
            <a:r>
              <a:rPr lang="en-US" sz="2400" dirty="0">
                <a:latin typeface="Franklin Gothic Book" panose="020B0503020102020204" pitchFamily="34" charset="0"/>
              </a:rPr>
              <a:t>	•Bruner Avenue</a:t>
            </a:r>
          </a:p>
          <a:p>
            <a:pPr>
              <a:spcBef>
                <a:spcPts val="600"/>
              </a:spcBef>
              <a:spcAft>
                <a:spcPts val="600"/>
              </a:spcAft>
            </a:pPr>
            <a:r>
              <a:rPr lang="en-US" sz="2400" dirty="0">
                <a:latin typeface="Franklin Gothic Book" panose="020B0503020102020204" pitchFamily="34" charset="0"/>
              </a:rPr>
              <a:t>	•Laconia Avenue</a:t>
            </a:r>
          </a:p>
          <a:p>
            <a:pPr>
              <a:spcBef>
                <a:spcPts val="600"/>
              </a:spcBef>
              <a:spcAft>
                <a:spcPts val="600"/>
              </a:spcAft>
            </a:pPr>
            <a:r>
              <a:rPr lang="en-US" sz="2400" dirty="0">
                <a:latin typeface="Franklin Gothic Book" panose="020B0503020102020204" pitchFamily="34" charset="0"/>
              </a:rPr>
              <a:t>	•Ely Avenue</a:t>
            </a:r>
          </a:p>
          <a:p>
            <a:pPr>
              <a:spcBef>
                <a:spcPts val="600"/>
              </a:spcBef>
              <a:spcAft>
                <a:spcPts val="600"/>
              </a:spcAft>
            </a:pPr>
            <a:r>
              <a:rPr lang="en-US" sz="2400" dirty="0">
                <a:latin typeface="Franklin Gothic Book" panose="020B0503020102020204" pitchFamily="34" charset="0"/>
              </a:rPr>
              <a:t>	•Grace Avenue</a:t>
            </a:r>
          </a:p>
          <a:p>
            <a:pPr>
              <a:spcBef>
                <a:spcPts val="600"/>
              </a:spcBef>
              <a:spcAft>
                <a:spcPts val="600"/>
              </a:spcAft>
            </a:pPr>
            <a:r>
              <a:rPr lang="en-US" sz="2400" dirty="0">
                <a:latin typeface="Franklin Gothic Book" panose="020B0503020102020204" pitchFamily="34" charset="0"/>
              </a:rPr>
              <a:t>	•Edson Avenue</a:t>
            </a:r>
          </a:p>
          <a:p>
            <a:pPr>
              <a:spcBef>
                <a:spcPts val="600"/>
              </a:spcBef>
              <a:spcAft>
                <a:spcPts val="600"/>
              </a:spcAft>
            </a:pPr>
            <a:r>
              <a:rPr lang="en-US" sz="2400" dirty="0">
                <a:latin typeface="Franklin Gothic Book" panose="020B0503020102020204" pitchFamily="34" charset="0"/>
              </a:rPr>
              <a:t>	•Baychester Avenue</a:t>
            </a:r>
          </a:p>
          <a:p>
            <a:pPr>
              <a:spcBef>
                <a:spcPts val="600"/>
              </a:spcBef>
              <a:spcAft>
                <a:spcPts val="600"/>
              </a:spcAft>
            </a:pPr>
            <a:r>
              <a:rPr lang="en-US" sz="2400" dirty="0">
                <a:latin typeface="Franklin Gothic Book" panose="020B0503020102020204" pitchFamily="34" charset="0"/>
              </a:rPr>
              <a:t>	•De Reimer Avenue</a:t>
            </a:r>
          </a:p>
          <a:p>
            <a:pPr>
              <a:spcBef>
                <a:spcPts val="600"/>
              </a:spcBef>
              <a:spcAft>
                <a:spcPts val="600"/>
              </a:spcAft>
            </a:pPr>
            <a:r>
              <a:rPr lang="en-US" sz="2400" dirty="0">
                <a:latin typeface="Franklin Gothic Book" panose="020B0503020102020204" pitchFamily="34" charset="0"/>
              </a:rPr>
              <a:t>	</a:t>
            </a:r>
            <a:endParaRPr lang="en-US" sz="400" b="1" dirty="0">
              <a:cs typeface="Calibri" panose="020F0502020204030204" pitchFamily="34" charset="0"/>
            </a:endParaRPr>
          </a:p>
          <a:p>
            <a:pPr marL="914400" lvl="1" indent="-457200">
              <a:lnSpc>
                <a:spcPct val="150000"/>
              </a:lnSpc>
              <a:spcBef>
                <a:spcPts val="400"/>
              </a:spcBef>
              <a:spcAft>
                <a:spcPts val="400"/>
              </a:spcAft>
              <a:buFont typeface="Arial,Sans-Serif" panose="020B0604020202020204" pitchFamily="34" charset="0"/>
              <a:buChar char="•"/>
            </a:pPr>
            <a:endParaRPr lang="en-US" sz="400" b="1"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400" dirty="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B9AD4E5B-3437-4B93-B137-14001F564D39}"/>
              </a:ext>
            </a:extLst>
          </p:cNvPr>
          <p:cNvSpPr txBox="1">
            <a:spLocks/>
          </p:cNvSpPr>
          <p:nvPr/>
        </p:nvSpPr>
        <p:spPr>
          <a:xfrm>
            <a:off x="429242" y="464053"/>
            <a:ext cx="6204299" cy="744482"/>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lang="en-US" sz="4000" b="1" u="sng" dirty="0">
                <a:solidFill>
                  <a:srgbClr val="FF8340"/>
                </a:solidFill>
                <a:latin typeface="Franklin Gothic Book" panose="020B0503020102020204" pitchFamily="34" charset="0"/>
              </a:rPr>
              <a:t>Project</a:t>
            </a:r>
            <a:r>
              <a:rPr kumimoji="0" lang="en-US" sz="4000" b="1" i="0" u="sng" strike="noStrike" kern="1200" cap="all" spc="0" normalizeH="0" baseline="0" noProof="0" dirty="0">
                <a:ln>
                  <a:noFill/>
                </a:ln>
                <a:solidFill>
                  <a:srgbClr val="FF8340"/>
                </a:solidFill>
                <a:effectLst/>
                <a:uLnTx/>
                <a:uFillTx/>
                <a:latin typeface="Franklin Gothic Book" panose="020B0503020102020204" pitchFamily="34" charset="0"/>
              </a:rPr>
              <a:t> Location</a:t>
            </a:r>
            <a:endParaRPr lang="en-US" sz="4000" b="1" i="0" u="sng" strike="noStrike" kern="1200" cap="all" spc="0" normalizeH="0" baseline="0" noProof="0" dirty="0">
              <a:ln>
                <a:noFill/>
              </a:ln>
              <a:solidFill>
                <a:srgbClr val="FF8340"/>
              </a:solidFill>
              <a:effectLst/>
              <a:uLnTx/>
              <a:uFillTx/>
              <a:latin typeface="Franklin Gothic Book" panose="020B0503020102020204" pitchFamily="34" charset="0"/>
            </a:endParaRPr>
          </a:p>
        </p:txBody>
      </p:sp>
      <p:sp>
        <p:nvSpPr>
          <p:cNvPr id="30" name="Slide Number Placeholder 3">
            <a:extLst>
              <a:ext uri="{FF2B5EF4-FFF2-40B4-BE49-F238E27FC236}">
                <a16:creationId xmlns:a16="http://schemas.microsoft.com/office/drawing/2014/main" id="{19AC6DD0-0742-40AC-9909-EE7C055625CB}"/>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5</a:t>
            </a:fld>
            <a:endParaRPr lang="en-US" sz="2000">
              <a:latin typeface="Franklin Gothic Book" panose="020B0503020102020204" pitchFamily="34" charset="0"/>
            </a:endParaRPr>
          </a:p>
        </p:txBody>
      </p:sp>
      <p:sp>
        <p:nvSpPr>
          <p:cNvPr id="16" name="Text Box 12">
            <a:extLst>
              <a:ext uri="{FF2B5EF4-FFF2-40B4-BE49-F238E27FC236}">
                <a16:creationId xmlns:a16="http://schemas.microsoft.com/office/drawing/2014/main" id="{E944AA52-0AA6-403E-BEE9-353B70AEC32A}"/>
              </a:ext>
            </a:extLst>
          </p:cNvPr>
          <p:cNvSpPr txBox="1">
            <a:spLocks noChangeArrowheads="1"/>
          </p:cNvSpPr>
          <p:nvPr/>
        </p:nvSpPr>
        <p:spPr bwMode="auto">
          <a:xfrm>
            <a:off x="4658437" y="8897750"/>
            <a:ext cx="6227926" cy="8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a:t>
            </a:r>
            <a:r>
              <a:rPr lang="en-US" sz="2000" dirty="0">
                <a:effectLst/>
                <a:latin typeface="Franklin Gothic Book" panose="020B0503020102020204" pitchFamily="34" charset="0"/>
                <a:ea typeface="Times New Roman" panose="02020603050405020304" pitchFamily="18" charset="0"/>
                <a:cs typeface="Aptos" panose="020B0004020202020204" pitchFamily="34" charset="0"/>
              </a:rPr>
              <a:t> </a:t>
            </a:r>
            <a:r>
              <a:rPr lang="en-US" sz="1600" dirty="0">
                <a:latin typeface="Franklin Gothic Book" panose="020B0503020102020204" pitchFamily="34" charset="0"/>
              </a:rPr>
              <a:t> – New 48” Trunk Water Main on East 233</a:t>
            </a:r>
            <a:r>
              <a:rPr lang="en-US" sz="1600" baseline="30000" dirty="0">
                <a:latin typeface="Franklin Gothic Book" panose="020B0503020102020204" pitchFamily="34" charset="0"/>
              </a:rPr>
              <a:t>rd</a:t>
            </a:r>
            <a:r>
              <a:rPr lang="en-US" sz="1600" dirty="0">
                <a:latin typeface="Franklin Gothic Book" panose="020B0503020102020204" pitchFamily="34" charset="0"/>
              </a:rPr>
              <a:t> Street</a:t>
            </a:r>
          </a:p>
          <a:p>
            <a:pPr>
              <a:spcBef>
                <a:spcPct val="50000"/>
              </a:spcBef>
            </a:pPr>
            <a:r>
              <a:rPr lang="en-US" sz="1600" dirty="0">
                <a:latin typeface="Franklin Gothic Book" panose="020B0503020102020204" pitchFamily="34" charset="0"/>
              </a:rPr>
              <a:t>Borough of Bronx</a:t>
            </a:r>
          </a:p>
        </p:txBody>
      </p:sp>
      <p:pic>
        <p:nvPicPr>
          <p:cNvPr id="18" name="Picture 17" descr="A picture containing drawing&#10;&#10;Description automatically generated">
            <a:extLst>
              <a:ext uri="{FF2B5EF4-FFF2-40B4-BE49-F238E27FC236}">
                <a16:creationId xmlns:a16="http://schemas.microsoft.com/office/drawing/2014/main" id="{0163CC7E-B53C-4972-8A78-A323DEE5C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pic>
        <p:nvPicPr>
          <p:cNvPr id="9" name="Picture 8">
            <a:extLst>
              <a:ext uri="{FF2B5EF4-FFF2-40B4-BE49-F238E27FC236}">
                <a16:creationId xmlns:a16="http://schemas.microsoft.com/office/drawing/2014/main" id="{D70A0356-F509-12F3-EB0C-24B160856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4086" y="8881484"/>
            <a:ext cx="904769" cy="556781"/>
          </a:xfrm>
          <a:prstGeom prst="rect">
            <a:avLst/>
          </a:prstGeom>
        </p:spPr>
      </p:pic>
      <p:pic>
        <p:nvPicPr>
          <p:cNvPr id="4" name="Picture 3">
            <a:extLst>
              <a:ext uri="{FF2B5EF4-FFF2-40B4-BE49-F238E27FC236}">
                <a16:creationId xmlns:a16="http://schemas.microsoft.com/office/drawing/2014/main" id="{5E8CBB4D-16BE-D3B8-5876-E0B1CF701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299" y="2753011"/>
            <a:ext cx="8756008" cy="4770354"/>
          </a:xfrm>
          <a:prstGeom prst="rect">
            <a:avLst/>
          </a:prstGeom>
        </p:spPr>
      </p:pic>
    </p:spTree>
    <p:extLst>
      <p:ext uri="{BB962C8B-B14F-4D97-AF65-F5344CB8AC3E}">
        <p14:creationId xmlns:p14="http://schemas.microsoft.com/office/powerpoint/2010/main" val="327972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8994085"/>
            <a:ext cx="3627436" cy="57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LEAD SERVICE LINE REPLACEMENT PROGRAM </a:t>
            </a:r>
          </a:p>
        </p:txBody>
      </p:sp>
      <p:sp>
        <p:nvSpPr>
          <p:cNvPr id="13" name="Title 1">
            <a:extLst>
              <a:ext uri="{FF2B5EF4-FFF2-40B4-BE49-F238E27FC236}">
                <a16:creationId xmlns:a16="http://schemas.microsoft.com/office/drawing/2014/main" id="{B9AD4E5B-3437-4B93-B137-14001F564D39}"/>
              </a:ext>
            </a:extLst>
          </p:cNvPr>
          <p:cNvSpPr txBox="1">
            <a:spLocks/>
          </p:cNvSpPr>
          <p:nvPr/>
        </p:nvSpPr>
        <p:spPr>
          <a:xfrm>
            <a:off x="130784" y="291628"/>
            <a:ext cx="13002178" cy="63716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lang="en-US" sz="4400" b="1" u="sng" dirty="0">
                <a:solidFill>
                  <a:srgbClr val="FF8340"/>
                </a:solidFill>
                <a:latin typeface="Franklin Gothic Book" panose="020B0503020102020204" pitchFamily="34" charset="0"/>
              </a:rPr>
              <a:t>LEAD SERVICE Line REPLACEMENT Program:</a:t>
            </a:r>
            <a:endParaRPr kumimoji="0" lang="en-US" sz="4400" b="1" i="0" u="sng" strike="noStrike" kern="1200" cap="all" spc="0" normalizeH="0" baseline="0" noProof="0" dirty="0">
              <a:ln>
                <a:noFill/>
              </a:ln>
              <a:solidFill>
                <a:srgbClr val="FF8340"/>
              </a:solidFill>
              <a:effectLst/>
              <a:uLnTx/>
              <a:uFillTx/>
              <a:latin typeface="Franklin Gothic Book" panose="020B0503020102020204" pitchFamily="34" charset="0"/>
            </a:endParaRPr>
          </a:p>
        </p:txBody>
      </p:sp>
      <p:sp>
        <p:nvSpPr>
          <p:cNvPr id="30" name="Slide Number Placeholder 3">
            <a:extLst>
              <a:ext uri="{FF2B5EF4-FFF2-40B4-BE49-F238E27FC236}">
                <a16:creationId xmlns:a16="http://schemas.microsoft.com/office/drawing/2014/main" id="{19AC6DD0-0742-40AC-9909-EE7C055625CB}"/>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6</a:t>
            </a:fld>
            <a:endParaRPr lang="en-US" sz="2000">
              <a:latin typeface="Franklin Gothic Book" panose="020B050302010202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0163CC7E-B53C-4972-8A78-A323DEE5C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22" name="Text Placeholder 2">
            <a:extLst>
              <a:ext uri="{FF2B5EF4-FFF2-40B4-BE49-F238E27FC236}">
                <a16:creationId xmlns:a16="http://schemas.microsoft.com/office/drawing/2014/main" id="{51386E24-1045-43B4-85B0-39BC0DB0533C}"/>
              </a:ext>
            </a:extLst>
          </p:cNvPr>
          <p:cNvSpPr txBox="1">
            <a:spLocks/>
          </p:cNvSpPr>
          <p:nvPr/>
        </p:nvSpPr>
        <p:spPr>
          <a:xfrm>
            <a:off x="429242" y="1663672"/>
            <a:ext cx="7757496" cy="5465036"/>
          </a:xfrm>
          <a:prstGeom prst="rect">
            <a:avLst/>
          </a:prstGeom>
          <a:ln>
            <a:noFill/>
          </a:ln>
          <a:effectLst/>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400"/>
              </a:spcBef>
              <a:spcAft>
                <a:spcPts val="400"/>
              </a:spcAft>
              <a:buFont typeface="Arial" panose="020B0604020202020204" pitchFamily="34" charset="0"/>
              <a:buChar char="•"/>
            </a:pPr>
            <a:endParaRPr lang="en-US" sz="2800">
              <a:latin typeface="Calibri" panose="020F0502020204030204" pitchFamily="34" charset="0"/>
              <a:cs typeface="Calibri" panose="020F0502020204030204" pitchFamily="34" charset="0"/>
            </a:endParaRPr>
          </a:p>
        </p:txBody>
      </p:sp>
      <p:sp>
        <p:nvSpPr>
          <p:cNvPr id="2" name="Text Box 12">
            <a:extLst>
              <a:ext uri="{FF2B5EF4-FFF2-40B4-BE49-F238E27FC236}">
                <a16:creationId xmlns:a16="http://schemas.microsoft.com/office/drawing/2014/main" id="{24BF9C0C-AE51-4EF8-13A2-999058038DBD}"/>
              </a:ext>
            </a:extLst>
          </p:cNvPr>
          <p:cNvSpPr txBox="1">
            <a:spLocks noChangeArrowheads="1"/>
          </p:cNvSpPr>
          <p:nvPr/>
        </p:nvSpPr>
        <p:spPr bwMode="auto">
          <a:xfrm>
            <a:off x="4623853" y="8947967"/>
            <a:ext cx="6227926" cy="76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 – New 48” Trunk Water Main on East 233</a:t>
            </a:r>
            <a:r>
              <a:rPr lang="en-US" sz="1600" baseline="30000" dirty="0">
                <a:effectLst/>
                <a:latin typeface="Franklin Gothic Book" panose="020B0503020102020204" pitchFamily="34" charset="0"/>
                <a:ea typeface="Times New Roman" panose="02020603050405020304" pitchFamily="18" charset="0"/>
                <a:cs typeface="Aptos" panose="020B0004020202020204" pitchFamily="34" charset="0"/>
              </a:rPr>
              <a:t>rd</a:t>
            </a: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 Street</a:t>
            </a:r>
            <a:endParaRPr lang="en-US" sz="1600" dirty="0">
              <a:latin typeface="Franklin Gothic Book" panose="020B0503020102020204" pitchFamily="34" charset="0"/>
            </a:endParaRPr>
          </a:p>
          <a:p>
            <a:pPr>
              <a:spcBef>
                <a:spcPct val="50000"/>
              </a:spcBef>
            </a:pPr>
            <a:r>
              <a:rPr lang="en-US" sz="1600" dirty="0">
                <a:latin typeface="Franklin Gothic Book" panose="020B0503020102020204" pitchFamily="34" charset="0"/>
              </a:rPr>
              <a:t>Borough of Bronx</a:t>
            </a:r>
          </a:p>
        </p:txBody>
      </p:sp>
      <p:sp>
        <p:nvSpPr>
          <p:cNvPr id="4" name="TextBox 3">
            <a:extLst>
              <a:ext uri="{FF2B5EF4-FFF2-40B4-BE49-F238E27FC236}">
                <a16:creationId xmlns:a16="http://schemas.microsoft.com/office/drawing/2014/main" id="{0720D49F-89D0-B55F-2F58-82AD56BF83F9}"/>
              </a:ext>
            </a:extLst>
          </p:cNvPr>
          <p:cNvSpPr txBox="1"/>
          <p:nvPr/>
        </p:nvSpPr>
        <p:spPr>
          <a:xfrm>
            <a:off x="130784" y="1480213"/>
            <a:ext cx="12822422" cy="1261884"/>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dirty="0">
                <a:solidFill>
                  <a:srgbClr val="002FA7"/>
                </a:solidFill>
                <a:latin typeface="Franklin Gothic Book" panose="020B0503020102020204" pitchFamily="34" charset="0"/>
                <a:cs typeface="Arial" pitchFamily="34" charset="0"/>
              </a:rPr>
              <a:t>Replacement of entire service line from the tap at the water main to the water meter inside the private property. New material for the service line will be copper.</a:t>
            </a:r>
          </a:p>
          <a:p>
            <a:pPr marL="457200" indent="-457200">
              <a:buFont typeface="Arial" panose="020B0604020202020204" pitchFamily="34" charset="0"/>
              <a:buChar char="•"/>
            </a:pPr>
            <a:endParaRPr lang="en-US" sz="2800" dirty="0">
              <a:solidFill>
                <a:srgbClr val="002FA7"/>
              </a:solidFill>
              <a:latin typeface="Georgia Pro"/>
              <a:cs typeface="Arial" pitchFamily="34" charset="0"/>
            </a:endParaRPr>
          </a:p>
        </p:txBody>
      </p:sp>
      <p:pic>
        <p:nvPicPr>
          <p:cNvPr id="11" name="Picture 10">
            <a:extLst>
              <a:ext uri="{FF2B5EF4-FFF2-40B4-BE49-F238E27FC236}">
                <a16:creationId xmlns:a16="http://schemas.microsoft.com/office/drawing/2014/main" id="{1F463F70-06BF-FB46-D3FF-F2B49EBBA5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5735" y="8877565"/>
            <a:ext cx="884196" cy="544121"/>
          </a:xfrm>
          <a:prstGeom prst="rect">
            <a:avLst/>
          </a:prstGeom>
        </p:spPr>
      </p:pic>
      <p:pic>
        <p:nvPicPr>
          <p:cNvPr id="14" name="Picture 13">
            <a:extLst>
              <a:ext uri="{FF2B5EF4-FFF2-40B4-BE49-F238E27FC236}">
                <a16:creationId xmlns:a16="http://schemas.microsoft.com/office/drawing/2014/main" id="{E98639B6-BC41-E9E6-720D-5C7B89008370}"/>
              </a:ext>
            </a:extLst>
          </p:cNvPr>
          <p:cNvPicPr>
            <a:picLocks noChangeAspect="1"/>
          </p:cNvPicPr>
          <p:nvPr/>
        </p:nvPicPr>
        <p:blipFill>
          <a:blip r:embed="rId5"/>
          <a:stretch>
            <a:fillRect/>
          </a:stretch>
        </p:blipFill>
        <p:spPr>
          <a:xfrm>
            <a:off x="280013" y="2925556"/>
            <a:ext cx="6788911" cy="4443970"/>
          </a:xfrm>
          <a:prstGeom prst="rect">
            <a:avLst/>
          </a:prstGeom>
        </p:spPr>
      </p:pic>
      <p:sp>
        <p:nvSpPr>
          <p:cNvPr id="6" name="TextBox 5">
            <a:extLst>
              <a:ext uri="{FF2B5EF4-FFF2-40B4-BE49-F238E27FC236}">
                <a16:creationId xmlns:a16="http://schemas.microsoft.com/office/drawing/2014/main" id="{49D72AB4-E008-757A-433C-7B5B24F201E4}"/>
              </a:ext>
            </a:extLst>
          </p:cNvPr>
          <p:cNvSpPr txBox="1"/>
          <p:nvPr/>
        </p:nvSpPr>
        <p:spPr>
          <a:xfrm>
            <a:off x="7207544" y="2742097"/>
            <a:ext cx="7757496" cy="3141886"/>
          </a:xfrm>
          <a:prstGeom prst="rect">
            <a:avLst/>
          </a:prstGeom>
          <a:noFill/>
        </p:spPr>
        <p:txBody>
          <a:bodyPr wrap="square" rtlCol="0">
            <a:spAutoFit/>
          </a:bodyPr>
          <a:lstStyle/>
          <a:p>
            <a:endParaRPr lang="en-US" dirty="0"/>
          </a:p>
          <a:p>
            <a:pPr marL="12700" marR="0" lvl="0" indent="0" defTabSz="914400" eaLnBrk="1" fontAlgn="auto" latinLnBrk="0" hangingPunct="1">
              <a:lnSpc>
                <a:spcPct val="100000"/>
              </a:lnSpc>
              <a:spcBef>
                <a:spcPts val="1710"/>
              </a:spcBef>
              <a:spcAft>
                <a:spcPts val="0"/>
              </a:spcAft>
              <a:buClrTx/>
              <a:buSzTx/>
              <a:buFontTx/>
              <a:buNone/>
              <a:tabLst/>
              <a:defRPr/>
            </a:pPr>
            <a:r>
              <a:rPr kumimoji="0" lang="en-US" sz="2000" b="1" i="0" u="none" strike="noStrike" kern="0" cap="none" spc="-10" normalizeH="0" baseline="0" noProof="0" dirty="0">
                <a:ln>
                  <a:noFill/>
                </a:ln>
                <a:solidFill>
                  <a:srgbClr val="0033A0"/>
                </a:solidFill>
                <a:effectLst/>
                <a:uLnTx/>
                <a:uFillTx/>
                <a:latin typeface="Arial"/>
                <a:cs typeface="Arial"/>
              </a:rPr>
              <a:t>Qualifications</a:t>
            </a:r>
            <a:endParaRPr kumimoji="0" lang="en-US" sz="2000" b="0" i="0" u="none" strike="noStrike" kern="0" cap="none" spc="0" normalizeH="0" baseline="0" noProof="0" dirty="0">
              <a:ln>
                <a:noFill/>
              </a:ln>
              <a:solidFill>
                <a:sysClr val="windowText" lastClr="000000"/>
              </a:solidFill>
              <a:effectLst/>
              <a:uLnTx/>
              <a:uFillTx/>
              <a:latin typeface="Arial"/>
              <a:cs typeface="Arial"/>
            </a:endParaRPr>
          </a:p>
          <a:p>
            <a:pPr marL="298450" marR="0" lvl="0" indent="-285750" defTabSz="914400" eaLnBrk="1" fontAlgn="auto" latinLnBrk="0" hangingPunct="1">
              <a:spcBef>
                <a:spcPts val="1725"/>
              </a:spcBef>
              <a:spcAft>
                <a:spcPts val="0"/>
              </a:spcAft>
              <a:buClrTx/>
              <a:buSzTx/>
              <a:buFont typeface="Courier New"/>
              <a:buChar char="o"/>
              <a:tabLst>
                <a:tab pos="298450" algn="l"/>
              </a:tabLst>
              <a:defRPr/>
            </a:pPr>
            <a:r>
              <a:rPr kumimoji="0" lang="en-US" sz="2000" b="0" i="0" u="none" strike="noStrike" kern="0" cap="none" spc="0" normalizeH="0" baseline="0" noProof="0" dirty="0">
                <a:ln>
                  <a:noFill/>
                </a:ln>
                <a:solidFill>
                  <a:srgbClr val="0033A0"/>
                </a:solidFill>
                <a:effectLst/>
                <a:uLnTx/>
                <a:uFillTx/>
                <a:latin typeface="Arial"/>
                <a:cs typeface="Arial"/>
              </a:rPr>
              <a:t>The</a:t>
            </a:r>
            <a:r>
              <a:rPr kumimoji="0" lang="en-US" sz="2000" b="0" i="0" u="none" strike="noStrike" kern="0" cap="none" spc="-4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property</a:t>
            </a:r>
            <a:r>
              <a:rPr kumimoji="0" lang="en-US" sz="2000" b="0" i="0" u="none" strike="noStrike" kern="0" cap="none" spc="-1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must</a:t>
            </a:r>
            <a:r>
              <a:rPr kumimoji="0" lang="en-US" sz="2000" b="0" i="0" u="none" strike="noStrike" kern="0" cap="none" spc="-3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be</a:t>
            </a:r>
            <a:r>
              <a:rPr kumimoji="0" lang="en-US" sz="2000" b="0" i="0" u="none" strike="noStrike" kern="0" cap="none" spc="-2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located</a:t>
            </a:r>
            <a:r>
              <a:rPr kumimoji="0" lang="en-US" sz="2000" b="0" i="0" u="none" strike="noStrike" kern="0" cap="none" spc="-2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within</a:t>
            </a:r>
            <a:r>
              <a:rPr kumimoji="0" lang="en-US" sz="2000" b="0" i="0" u="none" strike="noStrike" kern="0" cap="none" spc="1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the</a:t>
            </a:r>
            <a:r>
              <a:rPr kumimoji="0" lang="en-US" sz="2000" b="0" i="0" u="none" strike="noStrike" kern="0" cap="none" spc="-4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contract</a:t>
            </a:r>
            <a:r>
              <a:rPr kumimoji="0" lang="en-US" sz="2000" b="0" i="0" u="none" strike="noStrike" kern="0" cap="none" spc="-30" normalizeH="0" baseline="0" noProof="0" dirty="0">
                <a:ln>
                  <a:noFill/>
                </a:ln>
                <a:solidFill>
                  <a:srgbClr val="0033A0"/>
                </a:solidFill>
                <a:effectLst/>
                <a:uLnTx/>
                <a:uFillTx/>
                <a:latin typeface="Arial"/>
                <a:cs typeface="Arial"/>
              </a:rPr>
              <a:t> </a:t>
            </a:r>
            <a:r>
              <a:rPr kumimoji="0" lang="en-US" sz="2000" b="0" i="0" u="none" strike="noStrike" kern="0" cap="none" spc="-10" normalizeH="0" baseline="0" noProof="0" dirty="0">
                <a:ln>
                  <a:noFill/>
                </a:ln>
                <a:solidFill>
                  <a:srgbClr val="0033A0"/>
                </a:solidFill>
                <a:effectLst/>
                <a:uLnTx/>
                <a:uFillTx/>
                <a:latin typeface="Arial"/>
                <a:cs typeface="Arial"/>
              </a:rPr>
              <a:t>limits.</a:t>
            </a:r>
            <a:endParaRPr kumimoji="0" lang="en-US" sz="2000" b="0" i="0" u="none" strike="noStrike" kern="0" cap="none" spc="0" normalizeH="0" baseline="0" noProof="0" dirty="0">
              <a:ln>
                <a:noFill/>
              </a:ln>
              <a:solidFill>
                <a:sysClr val="windowText" lastClr="000000"/>
              </a:solidFill>
              <a:effectLst/>
              <a:uLnTx/>
              <a:uFillTx/>
              <a:latin typeface="Arial"/>
              <a:cs typeface="Arial"/>
            </a:endParaRPr>
          </a:p>
          <a:p>
            <a:pPr marL="298450" marR="0" lvl="0" indent="-285750" defTabSz="914400" eaLnBrk="1" fontAlgn="auto" latinLnBrk="0" hangingPunct="1">
              <a:spcBef>
                <a:spcPts val="0"/>
              </a:spcBef>
              <a:spcAft>
                <a:spcPts val="0"/>
              </a:spcAft>
              <a:buClrTx/>
              <a:buSzTx/>
              <a:buFont typeface="Courier New"/>
              <a:buChar char="o"/>
              <a:tabLst>
                <a:tab pos="298450" algn="l"/>
              </a:tabLst>
              <a:defRPr/>
            </a:pPr>
            <a:r>
              <a:rPr kumimoji="0" lang="en-US" sz="2000" b="0" i="0" u="none" strike="noStrike" kern="0" cap="none" spc="0" normalizeH="0" baseline="0" noProof="0" dirty="0">
                <a:ln>
                  <a:noFill/>
                </a:ln>
                <a:solidFill>
                  <a:srgbClr val="0033A0"/>
                </a:solidFill>
                <a:effectLst/>
                <a:uLnTx/>
                <a:uFillTx/>
                <a:latin typeface="Arial"/>
                <a:cs typeface="Arial"/>
              </a:rPr>
              <a:t>The</a:t>
            </a:r>
            <a:r>
              <a:rPr kumimoji="0" lang="en-US" sz="2000" b="0" i="0" u="none" strike="noStrike" kern="0" cap="none" spc="-3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existing</a:t>
            </a:r>
            <a:r>
              <a:rPr kumimoji="0" lang="en-US" sz="2000" b="0" i="0" u="none" strike="noStrike" kern="0" cap="none" spc="-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service</a:t>
            </a:r>
            <a:r>
              <a:rPr kumimoji="0" lang="en-US" sz="2000" b="0" i="0" u="none" strike="noStrike" kern="0" cap="none" spc="-1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line</a:t>
            </a:r>
            <a:r>
              <a:rPr kumimoji="0" lang="en-US" sz="2000" b="0" i="0" u="none" strike="noStrike" kern="0" cap="none" spc="-1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for</a:t>
            </a:r>
            <a:r>
              <a:rPr kumimoji="0" lang="en-US" sz="2000" b="0" i="0" u="none" strike="noStrike" kern="0" cap="none" spc="-3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the</a:t>
            </a:r>
            <a:r>
              <a:rPr kumimoji="0" lang="en-US" sz="2000" b="0" i="0" u="none" strike="noStrike" kern="0" cap="none" spc="-3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property</a:t>
            </a:r>
            <a:r>
              <a:rPr kumimoji="0" lang="en-US" sz="2000" b="0" i="0" u="none" strike="noStrike" kern="0" cap="none" spc="-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must</a:t>
            </a:r>
            <a:r>
              <a:rPr kumimoji="0" lang="en-US" sz="2000" b="0" i="0" u="none" strike="noStrike" kern="0" cap="none" spc="-2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be</a:t>
            </a:r>
            <a:r>
              <a:rPr kumimoji="0" lang="en-US" sz="2000" b="0" i="0" u="none" strike="noStrike" kern="0" cap="none" spc="-3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either</a:t>
            </a:r>
            <a:r>
              <a:rPr kumimoji="0" lang="en-US" sz="2000" b="0" i="0" u="none" strike="noStrike" kern="0" cap="none" spc="-10" normalizeH="0" baseline="0" noProof="0" dirty="0">
                <a:ln>
                  <a:noFill/>
                </a:ln>
                <a:solidFill>
                  <a:srgbClr val="0033A0"/>
                </a:solidFill>
                <a:effectLst/>
                <a:uLnTx/>
                <a:uFillTx/>
                <a:latin typeface="Arial"/>
                <a:cs typeface="Arial"/>
              </a:rPr>
              <a:t> </a:t>
            </a:r>
            <a:r>
              <a:rPr lang="en-US" sz="2000" kern="0" dirty="0">
                <a:solidFill>
                  <a:srgbClr val="0033A0"/>
                </a:solidFill>
                <a:latin typeface="Arial"/>
                <a:cs typeface="Arial"/>
              </a:rPr>
              <a:t>l</a:t>
            </a:r>
            <a:r>
              <a:rPr kumimoji="0" lang="en-US" sz="2000" b="0" i="0" u="none" strike="noStrike" kern="0" cap="none" spc="0" normalizeH="0" baseline="0" noProof="0" dirty="0" err="1">
                <a:ln>
                  <a:noFill/>
                </a:ln>
                <a:solidFill>
                  <a:srgbClr val="0033A0"/>
                </a:solidFill>
                <a:effectLst/>
                <a:uLnTx/>
                <a:uFillTx/>
                <a:latin typeface="Arial"/>
                <a:cs typeface="Arial"/>
              </a:rPr>
              <a:t>ead</a:t>
            </a:r>
            <a:r>
              <a:rPr kumimoji="0" lang="en-US" sz="2000" b="0" i="0" u="none" strike="noStrike" kern="0" cap="none" spc="-1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or</a:t>
            </a:r>
            <a:r>
              <a:rPr kumimoji="0" lang="en-US" sz="2000" b="0" i="0" u="none" strike="noStrike" kern="0" cap="none" spc="-30" normalizeH="0" baseline="0" noProof="0" dirty="0">
                <a:ln>
                  <a:noFill/>
                </a:ln>
                <a:solidFill>
                  <a:srgbClr val="0033A0"/>
                </a:solidFill>
                <a:effectLst/>
                <a:uLnTx/>
                <a:uFillTx/>
                <a:latin typeface="Arial"/>
                <a:cs typeface="Arial"/>
              </a:rPr>
              <a:t> </a:t>
            </a:r>
            <a:r>
              <a:rPr lang="en-US" sz="2000" kern="0" spc="-10" dirty="0">
                <a:solidFill>
                  <a:srgbClr val="0033A0"/>
                </a:solidFill>
                <a:latin typeface="Arial"/>
                <a:cs typeface="Arial"/>
              </a:rPr>
              <a:t>g</a:t>
            </a:r>
            <a:r>
              <a:rPr kumimoji="0" lang="en-US" sz="2000" b="0" i="0" u="none" strike="noStrike" kern="0" cap="none" spc="-10" normalizeH="0" baseline="0" noProof="0" dirty="0" err="1">
                <a:ln>
                  <a:noFill/>
                </a:ln>
                <a:solidFill>
                  <a:srgbClr val="0033A0"/>
                </a:solidFill>
                <a:effectLst/>
                <a:uLnTx/>
                <a:uFillTx/>
                <a:latin typeface="Arial"/>
                <a:cs typeface="Arial"/>
              </a:rPr>
              <a:t>alvanized</a:t>
            </a:r>
            <a:r>
              <a:rPr kumimoji="0" lang="en-US" sz="2000" b="0" i="0" u="none" strike="noStrike" kern="0" cap="none" spc="-10" normalizeH="0" baseline="0" noProof="0" dirty="0">
                <a:ln>
                  <a:noFill/>
                </a:ln>
                <a:solidFill>
                  <a:srgbClr val="0033A0"/>
                </a:solidFill>
                <a:effectLst/>
                <a:uLnTx/>
                <a:uFillTx/>
                <a:latin typeface="Arial"/>
                <a:cs typeface="Arial"/>
              </a:rPr>
              <a:t>.</a:t>
            </a:r>
            <a:endParaRPr kumimoji="0" lang="en-US" sz="2000" b="0" i="0" u="none" strike="noStrike" kern="0" cap="none" spc="0" normalizeH="0" baseline="0" noProof="0" dirty="0">
              <a:ln>
                <a:noFill/>
              </a:ln>
              <a:solidFill>
                <a:sysClr val="windowText" lastClr="000000"/>
              </a:solidFill>
              <a:effectLst/>
              <a:uLnTx/>
              <a:uFillTx/>
              <a:latin typeface="Arial"/>
              <a:cs typeface="Arial"/>
            </a:endParaRPr>
          </a:p>
          <a:p>
            <a:pPr marL="298450" marR="0" lvl="0" indent="-285750" defTabSz="914400" eaLnBrk="1" fontAlgn="auto" latinLnBrk="0" hangingPunct="1">
              <a:spcBef>
                <a:spcPts val="0"/>
              </a:spcBef>
              <a:spcAft>
                <a:spcPts val="0"/>
              </a:spcAft>
              <a:buClrTx/>
              <a:buSzTx/>
              <a:buFont typeface="Courier New"/>
              <a:buChar char="o"/>
              <a:tabLst>
                <a:tab pos="298450" algn="l"/>
              </a:tabLst>
              <a:defRPr/>
            </a:pPr>
            <a:r>
              <a:rPr kumimoji="0" lang="en-US" sz="2000" b="0" i="0" u="none" strike="noStrike" kern="0" cap="none" spc="0" normalizeH="0" baseline="0" noProof="0" dirty="0">
                <a:ln>
                  <a:noFill/>
                </a:ln>
                <a:solidFill>
                  <a:srgbClr val="0033A0"/>
                </a:solidFill>
                <a:effectLst/>
                <a:uLnTx/>
                <a:uFillTx/>
                <a:latin typeface="Arial"/>
                <a:cs typeface="Arial"/>
              </a:rPr>
              <a:t>Existing</a:t>
            </a:r>
            <a:r>
              <a:rPr kumimoji="0" lang="en-US" sz="2000" b="0" i="0" u="none" strike="noStrike" kern="0" cap="none" spc="-1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pipe</a:t>
            </a:r>
            <a:r>
              <a:rPr kumimoji="0" lang="en-US" sz="2000" b="0" i="0" u="none" strike="noStrike" kern="0" cap="none" spc="-2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material</a:t>
            </a:r>
            <a:r>
              <a:rPr kumimoji="0" lang="en-US" sz="2000" b="0" i="0" u="none" strike="noStrike" kern="0" cap="none" spc="-2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to</a:t>
            </a:r>
            <a:r>
              <a:rPr kumimoji="0" lang="en-US" sz="2000" b="0" i="0" u="none" strike="noStrike" kern="0" cap="none" spc="-4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be</a:t>
            </a:r>
            <a:r>
              <a:rPr kumimoji="0" lang="en-US" sz="2000" b="0" i="0" u="none" strike="noStrike" kern="0" cap="none" spc="-2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confirmed</a:t>
            </a:r>
            <a:r>
              <a:rPr kumimoji="0" lang="en-US" sz="2000" b="0" i="0" u="none" strike="noStrike" kern="0" cap="none" spc="-2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via</a:t>
            </a:r>
            <a:r>
              <a:rPr kumimoji="0" lang="en-US" sz="2000" b="0" i="0" u="none" strike="noStrike" kern="0" cap="none" spc="-4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property</a:t>
            </a:r>
            <a:r>
              <a:rPr kumimoji="0" lang="en-US" sz="2000" b="0" i="0" u="none" strike="noStrike" kern="0" cap="none" spc="-15" normalizeH="0" baseline="0" noProof="0" dirty="0">
                <a:ln>
                  <a:noFill/>
                </a:ln>
                <a:solidFill>
                  <a:srgbClr val="0033A0"/>
                </a:solidFill>
                <a:effectLst/>
                <a:uLnTx/>
                <a:uFillTx/>
                <a:latin typeface="Arial"/>
                <a:cs typeface="Arial"/>
              </a:rPr>
              <a:t> </a:t>
            </a:r>
            <a:r>
              <a:rPr kumimoji="0" lang="en-US" sz="2000" b="0" i="0" u="none" strike="noStrike" kern="0" cap="none" spc="-10" normalizeH="0" baseline="0" noProof="0" dirty="0">
                <a:ln>
                  <a:noFill/>
                </a:ln>
                <a:solidFill>
                  <a:srgbClr val="0033A0"/>
                </a:solidFill>
                <a:effectLst/>
                <a:uLnTx/>
                <a:uFillTx/>
                <a:latin typeface="Arial"/>
                <a:cs typeface="Arial"/>
              </a:rPr>
              <a:t>inspections.</a:t>
            </a:r>
            <a:endParaRPr kumimoji="0" lang="en-US" sz="2000" b="0" i="0" u="none" strike="noStrike" kern="0" cap="none" spc="0" normalizeH="0" baseline="0" noProof="0" dirty="0">
              <a:ln>
                <a:noFill/>
              </a:ln>
              <a:solidFill>
                <a:sysClr val="windowText" lastClr="000000"/>
              </a:solidFill>
              <a:effectLst/>
              <a:uLnTx/>
              <a:uFillTx/>
              <a:latin typeface="Arial"/>
              <a:cs typeface="Arial"/>
            </a:endParaRPr>
          </a:p>
          <a:p>
            <a:pPr marL="297815" marR="1527810" lvl="0" indent="-285750" defTabSz="914400" eaLnBrk="1" fontAlgn="auto" latinLnBrk="0" hangingPunct="1">
              <a:spcBef>
                <a:spcPts val="140"/>
              </a:spcBef>
              <a:spcAft>
                <a:spcPts val="0"/>
              </a:spcAft>
              <a:buClrTx/>
              <a:buSzTx/>
              <a:buFont typeface="Courier New"/>
              <a:buChar char="o"/>
              <a:tabLst>
                <a:tab pos="299085" algn="l"/>
              </a:tabLst>
              <a:defRPr/>
            </a:pPr>
            <a:r>
              <a:rPr kumimoji="0" lang="en-US" sz="2000" b="0" i="0" u="none" strike="noStrike" kern="0" cap="none" spc="0" normalizeH="0" baseline="0" noProof="0" dirty="0">
                <a:ln>
                  <a:noFill/>
                </a:ln>
                <a:solidFill>
                  <a:srgbClr val="0033A0"/>
                </a:solidFill>
                <a:effectLst/>
                <a:uLnTx/>
                <a:uFillTx/>
                <a:latin typeface="Arial"/>
                <a:cs typeface="Arial"/>
              </a:rPr>
              <a:t>Consent</a:t>
            </a:r>
            <a:r>
              <a:rPr kumimoji="0" lang="en-US" sz="2000" b="0" i="0" u="none" strike="noStrike" kern="0" cap="none" spc="-1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forms</a:t>
            </a:r>
            <a:r>
              <a:rPr kumimoji="0" lang="en-US" sz="2000" b="0" i="0" u="none" strike="noStrike" kern="0" cap="none" spc="-3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must</a:t>
            </a:r>
            <a:r>
              <a:rPr kumimoji="0" lang="en-US" sz="2000" b="0" i="0" u="none" strike="noStrike" kern="0" cap="none" spc="-5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be</a:t>
            </a:r>
            <a:r>
              <a:rPr kumimoji="0" lang="en-US" sz="2000" b="0" i="0" u="none" strike="noStrike" kern="0" cap="none" spc="-20"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signed</a:t>
            </a:r>
            <a:r>
              <a:rPr kumimoji="0" lang="en-US" sz="2000" b="0" i="0" u="none" strike="noStrike" kern="0" cap="none" spc="-2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by the homeowner</a:t>
            </a:r>
            <a:r>
              <a:rPr kumimoji="0" lang="en-US" sz="2000" b="0" i="0" u="none" strike="noStrike" kern="0" cap="none" spc="-35" normalizeH="0" baseline="0" noProof="0" dirty="0">
                <a:ln>
                  <a:noFill/>
                </a:ln>
                <a:solidFill>
                  <a:srgbClr val="0033A0"/>
                </a:solidFill>
                <a:effectLst/>
                <a:uLnTx/>
                <a:uFillTx/>
                <a:latin typeface="Arial"/>
                <a:cs typeface="Arial"/>
              </a:rPr>
              <a:t> </a:t>
            </a:r>
            <a:r>
              <a:rPr kumimoji="0" lang="en-US" sz="2000" b="0" i="0" u="none" strike="noStrike" kern="0" cap="none" spc="0" normalizeH="0" baseline="0" noProof="0" dirty="0">
                <a:ln>
                  <a:noFill/>
                </a:ln>
                <a:solidFill>
                  <a:srgbClr val="0033A0"/>
                </a:solidFill>
                <a:effectLst/>
                <a:uLnTx/>
                <a:uFillTx/>
                <a:latin typeface="Arial"/>
                <a:cs typeface="Arial"/>
              </a:rPr>
              <a:t>the prior to the commencement of work.</a:t>
            </a:r>
            <a:endParaRPr lang="en-US" dirty="0"/>
          </a:p>
        </p:txBody>
      </p:sp>
    </p:spTree>
    <p:extLst>
      <p:ext uri="{BB962C8B-B14F-4D97-AF65-F5344CB8AC3E}">
        <p14:creationId xmlns:p14="http://schemas.microsoft.com/office/powerpoint/2010/main" val="293435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E5E-1108-D235-E8F5-F14542863BFE}"/>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4923956-0575-CB37-3FA7-1E02228A7D41}"/>
              </a:ext>
            </a:extLst>
          </p:cNvPr>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18A9192F-8A21-A126-8F69-B6A10F8E5B08}"/>
              </a:ext>
            </a:extLst>
          </p:cNvPr>
          <p:cNvSpPr txBox="1">
            <a:spLocks noChangeArrowheads="1"/>
          </p:cNvSpPr>
          <p:nvPr/>
        </p:nvSpPr>
        <p:spPr bwMode="auto">
          <a:xfrm>
            <a:off x="10769622" y="8994085"/>
            <a:ext cx="3346428" cy="57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LEAD SERVICE LINE REPLACEMENT PROGRAM CONT’</a:t>
            </a:r>
          </a:p>
        </p:txBody>
      </p:sp>
      <p:sp>
        <p:nvSpPr>
          <p:cNvPr id="13" name="Title 1">
            <a:extLst>
              <a:ext uri="{FF2B5EF4-FFF2-40B4-BE49-F238E27FC236}">
                <a16:creationId xmlns:a16="http://schemas.microsoft.com/office/drawing/2014/main" id="{689824F3-B99F-80D8-F7F1-24551CC45C6B}"/>
              </a:ext>
            </a:extLst>
          </p:cNvPr>
          <p:cNvSpPr txBox="1">
            <a:spLocks/>
          </p:cNvSpPr>
          <p:nvPr/>
        </p:nvSpPr>
        <p:spPr>
          <a:xfrm>
            <a:off x="303533" y="376270"/>
            <a:ext cx="13067910" cy="63716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r>
              <a:rPr kumimoji="0" lang="en-US" sz="4400" b="1" i="0" u="sng" strike="noStrike" kern="1200" cap="all" spc="0" normalizeH="0" baseline="0" noProof="0" dirty="0">
                <a:ln>
                  <a:noFill/>
                </a:ln>
                <a:solidFill>
                  <a:srgbClr val="FF8340"/>
                </a:solidFill>
                <a:effectLst/>
                <a:uLnTx/>
                <a:uFillTx/>
                <a:latin typeface="Franklin Gothic Book" panose="020B0503020102020204" pitchFamily="34" charset="0"/>
              </a:rPr>
              <a:t>Lead service line replacement program </a:t>
            </a:r>
            <a:r>
              <a:rPr kumimoji="0" lang="en-US" sz="4400" b="1" i="0" u="sng" strike="noStrike" kern="1200" cap="all" spc="0" normalizeH="0" baseline="0" noProof="0" dirty="0" err="1">
                <a:ln>
                  <a:noFill/>
                </a:ln>
                <a:solidFill>
                  <a:srgbClr val="FF8340"/>
                </a:solidFill>
                <a:effectLst/>
                <a:uLnTx/>
                <a:uFillTx/>
                <a:latin typeface="Franklin Gothic Book" panose="020B0503020102020204" pitchFamily="34" charset="0"/>
              </a:rPr>
              <a:t>cont</a:t>
            </a:r>
            <a:r>
              <a:rPr kumimoji="0" lang="en-US" sz="4400" b="1" i="0" u="sng" strike="noStrike" kern="1200" cap="all" spc="0" normalizeH="0" baseline="0" noProof="0" dirty="0">
                <a:ln>
                  <a:noFill/>
                </a:ln>
                <a:solidFill>
                  <a:srgbClr val="FF8340"/>
                </a:solidFill>
                <a:effectLst/>
                <a:uLnTx/>
                <a:uFillTx/>
                <a:latin typeface="Franklin Gothic Book" panose="020B0503020102020204" pitchFamily="34" charset="0"/>
              </a:rPr>
              <a:t>’:</a:t>
            </a:r>
            <a:endParaRPr lang="en-US" sz="4400" b="1" i="0" u="sng" strike="noStrike" kern="1200" cap="all" spc="0" normalizeH="0" baseline="0" noProof="0" dirty="0">
              <a:ln>
                <a:noFill/>
              </a:ln>
              <a:solidFill>
                <a:srgbClr val="FF8340"/>
              </a:solidFill>
              <a:effectLst/>
              <a:uLnTx/>
              <a:uFillTx/>
              <a:latin typeface="Franklin Gothic Book" panose="020B0503020102020204" pitchFamily="34" charset="0"/>
            </a:endParaRPr>
          </a:p>
        </p:txBody>
      </p:sp>
      <p:sp>
        <p:nvSpPr>
          <p:cNvPr id="30" name="Slide Number Placeholder 3">
            <a:extLst>
              <a:ext uri="{FF2B5EF4-FFF2-40B4-BE49-F238E27FC236}">
                <a16:creationId xmlns:a16="http://schemas.microsoft.com/office/drawing/2014/main" id="{A5C897F7-BADA-205A-7261-B5232009F7BB}"/>
              </a:ext>
            </a:extLst>
          </p:cNvPr>
          <p:cNvSpPr>
            <a:spLocks noGrp="1"/>
          </p:cNvSpPr>
          <p:nvPr>
            <p:ph type="sldNum" sz="quarter" idx="12"/>
          </p:nvPr>
        </p:nvSpPr>
        <p:spPr>
          <a:xfrm>
            <a:off x="11139488" y="9159875"/>
            <a:ext cx="3627437" cy="696913"/>
          </a:xfrm>
        </p:spPr>
        <p:txBody>
          <a:bodyPr/>
          <a:lstStyle/>
          <a:p>
            <a:fld id="{ED5B0AD1-0A89-40B3-9509-CD8CBA201049}" type="slidenum">
              <a:rPr lang="en-US" sz="2000" smtClean="0">
                <a:latin typeface="Franklin Gothic Book" panose="020B0503020102020204" pitchFamily="34" charset="0"/>
              </a:rPr>
              <a:pPr/>
              <a:t>7</a:t>
            </a:fld>
            <a:endParaRPr lang="en-US" sz="2000" dirty="0">
              <a:latin typeface="Franklin Gothic Book" panose="020B0503020102020204" pitchFamily="34" charset="0"/>
            </a:endParaRPr>
          </a:p>
        </p:txBody>
      </p:sp>
      <p:sp>
        <p:nvSpPr>
          <p:cNvPr id="16" name="Text Box 12">
            <a:extLst>
              <a:ext uri="{FF2B5EF4-FFF2-40B4-BE49-F238E27FC236}">
                <a16:creationId xmlns:a16="http://schemas.microsoft.com/office/drawing/2014/main" id="{41A07F2B-BB7D-5CC4-3F92-E43777B1550E}"/>
              </a:ext>
            </a:extLst>
          </p:cNvPr>
          <p:cNvSpPr txBox="1">
            <a:spLocks noChangeArrowheads="1"/>
          </p:cNvSpPr>
          <p:nvPr/>
        </p:nvSpPr>
        <p:spPr bwMode="auto">
          <a:xfrm>
            <a:off x="4623853" y="8960846"/>
            <a:ext cx="6227926" cy="76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 – New 48” Trunk Water Main on East 233</a:t>
            </a:r>
            <a:r>
              <a:rPr lang="en-US" sz="1600" baseline="30000" dirty="0">
                <a:effectLst/>
                <a:latin typeface="Franklin Gothic Book" panose="020B0503020102020204" pitchFamily="34" charset="0"/>
                <a:ea typeface="Times New Roman" panose="02020603050405020304" pitchFamily="18" charset="0"/>
                <a:cs typeface="Aptos" panose="020B0004020202020204" pitchFamily="34" charset="0"/>
              </a:rPr>
              <a:t>rd</a:t>
            </a: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 Street </a:t>
            </a:r>
          </a:p>
          <a:p>
            <a:pPr>
              <a:spcBef>
                <a:spcPct val="50000"/>
              </a:spcBef>
            </a:pPr>
            <a:r>
              <a:rPr lang="en-US" sz="1600" dirty="0">
                <a:latin typeface="Franklin Gothic Book" panose="020B0503020102020204" pitchFamily="34" charset="0"/>
              </a:rPr>
              <a:t>Borough of Bronx</a:t>
            </a:r>
          </a:p>
        </p:txBody>
      </p:sp>
      <p:pic>
        <p:nvPicPr>
          <p:cNvPr id="18" name="Picture 17" descr="A picture containing drawing&#10;&#10;Description automatically generated">
            <a:extLst>
              <a:ext uri="{FF2B5EF4-FFF2-40B4-BE49-F238E27FC236}">
                <a16:creationId xmlns:a16="http://schemas.microsoft.com/office/drawing/2014/main" id="{1F9184B3-094E-931C-C118-A67E12A391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7" name="TextBox 6">
            <a:extLst>
              <a:ext uri="{FF2B5EF4-FFF2-40B4-BE49-F238E27FC236}">
                <a16:creationId xmlns:a16="http://schemas.microsoft.com/office/drawing/2014/main" id="{C975EA1A-ADE8-0F4E-1B07-19F010D0276A}"/>
              </a:ext>
            </a:extLst>
          </p:cNvPr>
          <p:cNvSpPr txBox="1"/>
          <p:nvPr/>
        </p:nvSpPr>
        <p:spPr>
          <a:xfrm>
            <a:off x="154829" y="1609344"/>
            <a:ext cx="12771815"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400" dirty="0">
              <a:solidFill>
                <a:srgbClr val="305699"/>
              </a:solidFill>
              <a:latin typeface="Georgia Pro"/>
              <a:cs typeface="Arial" pitchFamily="34" charset="0"/>
            </a:endParaRPr>
          </a:p>
          <a:p>
            <a:pPr algn="ctr"/>
            <a:endParaRPr lang="en-US" dirty="0">
              <a:cs typeface="Arial" pitchFamily="34" charset="0"/>
            </a:endParaRPr>
          </a:p>
        </p:txBody>
      </p:sp>
      <p:pic>
        <p:nvPicPr>
          <p:cNvPr id="19" name="Picture 18">
            <a:extLst>
              <a:ext uri="{FF2B5EF4-FFF2-40B4-BE49-F238E27FC236}">
                <a16:creationId xmlns:a16="http://schemas.microsoft.com/office/drawing/2014/main" id="{168F64CE-E70D-7B48-E533-2CC6D5B94043}"/>
              </a:ext>
            </a:extLst>
          </p:cNvPr>
          <p:cNvPicPr>
            <a:picLocks noChangeAspect="1"/>
          </p:cNvPicPr>
          <p:nvPr/>
        </p:nvPicPr>
        <p:blipFill>
          <a:blip r:embed="rId4"/>
          <a:stretch>
            <a:fillRect/>
          </a:stretch>
        </p:blipFill>
        <p:spPr>
          <a:xfrm>
            <a:off x="554648" y="4415457"/>
            <a:ext cx="2654037" cy="3404935"/>
          </a:xfrm>
          <a:prstGeom prst="rect">
            <a:avLst/>
          </a:prstGeom>
        </p:spPr>
      </p:pic>
      <p:pic>
        <p:nvPicPr>
          <p:cNvPr id="20" name="Picture 19">
            <a:extLst>
              <a:ext uri="{FF2B5EF4-FFF2-40B4-BE49-F238E27FC236}">
                <a16:creationId xmlns:a16="http://schemas.microsoft.com/office/drawing/2014/main" id="{89CFCAB7-740F-E297-286D-8AB0B8974764}"/>
              </a:ext>
            </a:extLst>
          </p:cNvPr>
          <p:cNvPicPr>
            <a:picLocks noChangeAspect="1"/>
          </p:cNvPicPr>
          <p:nvPr/>
        </p:nvPicPr>
        <p:blipFill>
          <a:blip r:embed="rId5"/>
          <a:stretch>
            <a:fillRect/>
          </a:stretch>
        </p:blipFill>
        <p:spPr>
          <a:xfrm>
            <a:off x="4232915" y="4415457"/>
            <a:ext cx="2636080" cy="3404935"/>
          </a:xfrm>
          <a:prstGeom prst="rect">
            <a:avLst/>
          </a:prstGeom>
        </p:spPr>
      </p:pic>
      <p:pic>
        <p:nvPicPr>
          <p:cNvPr id="21" name="Picture 20">
            <a:extLst>
              <a:ext uri="{FF2B5EF4-FFF2-40B4-BE49-F238E27FC236}">
                <a16:creationId xmlns:a16="http://schemas.microsoft.com/office/drawing/2014/main" id="{BE565E8D-3646-F506-1D67-9A6760781EAE}"/>
              </a:ext>
            </a:extLst>
          </p:cNvPr>
          <p:cNvPicPr>
            <a:picLocks noChangeAspect="1"/>
          </p:cNvPicPr>
          <p:nvPr/>
        </p:nvPicPr>
        <p:blipFill>
          <a:blip r:embed="rId6"/>
          <a:stretch>
            <a:fillRect/>
          </a:stretch>
        </p:blipFill>
        <p:spPr>
          <a:xfrm>
            <a:off x="7958210" y="4414893"/>
            <a:ext cx="2605240" cy="3404933"/>
          </a:xfrm>
          <a:prstGeom prst="rect">
            <a:avLst/>
          </a:prstGeom>
        </p:spPr>
      </p:pic>
      <p:pic>
        <p:nvPicPr>
          <p:cNvPr id="22" name="Picture 21">
            <a:extLst>
              <a:ext uri="{FF2B5EF4-FFF2-40B4-BE49-F238E27FC236}">
                <a16:creationId xmlns:a16="http://schemas.microsoft.com/office/drawing/2014/main" id="{4CB642A3-0F13-2AE0-82A1-9365B0FCF256}"/>
              </a:ext>
            </a:extLst>
          </p:cNvPr>
          <p:cNvPicPr>
            <a:picLocks noChangeAspect="1"/>
          </p:cNvPicPr>
          <p:nvPr/>
        </p:nvPicPr>
        <p:blipFill>
          <a:blip r:embed="rId7"/>
          <a:stretch>
            <a:fillRect/>
          </a:stretch>
        </p:blipFill>
        <p:spPr>
          <a:xfrm>
            <a:off x="11541551" y="4446134"/>
            <a:ext cx="2611488" cy="3373692"/>
          </a:xfrm>
          <a:prstGeom prst="rect">
            <a:avLst/>
          </a:prstGeom>
        </p:spPr>
      </p:pic>
      <p:pic>
        <p:nvPicPr>
          <p:cNvPr id="24" name="Picture 23">
            <a:extLst>
              <a:ext uri="{FF2B5EF4-FFF2-40B4-BE49-F238E27FC236}">
                <a16:creationId xmlns:a16="http://schemas.microsoft.com/office/drawing/2014/main" id="{5EE168CB-6C53-AADE-EF15-4CB49E00BD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7583" y="8888350"/>
            <a:ext cx="910732" cy="560450"/>
          </a:xfrm>
          <a:prstGeom prst="rect">
            <a:avLst/>
          </a:prstGeom>
        </p:spPr>
      </p:pic>
      <p:sp>
        <p:nvSpPr>
          <p:cNvPr id="28" name="TextBox 27">
            <a:extLst>
              <a:ext uri="{FF2B5EF4-FFF2-40B4-BE49-F238E27FC236}">
                <a16:creationId xmlns:a16="http://schemas.microsoft.com/office/drawing/2014/main" id="{16783605-409A-5FED-0CDA-88CCF95651D3}"/>
              </a:ext>
            </a:extLst>
          </p:cNvPr>
          <p:cNvSpPr txBox="1"/>
          <p:nvPr/>
        </p:nvSpPr>
        <p:spPr>
          <a:xfrm>
            <a:off x="363034" y="1337127"/>
            <a:ext cx="14004936"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02FA7"/>
                </a:solidFill>
                <a:latin typeface="Franklin Gothic Book" panose="020B0503020102020204" pitchFamily="34" charset="0"/>
              </a:rPr>
              <a:t>Lead Service Replacement is limited to targeted areas and properties identified or suspected to have lead lines. Replacement will only qualify for the following:</a:t>
            </a:r>
          </a:p>
          <a:p>
            <a:pPr marL="800100" lvl="1" indent="-342900">
              <a:buFont typeface="Arial" panose="020B0604020202020204" pitchFamily="34" charset="0"/>
              <a:buChar char="•"/>
            </a:pPr>
            <a:r>
              <a:rPr lang="en-US" sz="2400" dirty="0">
                <a:solidFill>
                  <a:srgbClr val="002FA7"/>
                </a:solidFill>
                <a:latin typeface="Franklin Gothic Book" panose="020B0503020102020204" pitchFamily="34" charset="0"/>
              </a:rPr>
              <a:t>Only for confirmed lead lines on eligible properties.</a:t>
            </a:r>
          </a:p>
          <a:p>
            <a:pPr marL="800100" lvl="1" indent="-342900">
              <a:buFont typeface="Arial" panose="020B0604020202020204" pitchFamily="34" charset="0"/>
              <a:buChar char="•"/>
            </a:pPr>
            <a:r>
              <a:rPr lang="en-US" sz="2400" dirty="0">
                <a:solidFill>
                  <a:srgbClr val="002FA7"/>
                </a:solidFill>
                <a:latin typeface="Franklin Gothic Book" panose="020B0503020102020204" pitchFamily="34" charset="0"/>
              </a:rPr>
              <a:t>Only with homeowner’s permission and signed consent form.</a:t>
            </a:r>
          </a:p>
          <a:p>
            <a:pPr marL="800100" lvl="1" indent="-342900">
              <a:buFont typeface="Arial" panose="020B0604020202020204" pitchFamily="34" charset="0"/>
              <a:buChar char="•"/>
            </a:pPr>
            <a:r>
              <a:rPr lang="en-US" sz="2400" dirty="0">
                <a:solidFill>
                  <a:srgbClr val="002FA7"/>
                </a:solidFill>
                <a:latin typeface="Franklin Gothic Book" panose="020B0503020102020204" pitchFamily="34" charset="0"/>
              </a:rPr>
              <a:t>Only actual replacements – considered feasible based on field conditions.</a:t>
            </a:r>
          </a:p>
          <a:p>
            <a:r>
              <a:rPr lang="en-US" sz="2400" dirty="0">
                <a:solidFill>
                  <a:srgbClr val="002FA7"/>
                </a:solidFill>
                <a:latin typeface="Franklin Gothic Book" panose="020B0503020102020204" pitchFamily="34" charset="0"/>
              </a:rPr>
              <a:t>NOTE: Lead service replacements will be performed in conjunction with water main operations with consent forms signed by the property owner.</a:t>
            </a:r>
          </a:p>
        </p:txBody>
      </p:sp>
      <p:sp>
        <p:nvSpPr>
          <p:cNvPr id="29" name="TextBox 28">
            <a:extLst>
              <a:ext uri="{FF2B5EF4-FFF2-40B4-BE49-F238E27FC236}">
                <a16:creationId xmlns:a16="http://schemas.microsoft.com/office/drawing/2014/main" id="{7F7E519F-918F-603A-F856-19FFBFADCC2D}"/>
              </a:ext>
            </a:extLst>
          </p:cNvPr>
          <p:cNvSpPr txBox="1"/>
          <p:nvPr/>
        </p:nvSpPr>
        <p:spPr>
          <a:xfrm>
            <a:off x="800367" y="7880715"/>
            <a:ext cx="2396640" cy="400110"/>
          </a:xfrm>
          <a:prstGeom prst="rect">
            <a:avLst/>
          </a:prstGeom>
          <a:noFill/>
        </p:spPr>
        <p:txBody>
          <a:bodyPr wrap="square" rtlCol="0">
            <a:spAutoFit/>
          </a:bodyPr>
          <a:lstStyle/>
          <a:p>
            <a:r>
              <a:rPr lang="en-US" sz="2000" dirty="0">
                <a:solidFill>
                  <a:srgbClr val="002FA7"/>
                </a:solidFill>
                <a:latin typeface="Franklin Gothic Book" panose="020B0503020102020204" pitchFamily="34" charset="0"/>
              </a:rPr>
              <a:t>Letter of Eligibility</a:t>
            </a:r>
          </a:p>
        </p:txBody>
      </p:sp>
      <p:sp>
        <p:nvSpPr>
          <p:cNvPr id="31" name="TextBox 30">
            <a:extLst>
              <a:ext uri="{FF2B5EF4-FFF2-40B4-BE49-F238E27FC236}">
                <a16:creationId xmlns:a16="http://schemas.microsoft.com/office/drawing/2014/main" id="{6AF4615C-F26F-3424-C0B6-A446BCBA01DE}"/>
              </a:ext>
            </a:extLst>
          </p:cNvPr>
          <p:cNvSpPr txBox="1"/>
          <p:nvPr/>
        </p:nvSpPr>
        <p:spPr>
          <a:xfrm>
            <a:off x="4587037" y="7803230"/>
            <a:ext cx="2396640" cy="400110"/>
          </a:xfrm>
          <a:prstGeom prst="rect">
            <a:avLst/>
          </a:prstGeom>
          <a:noFill/>
        </p:spPr>
        <p:txBody>
          <a:bodyPr wrap="square" rtlCol="0">
            <a:spAutoFit/>
          </a:bodyPr>
          <a:lstStyle/>
          <a:p>
            <a:r>
              <a:rPr lang="en-US" sz="2000" dirty="0">
                <a:solidFill>
                  <a:srgbClr val="002FA7"/>
                </a:solidFill>
                <a:latin typeface="Franklin Gothic Book" panose="020B0503020102020204" pitchFamily="34" charset="0"/>
              </a:rPr>
              <a:t>Consent Form</a:t>
            </a:r>
          </a:p>
        </p:txBody>
      </p:sp>
      <p:sp>
        <p:nvSpPr>
          <p:cNvPr id="32" name="TextBox 31">
            <a:extLst>
              <a:ext uri="{FF2B5EF4-FFF2-40B4-BE49-F238E27FC236}">
                <a16:creationId xmlns:a16="http://schemas.microsoft.com/office/drawing/2014/main" id="{3FF8E371-A901-F055-2A59-4338C88E40C0}"/>
              </a:ext>
            </a:extLst>
          </p:cNvPr>
          <p:cNvSpPr txBox="1"/>
          <p:nvPr/>
        </p:nvSpPr>
        <p:spPr>
          <a:xfrm>
            <a:off x="8527910" y="7819826"/>
            <a:ext cx="1809750" cy="400110"/>
          </a:xfrm>
          <a:prstGeom prst="rect">
            <a:avLst/>
          </a:prstGeom>
          <a:noFill/>
        </p:spPr>
        <p:txBody>
          <a:bodyPr wrap="square" rtlCol="0">
            <a:spAutoFit/>
          </a:bodyPr>
          <a:lstStyle/>
          <a:p>
            <a:r>
              <a:rPr lang="en-US" sz="2000" dirty="0">
                <a:solidFill>
                  <a:srgbClr val="002FA7"/>
                </a:solidFill>
                <a:latin typeface="Franklin Gothic Book" panose="020B0503020102020204" pitchFamily="34" charset="0"/>
              </a:rPr>
              <a:t>Final Notice</a:t>
            </a:r>
          </a:p>
        </p:txBody>
      </p:sp>
      <p:sp>
        <p:nvSpPr>
          <p:cNvPr id="33" name="TextBox 32">
            <a:extLst>
              <a:ext uri="{FF2B5EF4-FFF2-40B4-BE49-F238E27FC236}">
                <a16:creationId xmlns:a16="http://schemas.microsoft.com/office/drawing/2014/main" id="{DFBCF87E-A177-FF2B-8978-9BEB6C1C49BD}"/>
              </a:ext>
            </a:extLst>
          </p:cNvPr>
          <p:cNvSpPr txBox="1"/>
          <p:nvPr/>
        </p:nvSpPr>
        <p:spPr>
          <a:xfrm>
            <a:off x="11953480" y="7803230"/>
            <a:ext cx="1999451" cy="400110"/>
          </a:xfrm>
          <a:prstGeom prst="rect">
            <a:avLst/>
          </a:prstGeom>
          <a:noFill/>
        </p:spPr>
        <p:txBody>
          <a:bodyPr wrap="square" rtlCol="0">
            <a:spAutoFit/>
          </a:bodyPr>
          <a:lstStyle/>
          <a:p>
            <a:r>
              <a:rPr lang="en-US" sz="2000" dirty="0">
                <a:solidFill>
                  <a:srgbClr val="002FA7"/>
                </a:solidFill>
                <a:latin typeface="Franklin Gothic Book" panose="020B0503020102020204" pitchFamily="34" charset="0"/>
              </a:rPr>
              <a:t>Opt-Out Form</a:t>
            </a:r>
          </a:p>
        </p:txBody>
      </p:sp>
    </p:spTree>
    <p:extLst>
      <p:ext uri="{BB962C8B-B14F-4D97-AF65-F5344CB8AC3E}">
        <p14:creationId xmlns:p14="http://schemas.microsoft.com/office/powerpoint/2010/main" val="369959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FF011-6F52-D81D-44BA-1DEC10F09748}"/>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936DA76-E73E-7644-F5D8-8D2FD7221C46}"/>
              </a:ext>
            </a:extLst>
          </p:cNvPr>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A02ADA52-7ACF-7235-CC30-92814A81C437}"/>
              </a:ext>
            </a:extLst>
          </p:cNvPr>
          <p:cNvSpPr txBox="1">
            <a:spLocks noChangeArrowheads="1"/>
          </p:cNvSpPr>
          <p:nvPr/>
        </p:nvSpPr>
        <p:spPr bwMode="auto">
          <a:xfrm>
            <a:off x="10769621" y="8994085"/>
            <a:ext cx="2442795" cy="6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latin typeface="Franklin Gothic Book" panose="020B0503020102020204" pitchFamily="34" charset="0"/>
              </a:rPr>
              <a:t>TRAFFIC PATTERNS DURING CONSTRUCTION</a:t>
            </a:r>
          </a:p>
        </p:txBody>
      </p:sp>
      <p:sp>
        <p:nvSpPr>
          <p:cNvPr id="13" name="Title 1">
            <a:extLst>
              <a:ext uri="{FF2B5EF4-FFF2-40B4-BE49-F238E27FC236}">
                <a16:creationId xmlns:a16="http://schemas.microsoft.com/office/drawing/2014/main" id="{65DFFBD1-EC28-978D-11A2-BEF90C659969}"/>
              </a:ext>
            </a:extLst>
          </p:cNvPr>
          <p:cNvSpPr txBox="1">
            <a:spLocks/>
          </p:cNvSpPr>
          <p:nvPr/>
        </p:nvSpPr>
        <p:spPr>
          <a:xfrm>
            <a:off x="439151" y="307218"/>
            <a:ext cx="14562309"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kumimoji="0" lang="en-US" sz="4400" b="1" i="0" u="sng" strike="noStrike" kern="1200" cap="all" spc="0" normalizeH="0" baseline="0" noProof="0" dirty="0">
                <a:ln>
                  <a:noFill/>
                </a:ln>
                <a:solidFill>
                  <a:srgbClr val="FF8340"/>
                </a:solidFill>
                <a:effectLst/>
                <a:uLnTx/>
                <a:uFillTx/>
                <a:latin typeface="Franklin Gothic Book" panose="020B0503020102020204" pitchFamily="34" charset="0"/>
              </a:rPr>
              <a:t>Traffic Patterns during construction</a:t>
            </a:r>
          </a:p>
        </p:txBody>
      </p:sp>
      <p:sp>
        <p:nvSpPr>
          <p:cNvPr id="30" name="Slide Number Placeholder 3">
            <a:extLst>
              <a:ext uri="{FF2B5EF4-FFF2-40B4-BE49-F238E27FC236}">
                <a16:creationId xmlns:a16="http://schemas.microsoft.com/office/drawing/2014/main" id="{85E26FB8-D463-4689-7348-52DF54CB5DF9}"/>
              </a:ext>
            </a:extLst>
          </p:cNvPr>
          <p:cNvSpPr>
            <a:spLocks noGrp="1"/>
          </p:cNvSpPr>
          <p:nvPr>
            <p:ph type="sldNum" sz="quarter" idx="12"/>
          </p:nvPr>
        </p:nvSpPr>
        <p:spPr>
          <a:xfrm>
            <a:off x="13754638" y="9159875"/>
            <a:ext cx="1012288" cy="696913"/>
          </a:xfrm>
        </p:spPr>
        <p:txBody>
          <a:bodyPr/>
          <a:lstStyle/>
          <a:p>
            <a:fld id="{ED5B0AD1-0A89-40B3-9509-CD8CBA201049}" type="slidenum">
              <a:rPr lang="en-US" sz="2000" smtClean="0">
                <a:latin typeface="Franklin Gothic Book" panose="020B0503020102020204" pitchFamily="34" charset="0"/>
              </a:rPr>
              <a:pPr/>
              <a:t>8</a:t>
            </a:fld>
            <a:endParaRPr lang="en-US">
              <a:latin typeface="Franklin Gothic Book" panose="020B050302010202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6996F43C-40B1-3CBE-EE08-98D92777B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2" name="Text Box 12">
            <a:extLst>
              <a:ext uri="{FF2B5EF4-FFF2-40B4-BE49-F238E27FC236}">
                <a16:creationId xmlns:a16="http://schemas.microsoft.com/office/drawing/2014/main" id="{080C4493-D9C6-0F59-FB7F-D3B4A98441C7}"/>
              </a:ext>
            </a:extLst>
          </p:cNvPr>
          <p:cNvSpPr txBox="1">
            <a:spLocks noChangeArrowheads="1"/>
          </p:cNvSpPr>
          <p:nvPr/>
        </p:nvSpPr>
        <p:spPr bwMode="auto">
          <a:xfrm>
            <a:off x="4623853" y="8947967"/>
            <a:ext cx="6227926" cy="76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 – New 48” Trunk Water Main on East 233</a:t>
            </a:r>
            <a:r>
              <a:rPr lang="en-US" sz="1600" baseline="30000" dirty="0">
                <a:effectLst/>
                <a:latin typeface="Franklin Gothic Book" panose="020B0503020102020204" pitchFamily="34" charset="0"/>
                <a:ea typeface="Times New Roman" panose="02020603050405020304" pitchFamily="18" charset="0"/>
                <a:cs typeface="Aptos" panose="020B0004020202020204" pitchFamily="34" charset="0"/>
              </a:rPr>
              <a:t>rd</a:t>
            </a: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 Street</a:t>
            </a:r>
            <a:endParaRPr lang="en-US" sz="1600" dirty="0">
              <a:latin typeface="Franklin Gothic Book" panose="020B0503020102020204" pitchFamily="34" charset="0"/>
            </a:endParaRPr>
          </a:p>
          <a:p>
            <a:pPr>
              <a:spcBef>
                <a:spcPct val="50000"/>
              </a:spcBef>
            </a:pPr>
            <a:r>
              <a:rPr lang="en-US" sz="1600" dirty="0">
                <a:latin typeface="Franklin Gothic Book" panose="020B0503020102020204" pitchFamily="34" charset="0"/>
              </a:rPr>
              <a:t>Borough of Bronx</a:t>
            </a:r>
          </a:p>
        </p:txBody>
      </p:sp>
      <p:sp>
        <p:nvSpPr>
          <p:cNvPr id="6" name="TextBox 5">
            <a:extLst>
              <a:ext uri="{FF2B5EF4-FFF2-40B4-BE49-F238E27FC236}">
                <a16:creationId xmlns:a16="http://schemas.microsoft.com/office/drawing/2014/main" id="{F5ADFF7E-1BBF-39B5-53A8-6FFBD4A452B3}"/>
              </a:ext>
            </a:extLst>
          </p:cNvPr>
          <p:cNvSpPr txBox="1"/>
          <p:nvPr/>
        </p:nvSpPr>
        <p:spPr>
          <a:xfrm>
            <a:off x="707940" y="1485456"/>
            <a:ext cx="6554251" cy="334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solidFill>
                  <a:srgbClr val="002FA7"/>
                </a:solidFill>
                <a:latin typeface="Franklin Gothic Book" panose="020B0503020102020204" pitchFamily="34" charset="0"/>
                <a:cs typeface="Arial"/>
              </a:rPr>
              <a:t>Contractor will maintain the following:</a:t>
            </a:r>
          </a:p>
          <a:p>
            <a:pPr marL="800100" lvl="1" indent="-342900">
              <a:lnSpc>
                <a:spcPct val="150000"/>
              </a:lnSpc>
              <a:buFont typeface="Arial"/>
              <a:buChar char="•"/>
            </a:pPr>
            <a:r>
              <a:rPr lang="en-US" sz="2400" dirty="0">
                <a:solidFill>
                  <a:srgbClr val="002FA7"/>
                </a:solidFill>
                <a:latin typeface="Franklin Gothic Book" panose="020B0503020102020204" pitchFamily="34" charset="0"/>
                <a:cs typeface="Arial"/>
              </a:rPr>
              <a:t>Personnel, signage and safe work site for pedestrians, vehicles and access to buildings and sidewalks.</a:t>
            </a:r>
          </a:p>
          <a:p>
            <a:pPr marL="800100" lvl="1" indent="-342900">
              <a:lnSpc>
                <a:spcPct val="150000"/>
              </a:lnSpc>
              <a:buFont typeface="Arial"/>
              <a:buChar char="•"/>
            </a:pPr>
            <a:r>
              <a:rPr lang="en-US" sz="2400" dirty="0">
                <a:solidFill>
                  <a:srgbClr val="002FA7"/>
                </a:solidFill>
                <a:latin typeface="Franklin Gothic Book" panose="020B0503020102020204" pitchFamily="34" charset="0"/>
                <a:cs typeface="Arial"/>
              </a:rPr>
              <a:t>Street access – maintain one lane for emergency and through traffic</a:t>
            </a:r>
          </a:p>
        </p:txBody>
      </p:sp>
      <p:pic>
        <p:nvPicPr>
          <p:cNvPr id="7" name="Picture 6">
            <a:extLst>
              <a:ext uri="{FF2B5EF4-FFF2-40B4-BE49-F238E27FC236}">
                <a16:creationId xmlns:a16="http://schemas.microsoft.com/office/drawing/2014/main" id="{077E6D26-9F8B-BABE-AC37-98B1128748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4088" y="8892729"/>
            <a:ext cx="905100" cy="542477"/>
          </a:xfrm>
          <a:prstGeom prst="rect">
            <a:avLst/>
          </a:prstGeom>
        </p:spPr>
      </p:pic>
      <p:pic>
        <p:nvPicPr>
          <p:cNvPr id="24" name="Picture 23">
            <a:extLst>
              <a:ext uri="{FF2B5EF4-FFF2-40B4-BE49-F238E27FC236}">
                <a16:creationId xmlns:a16="http://schemas.microsoft.com/office/drawing/2014/main" id="{38B02E77-64D5-7526-5DAD-31EFB52E2F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55" y="5703239"/>
            <a:ext cx="3960865" cy="2635776"/>
          </a:xfrm>
          <a:prstGeom prst="rect">
            <a:avLst/>
          </a:prstGeom>
        </p:spPr>
      </p:pic>
      <p:pic>
        <p:nvPicPr>
          <p:cNvPr id="26" name="Picture 25">
            <a:extLst>
              <a:ext uri="{FF2B5EF4-FFF2-40B4-BE49-F238E27FC236}">
                <a16:creationId xmlns:a16="http://schemas.microsoft.com/office/drawing/2014/main" id="{E19A76C2-47D7-44C9-38E7-BB6967F9D8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8891" y="1485456"/>
            <a:ext cx="4691269" cy="3121826"/>
          </a:xfrm>
          <a:prstGeom prst="rect">
            <a:avLst/>
          </a:prstGeom>
        </p:spPr>
      </p:pic>
    </p:spTree>
    <p:extLst>
      <p:ext uri="{BB962C8B-B14F-4D97-AF65-F5344CB8AC3E}">
        <p14:creationId xmlns:p14="http://schemas.microsoft.com/office/powerpoint/2010/main" val="39222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8994085"/>
            <a:ext cx="2260578" cy="39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a:latin typeface="Franklin Gothic Book" panose="020B0503020102020204" pitchFamily="34" charset="0"/>
              </a:rPr>
              <a:t>COMMUNITY IMPACTS</a:t>
            </a:r>
          </a:p>
        </p:txBody>
      </p:sp>
      <p:sp>
        <p:nvSpPr>
          <p:cNvPr id="13" name="Title 1">
            <a:extLst>
              <a:ext uri="{FF2B5EF4-FFF2-40B4-BE49-F238E27FC236}">
                <a16:creationId xmlns:a16="http://schemas.microsoft.com/office/drawing/2014/main" id="{B9AD4E5B-3437-4B93-B137-14001F564D39}"/>
              </a:ext>
            </a:extLst>
          </p:cNvPr>
          <p:cNvSpPr txBox="1">
            <a:spLocks/>
          </p:cNvSpPr>
          <p:nvPr/>
        </p:nvSpPr>
        <p:spPr>
          <a:xfrm>
            <a:off x="185716" y="285604"/>
            <a:ext cx="13980858"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kumimoji="0" lang="en-US" sz="4000" b="1" i="0" u="sng" strike="noStrike" kern="1200" cap="all" spc="0" normalizeH="0" baseline="0" noProof="0" dirty="0">
                <a:ln>
                  <a:noFill/>
                </a:ln>
                <a:solidFill>
                  <a:srgbClr val="FF8340"/>
                </a:solidFill>
                <a:effectLst/>
                <a:uLnTx/>
                <a:uFillTx/>
                <a:latin typeface="Franklin Gothic Book" panose="020B0503020102020204" pitchFamily="34" charset="0"/>
              </a:rPr>
              <a:t>COMMUNITY IMPACTS DURING CONSTRUCTION</a:t>
            </a:r>
          </a:p>
        </p:txBody>
      </p:sp>
      <p:sp>
        <p:nvSpPr>
          <p:cNvPr id="30" name="Slide Number Placeholder 3">
            <a:extLst>
              <a:ext uri="{FF2B5EF4-FFF2-40B4-BE49-F238E27FC236}">
                <a16:creationId xmlns:a16="http://schemas.microsoft.com/office/drawing/2014/main" id="{19AC6DD0-0742-40AC-9909-EE7C055625CB}"/>
              </a:ext>
            </a:extLst>
          </p:cNvPr>
          <p:cNvSpPr>
            <a:spLocks noGrp="1"/>
          </p:cNvSpPr>
          <p:nvPr>
            <p:ph type="sldNum" sz="quarter" idx="12"/>
          </p:nvPr>
        </p:nvSpPr>
        <p:spPr>
          <a:xfrm>
            <a:off x="14063730" y="9159875"/>
            <a:ext cx="703195" cy="696913"/>
          </a:xfrm>
        </p:spPr>
        <p:txBody>
          <a:bodyPr/>
          <a:lstStyle/>
          <a:p>
            <a:fld id="{ED5B0AD1-0A89-40B3-9509-CD8CBA201049}" type="slidenum">
              <a:rPr lang="en-US" sz="2000" smtClean="0">
                <a:latin typeface="Franklin Gothic Book" panose="020B0503020102020204" pitchFamily="34" charset="0"/>
              </a:rPr>
              <a:pPr/>
              <a:t>9</a:t>
            </a:fld>
            <a:endParaRPr lang="en-US">
              <a:latin typeface="Franklin Gothic Book" panose="020B050302010202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0163CC7E-B53C-4972-8A78-A323DEE5C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22" name="Text Placeholder 2">
            <a:extLst>
              <a:ext uri="{FF2B5EF4-FFF2-40B4-BE49-F238E27FC236}">
                <a16:creationId xmlns:a16="http://schemas.microsoft.com/office/drawing/2014/main" id="{51386E24-1045-43B4-85B0-39BC0DB0533C}"/>
              </a:ext>
            </a:extLst>
          </p:cNvPr>
          <p:cNvSpPr txBox="1">
            <a:spLocks/>
          </p:cNvSpPr>
          <p:nvPr/>
        </p:nvSpPr>
        <p:spPr>
          <a:xfrm>
            <a:off x="185716" y="1247774"/>
            <a:ext cx="14337683" cy="5465036"/>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ea typeface="Calibri"/>
                <a:cs typeface="Calibri"/>
              </a:rPr>
              <a:t>Driveway and parking access may be temporarily restricted when necessary; signs to be posted in advance.</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ea typeface="Calibri"/>
                <a:cs typeface="Calibri"/>
              </a:rPr>
              <a:t>Scheduled water main service shut-downs with advanced 72 and 24-hour notification </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ea typeface="Calibri"/>
                <a:cs typeface="Calibri"/>
              </a:rPr>
              <a:t>Garbage pick-up may be affected; we will coordinate with appropriate stakeholders and DSNY</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ea typeface="Calibri"/>
                <a:cs typeface="Calibri"/>
              </a:rPr>
              <a:t>Individuals with special needs should contact the CCL. DDC field staff will work to minimize inconvenience. </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ea typeface="Calibri"/>
                <a:cs typeface="Calibri"/>
              </a:rPr>
              <a:t>Roadway lane closures, as necessary</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ea typeface="Calibri"/>
                <a:cs typeface="Calibri"/>
              </a:rPr>
              <a:t>Temporary relocation of bus stops when needed, as coordinated with MTA Surface</a:t>
            </a:r>
          </a:p>
          <a:p>
            <a:pPr marL="457200" indent="-457200">
              <a:lnSpc>
                <a:spcPct val="150000"/>
              </a:lnSpc>
              <a:spcBef>
                <a:spcPts val="400"/>
              </a:spcBef>
              <a:spcAft>
                <a:spcPts val="400"/>
              </a:spcAft>
              <a:buFont typeface="Arial" panose="020B0604020202020204" pitchFamily="34" charset="0"/>
              <a:buChar char="•"/>
            </a:pPr>
            <a:r>
              <a:rPr lang="en-US" sz="2400" dirty="0">
                <a:latin typeface="Franklin Gothic Book" panose="020B0503020102020204" pitchFamily="34" charset="0"/>
                <a:ea typeface="Calibri"/>
                <a:cs typeface="Calibri"/>
              </a:rPr>
              <a:t>Weekend hours for construction may be necessary; Typical construction hours are 7AM to 4PM, but can vary depending on work locations, as per DOT Office of Construction Mitigation and Coordination stipulations. </a:t>
            </a:r>
          </a:p>
          <a:p>
            <a:pPr>
              <a:spcBef>
                <a:spcPts val="400"/>
              </a:spcBef>
              <a:spcAft>
                <a:spcPts val="400"/>
              </a:spcAft>
            </a:pPr>
            <a:endParaRPr lang="en-US" sz="2800" dirty="0">
              <a:latin typeface="Calibri" panose="020F0502020204030204" pitchFamily="34" charset="0"/>
              <a:cs typeface="Calibri" panose="020F0502020204030204" pitchFamily="34" charset="0"/>
            </a:endParaRPr>
          </a:p>
        </p:txBody>
      </p:sp>
      <p:sp>
        <p:nvSpPr>
          <p:cNvPr id="2" name="Text Box 12">
            <a:extLst>
              <a:ext uri="{FF2B5EF4-FFF2-40B4-BE49-F238E27FC236}">
                <a16:creationId xmlns:a16="http://schemas.microsoft.com/office/drawing/2014/main" id="{AA05AE0E-A1C0-9557-C89A-AC2C9EFE8904}"/>
              </a:ext>
            </a:extLst>
          </p:cNvPr>
          <p:cNvSpPr txBox="1">
            <a:spLocks noChangeArrowheads="1"/>
          </p:cNvSpPr>
          <p:nvPr/>
        </p:nvSpPr>
        <p:spPr bwMode="auto">
          <a:xfrm>
            <a:off x="4623853" y="8947967"/>
            <a:ext cx="6227926" cy="8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600" dirty="0">
                <a:effectLst/>
                <a:latin typeface="Franklin Gothic Book" panose="020B0503020102020204" pitchFamily="34" charset="0"/>
                <a:ea typeface="Times New Roman" panose="02020603050405020304" pitchFamily="18" charset="0"/>
                <a:cs typeface="Aptos" panose="020B0004020202020204" pitchFamily="34" charset="0"/>
              </a:rPr>
              <a:t>HED562</a:t>
            </a:r>
            <a:r>
              <a:rPr lang="en-US" sz="2000" dirty="0">
                <a:effectLst/>
                <a:latin typeface="Franklin Gothic Book" panose="020B0503020102020204" pitchFamily="34" charset="0"/>
                <a:ea typeface="Times New Roman" panose="02020603050405020304" pitchFamily="18" charset="0"/>
                <a:cs typeface="Aptos" panose="020B0004020202020204" pitchFamily="34" charset="0"/>
              </a:rPr>
              <a:t> </a:t>
            </a:r>
            <a:r>
              <a:rPr lang="en-US" sz="1600" dirty="0">
                <a:latin typeface="Franklin Gothic Book" panose="020B0503020102020204" pitchFamily="34" charset="0"/>
              </a:rPr>
              <a:t> – New 48” Trunk Water Main on East 233</a:t>
            </a:r>
            <a:r>
              <a:rPr lang="en-US" sz="1600" baseline="30000" dirty="0">
                <a:latin typeface="Franklin Gothic Book" panose="020B0503020102020204" pitchFamily="34" charset="0"/>
              </a:rPr>
              <a:t>rd</a:t>
            </a:r>
            <a:r>
              <a:rPr lang="en-US" sz="1600" dirty="0">
                <a:latin typeface="Franklin Gothic Book" panose="020B0503020102020204" pitchFamily="34" charset="0"/>
              </a:rPr>
              <a:t> Street</a:t>
            </a:r>
          </a:p>
          <a:p>
            <a:pPr>
              <a:spcBef>
                <a:spcPct val="50000"/>
              </a:spcBef>
            </a:pPr>
            <a:r>
              <a:rPr lang="en-US" sz="1600" dirty="0">
                <a:latin typeface="Franklin Gothic Book" panose="020B0503020102020204" pitchFamily="34" charset="0"/>
              </a:rPr>
              <a:t>Borough of Bronx</a:t>
            </a:r>
          </a:p>
        </p:txBody>
      </p:sp>
      <p:pic>
        <p:nvPicPr>
          <p:cNvPr id="6" name="Picture 5">
            <a:extLst>
              <a:ext uri="{FF2B5EF4-FFF2-40B4-BE49-F238E27FC236}">
                <a16:creationId xmlns:a16="http://schemas.microsoft.com/office/drawing/2014/main" id="{3CDAD052-7C0A-F9E4-1C29-5927D34635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0915" y="8882685"/>
            <a:ext cx="900866" cy="554379"/>
          </a:xfrm>
          <a:prstGeom prst="rect">
            <a:avLst/>
          </a:prstGeom>
        </p:spPr>
      </p:pic>
    </p:spTree>
    <p:extLst>
      <p:ext uri="{BB962C8B-B14F-4D97-AF65-F5344CB8AC3E}">
        <p14:creationId xmlns:p14="http://schemas.microsoft.com/office/powerpoint/2010/main" val="621715864"/>
      </p:ext>
    </p:extLst>
  </p:cSld>
  <p:clrMapOvr>
    <a:masterClrMapping/>
  </p:clrMapOvr>
</p:sld>
</file>

<file path=ppt/theme/theme1.xml><?xml version="1.0" encoding="utf-8"?>
<a:theme xmlns:a="http://schemas.openxmlformats.org/drawingml/2006/main" name="PDC Powerpoint Template 11x17">
  <a:themeElements>
    <a:clrScheme name="PDC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DC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46208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46208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DC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DC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DC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DC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DC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DC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DC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DC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DC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DC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DC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DC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256a56e-2043-4a28-bbff-381f19021c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CB725A1D8E9248AC01F22E16E5EA3B" ma:contentTypeVersion="14" ma:contentTypeDescription="Create a new document." ma:contentTypeScope="" ma:versionID="60b724b95de9a0b2222a6f90a8effb30">
  <xsd:schema xmlns:xsd="http://www.w3.org/2001/XMLSchema" xmlns:xs="http://www.w3.org/2001/XMLSchema" xmlns:p="http://schemas.microsoft.com/office/2006/metadata/properties" xmlns:ns3="8256a56e-2043-4a28-bbff-381f19021cd4" xmlns:ns4="a7b8367f-1687-4040-8195-49c54ec79dac" targetNamespace="http://schemas.microsoft.com/office/2006/metadata/properties" ma:root="true" ma:fieldsID="2c6a7d7b48b995e02ad690cc29983f91" ns3:_="" ns4:_="">
    <xsd:import namespace="8256a56e-2043-4a28-bbff-381f19021cd4"/>
    <xsd:import namespace="a7b8367f-1687-4040-8195-49c54ec79da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6a56e-2043-4a28-bbff-381f19021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b8367f-1687-4040-8195-49c54ec79da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7AF748-03E1-4A70-86C8-7C3CA656B0EA}">
  <ds:schemaRefs>
    <ds:schemaRef ds:uri="8256a56e-2043-4a28-bbff-381f19021cd4"/>
    <ds:schemaRef ds:uri="a7b8367f-1687-4040-8195-49c54ec79d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5E298A-78EF-4A3D-B3F1-47006D529519}">
  <ds:schemaRefs>
    <ds:schemaRef ds:uri="8256a56e-2043-4a28-bbff-381f19021cd4"/>
    <ds:schemaRef ds:uri="a7b8367f-1687-4040-8195-49c54ec79d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D955F6-90B4-47A8-9436-740231D2DF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1702</TotalTime>
  <Words>1321</Words>
  <Application>Microsoft Office PowerPoint</Application>
  <PresentationFormat>Custom</PresentationFormat>
  <Paragraphs>230</Paragraphs>
  <Slides>15</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Arial</vt:lpstr>
      <vt:lpstr>Arial,Sans-Serif</vt:lpstr>
      <vt:lpstr>Calibri</vt:lpstr>
      <vt:lpstr>Calibri Light</vt:lpstr>
      <vt:lpstr>Courier New</vt:lpstr>
      <vt:lpstr>Franklin Gothic</vt:lpstr>
      <vt:lpstr>Franklin Gothic Book</vt:lpstr>
      <vt:lpstr>Franklin Gothic Demi</vt:lpstr>
      <vt:lpstr>Franklin Gothic Medium</vt:lpstr>
      <vt:lpstr>Georgia</vt:lpstr>
      <vt:lpstr>Georgia Pro</vt:lpstr>
      <vt:lpstr>Times New Roman</vt:lpstr>
      <vt:lpstr>PDC Powerpoint Template 11x17</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Metcalfe, Michaela</dc:creator>
  <cp:lastModifiedBy>HED562 User 1</cp:lastModifiedBy>
  <cp:revision>174</cp:revision>
  <cp:lastPrinted>2022-03-09T18:17:05Z</cp:lastPrinted>
  <dcterms:created xsi:type="dcterms:W3CDTF">2015-12-11T15:02:21Z</dcterms:created>
  <dcterms:modified xsi:type="dcterms:W3CDTF">2026-02-06T13:40:26Z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0x01010054CB725A1D8E9248AC01F22E16E5EA3B</vt:lpwstr>
  </property>
</Properties>
</file>