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2" r:id="rId9"/>
    <p:sldId id="264" r:id="rId10"/>
    <p:sldId id="265" r:id="rId11"/>
    <p:sldId id="266" r:id="rId12"/>
    <p:sldId id="270" r:id="rId13"/>
    <p:sldId id="267" r:id="rId14"/>
    <p:sldId id="269" r:id="rId15"/>
    <p:sldId id="268" r:id="rId16"/>
    <p:sldId id="271" r:id="rId17"/>
  </p:sldIdLst>
  <p:sldSz cx="12192000" cy="6858000"/>
  <p:notesSz cx="7010400" cy="92360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anklin Gothic" panose="020B0604020202020204" charset="0"/>
      <p:bold r:id="rId23"/>
    </p:embeddedFont>
    <p:embeddedFont>
      <p:font typeface="Libre Franklin" pitchFamily="2" charset="0"/>
      <p:regular r:id="rId24"/>
      <p:bold r:id="rId25"/>
      <p:italic r:id="rId26"/>
      <p:boldItalic r:id="rId27"/>
    </p:embeddedFont>
    <p:embeddedFont>
      <p:font typeface="Libre Franklin Medium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9e0RgDcm283dwpDdZr7SBRs0R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1"/>
            <a:ext cx="3037840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44862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37840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772669"/>
            <a:ext cx="3037840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1" y="4444862"/>
            <a:ext cx="560832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701041" y="4444862"/>
            <a:ext cx="560832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5d793c79d4_0_10:notes"/>
          <p:cNvSpPr txBox="1">
            <a:spLocks noGrp="1"/>
          </p:cNvSpPr>
          <p:nvPr>
            <p:ph type="body" idx="1"/>
          </p:nvPr>
        </p:nvSpPr>
        <p:spPr>
          <a:xfrm>
            <a:off x="701041" y="4444861"/>
            <a:ext cx="5608461" cy="36366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g15d793c79d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701041" y="4444862"/>
            <a:ext cx="560832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651442dac1_0_0:notes"/>
          <p:cNvSpPr txBox="1">
            <a:spLocks noGrp="1"/>
          </p:cNvSpPr>
          <p:nvPr>
            <p:ph type="body" idx="1"/>
          </p:nvPr>
        </p:nvSpPr>
        <p:spPr>
          <a:xfrm>
            <a:off x="701041" y="4444861"/>
            <a:ext cx="5608461" cy="36366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651442da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72ceda65d2_0_0:notes"/>
          <p:cNvSpPr txBox="1">
            <a:spLocks noGrp="1"/>
          </p:cNvSpPr>
          <p:nvPr>
            <p:ph type="body" idx="1"/>
          </p:nvPr>
        </p:nvSpPr>
        <p:spPr>
          <a:xfrm>
            <a:off x="701041" y="4444861"/>
            <a:ext cx="5608461" cy="36366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72ceda65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6c47ac9ea2_0_5:notes"/>
          <p:cNvSpPr txBox="1">
            <a:spLocks noGrp="1"/>
          </p:cNvSpPr>
          <p:nvPr>
            <p:ph type="body" idx="1"/>
          </p:nvPr>
        </p:nvSpPr>
        <p:spPr>
          <a:xfrm>
            <a:off x="701041" y="4444861"/>
            <a:ext cx="5608461" cy="36366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6c47ac9ea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701041" y="4444862"/>
            <a:ext cx="560832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701041" y="4444862"/>
            <a:ext cx="560832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701041" y="4444862"/>
            <a:ext cx="560832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701041" y="4444862"/>
            <a:ext cx="560832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be8e6a8a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15be8e6a8a1_0_6:notes"/>
          <p:cNvSpPr txBox="1">
            <a:spLocks noGrp="1"/>
          </p:cNvSpPr>
          <p:nvPr>
            <p:ph type="body" idx="1"/>
          </p:nvPr>
        </p:nvSpPr>
        <p:spPr>
          <a:xfrm>
            <a:off x="701041" y="4444861"/>
            <a:ext cx="5608461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5be8e6a8a1_0_6:notes"/>
          <p:cNvSpPr txBox="1">
            <a:spLocks noGrp="1"/>
          </p:cNvSpPr>
          <p:nvPr>
            <p:ph type="sldNum" idx="12"/>
          </p:nvPr>
        </p:nvSpPr>
        <p:spPr>
          <a:xfrm>
            <a:off x="3970938" y="8772669"/>
            <a:ext cx="3037841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d793c79d4_0_2:notes"/>
          <p:cNvSpPr txBox="1">
            <a:spLocks noGrp="1"/>
          </p:cNvSpPr>
          <p:nvPr>
            <p:ph type="body" idx="1"/>
          </p:nvPr>
        </p:nvSpPr>
        <p:spPr>
          <a:xfrm>
            <a:off x="701041" y="4444861"/>
            <a:ext cx="5608461" cy="36366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5d793c79d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701041" y="4444862"/>
            <a:ext cx="560832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701041" y="4444862"/>
            <a:ext cx="560832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478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701041" y="4444862"/>
            <a:ext cx="560832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ED819CCL@Gmail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95976" y="313553"/>
            <a:ext cx="9402660" cy="146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CLICK TO EDIT HEADLINE TEXT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295976" y="1904733"/>
            <a:ext cx="9807394" cy="3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None/>
            </a:pPr>
            <a:r>
              <a:rPr lang="en-US" sz="35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Edit text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60" y="6030220"/>
            <a:ext cx="822960" cy="55255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8742394" y="6333754"/>
            <a:ext cx="31716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fld>
            <a:endParaRPr sz="12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742394" y="6333754"/>
            <a:ext cx="31716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fld>
            <a:endParaRPr sz="12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01342" y="1929739"/>
            <a:ext cx="11602116" cy="379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Franklin Gothic"/>
              <a:buNone/>
            </a:pPr>
            <a:r>
              <a:rPr lang="en-US" sz="4400" dirty="0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REPLACEMENT OF WATER MAINS AND APPURTENANCES IN ORIENTAL BOULEVARD BETWEEN CORBIN PLACE AND PEMBROKE STREET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Franklin Gothic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PROJECT ID# </a:t>
            </a:r>
            <a:r>
              <a:rPr lang="en-US" sz="2800" dirty="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BED819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960" y="734400"/>
            <a:ext cx="1798476" cy="43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3412" y="723767"/>
            <a:ext cx="816935" cy="4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408960" y="6277655"/>
            <a:ext cx="113108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Eric Adams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Mayor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1949002" y="6277655"/>
            <a:ext cx="113108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Thomas Foley, P.E.</a:t>
            </a: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Commissioner</a:t>
            </a:r>
            <a:endParaRPr dirty="0"/>
          </a:p>
        </p:txBody>
      </p:sp>
      <p:sp>
        <p:nvSpPr>
          <p:cNvPr id="100" name="Google Shape;100;p1"/>
          <p:cNvSpPr txBox="1"/>
          <p:nvPr/>
        </p:nvSpPr>
        <p:spPr>
          <a:xfrm>
            <a:off x="6475445" y="5477070"/>
            <a:ext cx="5495239" cy="124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F24"/>
              </a:buClr>
              <a:buSzPts val="2000"/>
              <a:buFont typeface="Franklin Gothic"/>
              <a:buNone/>
            </a:pPr>
            <a:endParaRPr lang="en-US" sz="2000" dirty="0">
              <a:solidFill>
                <a:schemeClr val="bg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F24"/>
              </a:buClr>
              <a:buSzPts val="2000"/>
              <a:buFont typeface="Franklin Gothic"/>
              <a:buNone/>
            </a:pPr>
            <a:endParaRPr lang="en-US" sz="2000" dirty="0">
              <a:solidFill>
                <a:schemeClr val="bg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F24"/>
              </a:buClr>
              <a:buSzPts val="2000"/>
              <a:buFont typeface="Franklin Gothic"/>
              <a:buNone/>
            </a:pPr>
            <a:r>
              <a:rPr lang="en-US" sz="2000" dirty="0">
                <a:solidFill>
                  <a:schemeClr val="bg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Brooklyn Community Board 15</a:t>
            </a:r>
            <a:endParaRPr sz="2000" dirty="0">
              <a:solidFill>
                <a:schemeClr val="bg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F24"/>
              </a:buClr>
              <a:buSzPts val="2000"/>
              <a:buFont typeface="Franklin Gothic"/>
              <a:buNone/>
            </a:pPr>
            <a:r>
              <a:rPr lang="en-US" sz="2000" dirty="0">
                <a:solidFill>
                  <a:schemeClr val="bg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October 26, 2022</a:t>
            </a:r>
            <a:endParaRPr sz="2000" dirty="0">
              <a:solidFill>
                <a:schemeClr val="bg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cxnSp>
        <p:nvCxnSpPr>
          <p:cNvPr id="101" name="Google Shape;101;p1"/>
          <p:cNvCxnSpPr/>
          <p:nvPr/>
        </p:nvCxnSpPr>
        <p:spPr>
          <a:xfrm>
            <a:off x="408960" y="462013"/>
            <a:ext cx="11381987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" name="Google Shape;102;p1"/>
          <p:cNvCxnSpPr/>
          <p:nvPr/>
        </p:nvCxnSpPr>
        <p:spPr>
          <a:xfrm>
            <a:off x="408960" y="1483604"/>
            <a:ext cx="1841062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3" name="Google Shape;10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2890" y="708355"/>
            <a:ext cx="811982" cy="48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/>
        </p:nvSpPr>
        <p:spPr>
          <a:xfrm>
            <a:off x="295977" y="313554"/>
            <a:ext cx="9402660" cy="146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Franklin Gothic"/>
              <a:buNone/>
            </a:pPr>
            <a:r>
              <a:rPr lang="en-US" sz="36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Working Hours During Construction</a:t>
            </a:r>
            <a:endParaRPr dirty="0"/>
          </a:p>
        </p:txBody>
      </p:sp>
      <p:sp>
        <p:nvSpPr>
          <p:cNvPr id="186" name="Google Shape;186;p8"/>
          <p:cNvSpPr txBox="1"/>
          <p:nvPr/>
        </p:nvSpPr>
        <p:spPr>
          <a:xfrm>
            <a:off x="8742396" y="6333755"/>
            <a:ext cx="31716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295977" y="1312279"/>
            <a:ext cx="10784315" cy="423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Arial"/>
              <a:buNone/>
            </a:pPr>
            <a:r>
              <a:rPr lang="en-US" sz="2400" b="0" i="0" u="sng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Typical </a:t>
            </a:r>
            <a:r>
              <a:rPr lang="en-US" sz="2400" u="sng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Construction Activities </a:t>
            </a:r>
            <a:endParaRPr sz="2400" u="sng" dirty="0"/>
          </a:p>
          <a:p>
            <a:pPr marL="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7AM to </a:t>
            </a:r>
            <a:r>
              <a:rPr lang="en-US" sz="24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6</a:t>
            </a:r>
            <a:r>
              <a:rPr lang="en-US" sz="24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PM, Monday through Friday</a:t>
            </a:r>
            <a:endParaRPr sz="2400" b="0" i="0" u="none" strike="noStrike" cap="none" dirty="0">
              <a:solidFill>
                <a:srgbClr val="002FA7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Arial"/>
              <a:buNone/>
            </a:pPr>
            <a:r>
              <a:rPr lang="en-US" sz="24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Water shut-offs will occur from 8:30am to 4:30pm </a:t>
            </a:r>
            <a:endParaRPr sz="2400" dirty="0">
              <a:solidFill>
                <a:srgbClr val="002FA7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>
              <a:lnSpc>
                <a:spcPct val="90000"/>
              </a:lnSpc>
              <a:spcBef>
                <a:spcPts val="2200"/>
              </a:spcBef>
              <a:buClr>
                <a:srgbClr val="002FA7"/>
              </a:buClr>
              <a:buSzPts val="2800"/>
            </a:pPr>
            <a:r>
              <a:rPr lang="en-US" sz="24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If weekend work is necessary, operations will occur:  </a:t>
            </a:r>
            <a:r>
              <a:rPr lang="en-US" sz="24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Saturdays, 8AM </a:t>
            </a:r>
            <a:r>
              <a:rPr lang="en-US" sz="24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to 4PM.</a:t>
            </a:r>
            <a:endParaRPr sz="2400" b="0" i="0" u="none" strike="noStrike" cap="none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If working in proximity to schools, </a:t>
            </a:r>
            <a:r>
              <a:rPr lang="en-US" sz="24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Community Construction Liaison (CCL) and contractor will coordinate with the school prior to mobilization.</a:t>
            </a:r>
            <a:endParaRPr sz="2400" b="0" i="0" u="none" strike="noStrike" cap="none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Contractor will follow all DOT &amp; Street Activity Permit Office event embargos. </a:t>
            </a:r>
            <a:endParaRPr sz="2400" b="1" i="0" u="none" strike="noStrike" cap="none" dirty="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d793c79d4_0_10"/>
          <p:cNvSpPr txBox="1"/>
          <p:nvPr/>
        </p:nvSpPr>
        <p:spPr>
          <a:xfrm>
            <a:off x="295977" y="313554"/>
            <a:ext cx="94026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Franklin Gothic"/>
              <a:buNone/>
            </a:pPr>
            <a:r>
              <a:rPr lang="en-US" sz="36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Construction Timeline</a:t>
            </a:r>
            <a:endParaRPr dirty="0"/>
          </a:p>
        </p:txBody>
      </p:sp>
      <p:sp>
        <p:nvSpPr>
          <p:cNvPr id="194" name="Google Shape;194;g15d793c79d4_0_10"/>
          <p:cNvSpPr txBox="1"/>
          <p:nvPr/>
        </p:nvSpPr>
        <p:spPr>
          <a:xfrm>
            <a:off x="8742396" y="6333755"/>
            <a:ext cx="317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" name="Google Shape;195;g15d793c79d4_0_10"/>
          <p:cNvSpPr txBox="1"/>
          <p:nvPr/>
        </p:nvSpPr>
        <p:spPr>
          <a:xfrm>
            <a:off x="295974" y="1781280"/>
            <a:ext cx="8680200" cy="30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Anticipated Construction Schedule</a:t>
            </a:r>
            <a:endParaRPr sz="2800" dirty="0"/>
          </a:p>
          <a:p>
            <a:pPr marL="0" marR="0" lvl="0" indent="0" algn="l" rtl="0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Commencement: 	</a:t>
            </a:r>
            <a:r>
              <a:rPr lang="en-US" sz="28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Fall</a:t>
            </a:r>
            <a:r>
              <a:rPr lang="en-US" sz="28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202</a:t>
            </a:r>
            <a:r>
              <a:rPr lang="en-US" sz="28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</a:t>
            </a:r>
            <a:br>
              <a:rPr lang="en-US" sz="28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</a:br>
            <a:r>
              <a:rPr lang="en-US" sz="28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Completion: 		</a:t>
            </a:r>
            <a:r>
              <a:rPr lang="en-US" sz="28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Fall 2024</a:t>
            </a:r>
            <a:endParaRPr lang="en-US" sz="2800" b="0" i="0" u="none" strike="noStrike" cap="none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Project Total Cost:	</a:t>
            </a:r>
            <a:r>
              <a:rPr lang="en-US" sz="2800" b="1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$</a:t>
            </a:r>
            <a:r>
              <a:rPr lang="en-US" sz="2800" b="1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35</a:t>
            </a:r>
            <a:r>
              <a:rPr lang="en-US" sz="2800" b="1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.</a:t>
            </a:r>
            <a:r>
              <a:rPr lang="en-US" sz="2800" b="1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3</a:t>
            </a:r>
            <a:r>
              <a:rPr lang="en-US" sz="2800" b="1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Million</a:t>
            </a:r>
            <a:endParaRPr sz="2800" b="1" i="0" u="none" strike="noStrike" cap="none" dirty="0">
              <a:solidFill>
                <a:srgbClr val="002FA7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None/>
            </a:pPr>
            <a:endParaRPr sz="2800" b="1" dirty="0">
              <a:solidFill>
                <a:srgbClr val="002FA7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None/>
            </a:pPr>
            <a:endParaRPr sz="3600" b="1" dirty="0">
              <a:solidFill>
                <a:srgbClr val="002FA7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196" name="Google Shape;196;g15d793c79d4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/>
          <p:nvPr/>
        </p:nvSpPr>
        <p:spPr>
          <a:xfrm>
            <a:off x="295976" y="391328"/>
            <a:ext cx="9402660" cy="53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ct val="100000"/>
              <a:buFont typeface="Franklin Gothic"/>
              <a:buNone/>
            </a:pPr>
            <a:r>
              <a:rPr lang="en-US" sz="40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COMMUNITY OUTREACH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ct val="100000"/>
              <a:buFont typeface="Calibri"/>
              <a:buNone/>
            </a:pPr>
            <a:endParaRPr sz="3600" b="0" i="0" u="none" strike="noStrike" cap="none" dirty="0">
              <a:solidFill>
                <a:srgbClr val="002FA7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8742394" y="6333754"/>
            <a:ext cx="31716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B7B7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12</a:t>
            </a:fld>
            <a:endParaRPr sz="1200" b="0" i="0" u="none" strike="noStrike" cap="none">
              <a:solidFill>
                <a:srgbClr val="7B7B7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61" y="6094843"/>
            <a:ext cx="720044" cy="48793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295976" y="1212111"/>
            <a:ext cx="11570656" cy="548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DCC’s Office of Community Outreach + Notification (OCON), </a:t>
            </a:r>
            <a:r>
              <a:rPr lang="en-US" sz="24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will work with CB’s, BID’s, local businesses and other community stakeholders impacted by construction.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Arial"/>
              <a:buNone/>
            </a:pPr>
            <a:endParaRPr sz="2400" b="1" i="0" u="none" strike="noStrike" cap="none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Community Construction Liaison (CCL)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DDC has assigned </a:t>
            </a:r>
            <a:r>
              <a:rPr lang="en-US" sz="2400" b="1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Tyler Reynolds</a:t>
            </a:r>
            <a:r>
              <a:rPr lang="en-US" sz="2400" b="1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4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of </a:t>
            </a:r>
            <a:r>
              <a:rPr lang="en-US" sz="24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JED</a:t>
            </a:r>
            <a:r>
              <a:rPr lang="en-US" sz="24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Engineering as the dedicated on-site Community Construction Liaison (CCL).  The CCL can be reached at: </a:t>
            </a:r>
            <a:endParaRPr sz="2400" b="0" i="0" u="none" strike="noStrike" cap="none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32" name="Google Shape;232;p9"/>
          <p:cNvCxnSpPr/>
          <p:nvPr/>
        </p:nvCxnSpPr>
        <p:spPr>
          <a:xfrm>
            <a:off x="408961" y="250998"/>
            <a:ext cx="1841062" cy="0"/>
          </a:xfrm>
          <a:prstGeom prst="straightConnector1">
            <a:avLst/>
          </a:prstGeom>
          <a:noFill/>
          <a:ln w="50800" cap="flat" cmpd="sng">
            <a:solidFill>
              <a:srgbClr val="FF6F2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p9"/>
          <p:cNvSpPr txBox="1"/>
          <p:nvPr/>
        </p:nvSpPr>
        <p:spPr>
          <a:xfrm>
            <a:off x="5317650" y="3955495"/>
            <a:ext cx="6361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lvl="0" indent="-406400" algn="l" rtl="0"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Libre Franklin"/>
              <a:buChar char="▪"/>
            </a:pPr>
            <a:r>
              <a:rPr lang="en-US" sz="2800" b="1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BED819CCL@Gmail.com</a:t>
            </a:r>
            <a:endParaRPr sz="2800" b="1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3716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Noto Sans Symbols"/>
              <a:buChar char="▪"/>
            </a:pPr>
            <a:r>
              <a:rPr lang="en-US" sz="2800" b="1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Office: (646)-560-2712</a:t>
            </a:r>
            <a:endParaRPr dirty="0">
              <a:solidFill>
                <a:schemeClr val="dk1"/>
              </a:solidFill>
            </a:endParaRPr>
          </a:p>
          <a:p>
            <a:pPr marL="13716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Noto Sans Symbols"/>
              <a:buChar char="▪"/>
            </a:pPr>
            <a:r>
              <a:rPr lang="en-US" sz="2800" b="1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Cell: (917) 943-4903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-616199" y="3955495"/>
            <a:ext cx="68199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Noto Sans Symbols"/>
              <a:buChar char="▪"/>
            </a:pPr>
            <a:r>
              <a:rPr lang="en-US" sz="2800" b="1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140 Brighton 11th Street</a:t>
            </a:r>
            <a:endParaRPr sz="2800" b="1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Ground Floor </a:t>
            </a:r>
            <a:endParaRPr sz="2800" b="1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Brooklyn, NY 11235</a:t>
            </a:r>
            <a:endParaRPr sz="2800" b="1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371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651442dac1_0_0"/>
          <p:cNvSpPr txBox="1"/>
          <p:nvPr/>
        </p:nvSpPr>
        <p:spPr>
          <a:xfrm>
            <a:off x="295977" y="313554"/>
            <a:ext cx="94026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4000"/>
              <a:buFont typeface="Franklin Gothic"/>
              <a:buNone/>
            </a:pPr>
            <a:r>
              <a:rPr lang="en-US" sz="400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COMMUNITY OUTREACH</a:t>
            </a:r>
            <a:endParaRPr/>
          </a:p>
        </p:txBody>
      </p:sp>
      <p:sp>
        <p:nvSpPr>
          <p:cNvPr id="202" name="Google Shape;202;g1651442dac1_0_0"/>
          <p:cNvSpPr txBox="1"/>
          <p:nvPr/>
        </p:nvSpPr>
        <p:spPr>
          <a:xfrm>
            <a:off x="8742396" y="6333755"/>
            <a:ext cx="317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3" name="Google Shape;203;g1651442dac1_0_0"/>
          <p:cNvSpPr txBox="1"/>
          <p:nvPr/>
        </p:nvSpPr>
        <p:spPr>
          <a:xfrm>
            <a:off x="390617" y="1239741"/>
            <a:ext cx="8585560" cy="497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None/>
            </a:pPr>
            <a:r>
              <a:rPr lang="en-US" sz="26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community will be provided advanced notification prior to the start and during construction.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None/>
            </a:pPr>
            <a:endParaRPr lang="en-US" sz="2600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None/>
            </a:pPr>
            <a:r>
              <a:rPr lang="en-US" sz="26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Notices will include: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None/>
            </a:pPr>
            <a:endParaRPr sz="2600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Libre Franklin"/>
              <a:buChar char="●"/>
            </a:pPr>
            <a:r>
              <a:rPr lang="en-US" sz="26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Project Information Card</a:t>
            </a:r>
            <a:endParaRPr sz="2600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Libre Franklin"/>
              <a:buChar char="●"/>
            </a:pPr>
            <a:r>
              <a:rPr lang="en-US" sz="26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Weekly Look Ahead Bulletins</a:t>
            </a:r>
            <a:endParaRPr sz="2600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2800"/>
              <a:buFont typeface="Libre Franklin"/>
              <a:buChar char="●"/>
            </a:pPr>
            <a:r>
              <a:rPr lang="en-US" sz="26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Start Up Advisory </a:t>
            </a:r>
          </a:p>
          <a:p>
            <a:pPr marL="457200" indent="-406400">
              <a:lnSpc>
                <a:spcPct val="150000"/>
              </a:lnSpc>
              <a:buClr>
                <a:srgbClr val="002FA7"/>
              </a:buClr>
              <a:buSzPts val="2800"/>
              <a:buFont typeface="Libre Franklin"/>
              <a:buChar char="●"/>
            </a:pPr>
            <a:r>
              <a:rPr lang="en-US" sz="26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72-hour and 24-Hour Community Advisories </a:t>
            </a:r>
          </a:p>
          <a:p>
            <a:pPr marL="457200" indent="-406400">
              <a:lnSpc>
                <a:spcPct val="150000"/>
              </a:lnSpc>
              <a:buClr>
                <a:srgbClr val="002FA7"/>
              </a:buClr>
              <a:buSzPts val="2800"/>
              <a:buFont typeface="Libre Franklin"/>
              <a:buChar char="●"/>
            </a:pPr>
            <a:r>
              <a:rPr lang="en-US" sz="26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Start Up and Quarterly Newsletters</a:t>
            </a:r>
          </a:p>
          <a:p>
            <a:pPr marL="508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2800"/>
            </a:pPr>
            <a:endParaRPr sz="2600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</a:t>
            </a:r>
            <a:endParaRPr sz="3600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None/>
            </a:pPr>
            <a:endParaRPr sz="3600" b="1" dirty="0">
              <a:solidFill>
                <a:srgbClr val="002FA7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204" name="Google Shape;204;g1651442dac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72ceda65d2_0_0"/>
          <p:cNvSpPr txBox="1"/>
          <p:nvPr/>
        </p:nvSpPr>
        <p:spPr>
          <a:xfrm>
            <a:off x="392572" y="107341"/>
            <a:ext cx="94026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4000"/>
              <a:buFont typeface="Franklin Gothic"/>
              <a:buNone/>
            </a:pPr>
            <a:r>
              <a:rPr lang="en-US" sz="40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DDC Outreach Notices </a:t>
            </a:r>
            <a:endParaRPr dirty="0"/>
          </a:p>
        </p:txBody>
      </p:sp>
      <p:sp>
        <p:nvSpPr>
          <p:cNvPr id="220" name="Google Shape;220;g172ceda65d2_0_0"/>
          <p:cNvSpPr txBox="1"/>
          <p:nvPr/>
        </p:nvSpPr>
        <p:spPr>
          <a:xfrm>
            <a:off x="8742396" y="6333755"/>
            <a:ext cx="317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1" name="Google Shape;221;g172ceda65d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172ceda65d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588" y="1359876"/>
            <a:ext cx="6170975" cy="4973879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35C73-7214-EDEA-C7BF-548FC6F4B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241" y="1359876"/>
            <a:ext cx="3528244" cy="54981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BEC8FF-9281-44B4-31FD-0B77AB83ACC9}"/>
              </a:ext>
            </a:extLst>
          </p:cNvPr>
          <p:cNvSpPr/>
          <p:nvPr/>
        </p:nvSpPr>
        <p:spPr>
          <a:xfrm>
            <a:off x="7378241" y="1359876"/>
            <a:ext cx="3528244" cy="5188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6c47ac9ea2_0_5"/>
          <p:cNvSpPr txBox="1"/>
          <p:nvPr/>
        </p:nvSpPr>
        <p:spPr>
          <a:xfrm>
            <a:off x="245630" y="171534"/>
            <a:ext cx="94026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4000"/>
              <a:buFont typeface="Franklin Gothic"/>
              <a:buNone/>
            </a:pPr>
            <a:r>
              <a:rPr lang="en-US" sz="40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DDC Outreach Notices </a:t>
            </a:r>
            <a:endParaRPr dirty="0"/>
          </a:p>
        </p:txBody>
      </p:sp>
      <p:sp>
        <p:nvSpPr>
          <p:cNvPr id="211" name="Google Shape;211;g16c47ac9ea2_0_5"/>
          <p:cNvSpPr txBox="1"/>
          <p:nvPr/>
        </p:nvSpPr>
        <p:spPr>
          <a:xfrm>
            <a:off x="8742396" y="6333755"/>
            <a:ext cx="317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12" name="Google Shape;212;g16c47ac9ea2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6c47ac9ea2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3511" y="1045030"/>
            <a:ext cx="3885918" cy="52887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14" name="Google Shape;214;g16c47ac9ea2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3372" y="1045029"/>
            <a:ext cx="3718150" cy="52887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11DCBE-2A91-4ACB-909A-2ABBD9AA1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29" y="1045029"/>
            <a:ext cx="3668878" cy="52887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-221381" y="56692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12"/>
          <p:cNvCxnSpPr/>
          <p:nvPr/>
        </p:nvCxnSpPr>
        <p:spPr>
          <a:xfrm>
            <a:off x="408961" y="462013"/>
            <a:ext cx="11381987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12"/>
          <p:cNvCxnSpPr/>
          <p:nvPr/>
        </p:nvCxnSpPr>
        <p:spPr>
          <a:xfrm>
            <a:off x="408961" y="1454595"/>
            <a:ext cx="1841063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12"/>
          <p:cNvSpPr txBox="1"/>
          <p:nvPr/>
        </p:nvSpPr>
        <p:spPr>
          <a:xfrm>
            <a:off x="295975" y="2521713"/>
            <a:ext cx="1070600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Franklin Gothic"/>
              <a:buNone/>
            </a:pPr>
            <a:r>
              <a:rPr lang="en-US" sz="4500" b="0" u="non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THANK YOU!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Franklin Gothic"/>
              <a:buNone/>
            </a:pPr>
            <a:endParaRPr sz="4500" b="0" u="non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Franklin Gothic"/>
              <a:buNone/>
            </a:pPr>
            <a:r>
              <a:rPr lang="en-US" sz="4500" b="0" u="non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Q&amp;A</a:t>
            </a:r>
            <a:endParaRPr/>
          </a:p>
        </p:txBody>
      </p:sp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60" y="703657"/>
            <a:ext cx="1799464" cy="42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3412" y="673892"/>
            <a:ext cx="816935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2890" y="670746"/>
            <a:ext cx="811982" cy="48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295977" y="658237"/>
            <a:ext cx="459875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4000"/>
              <a:buFont typeface="Franklin Gothic"/>
              <a:buNone/>
            </a:pPr>
            <a:r>
              <a:rPr lang="en-US" sz="4000" b="0" i="0" u="none" strike="noStrike" cap="none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AGENDA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5477437" y="711250"/>
            <a:ext cx="6304860" cy="5383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About the Project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Location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Construction Timeline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Outreach and Notification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 &amp; A</a:t>
            </a:r>
            <a:endParaRPr dirty="0"/>
          </a:p>
        </p:txBody>
      </p:sp>
      <p:sp>
        <p:nvSpPr>
          <p:cNvPr id="110" name="Google Shape;110;p2"/>
          <p:cNvSpPr txBox="1"/>
          <p:nvPr/>
        </p:nvSpPr>
        <p:spPr>
          <a:xfrm>
            <a:off x="8742396" y="6333755"/>
            <a:ext cx="31716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62" y="6094843"/>
            <a:ext cx="720044" cy="4879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2"/>
          <p:cNvCxnSpPr/>
          <p:nvPr/>
        </p:nvCxnSpPr>
        <p:spPr>
          <a:xfrm>
            <a:off x="408960" y="462013"/>
            <a:ext cx="822960" cy="0"/>
          </a:xfrm>
          <a:prstGeom prst="straightConnector1">
            <a:avLst/>
          </a:prstGeom>
          <a:noFill/>
          <a:ln w="50800" cap="flat" cmpd="sng">
            <a:solidFill>
              <a:srgbClr val="FF6F2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392571" y="513184"/>
            <a:ext cx="9306065" cy="12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Franklin Gothic"/>
              <a:buNone/>
            </a:pPr>
            <a:r>
              <a:rPr lang="en-US" sz="36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Why Is This Project </a:t>
            </a:r>
            <a:r>
              <a:rPr lang="en-US" sz="36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</a:t>
            </a:r>
            <a:r>
              <a:rPr lang="en-US" sz="36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ecessary?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8742396" y="6333755"/>
            <a:ext cx="31716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295975" y="1781280"/>
            <a:ext cx="10784313" cy="423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dirty="0"/>
          </a:p>
          <a:p>
            <a:pPr marL="571500" marR="0" lvl="0" indent="-5715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Char char="•"/>
            </a:pPr>
            <a:r>
              <a:rPr lang="en-US" sz="36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Water mains in the Manhattan Beach are in need of replacement as they are over 100 years old. </a:t>
            </a:r>
            <a:endParaRPr sz="3600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71500" marR="0" lvl="0" indent="-5715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Libre Franklin"/>
              <a:buChar char="•"/>
            </a:pPr>
            <a:r>
              <a:rPr lang="en-US" sz="36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Updated water mains will provide more reliable water supply to the area. </a:t>
            </a:r>
            <a:endParaRPr sz="3600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3600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295977" y="612396"/>
            <a:ext cx="9402660" cy="116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Franklin Gothic"/>
              <a:buNone/>
            </a:pPr>
            <a:r>
              <a:rPr lang="en-US" sz="36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How Will </a:t>
            </a:r>
            <a:r>
              <a:rPr lang="en-US" sz="36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</a:t>
            </a:r>
            <a:r>
              <a:rPr lang="en-US" sz="36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his Project Benefit </a:t>
            </a:r>
            <a:r>
              <a:rPr lang="en-US" sz="36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</a:t>
            </a:r>
            <a:r>
              <a:rPr lang="en-US" sz="36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he </a:t>
            </a:r>
            <a:r>
              <a:rPr lang="en-US" sz="36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</a:t>
            </a:r>
            <a:r>
              <a:rPr lang="en-US" sz="36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ommunity?</a:t>
            </a:r>
            <a:endParaRPr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8742396" y="6333755"/>
            <a:ext cx="31716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95975" y="1630355"/>
            <a:ext cx="11054400" cy="4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3600"/>
              <a:buChar char="•"/>
            </a:pPr>
            <a:r>
              <a:rPr lang="en-US" sz="28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Replacement of aging infrastructure will prevent unwanted water main breaks in the future.</a:t>
            </a:r>
            <a:endParaRPr sz="2800" dirty="0"/>
          </a:p>
          <a:p>
            <a:pPr marL="571500" marR="0" lvl="0" indent="-5715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 water main</a:t>
            </a:r>
            <a:r>
              <a:rPr lang="en-US" sz="28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 </a:t>
            </a:r>
            <a:r>
              <a:rPr lang="en-US" sz="28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improve water quality, delivery, flow and increase fire protection to the neighborhood overall.  </a:t>
            </a:r>
          </a:p>
          <a:p>
            <a:pPr marL="571500" marR="0" lvl="0" indent="-5715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Char char="•"/>
            </a:pPr>
            <a:r>
              <a:rPr lang="en-US" sz="28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</a:t>
            </a:r>
            <a:r>
              <a:rPr lang="en-US" sz="2800" b="0" i="0" u="none" strike="noStrike" cap="none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pgrading infrastructure to meet future demands will </a:t>
            </a:r>
            <a:r>
              <a:rPr lang="en-US" sz="2800" dirty="0">
                <a:solidFill>
                  <a:srgbClr val="002F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provide clean and safe drinking water for decades to come.</a:t>
            </a:r>
            <a:endParaRPr sz="2800" b="0" i="0" u="none" strike="noStrike" cap="none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be8e6a8a1_0_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15be8e6a8a1_0_6"/>
          <p:cNvSpPr txBox="1"/>
          <p:nvPr/>
        </p:nvSpPr>
        <p:spPr>
          <a:xfrm>
            <a:off x="429768" y="411480"/>
            <a:ext cx="112014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4800"/>
              <a:buFont typeface="Franklin Gothic"/>
              <a:buNone/>
            </a:pPr>
            <a:r>
              <a:rPr lang="en-US" sz="48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Which Areas </a:t>
            </a:r>
            <a:r>
              <a:rPr lang="en-US" sz="48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Wil</a:t>
            </a:r>
            <a:r>
              <a:rPr lang="en-US" sz="48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 </a:t>
            </a:r>
            <a:r>
              <a:rPr lang="en-US" sz="48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</a:t>
            </a:r>
            <a:r>
              <a:rPr lang="en-US" sz="48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 </a:t>
            </a:r>
            <a:r>
              <a:rPr lang="en-US" sz="48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receiving new water mains </a:t>
            </a:r>
            <a:r>
              <a:rPr lang="en-US" sz="4800" b="0" i="0" u="none" strike="noStrike" cap="none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?</a:t>
            </a:r>
            <a:endParaRPr dirty="0"/>
          </a:p>
        </p:txBody>
      </p:sp>
      <p:sp>
        <p:nvSpPr>
          <p:cNvPr id="148" name="Google Shape;148;g15be8e6a8a1_0_6"/>
          <p:cNvSpPr/>
          <p:nvPr/>
        </p:nvSpPr>
        <p:spPr>
          <a:xfrm>
            <a:off x="0" y="587931"/>
            <a:ext cx="1281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15be8e6a8a1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60" y="6030223"/>
            <a:ext cx="822961" cy="55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5be8e6a8a1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2188" y="587931"/>
            <a:ext cx="720044" cy="48793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5be8e6a8a1_0_6"/>
          <p:cNvSpPr txBox="1"/>
          <p:nvPr/>
        </p:nvSpPr>
        <p:spPr>
          <a:xfrm>
            <a:off x="8328925" y="2254150"/>
            <a:ext cx="3686700" cy="352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The project area includes all mapped streets in Manhattan Beach with original water mains. 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Approximately 51,600 linear feet (9.77 miles) of pipe will be used during this project. 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15be8e6a8a1_0_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52ABC8-4314-4448-B9CF-2B87B6822361}"/>
              </a:ext>
            </a:extLst>
          </p:cNvPr>
          <p:cNvCxnSpPr>
            <a:cxnSpLocks/>
          </p:cNvCxnSpPr>
          <p:nvPr/>
        </p:nvCxnSpPr>
        <p:spPr>
          <a:xfrm flipV="1">
            <a:off x="731520" y="2651519"/>
            <a:ext cx="364793" cy="1178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5970BD-5749-4552-AE4D-AB08C40D26D6}"/>
              </a:ext>
            </a:extLst>
          </p:cNvPr>
          <p:cNvGrpSpPr/>
          <p:nvPr/>
        </p:nvGrpSpPr>
        <p:grpSpPr>
          <a:xfrm>
            <a:off x="-1448707" y="1473850"/>
            <a:ext cx="9626798" cy="5065050"/>
            <a:chOff x="-1330765" y="1356651"/>
            <a:chExt cx="9253773" cy="50650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F5FF8F-A375-475E-B99A-2539537EF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722" t="19744" r="55132" b="13425"/>
            <a:stretch/>
          </p:blipFill>
          <p:spPr>
            <a:xfrm>
              <a:off x="560832" y="1356651"/>
              <a:ext cx="7362176" cy="506505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46B6AFF-8883-4D6E-ABFE-4EDBDCA8F7E1}"/>
                </a:ext>
              </a:extLst>
            </p:cNvPr>
            <p:cNvCxnSpPr>
              <a:cxnSpLocks/>
            </p:cNvCxnSpPr>
            <p:nvPr/>
          </p:nvCxnSpPr>
          <p:spPr>
            <a:xfrm>
              <a:off x="550074" y="3753911"/>
              <a:ext cx="170688" cy="1178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CB74C2-97FA-43C9-B636-47B68A69D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795" y="3835139"/>
              <a:ext cx="486306" cy="3658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33F38E-20F2-4216-A97E-58F552973D8A}"/>
                </a:ext>
              </a:extLst>
            </p:cNvPr>
            <p:cNvSpPr/>
            <p:nvPr/>
          </p:nvSpPr>
          <p:spPr>
            <a:xfrm rot="360397">
              <a:off x="3587883" y="1528638"/>
              <a:ext cx="123505" cy="411480"/>
            </a:xfrm>
            <a:custGeom>
              <a:avLst/>
              <a:gdLst>
                <a:gd name="connsiteX0" fmla="*/ 0 w 101461"/>
                <a:gd name="connsiteY0" fmla="*/ 0 h 303903"/>
                <a:gd name="connsiteX1" fmla="*/ 96819 w 101461"/>
                <a:gd name="connsiteY1" fmla="*/ 172122 h 303903"/>
                <a:gd name="connsiteX2" fmla="*/ 86062 w 101461"/>
                <a:gd name="connsiteY2" fmla="*/ 290456 h 303903"/>
                <a:gd name="connsiteX3" fmla="*/ 86062 w 101461"/>
                <a:gd name="connsiteY3" fmla="*/ 301214 h 303903"/>
                <a:gd name="connsiteX4" fmla="*/ 86062 w 101461"/>
                <a:gd name="connsiteY4" fmla="*/ 279699 h 303903"/>
                <a:gd name="connsiteX5" fmla="*/ 86062 w 101461"/>
                <a:gd name="connsiteY5" fmla="*/ 279699 h 30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61" h="303903">
                  <a:moveTo>
                    <a:pt x="0" y="0"/>
                  </a:moveTo>
                  <a:cubicBezTo>
                    <a:pt x="41237" y="61856"/>
                    <a:pt x="82475" y="123713"/>
                    <a:pt x="96819" y="172122"/>
                  </a:cubicBezTo>
                  <a:cubicBezTo>
                    <a:pt x="111163" y="220531"/>
                    <a:pt x="87855" y="268941"/>
                    <a:pt x="86062" y="290456"/>
                  </a:cubicBezTo>
                  <a:cubicBezTo>
                    <a:pt x="84269" y="311971"/>
                    <a:pt x="86062" y="301214"/>
                    <a:pt x="86062" y="301214"/>
                  </a:cubicBezTo>
                  <a:lnTo>
                    <a:pt x="86062" y="279699"/>
                  </a:lnTo>
                  <a:lnTo>
                    <a:pt x="86062" y="27969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4B5946E-13F7-493E-AD53-7A474CE95F4D}"/>
                </a:ext>
              </a:extLst>
            </p:cNvPr>
            <p:cNvCxnSpPr/>
            <p:nvPr/>
          </p:nvCxnSpPr>
          <p:spPr>
            <a:xfrm flipV="1">
              <a:off x="-1330765" y="2364467"/>
              <a:ext cx="469248" cy="117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d793c79d4_0_2"/>
          <p:cNvSpPr txBox="1"/>
          <p:nvPr/>
        </p:nvSpPr>
        <p:spPr>
          <a:xfrm>
            <a:off x="295977" y="313554"/>
            <a:ext cx="94026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Franklin Gothic"/>
              <a:buNone/>
            </a:pPr>
            <a:r>
              <a:rPr lang="en-US" sz="360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Water Service Increases </a:t>
            </a:r>
            <a:endParaRPr/>
          </a:p>
        </p:txBody>
      </p:sp>
      <p:sp>
        <p:nvSpPr>
          <p:cNvPr id="159" name="Google Shape;159;g15d793c79d4_0_2"/>
          <p:cNvSpPr txBox="1"/>
          <p:nvPr/>
        </p:nvSpPr>
        <p:spPr>
          <a:xfrm>
            <a:off x="8742396" y="6333755"/>
            <a:ext cx="317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fld>
            <a:endParaRPr sz="1200" b="0" i="0" u="none" strike="noStrike" cap="none">
              <a:solidFill>
                <a:srgbClr val="88888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0" name="Google Shape;160;g15d793c79d4_0_2"/>
          <p:cNvSpPr txBox="1"/>
          <p:nvPr/>
        </p:nvSpPr>
        <p:spPr>
          <a:xfrm>
            <a:off x="295974" y="1083733"/>
            <a:ext cx="8680200" cy="493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solidFill>
                  <a:srgbClr val="002FA7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Streets receiving a service increase  - </a:t>
            </a:r>
            <a:endParaRPr sz="2200" b="1" u="sng" dirty="0">
              <a:solidFill>
                <a:srgbClr val="002FA7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u="sng" dirty="0">
              <a:solidFill>
                <a:srgbClr val="002FA7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1600"/>
              <a:buFont typeface="Libre Franklin"/>
              <a:buChar char="●"/>
            </a:pPr>
            <a:r>
              <a:rPr lang="en-US" sz="1600" dirty="0">
                <a:solidFill>
                  <a:srgbClr val="002FA7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Coleridge Street from Shore Blvd to Oriental Blvd 	 (12” replacing 8")</a:t>
            </a:r>
            <a:endParaRPr sz="1600" dirty="0">
              <a:solidFill>
                <a:srgbClr val="002FA7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1600"/>
              <a:buFont typeface="Libre Franklin"/>
              <a:buChar char="●"/>
            </a:pPr>
            <a:r>
              <a:rPr lang="en-US" sz="1600" dirty="0">
                <a:solidFill>
                  <a:srgbClr val="002FA7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Ocean Avenue from Shore Blvd to Hampton Avenue	 (12” replacing 8")</a:t>
            </a:r>
            <a:endParaRPr sz="1600" dirty="0">
              <a:solidFill>
                <a:srgbClr val="002FA7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1600"/>
              <a:buFont typeface="Libre Franklin"/>
              <a:buChar char="●"/>
            </a:pPr>
            <a:r>
              <a:rPr lang="en-US" sz="1600" dirty="0">
                <a:solidFill>
                  <a:srgbClr val="002FA7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Girard Street from Shore Blvd to Oriental Blvd 	 (12” replacing 8")</a:t>
            </a:r>
            <a:endParaRPr sz="1600" dirty="0">
              <a:solidFill>
                <a:srgbClr val="002FA7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1600"/>
              <a:buFont typeface="Libre Franklin"/>
              <a:buChar char="●"/>
            </a:pPr>
            <a:r>
              <a:rPr lang="en-US" sz="1600" dirty="0">
                <a:solidFill>
                  <a:srgbClr val="002FA7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MacKenzie Street from Shore Blvd to Oriental Blvd 	 (12” replacing 8")</a:t>
            </a:r>
            <a:endParaRPr sz="1600" dirty="0">
              <a:solidFill>
                <a:srgbClr val="002FA7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1600"/>
              <a:buFont typeface="Libre Franklin"/>
              <a:buChar char="●"/>
            </a:pPr>
            <a:r>
              <a:rPr lang="en-US" sz="1600" dirty="0">
                <a:solidFill>
                  <a:srgbClr val="002FA7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Pembroke Street from Shore Blvd to Oriental Blvd	 (12” replacing 8")</a:t>
            </a:r>
            <a:endParaRPr sz="1600" dirty="0">
              <a:solidFill>
                <a:srgbClr val="002FA7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1600"/>
              <a:buFont typeface="Libre Franklin"/>
              <a:buChar char="●"/>
            </a:pPr>
            <a:r>
              <a:rPr lang="en-US" sz="1600" dirty="0">
                <a:solidFill>
                  <a:srgbClr val="002FA7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Oriental Blvd from Pembroke Street to Oxford Street (12” replacing 8")</a:t>
            </a:r>
            <a:endParaRPr sz="1600" dirty="0">
              <a:solidFill>
                <a:srgbClr val="002FA7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1600"/>
              <a:buFont typeface="Libre Franklin"/>
              <a:buChar char="●"/>
            </a:pPr>
            <a:r>
              <a:rPr lang="en-US" sz="1600" dirty="0">
                <a:solidFill>
                  <a:srgbClr val="002FA7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Oriental Blvd from Ocean Avenue to Corbin Place 	 (20” replacing 12")</a:t>
            </a:r>
            <a:endParaRPr sz="1600" dirty="0">
              <a:solidFill>
                <a:srgbClr val="002FA7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1600"/>
              <a:buFont typeface="Libre Franklin"/>
              <a:buChar char="●"/>
            </a:pPr>
            <a:r>
              <a:rPr lang="en-US" sz="1600" dirty="0">
                <a:solidFill>
                  <a:srgbClr val="002FA7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West End Avenue from Shore Blvd to Oriental Blvd	 (20” replacing 12")</a:t>
            </a:r>
          </a:p>
          <a:p>
            <a:pPr marL="457200" indent="-330200">
              <a:lnSpc>
                <a:spcPct val="150000"/>
              </a:lnSpc>
              <a:buClr>
                <a:srgbClr val="002FA7"/>
              </a:buClr>
              <a:buSzPts val="1600"/>
              <a:buFont typeface="Libre Franklin"/>
              <a:buChar char="●"/>
            </a:pPr>
            <a:r>
              <a:rPr lang="en-US" sz="1600" dirty="0">
                <a:solidFill>
                  <a:srgbClr val="002FA7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Ocean Avenue from Oriental Blvd to Oriental Blvd 	 (20” replacing 12")</a:t>
            </a:r>
          </a:p>
          <a:p>
            <a:pPr marL="1270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1600"/>
            </a:pPr>
            <a:endParaRPr sz="1600" dirty="0">
              <a:solidFill>
                <a:srgbClr val="002FA7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dirty="0">
              <a:solidFill>
                <a:srgbClr val="002FA7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500050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2200" dirty="0">
              <a:solidFill>
                <a:srgbClr val="500050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Arial"/>
              <a:buNone/>
            </a:pPr>
            <a:endParaRPr sz="3600" dirty="0">
              <a:solidFill>
                <a:srgbClr val="002F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1" name="Google Shape;161;g15d793c79d4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/>
        </p:nvSpPr>
        <p:spPr>
          <a:xfrm>
            <a:off x="295977" y="313554"/>
            <a:ext cx="94026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Franklin Gothic"/>
              <a:buNone/>
            </a:pPr>
            <a:r>
              <a:rPr lang="en-US" sz="360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Water Service Increases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8742396" y="6333755"/>
            <a:ext cx="31716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163" y="1433690"/>
            <a:ext cx="10095671" cy="501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/>
        </p:nvSpPr>
        <p:spPr>
          <a:xfrm>
            <a:off x="295977" y="313554"/>
            <a:ext cx="94026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3600"/>
              <a:buFont typeface="Franklin Gothic"/>
              <a:buNone/>
            </a:pPr>
            <a:r>
              <a:rPr lang="en-US" sz="36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Total Project Work Area</a:t>
            </a:r>
            <a:endParaRPr dirty="0"/>
          </a:p>
        </p:txBody>
      </p:sp>
      <p:sp>
        <p:nvSpPr>
          <p:cNvPr id="167" name="Google Shape;167;p7"/>
          <p:cNvSpPr txBox="1"/>
          <p:nvPr/>
        </p:nvSpPr>
        <p:spPr>
          <a:xfrm>
            <a:off x="8742396" y="6333755"/>
            <a:ext cx="31716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33416-3133-E848-3DC1-BD32B705DB44}"/>
              </a:ext>
            </a:extLst>
          </p:cNvPr>
          <p:cNvSpPr txBox="1"/>
          <p:nvPr/>
        </p:nvSpPr>
        <p:spPr>
          <a:xfrm>
            <a:off x="402084" y="5688449"/>
            <a:ext cx="872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map shows the project total work area including work by private utilities, and upgrades to FDNY alarm system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6D16E-177A-21D1-4E83-1C5784945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59" y="867190"/>
            <a:ext cx="9402599" cy="47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5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/>
        </p:nvSpPr>
        <p:spPr>
          <a:xfrm>
            <a:off x="-920193" y="0"/>
            <a:ext cx="6586500" cy="12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A7"/>
              </a:buClr>
              <a:buSzPts val="4400"/>
              <a:buFont typeface="Franklin Gothic"/>
              <a:buNone/>
            </a:pPr>
            <a:r>
              <a:rPr lang="en-US" sz="4400" dirty="0">
                <a:solidFill>
                  <a:srgbClr val="002FA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Project Stages </a:t>
            </a:r>
            <a:endParaRPr sz="4400" dirty="0">
              <a:solidFill>
                <a:srgbClr val="002FA7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60" y="6030223"/>
            <a:ext cx="822960" cy="55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1885" y="5984764"/>
            <a:ext cx="720044" cy="48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3375" y="1286100"/>
            <a:ext cx="7078625" cy="465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408959" y="1397679"/>
            <a:ext cx="4541863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project will start on Oriental Boulevard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Starting on Oriental Boulevard should allow us enough time to finish work near the beach in time for Memorial Day 2023. 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All vehicles including EMS will have access to the roadway during construction, this includes access to: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Kingsborough Community College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Menorah Rehabilitation and Nursing home</a:t>
            </a: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SzPts val="1400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As work progresses, the community will be informed of the next area of focus.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710</Words>
  <Application>Microsoft Office PowerPoint</Application>
  <PresentationFormat>Widescreen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Noto Sans Symbols</vt:lpstr>
      <vt:lpstr>Libre Franklin Medium</vt:lpstr>
      <vt:lpstr>Franklin Gothic</vt:lpstr>
      <vt:lpstr>Libre Franklin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Girgis</dc:creator>
  <cp:lastModifiedBy>Tyler R</cp:lastModifiedBy>
  <cp:revision>12</cp:revision>
  <cp:lastPrinted>2022-10-25T12:41:21Z</cp:lastPrinted>
  <dcterms:created xsi:type="dcterms:W3CDTF">2020-01-07T19:12:17Z</dcterms:created>
  <dcterms:modified xsi:type="dcterms:W3CDTF">2022-10-26T20:29:02Z</dcterms:modified>
</cp:coreProperties>
</file>