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3624" r:id="rId5"/>
    <p:sldId id="1580" r:id="rId6"/>
    <p:sldId id="1631" r:id="rId7"/>
    <p:sldId id="3638" r:id="rId8"/>
    <p:sldId id="3649" r:id="rId9"/>
    <p:sldId id="3640" r:id="rId10"/>
    <p:sldId id="3639" r:id="rId11"/>
    <p:sldId id="3637" r:id="rId12"/>
    <p:sldId id="3645" r:id="rId13"/>
    <p:sldId id="3647" r:id="rId14"/>
    <p:sldId id="3648" r:id="rId15"/>
    <p:sldId id="3618" r:id="rId16"/>
    <p:sldId id="15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C1AA46-37D9-110E-A45D-6CB2FFF266E5}" name="Datta, Polash (DDC)" initials="PD" userId="S::dattapo@ddc.nyc.gov::acc5d76b-55ea-4ab1-a45d-7cc65773f5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F00"/>
    <a:srgbClr val="002FA7"/>
    <a:srgbClr val="FFFFFF"/>
    <a:srgbClr val="FF7453"/>
    <a:srgbClr val="FF3300"/>
    <a:srgbClr val="B3ECFD"/>
    <a:srgbClr val="000000"/>
    <a:srgbClr val="FF00FF"/>
    <a:srgbClr val="FF6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337832-250A-FD95-5752-04C0EB777EF3}" v="2" dt="2026-01-29T16:06:14.033"/>
    <p1510:client id="{14108E96-962F-6848-75AC-F27BDC3BCCA8}" v="7719" dt="2026-01-28T22:52:39.490"/>
    <p1510:client id="{37EA5EFE-7F47-4478-BE4B-6B37C3E54592}" v="661" dt="2026-01-28T22:49:37.385"/>
    <p1510:client id="{4B0553A7-D2E3-B5C3-36DF-C36C7AA006E4}" v="174" dt="2026-01-29T20:44:06.311"/>
    <p1510:client id="{7CA92233-53A4-41CD-9698-D8808BB6E5F4}" v="400" dt="2026-01-29T21:30:36.180"/>
    <p1510:client id="{D4B04395-9878-13AE-668E-4B50141FBC89}" v="1636" dt="2026-01-29T17:32:08.416"/>
    <p1510:client id="{DEA1C5BD-4BBF-419E-A2E5-4C1989782E18}" v="6" dt="2026-01-29T16:08:55.570"/>
    <p1510:client id="{F667C18B-5EC1-44D1-9524-04D2AE44625B}" v="600" dt="2026-01-28T22:07:58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C33923-655E-4BC6-BA2A-54971440511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BD4E45-A987-4614-AFE8-E31A0D33050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/>
              <a:cs typeface="Arial"/>
            </a:rPr>
            <a:t>Fall 2023 – Project Start</a:t>
          </a:r>
        </a:p>
      </dgm:t>
    </dgm:pt>
    <dgm:pt modelId="{F609E715-8B59-4E54-8A03-C25EFF7B01A2}" type="parTrans" cxnId="{85E3DE77-939C-405C-9DDB-35E129EB3855}">
      <dgm:prSet/>
      <dgm:spPr/>
      <dgm:t>
        <a:bodyPr/>
        <a:lstStyle/>
        <a:p>
          <a:endParaRPr lang="en-US"/>
        </a:p>
      </dgm:t>
    </dgm:pt>
    <dgm:pt modelId="{9BDFD54D-F6EB-4CB5-B952-9E7F0530A950}" type="sibTrans" cxnId="{85E3DE77-939C-405C-9DDB-35E129EB385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3CF79C-7DE4-40FA-B883-53E36CBF0E5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/>
              <a:cs typeface="Arial"/>
            </a:rPr>
            <a:t>End of Winter 2024 – Preliminary Design Start</a:t>
          </a:r>
        </a:p>
      </dgm:t>
    </dgm:pt>
    <dgm:pt modelId="{A0DE0DC1-F07C-433B-963E-977219D72643}" type="parTrans" cxnId="{B82DD4E5-7083-44C0-B809-796FD6E8631C}">
      <dgm:prSet/>
      <dgm:spPr/>
      <dgm:t>
        <a:bodyPr/>
        <a:lstStyle/>
        <a:p>
          <a:endParaRPr lang="en-US"/>
        </a:p>
      </dgm:t>
    </dgm:pt>
    <dgm:pt modelId="{1A0A7E3D-FD4B-4DEB-9AD8-63BD1F122A7F}" type="sibTrans" cxnId="{B82DD4E5-7083-44C0-B809-796FD6E8631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EA3DEBE-DC3F-4FAF-8F94-872257FA49F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/>
              <a:cs typeface="Arial"/>
            </a:rPr>
            <a:t>Early Winter 2025 – Preliminary Design Approval</a:t>
          </a:r>
        </a:p>
      </dgm:t>
    </dgm:pt>
    <dgm:pt modelId="{8DFE50AF-6AAA-493A-8AF2-A2BB8293AF5D}" type="parTrans" cxnId="{5EE6BE45-922C-4048-A8E1-492F2075CDB4}">
      <dgm:prSet/>
      <dgm:spPr/>
      <dgm:t>
        <a:bodyPr/>
        <a:lstStyle/>
        <a:p>
          <a:endParaRPr lang="en-US"/>
        </a:p>
      </dgm:t>
    </dgm:pt>
    <dgm:pt modelId="{D320D373-4BC5-4E1A-A9A1-DDC352C54156}" type="sibTrans" cxnId="{5EE6BE45-922C-4048-A8E1-492F2075CDB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38B9400-B31C-4A35-ABF7-EB7C1AE19C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/>
              <a:cs typeface="Arial"/>
            </a:rPr>
            <a:t>Summer 2027 – Design Completion</a:t>
          </a:r>
        </a:p>
      </dgm:t>
    </dgm:pt>
    <dgm:pt modelId="{E633FA79-2390-4274-BD18-F50CA1859B67}" type="parTrans" cxnId="{7292822A-02FF-4FF6-8E22-927D3BF1ECB8}">
      <dgm:prSet/>
      <dgm:spPr/>
      <dgm:t>
        <a:bodyPr/>
        <a:lstStyle/>
        <a:p>
          <a:endParaRPr lang="en-US"/>
        </a:p>
      </dgm:t>
    </dgm:pt>
    <dgm:pt modelId="{5B332370-E351-4676-B8CC-1823ED0CDCB6}" type="sibTrans" cxnId="{7292822A-02FF-4FF6-8E22-927D3BF1ECB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7719B46-DFAF-4FD1-BF94-784AD7163DB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/>
              <a:cs typeface="Arial"/>
            </a:rPr>
            <a:t>Summer 2028 – Anticipated Construction Start</a:t>
          </a:r>
        </a:p>
      </dgm:t>
    </dgm:pt>
    <dgm:pt modelId="{8FFC2BCA-97A2-40AA-B756-87E27E07C3A7}" type="parTrans" cxnId="{3658AA20-3D4D-4844-859E-48A6F8F4E497}">
      <dgm:prSet/>
      <dgm:spPr/>
      <dgm:t>
        <a:bodyPr/>
        <a:lstStyle/>
        <a:p>
          <a:endParaRPr lang="en-US"/>
        </a:p>
      </dgm:t>
    </dgm:pt>
    <dgm:pt modelId="{3CB4D325-F6AF-46BF-A544-D0771BF530CD}" type="sibTrans" cxnId="{3658AA20-3D4D-4844-859E-48A6F8F4E49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D56BE64-28B4-4577-BC1E-B0FA189ED6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/>
              <a:cs typeface="Arial"/>
            </a:rPr>
            <a:t>Early Winter 2030 – Anticipated Construction End</a:t>
          </a:r>
        </a:p>
      </dgm:t>
    </dgm:pt>
    <dgm:pt modelId="{ED6F74C8-368C-4BE2-AAC9-1E79EECAEC72}" type="parTrans" cxnId="{00533440-89E6-41D7-916A-1C2EAB38FEA1}">
      <dgm:prSet/>
      <dgm:spPr/>
      <dgm:t>
        <a:bodyPr/>
        <a:lstStyle/>
        <a:p>
          <a:endParaRPr lang="en-US"/>
        </a:p>
      </dgm:t>
    </dgm:pt>
    <dgm:pt modelId="{7F6B8475-1984-4635-BE03-623ECEA872AB}" type="sibTrans" cxnId="{00533440-89E6-41D7-916A-1C2EAB38FEA1}">
      <dgm:prSet/>
      <dgm:spPr/>
      <dgm:t>
        <a:bodyPr/>
        <a:lstStyle/>
        <a:p>
          <a:endParaRPr lang="en-US"/>
        </a:p>
      </dgm:t>
    </dgm:pt>
    <dgm:pt modelId="{C5908FFA-E604-40BC-81C9-0CF636F88721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Spring 2026 </a:t>
          </a:r>
          <a:r>
            <a:rPr lang="en-US" sz="1800" dirty="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– P.S. 5 PTA Presentation &amp; Feedback</a:t>
          </a:r>
        </a:p>
      </dgm:t>
    </dgm:pt>
    <dgm:pt modelId="{CE905CDE-657B-405A-9DC7-E66EA0099423}" type="parTrans" cxnId="{87650524-8FAC-4D1D-B5CF-2231C7A65991}">
      <dgm:prSet/>
      <dgm:spPr/>
      <dgm:t>
        <a:bodyPr/>
        <a:lstStyle/>
        <a:p>
          <a:endParaRPr lang="en-US"/>
        </a:p>
      </dgm:t>
    </dgm:pt>
    <dgm:pt modelId="{FFED49F1-5FAD-4307-8B11-E906661A9C0F}" type="sibTrans" cxnId="{87650524-8FAC-4D1D-B5CF-2231C7A65991}">
      <dgm:prSet/>
      <dgm:spPr/>
      <dgm:t>
        <a:bodyPr/>
        <a:lstStyle/>
        <a:p>
          <a:endParaRPr lang="en-US"/>
        </a:p>
      </dgm:t>
    </dgm:pt>
    <dgm:pt modelId="{3E6D3365-C09F-4756-9067-6B8E655B2060}" type="pres">
      <dgm:prSet presAssocID="{90C33923-655E-4BC6-BA2A-54971440511E}" presName="root" presStyleCnt="0">
        <dgm:presLayoutVars>
          <dgm:dir/>
          <dgm:resizeHandles val="exact"/>
        </dgm:presLayoutVars>
      </dgm:prSet>
      <dgm:spPr/>
    </dgm:pt>
    <dgm:pt modelId="{4E972B19-DF13-4DD6-A13F-67DCA4AB94F0}" type="pres">
      <dgm:prSet presAssocID="{8EBD4E45-A987-4614-AFE8-E31A0D33050A}" presName="compNode" presStyleCnt="0"/>
      <dgm:spPr/>
    </dgm:pt>
    <dgm:pt modelId="{E2F4CEB2-F1E7-49B3-949E-A7415A7C356A}" type="pres">
      <dgm:prSet presAssocID="{8EBD4E45-A987-4614-AFE8-E31A0D33050A}" presName="bgRect" presStyleLbl="bgShp" presStyleIdx="0" presStyleCnt="7" custLinFactNeighborX="-13258" custLinFactNeighborY="-2852"/>
      <dgm:spPr/>
    </dgm:pt>
    <dgm:pt modelId="{81303DC5-B80F-49B4-A973-F9137273F2CF}" type="pres">
      <dgm:prSet presAssocID="{8EBD4E45-A987-4614-AFE8-E31A0D33050A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D14C1F25-9665-4540-9639-B7D05BDBE346}" type="pres">
      <dgm:prSet presAssocID="{8EBD4E45-A987-4614-AFE8-E31A0D33050A}" presName="spaceRect" presStyleCnt="0"/>
      <dgm:spPr/>
    </dgm:pt>
    <dgm:pt modelId="{CF26E30E-BBC8-431B-887D-686FFCFFED4B}" type="pres">
      <dgm:prSet presAssocID="{8EBD4E45-A987-4614-AFE8-E31A0D33050A}" presName="parTx" presStyleLbl="revTx" presStyleIdx="0" presStyleCnt="7">
        <dgm:presLayoutVars>
          <dgm:chMax val="0"/>
          <dgm:chPref val="0"/>
        </dgm:presLayoutVars>
      </dgm:prSet>
      <dgm:spPr/>
    </dgm:pt>
    <dgm:pt modelId="{155A93B9-B75F-48F2-A448-C045D77AFA06}" type="pres">
      <dgm:prSet presAssocID="{9BDFD54D-F6EB-4CB5-B952-9E7F0530A950}" presName="sibTrans" presStyleCnt="0"/>
      <dgm:spPr/>
    </dgm:pt>
    <dgm:pt modelId="{5C559C26-CCEE-4B47-A051-AAE094D6BECA}" type="pres">
      <dgm:prSet presAssocID="{403CF79C-7DE4-40FA-B883-53E36CBF0E54}" presName="compNode" presStyleCnt="0"/>
      <dgm:spPr/>
    </dgm:pt>
    <dgm:pt modelId="{CBE556C1-5CD8-4E30-9BF4-6CD17DDBC26A}" type="pres">
      <dgm:prSet presAssocID="{403CF79C-7DE4-40FA-B883-53E36CBF0E54}" presName="bgRect" presStyleLbl="bgShp" presStyleIdx="1" presStyleCnt="7"/>
      <dgm:spPr/>
    </dgm:pt>
    <dgm:pt modelId="{0F4E2D97-2A8E-4831-A506-94F6B0DB10D1}" type="pres">
      <dgm:prSet presAssocID="{403CF79C-7DE4-40FA-B883-53E36CBF0E54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atellite dish"/>
        </a:ext>
      </dgm:extLst>
    </dgm:pt>
    <dgm:pt modelId="{B5E7BBBC-1B6F-4A5D-8DBD-8561FD55F7F9}" type="pres">
      <dgm:prSet presAssocID="{403CF79C-7DE4-40FA-B883-53E36CBF0E54}" presName="spaceRect" presStyleCnt="0"/>
      <dgm:spPr/>
    </dgm:pt>
    <dgm:pt modelId="{0C395DEF-4C6B-41B6-9C28-78351EB01956}" type="pres">
      <dgm:prSet presAssocID="{403CF79C-7DE4-40FA-B883-53E36CBF0E54}" presName="parTx" presStyleLbl="revTx" presStyleIdx="1" presStyleCnt="7">
        <dgm:presLayoutVars>
          <dgm:chMax val="0"/>
          <dgm:chPref val="0"/>
        </dgm:presLayoutVars>
      </dgm:prSet>
      <dgm:spPr/>
    </dgm:pt>
    <dgm:pt modelId="{7B7FC3E6-895C-4EF5-960E-AABDBEE51687}" type="pres">
      <dgm:prSet presAssocID="{1A0A7E3D-FD4B-4DEB-9AD8-63BD1F122A7F}" presName="sibTrans" presStyleCnt="0"/>
      <dgm:spPr/>
    </dgm:pt>
    <dgm:pt modelId="{742DD0E5-2FC5-492E-BB48-8CD245DBEF07}" type="pres">
      <dgm:prSet presAssocID="{EEA3DEBE-DC3F-4FAF-8F94-872257FA49FC}" presName="compNode" presStyleCnt="0"/>
      <dgm:spPr/>
    </dgm:pt>
    <dgm:pt modelId="{74A0BE06-D41E-472D-A1F0-6AADA611F186}" type="pres">
      <dgm:prSet presAssocID="{EEA3DEBE-DC3F-4FAF-8F94-872257FA49FC}" presName="bgRect" presStyleLbl="bgShp" presStyleIdx="2" presStyleCnt="7"/>
      <dgm:spPr/>
    </dgm:pt>
    <dgm:pt modelId="{94D32A0F-E569-4D50-AA27-DCEB1A16E978}" type="pres">
      <dgm:prSet presAssocID="{EEA3DEBE-DC3F-4FAF-8F94-872257FA49FC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5D5ACC4-9C27-41B8-BF45-798A3F908E98}" type="pres">
      <dgm:prSet presAssocID="{EEA3DEBE-DC3F-4FAF-8F94-872257FA49FC}" presName="spaceRect" presStyleCnt="0"/>
      <dgm:spPr/>
    </dgm:pt>
    <dgm:pt modelId="{79B589D7-01CF-4FEC-B895-436869473E86}" type="pres">
      <dgm:prSet presAssocID="{EEA3DEBE-DC3F-4FAF-8F94-872257FA49FC}" presName="parTx" presStyleLbl="revTx" presStyleIdx="2" presStyleCnt="7">
        <dgm:presLayoutVars>
          <dgm:chMax val="0"/>
          <dgm:chPref val="0"/>
        </dgm:presLayoutVars>
      </dgm:prSet>
      <dgm:spPr/>
    </dgm:pt>
    <dgm:pt modelId="{45BFBC1B-E2EA-45FC-A0A3-1BC049737884}" type="pres">
      <dgm:prSet presAssocID="{D320D373-4BC5-4E1A-A9A1-DDC352C54156}" presName="sibTrans" presStyleCnt="0"/>
      <dgm:spPr/>
    </dgm:pt>
    <dgm:pt modelId="{70D1F617-5DD1-4A4B-A064-1D713EFA1DE2}" type="pres">
      <dgm:prSet presAssocID="{C5908FFA-E604-40BC-81C9-0CF636F88721}" presName="compNode" presStyleCnt="0"/>
      <dgm:spPr/>
    </dgm:pt>
    <dgm:pt modelId="{87D1B864-49F0-4BC1-AC7E-5A03E09953E1}" type="pres">
      <dgm:prSet presAssocID="{C5908FFA-E604-40BC-81C9-0CF636F88721}" presName="bgRect" presStyleLbl="bgShp" presStyleIdx="3" presStyleCnt="7"/>
      <dgm:spPr/>
    </dgm:pt>
    <dgm:pt modelId="{1A842F34-F953-4903-860A-DB1226C6FC4C}" type="pres">
      <dgm:prSet presAssocID="{C5908FFA-E604-40BC-81C9-0CF636F88721}" presName="iconRect" presStyleLbl="node1" presStyleIdx="3" presStyleCnt="7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8DA44810-62FF-44DE-A7DF-BA6A28090512}" type="pres">
      <dgm:prSet presAssocID="{C5908FFA-E604-40BC-81C9-0CF636F88721}" presName="spaceRect" presStyleCnt="0"/>
      <dgm:spPr/>
    </dgm:pt>
    <dgm:pt modelId="{615682BA-F579-41DD-9C9D-373E68C1A60F}" type="pres">
      <dgm:prSet presAssocID="{C5908FFA-E604-40BC-81C9-0CF636F88721}" presName="parTx" presStyleLbl="revTx" presStyleIdx="3" presStyleCnt="7">
        <dgm:presLayoutVars>
          <dgm:chMax val="0"/>
          <dgm:chPref val="0"/>
        </dgm:presLayoutVars>
      </dgm:prSet>
      <dgm:spPr/>
    </dgm:pt>
    <dgm:pt modelId="{97EE575E-B0E2-4719-A663-2FF6255F804C}" type="pres">
      <dgm:prSet presAssocID="{FFED49F1-5FAD-4307-8B11-E906661A9C0F}" presName="sibTrans" presStyleCnt="0"/>
      <dgm:spPr/>
    </dgm:pt>
    <dgm:pt modelId="{3993E50F-6F9B-41EA-A7A1-2E7512B45133}" type="pres">
      <dgm:prSet presAssocID="{438B9400-B31C-4A35-ABF7-EB7C1AE19CBE}" presName="compNode" presStyleCnt="0"/>
      <dgm:spPr/>
    </dgm:pt>
    <dgm:pt modelId="{A1954F67-2F29-4CDB-8E65-805B933DDD39}" type="pres">
      <dgm:prSet presAssocID="{438B9400-B31C-4A35-ABF7-EB7C1AE19CBE}" presName="bgRect" presStyleLbl="bgShp" presStyleIdx="4" presStyleCnt="7" custLinFactNeighborX="-659" custLinFactNeighborY="-2044"/>
      <dgm:spPr/>
    </dgm:pt>
    <dgm:pt modelId="{EA3356E6-B4FA-4893-9B33-5B437BE400E3}" type="pres">
      <dgm:prSet presAssocID="{438B9400-B31C-4A35-ABF7-EB7C1AE19CBE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7481054B-56D7-451D-90CE-1BD0BF98FD20}" type="pres">
      <dgm:prSet presAssocID="{438B9400-B31C-4A35-ABF7-EB7C1AE19CBE}" presName="spaceRect" presStyleCnt="0"/>
      <dgm:spPr/>
    </dgm:pt>
    <dgm:pt modelId="{B69382EF-B10C-42C5-B9A3-D79795532CF7}" type="pres">
      <dgm:prSet presAssocID="{438B9400-B31C-4A35-ABF7-EB7C1AE19CBE}" presName="parTx" presStyleLbl="revTx" presStyleIdx="4" presStyleCnt="7">
        <dgm:presLayoutVars>
          <dgm:chMax val="0"/>
          <dgm:chPref val="0"/>
        </dgm:presLayoutVars>
      </dgm:prSet>
      <dgm:spPr/>
    </dgm:pt>
    <dgm:pt modelId="{9435C152-4B9B-4625-9DDB-9D5EE9EB1E15}" type="pres">
      <dgm:prSet presAssocID="{5B332370-E351-4676-B8CC-1823ED0CDCB6}" presName="sibTrans" presStyleCnt="0"/>
      <dgm:spPr/>
    </dgm:pt>
    <dgm:pt modelId="{F432ABEA-CCD5-45F5-A1AB-1EC98E9FECAD}" type="pres">
      <dgm:prSet presAssocID="{07719B46-DFAF-4FD1-BF94-784AD7163DB6}" presName="compNode" presStyleCnt="0"/>
      <dgm:spPr/>
    </dgm:pt>
    <dgm:pt modelId="{70455A31-9327-415F-A75F-08D3981C12DC}" type="pres">
      <dgm:prSet presAssocID="{07719B46-DFAF-4FD1-BF94-784AD7163DB6}" presName="bgRect" presStyleLbl="bgShp" presStyleIdx="5" presStyleCnt="7"/>
      <dgm:spPr/>
    </dgm:pt>
    <dgm:pt modelId="{19F4BAE4-A137-4229-8F99-42ACC2CF38D6}" type="pres">
      <dgm:prSet presAssocID="{07719B46-DFAF-4FD1-BF94-784AD7163DB6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84230554-58DD-4053-829B-938888BC7CE7}" type="pres">
      <dgm:prSet presAssocID="{07719B46-DFAF-4FD1-BF94-784AD7163DB6}" presName="spaceRect" presStyleCnt="0"/>
      <dgm:spPr/>
    </dgm:pt>
    <dgm:pt modelId="{64F06D26-BA0C-40BB-92CC-1AD896E1753F}" type="pres">
      <dgm:prSet presAssocID="{07719B46-DFAF-4FD1-BF94-784AD7163DB6}" presName="parTx" presStyleLbl="revTx" presStyleIdx="5" presStyleCnt="7">
        <dgm:presLayoutVars>
          <dgm:chMax val="0"/>
          <dgm:chPref val="0"/>
        </dgm:presLayoutVars>
      </dgm:prSet>
      <dgm:spPr/>
    </dgm:pt>
    <dgm:pt modelId="{02C972CD-B4AE-4B6B-82F3-4E8E585CCA93}" type="pres">
      <dgm:prSet presAssocID="{3CB4D325-F6AF-46BF-A544-D0771BF530CD}" presName="sibTrans" presStyleCnt="0"/>
      <dgm:spPr/>
    </dgm:pt>
    <dgm:pt modelId="{46ECF305-E71B-49CE-B94F-A088D6C25C6D}" type="pres">
      <dgm:prSet presAssocID="{5D56BE64-28B4-4577-BC1E-B0FA189ED6C3}" presName="compNode" presStyleCnt="0"/>
      <dgm:spPr/>
    </dgm:pt>
    <dgm:pt modelId="{D205A832-1998-493E-8FC5-31BE5660F646}" type="pres">
      <dgm:prSet presAssocID="{5D56BE64-28B4-4577-BC1E-B0FA189ED6C3}" presName="bgRect" presStyleLbl="bgShp" presStyleIdx="6" presStyleCnt="7"/>
      <dgm:spPr/>
    </dgm:pt>
    <dgm:pt modelId="{2ECABEA2-0D40-4415-A7B4-8CD29932BCBA}" type="pres">
      <dgm:prSet presAssocID="{5D56BE64-28B4-4577-BC1E-B0FA189ED6C3}" presName="iconRect" presStyleLbl="node1" presStyleIdx="6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9039D9A4-14BE-4663-BCCD-8D46296F134F}" type="pres">
      <dgm:prSet presAssocID="{5D56BE64-28B4-4577-BC1E-B0FA189ED6C3}" presName="spaceRect" presStyleCnt="0"/>
      <dgm:spPr/>
    </dgm:pt>
    <dgm:pt modelId="{595A951B-FEBA-44CB-9083-E87552D6EB13}" type="pres">
      <dgm:prSet presAssocID="{5D56BE64-28B4-4577-BC1E-B0FA189ED6C3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658AA20-3D4D-4844-859E-48A6F8F4E497}" srcId="{90C33923-655E-4BC6-BA2A-54971440511E}" destId="{07719B46-DFAF-4FD1-BF94-784AD7163DB6}" srcOrd="5" destOrd="0" parTransId="{8FFC2BCA-97A2-40AA-B756-87E27E07C3A7}" sibTransId="{3CB4D325-F6AF-46BF-A544-D0771BF530CD}"/>
    <dgm:cxn modelId="{87650524-8FAC-4D1D-B5CF-2231C7A65991}" srcId="{90C33923-655E-4BC6-BA2A-54971440511E}" destId="{C5908FFA-E604-40BC-81C9-0CF636F88721}" srcOrd="3" destOrd="0" parTransId="{CE905CDE-657B-405A-9DC7-E66EA0099423}" sibTransId="{FFED49F1-5FAD-4307-8B11-E906661A9C0F}"/>
    <dgm:cxn modelId="{7292822A-02FF-4FF6-8E22-927D3BF1ECB8}" srcId="{90C33923-655E-4BC6-BA2A-54971440511E}" destId="{438B9400-B31C-4A35-ABF7-EB7C1AE19CBE}" srcOrd="4" destOrd="0" parTransId="{E633FA79-2390-4274-BD18-F50CA1859B67}" sibTransId="{5B332370-E351-4676-B8CC-1823ED0CDCB6}"/>
    <dgm:cxn modelId="{00533440-89E6-41D7-916A-1C2EAB38FEA1}" srcId="{90C33923-655E-4BC6-BA2A-54971440511E}" destId="{5D56BE64-28B4-4577-BC1E-B0FA189ED6C3}" srcOrd="6" destOrd="0" parTransId="{ED6F74C8-368C-4BE2-AAC9-1E79EECAEC72}" sibTransId="{7F6B8475-1984-4635-BE03-623ECEA872AB}"/>
    <dgm:cxn modelId="{D2205B5B-1CCB-4739-A145-3EABB7AFCA24}" type="presOf" srcId="{C5908FFA-E604-40BC-81C9-0CF636F88721}" destId="{615682BA-F579-41DD-9C9D-373E68C1A60F}" srcOrd="0" destOrd="0" presId="urn:microsoft.com/office/officeart/2018/2/layout/IconVerticalSolidList"/>
    <dgm:cxn modelId="{CB14C741-42F8-410B-BAC1-5C9B82768ECD}" type="presOf" srcId="{07719B46-DFAF-4FD1-BF94-784AD7163DB6}" destId="{64F06D26-BA0C-40BB-92CC-1AD896E1753F}" srcOrd="0" destOrd="0" presId="urn:microsoft.com/office/officeart/2018/2/layout/IconVerticalSolidList"/>
    <dgm:cxn modelId="{FE067B42-E365-4D7A-BF8D-6AC308D8C3B6}" type="presOf" srcId="{90C33923-655E-4BC6-BA2A-54971440511E}" destId="{3E6D3365-C09F-4756-9067-6B8E655B2060}" srcOrd="0" destOrd="0" presId="urn:microsoft.com/office/officeart/2018/2/layout/IconVerticalSolidList"/>
    <dgm:cxn modelId="{5EE6BE45-922C-4048-A8E1-492F2075CDB4}" srcId="{90C33923-655E-4BC6-BA2A-54971440511E}" destId="{EEA3DEBE-DC3F-4FAF-8F94-872257FA49FC}" srcOrd="2" destOrd="0" parTransId="{8DFE50AF-6AAA-493A-8AF2-A2BB8293AF5D}" sibTransId="{D320D373-4BC5-4E1A-A9A1-DDC352C54156}"/>
    <dgm:cxn modelId="{981CBD50-9EA2-451F-A767-F8570A94338F}" type="presOf" srcId="{8EBD4E45-A987-4614-AFE8-E31A0D33050A}" destId="{CF26E30E-BBC8-431B-887D-686FFCFFED4B}" srcOrd="0" destOrd="0" presId="urn:microsoft.com/office/officeart/2018/2/layout/IconVerticalSolidList"/>
    <dgm:cxn modelId="{85E3DE77-939C-405C-9DDB-35E129EB3855}" srcId="{90C33923-655E-4BC6-BA2A-54971440511E}" destId="{8EBD4E45-A987-4614-AFE8-E31A0D33050A}" srcOrd="0" destOrd="0" parTransId="{F609E715-8B59-4E54-8A03-C25EFF7B01A2}" sibTransId="{9BDFD54D-F6EB-4CB5-B952-9E7F0530A950}"/>
    <dgm:cxn modelId="{AC19B17F-F8EA-447D-8F1B-725D8ED28203}" type="presOf" srcId="{EEA3DEBE-DC3F-4FAF-8F94-872257FA49FC}" destId="{79B589D7-01CF-4FEC-B895-436869473E86}" srcOrd="0" destOrd="0" presId="urn:microsoft.com/office/officeart/2018/2/layout/IconVerticalSolidList"/>
    <dgm:cxn modelId="{F56B12B8-88B1-432B-8D92-7621D50C7C8A}" type="presOf" srcId="{403CF79C-7DE4-40FA-B883-53E36CBF0E54}" destId="{0C395DEF-4C6B-41B6-9C28-78351EB01956}" srcOrd="0" destOrd="0" presId="urn:microsoft.com/office/officeart/2018/2/layout/IconVerticalSolidList"/>
    <dgm:cxn modelId="{055B47D1-0DC5-4152-98E6-B1CC26D01011}" type="presOf" srcId="{438B9400-B31C-4A35-ABF7-EB7C1AE19CBE}" destId="{B69382EF-B10C-42C5-B9A3-D79795532CF7}" srcOrd="0" destOrd="0" presId="urn:microsoft.com/office/officeart/2018/2/layout/IconVerticalSolidList"/>
    <dgm:cxn modelId="{B82DD4E5-7083-44C0-B809-796FD6E8631C}" srcId="{90C33923-655E-4BC6-BA2A-54971440511E}" destId="{403CF79C-7DE4-40FA-B883-53E36CBF0E54}" srcOrd="1" destOrd="0" parTransId="{A0DE0DC1-F07C-433B-963E-977219D72643}" sibTransId="{1A0A7E3D-FD4B-4DEB-9AD8-63BD1F122A7F}"/>
    <dgm:cxn modelId="{C242DEE5-3EA2-4AC0-9F86-86F511E45156}" type="presOf" srcId="{5D56BE64-28B4-4577-BC1E-B0FA189ED6C3}" destId="{595A951B-FEBA-44CB-9083-E87552D6EB13}" srcOrd="0" destOrd="0" presId="urn:microsoft.com/office/officeart/2018/2/layout/IconVerticalSolidList"/>
    <dgm:cxn modelId="{5F3023B9-437A-46A3-BF69-5FBEA563C3A7}" type="presParOf" srcId="{3E6D3365-C09F-4756-9067-6B8E655B2060}" destId="{4E972B19-DF13-4DD6-A13F-67DCA4AB94F0}" srcOrd="0" destOrd="0" presId="urn:microsoft.com/office/officeart/2018/2/layout/IconVerticalSolidList"/>
    <dgm:cxn modelId="{0A139DDB-DF78-4072-B488-5BF08FD6BB90}" type="presParOf" srcId="{4E972B19-DF13-4DD6-A13F-67DCA4AB94F0}" destId="{E2F4CEB2-F1E7-49B3-949E-A7415A7C356A}" srcOrd="0" destOrd="0" presId="urn:microsoft.com/office/officeart/2018/2/layout/IconVerticalSolidList"/>
    <dgm:cxn modelId="{0DDD86F7-9FDD-45A4-A186-101F047C612A}" type="presParOf" srcId="{4E972B19-DF13-4DD6-A13F-67DCA4AB94F0}" destId="{81303DC5-B80F-49B4-A973-F9137273F2CF}" srcOrd="1" destOrd="0" presId="urn:microsoft.com/office/officeart/2018/2/layout/IconVerticalSolidList"/>
    <dgm:cxn modelId="{1645D870-8C8F-44E7-9288-621A04D390CD}" type="presParOf" srcId="{4E972B19-DF13-4DD6-A13F-67DCA4AB94F0}" destId="{D14C1F25-9665-4540-9639-B7D05BDBE346}" srcOrd="2" destOrd="0" presId="urn:microsoft.com/office/officeart/2018/2/layout/IconVerticalSolidList"/>
    <dgm:cxn modelId="{54B788E2-C96E-41F7-A7EC-CD79FB193EB4}" type="presParOf" srcId="{4E972B19-DF13-4DD6-A13F-67DCA4AB94F0}" destId="{CF26E30E-BBC8-431B-887D-686FFCFFED4B}" srcOrd="3" destOrd="0" presId="urn:microsoft.com/office/officeart/2018/2/layout/IconVerticalSolidList"/>
    <dgm:cxn modelId="{6D4B7A16-B292-4DE2-AD55-771884650ED3}" type="presParOf" srcId="{3E6D3365-C09F-4756-9067-6B8E655B2060}" destId="{155A93B9-B75F-48F2-A448-C045D77AFA06}" srcOrd="1" destOrd="0" presId="urn:microsoft.com/office/officeart/2018/2/layout/IconVerticalSolidList"/>
    <dgm:cxn modelId="{42D9B239-658A-4B53-A9DF-85A09BC70199}" type="presParOf" srcId="{3E6D3365-C09F-4756-9067-6B8E655B2060}" destId="{5C559C26-CCEE-4B47-A051-AAE094D6BECA}" srcOrd="2" destOrd="0" presId="urn:microsoft.com/office/officeart/2018/2/layout/IconVerticalSolidList"/>
    <dgm:cxn modelId="{56EE2B83-E21C-4AE8-8B12-09F63BF6CEF5}" type="presParOf" srcId="{5C559C26-CCEE-4B47-A051-AAE094D6BECA}" destId="{CBE556C1-5CD8-4E30-9BF4-6CD17DDBC26A}" srcOrd="0" destOrd="0" presId="urn:microsoft.com/office/officeart/2018/2/layout/IconVerticalSolidList"/>
    <dgm:cxn modelId="{84EC9D8A-3C7A-4BED-A298-91751EF54875}" type="presParOf" srcId="{5C559C26-CCEE-4B47-A051-AAE094D6BECA}" destId="{0F4E2D97-2A8E-4831-A506-94F6B0DB10D1}" srcOrd="1" destOrd="0" presId="urn:microsoft.com/office/officeart/2018/2/layout/IconVerticalSolidList"/>
    <dgm:cxn modelId="{8A475EF1-9A9E-49FA-BA2F-7E38008570E7}" type="presParOf" srcId="{5C559C26-CCEE-4B47-A051-AAE094D6BECA}" destId="{B5E7BBBC-1B6F-4A5D-8DBD-8561FD55F7F9}" srcOrd="2" destOrd="0" presId="urn:microsoft.com/office/officeart/2018/2/layout/IconVerticalSolidList"/>
    <dgm:cxn modelId="{07AF5387-678D-434D-9A96-A22644DDC49C}" type="presParOf" srcId="{5C559C26-CCEE-4B47-A051-AAE094D6BECA}" destId="{0C395DEF-4C6B-41B6-9C28-78351EB01956}" srcOrd="3" destOrd="0" presId="urn:microsoft.com/office/officeart/2018/2/layout/IconVerticalSolidList"/>
    <dgm:cxn modelId="{54C12C1F-35DC-4FFA-A433-80E526813F35}" type="presParOf" srcId="{3E6D3365-C09F-4756-9067-6B8E655B2060}" destId="{7B7FC3E6-895C-4EF5-960E-AABDBEE51687}" srcOrd="3" destOrd="0" presId="urn:microsoft.com/office/officeart/2018/2/layout/IconVerticalSolidList"/>
    <dgm:cxn modelId="{6C5B818D-A3EB-4AB7-B14F-1B36325204C9}" type="presParOf" srcId="{3E6D3365-C09F-4756-9067-6B8E655B2060}" destId="{742DD0E5-2FC5-492E-BB48-8CD245DBEF07}" srcOrd="4" destOrd="0" presId="urn:microsoft.com/office/officeart/2018/2/layout/IconVerticalSolidList"/>
    <dgm:cxn modelId="{F3A1CCD6-9B2B-4DC1-80E9-8D4D5620BCE2}" type="presParOf" srcId="{742DD0E5-2FC5-492E-BB48-8CD245DBEF07}" destId="{74A0BE06-D41E-472D-A1F0-6AADA611F186}" srcOrd="0" destOrd="0" presId="urn:microsoft.com/office/officeart/2018/2/layout/IconVerticalSolidList"/>
    <dgm:cxn modelId="{C9AFE9AB-7AE4-4330-B81B-D2A0FDD92C92}" type="presParOf" srcId="{742DD0E5-2FC5-492E-BB48-8CD245DBEF07}" destId="{94D32A0F-E569-4D50-AA27-DCEB1A16E978}" srcOrd="1" destOrd="0" presId="urn:microsoft.com/office/officeart/2018/2/layout/IconVerticalSolidList"/>
    <dgm:cxn modelId="{82150999-7EA3-4A45-8212-7D03B033CA81}" type="presParOf" srcId="{742DD0E5-2FC5-492E-BB48-8CD245DBEF07}" destId="{E5D5ACC4-9C27-41B8-BF45-798A3F908E98}" srcOrd="2" destOrd="0" presId="urn:microsoft.com/office/officeart/2018/2/layout/IconVerticalSolidList"/>
    <dgm:cxn modelId="{2FB5C7DD-5603-4D59-A108-F8D10448AD7A}" type="presParOf" srcId="{742DD0E5-2FC5-492E-BB48-8CD245DBEF07}" destId="{79B589D7-01CF-4FEC-B895-436869473E86}" srcOrd="3" destOrd="0" presId="urn:microsoft.com/office/officeart/2018/2/layout/IconVerticalSolidList"/>
    <dgm:cxn modelId="{3FEB8417-9E0E-4CD0-924C-38355D9D2933}" type="presParOf" srcId="{3E6D3365-C09F-4756-9067-6B8E655B2060}" destId="{45BFBC1B-E2EA-45FC-A0A3-1BC049737884}" srcOrd="5" destOrd="0" presId="urn:microsoft.com/office/officeart/2018/2/layout/IconVerticalSolidList"/>
    <dgm:cxn modelId="{F0CCAF27-9834-4775-9C93-F5244DB3160E}" type="presParOf" srcId="{3E6D3365-C09F-4756-9067-6B8E655B2060}" destId="{70D1F617-5DD1-4A4B-A064-1D713EFA1DE2}" srcOrd="6" destOrd="0" presId="urn:microsoft.com/office/officeart/2018/2/layout/IconVerticalSolidList"/>
    <dgm:cxn modelId="{1DD26675-1A7D-4991-9453-7F6F3E18DA6B}" type="presParOf" srcId="{70D1F617-5DD1-4A4B-A064-1D713EFA1DE2}" destId="{87D1B864-49F0-4BC1-AC7E-5A03E09953E1}" srcOrd="0" destOrd="0" presId="urn:microsoft.com/office/officeart/2018/2/layout/IconVerticalSolidList"/>
    <dgm:cxn modelId="{6F9AA237-7247-422A-8AAD-643E56D7BBD5}" type="presParOf" srcId="{70D1F617-5DD1-4A4B-A064-1D713EFA1DE2}" destId="{1A842F34-F953-4903-860A-DB1226C6FC4C}" srcOrd="1" destOrd="0" presId="urn:microsoft.com/office/officeart/2018/2/layout/IconVerticalSolidList"/>
    <dgm:cxn modelId="{999CCFF6-7273-4CAF-8876-A6465474B08E}" type="presParOf" srcId="{70D1F617-5DD1-4A4B-A064-1D713EFA1DE2}" destId="{8DA44810-62FF-44DE-A7DF-BA6A28090512}" srcOrd="2" destOrd="0" presId="urn:microsoft.com/office/officeart/2018/2/layout/IconVerticalSolidList"/>
    <dgm:cxn modelId="{BB08BBE2-0CBD-49B7-899B-69626BA08B77}" type="presParOf" srcId="{70D1F617-5DD1-4A4B-A064-1D713EFA1DE2}" destId="{615682BA-F579-41DD-9C9D-373E68C1A60F}" srcOrd="3" destOrd="0" presId="urn:microsoft.com/office/officeart/2018/2/layout/IconVerticalSolidList"/>
    <dgm:cxn modelId="{6A82735D-0C66-444B-99A1-2862161D8929}" type="presParOf" srcId="{3E6D3365-C09F-4756-9067-6B8E655B2060}" destId="{97EE575E-B0E2-4719-A663-2FF6255F804C}" srcOrd="7" destOrd="0" presId="urn:microsoft.com/office/officeart/2018/2/layout/IconVerticalSolidList"/>
    <dgm:cxn modelId="{6F5782DE-C59D-4867-9ECA-756F99130A99}" type="presParOf" srcId="{3E6D3365-C09F-4756-9067-6B8E655B2060}" destId="{3993E50F-6F9B-41EA-A7A1-2E7512B45133}" srcOrd="8" destOrd="0" presId="urn:microsoft.com/office/officeart/2018/2/layout/IconVerticalSolidList"/>
    <dgm:cxn modelId="{9C008359-0BD4-48CE-B0EA-630B0E4933B1}" type="presParOf" srcId="{3993E50F-6F9B-41EA-A7A1-2E7512B45133}" destId="{A1954F67-2F29-4CDB-8E65-805B933DDD39}" srcOrd="0" destOrd="0" presId="urn:microsoft.com/office/officeart/2018/2/layout/IconVerticalSolidList"/>
    <dgm:cxn modelId="{E878B9C2-6959-4BFB-8BF1-EFCD06E321AB}" type="presParOf" srcId="{3993E50F-6F9B-41EA-A7A1-2E7512B45133}" destId="{EA3356E6-B4FA-4893-9B33-5B437BE400E3}" srcOrd="1" destOrd="0" presId="urn:microsoft.com/office/officeart/2018/2/layout/IconVerticalSolidList"/>
    <dgm:cxn modelId="{3929AE7E-2FD1-480A-8142-0AD24C278201}" type="presParOf" srcId="{3993E50F-6F9B-41EA-A7A1-2E7512B45133}" destId="{7481054B-56D7-451D-90CE-1BD0BF98FD20}" srcOrd="2" destOrd="0" presId="urn:microsoft.com/office/officeart/2018/2/layout/IconVerticalSolidList"/>
    <dgm:cxn modelId="{80E5B2E8-5204-4ECB-8E66-94ACD4CDDFDC}" type="presParOf" srcId="{3993E50F-6F9B-41EA-A7A1-2E7512B45133}" destId="{B69382EF-B10C-42C5-B9A3-D79795532CF7}" srcOrd="3" destOrd="0" presId="urn:microsoft.com/office/officeart/2018/2/layout/IconVerticalSolidList"/>
    <dgm:cxn modelId="{2D9332B3-0FE4-4512-8F36-4949EA3F245F}" type="presParOf" srcId="{3E6D3365-C09F-4756-9067-6B8E655B2060}" destId="{9435C152-4B9B-4625-9DDB-9D5EE9EB1E15}" srcOrd="9" destOrd="0" presId="urn:microsoft.com/office/officeart/2018/2/layout/IconVerticalSolidList"/>
    <dgm:cxn modelId="{5D59561A-5B59-464B-B9A9-D0FCA8BD2680}" type="presParOf" srcId="{3E6D3365-C09F-4756-9067-6B8E655B2060}" destId="{F432ABEA-CCD5-45F5-A1AB-1EC98E9FECAD}" srcOrd="10" destOrd="0" presId="urn:microsoft.com/office/officeart/2018/2/layout/IconVerticalSolidList"/>
    <dgm:cxn modelId="{B0978F81-4441-4370-A524-BA1FC0A60109}" type="presParOf" srcId="{F432ABEA-CCD5-45F5-A1AB-1EC98E9FECAD}" destId="{70455A31-9327-415F-A75F-08D3981C12DC}" srcOrd="0" destOrd="0" presId="urn:microsoft.com/office/officeart/2018/2/layout/IconVerticalSolidList"/>
    <dgm:cxn modelId="{322B017E-F9E9-4909-B518-4AE7E0976B14}" type="presParOf" srcId="{F432ABEA-CCD5-45F5-A1AB-1EC98E9FECAD}" destId="{19F4BAE4-A137-4229-8F99-42ACC2CF38D6}" srcOrd="1" destOrd="0" presId="urn:microsoft.com/office/officeart/2018/2/layout/IconVerticalSolidList"/>
    <dgm:cxn modelId="{8730030D-3126-44EB-BD8D-D07189482405}" type="presParOf" srcId="{F432ABEA-CCD5-45F5-A1AB-1EC98E9FECAD}" destId="{84230554-58DD-4053-829B-938888BC7CE7}" srcOrd="2" destOrd="0" presId="urn:microsoft.com/office/officeart/2018/2/layout/IconVerticalSolidList"/>
    <dgm:cxn modelId="{BCB1C84A-3E2B-4ED6-87E9-612613CE9912}" type="presParOf" srcId="{F432ABEA-CCD5-45F5-A1AB-1EC98E9FECAD}" destId="{64F06D26-BA0C-40BB-92CC-1AD896E1753F}" srcOrd="3" destOrd="0" presId="urn:microsoft.com/office/officeart/2018/2/layout/IconVerticalSolidList"/>
    <dgm:cxn modelId="{E4122D44-D3A7-42EC-9932-ED5B3174DADC}" type="presParOf" srcId="{3E6D3365-C09F-4756-9067-6B8E655B2060}" destId="{02C972CD-B4AE-4B6B-82F3-4E8E585CCA93}" srcOrd="11" destOrd="0" presId="urn:microsoft.com/office/officeart/2018/2/layout/IconVerticalSolidList"/>
    <dgm:cxn modelId="{3226065A-53C3-47E9-9777-AEFBB0CD81E8}" type="presParOf" srcId="{3E6D3365-C09F-4756-9067-6B8E655B2060}" destId="{46ECF305-E71B-49CE-B94F-A088D6C25C6D}" srcOrd="12" destOrd="0" presId="urn:microsoft.com/office/officeart/2018/2/layout/IconVerticalSolidList"/>
    <dgm:cxn modelId="{BF982A08-2F33-4458-9772-F2732E1F34A0}" type="presParOf" srcId="{46ECF305-E71B-49CE-B94F-A088D6C25C6D}" destId="{D205A832-1998-493E-8FC5-31BE5660F646}" srcOrd="0" destOrd="0" presId="urn:microsoft.com/office/officeart/2018/2/layout/IconVerticalSolidList"/>
    <dgm:cxn modelId="{5D726B8B-0638-4B03-B49E-F22AA19F763D}" type="presParOf" srcId="{46ECF305-E71B-49CE-B94F-A088D6C25C6D}" destId="{2ECABEA2-0D40-4415-A7B4-8CD29932BCBA}" srcOrd="1" destOrd="0" presId="urn:microsoft.com/office/officeart/2018/2/layout/IconVerticalSolidList"/>
    <dgm:cxn modelId="{785EB46A-4254-4300-B6B8-7596E0ABD82E}" type="presParOf" srcId="{46ECF305-E71B-49CE-B94F-A088D6C25C6D}" destId="{9039D9A4-14BE-4663-BCCD-8D46296F134F}" srcOrd="2" destOrd="0" presId="urn:microsoft.com/office/officeart/2018/2/layout/IconVerticalSolidList"/>
    <dgm:cxn modelId="{63C078E7-113D-4021-A274-DE723F99EC71}" type="presParOf" srcId="{46ECF305-E71B-49CE-B94F-A088D6C25C6D}" destId="{595A951B-FEBA-44CB-9083-E87552D6EB1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4CEB2-F1E7-49B3-949E-A7415A7C356A}">
      <dsp:nvSpPr>
        <dsp:cNvPr id="0" name=""/>
        <dsp:cNvSpPr/>
      </dsp:nvSpPr>
      <dsp:spPr>
        <a:xfrm>
          <a:off x="0" y="0"/>
          <a:ext cx="7315200" cy="580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03DC5-B80F-49B4-A973-F9137273F2CF}">
      <dsp:nvSpPr>
        <dsp:cNvPr id="0" name=""/>
        <dsp:cNvSpPr/>
      </dsp:nvSpPr>
      <dsp:spPr>
        <a:xfrm>
          <a:off x="175696" y="131105"/>
          <a:ext cx="319447" cy="3194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E30E-BBC8-431B-887D-686FFCFFED4B}">
      <dsp:nvSpPr>
        <dsp:cNvPr id="0" name=""/>
        <dsp:cNvSpPr/>
      </dsp:nvSpPr>
      <dsp:spPr>
        <a:xfrm>
          <a:off x="670839" y="421"/>
          <a:ext cx="6644360" cy="58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9" tIns="61469" rIns="61469" bIns="614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/>
              <a:cs typeface="Arial"/>
            </a:rPr>
            <a:t>Fall 2023 – Project Start</a:t>
          </a:r>
        </a:p>
      </dsp:txBody>
      <dsp:txXfrm>
        <a:off x="670839" y="421"/>
        <a:ext cx="6644360" cy="580813"/>
      </dsp:txXfrm>
    </dsp:sp>
    <dsp:sp modelId="{CBE556C1-5CD8-4E30-9BF4-6CD17DDBC26A}">
      <dsp:nvSpPr>
        <dsp:cNvPr id="0" name=""/>
        <dsp:cNvSpPr/>
      </dsp:nvSpPr>
      <dsp:spPr>
        <a:xfrm>
          <a:off x="0" y="726439"/>
          <a:ext cx="7315200" cy="580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4E2D97-2A8E-4831-A506-94F6B0DB10D1}">
      <dsp:nvSpPr>
        <dsp:cNvPr id="0" name=""/>
        <dsp:cNvSpPr/>
      </dsp:nvSpPr>
      <dsp:spPr>
        <a:xfrm>
          <a:off x="175696" y="857122"/>
          <a:ext cx="319447" cy="3194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95DEF-4C6B-41B6-9C28-78351EB01956}">
      <dsp:nvSpPr>
        <dsp:cNvPr id="0" name=""/>
        <dsp:cNvSpPr/>
      </dsp:nvSpPr>
      <dsp:spPr>
        <a:xfrm>
          <a:off x="670839" y="726439"/>
          <a:ext cx="6644360" cy="58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9" tIns="61469" rIns="61469" bIns="614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/>
              <a:cs typeface="Arial"/>
            </a:rPr>
            <a:t>End of Winter 2024 – Preliminary Design Start</a:t>
          </a:r>
        </a:p>
      </dsp:txBody>
      <dsp:txXfrm>
        <a:off x="670839" y="726439"/>
        <a:ext cx="6644360" cy="580813"/>
      </dsp:txXfrm>
    </dsp:sp>
    <dsp:sp modelId="{74A0BE06-D41E-472D-A1F0-6AADA611F186}">
      <dsp:nvSpPr>
        <dsp:cNvPr id="0" name=""/>
        <dsp:cNvSpPr/>
      </dsp:nvSpPr>
      <dsp:spPr>
        <a:xfrm>
          <a:off x="0" y="1452456"/>
          <a:ext cx="7315200" cy="580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32A0F-E569-4D50-AA27-DCEB1A16E978}">
      <dsp:nvSpPr>
        <dsp:cNvPr id="0" name=""/>
        <dsp:cNvSpPr/>
      </dsp:nvSpPr>
      <dsp:spPr>
        <a:xfrm>
          <a:off x="175696" y="1583139"/>
          <a:ext cx="319447" cy="3194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B589D7-01CF-4FEC-B895-436869473E86}">
      <dsp:nvSpPr>
        <dsp:cNvPr id="0" name=""/>
        <dsp:cNvSpPr/>
      </dsp:nvSpPr>
      <dsp:spPr>
        <a:xfrm>
          <a:off x="670839" y="1452456"/>
          <a:ext cx="6644360" cy="58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9" tIns="61469" rIns="61469" bIns="614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/>
              <a:cs typeface="Arial"/>
            </a:rPr>
            <a:t>Early Winter 2025 – Preliminary Design Approval</a:t>
          </a:r>
        </a:p>
      </dsp:txBody>
      <dsp:txXfrm>
        <a:off x="670839" y="1452456"/>
        <a:ext cx="6644360" cy="580813"/>
      </dsp:txXfrm>
    </dsp:sp>
    <dsp:sp modelId="{87D1B864-49F0-4BC1-AC7E-5A03E09953E1}">
      <dsp:nvSpPr>
        <dsp:cNvPr id="0" name=""/>
        <dsp:cNvSpPr/>
      </dsp:nvSpPr>
      <dsp:spPr>
        <a:xfrm>
          <a:off x="0" y="2178473"/>
          <a:ext cx="7315200" cy="580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42F34-F953-4903-860A-DB1226C6FC4C}">
      <dsp:nvSpPr>
        <dsp:cNvPr id="0" name=""/>
        <dsp:cNvSpPr/>
      </dsp:nvSpPr>
      <dsp:spPr>
        <a:xfrm>
          <a:off x="175696" y="2309156"/>
          <a:ext cx="319447" cy="31944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5682BA-F579-41DD-9C9D-373E68C1A60F}">
      <dsp:nvSpPr>
        <dsp:cNvPr id="0" name=""/>
        <dsp:cNvSpPr/>
      </dsp:nvSpPr>
      <dsp:spPr>
        <a:xfrm>
          <a:off x="670839" y="2178473"/>
          <a:ext cx="6644360" cy="58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9" tIns="61469" rIns="61469" bIns="614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Spring 2026 </a:t>
          </a:r>
          <a:r>
            <a:rPr lang="en-US" sz="1800" kern="1200" dirty="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– P.S. 5 PTA Presentation &amp; Feedback</a:t>
          </a:r>
        </a:p>
      </dsp:txBody>
      <dsp:txXfrm>
        <a:off x="670839" y="2178473"/>
        <a:ext cx="6644360" cy="580813"/>
      </dsp:txXfrm>
    </dsp:sp>
    <dsp:sp modelId="{A1954F67-2F29-4CDB-8E65-805B933DDD39}">
      <dsp:nvSpPr>
        <dsp:cNvPr id="0" name=""/>
        <dsp:cNvSpPr/>
      </dsp:nvSpPr>
      <dsp:spPr>
        <a:xfrm>
          <a:off x="0" y="2892618"/>
          <a:ext cx="7315200" cy="580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3356E6-B4FA-4893-9B33-5B437BE400E3}">
      <dsp:nvSpPr>
        <dsp:cNvPr id="0" name=""/>
        <dsp:cNvSpPr/>
      </dsp:nvSpPr>
      <dsp:spPr>
        <a:xfrm>
          <a:off x="175696" y="3035173"/>
          <a:ext cx="319447" cy="3194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382EF-B10C-42C5-B9A3-D79795532CF7}">
      <dsp:nvSpPr>
        <dsp:cNvPr id="0" name=""/>
        <dsp:cNvSpPr/>
      </dsp:nvSpPr>
      <dsp:spPr>
        <a:xfrm>
          <a:off x="670839" y="2904490"/>
          <a:ext cx="6644360" cy="58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9" tIns="61469" rIns="61469" bIns="614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/>
              <a:cs typeface="Arial"/>
            </a:rPr>
            <a:t>Summer 2027 – Design Completion</a:t>
          </a:r>
        </a:p>
      </dsp:txBody>
      <dsp:txXfrm>
        <a:off x="670839" y="2904490"/>
        <a:ext cx="6644360" cy="580813"/>
      </dsp:txXfrm>
    </dsp:sp>
    <dsp:sp modelId="{70455A31-9327-415F-A75F-08D3981C12DC}">
      <dsp:nvSpPr>
        <dsp:cNvPr id="0" name=""/>
        <dsp:cNvSpPr/>
      </dsp:nvSpPr>
      <dsp:spPr>
        <a:xfrm>
          <a:off x="0" y="3630507"/>
          <a:ext cx="7315200" cy="580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4BAE4-A137-4229-8F99-42ACC2CF38D6}">
      <dsp:nvSpPr>
        <dsp:cNvPr id="0" name=""/>
        <dsp:cNvSpPr/>
      </dsp:nvSpPr>
      <dsp:spPr>
        <a:xfrm>
          <a:off x="175696" y="3761190"/>
          <a:ext cx="319447" cy="3194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06D26-BA0C-40BB-92CC-1AD896E1753F}">
      <dsp:nvSpPr>
        <dsp:cNvPr id="0" name=""/>
        <dsp:cNvSpPr/>
      </dsp:nvSpPr>
      <dsp:spPr>
        <a:xfrm>
          <a:off x="670839" y="3630507"/>
          <a:ext cx="6644360" cy="58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9" tIns="61469" rIns="61469" bIns="614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/>
              <a:cs typeface="Arial"/>
            </a:rPr>
            <a:t>Summer 2028 – Anticipated Construction Start</a:t>
          </a:r>
        </a:p>
      </dsp:txBody>
      <dsp:txXfrm>
        <a:off x="670839" y="3630507"/>
        <a:ext cx="6644360" cy="580813"/>
      </dsp:txXfrm>
    </dsp:sp>
    <dsp:sp modelId="{D205A832-1998-493E-8FC5-31BE5660F646}">
      <dsp:nvSpPr>
        <dsp:cNvPr id="0" name=""/>
        <dsp:cNvSpPr/>
      </dsp:nvSpPr>
      <dsp:spPr>
        <a:xfrm>
          <a:off x="0" y="4356524"/>
          <a:ext cx="7315200" cy="5808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CABEA2-0D40-4415-A7B4-8CD29932BCBA}">
      <dsp:nvSpPr>
        <dsp:cNvPr id="0" name=""/>
        <dsp:cNvSpPr/>
      </dsp:nvSpPr>
      <dsp:spPr>
        <a:xfrm>
          <a:off x="175696" y="4487207"/>
          <a:ext cx="319447" cy="3194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A951B-FEBA-44CB-9083-E87552D6EB13}">
      <dsp:nvSpPr>
        <dsp:cNvPr id="0" name=""/>
        <dsp:cNvSpPr/>
      </dsp:nvSpPr>
      <dsp:spPr>
        <a:xfrm>
          <a:off x="670839" y="4356524"/>
          <a:ext cx="6644360" cy="580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469" tIns="61469" rIns="61469" bIns="6146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/>
              <a:cs typeface="Arial"/>
            </a:rPr>
            <a:t>Early Winter 2030 – Anticipated Construction End</a:t>
          </a:r>
        </a:p>
      </dsp:txBody>
      <dsp:txXfrm>
        <a:off x="670839" y="4356524"/>
        <a:ext cx="6644360" cy="580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30ED5-CF8C-43C7-924C-3E03099BBB9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4D652-B6F9-4829-92A8-EAD20FD937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3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98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95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64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C408C-1790-E60F-0E99-FDCB60B5E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799B4C-45C5-3F79-65AB-F0801DD7D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12482C-2BEF-54EA-BF26-DA53038F0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69987-23A8-F3F9-8051-229421E7A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62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B60F5-CA97-607C-235D-3702E2DB0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56E50-A55C-EF77-6EEC-DDA1BCA94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0995D0-3208-73AE-28D6-11E6BBEC2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EFD37-6942-59FE-9F5A-315F6FE8EC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30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CE43F-A259-05EA-DCB8-9004B0FF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1B9271-3BFB-0A27-6B29-5D563C6C1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EEE528-34D0-4573-5385-C33328255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2B8F1-114E-3F01-E05D-C048913B0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89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948D3-3D1A-9E1C-8DA5-1A7A9AE68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E6C1F5-EDE0-4122-CDFA-5403C6121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EC9E8A-CB98-07F9-BD74-4F7FFC45B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Bef>
                <a:spcPct val="0"/>
              </a:spcBef>
              <a:buFont typeface="Arial,Sans-Serif"/>
              <a:buChar char="•"/>
            </a:pPr>
            <a:r>
              <a:rPr lang="en-US">
                <a:solidFill>
                  <a:srgbClr val="002FA7"/>
                </a:solidFill>
              </a:rPr>
              <a:t>Poor pedestrian infrastructure conditions and connectivity</a:t>
            </a:r>
            <a:endParaRPr lang="en-US"/>
          </a:p>
          <a:p>
            <a:pPr marL="342900" indent="-342900">
              <a:spcBef>
                <a:spcPct val="0"/>
              </a:spcBef>
              <a:buFont typeface="Arial,Sans-Serif"/>
              <a:buChar char="•"/>
            </a:pPr>
            <a:endParaRPr lang="en-US"/>
          </a:p>
          <a:p>
            <a:pPr marL="342900" indent="-342900">
              <a:spcBef>
                <a:spcPct val="0"/>
              </a:spcBef>
              <a:buFont typeface="Arial,Sans-Serif"/>
              <a:buChar char="•"/>
            </a:pPr>
            <a:r>
              <a:rPr lang="en-US">
                <a:solidFill>
                  <a:srgbClr val="002FA7"/>
                </a:solidFill>
              </a:rPr>
              <a:t>Bicycle lane network lacks safety and efficient connectivity</a:t>
            </a:r>
            <a:endParaRPr lang="en-US"/>
          </a:p>
          <a:p>
            <a:pPr marL="457200" indent="-457200">
              <a:spcBef>
                <a:spcPct val="0"/>
              </a:spcBef>
              <a:buFont typeface="Arial,Sans-Serif"/>
              <a:buChar char="•"/>
            </a:pPr>
            <a:endParaRPr lang="en-US"/>
          </a:p>
          <a:p>
            <a:pPr marL="342900" indent="-342900">
              <a:spcBef>
                <a:spcPct val="0"/>
              </a:spcBef>
              <a:buFont typeface="Arial,Sans-Serif"/>
              <a:buChar char="•"/>
            </a:pPr>
            <a:r>
              <a:rPr lang="en-US">
                <a:solidFill>
                  <a:srgbClr val="002FA7"/>
                </a:solidFill>
              </a:rPr>
              <a:t>Poor vehicle pavement markings and insufficient bike lane pavement markings</a:t>
            </a:r>
            <a:endParaRPr lang="en-US"/>
          </a:p>
          <a:p>
            <a:pPr marL="457200" indent="-457200">
              <a:spcBef>
                <a:spcPct val="0"/>
              </a:spcBef>
              <a:buFont typeface="Arial,Sans-Serif"/>
              <a:buChar char="•"/>
            </a:pPr>
            <a:endParaRPr lang="en-US"/>
          </a:p>
          <a:p>
            <a:pPr marL="342900" indent="-342900">
              <a:spcBef>
                <a:spcPct val="0"/>
              </a:spcBef>
              <a:buFont typeface="Arial,Sans-Serif"/>
              <a:buChar char="•"/>
            </a:pPr>
            <a:r>
              <a:rPr lang="en-US">
                <a:solidFill>
                  <a:srgbClr val="002FA7"/>
                </a:solidFill>
              </a:rPr>
              <a:t>Cars park in bike lanes which is a safety hazard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87585-2B8A-0939-6AC0-D0E1872B7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00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80494-3E5D-DCA4-0B56-BBD12F591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40B63B-B261-657D-52E7-251146B83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33B12F-DE4A-C700-01DF-7C28E2C22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BF0A6-3C85-86B1-A8CC-4B38E0FA8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61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4D652-B6F9-4829-92A8-EAD20FD9379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8CBD8-DF10-4E9E-934F-A029FBADE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6BF20-083C-4331-A11D-BF85DF426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BB2EB-8D93-4562-BC71-ABCBFCEF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C4AE5-E860-47E3-B2B5-1B7927FC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61164-8E7C-4E3C-8F93-F154E1EF9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2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8E851-8E29-48B7-9017-BCA67D160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3529D-96AA-4F32-91E5-94B1ED3FE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81F19-6F64-49F9-99EF-1F26E971D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14545-A388-4A24-9DB0-2DBE36285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8FB44-7F8F-4612-BB98-AB823359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4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731DF-8366-4D75-A45A-F98089BFB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A157D-0381-453C-ADA8-9F8B7BF04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F8571-06D9-421D-B71E-7005523B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358F6-7AA5-48D0-8F7C-1DF50E1DE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04E08-9597-4DA5-8C05-1AA54A41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39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80783-D48D-47E6-8B40-DB0E5C931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933F9-CA4D-4481-8F83-D30607441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B4477-F491-4BCD-ACB9-E1BB3ADFA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547198-1D2C-4B4A-A8BC-EFA0B3BC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0064A-42DC-4D67-B7B1-EAD2B461E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7E116-4C8C-4ED5-9FD7-A0BA49FF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15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F37D-3C77-4E0F-8E46-916DE4179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1D130-7E36-4E44-99EB-F0E5979FB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2FC17-0144-41A3-A528-81B443A76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C85780-3A62-42C0-8812-A031CFFE18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68A6CE-FA14-4F0D-9E92-A2BEC4558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BE212A-62B4-42EF-911E-F8A0A1646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943F65-F328-4C4C-BD9E-8746D48FB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6EC58D-782C-45BE-9F88-8EAC2E2EE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6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764C6-A339-4EDD-9D21-145DDAFCC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3D696-4FEB-4AC7-B34B-DF84D19DD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FA8F65-1661-4785-8115-D4648708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C7406-4E8A-46E7-BA50-5A4C2B7E2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1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1CB756-9233-44E6-B42C-ABBB6C84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65F242-5017-4E92-A64E-722BB7A8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42A4D-71F3-4917-ADF2-57B14C06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8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CDB47-6B56-4D85-B420-11C0206BF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90EDF-65EE-45B7-8241-6E01E9DC9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38B0C-B63E-47B7-A549-45530FCA9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EF4EC-782D-47D9-B64C-11947C9AD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FA39A-811E-4CFE-8FB9-933C1DD9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7DCBE-2686-45FD-A73A-852CAC86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0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AFE5-0943-4ECC-B669-CC856F922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9E611D-0E76-4372-84F6-6BE1FFF77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343D6-A5A7-42A2-8A2D-455003F7B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BC13F-62CF-451D-AB75-AD7A7C63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399A2-36B9-481D-BCCC-E123B6950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0D432-498D-4B47-B5E6-4396A6E5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53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085B4-072B-4CCD-814E-BBD383B2E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56D6F4-4C15-4B7F-8747-2C47C91A2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EC218-6AFA-4E92-9D12-92BA53EBB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909DB-BB04-4C36-BB9C-CE953116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17822-1365-40D5-9E10-C09D90342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22A05A-E297-493D-85E0-93A14CE659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925707-7D64-4223-99D2-CC49A447F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1773B-B110-47A0-B181-B3636211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D6138-074E-4F74-9650-EE9FEEECB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70167-6234-487A-8B38-7E17A75FE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42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FF5ECC-2E54-43D0-931B-B3AFDF764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6FDAD-4597-46BC-BACA-0810DF5E2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839D6-D74D-4F5D-A14F-DCF58D022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FB9B2-F6A1-4352-B5D7-820BFC23C438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356BF-3B92-44C6-AEE1-8ED9426E0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BDC44-172F-46D7-A51B-E3714E5B9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CBAE1-8E02-44FC-9146-DA37523366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3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C35F0D-F5D3-C440-9D5E-FD7E28DB92F6}"/>
              </a:ext>
            </a:extLst>
          </p:cNvPr>
          <p:cNvSpPr/>
          <p:nvPr/>
        </p:nvSpPr>
        <p:spPr>
          <a:xfrm>
            <a:off x="-224238" y="0"/>
            <a:ext cx="12416238" cy="6858000"/>
          </a:xfrm>
          <a:prstGeom prst="rect">
            <a:avLst/>
          </a:prstGeom>
          <a:solidFill>
            <a:srgbClr val="002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9611A6-4873-D74B-BE4F-6B62B67544F3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1381987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9CAEE3-2E9E-A042-8D71-0AD437F4B018}"/>
              </a:ext>
            </a:extLst>
          </p:cNvPr>
          <p:cNvCxnSpPr>
            <a:cxnSpLocks/>
          </p:cNvCxnSpPr>
          <p:nvPr/>
        </p:nvCxnSpPr>
        <p:spPr>
          <a:xfrm>
            <a:off x="408960" y="1868434"/>
            <a:ext cx="1841062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09">
            <a:extLst>
              <a:ext uri="{FF2B5EF4-FFF2-40B4-BE49-F238E27FC236}">
                <a16:creationId xmlns:a16="http://schemas.microsoft.com/office/drawing/2014/main" id="{83B5B694-8531-884E-B5CC-2828D67E8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4222" y="5942199"/>
            <a:ext cx="14475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buClrTx/>
            </a:pPr>
            <a:r>
              <a:rPr lang="en-US" sz="1100">
                <a:solidFill>
                  <a:schemeClr val="bg1"/>
                </a:solidFill>
                <a:latin typeface="Arial"/>
                <a:cs typeface="Arial"/>
              </a:rPr>
              <a:t>Zohran K. Mamdani</a:t>
            </a:r>
          </a:p>
          <a:p>
            <a:pPr defTabSz="685800">
              <a:buClrTx/>
            </a:pPr>
            <a:r>
              <a:rPr lang="en-US" sz="1100">
                <a:solidFill>
                  <a:schemeClr val="bg1"/>
                </a:solidFill>
                <a:latin typeface="Arial"/>
                <a:cs typeface="Arial"/>
              </a:rPr>
              <a:t>Mayor</a:t>
            </a:r>
          </a:p>
        </p:txBody>
      </p:sp>
      <p:sp>
        <p:nvSpPr>
          <p:cNvPr id="9" name="Rectangle 109">
            <a:extLst>
              <a:ext uri="{FF2B5EF4-FFF2-40B4-BE49-F238E27FC236}">
                <a16:creationId xmlns:a16="http://schemas.microsoft.com/office/drawing/2014/main" id="{0808DE98-BEB4-2D4F-B2D3-764A4697C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1762" y="5931998"/>
            <a:ext cx="295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Mike Flynn</a:t>
            </a:r>
            <a:br>
              <a:rPr lang="en-US" sz="1100" dirty="0">
                <a:latin typeface="Arial"/>
                <a:cs typeface="Arial"/>
              </a:rPr>
            </a:b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NYCDOT Commissioner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6E4A232-62C9-CE44-AF73-B8CC370531FE}"/>
              </a:ext>
            </a:extLst>
          </p:cNvPr>
          <p:cNvSpPr txBox="1">
            <a:spLocks/>
          </p:cNvSpPr>
          <p:nvPr/>
        </p:nvSpPr>
        <p:spPr>
          <a:xfrm>
            <a:off x="323869" y="2028228"/>
            <a:ext cx="11381987" cy="257604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cap="all" spc="700" baseline="0">
                <a:solidFill>
                  <a:schemeClr val="bg1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600" b="1" spc="300" dirty="0">
                <a:latin typeface="Arial"/>
                <a:ea typeface="Verdana"/>
                <a:cs typeface="Arial"/>
              </a:rPr>
              <a:t>Inwood 10</a:t>
            </a:r>
            <a:r>
              <a:rPr lang="en-US" sz="3600" b="1" spc="300" baseline="30000" dirty="0">
                <a:latin typeface="Arial"/>
                <a:ea typeface="Verdana"/>
                <a:cs typeface="Arial"/>
              </a:rPr>
              <a:t>th</a:t>
            </a:r>
            <a:r>
              <a:rPr lang="en-US" sz="3600" b="1" spc="300" dirty="0">
                <a:latin typeface="Arial"/>
                <a:ea typeface="Verdana"/>
                <a:cs typeface="Arial"/>
              </a:rPr>
              <a:t> avenue </a:t>
            </a:r>
            <a:endParaRPr lang="en-US" sz="3600" b="1" spc="3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600" b="1" spc="300" dirty="0">
                <a:latin typeface="Arial"/>
                <a:ea typeface="Verdana"/>
                <a:cs typeface="Arial"/>
              </a:rPr>
              <a:t>safety improvements </a:t>
            </a:r>
            <a:endParaRPr lang="en-US" sz="3600" b="1" spc="3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endParaRPr lang="en-US" sz="4000" b="1" spc="3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2400" spc="600" dirty="0">
                <a:latin typeface="Arial"/>
                <a:ea typeface="Verdana"/>
                <a:cs typeface="Arial"/>
              </a:rPr>
              <a:t>PROJECT ID: hwm10inwd/SEN20008</a:t>
            </a:r>
          </a:p>
          <a:p>
            <a:pPr algn="l"/>
            <a:r>
              <a:rPr lang="en-US" sz="2400" spc="600" dirty="0">
                <a:latin typeface="Arial"/>
                <a:ea typeface="Verdana"/>
                <a:cs typeface="Arial"/>
              </a:rPr>
              <a:t>BOROUGH OF Manhattan</a:t>
            </a:r>
            <a:endParaRPr lang="en-US" sz="2400" dirty="0">
              <a:latin typeface="Arial"/>
              <a:ea typeface="Verdana"/>
              <a:cs typeface="Arial"/>
            </a:endParaRPr>
          </a:p>
          <a:p>
            <a:pPr algn="l"/>
            <a:endParaRPr lang="en-US" sz="4000" b="1" spc="300" dirty="0">
              <a:latin typeface="Arial"/>
              <a:cs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01E0380-AEA0-1E48-9924-2AA576A62037}"/>
              </a:ext>
            </a:extLst>
          </p:cNvPr>
          <p:cNvSpPr txBox="1">
            <a:spLocks/>
          </p:cNvSpPr>
          <p:nvPr/>
        </p:nvSpPr>
        <p:spPr>
          <a:xfrm>
            <a:off x="8807116" y="6319682"/>
            <a:ext cx="3163568" cy="40597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500" kern="1200" cap="all" spc="700" baseline="0">
                <a:solidFill>
                  <a:schemeClr val="bg1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2000" b="1" spc="0" dirty="0">
                <a:solidFill>
                  <a:srgbClr val="FF6F24"/>
                </a:solidFill>
                <a:latin typeface="Arial"/>
                <a:cs typeface="Arial"/>
              </a:rPr>
              <a:t>SEPTEMBER 24,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94B680-0DB8-5C27-D2AE-2691151DD22E}"/>
              </a:ext>
            </a:extLst>
          </p:cNvPr>
          <p:cNvSpPr txBox="1"/>
          <p:nvPr/>
        </p:nvSpPr>
        <p:spPr>
          <a:xfrm>
            <a:off x="323869" y="4907980"/>
            <a:ext cx="93435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P.S. 005 ELLEN LURIE SCHOOL - PTA MEETING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B08957-6BE0-B20A-4BC8-2AC334338CDF}"/>
              </a:ext>
            </a:extLst>
          </p:cNvPr>
          <p:cNvSpPr/>
          <p:nvPr/>
        </p:nvSpPr>
        <p:spPr>
          <a:xfrm>
            <a:off x="295275" y="5952745"/>
            <a:ext cx="2667382" cy="72237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552D95A-D155-B69C-8E48-01E00E725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04" y="6084149"/>
            <a:ext cx="828175" cy="496905"/>
          </a:xfrm>
          <a:prstGeom prst="rect">
            <a:avLst/>
          </a:prstGeom>
        </p:spPr>
      </p:pic>
      <p:pic>
        <p:nvPicPr>
          <p:cNvPr id="29" name="Picture 28" descr="nyc dep logo - CityLand">
            <a:extLst>
              <a:ext uri="{FF2B5EF4-FFF2-40B4-BE49-F238E27FC236}">
                <a16:creationId xmlns:a16="http://schemas.microsoft.com/office/drawing/2014/main" id="{09532D53-0852-E0D8-67E0-A77EE9AE3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936" y="6083508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">
            <a:extLst>
              <a:ext uri="{FF2B5EF4-FFF2-40B4-BE49-F238E27FC236}">
                <a16:creationId xmlns:a16="http://schemas.microsoft.com/office/drawing/2014/main" id="{AE6E3920-6DFD-BC1B-8DE7-73495EA37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09" y="60766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09">
            <a:extLst>
              <a:ext uri="{FF2B5EF4-FFF2-40B4-BE49-F238E27FC236}">
                <a16:creationId xmlns:a16="http://schemas.microsoft.com/office/drawing/2014/main" id="{B98B15BA-7DD7-10C6-229D-1BB17B00D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4221" y="6369988"/>
            <a:ext cx="21293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Lisa Garcia</a:t>
            </a:r>
          </a:p>
          <a:p>
            <a:pPr defTabSz="685800"/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NYCDEP Commissioner</a:t>
            </a:r>
          </a:p>
        </p:txBody>
      </p:sp>
      <p:sp>
        <p:nvSpPr>
          <p:cNvPr id="5" name="Rectangle 109">
            <a:extLst>
              <a:ext uri="{FF2B5EF4-FFF2-40B4-BE49-F238E27FC236}">
                <a16:creationId xmlns:a16="http://schemas.microsoft.com/office/drawing/2014/main" id="{C70A532C-3FFB-34F7-1361-24ACB2672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8393" y="6373155"/>
            <a:ext cx="295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buClrTx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Paul A. Ochoa</a:t>
            </a:r>
            <a:b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NYCDDC Commissioner</a:t>
            </a:r>
            <a:endParaRPr lang="en-US" sz="11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66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C35F0D-F5D3-C440-9D5E-FD7E28DB92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816030-3B9F-3049-9827-34F6AD23B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97060" y="5749545"/>
            <a:ext cx="822960" cy="552559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086F33E-5D13-504F-8B93-FFBA2DE1F749}"/>
              </a:ext>
            </a:extLst>
          </p:cNvPr>
          <p:cNvSpPr txBox="1">
            <a:spLocks/>
          </p:cNvSpPr>
          <p:nvPr/>
        </p:nvSpPr>
        <p:spPr>
          <a:xfrm>
            <a:off x="3267211" y="696185"/>
            <a:ext cx="6304860" cy="591384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3000" b="0" i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lvl="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Welcome</a:t>
            </a:r>
          </a:p>
          <a:p>
            <a:pPr marL="514350" lvl="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Project Location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Project Background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Project Goals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Existing Site Conditions</a:t>
            </a:r>
          </a:p>
          <a:p>
            <a:pPr marL="514350" lvl="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Proposed Improvements</a:t>
            </a:r>
          </a:p>
          <a:p>
            <a:pPr marL="514350" lvl="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Proposed School Loading Zone Area</a:t>
            </a:r>
          </a:p>
          <a:p>
            <a:pPr marL="514350" lvl="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Proposed Greenway Safety Measures</a:t>
            </a:r>
          </a:p>
          <a:p>
            <a:pPr marL="514350" lvl="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Tentative Project Schedule</a:t>
            </a:r>
          </a:p>
          <a:p>
            <a:pPr marL="514350" lvl="0" indent="-51435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white"/>
                </a:solidFill>
                <a:latin typeface="Arial"/>
                <a:cs typeface="Arial"/>
              </a:rPr>
              <a:t>Questions / Open Discussion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F3BA62-8FB7-8E4B-9BF5-B8F960E47595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1F11018-D223-6049-AB52-05DF036E8C03}"/>
              </a:ext>
            </a:extLst>
          </p:cNvPr>
          <p:cNvSpPr txBox="1">
            <a:spLocks/>
          </p:cNvSpPr>
          <p:nvPr/>
        </p:nvSpPr>
        <p:spPr>
          <a:xfrm>
            <a:off x="295275" y="658813"/>
            <a:ext cx="6002338" cy="28527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>
                <a:solidFill>
                  <a:sysClr val="window" lastClr="FFFFFF"/>
                </a:solidFill>
                <a:latin typeface="Arial"/>
                <a:cs typeface="Arial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76BB71-22AB-CC7B-CBDB-EEEF77441AC8}"/>
              </a:ext>
            </a:extLst>
          </p:cNvPr>
          <p:cNvSpPr/>
          <p:nvPr/>
        </p:nvSpPr>
        <p:spPr>
          <a:xfrm>
            <a:off x="295275" y="5952745"/>
            <a:ext cx="2667382" cy="72237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E3E3F6-EB57-E826-138B-9484CA885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04" y="6084149"/>
            <a:ext cx="828175" cy="496905"/>
          </a:xfrm>
          <a:prstGeom prst="rect">
            <a:avLst/>
          </a:prstGeom>
        </p:spPr>
      </p:pic>
      <p:pic>
        <p:nvPicPr>
          <p:cNvPr id="8" name="Picture 7" descr="nyc dep logo - CityLand">
            <a:extLst>
              <a:ext uri="{FF2B5EF4-FFF2-40B4-BE49-F238E27FC236}">
                <a16:creationId xmlns:a16="http://schemas.microsoft.com/office/drawing/2014/main" id="{8BF959A4-9609-4192-2A2B-2127B8F98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936" y="6083508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CEF13944-49E2-045C-2B7C-E8C45E52E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09" y="60766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113518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city&#10;&#10;AI-generated content may be incorrect.">
            <a:extLst>
              <a:ext uri="{FF2B5EF4-FFF2-40B4-BE49-F238E27FC236}">
                <a16:creationId xmlns:a16="http://schemas.microsoft.com/office/drawing/2014/main" id="{2B00239F-B859-6D87-4A7D-7C78ACE3B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168" y="584410"/>
            <a:ext cx="7069157" cy="53494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F85BD61-B3A0-EE41-8A79-D139C0646464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6">
            <a:extLst>
              <a:ext uri="{FF2B5EF4-FFF2-40B4-BE49-F238E27FC236}">
                <a16:creationId xmlns:a16="http://schemas.microsoft.com/office/drawing/2014/main" id="{932F0D96-C20B-984D-AC55-65ED2BBED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1EAA45-EF85-D444-4C0D-318615595309}"/>
              </a:ext>
            </a:extLst>
          </p:cNvPr>
          <p:cNvSpPr txBox="1">
            <a:spLocks/>
          </p:cNvSpPr>
          <p:nvPr/>
        </p:nvSpPr>
        <p:spPr>
          <a:xfrm>
            <a:off x="86264" y="539438"/>
            <a:ext cx="4321058" cy="1071303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>
                <a:solidFill>
                  <a:srgbClr val="002FA7"/>
                </a:solidFill>
                <a:latin typeface="Arial"/>
                <a:cs typeface="Arial"/>
              </a:rPr>
              <a:t>PROJECT Location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4BFA62-832F-FC3C-E202-4A4EA5DB74A9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78A1B37-DCBD-5132-8E2A-586A28279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3" name="Picture 2" descr="nyc dep logo - CityLand">
            <a:extLst>
              <a:ext uri="{FF2B5EF4-FFF2-40B4-BE49-F238E27FC236}">
                <a16:creationId xmlns:a16="http://schemas.microsoft.com/office/drawing/2014/main" id="{709BA7F8-C49C-9107-089B-BC6C56180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210" y="6083690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4D97D280-F814-E51B-C635-E0429B00C77D}"/>
              </a:ext>
            </a:extLst>
          </p:cNvPr>
          <p:cNvSpPr txBox="1">
            <a:spLocks/>
          </p:cNvSpPr>
          <p:nvPr/>
        </p:nvSpPr>
        <p:spPr>
          <a:xfrm>
            <a:off x="189833" y="1716179"/>
            <a:ext cx="3401910" cy="35121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sz="3500" b="0" i="0" kern="1200" baseline="0">
                <a:solidFill>
                  <a:srgbClr val="002FA7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rgbClr val="FF6F24"/>
                </a:solidFill>
                <a:latin typeface="Arial"/>
                <a:cs typeface="Arial"/>
              </a:rPr>
              <a:t>Inwood and Fort George Northern Manhattan, NY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16B91B4-6310-5505-2316-C4F6D54C2B40}"/>
              </a:ext>
            </a:extLst>
          </p:cNvPr>
          <p:cNvSpPr txBox="1">
            <a:spLocks/>
          </p:cNvSpPr>
          <p:nvPr/>
        </p:nvSpPr>
        <p:spPr>
          <a:xfrm>
            <a:off x="191277" y="2232272"/>
            <a:ext cx="4371707" cy="3463678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tabLst>
                <a:tab pos="1423988" algn="l"/>
              </a:tabLst>
            </a:pPr>
            <a:endParaRPr lang="en-US" sz="1800" b="1" u="sng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257300" algn="l"/>
              </a:tabLst>
            </a:pPr>
            <a:r>
              <a:rPr lang="en-US" sz="1800" b="1" u="sng" dirty="0">
                <a:latin typeface="Arial"/>
                <a:cs typeface="Arial"/>
              </a:rPr>
              <a:t>Site One</a:t>
            </a:r>
            <a:r>
              <a:rPr lang="en-US" sz="1800" b="1" dirty="0">
                <a:latin typeface="Arial"/>
                <a:cs typeface="Arial"/>
              </a:rPr>
              <a:t>: 	</a:t>
            </a:r>
            <a:r>
              <a:rPr lang="en-US" sz="1800" dirty="0">
                <a:latin typeface="Arial"/>
                <a:cs typeface="Arial"/>
              </a:rPr>
              <a:t>Fort George Multisite</a:t>
            </a:r>
            <a:endParaRPr lang="en-US" sz="1800" b="1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257300" algn="l"/>
              </a:tabLst>
            </a:pPr>
            <a:endParaRPr lang="en-US" sz="1800" b="1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257300" algn="l"/>
              </a:tabLst>
            </a:pPr>
            <a:r>
              <a:rPr lang="en-US" sz="1800" b="1" u="sng" dirty="0">
                <a:latin typeface="Arial"/>
                <a:cs typeface="Arial"/>
              </a:rPr>
              <a:t>Site Two</a:t>
            </a:r>
            <a:r>
              <a:rPr lang="en-US" sz="1800" b="1" dirty="0">
                <a:latin typeface="Arial"/>
                <a:cs typeface="Arial"/>
              </a:rPr>
              <a:t>: 	</a:t>
            </a:r>
            <a:r>
              <a:rPr lang="en-US" sz="1800" dirty="0">
                <a:latin typeface="Arial"/>
                <a:cs typeface="Arial"/>
              </a:rPr>
              <a:t>Harlem River Drive Gateway</a:t>
            </a:r>
            <a:endParaRPr lang="en-US" sz="1800" b="1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257300" algn="l"/>
              </a:tabLst>
            </a:pPr>
            <a:endParaRPr lang="en-US" sz="1800" b="1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257300" algn="l"/>
              </a:tabLst>
            </a:pPr>
            <a:r>
              <a:rPr lang="en-US" sz="1800" b="1" u="sng" dirty="0">
                <a:latin typeface="Arial"/>
                <a:cs typeface="Arial"/>
              </a:rPr>
              <a:t>Site Three</a:t>
            </a:r>
            <a:r>
              <a:rPr lang="en-US" sz="1800" b="1" dirty="0">
                <a:latin typeface="Arial"/>
                <a:cs typeface="Arial"/>
              </a:rPr>
              <a:t>:</a:t>
            </a:r>
            <a:r>
              <a:rPr lang="en-US" sz="1800" dirty="0">
                <a:latin typeface="Arial"/>
                <a:cs typeface="Arial"/>
              </a:rPr>
              <a:t> 	Dyckman Rest Intersection</a:t>
            </a:r>
            <a:endParaRPr lang="en-US" sz="20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257300" algn="l"/>
              </a:tabLst>
            </a:pPr>
            <a:endParaRPr lang="en-US"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257300" algn="l"/>
              </a:tabLst>
            </a:pPr>
            <a:r>
              <a:rPr lang="en-US" sz="1800" b="1" u="sng" dirty="0">
                <a:latin typeface="Arial"/>
                <a:cs typeface="Arial"/>
              </a:rPr>
              <a:t>Site Four</a:t>
            </a:r>
            <a:r>
              <a:rPr lang="en-US" sz="1800" b="1" dirty="0">
                <a:latin typeface="Arial"/>
                <a:cs typeface="Arial"/>
              </a:rPr>
              <a:t>: 	</a:t>
            </a:r>
            <a:r>
              <a:rPr lang="en-US" sz="1800" dirty="0">
                <a:latin typeface="Arial"/>
                <a:cs typeface="Arial"/>
              </a:rPr>
              <a:t>Nagle Avenue El-Space 	Urban Design Corridor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sz="1800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423988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423988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423988" algn="l"/>
              </a:tabLst>
            </a:pPr>
            <a:endParaRPr lang="en-US" sz="2000" b="1" dirty="0">
              <a:latin typeface="Arial"/>
              <a:cs typeface="Arial"/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</a:pPr>
            <a:endParaRPr lang="en-US" sz="2000" dirty="0">
              <a:latin typeface="Arial"/>
              <a:cs typeface="Arial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dirty="0">
              <a:latin typeface="Arial"/>
              <a:cs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463313-41C6-DE91-C327-C904453F339D}"/>
              </a:ext>
            </a:extLst>
          </p:cNvPr>
          <p:cNvSpPr txBox="1"/>
          <p:nvPr/>
        </p:nvSpPr>
        <p:spPr>
          <a:xfrm>
            <a:off x="7625793" y="3534181"/>
            <a:ext cx="762753" cy="2308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900" b="1">
                <a:solidFill>
                  <a:srgbClr val="000000"/>
                </a:solidFill>
                <a:latin typeface="Arial"/>
                <a:cs typeface="Arial"/>
              </a:rPr>
              <a:t>Site One</a:t>
            </a:r>
            <a:endParaRPr lang="en-US" sz="900" b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1AE4D8-354F-B036-098C-8666039E14C0}"/>
              </a:ext>
            </a:extLst>
          </p:cNvPr>
          <p:cNvSpPr/>
          <p:nvPr/>
        </p:nvSpPr>
        <p:spPr>
          <a:xfrm>
            <a:off x="8766428" y="1980605"/>
            <a:ext cx="1076885" cy="643074"/>
          </a:xfrm>
          <a:prstGeom prst="rect">
            <a:avLst/>
          </a:prstGeom>
          <a:noFill/>
          <a:ln w="2857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F0177C-B72C-BAB5-187B-71C1B5682066}"/>
              </a:ext>
            </a:extLst>
          </p:cNvPr>
          <p:cNvSpPr txBox="1"/>
          <p:nvPr/>
        </p:nvSpPr>
        <p:spPr>
          <a:xfrm>
            <a:off x="8918903" y="2183239"/>
            <a:ext cx="762752" cy="2308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900" b="1">
                <a:solidFill>
                  <a:srgbClr val="000000"/>
                </a:solidFill>
                <a:latin typeface="Arial"/>
                <a:cs typeface="Arial"/>
              </a:rPr>
              <a:t>Site Two</a:t>
            </a:r>
            <a:endParaRPr lang="en-US" sz="900" b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5323BA-BA7D-C9F3-44D2-FBB99774A852}"/>
              </a:ext>
            </a:extLst>
          </p:cNvPr>
          <p:cNvSpPr txBox="1"/>
          <p:nvPr/>
        </p:nvSpPr>
        <p:spPr>
          <a:xfrm>
            <a:off x="6631532" y="1978732"/>
            <a:ext cx="1165647" cy="2308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900" b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Highbridge Park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B73C60A-BCA9-37C6-2352-EC35B3FE5992}"/>
              </a:ext>
            </a:extLst>
          </p:cNvPr>
          <p:cNvSpPr txBox="1"/>
          <p:nvPr/>
        </p:nvSpPr>
        <p:spPr>
          <a:xfrm>
            <a:off x="5151219" y="1119964"/>
            <a:ext cx="841580" cy="2308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900" b="1">
                <a:solidFill>
                  <a:srgbClr val="000000"/>
                </a:solidFill>
                <a:latin typeface="Arial"/>
                <a:cs typeface="Arial"/>
              </a:rPr>
              <a:t>Fort Tyron</a:t>
            </a:r>
            <a:endParaRPr lang="en-US" sz="900" b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4885A7D-498C-1BF3-A737-0502833CBFD5}"/>
              </a:ext>
            </a:extLst>
          </p:cNvPr>
          <p:cNvCxnSpPr>
            <a:cxnSpLocks/>
          </p:cNvCxnSpPr>
          <p:nvPr/>
        </p:nvCxnSpPr>
        <p:spPr>
          <a:xfrm flipH="1">
            <a:off x="9848152" y="2021338"/>
            <a:ext cx="850626" cy="791136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07EC6B3-4236-4BE2-27CE-A1532F81D503}"/>
              </a:ext>
            </a:extLst>
          </p:cNvPr>
          <p:cNvSpPr txBox="1"/>
          <p:nvPr/>
        </p:nvSpPr>
        <p:spPr>
          <a:xfrm>
            <a:off x="10182150" y="1875530"/>
            <a:ext cx="937923" cy="215444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  <a:cs typeface="Arial"/>
              </a:rPr>
              <a:t>Sherman Creek</a:t>
            </a:r>
            <a:endParaRPr lang="en-US" sz="800" b="1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B79303D-4CA5-1FED-7012-A25EE591654F}"/>
              </a:ext>
            </a:extLst>
          </p:cNvPr>
          <p:cNvCxnSpPr>
            <a:cxnSpLocks/>
          </p:cNvCxnSpPr>
          <p:nvPr/>
        </p:nvCxnSpPr>
        <p:spPr>
          <a:xfrm flipH="1">
            <a:off x="9693873" y="2454096"/>
            <a:ext cx="956044" cy="485008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CB1B2F3-CD5D-1CAB-F541-7DE724DF8771}"/>
              </a:ext>
            </a:extLst>
          </p:cNvPr>
          <p:cNvSpPr txBox="1"/>
          <p:nvPr/>
        </p:nvSpPr>
        <p:spPr>
          <a:xfrm>
            <a:off x="10644034" y="2307339"/>
            <a:ext cx="543786" cy="215444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  <a:cs typeface="Arial"/>
              </a:rPr>
              <a:t>PS5</a:t>
            </a:r>
            <a:endParaRPr lang="en-US" sz="800" b="1">
              <a:latin typeface="Arial"/>
              <a:cs typeface="Arial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D3A1F28-2206-989E-B572-9013E24E2322}"/>
              </a:ext>
            </a:extLst>
          </p:cNvPr>
          <p:cNvCxnSpPr>
            <a:cxnSpLocks/>
          </p:cNvCxnSpPr>
          <p:nvPr/>
        </p:nvCxnSpPr>
        <p:spPr>
          <a:xfrm>
            <a:off x="10302002" y="3463239"/>
            <a:ext cx="354369" cy="363653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028390C-1706-FB9A-628E-833AF4833B20}"/>
              </a:ext>
            </a:extLst>
          </p:cNvPr>
          <p:cNvSpPr txBox="1"/>
          <p:nvPr/>
        </p:nvSpPr>
        <p:spPr>
          <a:xfrm>
            <a:off x="9654838" y="3256859"/>
            <a:ext cx="1235717" cy="338554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00" b="1">
                <a:solidFill>
                  <a:srgbClr val="000000"/>
                </a:solidFill>
                <a:latin typeface="Arial"/>
                <a:cs typeface="Arial"/>
              </a:rPr>
              <a:t>Roberto Clemente State Park</a:t>
            </a:r>
            <a:endParaRPr lang="en-US" sz="800">
              <a:ea typeface="Calibri"/>
              <a:cs typeface="Calibri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AEA40E2-E99D-DC3E-1E9C-213855CA21C9}"/>
              </a:ext>
            </a:extLst>
          </p:cNvPr>
          <p:cNvCxnSpPr>
            <a:cxnSpLocks/>
          </p:cNvCxnSpPr>
          <p:nvPr/>
        </p:nvCxnSpPr>
        <p:spPr>
          <a:xfrm>
            <a:off x="7714408" y="2099107"/>
            <a:ext cx="577554" cy="490073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35D428B-2024-8640-A837-8135623C29AC}"/>
              </a:ext>
            </a:extLst>
          </p:cNvPr>
          <p:cNvSpPr txBox="1"/>
          <p:nvPr/>
        </p:nvSpPr>
        <p:spPr>
          <a:xfrm>
            <a:off x="8213147" y="1123659"/>
            <a:ext cx="920407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900" b="1">
                <a:solidFill>
                  <a:srgbClr val="000000"/>
                </a:solidFill>
                <a:latin typeface="Arial"/>
                <a:cs typeface="Arial"/>
              </a:rPr>
              <a:t>Site Three / Site Four</a:t>
            </a:r>
            <a:endParaRPr lang="en-US" sz="900" b="1">
              <a:solidFill>
                <a:srgbClr val="000000"/>
              </a:solidFill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746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F071-38E6-AF53-6F4F-6362B822A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DE4283F-86CD-8D67-6A25-CCBB5D4E30C9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6">
            <a:extLst>
              <a:ext uri="{FF2B5EF4-FFF2-40B4-BE49-F238E27FC236}">
                <a16:creationId xmlns:a16="http://schemas.microsoft.com/office/drawing/2014/main" id="{D2A78795-FB8B-9846-3183-E6B55D503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9EEAA-B662-4C5D-935F-83045F41FCD0}"/>
              </a:ext>
            </a:extLst>
          </p:cNvPr>
          <p:cNvSpPr txBox="1">
            <a:spLocks/>
          </p:cNvSpPr>
          <p:nvPr/>
        </p:nvSpPr>
        <p:spPr>
          <a:xfrm>
            <a:off x="86264" y="539438"/>
            <a:ext cx="4321058" cy="1071303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>
                <a:solidFill>
                  <a:srgbClr val="002FA7"/>
                </a:solidFill>
                <a:latin typeface="Arial"/>
                <a:cs typeface="Arial"/>
              </a:rPr>
              <a:t>PROJECT Background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AD8CE3-2FDA-4890-B7D5-982F7AE6D20A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28F8BF6-CB7F-C4CA-F2E7-2C13AA4686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3" name="Picture 2" descr="nyc dep logo - CityLand">
            <a:extLst>
              <a:ext uri="{FF2B5EF4-FFF2-40B4-BE49-F238E27FC236}">
                <a16:creationId xmlns:a16="http://schemas.microsoft.com/office/drawing/2014/main" id="{72A9046C-557B-87BA-4D3B-EAF748695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210" y="6083690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C6C81483-0F41-4FFC-3CB2-EA3CA0AD8D24}"/>
              </a:ext>
            </a:extLst>
          </p:cNvPr>
          <p:cNvSpPr txBox="1">
            <a:spLocks/>
          </p:cNvSpPr>
          <p:nvPr/>
        </p:nvSpPr>
        <p:spPr>
          <a:xfrm>
            <a:off x="189833" y="1619927"/>
            <a:ext cx="5267495" cy="35121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sz="3500" b="0" i="0" kern="1200" baseline="0">
                <a:solidFill>
                  <a:srgbClr val="002FA7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6F24"/>
                </a:solidFill>
                <a:latin typeface="Arial"/>
                <a:cs typeface="Arial"/>
              </a:rPr>
              <a:t>Site History</a:t>
            </a:r>
            <a:endParaRPr lang="en-US" sz="2000" dirty="0"/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01E0DC45-3FAF-672D-82E0-0DEB811BCA1E}"/>
              </a:ext>
            </a:extLst>
          </p:cNvPr>
          <p:cNvSpPr txBox="1">
            <a:spLocks/>
          </p:cNvSpPr>
          <p:nvPr/>
        </p:nvSpPr>
        <p:spPr>
          <a:xfrm>
            <a:off x="191825" y="2087896"/>
            <a:ext cx="5428499" cy="2367073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tabLst>
                <a:tab pos="1423988" algn="l"/>
              </a:tabLst>
            </a:pPr>
            <a:r>
              <a:rPr lang="en-US" sz="1600" b="1" dirty="0">
                <a:latin typeface="Arial"/>
                <a:cs typeface="Arial"/>
              </a:rPr>
              <a:t>2017</a:t>
            </a:r>
            <a:r>
              <a:rPr lang="en-US" sz="1600" dirty="0">
                <a:latin typeface="Arial"/>
                <a:cs typeface="Arial"/>
              </a:rPr>
              <a:t> – Dyckman St. Protected Bike Lane Installation</a:t>
            </a:r>
            <a:endParaRPr lang="en-US" dirty="0">
              <a:ea typeface="Calibri Light"/>
              <a:cs typeface="Calibri Light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r>
              <a:rPr lang="en-US" sz="1600" b="1" dirty="0">
                <a:latin typeface="Arial"/>
                <a:cs typeface="Arial"/>
              </a:rPr>
              <a:t>2017</a:t>
            </a:r>
            <a:r>
              <a:rPr lang="en-US" sz="1600" dirty="0">
                <a:latin typeface="Arial"/>
                <a:cs typeface="Arial"/>
              </a:rPr>
              <a:t> – Dyckman Rest Intersection Upgrades</a:t>
            </a: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Arial"/>
              <a:cs typeface="Arial"/>
            </a:endParaRPr>
          </a:p>
          <a:p>
            <a:pPr marL="742950" lvl="1" indent="-285750">
              <a:lnSpc>
                <a:spcPct val="100000"/>
              </a:lnSpc>
              <a:buFont typeface="Courier New"/>
              <a:buChar char="o"/>
            </a:pPr>
            <a:endParaRPr lang="en-US" sz="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b="1" dirty="0">
              <a:latin typeface="Arial"/>
              <a:cs typeface="Arial"/>
            </a:endParaRPr>
          </a:p>
        </p:txBody>
      </p:sp>
      <p:sp>
        <p:nvSpPr>
          <p:cNvPr id="64" name="Title 1">
            <a:extLst>
              <a:ext uri="{FF2B5EF4-FFF2-40B4-BE49-F238E27FC236}">
                <a16:creationId xmlns:a16="http://schemas.microsoft.com/office/drawing/2014/main" id="{FB5BCC2C-62E8-FC06-5BE4-CD7B9A4FF2E8}"/>
              </a:ext>
            </a:extLst>
          </p:cNvPr>
          <p:cNvSpPr txBox="1">
            <a:spLocks/>
          </p:cNvSpPr>
          <p:nvPr/>
        </p:nvSpPr>
        <p:spPr>
          <a:xfrm>
            <a:off x="6381939" y="2029289"/>
            <a:ext cx="5036916" cy="4267930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tabLst>
                <a:tab pos="1423988" algn="l"/>
              </a:tabLst>
            </a:pPr>
            <a:r>
              <a:rPr lang="en-US" sz="1600" b="1" dirty="0">
                <a:latin typeface="Arial"/>
                <a:cs typeface="Arial"/>
              </a:rPr>
              <a:t>2018</a:t>
            </a:r>
            <a:r>
              <a:rPr lang="en-US" sz="1600" dirty="0">
                <a:latin typeface="Arial"/>
                <a:cs typeface="Arial"/>
              </a:rPr>
              <a:t> – Inwood Rezoning</a:t>
            </a: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r>
              <a:rPr lang="en-US" sz="1600" b="1" dirty="0">
                <a:latin typeface="Arial"/>
                <a:cs typeface="Arial"/>
              </a:rPr>
              <a:t>2023</a:t>
            </a:r>
            <a:r>
              <a:rPr lang="en-US" sz="1600" dirty="0">
                <a:latin typeface="Arial"/>
                <a:cs typeface="Arial"/>
              </a:rPr>
              <a:t> – 10th Ave. Pedestrian Bridge Removal</a:t>
            </a:r>
            <a:endParaRPr lang="en-US" sz="1600" dirty="0">
              <a:solidFill>
                <a:srgbClr val="000000"/>
              </a:solidFill>
              <a:latin typeface="Arial"/>
              <a:ea typeface="Calibri Light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685800" algn="l"/>
                <a:tab pos="1423988" algn="l"/>
              </a:tabLst>
            </a:pPr>
            <a:r>
              <a:rPr lang="en-US" sz="1600" b="1" dirty="0">
                <a:latin typeface="Arial"/>
                <a:cs typeface="Arial"/>
              </a:rPr>
              <a:t>2024</a:t>
            </a:r>
            <a:r>
              <a:rPr lang="en-US" sz="1600" dirty="0">
                <a:latin typeface="Arial"/>
                <a:cs typeface="Arial"/>
              </a:rPr>
              <a:t> – Pedestrian Ramp Upgrades at 10th Ave. 	</a:t>
            </a:r>
            <a:endParaRPr lang="en-US" sz="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b="1" dirty="0">
              <a:latin typeface="Arial"/>
              <a:cs typeface="Arial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8FA07A-3EAA-4DE6-B1EC-1862DB36E0ED}"/>
              </a:ext>
            </a:extLst>
          </p:cNvPr>
          <p:cNvSpPr txBox="1">
            <a:spLocks/>
          </p:cNvSpPr>
          <p:nvPr/>
        </p:nvSpPr>
        <p:spPr>
          <a:xfrm>
            <a:off x="6544389" y="2336573"/>
            <a:ext cx="5036916" cy="4203556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Inwood NYC Action Plan delivered $200 million of public investments for neighborhood preservation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Shifting focus to street-level safety improvements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New traffic signal and crosswalk installed at former bridge site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Traffic signals upgraded along 10th Ave.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New school safety signage installed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,Sans-Serif"/>
              <a:buChar char="•"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Arial"/>
              <a:cs typeface="Arial"/>
            </a:endParaRPr>
          </a:p>
          <a:p>
            <a:pPr marL="742950" lvl="1" indent="-285750">
              <a:lnSpc>
                <a:spcPct val="100000"/>
              </a:lnSpc>
              <a:buFont typeface="Courier New"/>
              <a:buChar char="o"/>
            </a:pPr>
            <a:endParaRPr lang="en-US" sz="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b="1" dirty="0">
              <a:latin typeface="Arial"/>
              <a:cs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C5BD2FA-57FB-4383-8F9C-261FD5DDC538}"/>
              </a:ext>
            </a:extLst>
          </p:cNvPr>
          <p:cNvSpPr txBox="1">
            <a:spLocks/>
          </p:cNvSpPr>
          <p:nvPr/>
        </p:nvSpPr>
        <p:spPr>
          <a:xfrm>
            <a:off x="408960" y="2309972"/>
            <a:ext cx="5428499" cy="2940440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Protected bike lanes added on Dyckman St.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Painted curb extensions added on 10th Ave. to improve safety and calm traffic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Ped ramps upgraded to meet ADA standards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endParaRPr lang="en-US" sz="18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endParaRPr lang="en-US" sz="9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Pedestrian islands added on Dyckman St.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Signal-controlled intersection installed at </a:t>
            </a:r>
          </a:p>
          <a:p>
            <a:pPr>
              <a:lnSpc>
                <a:spcPct val="100000"/>
              </a:lnSpc>
              <a:tabLst>
                <a:tab pos="285750" algn="l"/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	Nagle Ave crossings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Daylighting added to improve visibility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Curb regulations updated to reduce congestion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Bike lane extended to improve connectivity</a:t>
            </a: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Arial"/>
              <a:cs typeface="Arial"/>
            </a:endParaRPr>
          </a:p>
          <a:p>
            <a:pPr marL="742950" lvl="1" indent="-285750">
              <a:lnSpc>
                <a:spcPct val="100000"/>
              </a:lnSpc>
              <a:buFont typeface="Courier New"/>
              <a:buChar char="o"/>
            </a:pPr>
            <a:endParaRPr lang="en-US" sz="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87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E5628-CE04-B828-1BF7-19C792750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C3513AE-BC57-3AE8-6243-1C6F59E83166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6">
            <a:extLst>
              <a:ext uri="{FF2B5EF4-FFF2-40B4-BE49-F238E27FC236}">
                <a16:creationId xmlns:a16="http://schemas.microsoft.com/office/drawing/2014/main" id="{7557B3C6-689F-81D4-1090-D30490D77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A4DFE8-9A0D-51F3-E1A5-6F3036AB8BB7}"/>
              </a:ext>
            </a:extLst>
          </p:cNvPr>
          <p:cNvSpPr txBox="1">
            <a:spLocks/>
          </p:cNvSpPr>
          <p:nvPr/>
        </p:nvSpPr>
        <p:spPr>
          <a:xfrm>
            <a:off x="86264" y="539438"/>
            <a:ext cx="5647786" cy="1071303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>
                <a:solidFill>
                  <a:srgbClr val="002FA7"/>
                </a:solidFill>
                <a:latin typeface="Arial"/>
                <a:cs typeface="Arial"/>
              </a:rPr>
              <a:t>greenway project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A3D73E-3550-AC05-5D97-55CA65CA12D2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25FBF31-8E43-62C2-8C3E-901FD54DD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3" name="Picture 2" descr="nyc dep logo - CityLand">
            <a:extLst>
              <a:ext uri="{FF2B5EF4-FFF2-40B4-BE49-F238E27FC236}">
                <a16:creationId xmlns:a16="http://schemas.microsoft.com/office/drawing/2014/main" id="{4233B822-B4C6-2F71-F453-0C5991FBC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210" y="6083690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BCAF942-1677-2E61-4853-B0FEFEF63A49}"/>
              </a:ext>
            </a:extLst>
          </p:cNvPr>
          <p:cNvSpPr txBox="1">
            <a:spLocks/>
          </p:cNvSpPr>
          <p:nvPr/>
        </p:nvSpPr>
        <p:spPr>
          <a:xfrm>
            <a:off x="295274" y="2555161"/>
            <a:ext cx="5252991" cy="2483564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Location is at the intersection of several critical bicycle routes</a:t>
            </a: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NYC DOT in conjunction with partner agencies recently completed planning work for the larger Manhattan Waterfront Greenway Plan</a:t>
            </a: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r>
              <a:rPr lang="en-US" sz="1600" dirty="0">
                <a:latin typeface="Arial"/>
                <a:cs typeface="Arial"/>
              </a:rPr>
              <a:t>A second project (in design procurement), will continue north where this project ends</a:t>
            </a: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1423988" algn="l"/>
              </a:tabLst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Arial"/>
              <a:cs typeface="Arial"/>
            </a:endParaRPr>
          </a:p>
          <a:p>
            <a:pPr marL="742950" lvl="1" indent="-285750">
              <a:lnSpc>
                <a:spcPct val="100000"/>
              </a:lnSpc>
              <a:buFont typeface="Courier New"/>
              <a:buChar char="o"/>
            </a:pPr>
            <a:endParaRPr lang="en-US" sz="6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16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b="1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b="1" dirty="0">
              <a:latin typeface="Arial"/>
              <a:cs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805803-5CC5-C26D-225E-45ECB85F17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419" y="539438"/>
            <a:ext cx="6250305" cy="629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2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4010F-7F1E-B39A-6DE4-2737BE711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852562F-CDFC-B494-6958-0061A0BD1CA1}"/>
              </a:ext>
            </a:extLst>
          </p:cNvPr>
          <p:cNvSpPr txBox="1">
            <a:spLocks/>
          </p:cNvSpPr>
          <p:nvPr/>
        </p:nvSpPr>
        <p:spPr>
          <a:xfrm>
            <a:off x="8553426" y="9393131"/>
            <a:ext cx="1883861" cy="205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6">
            <a:extLst>
              <a:ext uri="{FF2B5EF4-FFF2-40B4-BE49-F238E27FC236}">
                <a16:creationId xmlns:a16="http://schemas.microsoft.com/office/drawing/2014/main" id="{DF8E4423-C985-9F3F-A3AD-E5C508ABC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67C322-A698-BF1D-BB18-3017F3674BF5}"/>
              </a:ext>
            </a:extLst>
          </p:cNvPr>
          <p:cNvSpPr txBox="1">
            <a:spLocks/>
          </p:cNvSpPr>
          <p:nvPr/>
        </p:nvSpPr>
        <p:spPr>
          <a:xfrm>
            <a:off x="86264" y="539438"/>
            <a:ext cx="4321058" cy="1071303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>
                <a:solidFill>
                  <a:srgbClr val="002FA7"/>
                </a:solidFill>
                <a:latin typeface="Arial"/>
                <a:cs typeface="Arial"/>
              </a:rPr>
              <a:t>PROJECT Goals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AFD5A2-BD96-7FAE-B449-633D0F1F010F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1DEA4A6-83CA-7A8C-AA0C-6C9683258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3" name="Picture 2" descr="nyc dep logo - CityLand">
            <a:extLst>
              <a:ext uri="{FF2B5EF4-FFF2-40B4-BE49-F238E27FC236}">
                <a16:creationId xmlns:a16="http://schemas.microsoft.com/office/drawing/2014/main" id="{C90E09CD-2A23-39A6-0AD9-6EA194485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210" y="6083690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66804BA5-5FFA-F147-5690-9CBBF959848C}"/>
              </a:ext>
            </a:extLst>
          </p:cNvPr>
          <p:cNvSpPr txBox="1">
            <a:spLocks/>
          </p:cNvSpPr>
          <p:nvPr/>
        </p:nvSpPr>
        <p:spPr>
          <a:xfrm>
            <a:off x="189833" y="1716179"/>
            <a:ext cx="3734737" cy="35121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sz="3500" b="0" i="0" kern="1200" baseline="0">
                <a:solidFill>
                  <a:srgbClr val="002FA7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6F24"/>
                </a:solidFill>
                <a:latin typeface="Arial"/>
                <a:cs typeface="Arial"/>
              </a:rPr>
              <a:t>Enhancing Pedestrian Safety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05DBB02-EBD6-E54D-104F-FFFC1B016A62}"/>
              </a:ext>
            </a:extLst>
          </p:cNvPr>
          <p:cNvSpPr txBox="1">
            <a:spLocks/>
          </p:cNvSpPr>
          <p:nvPr/>
        </p:nvSpPr>
        <p:spPr>
          <a:xfrm>
            <a:off x="191277" y="2133738"/>
            <a:ext cx="4075923" cy="3752712"/>
          </a:xfrm>
          <a:prstGeom prst="rect">
            <a:avLst/>
          </a:prstGeom>
        </p:spPr>
        <p:txBody>
          <a:bodyPr lIns="91440" tIns="45720" rIns="91440" bIns="4572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Arial"/>
              <a:buChar char="•"/>
              <a:tabLst>
                <a:tab pos="1423988" algn="l"/>
              </a:tabLst>
            </a:pPr>
            <a:r>
              <a:rPr lang="en-US" sz="1800" dirty="0">
                <a:latin typeface="Arial"/>
                <a:cs typeface="Arial"/>
              </a:rPr>
              <a:t>Improve pedestrian crossings at all intersections</a:t>
            </a:r>
          </a:p>
          <a:p>
            <a:pPr>
              <a:lnSpc>
                <a:spcPct val="100000"/>
              </a:lnSpc>
            </a:pPr>
            <a:endParaRPr lang="en-US" sz="18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Increase visibility and shorten crosswalks</a:t>
            </a:r>
          </a:p>
          <a:p>
            <a:pPr>
              <a:lnSpc>
                <a:spcPct val="100000"/>
              </a:lnSpc>
            </a:pPr>
            <a:endParaRPr lang="en-US" sz="18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Enhance bus-ridership safety with design improvements to bus stops</a:t>
            </a:r>
          </a:p>
          <a:p>
            <a:pPr>
              <a:lnSpc>
                <a:spcPct val="100000"/>
              </a:lnSpc>
            </a:pPr>
            <a:endParaRPr lang="en-US" sz="18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Install Accessible Pedestrian Signals (</a:t>
            </a:r>
            <a:r>
              <a:rPr lang="en-US" sz="1800" b="1" dirty="0">
                <a:latin typeface="Arial"/>
                <a:cs typeface="Arial"/>
              </a:rPr>
              <a:t>APS</a:t>
            </a:r>
            <a:r>
              <a:rPr lang="en-US" sz="1800" dirty="0">
                <a:latin typeface="Arial"/>
                <a:cs typeface="Arial"/>
              </a:rPr>
              <a:t>) to provide ADA compliant pedestrian access at all signalized intersections.</a:t>
            </a:r>
          </a:p>
          <a:p>
            <a:pPr>
              <a:lnSpc>
                <a:spcPct val="100000"/>
              </a:lnSpc>
            </a:pPr>
            <a:endParaRPr lang="en-US" sz="1800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423988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423988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  <a:tabLst>
                <a:tab pos="1423988" algn="l"/>
              </a:tabLst>
            </a:pPr>
            <a:endParaRPr lang="en-US" sz="2000" b="1" dirty="0">
              <a:latin typeface="Arial"/>
              <a:cs typeface="Arial"/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lvl="0">
              <a:lnSpc>
                <a:spcPct val="100000"/>
              </a:lnSpc>
            </a:pPr>
            <a:endParaRPr lang="en-US" sz="2000" dirty="0">
              <a:latin typeface="Arial"/>
              <a:cs typeface="Arial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dirty="0"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br>
              <a:rPr lang="en-US" sz="100" dirty="0">
                <a:latin typeface="Arial"/>
                <a:cs typeface="Arial"/>
              </a:rPr>
            </a:br>
            <a:endParaRPr lang="en-US" sz="100" dirty="0">
              <a:latin typeface="Arial"/>
              <a:cs typeface="Arial"/>
            </a:endParaRPr>
          </a:p>
        </p:txBody>
      </p:sp>
      <p:pic>
        <p:nvPicPr>
          <p:cNvPr id="5" name="Picture 2" descr="A person walking on a crosswalk&#10;&#10;AI-generated content may be incorrect.">
            <a:extLst>
              <a:ext uri="{FF2B5EF4-FFF2-40B4-BE49-F238E27FC236}">
                <a16:creationId xmlns:a16="http://schemas.microsoft.com/office/drawing/2014/main" id="{C679CA82-D6BE-542A-28F4-7F551D89E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96" y="971744"/>
            <a:ext cx="7575604" cy="484370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579CC0-2F4B-1A98-F50A-61B1C9DCEFB3}"/>
              </a:ext>
            </a:extLst>
          </p:cNvPr>
          <p:cNvSpPr txBox="1"/>
          <p:nvPr/>
        </p:nvSpPr>
        <p:spPr>
          <a:xfrm>
            <a:off x="7046363" y="5492946"/>
            <a:ext cx="2711527" cy="261610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Calibri"/>
                <a:cs typeface="Calibri"/>
              </a:rPr>
              <a:t>NYC Street Design Manual: Curb Extensions</a:t>
            </a:r>
          </a:p>
        </p:txBody>
      </p:sp>
      <p:pic>
        <p:nvPicPr>
          <p:cNvPr id="1028" name="Picture 4" descr="An accessible pedestrian signal affixed to a pedestrian signal pole.">
            <a:extLst>
              <a:ext uri="{FF2B5EF4-FFF2-40B4-BE49-F238E27FC236}">
                <a16:creationId xmlns:a16="http://schemas.microsoft.com/office/drawing/2014/main" id="{E82147AB-BB83-52CE-86D6-0C6C71381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871" y="4521465"/>
            <a:ext cx="1555804" cy="233653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D1D2F459-3995-C918-42E7-F1537A46C7B1}"/>
              </a:ext>
            </a:extLst>
          </p:cNvPr>
          <p:cNvCxnSpPr>
            <a:cxnSpLocks/>
          </p:cNvCxnSpPr>
          <p:nvPr/>
        </p:nvCxnSpPr>
        <p:spPr>
          <a:xfrm>
            <a:off x="3041354" y="5586672"/>
            <a:ext cx="1568746" cy="1071303"/>
          </a:xfrm>
          <a:prstGeom prst="bentConnector3">
            <a:avLst>
              <a:gd name="adj1" fmla="val 50000"/>
            </a:avLst>
          </a:prstGeom>
          <a:ln w="57150">
            <a:solidFill>
              <a:srgbClr val="002FA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66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D9815-EE82-9784-6194-BF715C63B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A053819-3E07-89A9-3328-9F30D0CC83F6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148DDE-FF0E-2081-7445-5C8A0E8A7602}"/>
              </a:ext>
            </a:extLst>
          </p:cNvPr>
          <p:cNvSpPr txBox="1">
            <a:spLocks/>
          </p:cNvSpPr>
          <p:nvPr/>
        </p:nvSpPr>
        <p:spPr>
          <a:xfrm>
            <a:off x="295278" y="2245431"/>
            <a:ext cx="3098554" cy="352163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rgbClr val="002FA7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>
              <a:latin typeface="Arial"/>
              <a:cs typeface="Arial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>
              <a:latin typeface="Arial"/>
              <a:cs typeface="Arial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>
              <a:latin typeface="Arial"/>
              <a:cs typeface="Arial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>
              <a:latin typeface="Arial"/>
              <a:cs typeface="Arial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  <a:p>
            <a:pPr lvl="0">
              <a:lnSpc>
                <a:spcPct val="150000"/>
              </a:lnSpc>
            </a:pPr>
            <a:endParaRPr lang="en-US" sz="1800">
              <a:latin typeface="Arial"/>
              <a:cs typeface="Arial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AF7724CA-5BE4-5B81-54C2-8916811AF37F}"/>
              </a:ext>
            </a:extLst>
          </p:cNvPr>
          <p:cNvSpPr txBox="1">
            <a:spLocks/>
          </p:cNvSpPr>
          <p:nvPr/>
        </p:nvSpPr>
        <p:spPr>
          <a:xfrm>
            <a:off x="300669" y="1849694"/>
            <a:ext cx="9402660" cy="3416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sz="3500" b="0" i="0" kern="1200" baseline="0">
                <a:solidFill>
                  <a:srgbClr val="002FA7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b="1">
              <a:solidFill>
                <a:srgbClr val="FF6F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8A85DEE-4957-756D-6BCA-EDBE41E51C64}"/>
              </a:ext>
            </a:extLst>
          </p:cNvPr>
          <p:cNvSpPr txBox="1">
            <a:spLocks/>
          </p:cNvSpPr>
          <p:nvPr/>
        </p:nvSpPr>
        <p:spPr>
          <a:xfrm>
            <a:off x="0" y="640080"/>
            <a:ext cx="5221604" cy="1097280"/>
          </a:xfrm>
          <a:prstGeom prst="rect">
            <a:avLst/>
          </a:prstGeom>
        </p:spPr>
        <p:txBody>
          <a:bodyPr lIns="182880" tIns="0" rIns="18288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 dirty="0">
                <a:solidFill>
                  <a:srgbClr val="002FA7"/>
                </a:solidFill>
                <a:latin typeface="Arial"/>
                <a:cs typeface="Arial"/>
              </a:rPr>
              <a:t>Existing site conditions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E8C7BC-E31C-78FB-A8BE-F0F8F36FA52D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61B3C0C-DFD2-45BE-64CB-D4CC3E37FEAC}"/>
              </a:ext>
            </a:extLst>
          </p:cNvPr>
          <p:cNvSpPr txBox="1">
            <a:spLocks/>
          </p:cNvSpPr>
          <p:nvPr/>
        </p:nvSpPr>
        <p:spPr>
          <a:xfrm>
            <a:off x="300668" y="1835699"/>
            <a:ext cx="11705801" cy="34168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sz="3500" b="0" i="0" kern="1200" baseline="0">
                <a:solidFill>
                  <a:srgbClr val="002FA7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6F24"/>
                </a:solidFill>
                <a:latin typeface="Arial"/>
                <a:cs typeface="Arial"/>
              </a:rPr>
              <a:t>Harlem River Drive Gateway - Intersection of Harlem River Drive, 10</a:t>
            </a:r>
            <a:r>
              <a:rPr lang="en-US" sz="2000" b="1" baseline="30000" dirty="0">
                <a:solidFill>
                  <a:srgbClr val="FF6F24"/>
                </a:solidFill>
                <a:latin typeface="Arial"/>
                <a:cs typeface="Arial"/>
              </a:rPr>
              <a:t>th</a:t>
            </a:r>
            <a:r>
              <a:rPr lang="en-US" sz="2000" b="1" dirty="0">
                <a:solidFill>
                  <a:srgbClr val="FF6F24"/>
                </a:solidFill>
                <a:latin typeface="Arial"/>
                <a:cs typeface="Arial"/>
              </a:rPr>
              <a:t> Avenue &amp; Dyckman Street </a:t>
            </a:r>
            <a:endParaRPr lang="en-US" dirty="0"/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EAE771B8-FF80-90E5-FB12-E56C5D0BB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595D9C-7227-048B-4A3E-FD59EDACE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7" name="Picture 2" descr="nyc dep logo - CityLand">
            <a:extLst>
              <a:ext uri="{FF2B5EF4-FFF2-40B4-BE49-F238E27FC236}">
                <a16:creationId xmlns:a16="http://schemas.microsoft.com/office/drawing/2014/main" id="{699E6C64-F833-4899-5CFD-5819EC3A8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84" y="6086483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6A2CFC-AD39-52DE-032F-2DD544D91265}"/>
              </a:ext>
            </a:extLst>
          </p:cNvPr>
          <p:cNvSpPr txBox="1"/>
          <p:nvPr/>
        </p:nvSpPr>
        <p:spPr>
          <a:xfrm>
            <a:off x="412556" y="5368049"/>
            <a:ext cx="514222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2FA7"/>
                </a:solidFill>
                <a:latin typeface="Arial"/>
                <a:cs typeface="Arial"/>
              </a:rPr>
              <a:t>Shared space between pedestrians &amp; cyclists</a:t>
            </a:r>
            <a:endParaRPr lang="en-US" sz="1600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CB7A0-5AE0-EF45-BB74-394ED19F4AC2}"/>
              </a:ext>
            </a:extLst>
          </p:cNvPr>
          <p:cNvSpPr txBox="1"/>
          <p:nvPr/>
        </p:nvSpPr>
        <p:spPr>
          <a:xfrm>
            <a:off x="6484883" y="5370584"/>
            <a:ext cx="5029468" cy="8880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2FA7"/>
                </a:solidFill>
                <a:latin typeface="Arial"/>
                <a:cs typeface="Segoe UI"/>
              </a:rPr>
              <a:t>Adjustment required for misaligned crosswalk adjacent to Public School 5 – Ellen Lurie</a:t>
            </a:r>
            <a:endParaRPr lang="en-US" sz="1600">
              <a:ea typeface="Calibri"/>
              <a:cs typeface="Calibri"/>
            </a:endParaRPr>
          </a:p>
          <a:p>
            <a:pPr algn="ctr"/>
            <a:endParaRPr lang="en-US"/>
          </a:p>
        </p:txBody>
      </p:sp>
      <p:pic>
        <p:nvPicPr>
          <p:cNvPr id="11" name="Picture 10" descr="A street sign on a pole&#10;&#10;AI-generated content may be incorrect.">
            <a:extLst>
              <a:ext uri="{FF2B5EF4-FFF2-40B4-BE49-F238E27FC236}">
                <a16:creationId xmlns:a16="http://schemas.microsoft.com/office/drawing/2014/main" id="{704F65EB-4C85-6595-0E3D-590D5B3F8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003" y="2318248"/>
            <a:ext cx="4738412" cy="298151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0" name="Picture 19" descr="A crosswalk with a person crossing the street&#10;&#10;AI-generated content may be incorrect.">
            <a:extLst>
              <a:ext uri="{FF2B5EF4-FFF2-40B4-BE49-F238E27FC236}">
                <a16:creationId xmlns:a16="http://schemas.microsoft.com/office/drawing/2014/main" id="{8EBBC8D8-4670-9E44-51F5-769BFC3381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0981" y="2318249"/>
            <a:ext cx="5040189" cy="3051583"/>
          </a:xfrm>
          <a:prstGeom prst="rect">
            <a:avLst/>
          </a:prstGeom>
          <a:ln w="28575">
            <a:solidFill>
              <a:srgbClr val="000000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6C52C54-300D-07D5-974D-CBB2BBAFE5AB}"/>
              </a:ext>
            </a:extLst>
          </p:cNvPr>
          <p:cNvSpPr txBox="1"/>
          <p:nvPr/>
        </p:nvSpPr>
        <p:spPr>
          <a:xfrm>
            <a:off x="689060" y="4773055"/>
            <a:ext cx="3114514" cy="400110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1">
                <a:ea typeface="Calibri"/>
                <a:cs typeface="Calibri"/>
              </a:rPr>
              <a:t>Looking west towards the Harlem River Drive Gateway intersection from the existing bike path.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0527CC-0D06-AFB2-6A3B-C945F0AA15AB}"/>
              </a:ext>
            </a:extLst>
          </p:cNvPr>
          <p:cNvSpPr txBox="1"/>
          <p:nvPr/>
        </p:nvSpPr>
        <p:spPr>
          <a:xfrm>
            <a:off x="6556230" y="4901585"/>
            <a:ext cx="3503891" cy="400110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1">
                <a:ea typeface="Calibri"/>
                <a:cs typeface="Calibri"/>
              </a:rPr>
              <a:t>Looking northeast towards Ellen Lurie PS 5 in front of Dyckman Houses at Harlem River Drive Gateway Intersection. </a:t>
            </a:r>
          </a:p>
        </p:txBody>
      </p:sp>
    </p:spTree>
    <p:extLst>
      <p:ext uri="{BB962C8B-B14F-4D97-AF65-F5344CB8AC3E}">
        <p14:creationId xmlns:p14="http://schemas.microsoft.com/office/powerpoint/2010/main" val="343089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349C4-3A96-1B65-62BA-7332E1C9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ap of a road intersection&#10;&#10;AI-generated content may be incorrect.">
            <a:extLst>
              <a:ext uri="{FF2B5EF4-FFF2-40B4-BE49-F238E27FC236}">
                <a16:creationId xmlns:a16="http://schemas.microsoft.com/office/drawing/2014/main" id="{A843D3C2-8499-AEFA-1EA4-454B83849D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41" t="22861" r="10615" b="21200"/>
          <a:stretch>
            <a:fillRect/>
          </a:stretch>
        </p:blipFill>
        <p:spPr>
          <a:xfrm>
            <a:off x="1031016" y="1272101"/>
            <a:ext cx="8965792" cy="498366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C58C538-7928-004F-1486-53E0B64B7EA6}"/>
              </a:ext>
            </a:extLst>
          </p:cNvPr>
          <p:cNvSpPr/>
          <p:nvPr/>
        </p:nvSpPr>
        <p:spPr>
          <a:xfrm>
            <a:off x="164592" y="5952744"/>
            <a:ext cx="3285015" cy="74597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B88A470-56C8-2EFF-0BFE-0C056A10A399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8E3345AC-FD45-FF22-76DD-846EA2A802DF}"/>
              </a:ext>
            </a:extLst>
          </p:cNvPr>
          <p:cNvSpPr txBox="1">
            <a:spLocks/>
          </p:cNvSpPr>
          <p:nvPr/>
        </p:nvSpPr>
        <p:spPr>
          <a:xfrm>
            <a:off x="300669" y="1849694"/>
            <a:ext cx="9402660" cy="3416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sz="3500" b="0" i="0" kern="1200" baseline="0">
                <a:solidFill>
                  <a:srgbClr val="002FA7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b="1">
              <a:solidFill>
                <a:srgbClr val="FF6F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3F0B44-99EE-19BC-E802-4D7822041108}"/>
              </a:ext>
            </a:extLst>
          </p:cNvPr>
          <p:cNvSpPr txBox="1">
            <a:spLocks/>
          </p:cNvSpPr>
          <p:nvPr/>
        </p:nvSpPr>
        <p:spPr>
          <a:xfrm>
            <a:off x="0" y="640080"/>
            <a:ext cx="11917679" cy="497205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>
                <a:solidFill>
                  <a:srgbClr val="002FA7"/>
                </a:solidFill>
                <a:latin typeface="Arial"/>
                <a:cs typeface="Arial"/>
              </a:rPr>
              <a:t>Proposed improvements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ED8812E-BCE0-53CF-B29F-620C728FCCFC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12" name="Picture 16">
            <a:extLst>
              <a:ext uri="{FF2B5EF4-FFF2-40B4-BE49-F238E27FC236}">
                <a16:creationId xmlns:a16="http://schemas.microsoft.com/office/drawing/2014/main" id="{71FB3392-0ED9-062A-FE4E-2CBEEE7C8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B5EF7C-0F69-39DC-2717-C407FE9F6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10" name="Picture 2" descr="nyc dep logo - CityLand">
            <a:extLst>
              <a:ext uri="{FF2B5EF4-FFF2-40B4-BE49-F238E27FC236}">
                <a16:creationId xmlns:a16="http://schemas.microsoft.com/office/drawing/2014/main" id="{3E22633B-1836-D578-E89F-DFB7014E0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516" y="6089279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52A2B3-CFE9-8315-89CA-8AD8AAF8E2D3}"/>
              </a:ext>
            </a:extLst>
          </p:cNvPr>
          <p:cNvSpPr txBox="1"/>
          <p:nvPr/>
        </p:nvSpPr>
        <p:spPr>
          <a:xfrm rot="4080000">
            <a:off x="3589537" y="1806536"/>
            <a:ext cx="999237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Dyckman St.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4E65D0-B431-4972-5AC6-FB3C29FBE09E}"/>
              </a:ext>
            </a:extLst>
          </p:cNvPr>
          <p:cNvSpPr txBox="1"/>
          <p:nvPr/>
        </p:nvSpPr>
        <p:spPr>
          <a:xfrm rot="17640000">
            <a:off x="5267335" y="1939608"/>
            <a:ext cx="899232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10th Ave.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9DFBB7-36A8-7F97-75AE-379BDFB9D103}"/>
              </a:ext>
            </a:extLst>
          </p:cNvPr>
          <p:cNvSpPr txBox="1"/>
          <p:nvPr/>
        </p:nvSpPr>
        <p:spPr>
          <a:xfrm rot="5220000">
            <a:off x="4333747" y="5287951"/>
            <a:ext cx="1437167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Harlem River Dr.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A84DA6-DAD5-9D13-E25E-58F00F5D1255}"/>
              </a:ext>
            </a:extLst>
          </p:cNvPr>
          <p:cNvSpPr txBox="1"/>
          <p:nvPr/>
        </p:nvSpPr>
        <p:spPr>
          <a:xfrm>
            <a:off x="6213019" y="4709198"/>
            <a:ext cx="570064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PS 5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3C7B60-A97E-4D4A-97C6-6E96F7F505A3}"/>
              </a:ext>
            </a:extLst>
          </p:cNvPr>
          <p:cNvSpPr txBox="1"/>
          <p:nvPr/>
        </p:nvSpPr>
        <p:spPr>
          <a:xfrm>
            <a:off x="6747295" y="2537059"/>
            <a:ext cx="951934" cy="646331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Proposed Wayfinding Sign</a:t>
            </a:r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3413ED3-491D-A1BE-E48F-DB3817EABB43}"/>
              </a:ext>
            </a:extLst>
          </p:cNvPr>
          <p:cNvCxnSpPr>
            <a:cxnSpLocks/>
          </p:cNvCxnSpPr>
          <p:nvPr/>
        </p:nvCxnSpPr>
        <p:spPr>
          <a:xfrm flipH="1">
            <a:off x="5385896" y="2906897"/>
            <a:ext cx="1836552" cy="521096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FBAF645-1034-9960-6308-2FC13D9A6A0E}"/>
              </a:ext>
            </a:extLst>
          </p:cNvPr>
          <p:cNvSpPr txBox="1"/>
          <p:nvPr/>
        </p:nvSpPr>
        <p:spPr>
          <a:xfrm>
            <a:off x="6747297" y="2029059"/>
            <a:ext cx="1196554" cy="276999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New Pavement</a:t>
            </a:r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D3471F3-0734-A216-EA27-0613816273B8}"/>
              </a:ext>
            </a:extLst>
          </p:cNvPr>
          <p:cNvCxnSpPr>
            <a:cxnSpLocks/>
          </p:cNvCxnSpPr>
          <p:nvPr/>
        </p:nvCxnSpPr>
        <p:spPr>
          <a:xfrm flipH="1">
            <a:off x="5788791" y="2206206"/>
            <a:ext cx="951934" cy="494820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E813F7A-0C02-B71C-8D20-81A20EEFE8AF}"/>
              </a:ext>
            </a:extLst>
          </p:cNvPr>
          <p:cNvSpPr txBox="1"/>
          <p:nvPr/>
        </p:nvSpPr>
        <p:spPr>
          <a:xfrm>
            <a:off x="1866900" y="2738509"/>
            <a:ext cx="1649218" cy="646331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Proposed Traffic Signal With APS and Street Lighting</a:t>
            </a:r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5AD5AA8-7BCD-A4D3-6D0C-89A5F2BEE7D8}"/>
              </a:ext>
            </a:extLst>
          </p:cNvPr>
          <p:cNvCxnSpPr>
            <a:cxnSpLocks/>
          </p:cNvCxnSpPr>
          <p:nvPr/>
        </p:nvCxnSpPr>
        <p:spPr>
          <a:xfrm>
            <a:off x="3386172" y="3108343"/>
            <a:ext cx="1474204" cy="389716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D5575B8-F618-0E53-F52D-C52EE4B5AEE9}"/>
              </a:ext>
            </a:extLst>
          </p:cNvPr>
          <p:cNvCxnSpPr>
            <a:cxnSpLocks/>
          </p:cNvCxnSpPr>
          <p:nvPr/>
        </p:nvCxnSpPr>
        <p:spPr>
          <a:xfrm flipH="1">
            <a:off x="5517273" y="3791515"/>
            <a:ext cx="969450" cy="608683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211E889-9EBA-B7A1-5C4F-CD707F96821E}"/>
              </a:ext>
            </a:extLst>
          </p:cNvPr>
          <p:cNvSpPr txBox="1"/>
          <p:nvPr/>
        </p:nvSpPr>
        <p:spPr>
          <a:xfrm>
            <a:off x="6213017" y="3535541"/>
            <a:ext cx="1121857" cy="461665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Proposed Bike Lane</a:t>
            </a:r>
            <a:endParaRPr lang="en-US" sz="1200" b="1">
              <a:ea typeface="Calibri"/>
              <a:cs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A99D20-64BC-C730-8237-DFC43B59DEEF}"/>
              </a:ext>
            </a:extLst>
          </p:cNvPr>
          <p:cNvSpPr txBox="1"/>
          <p:nvPr/>
        </p:nvSpPr>
        <p:spPr>
          <a:xfrm>
            <a:off x="2281621" y="1827609"/>
            <a:ext cx="822838" cy="461665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New Tree Plantings</a:t>
            </a:r>
            <a:endParaRPr lang="en-US" sz="1200" b="1">
              <a:ea typeface="Calibri"/>
              <a:cs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A512D4-0E35-FB75-3170-69A5D5626BBE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3104459" y="2058442"/>
            <a:ext cx="661089" cy="134582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D1B40CD-6628-6E37-2A15-4830EA2014BF}"/>
              </a:ext>
            </a:extLst>
          </p:cNvPr>
          <p:cNvSpPr txBox="1"/>
          <p:nvPr/>
        </p:nvSpPr>
        <p:spPr>
          <a:xfrm>
            <a:off x="1172417" y="5109881"/>
            <a:ext cx="1367099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Highbridge Park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AE58BF-1434-F138-37BB-879F140595F5}"/>
              </a:ext>
            </a:extLst>
          </p:cNvPr>
          <p:cNvSpPr txBox="1"/>
          <p:nvPr/>
        </p:nvSpPr>
        <p:spPr>
          <a:xfrm>
            <a:off x="3246032" y="4437679"/>
            <a:ext cx="926980" cy="646331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Proposed Wayfinding Sign</a:t>
            </a:r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E6BAD5C-EB7D-0E8A-3E48-963D3141A5AA}"/>
              </a:ext>
            </a:extLst>
          </p:cNvPr>
          <p:cNvCxnSpPr>
            <a:cxnSpLocks/>
          </p:cNvCxnSpPr>
          <p:nvPr/>
        </p:nvCxnSpPr>
        <p:spPr>
          <a:xfrm flipV="1">
            <a:off x="4034309" y="3979781"/>
            <a:ext cx="694687" cy="635043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2B84A5C-8AE7-B228-4044-D682EC915AF4}"/>
              </a:ext>
            </a:extLst>
          </p:cNvPr>
          <p:cNvSpPr txBox="1"/>
          <p:nvPr/>
        </p:nvSpPr>
        <p:spPr>
          <a:xfrm>
            <a:off x="1497063" y="4280024"/>
            <a:ext cx="1379670" cy="47918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Relocated Citi-Bike Station</a:t>
            </a:r>
            <a:endParaRPr lang="en-US" sz="1200" b="1">
              <a:ea typeface="Calibri"/>
              <a:cs typeface="Calibri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D55DAC4-AA1B-A9AD-15BB-0527E127B57B}"/>
              </a:ext>
            </a:extLst>
          </p:cNvPr>
          <p:cNvCxnSpPr>
            <a:cxnSpLocks/>
          </p:cNvCxnSpPr>
          <p:nvPr/>
        </p:nvCxnSpPr>
        <p:spPr>
          <a:xfrm flipV="1">
            <a:off x="2808101" y="3778333"/>
            <a:ext cx="1850823" cy="722628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F665446-5969-EE41-AC7E-652E77BC00D0}"/>
              </a:ext>
            </a:extLst>
          </p:cNvPr>
          <p:cNvSpPr txBox="1"/>
          <p:nvPr/>
        </p:nvSpPr>
        <p:spPr>
          <a:xfrm>
            <a:off x="1325709" y="3955957"/>
            <a:ext cx="1778753" cy="276999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Proposed Planting Areas</a:t>
            </a:r>
            <a:endParaRPr lang="en-US" sz="1200" b="1">
              <a:ea typeface="Calibri"/>
              <a:cs typeface="Calibri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4B51C19-BA0A-0C49-A484-1AC6E9A7EDFB}"/>
              </a:ext>
            </a:extLst>
          </p:cNvPr>
          <p:cNvCxnSpPr>
            <a:cxnSpLocks/>
          </p:cNvCxnSpPr>
          <p:nvPr/>
        </p:nvCxnSpPr>
        <p:spPr>
          <a:xfrm flipV="1">
            <a:off x="3062101" y="3734537"/>
            <a:ext cx="1334065" cy="363527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4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E15E0-5024-4036-EF1A-29D4938BA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6170AB-2768-2BC1-4BB1-2ECAC177E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678" y="1294354"/>
            <a:ext cx="7719183" cy="50326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8AED32-7F31-8830-799A-CA927FE292CE}"/>
              </a:ext>
            </a:extLst>
          </p:cNvPr>
          <p:cNvSpPr/>
          <p:nvPr/>
        </p:nvSpPr>
        <p:spPr>
          <a:xfrm>
            <a:off x="164592" y="5952744"/>
            <a:ext cx="3285015" cy="74597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DE34623-3FEC-04BA-83CA-DFD402583763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0CBBFC-95BA-CAFA-61AF-1206539370AB}"/>
              </a:ext>
            </a:extLst>
          </p:cNvPr>
          <p:cNvSpPr txBox="1">
            <a:spLocks/>
          </p:cNvSpPr>
          <p:nvPr/>
        </p:nvSpPr>
        <p:spPr>
          <a:xfrm>
            <a:off x="0" y="640080"/>
            <a:ext cx="11917679" cy="497205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>
                <a:solidFill>
                  <a:srgbClr val="002FA7"/>
                </a:solidFill>
                <a:latin typeface="Arial"/>
                <a:cs typeface="Arial"/>
              </a:rPr>
              <a:t>Proposed improvements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044484-AD85-4F23-9403-A96467FA5730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12" name="Picture 16">
            <a:extLst>
              <a:ext uri="{FF2B5EF4-FFF2-40B4-BE49-F238E27FC236}">
                <a16:creationId xmlns:a16="http://schemas.microsoft.com/office/drawing/2014/main" id="{5E0EFCF1-E4C4-36AA-A7F2-0B09C50AC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69BDC5-D226-3461-3E4C-DD549AB57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10" name="Picture 2" descr="nyc dep logo - CityLand">
            <a:extLst>
              <a:ext uri="{FF2B5EF4-FFF2-40B4-BE49-F238E27FC236}">
                <a16:creationId xmlns:a16="http://schemas.microsoft.com/office/drawing/2014/main" id="{45279436-49D1-6E6B-99F3-0475DB9B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516" y="6089279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D23C16A-EB95-B2DD-7466-7AC184E84F3C}"/>
              </a:ext>
            </a:extLst>
          </p:cNvPr>
          <p:cNvSpPr txBox="1"/>
          <p:nvPr/>
        </p:nvSpPr>
        <p:spPr>
          <a:xfrm>
            <a:off x="4365429" y="5946196"/>
            <a:ext cx="4135778" cy="400110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1">
                <a:ea typeface="Calibri"/>
                <a:cs typeface="Calibri"/>
              </a:rPr>
              <a:t>Looking northwest from proposed bike lane towards the intersection of 10th Ave., Harlem River Dr., and Dyckman St.</a:t>
            </a:r>
            <a:endParaRPr lang="en-US" sz="1000" b="1">
              <a:ea typeface="Calibri"/>
              <a:cs typeface="Calibri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761F80-351B-C196-4E5F-64C54D9EFF3C}"/>
              </a:ext>
            </a:extLst>
          </p:cNvPr>
          <p:cNvSpPr txBox="1"/>
          <p:nvPr/>
        </p:nvSpPr>
        <p:spPr>
          <a:xfrm>
            <a:off x="2642014" y="5293454"/>
            <a:ext cx="1267243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Harlem River Dr.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22EAFE-3547-0706-1EFA-84C53634FC33}"/>
              </a:ext>
            </a:extLst>
          </p:cNvPr>
          <p:cNvSpPr txBox="1"/>
          <p:nvPr/>
        </p:nvSpPr>
        <p:spPr>
          <a:xfrm>
            <a:off x="3451164" y="4544729"/>
            <a:ext cx="100584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Dyckman St.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B85D64D-2E40-4CD6-D16B-C6AC2DD866C2}"/>
              </a:ext>
            </a:extLst>
          </p:cNvPr>
          <p:cNvCxnSpPr>
            <a:cxnSpLocks/>
          </p:cNvCxnSpPr>
          <p:nvPr/>
        </p:nvCxnSpPr>
        <p:spPr>
          <a:xfrm flipH="1">
            <a:off x="2665332" y="3240244"/>
            <a:ext cx="1434086" cy="1590637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D1C1924-B004-C5D1-7A2C-D8D12F1AD6DF}"/>
              </a:ext>
            </a:extLst>
          </p:cNvPr>
          <p:cNvSpPr txBox="1"/>
          <p:nvPr/>
        </p:nvSpPr>
        <p:spPr>
          <a:xfrm>
            <a:off x="3524864" y="2778579"/>
            <a:ext cx="1372156" cy="461665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New Plantings and Curb Extension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FF89D98-D2A2-31D4-913F-61873D89272B}"/>
              </a:ext>
            </a:extLst>
          </p:cNvPr>
          <p:cNvCxnSpPr>
            <a:cxnSpLocks/>
          </p:cNvCxnSpPr>
          <p:nvPr/>
        </p:nvCxnSpPr>
        <p:spPr>
          <a:xfrm flipH="1">
            <a:off x="4508482" y="3373039"/>
            <a:ext cx="1022002" cy="1353163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C64A849-D703-6BE4-8B28-934C5A8D14AB}"/>
              </a:ext>
            </a:extLst>
          </p:cNvPr>
          <p:cNvSpPr txBox="1"/>
          <p:nvPr/>
        </p:nvSpPr>
        <p:spPr>
          <a:xfrm>
            <a:off x="5022167" y="3115980"/>
            <a:ext cx="1347264" cy="276999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Existing Bike Lane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0E2FA4-4787-A505-3608-DA520AB44D67}"/>
              </a:ext>
            </a:extLst>
          </p:cNvPr>
          <p:cNvSpPr txBox="1"/>
          <p:nvPr/>
        </p:nvSpPr>
        <p:spPr>
          <a:xfrm>
            <a:off x="5147196" y="4042694"/>
            <a:ext cx="1295398" cy="461665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New Bike Path at Pedestrian Grade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357B14B-DE1D-4EC5-8F91-6D095DF2A587}"/>
              </a:ext>
            </a:extLst>
          </p:cNvPr>
          <p:cNvCxnSpPr>
            <a:cxnSpLocks/>
          </p:cNvCxnSpPr>
          <p:nvPr/>
        </p:nvCxnSpPr>
        <p:spPr>
          <a:xfrm>
            <a:off x="6399139" y="4463510"/>
            <a:ext cx="1002473" cy="829944"/>
          </a:xfrm>
          <a:prstGeom prst="straightConnector1">
            <a:avLst/>
          </a:prstGeom>
          <a:ln>
            <a:solidFill>
              <a:srgbClr val="FFFF00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54451F4-3B01-20C9-E7A9-1358C457FFC8}"/>
              </a:ext>
            </a:extLst>
          </p:cNvPr>
          <p:cNvSpPr txBox="1"/>
          <p:nvPr/>
        </p:nvSpPr>
        <p:spPr>
          <a:xfrm>
            <a:off x="7395187" y="2774254"/>
            <a:ext cx="121742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Ellen Lurie PS 5</a:t>
            </a:r>
            <a:endParaRPr lang="en-US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77EC5F1-08A4-8338-0B4B-F4F6496C92B2}"/>
              </a:ext>
            </a:extLst>
          </p:cNvPr>
          <p:cNvCxnSpPr>
            <a:cxnSpLocks/>
          </p:cNvCxnSpPr>
          <p:nvPr/>
        </p:nvCxnSpPr>
        <p:spPr>
          <a:xfrm flipV="1">
            <a:off x="8501207" y="2926329"/>
            <a:ext cx="1377860" cy="13180"/>
          </a:xfrm>
          <a:prstGeom prst="straightConnector1">
            <a:avLst/>
          </a:prstGeom>
          <a:ln>
            <a:solidFill>
              <a:srgbClr val="FFFFFF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1CE4F1F-A112-B10D-18E0-D30DE84BFAA0}"/>
              </a:ext>
            </a:extLst>
          </p:cNvPr>
          <p:cNvSpPr txBox="1"/>
          <p:nvPr/>
        </p:nvSpPr>
        <p:spPr>
          <a:xfrm>
            <a:off x="9139062" y="4466293"/>
            <a:ext cx="740005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/>
              <a:t>10</a:t>
            </a:r>
            <a:r>
              <a:rPr lang="en-US" sz="1200" b="1" baseline="30000"/>
              <a:t>th</a:t>
            </a:r>
            <a:r>
              <a:rPr lang="en-US" sz="1200" b="1"/>
              <a:t> Ave.</a:t>
            </a:r>
          </a:p>
        </p:txBody>
      </p:sp>
    </p:spTree>
    <p:extLst>
      <p:ext uri="{BB962C8B-B14F-4D97-AF65-F5344CB8AC3E}">
        <p14:creationId xmlns:p14="http://schemas.microsoft.com/office/powerpoint/2010/main" val="237946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EB6FA-F20B-0970-CD51-E66A1B2B4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D4F42E-15AF-F470-7984-B6F097131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027" y="1137286"/>
            <a:ext cx="7211373" cy="56941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8E0EE1-05F6-0952-E09A-6893845A9E26}"/>
              </a:ext>
            </a:extLst>
          </p:cNvPr>
          <p:cNvSpPr/>
          <p:nvPr/>
        </p:nvSpPr>
        <p:spPr>
          <a:xfrm>
            <a:off x="164592" y="5952744"/>
            <a:ext cx="3285015" cy="74597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4613E58-5179-3A41-472B-82F74AA371D3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8CFFB6-6BD5-D6BC-F89D-CD3632DD73E2}"/>
              </a:ext>
            </a:extLst>
          </p:cNvPr>
          <p:cNvSpPr txBox="1">
            <a:spLocks/>
          </p:cNvSpPr>
          <p:nvPr/>
        </p:nvSpPr>
        <p:spPr>
          <a:xfrm>
            <a:off x="0" y="640080"/>
            <a:ext cx="11917679" cy="497205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>
                <a:solidFill>
                  <a:srgbClr val="002FA7"/>
                </a:solidFill>
                <a:latin typeface="Arial"/>
                <a:cs typeface="Arial"/>
              </a:rPr>
              <a:t>Proposed School loading zone area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8C2317-0B3C-B413-F34D-9553B302D32C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12" name="Picture 16">
            <a:extLst>
              <a:ext uri="{FF2B5EF4-FFF2-40B4-BE49-F238E27FC236}">
                <a16:creationId xmlns:a16="http://schemas.microsoft.com/office/drawing/2014/main" id="{85780306-656B-849A-6D6A-C39E976D4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B295EF-FE1D-EBB2-FB67-FEE8A6171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10" name="Picture 2" descr="nyc dep logo - CityLand">
            <a:extLst>
              <a:ext uri="{FF2B5EF4-FFF2-40B4-BE49-F238E27FC236}">
                <a16:creationId xmlns:a16="http://schemas.microsoft.com/office/drawing/2014/main" id="{EBD577E7-5173-4B36-6AD9-266313242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516" y="6089279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C5CCDF9-846A-79DC-5C21-16D1A6B8D28D}"/>
              </a:ext>
            </a:extLst>
          </p:cNvPr>
          <p:cNvSpPr txBox="1"/>
          <p:nvPr/>
        </p:nvSpPr>
        <p:spPr>
          <a:xfrm rot="3839451">
            <a:off x="2795694" y="1511507"/>
            <a:ext cx="100584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 b="1"/>
            </a:lvl1pPr>
          </a:lstStyle>
          <a:p>
            <a:r>
              <a:rPr lang="en-US" dirty="0">
                <a:solidFill>
                  <a:srgbClr val="FF0000"/>
                </a:solidFill>
              </a:rPr>
              <a:t>Dyckman St.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EAF6C33-54A9-A584-CA37-6D064CF3DAC8}"/>
              </a:ext>
            </a:extLst>
          </p:cNvPr>
          <p:cNvCxnSpPr>
            <a:cxnSpLocks/>
          </p:cNvCxnSpPr>
          <p:nvPr/>
        </p:nvCxnSpPr>
        <p:spPr>
          <a:xfrm flipV="1">
            <a:off x="8501207" y="2926329"/>
            <a:ext cx="1377860" cy="13180"/>
          </a:xfrm>
          <a:prstGeom prst="straightConnector1">
            <a:avLst/>
          </a:prstGeom>
          <a:ln>
            <a:solidFill>
              <a:srgbClr val="FFFFFF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1397496-3FA0-8748-C788-09966EC18096}"/>
              </a:ext>
            </a:extLst>
          </p:cNvPr>
          <p:cNvSpPr txBox="1"/>
          <p:nvPr/>
        </p:nvSpPr>
        <p:spPr>
          <a:xfrm rot="17823263">
            <a:off x="6545411" y="3748201"/>
            <a:ext cx="1920835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P.S. 5 Ellen Lurie School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77A028-590D-2B93-0389-FACD8CAB48EE}"/>
              </a:ext>
            </a:extLst>
          </p:cNvPr>
          <p:cNvSpPr txBox="1"/>
          <p:nvPr/>
        </p:nvSpPr>
        <p:spPr>
          <a:xfrm>
            <a:off x="8742394" y="5793763"/>
            <a:ext cx="2776859" cy="276999"/>
          </a:xfrm>
          <a:prstGeom prst="rect">
            <a:avLst/>
          </a:prstGeom>
          <a:solidFill>
            <a:schemeClr val="accent6"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Proposed Bike Lane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5B76AD-0768-EF01-D3B2-80CFF6911C95}"/>
              </a:ext>
            </a:extLst>
          </p:cNvPr>
          <p:cNvSpPr txBox="1"/>
          <p:nvPr/>
        </p:nvSpPr>
        <p:spPr>
          <a:xfrm>
            <a:off x="8738369" y="6099231"/>
            <a:ext cx="2776859" cy="276999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Proposed 3’ Buffer Lane for Students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F44D1F-24EE-1EA4-1929-C3164DFA883E}"/>
              </a:ext>
            </a:extLst>
          </p:cNvPr>
          <p:cNvSpPr txBox="1"/>
          <p:nvPr/>
        </p:nvSpPr>
        <p:spPr>
          <a:xfrm>
            <a:off x="8741198" y="6406640"/>
            <a:ext cx="2776859" cy="276999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School Bus Loading Zone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9E60B4F-1886-D2BE-5841-704F11EA490F}"/>
              </a:ext>
            </a:extLst>
          </p:cNvPr>
          <p:cNvSpPr txBox="1"/>
          <p:nvPr/>
        </p:nvSpPr>
        <p:spPr>
          <a:xfrm rot="17861732">
            <a:off x="5305401" y="1735843"/>
            <a:ext cx="126877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 b="1"/>
            </a:lvl1pPr>
          </a:lstStyle>
          <a:p>
            <a:r>
              <a:rPr lang="en-US" dirty="0">
                <a:solidFill>
                  <a:srgbClr val="FF0000"/>
                </a:solidFill>
              </a:rPr>
              <a:t>10th Avenue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F9CD84-A159-EDDB-474E-2473128E116A}"/>
              </a:ext>
            </a:extLst>
          </p:cNvPr>
          <p:cNvSpPr txBox="1"/>
          <p:nvPr/>
        </p:nvSpPr>
        <p:spPr>
          <a:xfrm rot="15924881">
            <a:off x="4105142" y="5622605"/>
            <a:ext cx="140734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 b="1"/>
            </a:lvl1pPr>
          </a:lstStyle>
          <a:p>
            <a:r>
              <a:rPr lang="en-US" dirty="0">
                <a:solidFill>
                  <a:srgbClr val="FF0000"/>
                </a:solidFill>
              </a:rPr>
              <a:t>Harlem River Drive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42922A-BB61-BD1C-D10D-2BE2E5C4902E}"/>
              </a:ext>
            </a:extLst>
          </p:cNvPr>
          <p:cNvSpPr txBox="1"/>
          <p:nvPr/>
        </p:nvSpPr>
        <p:spPr>
          <a:xfrm>
            <a:off x="8738369" y="5471114"/>
            <a:ext cx="2776859" cy="276999"/>
          </a:xfrm>
          <a:prstGeom prst="rect">
            <a:avLst/>
          </a:prstGeom>
          <a:solidFill>
            <a:srgbClr val="FFFF00">
              <a:alpha val="8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Limits of Sidewalk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64417D-FA19-1B8F-B4C6-AF46BFAD6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8369" y="1420389"/>
            <a:ext cx="839378" cy="12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1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B5A8F-CBA5-EE17-C24F-348FB525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C7F6B32-24AD-E35E-B68C-A32D8BA97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557" y="1191614"/>
            <a:ext cx="9254235" cy="56663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08FA2F3-26C2-E6D2-62BD-758421C6AC8B}"/>
              </a:ext>
            </a:extLst>
          </p:cNvPr>
          <p:cNvSpPr/>
          <p:nvPr/>
        </p:nvSpPr>
        <p:spPr>
          <a:xfrm>
            <a:off x="164592" y="5952744"/>
            <a:ext cx="3285015" cy="74597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1B306F1-2A37-D34D-70FA-97957A7919CE}"/>
              </a:ext>
            </a:extLst>
          </p:cNvPr>
          <p:cNvSpPr txBox="1">
            <a:spLocks/>
          </p:cNvSpPr>
          <p:nvPr/>
        </p:nvSpPr>
        <p:spPr>
          <a:xfrm>
            <a:off x="8742394" y="6333754"/>
            <a:ext cx="3171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67B873-6D13-4D4B-BC59-354C09C97A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A2C5959-6F2A-3BCE-3F7D-5B317D689CB3}"/>
              </a:ext>
            </a:extLst>
          </p:cNvPr>
          <p:cNvSpPr txBox="1">
            <a:spLocks/>
          </p:cNvSpPr>
          <p:nvPr/>
        </p:nvSpPr>
        <p:spPr>
          <a:xfrm>
            <a:off x="0" y="640080"/>
            <a:ext cx="12049125" cy="497205"/>
          </a:xfrm>
          <a:prstGeom prst="rect">
            <a:avLst/>
          </a:prstGeom>
        </p:spPr>
        <p:txBody>
          <a:bodyPr lIns="182880" tIns="0" rIns="18288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000" b="1" dirty="0">
                <a:solidFill>
                  <a:srgbClr val="002FA7"/>
                </a:solidFill>
                <a:latin typeface="Arial"/>
                <a:cs typeface="Arial"/>
              </a:rPr>
              <a:t>Proposed GREENWAY SAFETY MEASURES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6A9EB9-8F8D-536B-4630-1DEC2475F138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pic>
        <p:nvPicPr>
          <p:cNvPr id="12" name="Picture 16">
            <a:extLst>
              <a:ext uri="{FF2B5EF4-FFF2-40B4-BE49-F238E27FC236}">
                <a16:creationId xmlns:a16="http://schemas.microsoft.com/office/drawing/2014/main" id="{A166EFC1-52CC-DF1E-60A5-DC3E810F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4" y="60892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DBFBDE-1BD2-FD75-7DDE-68FA927F2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6085301"/>
            <a:ext cx="828175" cy="496905"/>
          </a:xfrm>
          <a:prstGeom prst="rect">
            <a:avLst/>
          </a:prstGeom>
        </p:spPr>
      </p:pic>
      <p:pic>
        <p:nvPicPr>
          <p:cNvPr id="10" name="Picture 2" descr="nyc dep logo - CityLand">
            <a:extLst>
              <a:ext uri="{FF2B5EF4-FFF2-40B4-BE49-F238E27FC236}">
                <a16:creationId xmlns:a16="http://schemas.microsoft.com/office/drawing/2014/main" id="{7293DC9D-A991-B0DB-79F2-1113F6733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516" y="6089279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DA419D2-1AD2-DFE3-6E6C-EF6CF8F90CA2}"/>
              </a:ext>
            </a:extLst>
          </p:cNvPr>
          <p:cNvCxnSpPr>
            <a:cxnSpLocks/>
          </p:cNvCxnSpPr>
          <p:nvPr/>
        </p:nvCxnSpPr>
        <p:spPr>
          <a:xfrm flipV="1">
            <a:off x="8501207" y="2926329"/>
            <a:ext cx="1377860" cy="13180"/>
          </a:xfrm>
          <a:prstGeom prst="straightConnector1">
            <a:avLst/>
          </a:prstGeom>
          <a:ln>
            <a:solidFill>
              <a:srgbClr val="FFFFFF"/>
            </a:solidFill>
            <a:tailEnd type="oval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1F4ECC7-8A52-F704-F5C3-223C31473C91}"/>
              </a:ext>
            </a:extLst>
          </p:cNvPr>
          <p:cNvSpPr txBox="1"/>
          <p:nvPr/>
        </p:nvSpPr>
        <p:spPr>
          <a:xfrm>
            <a:off x="144278" y="2229742"/>
            <a:ext cx="2537425" cy="276999"/>
          </a:xfrm>
          <a:prstGeom prst="rect">
            <a:avLst/>
          </a:prstGeom>
          <a:solidFill>
            <a:schemeClr val="accent6"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Proposed Bike Lane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2990DB-8176-55E6-DF66-D26FB71CA9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5057" y="3082163"/>
            <a:ext cx="288867" cy="19734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D8C7ED-49A4-ECDD-A37C-6BE256867D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135584" y="1838204"/>
            <a:ext cx="125795" cy="19183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AF8107-DCAF-DC73-DB3A-EC388C154D9E}"/>
              </a:ext>
            </a:extLst>
          </p:cNvPr>
          <p:cNvSpPr txBox="1"/>
          <p:nvPr/>
        </p:nvSpPr>
        <p:spPr>
          <a:xfrm>
            <a:off x="2179507" y="2655920"/>
            <a:ext cx="1270100" cy="276999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New Guide Rail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FA8131-29D3-236A-6B20-8A1F9A523184}"/>
              </a:ext>
            </a:extLst>
          </p:cNvPr>
          <p:cNvSpPr txBox="1"/>
          <p:nvPr/>
        </p:nvSpPr>
        <p:spPr>
          <a:xfrm>
            <a:off x="2157666" y="3031001"/>
            <a:ext cx="1362456" cy="461665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NYCDOT Standard Pipe Bollard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A3C6BE-0A05-4EC8-6C35-E0DD4FA95239}"/>
              </a:ext>
            </a:extLst>
          </p:cNvPr>
          <p:cNvSpPr txBox="1"/>
          <p:nvPr/>
        </p:nvSpPr>
        <p:spPr>
          <a:xfrm>
            <a:off x="148625" y="1877036"/>
            <a:ext cx="2537425" cy="276999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Limits of Sidewalk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203EA4-3883-8AE2-B0DA-0E1174ED06B2}"/>
              </a:ext>
            </a:extLst>
          </p:cNvPr>
          <p:cNvSpPr txBox="1"/>
          <p:nvPr/>
        </p:nvSpPr>
        <p:spPr>
          <a:xfrm>
            <a:off x="827886" y="3761285"/>
            <a:ext cx="1003210" cy="45719"/>
          </a:xfrm>
          <a:prstGeom prst="rect">
            <a:avLst/>
          </a:prstGeom>
          <a:solidFill>
            <a:srgbClr val="00FFFF">
              <a:alpha val="80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12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B1EBAD-6AF3-59AC-4EA2-1F1D5CB85540}"/>
              </a:ext>
            </a:extLst>
          </p:cNvPr>
          <p:cNvSpPr txBox="1"/>
          <p:nvPr/>
        </p:nvSpPr>
        <p:spPr>
          <a:xfrm>
            <a:off x="2067127" y="3553311"/>
            <a:ext cx="1785684" cy="461665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b="1" dirty="0"/>
              <a:t>Ellen Lurie P.S. 5 Property / Fencing Limits</a:t>
            </a:r>
          </a:p>
        </p:txBody>
      </p:sp>
    </p:spTree>
    <p:extLst>
      <p:ext uri="{BB962C8B-B14F-4D97-AF65-F5344CB8AC3E}">
        <p14:creationId xmlns:p14="http://schemas.microsoft.com/office/powerpoint/2010/main" val="261516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5D092-6616-435D-170E-C7A347E33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467CBC2-BC07-172B-235D-E4F5CB6948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F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B25353-4202-6339-E47A-5B2BE293EB44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C85742F2-307F-0BD0-395A-7059DB7730FA}"/>
              </a:ext>
            </a:extLst>
          </p:cNvPr>
          <p:cNvSpPr txBox="1">
            <a:spLocks/>
          </p:cNvSpPr>
          <p:nvPr/>
        </p:nvSpPr>
        <p:spPr>
          <a:xfrm>
            <a:off x="0" y="640080"/>
            <a:ext cx="9692640" cy="1097280"/>
          </a:xfrm>
          <a:prstGeom prst="rect">
            <a:avLst/>
          </a:prstGeom>
        </p:spPr>
        <p:txBody>
          <a:bodyPr lIns="182880" tIns="0" rIns="18288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>
                <a:latin typeface="Arial"/>
                <a:cs typeface="Arial"/>
              </a:rPr>
              <a:t>Tentative project Schedule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CA5830-F1A1-3413-40C0-5E9CA4B4DC6E}"/>
              </a:ext>
            </a:extLst>
          </p:cNvPr>
          <p:cNvCxnSpPr>
            <a:cxnSpLocks/>
          </p:cNvCxnSpPr>
          <p:nvPr/>
        </p:nvCxnSpPr>
        <p:spPr>
          <a:xfrm>
            <a:off x="408960" y="462013"/>
            <a:ext cx="1841062" cy="0"/>
          </a:xfrm>
          <a:prstGeom prst="line">
            <a:avLst/>
          </a:prstGeom>
          <a:noFill/>
          <a:ln w="50800" cap="flat" cmpd="sng" algn="ctr">
            <a:solidFill>
              <a:srgbClr val="FF6F24"/>
            </a:solidFill>
            <a:prstDash val="solid"/>
            <a:miter lim="800000"/>
          </a:ln>
          <a:effectLst/>
        </p:spPr>
      </p:cxn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D5C47E5-EE04-6448-18F1-5033BBDCB3BE}"/>
              </a:ext>
            </a:extLst>
          </p:cNvPr>
          <p:cNvSpPr txBox="1">
            <a:spLocks/>
          </p:cNvSpPr>
          <p:nvPr/>
        </p:nvSpPr>
        <p:spPr>
          <a:xfrm>
            <a:off x="228600" y="1330454"/>
            <a:ext cx="4114800" cy="1856230"/>
          </a:xfrm>
          <a:prstGeom prst="rect">
            <a:avLst/>
          </a:prstGeom>
        </p:spPr>
        <p:txBody>
          <a:bodyPr vert="horz" lIns="182880" tIns="182880" rIns="182880" bIns="182880" rtlCol="0" anchor="t" anchorCtr="0">
            <a:normAutofit fontScale="3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500" b="0" i="1" kern="1200">
                <a:solidFill>
                  <a:schemeClr val="accent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 i="1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00" b="1" kern="1200">
                <a:solidFill>
                  <a:schemeClr val="accent4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100" kern="1200">
                <a:solidFill>
                  <a:schemeClr val="tx2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4pPr>
            <a:lvl5pPr marL="171450" indent="-1714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5pPr>
            <a:lvl6pPr marL="344488" indent="-173038" algn="l" defTabSz="914400" rtl="0" eaLnBrk="1" latinLnBrk="0" hangingPunct="1">
              <a:lnSpc>
                <a:spcPct val="85000"/>
              </a:lnSpc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​"/>
              <a:defRPr sz="1500" i="1" kern="1200" baseline="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7pPr>
            <a:lvl8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8pPr>
            <a:lvl9pPr marL="344488" indent="-173038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9pPr>
          </a:lstStyle>
          <a:p>
            <a:pPr lvl="3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Estimated timelines are subject to change as project is still in design:</a:t>
            </a:r>
          </a:p>
          <a:p>
            <a:pPr lvl="3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8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US" sz="7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lvl="3">
              <a:lnSpc>
                <a:spcPct val="90000"/>
              </a:lnSpc>
              <a:buNone/>
            </a:pPr>
            <a:r>
              <a:rPr lang="en-US" sz="1600" i="0">
                <a:solidFill>
                  <a:schemeClr val="tx1"/>
                </a:solidFill>
                <a:latin typeface="Arial" panose="020B0604020202020204" pitchFamily="34" charset="0"/>
                <a:cs typeface="+mn-cs"/>
              </a:rPr>
              <a:t>	</a:t>
            </a:r>
            <a:endParaRPr lang="en-US" sz="1600" i="1">
              <a:solidFill>
                <a:schemeClr val="tx1"/>
              </a:solidFill>
              <a:latin typeface="Arial" panose="020B0604020202020204" pitchFamily="34" charset="0"/>
              <a:cs typeface="+mn-cs"/>
            </a:endParaRPr>
          </a:p>
        </p:txBody>
      </p:sp>
      <p:graphicFrame>
        <p:nvGraphicFramePr>
          <p:cNvPr id="2" name="Content Placeholder 4">
            <a:extLst>
              <a:ext uri="{FF2B5EF4-FFF2-40B4-BE49-F238E27FC236}">
                <a16:creationId xmlns:a16="http://schemas.microsoft.com/office/drawing/2014/main" id="{634DEA08-6E3D-C581-194E-96FDC33DA7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6846390"/>
              </p:ext>
            </p:extLst>
          </p:nvPr>
        </p:nvGraphicFramePr>
        <p:xfrm>
          <a:off x="4572000" y="1554479"/>
          <a:ext cx="7315200" cy="493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711FA577-C25A-363A-5ECB-4AA53ADDD295}"/>
              </a:ext>
            </a:extLst>
          </p:cNvPr>
          <p:cNvSpPr/>
          <p:nvPr/>
        </p:nvSpPr>
        <p:spPr>
          <a:xfrm>
            <a:off x="295275" y="5952745"/>
            <a:ext cx="2667382" cy="72237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AB0214-2A9E-4343-ED6A-65A9F08EA1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04" y="6084149"/>
            <a:ext cx="828175" cy="496905"/>
          </a:xfrm>
          <a:prstGeom prst="rect">
            <a:avLst/>
          </a:prstGeom>
        </p:spPr>
      </p:pic>
      <p:pic>
        <p:nvPicPr>
          <p:cNvPr id="8" name="Picture 7" descr="nyc dep logo - CityLand">
            <a:extLst>
              <a:ext uri="{FF2B5EF4-FFF2-40B4-BE49-F238E27FC236}">
                <a16:creationId xmlns:a16="http://schemas.microsoft.com/office/drawing/2014/main" id="{FFCAA97C-300D-76B7-AEA3-DD2B84E2E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936" y="6083508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>
            <a:extLst>
              <a:ext uri="{FF2B5EF4-FFF2-40B4-BE49-F238E27FC236}">
                <a16:creationId xmlns:a16="http://schemas.microsoft.com/office/drawing/2014/main" id="{F041BA19-B015-8130-4A1E-131BD69D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09" y="60766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158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8A6896-A345-854B-9004-2CB10CBD6D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F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cxnSp>
        <p:nvCxnSpPr>
          <p:cNvPr id="9221" name="Straight Connector 11">
            <a:extLst>
              <a:ext uri="{FF2B5EF4-FFF2-40B4-BE49-F238E27FC236}">
                <a16:creationId xmlns:a16="http://schemas.microsoft.com/office/drawing/2014/main" id="{2E0D7582-1F79-465A-A9FA-7CD98E3D0221}"/>
              </a:ext>
            </a:extLst>
          </p:cNvPr>
          <p:cNvCxnSpPr>
            <a:cxnSpLocks/>
          </p:cNvCxnSpPr>
          <p:nvPr/>
        </p:nvCxnSpPr>
        <p:spPr bwMode="auto">
          <a:xfrm>
            <a:off x="409575" y="461963"/>
            <a:ext cx="1839913" cy="0"/>
          </a:xfrm>
          <a:prstGeom prst="line">
            <a:avLst/>
          </a:prstGeom>
          <a:noFill/>
          <a:ln w="50800" algn="ctr">
            <a:solidFill>
              <a:srgbClr val="FF6F2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05BAFB5-A7C1-1C33-9C2D-FDCF8A6B21E2}"/>
              </a:ext>
            </a:extLst>
          </p:cNvPr>
          <p:cNvSpPr txBox="1">
            <a:spLocks/>
          </p:cNvSpPr>
          <p:nvPr/>
        </p:nvSpPr>
        <p:spPr>
          <a:xfrm>
            <a:off x="295975" y="2521712"/>
            <a:ext cx="10706008" cy="28527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cap="all" spc="700" baseline="0">
                <a:solidFill>
                  <a:schemeClr val="bg1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4000" spc="600" dirty="0">
                <a:latin typeface="Arial" panose="020B0604020202020204" pitchFamily="34" charset="0"/>
                <a:cs typeface="Arial" panose="020B0604020202020204" pitchFamily="34" charset="0"/>
              </a:rPr>
              <a:t>Questions &amp; open discussion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4000" spc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4000" spc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4000" spc="600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1D43B2-1830-9DBF-6A6F-4CCAF0C169DD}"/>
              </a:ext>
            </a:extLst>
          </p:cNvPr>
          <p:cNvSpPr/>
          <p:nvPr/>
        </p:nvSpPr>
        <p:spPr>
          <a:xfrm>
            <a:off x="295275" y="5952745"/>
            <a:ext cx="2667382" cy="72237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5CEE5B-51DE-6BDD-5A20-A521077D6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04" y="6084149"/>
            <a:ext cx="828175" cy="496905"/>
          </a:xfrm>
          <a:prstGeom prst="rect">
            <a:avLst/>
          </a:prstGeom>
        </p:spPr>
      </p:pic>
      <p:pic>
        <p:nvPicPr>
          <p:cNvPr id="9" name="Picture 8" descr="nyc dep logo - CityLand">
            <a:extLst>
              <a:ext uri="{FF2B5EF4-FFF2-40B4-BE49-F238E27FC236}">
                <a16:creationId xmlns:a16="http://schemas.microsoft.com/office/drawing/2014/main" id="{0BC0F733-E38B-89CA-03E6-C1DB2B1F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936" y="6083508"/>
            <a:ext cx="828175" cy="4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062A497B-4391-02F6-BF57-4967F531B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09" y="6076679"/>
            <a:ext cx="7191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68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b64f5e-dc5e-4d55-bf23-d119f3e80fdc">
      <Terms xmlns="http://schemas.microsoft.com/office/infopath/2007/PartnerControls"/>
    </lcf76f155ced4ddcb4097134ff3c332f>
    <TaxCatchAll xmlns="733d1f60-5d82-4316-b6ed-ad56922947d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631ABB6EE65248A7149EB59318125D" ma:contentTypeVersion="11" ma:contentTypeDescription="Create a new document." ma:contentTypeScope="" ma:versionID="ec85da9b7f45856833331b2ebe1a426a">
  <xsd:schema xmlns:xsd="http://www.w3.org/2001/XMLSchema" xmlns:xs="http://www.w3.org/2001/XMLSchema" xmlns:p="http://schemas.microsoft.com/office/2006/metadata/properties" xmlns:ns2="0cb64f5e-dc5e-4d55-bf23-d119f3e80fdc" xmlns:ns3="733d1f60-5d82-4316-b6ed-ad56922947db" targetNamespace="http://schemas.microsoft.com/office/2006/metadata/properties" ma:root="true" ma:fieldsID="2186f3718e96dd68042318ad3139eec7" ns2:_="" ns3:_="">
    <xsd:import namespace="0cb64f5e-dc5e-4d55-bf23-d119f3e80fdc"/>
    <xsd:import namespace="733d1f60-5d82-4316-b6ed-ad56922947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b64f5e-dc5e-4d55-bf23-d119f3e80f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e207be7-fb2c-4f25-b21b-ed1f2a5b3b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3d1f60-5d82-4316-b6ed-ad56922947d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8431314-51f5-4a85-a4b1-09c132132d11}" ma:internalName="TaxCatchAll" ma:showField="CatchAllData" ma:web="733d1f60-5d82-4316-b6ed-ad56922947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60E659-85CE-4194-B387-AE6F8E5C5ADF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733d1f60-5d82-4316-b6ed-ad56922947db"/>
    <ds:schemaRef ds:uri="http://purl.org/dc/terms/"/>
    <ds:schemaRef ds:uri="http://schemas.microsoft.com/office/infopath/2007/PartnerControls"/>
    <ds:schemaRef ds:uri="http://www.w3.org/XML/1998/namespace"/>
    <ds:schemaRef ds:uri="0cb64f5e-dc5e-4d55-bf23-d119f3e80fdc"/>
  </ds:schemaRefs>
</ds:datastoreItem>
</file>

<file path=customXml/itemProps2.xml><?xml version="1.0" encoding="utf-8"?>
<ds:datastoreItem xmlns:ds="http://schemas.openxmlformats.org/officeDocument/2006/customXml" ds:itemID="{D9809D24-EC5E-4D71-A036-3FD95B166D3A}">
  <ds:schemaRefs>
    <ds:schemaRef ds:uri="0cb64f5e-dc5e-4d55-bf23-d119f3e80fdc"/>
    <ds:schemaRef ds:uri="733d1f60-5d82-4316-b6ed-ad56922947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65764F2-66DD-43E1-A87A-5FD94A7B3A2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13c6f2c-219a-4692-97d3-f2b4d80281e7}" enabled="0" method="" siteId="{413c6f2c-219a-4692-97d3-f2b4d80281e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4202</TotalTime>
  <Words>748</Words>
  <Application>Microsoft Office PowerPoint</Application>
  <PresentationFormat>Widescreen</PresentationFormat>
  <Paragraphs>336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Arial,Sans-Serif</vt:lpstr>
      <vt:lpstr>Calibri</vt:lpstr>
      <vt:lpstr>Calibri Light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COVID19 Experiences</dc:title>
  <dc:creator>Torres-Springer, Jamie (DDC)</dc:creator>
  <cp:lastModifiedBy>Pelaez, John</cp:lastModifiedBy>
  <cp:revision>45</cp:revision>
  <cp:lastPrinted>2026-09-08T16:28:23Z</cp:lastPrinted>
  <dcterms:created xsi:type="dcterms:W3CDTF">2020-06-01T17:43:29Z</dcterms:created>
  <dcterms:modified xsi:type="dcterms:W3CDTF">2026-09-21T14:30:17Z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0x01010091631ABB6EE65248A7149EB59318125D</vt:lpwstr>
  </property>
  <property fmtid="{D5CDD505-2E9C-101B-9397-08002B2CF9AE}" pid="3" name="MediaServiceImageTags">
    <vt:lpwstr/>
  </property>
</Properties>
</file>