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 id="2147483702" r:id="rId2"/>
  </p:sldMasterIdLst>
  <p:notesMasterIdLst>
    <p:notesMasterId r:id="rId41"/>
  </p:notesMasterIdLst>
  <p:sldIdLst>
    <p:sldId id="442" r:id="rId3"/>
    <p:sldId id="401" r:id="rId4"/>
    <p:sldId id="449" r:id="rId5"/>
    <p:sldId id="389" r:id="rId6"/>
    <p:sldId id="352" r:id="rId7"/>
    <p:sldId id="438" r:id="rId8"/>
    <p:sldId id="448" r:id="rId9"/>
    <p:sldId id="413" r:id="rId10"/>
    <p:sldId id="406" r:id="rId11"/>
    <p:sldId id="403" r:id="rId12"/>
    <p:sldId id="408" r:id="rId13"/>
    <p:sldId id="457" r:id="rId14"/>
    <p:sldId id="364" r:id="rId15"/>
    <p:sldId id="450" r:id="rId16"/>
    <p:sldId id="409" r:id="rId17"/>
    <p:sldId id="363" r:id="rId18"/>
    <p:sldId id="410" r:id="rId19"/>
    <p:sldId id="411" r:id="rId20"/>
    <p:sldId id="447" r:id="rId21"/>
    <p:sldId id="367" r:id="rId22"/>
    <p:sldId id="426" r:id="rId23"/>
    <p:sldId id="418" r:id="rId24"/>
    <p:sldId id="423" r:id="rId25"/>
    <p:sldId id="424" r:id="rId26"/>
    <p:sldId id="425" r:id="rId27"/>
    <p:sldId id="427" r:id="rId28"/>
    <p:sldId id="428" r:id="rId29"/>
    <p:sldId id="439" r:id="rId30"/>
    <p:sldId id="440" r:id="rId31"/>
    <p:sldId id="434" r:id="rId32"/>
    <p:sldId id="435" r:id="rId33"/>
    <p:sldId id="460" r:id="rId34"/>
    <p:sldId id="433" r:id="rId35"/>
    <p:sldId id="432" r:id="rId36"/>
    <p:sldId id="387" r:id="rId37"/>
    <p:sldId id="436" r:id="rId38"/>
    <p:sldId id="437" r:id="rId39"/>
    <p:sldId id="441"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AFA"/>
    <a:srgbClr val="AC62A7"/>
    <a:srgbClr val="14B3CE"/>
    <a:srgbClr val="88CB94"/>
    <a:srgbClr val="D67BB3"/>
    <a:srgbClr val="666666"/>
    <a:srgbClr val="1FB060"/>
    <a:srgbClr val="7CBA98"/>
    <a:srgbClr val="C8E2D4"/>
    <a:srgbClr val="BA7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3FAB35-572A-4E5A-AB4B-1520D134611A}" v="158" dt="2024-09-05T16:07:37.5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724" autoAdjust="0"/>
  </p:normalViewPr>
  <p:slideViewPr>
    <p:cSldViewPr snapToGrid="0">
      <p:cViewPr>
        <p:scale>
          <a:sx n="100" d="100"/>
          <a:sy n="100" d="100"/>
        </p:scale>
        <p:origin x="222" y="72"/>
      </p:cViewPr>
      <p:guideLst>
        <p:guide orient="horz" pos="2160"/>
        <p:guide pos="2880"/>
      </p:guideLst>
    </p:cSldViewPr>
  </p:slideViewPr>
  <p:outlineViewPr>
    <p:cViewPr>
      <p:scale>
        <a:sx n="33" d="100"/>
        <a:sy n="33" d="100"/>
      </p:scale>
      <p:origin x="0" y="-6348"/>
    </p:cViewPr>
  </p:outlin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47" Type="http://schemas.microsoft.com/office/2015/10/relationships/revisionInfo" Target="revisionInfo.xml"/><Relationship Id="rId50" Type="http://schemas.openxmlformats.org/officeDocument/2006/relationships/customXml" Target="../customXml/item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microsoft.com/office/2018/10/relationships/authors" Target="authors.xml"/><Relationship Id="rId8" Type="http://schemas.openxmlformats.org/officeDocument/2006/relationships/slide" Target="slides/slide6.xml"/><Relationship Id="rId51" Type="http://schemas.openxmlformats.org/officeDocument/2006/relationships/customXml" Target="../customXml/item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0" tIns="46576" rIns="93150" bIns="4657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0" tIns="46576" rIns="93150" bIns="46576" rtlCol="0"/>
          <a:lstStyle>
            <a:lvl1pPr algn="r">
              <a:defRPr sz="1200"/>
            </a:lvl1pPr>
          </a:lstStyle>
          <a:p>
            <a:fld id="{7FB8D4EE-5AE3-4921-A876-72D26394BA2E}" type="datetimeFigureOut">
              <a:rPr lang="en-US" smtClean="0"/>
              <a:t>9/5/2024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0" tIns="46576" rIns="93150" bIns="4657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0" tIns="46576" rIns="93150"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50" tIns="46576" rIns="93150" bIns="4657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0" tIns="46576" rIns="93150" bIns="46576" rtlCol="0" anchor="b"/>
          <a:lstStyle>
            <a:lvl1pPr algn="r">
              <a:defRPr sz="1200"/>
            </a:lvl1pPr>
          </a:lstStyle>
          <a:p>
            <a:fld id="{A93E52FD-B0EB-48A0-A540-7601DF44D71C}" type="slidenum">
              <a:rPr lang="en-US" smtClean="0"/>
              <a:t>‹#›</a:t>
            </a:fld>
            <a:endParaRPr lang="en-US"/>
          </a:p>
        </p:txBody>
      </p:sp>
    </p:spTree>
    <p:extLst>
      <p:ext uri="{BB962C8B-B14F-4D97-AF65-F5344CB8AC3E}">
        <p14:creationId xmlns:p14="http://schemas.microsoft.com/office/powerpoint/2010/main" val="3396993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3E52FD-B0EB-48A0-A540-7601DF44D71C}" type="slidenum">
              <a:rPr lang="en-US" smtClean="0"/>
              <a:t>1</a:t>
            </a:fld>
            <a:endParaRPr lang="en-US"/>
          </a:p>
        </p:txBody>
      </p:sp>
    </p:spTree>
    <p:extLst>
      <p:ext uri="{BB962C8B-B14F-4D97-AF65-F5344CB8AC3E}">
        <p14:creationId xmlns:p14="http://schemas.microsoft.com/office/powerpoint/2010/main" val="210152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10</a:t>
            </a:fld>
            <a:endParaRPr lang="en-US"/>
          </a:p>
        </p:txBody>
      </p:sp>
    </p:spTree>
    <p:extLst>
      <p:ext uri="{BB962C8B-B14F-4D97-AF65-F5344CB8AC3E}">
        <p14:creationId xmlns:p14="http://schemas.microsoft.com/office/powerpoint/2010/main" val="2839885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11</a:t>
            </a:fld>
            <a:endParaRPr lang="en-US"/>
          </a:p>
        </p:txBody>
      </p:sp>
    </p:spTree>
    <p:extLst>
      <p:ext uri="{BB962C8B-B14F-4D97-AF65-F5344CB8AC3E}">
        <p14:creationId xmlns:p14="http://schemas.microsoft.com/office/powerpoint/2010/main" val="3498699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12</a:t>
            </a:fld>
            <a:endParaRPr lang="en-US"/>
          </a:p>
        </p:txBody>
      </p:sp>
    </p:spTree>
    <p:extLst>
      <p:ext uri="{BB962C8B-B14F-4D97-AF65-F5344CB8AC3E}">
        <p14:creationId xmlns:p14="http://schemas.microsoft.com/office/powerpoint/2010/main" val="557064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13</a:t>
            </a:fld>
            <a:endParaRPr lang="en-US"/>
          </a:p>
        </p:txBody>
      </p:sp>
    </p:spTree>
    <p:extLst>
      <p:ext uri="{BB962C8B-B14F-4D97-AF65-F5344CB8AC3E}">
        <p14:creationId xmlns:p14="http://schemas.microsoft.com/office/powerpoint/2010/main" val="1416519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14</a:t>
            </a:fld>
            <a:endParaRPr lang="en-US"/>
          </a:p>
        </p:txBody>
      </p:sp>
    </p:spTree>
    <p:extLst>
      <p:ext uri="{BB962C8B-B14F-4D97-AF65-F5344CB8AC3E}">
        <p14:creationId xmlns:p14="http://schemas.microsoft.com/office/powerpoint/2010/main" val="1367117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15</a:t>
            </a:fld>
            <a:endParaRPr lang="en-US"/>
          </a:p>
        </p:txBody>
      </p:sp>
    </p:spTree>
    <p:extLst>
      <p:ext uri="{BB962C8B-B14F-4D97-AF65-F5344CB8AC3E}">
        <p14:creationId xmlns:p14="http://schemas.microsoft.com/office/powerpoint/2010/main" val="3279452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3E52FD-B0EB-48A0-A540-7601DF44D71C}" type="slidenum">
              <a:rPr lang="en-US" smtClean="0"/>
              <a:t>16</a:t>
            </a:fld>
            <a:endParaRPr lang="en-US"/>
          </a:p>
        </p:txBody>
      </p:sp>
    </p:spTree>
    <p:extLst>
      <p:ext uri="{BB962C8B-B14F-4D97-AF65-F5344CB8AC3E}">
        <p14:creationId xmlns:p14="http://schemas.microsoft.com/office/powerpoint/2010/main" val="1699306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17</a:t>
            </a:fld>
            <a:endParaRPr lang="en-US"/>
          </a:p>
        </p:txBody>
      </p:sp>
    </p:spTree>
    <p:extLst>
      <p:ext uri="{BB962C8B-B14F-4D97-AF65-F5344CB8AC3E}">
        <p14:creationId xmlns:p14="http://schemas.microsoft.com/office/powerpoint/2010/main" val="3331848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18</a:t>
            </a:fld>
            <a:endParaRPr lang="en-US"/>
          </a:p>
        </p:txBody>
      </p:sp>
    </p:spTree>
    <p:extLst>
      <p:ext uri="{BB962C8B-B14F-4D97-AF65-F5344CB8AC3E}">
        <p14:creationId xmlns:p14="http://schemas.microsoft.com/office/powerpoint/2010/main" val="618264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19</a:t>
            </a:fld>
            <a:endParaRPr lang="en-US"/>
          </a:p>
        </p:txBody>
      </p:sp>
    </p:spTree>
    <p:extLst>
      <p:ext uri="{BB962C8B-B14F-4D97-AF65-F5344CB8AC3E}">
        <p14:creationId xmlns:p14="http://schemas.microsoft.com/office/powerpoint/2010/main" val="316102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a:t>
            </a:fld>
            <a:endParaRPr lang="en-US"/>
          </a:p>
        </p:txBody>
      </p:sp>
    </p:spTree>
    <p:extLst>
      <p:ext uri="{BB962C8B-B14F-4D97-AF65-F5344CB8AC3E}">
        <p14:creationId xmlns:p14="http://schemas.microsoft.com/office/powerpoint/2010/main" val="2751192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20</a:t>
            </a:fld>
            <a:endParaRPr lang="en-US"/>
          </a:p>
        </p:txBody>
      </p:sp>
    </p:spTree>
    <p:extLst>
      <p:ext uri="{BB962C8B-B14F-4D97-AF65-F5344CB8AC3E}">
        <p14:creationId xmlns:p14="http://schemas.microsoft.com/office/powerpoint/2010/main" val="35470940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21</a:t>
            </a:fld>
            <a:endParaRPr lang="en-US"/>
          </a:p>
        </p:txBody>
      </p:sp>
    </p:spTree>
    <p:extLst>
      <p:ext uri="{BB962C8B-B14F-4D97-AF65-F5344CB8AC3E}">
        <p14:creationId xmlns:p14="http://schemas.microsoft.com/office/powerpoint/2010/main" val="31813706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22</a:t>
            </a:fld>
            <a:endParaRPr lang="en-US"/>
          </a:p>
        </p:txBody>
      </p:sp>
    </p:spTree>
    <p:extLst>
      <p:ext uri="{BB962C8B-B14F-4D97-AF65-F5344CB8AC3E}">
        <p14:creationId xmlns:p14="http://schemas.microsoft.com/office/powerpoint/2010/main" val="28895244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23</a:t>
            </a:fld>
            <a:endParaRPr lang="en-US"/>
          </a:p>
        </p:txBody>
      </p:sp>
    </p:spTree>
    <p:extLst>
      <p:ext uri="{BB962C8B-B14F-4D97-AF65-F5344CB8AC3E}">
        <p14:creationId xmlns:p14="http://schemas.microsoft.com/office/powerpoint/2010/main" val="641419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24</a:t>
            </a:fld>
            <a:endParaRPr lang="en-US"/>
          </a:p>
        </p:txBody>
      </p:sp>
    </p:spTree>
    <p:extLst>
      <p:ext uri="{BB962C8B-B14F-4D97-AF65-F5344CB8AC3E}">
        <p14:creationId xmlns:p14="http://schemas.microsoft.com/office/powerpoint/2010/main" val="5227293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25</a:t>
            </a:fld>
            <a:endParaRPr lang="en-US"/>
          </a:p>
        </p:txBody>
      </p:sp>
    </p:spTree>
    <p:extLst>
      <p:ext uri="{BB962C8B-B14F-4D97-AF65-F5344CB8AC3E}">
        <p14:creationId xmlns:p14="http://schemas.microsoft.com/office/powerpoint/2010/main" val="41035678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26</a:t>
            </a:fld>
            <a:endParaRPr lang="en-US"/>
          </a:p>
        </p:txBody>
      </p:sp>
    </p:spTree>
    <p:extLst>
      <p:ext uri="{BB962C8B-B14F-4D97-AF65-F5344CB8AC3E}">
        <p14:creationId xmlns:p14="http://schemas.microsoft.com/office/powerpoint/2010/main" val="2168745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27</a:t>
            </a:fld>
            <a:endParaRPr lang="en-US"/>
          </a:p>
        </p:txBody>
      </p:sp>
    </p:spTree>
    <p:extLst>
      <p:ext uri="{BB962C8B-B14F-4D97-AF65-F5344CB8AC3E}">
        <p14:creationId xmlns:p14="http://schemas.microsoft.com/office/powerpoint/2010/main" val="372326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28</a:t>
            </a:fld>
            <a:endParaRPr lang="en-US"/>
          </a:p>
        </p:txBody>
      </p:sp>
    </p:spTree>
    <p:extLst>
      <p:ext uri="{BB962C8B-B14F-4D97-AF65-F5344CB8AC3E}">
        <p14:creationId xmlns:p14="http://schemas.microsoft.com/office/powerpoint/2010/main" val="20212277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29</a:t>
            </a:fld>
            <a:endParaRPr lang="en-US"/>
          </a:p>
        </p:txBody>
      </p:sp>
    </p:spTree>
    <p:extLst>
      <p:ext uri="{BB962C8B-B14F-4D97-AF65-F5344CB8AC3E}">
        <p14:creationId xmlns:p14="http://schemas.microsoft.com/office/powerpoint/2010/main" val="1324806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3</a:t>
            </a:fld>
            <a:endParaRPr lang="en-US"/>
          </a:p>
        </p:txBody>
      </p:sp>
    </p:spTree>
    <p:extLst>
      <p:ext uri="{BB962C8B-B14F-4D97-AF65-F5344CB8AC3E}">
        <p14:creationId xmlns:p14="http://schemas.microsoft.com/office/powerpoint/2010/main" val="28068611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30</a:t>
            </a:fld>
            <a:endParaRPr lang="en-US"/>
          </a:p>
        </p:txBody>
      </p:sp>
    </p:spTree>
    <p:extLst>
      <p:ext uri="{BB962C8B-B14F-4D97-AF65-F5344CB8AC3E}">
        <p14:creationId xmlns:p14="http://schemas.microsoft.com/office/powerpoint/2010/main" val="22021137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31</a:t>
            </a:fld>
            <a:endParaRPr lang="en-US"/>
          </a:p>
        </p:txBody>
      </p:sp>
    </p:spTree>
    <p:extLst>
      <p:ext uri="{BB962C8B-B14F-4D97-AF65-F5344CB8AC3E}">
        <p14:creationId xmlns:p14="http://schemas.microsoft.com/office/powerpoint/2010/main" val="6316230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32</a:t>
            </a:fld>
            <a:endParaRPr lang="en-US"/>
          </a:p>
        </p:txBody>
      </p:sp>
    </p:spTree>
    <p:extLst>
      <p:ext uri="{BB962C8B-B14F-4D97-AF65-F5344CB8AC3E}">
        <p14:creationId xmlns:p14="http://schemas.microsoft.com/office/powerpoint/2010/main" val="63658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33</a:t>
            </a:fld>
            <a:endParaRPr lang="en-US"/>
          </a:p>
        </p:txBody>
      </p:sp>
    </p:spTree>
    <p:extLst>
      <p:ext uri="{BB962C8B-B14F-4D97-AF65-F5344CB8AC3E}">
        <p14:creationId xmlns:p14="http://schemas.microsoft.com/office/powerpoint/2010/main" val="38467137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34</a:t>
            </a:fld>
            <a:endParaRPr lang="en-US"/>
          </a:p>
        </p:txBody>
      </p:sp>
    </p:spTree>
    <p:extLst>
      <p:ext uri="{BB962C8B-B14F-4D97-AF65-F5344CB8AC3E}">
        <p14:creationId xmlns:p14="http://schemas.microsoft.com/office/powerpoint/2010/main" val="19917547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35</a:t>
            </a:fld>
            <a:endParaRPr lang="en-US"/>
          </a:p>
        </p:txBody>
      </p:sp>
    </p:spTree>
    <p:extLst>
      <p:ext uri="{BB962C8B-B14F-4D97-AF65-F5344CB8AC3E}">
        <p14:creationId xmlns:p14="http://schemas.microsoft.com/office/powerpoint/2010/main" val="34299705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36</a:t>
            </a:fld>
            <a:endParaRPr lang="en-US"/>
          </a:p>
        </p:txBody>
      </p:sp>
    </p:spTree>
    <p:extLst>
      <p:ext uri="{BB962C8B-B14F-4D97-AF65-F5344CB8AC3E}">
        <p14:creationId xmlns:p14="http://schemas.microsoft.com/office/powerpoint/2010/main" val="21895063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37</a:t>
            </a:fld>
            <a:endParaRPr lang="en-US"/>
          </a:p>
        </p:txBody>
      </p:sp>
    </p:spTree>
    <p:extLst>
      <p:ext uri="{BB962C8B-B14F-4D97-AF65-F5344CB8AC3E}">
        <p14:creationId xmlns:p14="http://schemas.microsoft.com/office/powerpoint/2010/main" val="35789126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38</a:t>
            </a:fld>
            <a:endParaRPr lang="en-US"/>
          </a:p>
        </p:txBody>
      </p:sp>
    </p:spTree>
    <p:extLst>
      <p:ext uri="{BB962C8B-B14F-4D97-AF65-F5344CB8AC3E}">
        <p14:creationId xmlns:p14="http://schemas.microsoft.com/office/powerpoint/2010/main" val="1342135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4</a:t>
            </a:fld>
            <a:endParaRPr lang="en-US"/>
          </a:p>
        </p:txBody>
      </p:sp>
    </p:spTree>
    <p:extLst>
      <p:ext uri="{BB962C8B-B14F-4D97-AF65-F5344CB8AC3E}">
        <p14:creationId xmlns:p14="http://schemas.microsoft.com/office/powerpoint/2010/main" val="599541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52FD-B0EB-48A0-A540-7601DF44D71C}" type="slidenum">
              <a:rPr lang="en-US" smtClean="0"/>
              <a:t>5</a:t>
            </a:fld>
            <a:endParaRPr lang="en-US"/>
          </a:p>
        </p:txBody>
      </p:sp>
    </p:spTree>
    <p:extLst>
      <p:ext uri="{BB962C8B-B14F-4D97-AF65-F5344CB8AC3E}">
        <p14:creationId xmlns:p14="http://schemas.microsoft.com/office/powerpoint/2010/main" val="3483182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6</a:t>
            </a:fld>
            <a:endParaRPr lang="en-US"/>
          </a:p>
        </p:txBody>
      </p:sp>
    </p:spTree>
    <p:extLst>
      <p:ext uri="{BB962C8B-B14F-4D97-AF65-F5344CB8AC3E}">
        <p14:creationId xmlns:p14="http://schemas.microsoft.com/office/powerpoint/2010/main" val="29142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7</a:t>
            </a:fld>
            <a:endParaRPr lang="en-US"/>
          </a:p>
        </p:txBody>
      </p:sp>
    </p:spTree>
    <p:extLst>
      <p:ext uri="{BB962C8B-B14F-4D97-AF65-F5344CB8AC3E}">
        <p14:creationId xmlns:p14="http://schemas.microsoft.com/office/powerpoint/2010/main" val="697043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8</a:t>
            </a:fld>
            <a:endParaRPr lang="en-US"/>
          </a:p>
        </p:txBody>
      </p:sp>
    </p:spTree>
    <p:extLst>
      <p:ext uri="{BB962C8B-B14F-4D97-AF65-F5344CB8AC3E}">
        <p14:creationId xmlns:p14="http://schemas.microsoft.com/office/powerpoint/2010/main" val="1791362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E52FD-B0EB-48A0-A540-7601DF44D71C}" type="slidenum">
              <a:rPr lang="en-US" smtClean="0"/>
              <a:t>9</a:t>
            </a:fld>
            <a:endParaRPr lang="en-US"/>
          </a:p>
        </p:txBody>
      </p:sp>
    </p:spTree>
    <p:extLst>
      <p:ext uri="{BB962C8B-B14F-4D97-AF65-F5344CB8AC3E}">
        <p14:creationId xmlns:p14="http://schemas.microsoft.com/office/powerpoint/2010/main" val="3183753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wo Content">
    <p:bg>
      <p:bgPr>
        <a:solidFill>
          <a:srgbClr val="FAFAFA"/>
        </a:solidFill>
        <a:effectLst/>
      </p:bgPr>
    </p:bg>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0" y="1524000"/>
            <a:ext cx="4114800" cy="45720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a:lstStyle>
            <a:lvl1pPr>
              <a:defRPr sz="2400">
                <a:solidFill>
                  <a:schemeClr val="tx1"/>
                </a:solidFill>
                <a:latin typeface="Open Sans" pitchFamily="2" charset="0"/>
                <a:ea typeface="Open Sans" pitchFamily="2" charset="0"/>
                <a:cs typeface="Open Sans" pitchFamily="2" charset="0"/>
              </a:defRPr>
            </a:lvl1pPr>
            <a:lvl2pPr>
              <a:defRPr>
                <a:solidFill>
                  <a:schemeClr val="tx1"/>
                </a:solidFill>
                <a:latin typeface="Open Sans" pitchFamily="2" charset="0"/>
                <a:ea typeface="Open Sans" pitchFamily="2" charset="0"/>
                <a:cs typeface="Open Sans" pitchFamily="2" charset="0"/>
              </a:defRPr>
            </a:lvl2pPr>
            <a:lvl3pPr>
              <a:defRPr>
                <a:solidFill>
                  <a:schemeClr val="tx1"/>
                </a:solidFill>
                <a:latin typeface="Open Sans" pitchFamily="2" charset="0"/>
                <a:ea typeface="Open Sans" pitchFamily="2" charset="0"/>
                <a:cs typeface="Open Sans" pitchFamily="2" charset="0"/>
              </a:defRPr>
            </a:lvl3pPr>
            <a:lvl4pPr>
              <a:defRPr>
                <a:solidFill>
                  <a:schemeClr val="tx1"/>
                </a:solidFill>
                <a:latin typeface="Open Sans" pitchFamily="2" charset="0"/>
                <a:ea typeface="Open Sans" pitchFamily="2" charset="0"/>
                <a:cs typeface="Open Sans" pitchFamily="2" charset="0"/>
              </a:defRPr>
            </a:lvl4pPr>
            <a:lvl5pPr>
              <a:defRPr>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quarter" idx="14"/>
          </p:nvPr>
        </p:nvSpPr>
        <p:spPr>
          <a:xfrm>
            <a:off x="4800600" y="1524000"/>
            <a:ext cx="4038600" cy="45720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a:lstStyle>
            <a:lvl1pPr>
              <a:defRPr sz="2400">
                <a:solidFill>
                  <a:schemeClr val="tx1"/>
                </a:solidFill>
                <a:latin typeface="Open Sans" pitchFamily="2" charset="0"/>
                <a:ea typeface="Open Sans" pitchFamily="2" charset="0"/>
                <a:cs typeface="Open Sans" pitchFamily="2" charset="0"/>
              </a:defRPr>
            </a:lvl1pPr>
            <a:lvl2pPr>
              <a:defRPr>
                <a:solidFill>
                  <a:schemeClr val="tx1"/>
                </a:solidFill>
                <a:latin typeface="Open Sans" pitchFamily="2" charset="0"/>
                <a:ea typeface="Open Sans" pitchFamily="2" charset="0"/>
                <a:cs typeface="Open Sans" pitchFamily="2" charset="0"/>
              </a:defRPr>
            </a:lvl2pPr>
            <a:lvl3pPr>
              <a:defRPr>
                <a:solidFill>
                  <a:schemeClr val="tx1"/>
                </a:solidFill>
                <a:latin typeface="Open Sans" pitchFamily="2" charset="0"/>
                <a:ea typeface="Open Sans" pitchFamily="2" charset="0"/>
                <a:cs typeface="Open Sans" pitchFamily="2" charset="0"/>
              </a:defRPr>
            </a:lvl3pPr>
            <a:lvl4pPr>
              <a:defRPr>
                <a:solidFill>
                  <a:schemeClr val="tx1"/>
                </a:solidFill>
                <a:latin typeface="Open Sans" pitchFamily="2" charset="0"/>
                <a:ea typeface="Open Sans" pitchFamily="2" charset="0"/>
                <a:cs typeface="Open Sans" pitchFamily="2" charset="0"/>
              </a:defRPr>
            </a:lvl4pPr>
            <a:lvl5pPr>
              <a:defRPr>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2">
            <a:extLst>
              <a:ext uri="{FF2B5EF4-FFF2-40B4-BE49-F238E27FC236}">
                <a16:creationId xmlns:a16="http://schemas.microsoft.com/office/drawing/2014/main" id="{EFCD4DF7-6BD7-487F-A463-557606C9ED6E}"/>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8" name="Straight Connector 7">
            <a:extLst>
              <a:ext uri="{FF2B5EF4-FFF2-40B4-BE49-F238E27FC236}">
                <a16:creationId xmlns:a16="http://schemas.microsoft.com/office/drawing/2014/main" id="{987680E8-8EF8-4EB3-986F-E6D86D3AC3D5}"/>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142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86400"/>
          </a:xfr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3000" dirty="0"/>
            </a:lvl1pPr>
            <a:lvl2pPr>
              <a:defRPr lang="en-US" sz="2000" dirty="0">
                <a:solidFill>
                  <a:schemeClr val="tx1"/>
                </a:solidFill>
                <a:latin typeface="Roboto" panose="02000000000000000000" pitchFamily="2" charset="0"/>
                <a:ea typeface="Roboto" panose="02000000000000000000" pitchFamily="2" charset="0"/>
              </a:defRPr>
            </a:lvl2pPr>
            <a:lvl3pPr>
              <a:defRPr lang="en-US" dirty="0">
                <a:solidFill>
                  <a:schemeClr val="tx1"/>
                </a:solidFill>
                <a:latin typeface="Roboto" panose="02000000000000000000" pitchFamily="2" charset="0"/>
                <a:ea typeface="Roboto" panose="02000000000000000000" pitchFamily="2" charset="0"/>
              </a:defRPr>
            </a:lvl3pPr>
            <a:lvl4pPr>
              <a:defRPr lang="en-US" dirty="0">
                <a:solidFill>
                  <a:schemeClr val="tx1"/>
                </a:solidFill>
                <a:latin typeface="Roboto" panose="02000000000000000000" pitchFamily="2" charset="0"/>
                <a:ea typeface="Roboto" panose="02000000000000000000" pitchFamily="2" charset="0"/>
              </a:defRPr>
            </a:lvl4pPr>
            <a:lvl5pPr>
              <a:defRPr lang="en-US" dirty="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28391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8BA96B-4EF2-4DF5-A4DB-D040EA7D3FCB}"/>
              </a:ext>
            </a:extLst>
          </p:cNvPr>
          <p:cNvSpPr>
            <a:spLocks noGrp="1"/>
          </p:cNvSpPr>
          <p:nvPr>
            <p:ph idx="1"/>
          </p:nvPr>
        </p:nvSpPr>
        <p:spPr>
          <a:xfrm>
            <a:off x="228600" y="1143000"/>
            <a:ext cx="8686800" cy="5486400"/>
          </a:xfrm>
          <a:prstGeom prst="rect">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marL="0" indent="0">
              <a:buFontTx/>
              <a:buNone/>
              <a:defRPr lang="en-US" sz="3000" dirty="0">
                <a:latin typeface="Open Sans" pitchFamily="2" charset="0"/>
                <a:ea typeface="Open Sans" pitchFamily="2" charset="0"/>
                <a:cs typeface="Open Sans" pitchFamily="2" charset="0"/>
              </a:defRPr>
            </a:lvl1pPr>
            <a:lvl2pPr>
              <a:defRPr lang="en-US" sz="2000" dirty="0">
                <a:solidFill>
                  <a:schemeClr val="tx1"/>
                </a:solidFill>
                <a:latin typeface="Roboto" panose="02000000000000000000" pitchFamily="2" charset="0"/>
                <a:ea typeface="Roboto" panose="02000000000000000000" pitchFamily="2" charset="0"/>
              </a:defRPr>
            </a:lvl2pPr>
            <a:lvl3pPr>
              <a:defRPr lang="en-US" dirty="0">
                <a:solidFill>
                  <a:schemeClr val="tx1"/>
                </a:solidFill>
                <a:latin typeface="Roboto" panose="02000000000000000000" pitchFamily="2" charset="0"/>
                <a:ea typeface="Roboto" panose="02000000000000000000" pitchFamily="2" charset="0"/>
              </a:defRPr>
            </a:lvl3pPr>
            <a:lvl4pPr>
              <a:defRPr lang="en-US" dirty="0">
                <a:solidFill>
                  <a:schemeClr val="tx1"/>
                </a:solidFill>
                <a:latin typeface="Roboto" panose="02000000000000000000" pitchFamily="2" charset="0"/>
                <a:ea typeface="Roboto" panose="02000000000000000000" pitchFamily="2" charset="0"/>
              </a:defRPr>
            </a:lvl4pPr>
            <a:lvl5pPr>
              <a:defRPr lang="en-US" dirty="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3178886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9_Two Content">
    <p:spTree>
      <p:nvGrpSpPr>
        <p:cNvPr id="1" name=""/>
        <p:cNvGrpSpPr/>
        <p:nvPr/>
      </p:nvGrpSpPr>
      <p:grpSpPr>
        <a:xfrm>
          <a:off x="0" y="0"/>
          <a:ext cx="0" cy="0"/>
          <a:chOff x="0" y="0"/>
          <a:chExt cx="0" cy="0"/>
        </a:xfrm>
      </p:grpSpPr>
      <p:sp>
        <p:nvSpPr>
          <p:cNvPr id="4" name="Content Placeholder 3"/>
          <p:cNvSpPr>
            <a:spLocks noGrp="1"/>
          </p:cNvSpPr>
          <p:nvPr>
            <p:ph sz="quarter" idx="13" hasCustomPrompt="1"/>
          </p:nvPr>
        </p:nvSpPr>
        <p:spPr>
          <a:xfrm>
            <a:off x="228600" y="1216152"/>
            <a:ext cx="8610600" cy="47244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a:lstStyle>
            <a:lvl1pPr>
              <a:defRPr sz="2400">
                <a:solidFill>
                  <a:schemeClr val="tx1"/>
                </a:solidFill>
                <a:latin typeface="Open Sans" pitchFamily="2" charset="0"/>
                <a:ea typeface="Open Sans" pitchFamily="2" charset="0"/>
                <a:cs typeface="Open Sans" pitchFamily="2" charset="0"/>
              </a:defRPr>
            </a:lvl1pPr>
            <a:lvl2pPr>
              <a:defRPr sz="2000">
                <a:solidFill>
                  <a:schemeClr val="tx1"/>
                </a:solidFill>
                <a:latin typeface="Open Sans" pitchFamily="2" charset="0"/>
                <a:ea typeface="Open Sans" pitchFamily="2" charset="0"/>
                <a:cs typeface="Open Sans" pitchFamily="2" charset="0"/>
              </a:defRPr>
            </a:lvl2pPr>
            <a:lvl3pPr>
              <a:defRPr>
                <a:solidFill>
                  <a:schemeClr val="tx1"/>
                </a:solidFill>
                <a:latin typeface="Open Sans" pitchFamily="2" charset="0"/>
                <a:ea typeface="Open Sans" pitchFamily="2" charset="0"/>
                <a:cs typeface="Open Sans" pitchFamily="2" charset="0"/>
              </a:defRPr>
            </a:lvl3pPr>
            <a:lvl4pPr>
              <a:defRPr>
                <a:solidFill>
                  <a:schemeClr val="tx1"/>
                </a:solidFill>
                <a:latin typeface="Open Sans" pitchFamily="2" charset="0"/>
                <a:ea typeface="Open Sans" pitchFamily="2" charset="0"/>
                <a:cs typeface="Open Sans" pitchFamily="2" charset="0"/>
              </a:defRPr>
            </a:lvl4pPr>
            <a:lvl5pPr>
              <a:defRPr>
                <a:solidFill>
                  <a:schemeClr val="tx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Rounded Rectangle 5"/>
          <p:cNvSpPr/>
          <p:nvPr userDrawn="1"/>
        </p:nvSpPr>
        <p:spPr>
          <a:xfrm>
            <a:off x="76200" y="152400"/>
            <a:ext cx="8991600" cy="9906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7" name="Straight Connector 6">
            <a:extLst>
              <a:ext uri="{FF2B5EF4-FFF2-40B4-BE49-F238E27FC236}">
                <a16:creationId xmlns:a16="http://schemas.microsoft.com/office/drawing/2014/main" id="{6192CE25-44F1-4F18-A1CC-E147441D5D1F}"/>
              </a:ext>
            </a:extLst>
          </p:cNvPr>
          <p:cNvCxnSpPr>
            <a:cxnSpLocks/>
          </p:cNvCxnSpPr>
          <p:nvPr userDrawn="1"/>
        </p:nvCxnSpPr>
        <p:spPr>
          <a:xfrm>
            <a:off x="228600" y="990600"/>
            <a:ext cx="861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itle 2">
            <a:extLst>
              <a:ext uri="{FF2B5EF4-FFF2-40B4-BE49-F238E27FC236}">
                <a16:creationId xmlns:a16="http://schemas.microsoft.com/office/drawing/2014/main" id="{ABB680B5-E17B-472E-A1D4-50E210AFA455}"/>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9" name="Straight Connector 8">
            <a:extLst>
              <a:ext uri="{FF2B5EF4-FFF2-40B4-BE49-F238E27FC236}">
                <a16:creationId xmlns:a16="http://schemas.microsoft.com/office/drawing/2014/main" id="{9241F5AE-171D-431C-A2E6-9E7CB7D6D81B}"/>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1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_Two Content">
    <p:spTree>
      <p:nvGrpSpPr>
        <p:cNvPr id="1" name=""/>
        <p:cNvGrpSpPr/>
        <p:nvPr/>
      </p:nvGrpSpPr>
      <p:grpSpPr>
        <a:xfrm>
          <a:off x="0" y="0"/>
          <a:ext cx="0" cy="0"/>
          <a:chOff x="0" y="0"/>
          <a:chExt cx="0" cy="0"/>
        </a:xfrm>
      </p:grpSpPr>
      <p:sp>
        <p:nvSpPr>
          <p:cNvPr id="9" name="Content Placeholder 3"/>
          <p:cNvSpPr>
            <a:spLocks noGrp="1"/>
          </p:cNvSpPr>
          <p:nvPr>
            <p:ph sz="quarter" idx="14"/>
          </p:nvPr>
        </p:nvSpPr>
        <p:spPr>
          <a:xfrm>
            <a:off x="4343400" y="1183421"/>
            <a:ext cx="4495800" cy="5141176"/>
          </a:xfrm>
          <a:prstGeom prst="roundRect">
            <a:avLst>
              <a:gd name="adj" fmla="val 0"/>
            </a:avLst>
          </a:prstGeom>
          <a:solidFill>
            <a:schemeClr val="bg1"/>
          </a:solidFill>
          <a:ln>
            <a:noFill/>
          </a:ln>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Roboto" panose="02000000000000000000" pitchFamily="2" charset="0"/>
                <a:ea typeface="Roboto" panose="02000000000000000000" pitchFamily="2" charset="0"/>
              </a:defRPr>
            </a:lvl2pPr>
            <a:lvl3pPr>
              <a:defRPr lang="en-US" dirty="0">
                <a:solidFill>
                  <a:schemeClr val="tx1"/>
                </a:solidFill>
                <a:latin typeface="Roboto" panose="02000000000000000000" pitchFamily="2" charset="0"/>
                <a:ea typeface="Roboto" panose="02000000000000000000" pitchFamily="2" charset="0"/>
              </a:defRPr>
            </a:lvl3pPr>
            <a:lvl4pPr>
              <a:defRPr lang="en-US" dirty="0">
                <a:solidFill>
                  <a:schemeClr val="tx1"/>
                </a:solidFill>
                <a:latin typeface="Roboto" panose="02000000000000000000" pitchFamily="2" charset="0"/>
                <a:ea typeface="Roboto" panose="02000000000000000000" pitchFamily="2" charset="0"/>
              </a:defRPr>
            </a:lvl4pPr>
            <a:lvl5pPr>
              <a:defRPr lang="en-US" dirty="0">
                <a:solidFill>
                  <a:schemeClr val="tx1"/>
                </a:solidFill>
              </a:defRPr>
            </a:lvl5pPr>
          </a:lstStyle>
          <a:p>
            <a:pPr lvl="0"/>
            <a:r>
              <a:rPr lang="en-US"/>
              <a:t>Click to edit Master text styles</a:t>
            </a:r>
          </a:p>
        </p:txBody>
      </p:sp>
      <p:sp>
        <p:nvSpPr>
          <p:cNvPr id="3" name="Title 2">
            <a:extLst>
              <a:ext uri="{FF2B5EF4-FFF2-40B4-BE49-F238E27FC236}">
                <a16:creationId xmlns:a16="http://schemas.microsoft.com/office/drawing/2014/main" id="{EFCD4DF7-6BD7-487F-A463-557606C9ED6E}"/>
              </a:ext>
            </a:extLst>
          </p:cNvPr>
          <p:cNvSpPr>
            <a:spLocks noGrp="1"/>
          </p:cNvSpPr>
          <p:nvPr>
            <p:ph type="title"/>
          </p:nvPr>
        </p:nvSpPr>
        <p:spPr>
          <a:xfrm>
            <a:off x="0" y="1"/>
            <a:ext cx="9144000" cy="990600"/>
          </a:xfrm>
          <a:prstGeom prst="rect">
            <a:avLst/>
          </a:prstGeom>
          <a:noFill/>
        </p:spPr>
        <p:txBody>
          <a:bodyPr anchor="ctr" anchorCtr="0"/>
          <a:lstStyle>
            <a:lvl1pPr marL="117475" indent="0">
              <a:defRPr lang="en-US" dirty="0">
                <a:latin typeface="Open Sans SemiBold" pitchFamily="2" charset="0"/>
                <a:ea typeface="Open Sans SemiBold" pitchFamily="2" charset="0"/>
                <a:cs typeface="Open Sans SemiBold" pitchFamily="2" charset="0"/>
              </a:defRPr>
            </a:lvl1pPr>
          </a:lstStyle>
          <a:p>
            <a:pPr marL="230188" lvl="0"/>
            <a:r>
              <a:rPr lang="en-US"/>
              <a:t>Click to edit Master title style</a:t>
            </a:r>
          </a:p>
        </p:txBody>
      </p:sp>
      <p:cxnSp>
        <p:nvCxnSpPr>
          <p:cNvPr id="7" name="Straight Connector 6">
            <a:extLst>
              <a:ext uri="{FF2B5EF4-FFF2-40B4-BE49-F238E27FC236}">
                <a16:creationId xmlns:a16="http://schemas.microsoft.com/office/drawing/2014/main" id="{CDD76E63-F5F4-4BC9-996A-3FA7220D7F71}"/>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4763B1D8-BFAE-412F-8709-9632C08F724F}"/>
              </a:ext>
            </a:extLst>
          </p:cNvPr>
          <p:cNvSpPr>
            <a:spLocks noGrp="1"/>
          </p:cNvSpPr>
          <p:nvPr>
            <p:ph type="body" sz="quarter" idx="15"/>
          </p:nvPr>
        </p:nvSpPr>
        <p:spPr>
          <a:xfrm>
            <a:off x="609600" y="2895600"/>
            <a:ext cx="3124200" cy="1371600"/>
          </a:xfrm>
          <a:solidFill>
            <a:schemeClr val="bg1"/>
          </a:solidFill>
          <a:ln>
            <a:solidFill>
              <a:schemeClr val="tx1"/>
            </a:solidFill>
          </a:ln>
          <a:effectLst>
            <a:outerShdw dist="76200" dir="2700000" algn="tl" rotWithShape="0">
              <a:prstClr val="black"/>
            </a:outerShdw>
          </a:effectLst>
        </p:spPr>
        <p:txBody>
          <a:bodyPr>
            <a:noAutofit/>
          </a:bodyPr>
          <a:lstStyle>
            <a:lvl1pPr>
              <a:defRPr sz="2000">
                <a:latin typeface="Open Sans" pitchFamily="2" charset="0"/>
                <a:ea typeface="Open Sans" pitchFamily="2" charset="0"/>
                <a:cs typeface="Open Sans" pitchFamily="2" charset="0"/>
              </a:defRPr>
            </a:lvl1pPr>
            <a:lvl2pPr>
              <a:defRPr sz="2000">
                <a:latin typeface="Roboto" panose="02000000000000000000" pitchFamily="2" charset="0"/>
                <a:ea typeface="Roboto" panose="02000000000000000000" pitchFamily="2" charset="0"/>
              </a:defRPr>
            </a:lvl2pPr>
            <a:lvl3pPr>
              <a:defRPr sz="2000">
                <a:latin typeface="Roboto" panose="02000000000000000000" pitchFamily="2" charset="0"/>
                <a:ea typeface="Roboto" panose="02000000000000000000" pitchFamily="2" charset="0"/>
              </a:defRPr>
            </a:lvl3pPr>
            <a:lvl4pPr>
              <a:defRPr sz="2000">
                <a:latin typeface="Roboto" panose="02000000000000000000" pitchFamily="2" charset="0"/>
                <a:ea typeface="Roboto" panose="02000000000000000000" pitchFamily="2" charset="0"/>
              </a:defRPr>
            </a:lvl4pPr>
            <a:lvl5pPr>
              <a:defRPr sz="2000">
                <a:latin typeface="Roboto" panose="02000000000000000000" pitchFamily="2" charset="0"/>
                <a:ea typeface="Roboto" panose="02000000000000000000" pitchFamily="2" charset="0"/>
              </a:defRPr>
            </a:lvl5pPr>
          </a:lstStyle>
          <a:p>
            <a:pPr lvl="0"/>
            <a:r>
              <a:rPr lang="en-US"/>
              <a:t>Click to edit Master text styles</a:t>
            </a:r>
          </a:p>
        </p:txBody>
      </p:sp>
      <p:sp>
        <p:nvSpPr>
          <p:cNvPr id="10" name="Text Placeholder 3">
            <a:extLst>
              <a:ext uri="{FF2B5EF4-FFF2-40B4-BE49-F238E27FC236}">
                <a16:creationId xmlns:a16="http://schemas.microsoft.com/office/drawing/2014/main" id="{8FAF45D1-7BD0-450E-864E-F708DBCFA355}"/>
              </a:ext>
            </a:extLst>
          </p:cNvPr>
          <p:cNvSpPr>
            <a:spLocks noGrp="1"/>
          </p:cNvSpPr>
          <p:nvPr>
            <p:ph type="body" sz="quarter" idx="16"/>
          </p:nvPr>
        </p:nvSpPr>
        <p:spPr>
          <a:xfrm>
            <a:off x="6477000" y="6172200"/>
            <a:ext cx="2209800" cy="381000"/>
          </a:xfrm>
          <a:solidFill>
            <a:schemeClr val="bg1"/>
          </a:solidFill>
          <a:ln>
            <a:solidFill>
              <a:schemeClr val="tx1"/>
            </a:solidFill>
          </a:ln>
          <a:effectLst>
            <a:outerShdw dist="76200" dir="2700000" algn="tl" rotWithShape="0">
              <a:prstClr val="black"/>
            </a:outerShdw>
          </a:effectLst>
        </p:spPr>
        <p:txBody>
          <a:bodyPr>
            <a:noAutofit/>
          </a:bodyPr>
          <a:lstStyle>
            <a:lvl1pPr>
              <a:defRPr sz="1000">
                <a:latin typeface="Open Sans" pitchFamily="2" charset="0"/>
                <a:ea typeface="Open Sans" pitchFamily="2" charset="0"/>
                <a:cs typeface="Open Sans" pitchFamily="2" charset="0"/>
              </a:defRPr>
            </a:lvl1pPr>
            <a:lvl2pPr>
              <a:defRPr sz="2000">
                <a:latin typeface="Roboto" panose="02000000000000000000" pitchFamily="2" charset="0"/>
                <a:ea typeface="Roboto" panose="02000000000000000000" pitchFamily="2" charset="0"/>
              </a:defRPr>
            </a:lvl2pPr>
            <a:lvl3pPr>
              <a:defRPr sz="2000">
                <a:latin typeface="Roboto" panose="02000000000000000000" pitchFamily="2" charset="0"/>
                <a:ea typeface="Roboto" panose="02000000000000000000" pitchFamily="2" charset="0"/>
              </a:defRPr>
            </a:lvl3pPr>
            <a:lvl4pPr>
              <a:defRPr sz="2000">
                <a:latin typeface="Roboto" panose="02000000000000000000" pitchFamily="2" charset="0"/>
                <a:ea typeface="Roboto" panose="02000000000000000000" pitchFamily="2" charset="0"/>
              </a:defRPr>
            </a:lvl4pPr>
            <a:lvl5pPr>
              <a:defRPr sz="2000">
                <a:latin typeface="Roboto" panose="02000000000000000000" pitchFamily="2" charset="0"/>
                <a:ea typeface="Roboto" panose="02000000000000000000" pitchFamily="2" charset="0"/>
              </a:defRPr>
            </a:lvl5pPr>
          </a:lstStyle>
          <a:p>
            <a:pPr lvl="0"/>
            <a:r>
              <a:rPr lang="en-US"/>
              <a:t>Click to edit Master text styles</a:t>
            </a:r>
          </a:p>
        </p:txBody>
      </p:sp>
    </p:spTree>
    <p:extLst>
      <p:ext uri="{BB962C8B-B14F-4D97-AF65-F5344CB8AC3E}">
        <p14:creationId xmlns:p14="http://schemas.microsoft.com/office/powerpoint/2010/main" val="250365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1" y="1524000"/>
            <a:ext cx="4114800" cy="3124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quarter" idx="14"/>
          </p:nvPr>
        </p:nvSpPr>
        <p:spPr>
          <a:xfrm>
            <a:off x="4754880" y="1524000"/>
            <a:ext cx="4114800" cy="3124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p:cNvSpPr>
            <a:spLocks noGrp="1"/>
          </p:cNvSpPr>
          <p:nvPr>
            <p:ph sz="quarter" idx="15"/>
          </p:nvPr>
        </p:nvSpPr>
        <p:spPr>
          <a:xfrm>
            <a:off x="1468026" y="4986968"/>
            <a:ext cx="7401653" cy="1219200"/>
          </a:xfrm>
          <a:prstGeom prst="roundRect">
            <a:avLst>
              <a:gd name="adj" fmla="val 0"/>
            </a:avLst>
          </a:prstGeom>
          <a:solidFill>
            <a:srgbClr val="EAEEBA">
              <a:alpha val="70000"/>
            </a:srgbClr>
          </a:solidFill>
        </p:spPr>
        <p:txBody>
          <a:bodyPr>
            <a:noAutofit/>
          </a:bodyPr>
          <a:lstStyle>
            <a:lvl1pPr marL="457200" indent="-223838">
              <a:buFont typeface="Arial" panose="020B0604020202020204" pitchFamily="34" charset="0"/>
              <a:buChar char="•"/>
              <a:defRPr sz="32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0" name="Rounded Rectangle 9"/>
          <p:cNvSpPr/>
          <p:nvPr userDrawn="1"/>
        </p:nvSpPr>
        <p:spPr>
          <a:xfrm>
            <a:off x="76200" y="152400"/>
            <a:ext cx="8991600" cy="9906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Open Sans" pitchFamily="2" charset="0"/>
              <a:ea typeface="Open Sans" pitchFamily="2" charset="0"/>
              <a:cs typeface="Open Sans" pitchFamily="2" charset="0"/>
            </a:endParaRPr>
          </a:p>
        </p:txBody>
      </p:sp>
      <p:sp>
        <p:nvSpPr>
          <p:cNvPr id="12" name="Title 2">
            <a:extLst>
              <a:ext uri="{FF2B5EF4-FFF2-40B4-BE49-F238E27FC236}">
                <a16:creationId xmlns:a16="http://schemas.microsoft.com/office/drawing/2014/main" id="{0ED675E2-F3EC-4963-9BD9-14EE7C5CC622}"/>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15" name="Straight Connector 14">
            <a:extLst>
              <a:ext uri="{FF2B5EF4-FFF2-40B4-BE49-F238E27FC236}">
                <a16:creationId xmlns:a16="http://schemas.microsoft.com/office/drawing/2014/main" id="{C004F612-123F-4C3F-9D4B-0B818E7AD4FD}"/>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04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1" y="1524000"/>
            <a:ext cx="4114800" cy="3124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quarter" idx="14"/>
          </p:nvPr>
        </p:nvSpPr>
        <p:spPr>
          <a:xfrm>
            <a:off x="4724400" y="1524000"/>
            <a:ext cx="4114800" cy="3124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p:cNvSpPr>
            <a:spLocks noGrp="1"/>
          </p:cNvSpPr>
          <p:nvPr>
            <p:ph sz="quarter" idx="15"/>
          </p:nvPr>
        </p:nvSpPr>
        <p:spPr>
          <a:xfrm>
            <a:off x="762000" y="4997128"/>
            <a:ext cx="7620000" cy="1219200"/>
          </a:xfrm>
          <a:prstGeom prst="roundRect">
            <a:avLst>
              <a:gd name="adj" fmla="val 1032"/>
            </a:avLst>
          </a:prstGeom>
          <a:solidFill>
            <a:srgbClr val="EAEEBA"/>
          </a:solidFill>
        </p:spPr>
        <p:txBody>
          <a:bodyPr>
            <a:noAutofit/>
          </a:bodyPr>
          <a:lstStyle>
            <a:lvl1pPr marL="457200" indent="-223838">
              <a:buFont typeface="Arial" panose="020B0604020202020204" pitchFamily="34" charset="0"/>
              <a:buChar char="•"/>
              <a:defRPr sz="32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0" name="Rounded Rectangle 9"/>
          <p:cNvSpPr/>
          <p:nvPr userDrawn="1"/>
        </p:nvSpPr>
        <p:spPr>
          <a:xfrm>
            <a:off x="76200" y="152400"/>
            <a:ext cx="8991600" cy="9906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Title 2">
            <a:extLst>
              <a:ext uri="{FF2B5EF4-FFF2-40B4-BE49-F238E27FC236}">
                <a16:creationId xmlns:a16="http://schemas.microsoft.com/office/drawing/2014/main" id="{0ED675E2-F3EC-4963-9BD9-14EE7C5CC622}"/>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15" name="Straight Connector 14">
            <a:extLst>
              <a:ext uri="{FF2B5EF4-FFF2-40B4-BE49-F238E27FC236}">
                <a16:creationId xmlns:a16="http://schemas.microsoft.com/office/drawing/2014/main" id="{C004F612-123F-4C3F-9D4B-0B818E7AD4FD}"/>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468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0" y="1447800"/>
            <a:ext cx="8610600" cy="838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stStyle>
          <a:p>
            <a:pPr lvl="0"/>
            <a:r>
              <a:rPr lang="en-US"/>
              <a:t>Click to edit Master text styles</a:t>
            </a:r>
          </a:p>
        </p:txBody>
      </p:sp>
      <p:sp>
        <p:nvSpPr>
          <p:cNvPr id="11" name="Content Placeholder 3"/>
          <p:cNvSpPr>
            <a:spLocks noGrp="1"/>
          </p:cNvSpPr>
          <p:nvPr>
            <p:ph sz="quarter" idx="14"/>
          </p:nvPr>
        </p:nvSpPr>
        <p:spPr>
          <a:xfrm>
            <a:off x="228600" y="5105400"/>
            <a:ext cx="8610600" cy="838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stStyle>
          <a:p>
            <a:pPr lvl="0"/>
            <a:r>
              <a:rPr lang="en-US"/>
              <a:t>Click to edit Master text styles</a:t>
            </a:r>
          </a:p>
        </p:txBody>
      </p:sp>
      <p:sp>
        <p:nvSpPr>
          <p:cNvPr id="12" name="Content Placeholder 3"/>
          <p:cNvSpPr>
            <a:spLocks noGrp="1"/>
          </p:cNvSpPr>
          <p:nvPr>
            <p:ph sz="quarter" idx="15"/>
          </p:nvPr>
        </p:nvSpPr>
        <p:spPr>
          <a:xfrm>
            <a:off x="228600" y="3886200"/>
            <a:ext cx="8610600" cy="838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stStyle>
          <a:p>
            <a:pPr lvl="0"/>
            <a:r>
              <a:rPr lang="en-US"/>
              <a:t>Click to edit Master text styles</a:t>
            </a:r>
          </a:p>
        </p:txBody>
      </p:sp>
      <p:sp>
        <p:nvSpPr>
          <p:cNvPr id="13" name="Content Placeholder 3"/>
          <p:cNvSpPr>
            <a:spLocks noGrp="1"/>
          </p:cNvSpPr>
          <p:nvPr>
            <p:ph sz="quarter" idx="16"/>
          </p:nvPr>
        </p:nvSpPr>
        <p:spPr>
          <a:xfrm>
            <a:off x="228600" y="2667000"/>
            <a:ext cx="8610600" cy="8382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stStyle>
          <a:p>
            <a:pPr lvl="0"/>
            <a:r>
              <a:rPr lang="en-US"/>
              <a:t>Click to edit Master text styles</a:t>
            </a:r>
          </a:p>
        </p:txBody>
      </p:sp>
      <p:sp>
        <p:nvSpPr>
          <p:cNvPr id="8" name="Rounded Rectangle 7"/>
          <p:cNvSpPr/>
          <p:nvPr userDrawn="1"/>
        </p:nvSpPr>
        <p:spPr>
          <a:xfrm>
            <a:off x="76200" y="152400"/>
            <a:ext cx="8991600" cy="9906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Title 2">
            <a:extLst>
              <a:ext uri="{FF2B5EF4-FFF2-40B4-BE49-F238E27FC236}">
                <a16:creationId xmlns:a16="http://schemas.microsoft.com/office/drawing/2014/main" id="{57EB2846-139F-4DEE-AD89-F8E62422427C}"/>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15" name="Straight Connector 14">
            <a:extLst>
              <a:ext uri="{FF2B5EF4-FFF2-40B4-BE49-F238E27FC236}">
                <a16:creationId xmlns:a16="http://schemas.microsoft.com/office/drawing/2014/main" id="{1873C4B1-DE45-4E80-9864-6D10B141E831}"/>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11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0" y="14478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233362" indent="0">
              <a:buFont typeface="Arial" panose="020B0604020202020204" pitchFamily="34" charset="0"/>
              <a:buNone/>
              <a:defRPr sz="3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1" name="Content Placeholder 3"/>
          <p:cNvSpPr>
            <a:spLocks noGrp="1"/>
          </p:cNvSpPr>
          <p:nvPr>
            <p:ph sz="quarter" idx="14"/>
          </p:nvPr>
        </p:nvSpPr>
        <p:spPr>
          <a:xfrm>
            <a:off x="228600" y="51054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2" name="Content Placeholder 3"/>
          <p:cNvSpPr>
            <a:spLocks noGrp="1"/>
          </p:cNvSpPr>
          <p:nvPr>
            <p:ph sz="quarter" idx="15"/>
          </p:nvPr>
        </p:nvSpPr>
        <p:spPr>
          <a:xfrm>
            <a:off x="228600" y="38862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3" name="Content Placeholder 3"/>
          <p:cNvSpPr>
            <a:spLocks noGrp="1"/>
          </p:cNvSpPr>
          <p:nvPr>
            <p:ph sz="quarter" idx="16"/>
          </p:nvPr>
        </p:nvSpPr>
        <p:spPr>
          <a:xfrm>
            <a:off x="228600" y="26670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8" name="Content Placeholder 3"/>
          <p:cNvSpPr>
            <a:spLocks noGrp="1"/>
          </p:cNvSpPr>
          <p:nvPr>
            <p:ph sz="quarter" idx="17"/>
          </p:nvPr>
        </p:nvSpPr>
        <p:spPr>
          <a:xfrm>
            <a:off x="4800600" y="14478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233362" indent="0">
              <a:buFont typeface="Arial" panose="020B0604020202020204" pitchFamily="34" charset="0"/>
              <a:buNone/>
              <a:defRPr sz="3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9" name="Content Placeholder 3"/>
          <p:cNvSpPr>
            <a:spLocks noGrp="1"/>
          </p:cNvSpPr>
          <p:nvPr>
            <p:ph sz="quarter" idx="18"/>
          </p:nvPr>
        </p:nvSpPr>
        <p:spPr>
          <a:xfrm>
            <a:off x="4800600" y="51054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0" name="Content Placeholder 3"/>
          <p:cNvSpPr>
            <a:spLocks noGrp="1"/>
          </p:cNvSpPr>
          <p:nvPr>
            <p:ph sz="quarter" idx="19"/>
          </p:nvPr>
        </p:nvSpPr>
        <p:spPr>
          <a:xfrm>
            <a:off x="4800600" y="3886200"/>
            <a:ext cx="16002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5" name="Content Placeholder 3"/>
          <p:cNvSpPr>
            <a:spLocks noGrp="1"/>
          </p:cNvSpPr>
          <p:nvPr>
            <p:ph sz="quarter" idx="20"/>
          </p:nvPr>
        </p:nvSpPr>
        <p:spPr>
          <a:xfrm>
            <a:off x="4800600" y="2667000"/>
            <a:ext cx="4114800" cy="838200"/>
          </a:xfrm>
          <a:prstGeom prst="roundRect">
            <a:avLst>
              <a:gd name="adj" fmla="val 0"/>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6" name="Content Placeholder 3"/>
          <p:cNvSpPr>
            <a:spLocks noGrp="1"/>
          </p:cNvSpPr>
          <p:nvPr>
            <p:ph sz="quarter" idx="21"/>
          </p:nvPr>
        </p:nvSpPr>
        <p:spPr>
          <a:xfrm>
            <a:off x="7315200" y="3886200"/>
            <a:ext cx="1600200" cy="838200"/>
          </a:xfrm>
          <a:prstGeom prst="roundRect">
            <a:avLst>
              <a:gd name="adj" fmla="val 7898"/>
            </a:avLst>
          </a:prstGeom>
          <a:solidFill>
            <a:schemeClr val="bg1"/>
          </a:solidFill>
          <a:effectLst>
            <a:outerShdw blurRad="63500" sx="75000" sy="75000" algn="ctr" rotWithShape="0">
              <a:schemeClr val="bg1">
                <a:lumMod val="75000"/>
                <a:alpha val="60000"/>
              </a:schemeClr>
            </a:outerShdw>
          </a:effectLst>
        </p:spPr>
        <p:txBody>
          <a:bodyPr>
            <a:noAutofit/>
          </a:bodyPr>
          <a:lstStyle>
            <a:lvl1pPr marL="457200" indent="-223838">
              <a:buFont typeface="Arial" panose="020B0604020202020204" pitchFamily="34" charset="0"/>
              <a:buChar char="•"/>
              <a:defRPr sz="2000">
                <a:solidFill>
                  <a:schemeClr val="tx1"/>
                </a:solidFill>
                <a:latin typeface="Open Sans" pitchFamily="2" charset="0"/>
                <a:ea typeface="Open Sans" pitchFamily="2" charset="0"/>
                <a:cs typeface="Open Sans" pitchFamily="2"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sp>
        <p:nvSpPr>
          <p:cNvPr id="17" name="Rounded Rectangle 16"/>
          <p:cNvSpPr/>
          <p:nvPr userDrawn="1"/>
        </p:nvSpPr>
        <p:spPr>
          <a:xfrm>
            <a:off x="76200" y="152400"/>
            <a:ext cx="8991600" cy="9906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Roboto" panose="02000000000000000000" pitchFamily="2" charset="0"/>
              <a:ea typeface="Roboto" panose="02000000000000000000" pitchFamily="2" charset="0"/>
            </a:endParaRPr>
          </a:p>
        </p:txBody>
      </p:sp>
      <p:sp>
        <p:nvSpPr>
          <p:cNvPr id="19" name="Title 2">
            <a:extLst>
              <a:ext uri="{FF2B5EF4-FFF2-40B4-BE49-F238E27FC236}">
                <a16:creationId xmlns:a16="http://schemas.microsoft.com/office/drawing/2014/main" id="{9D627F7C-58E1-4C29-8D7F-758608533659}"/>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20" name="Straight Connector 19">
            <a:extLst>
              <a:ext uri="{FF2B5EF4-FFF2-40B4-BE49-F238E27FC236}">
                <a16:creationId xmlns:a16="http://schemas.microsoft.com/office/drawing/2014/main" id="{4F645018-578C-4946-8D8D-49AD91512E7E}"/>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298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273050"/>
            <a:ext cx="1981200" cy="1162050"/>
          </a:xfrm>
          <a:prstGeom prst="roundRect">
            <a:avLst>
              <a:gd name="adj" fmla="val 0"/>
            </a:avLst>
          </a:prstGeom>
        </p:spPr>
        <p:txBody>
          <a:bodyPr anchor="b"/>
          <a:lstStyle>
            <a:lvl1pPr algn="l">
              <a:defRPr sz="2000" b="1">
                <a:latin typeface="Open Sans" pitchFamily="2" charset="0"/>
                <a:ea typeface="Open Sans" pitchFamily="2" charset="0"/>
                <a:cs typeface="Open Sans" pitchFamily="2" charset="0"/>
              </a:defRPr>
            </a:lvl1pPr>
          </a:lstStyle>
          <a:p>
            <a:r>
              <a:rPr lang="en-US"/>
              <a:t>Click to edit Master title style</a:t>
            </a:r>
          </a:p>
        </p:txBody>
      </p:sp>
      <p:sp>
        <p:nvSpPr>
          <p:cNvPr id="3" name="Content Placeholder 2"/>
          <p:cNvSpPr>
            <a:spLocks noGrp="1"/>
          </p:cNvSpPr>
          <p:nvPr>
            <p:ph idx="1"/>
          </p:nvPr>
        </p:nvSpPr>
        <p:spPr>
          <a:xfrm>
            <a:off x="2514600" y="273050"/>
            <a:ext cx="6400800" cy="6372225"/>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8600" y="1524000"/>
            <a:ext cx="1981200" cy="5121275"/>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stStyle>
          <a:p>
            <a:pPr lvl="0"/>
            <a:r>
              <a:rPr lang="en-US"/>
              <a:t>Click to edit Master text styles</a:t>
            </a:r>
          </a:p>
        </p:txBody>
      </p:sp>
    </p:spTree>
    <p:extLst>
      <p:ext uri="{BB962C8B-B14F-4D97-AF65-F5344CB8AC3E}">
        <p14:creationId xmlns:p14="http://schemas.microsoft.com/office/powerpoint/2010/main" val="145234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0" y="1524000"/>
            <a:ext cx="4114800" cy="45720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3"/>
          <p:cNvSpPr>
            <a:spLocks noGrp="1"/>
          </p:cNvSpPr>
          <p:nvPr>
            <p:ph sz="quarter" idx="14"/>
          </p:nvPr>
        </p:nvSpPr>
        <p:spPr>
          <a:xfrm>
            <a:off x="4876800" y="1524000"/>
            <a:ext cx="4038600" cy="4572000"/>
          </a:xfrm>
          <a:prstGeom prst="roundRect">
            <a:avLst>
              <a:gd name="adj" fmla="val 0"/>
            </a:avLst>
          </a:prstGeom>
          <a:solidFill>
            <a:schemeClr val="bg1"/>
          </a:solidFill>
          <a:ln>
            <a:solidFill>
              <a:schemeClr val="tx1"/>
            </a:solidFill>
          </a:ln>
          <a:effectLst>
            <a:outerShdw dist="76200" dir="2700000" algn="tl" rotWithShape="0">
              <a:prstClr val="black"/>
            </a:outerShdw>
          </a:effectLst>
        </p:spPr>
        <p:txBody>
          <a:bodyPr vert="horz" lIns="91440" tIns="45720" rIns="91440" bIns="45720" rtlCol="0" anchor="ctr" anchorCtr="0">
            <a:normAutofit/>
          </a:bodyPr>
          <a:lstStyle>
            <a:lvl1pPr>
              <a:defRPr lang="en-US" sz="2400" dirty="0">
                <a:latin typeface="Open Sans" pitchFamily="2" charset="0"/>
                <a:ea typeface="Open Sans" pitchFamily="2" charset="0"/>
                <a:cs typeface="Open Sans" pitchFamily="2" charset="0"/>
              </a:defRPr>
            </a:lvl1pPr>
            <a:lvl2pPr>
              <a:defRPr lang="en-US" sz="2000" dirty="0">
                <a:solidFill>
                  <a:schemeClr val="tx1"/>
                </a:solidFill>
                <a:latin typeface="Open Sans" pitchFamily="2" charset="0"/>
                <a:ea typeface="Open Sans" pitchFamily="2" charset="0"/>
                <a:cs typeface="Open Sans" pitchFamily="2" charset="0"/>
              </a:defRPr>
            </a:lvl2pPr>
            <a:lvl3pPr>
              <a:defRPr lang="en-US" dirty="0">
                <a:solidFill>
                  <a:schemeClr val="tx1"/>
                </a:solidFill>
                <a:latin typeface="Open Sans" pitchFamily="2" charset="0"/>
                <a:ea typeface="Open Sans" pitchFamily="2" charset="0"/>
                <a:cs typeface="Open Sans" pitchFamily="2" charset="0"/>
              </a:defRPr>
            </a:lvl3pPr>
            <a:lvl4pPr>
              <a:defRPr lang="en-US" dirty="0">
                <a:solidFill>
                  <a:schemeClr val="tx1"/>
                </a:solidFill>
                <a:latin typeface="Open Sans" pitchFamily="2" charset="0"/>
                <a:ea typeface="Open Sans" pitchFamily="2" charset="0"/>
                <a:cs typeface="Open Sans" pitchFamily="2" charset="0"/>
              </a:defRPr>
            </a:lvl4pPr>
            <a:lvl5pPr>
              <a:defRPr lang="en-US" dirty="0">
                <a:solidFill>
                  <a:schemeClr val="tx1"/>
                </a:solidFill>
                <a:latin typeface="Open Sans" pitchFamily="2" charset="0"/>
                <a:ea typeface="Open Sans" pitchFamily="2" charset="0"/>
                <a:cs typeface="Open Sans"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2">
            <a:extLst>
              <a:ext uri="{FF2B5EF4-FFF2-40B4-BE49-F238E27FC236}">
                <a16:creationId xmlns:a16="http://schemas.microsoft.com/office/drawing/2014/main" id="{D0BA5463-C612-496E-B76B-DFD58E679A6B}"/>
              </a:ext>
            </a:extLst>
          </p:cNvPr>
          <p:cNvSpPr>
            <a:spLocks noGrp="1"/>
          </p:cNvSpPr>
          <p:nvPr>
            <p:ph type="title"/>
          </p:nvPr>
        </p:nvSpPr>
        <p:spPr>
          <a:xfrm>
            <a:off x="0" y="0"/>
            <a:ext cx="9144000" cy="974721"/>
          </a:xfrm>
          <a:prstGeom prst="rect">
            <a:avLst/>
          </a:prstGeom>
          <a:noFill/>
        </p:spPr>
        <p:txBody>
          <a:bodyPr anchor="ctr" anchorCtr="0"/>
          <a:lstStyle>
            <a:lvl1pPr marL="117475" indent="0">
              <a:defRPr>
                <a:solidFill>
                  <a:schemeClr val="tx1"/>
                </a:solidFill>
                <a:latin typeface="Open Sans SemiBold" pitchFamily="2" charset="0"/>
                <a:ea typeface="Open Sans SemiBold" pitchFamily="2" charset="0"/>
                <a:cs typeface="Open Sans SemiBold" pitchFamily="2" charset="0"/>
              </a:defRPr>
            </a:lvl1pPr>
          </a:lstStyle>
          <a:p>
            <a:r>
              <a:rPr lang="en-US"/>
              <a:t>Click to edit Master title style</a:t>
            </a:r>
          </a:p>
        </p:txBody>
      </p:sp>
      <p:cxnSp>
        <p:nvCxnSpPr>
          <p:cNvPr id="8" name="Straight Connector 7">
            <a:extLst>
              <a:ext uri="{FF2B5EF4-FFF2-40B4-BE49-F238E27FC236}">
                <a16:creationId xmlns:a16="http://schemas.microsoft.com/office/drawing/2014/main" id="{FDE9880A-060A-411C-A8A1-9C5499B03015}"/>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78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447800"/>
            <a:ext cx="9144000" cy="5410200"/>
          </a:xfrm>
          <a:prstGeom prst="rect">
            <a:avLst/>
          </a:prstGeom>
          <a:noFill/>
        </p:spPr>
        <p:txBody>
          <a:bodyPr vert="horz" lIns="91440" tIns="45720" rIns="91440" bIns="45720" rtlCol="0" anchor="ctr" anchorCtr="0">
            <a:normAutofit/>
          </a:bodyPr>
          <a:lstStyle/>
          <a:p>
            <a:pPr lvl="0"/>
            <a:r>
              <a:rPr lang="en-US"/>
              <a:t>Click to edit Master text styles</a:t>
            </a:r>
          </a:p>
        </p:txBody>
      </p:sp>
    </p:spTree>
    <p:extLst>
      <p:ext uri="{BB962C8B-B14F-4D97-AF65-F5344CB8AC3E}">
        <p14:creationId xmlns:p14="http://schemas.microsoft.com/office/powerpoint/2010/main" val="1061477293"/>
      </p:ext>
    </p:extLst>
  </p:cSld>
  <p:clrMap bg1="lt1" tx1="dk1" bg2="lt2" tx2="dk2" accent1="accent1" accent2="accent2" accent3="accent3" accent4="accent4" accent5="accent5" accent6="accent6" hlink="hlink" folHlink="folHlink"/>
  <p:sldLayoutIdLst>
    <p:sldLayoutId id="2147483696" r:id="rId1"/>
    <p:sldLayoutId id="2147483701" r:id="rId2"/>
    <p:sldLayoutId id="2147483700" r:id="rId3"/>
    <p:sldLayoutId id="2147483697" r:id="rId4"/>
    <p:sldLayoutId id="2147483703" r:id="rId5"/>
    <p:sldLayoutId id="2147483698" r:id="rId6"/>
    <p:sldLayoutId id="2147483699" r:id="rId7"/>
    <p:sldLayoutId id="2147483692" r:id="rId8"/>
    <p:sldLayoutId id="2147483688" r:id="rId9"/>
    <p:sldLayoutId id="2147483686" r:id="rId10"/>
  </p:sldLayoutIdLst>
  <p:txStyles>
    <p:titleStyle>
      <a:lvl1pPr marL="228600" indent="0" algn="l" defTabSz="914400" rtl="0" eaLnBrk="1" latinLnBrk="0" hangingPunct="1">
        <a:spcBef>
          <a:spcPct val="0"/>
        </a:spcBef>
        <a:buNone/>
        <a:defRPr sz="4000" kern="1200">
          <a:solidFill>
            <a:schemeClr val="tx1"/>
          </a:solidFill>
          <a:latin typeface="Roboto" panose="02000000000000000000" pitchFamily="2" charset="0"/>
          <a:ea typeface="Roboto" panose="02000000000000000000" pitchFamily="2" charset="0"/>
          <a:cs typeface="+mj-cs"/>
        </a:defRPr>
      </a:lvl1pPr>
    </p:titleStyle>
    <p:bodyStyle>
      <a:lvl1pPr marL="233363" indent="0" algn="l" defTabSz="914400" rtl="0" eaLnBrk="1" latinLnBrk="0" hangingPunct="1">
        <a:spcBef>
          <a:spcPct val="20000"/>
        </a:spcBef>
        <a:buFont typeface="Arial" panose="020B0604020202020204" pitchFamily="34" charset="0"/>
        <a:buNone/>
        <a:defRPr sz="4800" kern="1200">
          <a:solidFill>
            <a:schemeClr val="tx1"/>
          </a:solidFill>
          <a:latin typeface="Open Sans" pitchFamily="2" charset="0"/>
          <a:ea typeface="Open Sans" pitchFamily="2" charset="0"/>
          <a:cs typeface="Open Sans" pitchFamily="2"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NYC Cultural Affairs">
            <a:extLst>
              <a:ext uri="{FF2B5EF4-FFF2-40B4-BE49-F238E27FC236}">
                <a16:creationId xmlns:a16="http://schemas.microsoft.com/office/drawing/2014/main" id="{7AEA264C-9A44-48FC-9211-CFAF7C56605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3016" y="152400"/>
            <a:ext cx="3777517" cy="685800"/>
          </a:xfrm>
          <a:prstGeom prst="rect">
            <a:avLst/>
          </a:prstGeom>
        </p:spPr>
      </p:pic>
      <p:cxnSp>
        <p:nvCxnSpPr>
          <p:cNvPr id="3" name="Straight Connector 2">
            <a:extLst>
              <a:ext uri="{FF2B5EF4-FFF2-40B4-BE49-F238E27FC236}">
                <a16:creationId xmlns:a16="http://schemas.microsoft.com/office/drawing/2014/main" id="{E7C52A2D-23E6-46CE-8336-37F54BE5E437}"/>
              </a:ext>
            </a:extLst>
          </p:cNvPr>
          <p:cNvCxnSpPr>
            <a:cxnSpLocks/>
          </p:cNvCxnSpPr>
          <p:nvPr userDrawn="1"/>
        </p:nvCxnSpPr>
        <p:spPr>
          <a:xfrm>
            <a:off x="228600" y="990600"/>
            <a:ext cx="86410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6621327"/>
      </p:ext>
    </p:extLst>
  </p:cSld>
  <p:clrMap bg1="lt1" tx1="dk1" bg2="lt2" tx2="dk2" accent1="accent1" accent2="accent2" accent3="accent3" accent4="accent4" accent5="accent5" accent6="accent6" hlink="hlink" folHlink="folHlink"/>
  <p:sldLayoutIdLst>
    <p:sldLayoutId id="214748364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nyc.gov/assets/dcla/downloads/pdf/Capital-Equipment-Catalog.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nyc.gov/buycertified"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mailto:dfrancis@culture.nyc.gov" TargetMode="External"/><Relationship Id="rId3" Type="http://schemas.openxmlformats.org/officeDocument/2006/relationships/image" Target="../media/image10.png"/><Relationship Id="rId7" Type="http://schemas.openxmlformats.org/officeDocument/2006/relationships/hyperlink" Target="mailto:skim@culture.nyc.gov"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 Id="rId6" Type="http://schemas.openxmlformats.org/officeDocument/2006/relationships/hyperlink" Target="mailto:Isalzman-huie@culture.nyc.gov" TargetMode="External"/><Relationship Id="rId5" Type="http://schemas.openxmlformats.org/officeDocument/2006/relationships/hyperlink" Target="mailto:jdownes@culture.nyc.gov" TargetMode="External"/><Relationship Id="rId4" Type="http://schemas.openxmlformats.org/officeDocument/2006/relationships/hyperlink" Target="mailto:dbrannon@culture.nyc.gov" TargetMode="External"/><Relationship Id="rId9" Type="http://schemas.openxmlformats.org/officeDocument/2006/relationships/image" Target="../media/image11.png"/></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omptroller.nyc.gov/services/for-city-agencies/comptrollers-directives-and-memoranda/directives-and-memorand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63E814-8EB1-4A53-A1E5-4C5B39EB2FE5}"/>
              </a:ext>
            </a:extLst>
          </p:cNvPr>
          <p:cNvSpPr>
            <a:spLocks noGrp="1"/>
          </p:cNvSpPr>
          <p:nvPr>
            <p:ph type="title" idx="4294967295"/>
          </p:nvPr>
        </p:nvSpPr>
        <p:spPr>
          <a:xfrm>
            <a:off x="292994" y="1164464"/>
            <a:ext cx="8686800" cy="5486400"/>
          </a:xfrm>
          <a:prstGeom prst="rect">
            <a:avLst/>
          </a:prstGeom>
          <a:solidFill>
            <a:schemeClr val="bg1"/>
          </a:solid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nSpc>
                <a:spcPct val="100000"/>
              </a:lnSpc>
              <a:spcBef>
                <a:spcPts val="1200"/>
              </a:spcBef>
              <a:spcAft>
                <a:spcPts val="1200"/>
              </a:spcAft>
              <a:defRPr/>
            </a:pPr>
            <a:r>
              <a:rPr lang="en-US" sz="3200" b="1">
                <a:latin typeface="Open Sans" pitchFamily="2" charset="0"/>
                <a:ea typeface="Open Sans" pitchFamily="2" charset="0"/>
                <a:cs typeface="Open Sans" pitchFamily="2" charset="0"/>
              </a:rPr>
              <a:t>FY25</a:t>
            </a:r>
            <a:r>
              <a:rPr kumimoji="0" lang="en-US" sz="3200" b="1" i="0" u="none" strike="noStrike" kern="1200" cap="none" spc="0" normalizeH="0" baseline="0" noProof="0">
                <a:ln>
                  <a:noFill/>
                </a:ln>
                <a:effectLst/>
                <a:uLnTx/>
                <a:uFillTx/>
                <a:latin typeface="Open Sans" pitchFamily="2" charset="0"/>
                <a:ea typeface="Open Sans" pitchFamily="2" charset="0"/>
                <a:cs typeface="Open Sans" pitchFamily="2" charset="0"/>
              </a:rPr>
              <a:t> Capital Equipment Webinar</a:t>
            </a:r>
            <a:br>
              <a:rPr lang="en-US" sz="3200" b="1" i="0" u="none" strike="noStrike" kern="1200" cap="none" spc="0" normalizeH="0" baseline="0" noProof="0">
                <a:ln>
                  <a:noFill/>
                </a:ln>
                <a:effectLst/>
                <a:uLnTx/>
                <a:uFillTx/>
                <a:latin typeface="Open Sans" pitchFamily="2" charset="0"/>
                <a:ea typeface="Open Sans" pitchFamily="2" charset="0"/>
                <a:cs typeface="Open Sans" pitchFamily="2" charset="0"/>
              </a:rPr>
            </a:br>
            <a:r>
              <a:rPr lang="en-US" sz="3200" b="1">
                <a:latin typeface="Open Sans" pitchFamily="2" charset="0"/>
                <a:ea typeface="Open Sans" pitchFamily="2" charset="0"/>
                <a:cs typeface="Open Sans" pitchFamily="2" charset="0"/>
              </a:rPr>
              <a:t>September 10, 2024</a:t>
            </a:r>
            <a:br>
              <a:rPr lang="en-US" sz="3200" b="1">
                <a:latin typeface="Open Sans" pitchFamily="2" charset="0"/>
                <a:ea typeface="Open Sans" pitchFamily="2" charset="0"/>
                <a:cs typeface="Open Sans" pitchFamily="2" charset="0"/>
              </a:rPr>
            </a:br>
            <a:r>
              <a:rPr kumimoji="0" lang="en-US" sz="3200" b="0" i="0" u="none" strike="noStrike" kern="1200" cap="none" spc="0" normalizeH="0" baseline="0" noProof="0">
                <a:ln>
                  <a:noFill/>
                </a:ln>
                <a:effectLst/>
                <a:uLnTx/>
                <a:uFillTx/>
                <a:latin typeface="Open Sans" pitchFamily="2" charset="0"/>
                <a:ea typeface="Open Sans" pitchFamily="2" charset="0"/>
                <a:cs typeface="Open Sans" pitchFamily="2" charset="0"/>
              </a:rPr>
              <a:t>(The webinar will begin shortly)</a:t>
            </a:r>
            <a:endParaRPr lang="en-US" sz="3000" b="0" i="0" u="none" strike="noStrike" kern="1200" cap="none" spc="0" normalizeH="0" baseline="0" noProof="0">
              <a:ln>
                <a:noFill/>
              </a:ln>
              <a:effectLst/>
              <a:uLnTx/>
              <a:uFillTx/>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2925890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a:extLst>
              <a:ext uri="{C183D7F6-B498-43B3-948B-1728B52AA6E4}">
                <adec:decorative xmlns:adec="http://schemas.microsoft.com/office/drawing/2017/decorative" val="1"/>
              </a:ext>
            </a:extLst>
          </p:cNvPr>
          <p:cNvPicPr>
            <a:picLocks noGrp="1" noChangeAspect="1"/>
          </p:cNvPicPr>
          <p:nvPr>
            <p:ph sz="quarter" idx="14"/>
          </p:nvPr>
        </p:nvPicPr>
        <p:blipFill rotWithShape="1">
          <a:blip r:embed="rId3" cstate="email">
            <a:extLst>
              <a:ext uri="{28A0092B-C50C-407E-A947-70E740481C1C}">
                <a14:useLocalDpi xmlns:a14="http://schemas.microsoft.com/office/drawing/2010/main"/>
              </a:ext>
            </a:extLst>
          </a:blip>
          <a:srcRect b="-952"/>
          <a:stretch/>
        </p:blipFill>
        <p:spPr>
          <a:xfrm>
            <a:off x="3485366" y="1158062"/>
            <a:ext cx="5648295" cy="5251049"/>
          </a:xfrm>
          <a:noFill/>
          <a:ln>
            <a:noFill/>
          </a:ln>
          <a:effectLst/>
        </p:spPr>
      </p:pic>
      <p:sp>
        <p:nvSpPr>
          <p:cNvPr id="11" name="Title 10">
            <a:extLst>
              <a:ext uri="{FF2B5EF4-FFF2-40B4-BE49-F238E27FC236}">
                <a16:creationId xmlns:a16="http://schemas.microsoft.com/office/drawing/2014/main" id="{70EDEE5B-0ADC-4265-9D6B-38019F7FDF8D}"/>
              </a:ext>
            </a:extLst>
          </p:cNvPr>
          <p:cNvSpPr>
            <a:spLocks noGrp="1"/>
          </p:cNvSpPr>
          <p:nvPr>
            <p:ph type="title"/>
          </p:nvPr>
        </p:nvSpPr>
        <p:spPr>
          <a:solidFill>
            <a:srgbClr val="FAFAFA"/>
          </a:solidFill>
        </p:spPr>
        <p:txBody>
          <a:bodyPr/>
          <a:lstStyle/>
          <a:p>
            <a:r>
              <a:rPr lang="en-US" b="1" dirty="0"/>
              <a:t>Types of Systems</a:t>
            </a:r>
          </a:p>
        </p:txBody>
      </p:sp>
      <p:sp>
        <p:nvSpPr>
          <p:cNvPr id="5" name="Content Placeholder 2"/>
          <p:cNvSpPr>
            <a:spLocks noGrp="1"/>
          </p:cNvSpPr>
          <p:nvPr>
            <p:ph sz="quarter" idx="13"/>
          </p:nvPr>
        </p:nvSpPr>
        <p:spPr>
          <a:xfrm>
            <a:off x="228600" y="1216152"/>
            <a:ext cx="4876800" cy="5192954"/>
          </a:xfrm>
          <a:solidFill>
            <a:schemeClr val="bg1">
              <a:alpha val="70000"/>
            </a:schemeClr>
          </a:solidFill>
          <a:ln>
            <a:noFill/>
          </a:ln>
          <a:effectLst/>
        </p:spPr>
        <p:txBody>
          <a:bodyPr>
            <a:normAutofit fontScale="92500" lnSpcReduction="10000"/>
          </a:bodyPr>
          <a:lstStyle/>
          <a:p>
            <a:pPr marL="575945" indent="-342900">
              <a:lnSpc>
                <a:spcPct val="120000"/>
              </a:lnSpc>
              <a:buFont typeface="Arial" panose="020B0604020202020204" pitchFamily="34" charset="0"/>
              <a:buChar char="•"/>
            </a:pPr>
            <a:r>
              <a:rPr lang="en-US" altLang="en-US" sz="2500"/>
              <a:t>Information Technology (IT)</a:t>
            </a:r>
          </a:p>
          <a:p>
            <a:pPr marL="575945" indent="-342900">
              <a:lnSpc>
                <a:spcPct val="120000"/>
              </a:lnSpc>
              <a:buFont typeface="Arial" panose="020B0604020202020204" pitchFamily="34" charset="0"/>
              <a:buChar char="•"/>
            </a:pPr>
            <a:r>
              <a:rPr lang="en-US" altLang="en-US" sz="2500"/>
              <a:t>Sound</a:t>
            </a:r>
          </a:p>
          <a:p>
            <a:pPr marL="575945" indent="-342900">
              <a:lnSpc>
                <a:spcPct val="120000"/>
              </a:lnSpc>
              <a:buFont typeface="Arial" panose="020B0604020202020204" pitchFamily="34" charset="0"/>
              <a:buChar char="•"/>
            </a:pPr>
            <a:r>
              <a:rPr lang="en-US" altLang="en-US" sz="2500"/>
              <a:t>Projection</a:t>
            </a:r>
          </a:p>
          <a:p>
            <a:pPr marL="575945" indent="-342900">
              <a:lnSpc>
                <a:spcPct val="120000"/>
              </a:lnSpc>
              <a:buFont typeface="Arial" panose="020B0604020202020204" pitchFamily="34" charset="0"/>
              <a:buChar char="•"/>
            </a:pPr>
            <a:r>
              <a:rPr lang="en-US" altLang="en-US" sz="2500"/>
              <a:t>Audio Visual (AV)</a:t>
            </a:r>
          </a:p>
          <a:p>
            <a:pPr marL="575945" indent="-342900">
              <a:lnSpc>
                <a:spcPct val="120000"/>
              </a:lnSpc>
              <a:buFont typeface="Arial" panose="020B0604020202020204" pitchFamily="34" charset="0"/>
              <a:buChar char="•"/>
            </a:pPr>
            <a:r>
              <a:rPr lang="en-US" altLang="en-US" sz="2500">
                <a:latin typeface="Roboto"/>
                <a:ea typeface="Roboto"/>
              </a:rPr>
              <a:t>Lighting</a:t>
            </a:r>
            <a:endParaRPr lang="en-US" altLang="en-US" sz="2500"/>
          </a:p>
          <a:p>
            <a:pPr marL="575945" indent="-342900">
              <a:lnSpc>
                <a:spcPct val="120000"/>
              </a:lnSpc>
              <a:buFont typeface="Arial" panose="020B0604020202020204" pitchFamily="34" charset="0"/>
              <a:buChar char="•"/>
            </a:pPr>
            <a:r>
              <a:rPr lang="en-US" altLang="en-US" sz="2500"/>
              <a:t>Seating</a:t>
            </a:r>
          </a:p>
          <a:p>
            <a:pPr marL="575945" indent="-342900">
              <a:lnSpc>
                <a:spcPct val="120000"/>
              </a:lnSpc>
              <a:buFont typeface="Arial" panose="020B0604020202020204" pitchFamily="34" charset="0"/>
              <a:buChar char="•"/>
            </a:pPr>
            <a:r>
              <a:rPr lang="en-US" altLang="en-US" sz="2500"/>
              <a:t>Vehicles and Heavy Equipment</a:t>
            </a:r>
          </a:p>
          <a:p>
            <a:pPr marL="575945" indent="-342900">
              <a:lnSpc>
                <a:spcPct val="120000"/>
              </a:lnSpc>
              <a:buFont typeface="Arial" panose="020B0604020202020204" pitchFamily="34" charset="0"/>
              <a:buChar char="•"/>
            </a:pPr>
            <a:r>
              <a:rPr lang="en-US" altLang="en-US" sz="2500"/>
              <a:t>Standalone systems</a:t>
            </a:r>
          </a:p>
          <a:p>
            <a:pPr lvl="1" indent="-342900">
              <a:lnSpc>
                <a:spcPct val="120000"/>
              </a:lnSpc>
            </a:pPr>
            <a:r>
              <a:rPr lang="en-US" altLang="en-US" sz="2500">
                <a:latin typeface="Open Sans" panose="020B0606030504020204" pitchFamily="34" charset="0"/>
                <a:ea typeface="Open Sans" panose="020B0606030504020204" pitchFamily="34" charset="0"/>
                <a:cs typeface="Open Sans" panose="020B0606030504020204" pitchFamily="34" charset="0"/>
              </a:rPr>
              <a:t>e.g., Piano</a:t>
            </a:r>
          </a:p>
          <a:p>
            <a:pPr marL="182563" lvl="1" indent="0">
              <a:lnSpc>
                <a:spcPct val="120000"/>
              </a:lnSpc>
              <a:buNone/>
            </a:pPr>
            <a:r>
              <a:rPr lang="en-US" altLang="en-US" sz="2500">
                <a:latin typeface="Open Sans" panose="020B0606030504020204" pitchFamily="34" charset="0"/>
                <a:ea typeface="Open Sans" panose="020B0606030504020204" pitchFamily="34" charset="0"/>
                <a:cs typeface="Open Sans" panose="020B0606030504020204" pitchFamily="34" charset="0"/>
                <a:hlinkClick r:id="rId4"/>
              </a:rPr>
              <a:t>DCLA Equipment Catalog</a:t>
            </a:r>
            <a:endParaRPr lang="en-US" altLang="en-US" sz="250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3476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1715E1-066E-4715-94F9-A9296AC9B5DB}"/>
              </a:ext>
            </a:extLst>
          </p:cNvPr>
          <p:cNvSpPr>
            <a:spLocks noGrp="1"/>
          </p:cNvSpPr>
          <p:nvPr>
            <p:ph type="title"/>
          </p:nvPr>
        </p:nvSpPr>
        <p:spPr>
          <a:solidFill>
            <a:srgbClr val="FAFAFA"/>
          </a:solidFill>
        </p:spPr>
        <p:txBody>
          <a:bodyPr/>
          <a:lstStyle/>
          <a:p>
            <a:r>
              <a:rPr lang="en-US" b="1"/>
              <a:t>Ineligible Items</a:t>
            </a:r>
            <a:endParaRPr lang="en-US"/>
          </a:p>
        </p:txBody>
      </p:sp>
      <p:sp>
        <p:nvSpPr>
          <p:cNvPr id="2" name="Content Placeholder 1">
            <a:extLst>
              <a:ext uri="{FF2B5EF4-FFF2-40B4-BE49-F238E27FC236}">
                <a16:creationId xmlns:a16="http://schemas.microsoft.com/office/drawing/2014/main" id="{387CD72F-1A16-4096-A3DE-686BA5CB54AB}"/>
              </a:ext>
            </a:extLst>
          </p:cNvPr>
          <p:cNvSpPr>
            <a:spLocks noGrp="1"/>
          </p:cNvSpPr>
          <p:nvPr>
            <p:ph sz="quarter" idx="13"/>
          </p:nvPr>
        </p:nvSpPr>
        <p:spPr>
          <a:xfrm>
            <a:off x="228600" y="1216152"/>
            <a:ext cx="8610600" cy="5257800"/>
          </a:xfrm>
          <a:ln>
            <a:noFill/>
          </a:ln>
          <a:effectLst/>
        </p:spPr>
        <p:txBody>
          <a:bodyPr>
            <a:normAutofit fontScale="85000" lnSpcReduction="10000"/>
          </a:bodyPr>
          <a:lstStyle/>
          <a:p>
            <a:pPr marL="288925" indent="-233363"/>
            <a:r>
              <a:rPr lang="en-US" sz="2800" b="1" dirty="0">
                <a:latin typeface="Open Sans SemiBold" pitchFamily="2" charset="0"/>
                <a:ea typeface="Open Sans SemiBold" pitchFamily="2" charset="0"/>
                <a:cs typeface="Open Sans SemiBold" pitchFamily="2" charset="0"/>
              </a:rPr>
              <a:t>Some examples include:</a:t>
            </a:r>
          </a:p>
          <a:p>
            <a:pPr marL="288925" indent="-233363"/>
            <a:endParaRPr lang="en-US" sz="1100" dirty="0"/>
          </a:p>
          <a:p>
            <a:pPr marL="571500" indent="-342900">
              <a:buFont typeface="Arial" panose="020B0604020202020204" pitchFamily="34" charset="0"/>
              <a:buChar char="•"/>
            </a:pPr>
            <a:r>
              <a:rPr lang="en-US" dirty="0"/>
              <a:t>Maintenance, service, extended warranty fees</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Training</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Laptops, tablets, smartphones, and handheld devices</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Spare or consumable items (e.g., batteries, lamps, gels)</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System components not integral to the operation of the equipment, such as stands, carrying cases, or projection screens</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Application software (i.e., database programs, productivity software)</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Stand-alone air conditioners</a:t>
            </a:r>
          </a:p>
          <a:p>
            <a:pPr marL="571500" indent="-342900">
              <a:buFont typeface="Arial" panose="020B0604020202020204" pitchFamily="34" charset="0"/>
              <a:buChar char="•"/>
            </a:pPr>
            <a:endParaRPr lang="en-US" sz="1100" dirty="0"/>
          </a:p>
          <a:p>
            <a:pPr marL="571500" indent="-342900">
              <a:buFont typeface="Arial" panose="020B0604020202020204" pitchFamily="34" charset="0"/>
              <a:buChar char="•"/>
            </a:pPr>
            <a:r>
              <a:rPr lang="en-US" dirty="0"/>
              <a:t>Items that qualify as construction: HVAC or Chiller Equipment, Elevators and chair lifts, room lighting fixtures, grids</a:t>
            </a:r>
          </a:p>
        </p:txBody>
      </p:sp>
    </p:spTree>
    <p:extLst>
      <p:ext uri="{BB962C8B-B14F-4D97-AF65-F5344CB8AC3E}">
        <p14:creationId xmlns:p14="http://schemas.microsoft.com/office/powerpoint/2010/main" val="3394008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76491-0E43-4AF5-BA26-03906CC1FD82}"/>
              </a:ext>
            </a:extLst>
          </p:cNvPr>
          <p:cNvSpPr>
            <a:spLocks noGrp="1"/>
          </p:cNvSpPr>
          <p:nvPr>
            <p:ph type="title"/>
          </p:nvPr>
        </p:nvSpPr>
        <p:spPr/>
        <p:txBody>
          <a:bodyPr/>
          <a:lstStyle/>
          <a:p>
            <a:r>
              <a:rPr lang="en-US" altLang="en-US" b="1" kern="0" dirty="0">
                <a:ln w="15875" cmpd="sng">
                  <a:noFill/>
                </a:ln>
              </a:rPr>
              <a:t>Capital Equipment Process</a:t>
            </a:r>
            <a:endParaRPr lang="en-US" dirty="0">
              <a:solidFill>
                <a:schemeClr val="bg1"/>
              </a:solidFill>
            </a:endParaRPr>
          </a:p>
        </p:txBody>
      </p:sp>
      <p:sp>
        <p:nvSpPr>
          <p:cNvPr id="6" name="Arrow: Pentagon 5">
            <a:extLst>
              <a:ext uri="{FF2B5EF4-FFF2-40B4-BE49-F238E27FC236}">
                <a16:creationId xmlns:a16="http://schemas.microsoft.com/office/drawing/2014/main" id="{4B20E6F0-5CE7-4297-843E-668BF17AC249}"/>
              </a:ext>
            </a:extLst>
          </p:cNvPr>
          <p:cNvSpPr/>
          <p:nvPr/>
        </p:nvSpPr>
        <p:spPr>
          <a:xfrm rot="5400000">
            <a:off x="1460694" y="131842"/>
            <a:ext cx="1577163" cy="4114800"/>
          </a:xfrm>
          <a:prstGeom prst="homePlate">
            <a:avLst/>
          </a:prstGeom>
          <a:solidFill>
            <a:srgbClr val="E2C8E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a:solidFill>
                  <a:schemeClr val="tx1"/>
                </a:solidFill>
                <a:latin typeface="Open Sans SemiBold"/>
                <a:ea typeface="Open Sans SemiBold"/>
                <a:cs typeface="Open Sans SemiBold"/>
              </a:rPr>
              <a:t>Scope Development</a:t>
            </a:r>
          </a:p>
        </p:txBody>
      </p:sp>
      <p:sp>
        <p:nvSpPr>
          <p:cNvPr id="9" name="Arrow: Pentagon 8">
            <a:extLst>
              <a:ext uri="{FF2B5EF4-FFF2-40B4-BE49-F238E27FC236}">
                <a16:creationId xmlns:a16="http://schemas.microsoft.com/office/drawing/2014/main" id="{E182B8E9-A936-444C-A237-E801BEC68F6B}"/>
              </a:ext>
            </a:extLst>
          </p:cNvPr>
          <p:cNvSpPr/>
          <p:nvPr/>
        </p:nvSpPr>
        <p:spPr>
          <a:xfrm rot="5400000">
            <a:off x="1476143" y="1984052"/>
            <a:ext cx="1600200" cy="4114800"/>
          </a:xfrm>
          <a:prstGeom prst="homePlate">
            <a:avLst/>
          </a:prstGeom>
          <a:solidFill>
            <a:srgbClr val="BA7CB6"/>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a:solidFill>
                  <a:schemeClr val="tx1"/>
                </a:solidFill>
                <a:latin typeface="Open Sans SemiBold"/>
                <a:ea typeface="Open Sans SemiBold"/>
                <a:cs typeface="Open Sans SemiBold"/>
              </a:rPr>
              <a:t>OMB Review</a:t>
            </a:r>
          </a:p>
        </p:txBody>
      </p:sp>
      <p:sp>
        <p:nvSpPr>
          <p:cNvPr id="4" name="Content Placeholder 2">
            <a:extLst>
              <a:ext uri="{FF2B5EF4-FFF2-40B4-BE49-F238E27FC236}">
                <a16:creationId xmlns:a16="http://schemas.microsoft.com/office/drawing/2014/main" id="{260AABF7-2106-43EA-96B9-5378594297ED}"/>
              </a:ext>
            </a:extLst>
          </p:cNvPr>
          <p:cNvSpPr>
            <a:spLocks noGrp="1"/>
          </p:cNvSpPr>
          <p:nvPr>
            <p:ph sz="quarter" idx="13"/>
          </p:nvPr>
        </p:nvSpPr>
        <p:spPr>
          <a:xfrm>
            <a:off x="228600" y="5290458"/>
            <a:ext cx="4114800" cy="1143000"/>
          </a:xfrm>
          <a:prstGeom prst="roundRect">
            <a:avLst>
              <a:gd name="adj" fmla="val 0"/>
            </a:avLst>
          </a:prstGeom>
          <a:solidFill>
            <a:srgbClr val="AC62A7"/>
          </a:solidFill>
          <a:ln>
            <a:noFill/>
          </a:ln>
          <a:effectLst/>
        </p:spPr>
        <p:txBody>
          <a:bodyPr>
            <a:normAutofit/>
          </a:bodyPr>
          <a:lstStyle/>
          <a:p>
            <a:pPr marL="0" indent="0" algn="ctr">
              <a:buNone/>
            </a:pPr>
            <a:r>
              <a:rPr lang="en-US" sz="3000" b="1">
                <a:latin typeface="Open Sans SemiBold"/>
                <a:ea typeface="Open Sans SemiBold"/>
                <a:cs typeface="Open Sans SemiBold"/>
              </a:rPr>
              <a:t>Certificate to Proceed</a:t>
            </a:r>
            <a:endParaRPr lang="en-US">
              <a:latin typeface="Open Sans SemiBold"/>
              <a:ea typeface="Open Sans SemiBold"/>
              <a:cs typeface="Open Sans SemiBold"/>
            </a:endParaRPr>
          </a:p>
        </p:txBody>
      </p:sp>
      <p:sp>
        <p:nvSpPr>
          <p:cNvPr id="13" name="Arrow: Pentagon 12">
            <a:extLst>
              <a:ext uri="{FF2B5EF4-FFF2-40B4-BE49-F238E27FC236}">
                <a16:creationId xmlns:a16="http://schemas.microsoft.com/office/drawing/2014/main" id="{153DF457-0960-4092-A208-D0DDD0EA5001}"/>
              </a:ext>
            </a:extLst>
          </p:cNvPr>
          <p:cNvSpPr/>
          <p:nvPr/>
        </p:nvSpPr>
        <p:spPr>
          <a:xfrm rot="5400000">
            <a:off x="6048606" y="132214"/>
            <a:ext cx="1600203" cy="4114801"/>
          </a:xfrm>
          <a:prstGeom prst="homePlate">
            <a:avLst/>
          </a:prstGeom>
          <a:solidFill>
            <a:srgbClr val="C8E2D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a:solidFill>
                  <a:schemeClr val="tx1"/>
                </a:solidFill>
                <a:latin typeface="Open Sans SemiBold"/>
                <a:ea typeface="Open Sans SemiBold"/>
                <a:cs typeface="Open Sans SemiBold"/>
              </a:rPr>
              <a:t>Bid Preparation</a:t>
            </a:r>
          </a:p>
        </p:txBody>
      </p:sp>
      <p:sp>
        <p:nvSpPr>
          <p:cNvPr id="14" name="Arrow: Pentagon 13">
            <a:extLst>
              <a:ext uri="{FF2B5EF4-FFF2-40B4-BE49-F238E27FC236}">
                <a16:creationId xmlns:a16="http://schemas.microsoft.com/office/drawing/2014/main" id="{0C4010B8-AD86-4B61-BD05-94D5D178508B}"/>
              </a:ext>
            </a:extLst>
          </p:cNvPr>
          <p:cNvSpPr/>
          <p:nvPr/>
        </p:nvSpPr>
        <p:spPr>
          <a:xfrm rot="5400000">
            <a:off x="6048607" y="1999117"/>
            <a:ext cx="1600200" cy="4114800"/>
          </a:xfrm>
          <a:prstGeom prst="homePlate">
            <a:avLst/>
          </a:prstGeom>
          <a:solidFill>
            <a:srgbClr val="7CBA98"/>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kern="0">
                <a:solidFill>
                  <a:schemeClr val="tx1"/>
                </a:solidFill>
                <a:latin typeface="Open Sans SemiBold"/>
                <a:ea typeface="Open Sans SemiBold"/>
                <a:cs typeface="Open Sans SemiBold"/>
              </a:rPr>
              <a:t>Solicitation and </a:t>
            </a:r>
          </a:p>
          <a:p>
            <a:pPr algn="ctr"/>
            <a:r>
              <a:rPr lang="en-US" sz="2400" b="1" kern="0">
                <a:solidFill>
                  <a:schemeClr val="tx1"/>
                </a:solidFill>
                <a:latin typeface="Open Sans SemiBold"/>
                <a:ea typeface="Open Sans SemiBold"/>
                <a:cs typeface="Open Sans SemiBold"/>
              </a:rPr>
              <a:t>Contract Award</a:t>
            </a:r>
          </a:p>
        </p:txBody>
      </p:sp>
      <p:sp>
        <p:nvSpPr>
          <p:cNvPr id="5" name="Content Placeholder 2">
            <a:extLst>
              <a:ext uri="{FF2B5EF4-FFF2-40B4-BE49-F238E27FC236}">
                <a16:creationId xmlns:a16="http://schemas.microsoft.com/office/drawing/2014/main" id="{B9D51A5A-DC82-4232-A1B8-0FF9E7A21D81}"/>
              </a:ext>
            </a:extLst>
          </p:cNvPr>
          <p:cNvSpPr txBox="1">
            <a:spLocks/>
          </p:cNvSpPr>
          <p:nvPr/>
        </p:nvSpPr>
        <p:spPr>
          <a:xfrm>
            <a:off x="4828032" y="5290458"/>
            <a:ext cx="4114800" cy="1143000"/>
          </a:xfrm>
          <a:prstGeom prst="roundRect">
            <a:avLst>
              <a:gd name="adj" fmla="val 0"/>
            </a:avLst>
          </a:prstGeom>
          <a:solidFill>
            <a:srgbClr val="1FB060"/>
          </a:solidFill>
        </p:spPr>
        <p:txBody>
          <a:bodyPr vert="horz" lIns="91440" tIns="45720" rIns="91440" bIns="45720" rtlCol="0" anchor="ctr" anchorCtr="0">
            <a:normAutofit/>
          </a:bodyPr>
          <a:lstStyle>
            <a:lvl1pPr marL="233363" indent="0" algn="l" defTabSz="914400" rtl="0" eaLnBrk="1" latinLnBrk="0" hangingPunct="1">
              <a:spcBef>
                <a:spcPct val="20000"/>
              </a:spcBef>
              <a:buFont typeface="Arial" panose="020B0604020202020204" pitchFamily="34" charset="0"/>
              <a:buNone/>
              <a:defRPr sz="24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algn="ctr"/>
            <a:r>
              <a:rPr lang="en-US" sz="3000" b="1" dirty="0">
                <a:latin typeface="Open Sans SemiBold"/>
                <a:ea typeface="Open Sans SemiBold"/>
                <a:cs typeface="Open Sans SemiBold"/>
              </a:rPr>
              <a:t>Delivery </a:t>
            </a:r>
            <a:endParaRPr lang="en-US" dirty="0">
              <a:latin typeface="Open Sans SemiBold"/>
              <a:ea typeface="Open Sans SemiBold"/>
              <a:cs typeface="Open Sans SemiBold"/>
            </a:endParaRPr>
          </a:p>
        </p:txBody>
      </p:sp>
    </p:spTree>
    <p:extLst>
      <p:ext uri="{BB962C8B-B14F-4D97-AF65-F5344CB8AC3E}">
        <p14:creationId xmlns:p14="http://schemas.microsoft.com/office/powerpoint/2010/main" val="6887515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E6889C-690F-46C0-B840-16267F7D8C11}"/>
              </a:ext>
            </a:extLst>
          </p:cNvPr>
          <p:cNvSpPr>
            <a:spLocks noGrp="1"/>
          </p:cNvSpPr>
          <p:nvPr>
            <p:ph type="title"/>
          </p:nvPr>
        </p:nvSpPr>
        <p:spPr>
          <a:xfrm>
            <a:off x="0" y="0"/>
            <a:ext cx="9144000" cy="990600"/>
          </a:xfrm>
          <a:prstGeom prst="rect">
            <a:avLst/>
          </a:prstGeom>
          <a:noFill/>
        </p:spPr>
        <p:txBody>
          <a:bodyPr anchor="ctr" anchorCtr="0"/>
          <a:lstStyle/>
          <a:p>
            <a:r>
              <a:rPr lang="en-US" b="1"/>
              <a:t>Scope Development</a:t>
            </a:r>
          </a:p>
        </p:txBody>
      </p:sp>
      <p:sp>
        <p:nvSpPr>
          <p:cNvPr id="2" name="Content Placeholder 1">
            <a:extLst>
              <a:ext uri="{FF2B5EF4-FFF2-40B4-BE49-F238E27FC236}">
                <a16:creationId xmlns:a16="http://schemas.microsoft.com/office/drawing/2014/main" id="{900F4BDD-5CF5-42D4-A480-E7FF7617C2DC}"/>
              </a:ext>
            </a:extLst>
          </p:cNvPr>
          <p:cNvSpPr>
            <a:spLocks noGrp="1"/>
          </p:cNvSpPr>
          <p:nvPr>
            <p:ph sz="quarter" idx="13"/>
          </p:nvPr>
        </p:nvSpPr>
        <p:spPr>
          <a:xfrm>
            <a:off x="228600" y="1216152"/>
            <a:ext cx="8610600" cy="5428800"/>
          </a:xfrm>
          <a:ln>
            <a:noFill/>
          </a:ln>
          <a:effectLst/>
        </p:spPr>
        <p:txBody>
          <a:bodyPr>
            <a:normAutofit lnSpcReduction="10000"/>
          </a:bodyPr>
          <a:lstStyle/>
          <a:p>
            <a:pPr marL="233045">
              <a:spcBef>
                <a:spcPts val="0"/>
              </a:spcBef>
              <a:spcAft>
                <a:spcPts val="1000"/>
              </a:spcAft>
            </a:pPr>
            <a:r>
              <a:rPr lang="en-US" altLang="en-US">
                <a:latin typeface="Open Sans SemiBold" pitchFamily="2" charset="0"/>
                <a:ea typeface="Open Sans SemiBold" pitchFamily="2" charset="0"/>
                <a:cs typeface="Open Sans SemiBold" pitchFamily="2" charset="0"/>
              </a:rPr>
              <a:t>The process begins with defining the project scope and compiling project deliverables:</a:t>
            </a:r>
            <a:endParaRPr lang="en-US" altLang="en-US" sz="1000">
              <a:latin typeface="Open Sans SemiBold" pitchFamily="2" charset="0"/>
              <a:ea typeface="Open Sans SemiBold" pitchFamily="2" charset="0"/>
              <a:cs typeface="Open Sans SemiBold" pitchFamily="2" charset="0"/>
            </a:endParaRP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DCLA Questionnaire</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Equipment List / Exhibit A</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Quotes or Cut Sheets to support Equipment List costs</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Useful Life Statement</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Operating Contract Statement</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Proof of site control for the duration of the useful life</a:t>
            </a:r>
            <a:r>
              <a:rPr lang="en-US" sz="2000">
                <a:solidFill>
                  <a:srgbClr val="FF0000"/>
                </a:solidFill>
                <a:latin typeface="Open Sans"/>
                <a:ea typeface="Open Sans"/>
                <a:cs typeface="Open Sans"/>
              </a:rPr>
              <a:t> </a:t>
            </a:r>
            <a:r>
              <a:rPr lang="en-US" sz="2000">
                <a:latin typeface="Open Sans"/>
                <a:ea typeface="Open Sans"/>
                <a:cs typeface="Open Sans"/>
              </a:rPr>
              <a:t>(e.g. lease, deed)</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Software attestation letter for any software that is not transferable</a:t>
            </a:r>
          </a:p>
          <a:p>
            <a:pPr marL="574675" indent="-342900">
              <a:spcBef>
                <a:spcPts val="0"/>
              </a:spcBef>
              <a:spcAft>
                <a:spcPts val="1000"/>
              </a:spcAft>
              <a:buFont typeface="Arial" panose="020B0604020202020204" pitchFamily="34" charset="0"/>
              <a:buChar char="•"/>
            </a:pPr>
            <a:r>
              <a:rPr lang="en-US" sz="2000">
                <a:latin typeface="Open Sans"/>
                <a:ea typeface="Open Sans"/>
                <a:cs typeface="Open Sans"/>
              </a:rPr>
              <a:t>If any equipment is minimally attached to the structure, all landlords and lien holders must agree to DCLA’s personalty agreement, confirming they have no claim to the equipment</a:t>
            </a:r>
          </a:p>
        </p:txBody>
      </p:sp>
    </p:spTree>
    <p:extLst>
      <p:ext uri="{BB962C8B-B14F-4D97-AF65-F5344CB8AC3E}">
        <p14:creationId xmlns:p14="http://schemas.microsoft.com/office/powerpoint/2010/main" val="1508219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DCC0B8-9D1E-435B-90DB-A0FDA2FC5B84}"/>
              </a:ext>
            </a:extLst>
          </p:cNvPr>
          <p:cNvSpPr>
            <a:spLocks noGrp="1"/>
          </p:cNvSpPr>
          <p:nvPr>
            <p:ph type="title"/>
          </p:nvPr>
        </p:nvSpPr>
        <p:spPr>
          <a:xfrm>
            <a:off x="0" y="0"/>
            <a:ext cx="9144000" cy="990600"/>
          </a:xfrm>
          <a:prstGeom prst="rect">
            <a:avLst/>
          </a:prstGeom>
        </p:spPr>
        <p:txBody>
          <a:bodyPr/>
          <a:lstStyle/>
          <a:p>
            <a:r>
              <a:rPr lang="en-US" b="1"/>
              <a:t>DCLA Questionnaire</a:t>
            </a:r>
          </a:p>
        </p:txBody>
      </p:sp>
      <p:sp>
        <p:nvSpPr>
          <p:cNvPr id="2" name="Content Placeholder 1">
            <a:extLst>
              <a:ext uri="{FF2B5EF4-FFF2-40B4-BE49-F238E27FC236}">
                <a16:creationId xmlns:a16="http://schemas.microsoft.com/office/drawing/2014/main" id="{20D41BE2-CC26-4A93-950B-3AEFB8661B62}"/>
              </a:ext>
            </a:extLst>
          </p:cNvPr>
          <p:cNvSpPr>
            <a:spLocks noGrp="1"/>
          </p:cNvSpPr>
          <p:nvPr>
            <p:ph sz="quarter" idx="13"/>
          </p:nvPr>
        </p:nvSpPr>
        <p:spPr>
          <a:xfrm>
            <a:off x="228600" y="1216152"/>
            <a:ext cx="8610600" cy="5415876"/>
          </a:xfrm>
          <a:ln>
            <a:noFill/>
          </a:ln>
          <a:effectLst/>
        </p:spPr>
        <p:txBody>
          <a:bodyPr>
            <a:normAutofit/>
          </a:bodyPr>
          <a:lstStyle/>
          <a:p>
            <a:pPr marL="228600">
              <a:lnSpc>
                <a:spcPct val="110000"/>
              </a:lnSpc>
              <a:spcBef>
                <a:spcPts val="600"/>
              </a:spcBef>
              <a:spcAft>
                <a:spcPts val="600"/>
              </a:spcAft>
            </a:pPr>
            <a:r>
              <a:rPr lang="en-US" altLang="en-US" b="1" dirty="0">
                <a:latin typeface="Open Sans SemiBold" pitchFamily="2" charset="0"/>
                <a:ea typeface="Open Sans SemiBold" pitchFamily="2" charset="0"/>
                <a:cs typeface="Open Sans SemiBold" pitchFamily="2" charset="0"/>
              </a:rPr>
              <a:t>To help OMB understand the project, the questionnaire provides details on the system and how it will be used by the organization</a:t>
            </a:r>
            <a:endParaRPr lang="en-US" altLang="en-US" sz="2000" b="1" dirty="0">
              <a:latin typeface="Open Sans SemiBold" pitchFamily="2" charset="0"/>
              <a:ea typeface="Open Sans SemiBold" pitchFamily="2" charset="0"/>
              <a:cs typeface="Open Sans SemiBold" pitchFamily="2" charset="0"/>
            </a:endParaRPr>
          </a:p>
          <a:p>
            <a:pPr marL="571500" indent="-342900">
              <a:lnSpc>
                <a:spcPct val="110000"/>
              </a:lnSpc>
              <a:spcBef>
                <a:spcPts val="600"/>
              </a:spcBef>
              <a:spcAft>
                <a:spcPts val="600"/>
              </a:spcAft>
              <a:buFont typeface="Arial" panose="020B0604020202020204" pitchFamily="34" charset="0"/>
              <a:buChar char="•"/>
            </a:pPr>
            <a:r>
              <a:rPr lang="en-US" altLang="en-US" sz="2000" dirty="0"/>
              <a:t>How each part or group of parts relates to the system and why they are necessary for the system to function</a:t>
            </a:r>
          </a:p>
          <a:p>
            <a:pPr marL="571500" indent="-342900">
              <a:lnSpc>
                <a:spcPct val="110000"/>
              </a:lnSpc>
              <a:spcBef>
                <a:spcPts val="600"/>
              </a:spcBef>
              <a:spcAft>
                <a:spcPts val="600"/>
              </a:spcAft>
              <a:buFont typeface="Arial" panose="020B0604020202020204" pitchFamily="34" charset="0"/>
              <a:buChar char="•"/>
            </a:pPr>
            <a:r>
              <a:rPr lang="en-US" altLang="en-US" sz="2000" dirty="0"/>
              <a:t>Why the system is needed</a:t>
            </a:r>
          </a:p>
          <a:p>
            <a:pPr marL="571500" indent="-342900">
              <a:lnSpc>
                <a:spcPct val="110000"/>
              </a:lnSpc>
              <a:spcBef>
                <a:spcPts val="600"/>
              </a:spcBef>
              <a:spcAft>
                <a:spcPts val="600"/>
              </a:spcAft>
              <a:buFont typeface="Arial" panose="020B0604020202020204" pitchFamily="34" charset="0"/>
              <a:buChar char="•"/>
            </a:pPr>
            <a:r>
              <a:rPr lang="en-US" altLang="en-US" sz="2000" dirty="0"/>
              <a:t>What are the financial and budgetary implications of the new equipment system</a:t>
            </a:r>
          </a:p>
          <a:p>
            <a:pPr marL="571500" indent="-342900">
              <a:lnSpc>
                <a:spcPct val="110000"/>
              </a:lnSpc>
              <a:spcBef>
                <a:spcPts val="600"/>
              </a:spcBef>
              <a:spcAft>
                <a:spcPts val="600"/>
              </a:spcAft>
              <a:buFont typeface="Arial" panose="020B0604020202020204" pitchFamily="34" charset="0"/>
              <a:buChar char="•"/>
            </a:pPr>
            <a:r>
              <a:rPr lang="en-US" altLang="en-US" sz="2000" dirty="0"/>
              <a:t>Other things: level of attachment, City operating contracts, site control, use agreement information, software</a:t>
            </a:r>
          </a:p>
        </p:txBody>
      </p:sp>
    </p:spTree>
    <p:extLst>
      <p:ext uri="{BB962C8B-B14F-4D97-AF65-F5344CB8AC3E}">
        <p14:creationId xmlns:p14="http://schemas.microsoft.com/office/powerpoint/2010/main" val="4100220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F5E80-C393-4558-A487-1AAC89D00CE9}"/>
              </a:ext>
            </a:extLst>
          </p:cNvPr>
          <p:cNvSpPr>
            <a:spLocks noGrp="1"/>
          </p:cNvSpPr>
          <p:nvPr>
            <p:ph type="title"/>
          </p:nvPr>
        </p:nvSpPr>
        <p:spPr>
          <a:noFill/>
        </p:spPr>
        <p:txBody>
          <a:bodyPr/>
          <a:lstStyle/>
          <a:p>
            <a:r>
              <a:rPr lang="en-US" b="1" dirty="0"/>
              <a:t>Software</a:t>
            </a:r>
            <a:endParaRPr lang="en-US" dirty="0"/>
          </a:p>
        </p:txBody>
      </p:sp>
      <p:sp>
        <p:nvSpPr>
          <p:cNvPr id="2" name="Content Placeholder 1">
            <a:extLst>
              <a:ext uri="{FF2B5EF4-FFF2-40B4-BE49-F238E27FC236}">
                <a16:creationId xmlns:a16="http://schemas.microsoft.com/office/drawing/2014/main" id="{87E765C6-5914-4865-8342-9E1CCC7837D2}"/>
              </a:ext>
            </a:extLst>
          </p:cNvPr>
          <p:cNvSpPr>
            <a:spLocks noGrp="1"/>
          </p:cNvSpPr>
          <p:nvPr>
            <p:ph sz="quarter" idx="13"/>
          </p:nvPr>
        </p:nvSpPr>
        <p:spPr>
          <a:xfrm>
            <a:off x="228600" y="1219200"/>
            <a:ext cx="8610600" cy="5429250"/>
          </a:xfrm>
          <a:ln>
            <a:noFill/>
          </a:ln>
          <a:effectLst/>
        </p:spPr>
        <p:txBody>
          <a:bodyPr>
            <a:noAutofit/>
          </a:bodyPr>
          <a:lstStyle/>
          <a:p>
            <a:pPr marL="171450">
              <a:spcBef>
                <a:spcPts val="0"/>
              </a:spcBef>
              <a:spcAft>
                <a:spcPts val="600"/>
              </a:spcAft>
            </a:pPr>
            <a:r>
              <a:rPr lang="en-US" sz="2100" dirty="0">
                <a:latin typeface="Open Sans" pitchFamily="2" charset="0"/>
                <a:ea typeface="Open Sans" pitchFamily="2" charset="0"/>
                <a:cs typeface="Open Sans" pitchFamily="2" charset="0"/>
              </a:rPr>
              <a:t>Software we can fund generally falls into one of two categories:</a:t>
            </a:r>
          </a:p>
          <a:p>
            <a:pPr marL="514350" indent="-171450">
              <a:spcBef>
                <a:spcPts val="0"/>
              </a:spcBef>
              <a:spcAft>
                <a:spcPts val="600"/>
              </a:spcAft>
            </a:pPr>
            <a:r>
              <a:rPr lang="en-US" sz="2100" dirty="0">
                <a:latin typeface="Open Sans" pitchFamily="2" charset="0"/>
                <a:ea typeface="Open Sans" pitchFamily="2" charset="0"/>
                <a:cs typeface="Open Sans" pitchFamily="2" charset="0"/>
              </a:rPr>
              <a:t>Operating Systems – system software that manages computer hardware and software resources, providing common services for computer programs</a:t>
            </a:r>
          </a:p>
          <a:p>
            <a:pPr marL="514350" indent="-171450">
              <a:spcBef>
                <a:spcPts val="0"/>
              </a:spcBef>
              <a:spcAft>
                <a:spcPts val="600"/>
              </a:spcAft>
            </a:pPr>
            <a:r>
              <a:rPr lang="en-US" sz="2100" dirty="0">
                <a:latin typeface="Open Sans" pitchFamily="2" charset="0"/>
                <a:ea typeface="Open Sans" pitchFamily="2" charset="0"/>
                <a:cs typeface="Open Sans" pitchFamily="2" charset="0"/>
              </a:rPr>
              <a:t>Imbedded Software – software to control machines or devices that are not typically thought of as computers, i.e. drivers or firmware</a:t>
            </a:r>
          </a:p>
          <a:p>
            <a:pPr marL="174625">
              <a:spcBef>
                <a:spcPts val="0"/>
              </a:spcBef>
              <a:spcAft>
                <a:spcPts val="600"/>
              </a:spcAft>
            </a:pPr>
            <a:r>
              <a:rPr lang="en-US" sz="2100" dirty="0">
                <a:latin typeface="Open Sans" pitchFamily="2" charset="0"/>
                <a:ea typeface="Open Sans" pitchFamily="2" charset="0"/>
                <a:cs typeface="Open Sans" pitchFamily="2" charset="0"/>
              </a:rPr>
              <a:t>Obtain a copy of the </a:t>
            </a:r>
            <a:r>
              <a:rPr lang="en-US" sz="2100" b="1" dirty="0">
                <a:latin typeface="Open Sans" pitchFamily="2" charset="0"/>
                <a:ea typeface="Open Sans" pitchFamily="2" charset="0"/>
                <a:cs typeface="Open Sans" pitchFamily="2" charset="0"/>
              </a:rPr>
              <a:t>End User License Agreement ("EULA") </a:t>
            </a:r>
            <a:r>
              <a:rPr lang="en-US" sz="2100" dirty="0">
                <a:latin typeface="Open Sans" pitchFamily="2" charset="0"/>
                <a:ea typeface="Open Sans" pitchFamily="2" charset="0"/>
                <a:cs typeface="Open Sans" pitchFamily="2" charset="0"/>
              </a:rPr>
              <a:t>from the manufacturer. We will review the EULA to ensure the software is transferrable and will not be terminated prior to the end of the useful life</a:t>
            </a:r>
          </a:p>
          <a:p>
            <a:pPr marL="571500" indent="-400050">
              <a:spcBef>
                <a:spcPts val="0"/>
              </a:spcBef>
              <a:spcAft>
                <a:spcPts val="600"/>
              </a:spcAft>
            </a:pPr>
            <a:r>
              <a:rPr lang="en-US" sz="2100" dirty="0">
                <a:latin typeface="Open Sans" pitchFamily="2" charset="0"/>
                <a:ea typeface="Open Sans" pitchFamily="2" charset="0"/>
                <a:cs typeface="Open Sans" pitchFamily="2" charset="0"/>
              </a:rPr>
              <a:t>When components of your system contain software, ask these two questions:</a:t>
            </a:r>
          </a:p>
          <a:p>
            <a:pPr marL="628650" indent="-285750">
              <a:spcBef>
                <a:spcPts val="0"/>
              </a:spcBef>
              <a:spcAft>
                <a:spcPts val="600"/>
              </a:spcAft>
              <a:buFont typeface="+mj-lt"/>
              <a:buAutoNum type="arabicPeriod"/>
            </a:pPr>
            <a:r>
              <a:rPr lang="en-US" sz="2100" dirty="0">
                <a:latin typeface="Open Sans" pitchFamily="2" charset="0"/>
                <a:ea typeface="Open Sans" pitchFamily="2" charset="0"/>
                <a:cs typeface="Open Sans" pitchFamily="2" charset="0"/>
              </a:rPr>
              <a:t>Is the software eligible?</a:t>
            </a:r>
          </a:p>
          <a:p>
            <a:pPr marL="628650" indent="-285750">
              <a:spcBef>
                <a:spcPts val="0"/>
              </a:spcBef>
              <a:spcAft>
                <a:spcPts val="600"/>
              </a:spcAft>
              <a:buFont typeface="+mj-lt"/>
              <a:buAutoNum type="arabicPeriod"/>
            </a:pPr>
            <a:r>
              <a:rPr lang="en-US" sz="2100" dirty="0">
                <a:latin typeface="Open Sans" pitchFamily="2" charset="0"/>
                <a:ea typeface="Open Sans" pitchFamily="2" charset="0"/>
                <a:cs typeface="Open Sans" pitchFamily="2" charset="0"/>
              </a:rPr>
              <a:t>If eligible, is the software transferable?</a:t>
            </a:r>
          </a:p>
        </p:txBody>
      </p:sp>
    </p:spTree>
    <p:extLst>
      <p:ext uri="{BB962C8B-B14F-4D97-AF65-F5344CB8AC3E}">
        <p14:creationId xmlns:p14="http://schemas.microsoft.com/office/powerpoint/2010/main" val="108954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225D7A-0D9D-41A4-89B4-15C5D2BD01E7}"/>
              </a:ext>
            </a:extLst>
          </p:cNvPr>
          <p:cNvSpPr>
            <a:spLocks noGrp="1"/>
          </p:cNvSpPr>
          <p:nvPr>
            <p:ph type="title"/>
          </p:nvPr>
        </p:nvSpPr>
        <p:spPr>
          <a:xfrm>
            <a:off x="0" y="0"/>
            <a:ext cx="9144000" cy="990600"/>
          </a:xfrm>
          <a:prstGeom prst="rect">
            <a:avLst/>
          </a:prstGeom>
        </p:spPr>
        <p:txBody>
          <a:bodyPr/>
          <a:lstStyle/>
          <a:p>
            <a:r>
              <a:rPr lang="en-US" b="1" dirty="0"/>
              <a:t>Ineligible Software</a:t>
            </a:r>
          </a:p>
        </p:txBody>
      </p:sp>
      <p:sp>
        <p:nvSpPr>
          <p:cNvPr id="2" name="Content Placeholder 1">
            <a:extLst>
              <a:ext uri="{FF2B5EF4-FFF2-40B4-BE49-F238E27FC236}">
                <a16:creationId xmlns:a16="http://schemas.microsoft.com/office/drawing/2014/main" id="{A9C471D9-E431-486F-8619-7F42E203AC6D}"/>
              </a:ext>
            </a:extLst>
          </p:cNvPr>
          <p:cNvSpPr>
            <a:spLocks noGrp="1"/>
          </p:cNvSpPr>
          <p:nvPr>
            <p:ph sz="quarter" idx="13"/>
          </p:nvPr>
        </p:nvSpPr>
        <p:spPr>
          <a:xfrm>
            <a:off x="228600" y="1216151"/>
            <a:ext cx="8610600" cy="5203121"/>
          </a:xfrm>
          <a:ln>
            <a:noFill/>
          </a:ln>
          <a:effectLst/>
        </p:spPr>
        <p:txBody>
          <a:bodyPr>
            <a:normAutofit/>
          </a:bodyPr>
          <a:lstStyle/>
          <a:p>
            <a:pPr marL="575945" indent="-347345">
              <a:spcBef>
                <a:spcPts val="600"/>
              </a:spcBef>
              <a:spcAft>
                <a:spcPts val="600"/>
              </a:spcAft>
            </a:pPr>
            <a:r>
              <a:rPr lang="en-US" b="1" dirty="0">
                <a:latin typeface="Open Sans SemiBold" pitchFamily="2" charset="0"/>
                <a:ea typeface="Open Sans SemiBold" pitchFamily="2" charset="0"/>
                <a:cs typeface="Open Sans SemiBold" pitchFamily="2" charset="0"/>
              </a:rPr>
              <a:t>Software we cannot fund:</a:t>
            </a:r>
            <a:endParaRPr lang="en-US" dirty="0">
              <a:latin typeface="Open Sans SemiBold" pitchFamily="2" charset="0"/>
              <a:ea typeface="Open Sans SemiBold" pitchFamily="2" charset="0"/>
              <a:cs typeface="Open Sans SemiBold" pitchFamily="2" charset="0"/>
            </a:endParaRPr>
          </a:p>
          <a:p>
            <a:pPr marL="629920" indent="-342900">
              <a:spcBef>
                <a:spcPts val="600"/>
              </a:spcBef>
              <a:spcAft>
                <a:spcPts val="600"/>
              </a:spcAft>
              <a:buFont typeface="Arial" panose="020B0604020202020204" pitchFamily="34" charset="0"/>
              <a:buChar char="•"/>
            </a:pPr>
            <a:r>
              <a:rPr lang="en-US" sz="2000" dirty="0">
                <a:latin typeface="Open Sans"/>
                <a:ea typeface="Open Sans"/>
                <a:cs typeface="Open Sans"/>
              </a:rPr>
              <a:t>Added functionality – software that adds features beyond the base functionality and does not impact the base functionality of the equipment</a:t>
            </a:r>
          </a:p>
          <a:p>
            <a:pPr marL="629920" indent="-342900">
              <a:spcBef>
                <a:spcPts val="600"/>
              </a:spcBef>
              <a:spcAft>
                <a:spcPts val="600"/>
              </a:spcAft>
              <a:buFont typeface="Arial" panose="020B0604020202020204" pitchFamily="34" charset="0"/>
              <a:buChar char="•"/>
            </a:pPr>
            <a:r>
              <a:rPr lang="en-US" sz="2000" dirty="0">
                <a:latin typeface="Open Sans"/>
                <a:ea typeface="Open Sans"/>
                <a:cs typeface="Open Sans"/>
              </a:rPr>
              <a:t>Application software such as productivity software, design software, box office software, sound and media playback software, etc.</a:t>
            </a:r>
          </a:p>
          <a:p>
            <a:pPr marL="629920" indent="-342900">
              <a:spcBef>
                <a:spcPts val="600"/>
              </a:spcBef>
              <a:spcAft>
                <a:spcPts val="600"/>
              </a:spcAft>
              <a:buFont typeface="Arial" panose="020B0604020202020204" pitchFamily="34" charset="0"/>
              <a:buChar char="•"/>
            </a:pPr>
            <a:r>
              <a:rPr lang="en-US" sz="2000" dirty="0">
                <a:latin typeface="Open Sans"/>
                <a:ea typeface="Open Sans"/>
                <a:cs typeface="Open Sans"/>
              </a:rPr>
              <a:t>Subscription-based IT arrangement software (SBITA) and components that require said software</a:t>
            </a:r>
          </a:p>
          <a:p>
            <a:pPr marL="975995" lvl="1" indent="-347345">
              <a:spcBef>
                <a:spcPts val="600"/>
              </a:spcBef>
              <a:spcAft>
                <a:spcPts val="600"/>
              </a:spcAft>
              <a:buSzPct val="50000"/>
              <a:buFont typeface="Courier New" panose="02070309020205020404" pitchFamily="49" charset="0"/>
              <a:buChar char="o"/>
            </a:pPr>
            <a:r>
              <a:rPr lang="en-US" dirty="0">
                <a:latin typeface="Open Sans"/>
                <a:ea typeface="Open Sans"/>
                <a:cs typeface="Open Sans"/>
              </a:rPr>
              <a:t>Directive 10 defines this as a contract that conveys the right to use another party’s hardware, software, or both, including information technology infrastructure, to an end user, as specified in the contract for a period of time in an exchange or exchange-like transaction</a:t>
            </a:r>
            <a:endParaRPr lang="en-US" sz="2200" dirty="0">
              <a:latin typeface="Open Sans"/>
              <a:ea typeface="Open Sans"/>
              <a:cs typeface="Open Sans"/>
            </a:endParaRPr>
          </a:p>
        </p:txBody>
      </p:sp>
    </p:spTree>
    <p:extLst>
      <p:ext uri="{BB962C8B-B14F-4D97-AF65-F5344CB8AC3E}">
        <p14:creationId xmlns:p14="http://schemas.microsoft.com/office/powerpoint/2010/main" val="148097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54E0B9-3CFB-423E-AEB5-59A5743EF00D}"/>
              </a:ext>
            </a:extLst>
          </p:cNvPr>
          <p:cNvSpPr>
            <a:spLocks noGrp="1"/>
          </p:cNvSpPr>
          <p:nvPr>
            <p:ph type="title"/>
          </p:nvPr>
        </p:nvSpPr>
        <p:spPr/>
        <p:txBody>
          <a:bodyPr/>
          <a:lstStyle/>
          <a:p>
            <a:r>
              <a:rPr lang="en-US" b="1" dirty="0"/>
              <a:t>Software: </a:t>
            </a:r>
            <a:r>
              <a:rPr lang="en-US" sz="3800" b="1" dirty="0"/>
              <a:t>Transferable Example</a:t>
            </a:r>
            <a:endParaRPr lang="en-US" sz="3800" dirty="0"/>
          </a:p>
        </p:txBody>
      </p:sp>
      <p:sp>
        <p:nvSpPr>
          <p:cNvPr id="2" name="Content Placeholder 1">
            <a:extLst>
              <a:ext uri="{FF2B5EF4-FFF2-40B4-BE49-F238E27FC236}">
                <a16:creationId xmlns:a16="http://schemas.microsoft.com/office/drawing/2014/main" id="{EA62554E-C372-4CFA-B408-4B77D9872A01}"/>
              </a:ext>
            </a:extLst>
          </p:cNvPr>
          <p:cNvSpPr>
            <a:spLocks noGrp="1"/>
          </p:cNvSpPr>
          <p:nvPr>
            <p:ph sz="quarter" idx="13"/>
          </p:nvPr>
        </p:nvSpPr>
        <p:spPr>
          <a:xfrm>
            <a:off x="228600" y="1216152"/>
            <a:ext cx="8610600" cy="4724400"/>
          </a:xfrm>
          <a:ln>
            <a:noFill/>
          </a:ln>
          <a:effectLst/>
        </p:spPr>
        <p:txBody>
          <a:bodyPr>
            <a:normAutofit lnSpcReduction="10000"/>
          </a:bodyPr>
          <a:lstStyle/>
          <a:p>
            <a:pPr marL="571500" indent="-342900">
              <a:spcBef>
                <a:spcPts val="600"/>
              </a:spcBef>
              <a:spcAft>
                <a:spcPts val="600"/>
              </a:spcAft>
            </a:pPr>
            <a:r>
              <a:rPr lang="en-US"/>
              <a:t>Transferable such as an OEM operating system</a:t>
            </a:r>
          </a:p>
          <a:p>
            <a:pPr marL="685800" lvl="2" indent="-342900">
              <a:spcBef>
                <a:spcPts val="600"/>
              </a:spcBef>
              <a:spcAft>
                <a:spcPts val="600"/>
              </a:spcAft>
            </a:pPr>
            <a:r>
              <a:rPr lang="en-US" sz="2000"/>
              <a:t>3. Transfer.</a:t>
            </a:r>
          </a:p>
          <a:p>
            <a:pPr marL="742950" lvl="3" indent="-342900">
              <a:spcBef>
                <a:spcPts val="600"/>
              </a:spcBef>
              <a:spcAft>
                <a:spcPts val="600"/>
              </a:spcAft>
            </a:pPr>
            <a:r>
              <a:rPr lang="en-US"/>
              <a:t>A. If you obtained the Apple Software preinstalled on Apple-branded hardware, </a:t>
            </a:r>
            <a:r>
              <a:rPr lang="en-US" sz="2400" b="1"/>
              <a:t>you may make a onetime permanent transfer of all of your license rights</a:t>
            </a:r>
            <a:r>
              <a:rPr lang="en-US" sz="2400"/>
              <a:t> </a:t>
            </a:r>
            <a:r>
              <a:rPr lang="en-US"/>
              <a:t>to the Apple Software (in its original form as provided by Apple) to another party, provided that: (</a:t>
            </a:r>
            <a:r>
              <a:rPr lang="en-US" err="1"/>
              <a:t>i</a:t>
            </a:r>
            <a:r>
              <a:rPr lang="en-US"/>
              <a:t>) the Apple Software is transferred together with your Apple branded hardware; (ii) the transfer must include all of the Apple Software, including all its component parts and this License; (iii) you do not retain any copies of the Apple Software, full or partial, including copies stored on a computer or other storage device; and (iv) the party receiving the Apple Software accepts the terms and conditions of this License.</a:t>
            </a:r>
          </a:p>
        </p:txBody>
      </p:sp>
    </p:spTree>
    <p:extLst>
      <p:ext uri="{BB962C8B-B14F-4D97-AF65-F5344CB8AC3E}">
        <p14:creationId xmlns:p14="http://schemas.microsoft.com/office/powerpoint/2010/main" val="4217960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54E0B9-3CFB-423E-AEB5-59A5743EF00D}"/>
              </a:ext>
            </a:extLst>
          </p:cNvPr>
          <p:cNvSpPr>
            <a:spLocks noGrp="1"/>
          </p:cNvSpPr>
          <p:nvPr>
            <p:ph type="title"/>
          </p:nvPr>
        </p:nvSpPr>
        <p:spPr/>
        <p:txBody>
          <a:bodyPr/>
          <a:lstStyle/>
          <a:p>
            <a:r>
              <a:rPr lang="en-US" b="1" dirty="0"/>
              <a:t>Software:</a:t>
            </a:r>
            <a:r>
              <a:rPr lang="en-US" sz="3800" b="1" dirty="0"/>
              <a:t> Non-Transferable Example</a:t>
            </a:r>
            <a:endParaRPr lang="en-US" sz="3800" dirty="0"/>
          </a:p>
        </p:txBody>
      </p:sp>
      <p:sp>
        <p:nvSpPr>
          <p:cNvPr id="2" name="Content Placeholder 1">
            <a:extLst>
              <a:ext uri="{FF2B5EF4-FFF2-40B4-BE49-F238E27FC236}">
                <a16:creationId xmlns:a16="http://schemas.microsoft.com/office/drawing/2014/main" id="{EA62554E-C372-4CFA-B408-4B77D9872A01}"/>
              </a:ext>
            </a:extLst>
          </p:cNvPr>
          <p:cNvSpPr>
            <a:spLocks noGrp="1"/>
          </p:cNvSpPr>
          <p:nvPr>
            <p:ph sz="quarter" idx="13"/>
          </p:nvPr>
        </p:nvSpPr>
        <p:spPr>
          <a:xfrm>
            <a:off x="228600" y="1216152"/>
            <a:ext cx="8610600" cy="4724400"/>
          </a:xfrm>
          <a:ln>
            <a:noFill/>
          </a:ln>
          <a:effectLst/>
        </p:spPr>
        <p:txBody>
          <a:bodyPr/>
          <a:lstStyle/>
          <a:p>
            <a:pPr marL="685800" lvl="1" indent="-342900">
              <a:spcBef>
                <a:spcPts val="600"/>
              </a:spcBef>
              <a:spcAft>
                <a:spcPts val="600"/>
              </a:spcAft>
              <a:buFont typeface="Arial" panose="020B0604020202020204" pitchFamily="34" charset="0"/>
              <a:buChar char="•"/>
            </a:pPr>
            <a:r>
              <a:rPr lang="en-US"/>
              <a:t>2.     Software License. </a:t>
            </a:r>
          </a:p>
          <a:p>
            <a:pPr lvl="1" indent="-342900">
              <a:spcBef>
                <a:spcPts val="600"/>
              </a:spcBef>
              <a:spcAft>
                <a:spcPts val="600"/>
              </a:spcAft>
            </a:pPr>
            <a:r>
              <a:rPr lang="en-US"/>
              <a:t>(a) General. Subject to the terms of this Agreement, Provider grants to Customer, and Customer accepts from Provider, </a:t>
            </a:r>
            <a:r>
              <a:rPr lang="en-US" sz="2400" b="1"/>
              <a:t>a non-exclusive, non-transferable (except as otherwise set forth herein) and non-sublicensable license to access and use the quantities of each item of Software </a:t>
            </a:r>
            <a:r>
              <a:rPr lang="en-US"/>
              <a:t>purchased from Provider or a Partner within the parameters of the license type (“License Type(s)”) described below in the quantities purchased (“License”). Except for MSP Licenses (as defined below), Customer shall only use the Software to support the internal business operations of itself and its worldwide Affiliates.</a:t>
            </a:r>
          </a:p>
        </p:txBody>
      </p:sp>
    </p:spTree>
    <p:extLst>
      <p:ext uri="{BB962C8B-B14F-4D97-AF65-F5344CB8AC3E}">
        <p14:creationId xmlns:p14="http://schemas.microsoft.com/office/powerpoint/2010/main" val="2280262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232FD1-0595-47D5-BC1F-085425BD1273}"/>
              </a:ext>
            </a:extLst>
          </p:cNvPr>
          <p:cNvSpPr>
            <a:spLocks noGrp="1"/>
          </p:cNvSpPr>
          <p:nvPr>
            <p:ph type="title"/>
          </p:nvPr>
        </p:nvSpPr>
        <p:spPr/>
        <p:txBody>
          <a:bodyPr/>
          <a:lstStyle/>
          <a:p>
            <a:r>
              <a:rPr lang="en-US" b="1" dirty="0"/>
              <a:t>Equipment List</a:t>
            </a:r>
            <a:endParaRPr lang="en-US" dirty="0"/>
          </a:p>
        </p:txBody>
      </p:sp>
      <p:sp>
        <p:nvSpPr>
          <p:cNvPr id="2" name="Content Placeholder 1">
            <a:extLst>
              <a:ext uri="{FF2B5EF4-FFF2-40B4-BE49-F238E27FC236}">
                <a16:creationId xmlns:a16="http://schemas.microsoft.com/office/drawing/2014/main" id="{33749ECE-E7FC-47CF-884B-12564AA18CC6}"/>
              </a:ext>
            </a:extLst>
          </p:cNvPr>
          <p:cNvSpPr>
            <a:spLocks noGrp="1"/>
          </p:cNvSpPr>
          <p:nvPr>
            <p:ph sz="quarter" idx="13"/>
          </p:nvPr>
        </p:nvSpPr>
        <p:spPr>
          <a:xfrm>
            <a:off x="228600" y="1152652"/>
            <a:ext cx="8610600" cy="914400"/>
          </a:xfrm>
          <a:ln>
            <a:noFill/>
          </a:ln>
          <a:effectLst/>
        </p:spPr>
        <p:txBody>
          <a:bodyPr/>
          <a:lstStyle/>
          <a:p>
            <a:pPr marL="0"/>
            <a:r>
              <a:rPr lang="en-US" altLang="en-US" b="1" dirty="0">
                <a:latin typeface="Open Sans SemiBold" pitchFamily="2" charset="0"/>
                <a:ea typeface="Open Sans SemiBold" pitchFamily="2" charset="0"/>
                <a:cs typeface="Open Sans SemiBold" pitchFamily="2" charset="0"/>
              </a:rPr>
              <a:t>Organization creates a detailed list of all equipment in the system:</a:t>
            </a:r>
            <a:endParaRPr lang="en-US" altLang="en-US" sz="2000" b="1" dirty="0">
              <a:latin typeface="Open Sans SemiBold" pitchFamily="2" charset="0"/>
              <a:ea typeface="Open Sans SemiBold" pitchFamily="2" charset="0"/>
              <a:cs typeface="Open Sans SemiBold" pitchFamily="2" charset="0"/>
            </a:endParaRPr>
          </a:p>
        </p:txBody>
      </p:sp>
      <p:graphicFrame>
        <p:nvGraphicFramePr>
          <p:cNvPr id="8" name="Content Placeholder 6">
            <a:extLst>
              <a:ext uri="{FF2B5EF4-FFF2-40B4-BE49-F238E27FC236}">
                <a16:creationId xmlns:a16="http://schemas.microsoft.com/office/drawing/2014/main" id="{20E07AF6-6383-4D20-B483-C4F674D92983}"/>
              </a:ext>
            </a:extLst>
          </p:cNvPr>
          <p:cNvGraphicFramePr>
            <a:graphicFrameLocks noChangeAspect="1"/>
          </p:cNvGraphicFramePr>
          <p:nvPr>
            <p:extLst>
              <p:ext uri="{D42A27DB-BD31-4B8C-83A1-F6EECF244321}">
                <p14:modId xmlns:p14="http://schemas.microsoft.com/office/powerpoint/2010/main" val="2079458304"/>
              </p:ext>
            </p:extLst>
          </p:nvPr>
        </p:nvGraphicFramePr>
        <p:xfrm>
          <a:off x="228600" y="2150393"/>
          <a:ext cx="8610601" cy="2910840"/>
        </p:xfrm>
        <a:graphic>
          <a:graphicData uri="http://schemas.openxmlformats.org/drawingml/2006/table">
            <a:tbl>
              <a:tblPr firstRow="1" bandRow="1">
                <a:tableStyleId>{5C22544A-7EE6-4342-B048-85BDC9FD1C3A}</a:tableStyleId>
              </a:tblPr>
              <a:tblGrid>
                <a:gridCol w="457569">
                  <a:extLst>
                    <a:ext uri="{9D8B030D-6E8A-4147-A177-3AD203B41FA5}">
                      <a16:colId xmlns:a16="http://schemas.microsoft.com/office/drawing/2014/main" val="1389361016"/>
                    </a:ext>
                  </a:extLst>
                </a:gridCol>
                <a:gridCol w="674547">
                  <a:extLst>
                    <a:ext uri="{9D8B030D-6E8A-4147-A177-3AD203B41FA5}">
                      <a16:colId xmlns:a16="http://schemas.microsoft.com/office/drawing/2014/main" val="2721939524"/>
                    </a:ext>
                  </a:extLst>
                </a:gridCol>
                <a:gridCol w="393800">
                  <a:extLst>
                    <a:ext uri="{9D8B030D-6E8A-4147-A177-3AD203B41FA5}">
                      <a16:colId xmlns:a16="http://schemas.microsoft.com/office/drawing/2014/main" val="4136994269"/>
                    </a:ext>
                  </a:extLst>
                </a:gridCol>
                <a:gridCol w="946899">
                  <a:extLst>
                    <a:ext uri="{9D8B030D-6E8A-4147-A177-3AD203B41FA5}">
                      <a16:colId xmlns:a16="http://schemas.microsoft.com/office/drawing/2014/main" val="354640144"/>
                    </a:ext>
                  </a:extLst>
                </a:gridCol>
                <a:gridCol w="696435">
                  <a:extLst>
                    <a:ext uri="{9D8B030D-6E8A-4147-A177-3AD203B41FA5}">
                      <a16:colId xmlns:a16="http://schemas.microsoft.com/office/drawing/2014/main" val="1935964472"/>
                    </a:ext>
                  </a:extLst>
                </a:gridCol>
                <a:gridCol w="560001">
                  <a:extLst>
                    <a:ext uri="{9D8B030D-6E8A-4147-A177-3AD203B41FA5}">
                      <a16:colId xmlns:a16="http://schemas.microsoft.com/office/drawing/2014/main" val="4102289383"/>
                    </a:ext>
                  </a:extLst>
                </a:gridCol>
                <a:gridCol w="478802">
                  <a:extLst>
                    <a:ext uri="{9D8B030D-6E8A-4147-A177-3AD203B41FA5}">
                      <a16:colId xmlns:a16="http://schemas.microsoft.com/office/drawing/2014/main" val="143513781"/>
                    </a:ext>
                  </a:extLst>
                </a:gridCol>
                <a:gridCol w="568031">
                  <a:extLst>
                    <a:ext uri="{9D8B030D-6E8A-4147-A177-3AD203B41FA5}">
                      <a16:colId xmlns:a16="http://schemas.microsoft.com/office/drawing/2014/main" val="366073100"/>
                    </a:ext>
                  </a:extLst>
                </a:gridCol>
                <a:gridCol w="1816223">
                  <a:extLst>
                    <a:ext uri="{9D8B030D-6E8A-4147-A177-3AD203B41FA5}">
                      <a16:colId xmlns:a16="http://schemas.microsoft.com/office/drawing/2014/main" val="1585079473"/>
                    </a:ext>
                  </a:extLst>
                </a:gridCol>
                <a:gridCol w="664701">
                  <a:extLst>
                    <a:ext uri="{9D8B030D-6E8A-4147-A177-3AD203B41FA5}">
                      <a16:colId xmlns:a16="http://schemas.microsoft.com/office/drawing/2014/main" val="2561485745"/>
                    </a:ext>
                  </a:extLst>
                </a:gridCol>
                <a:gridCol w="647566">
                  <a:extLst>
                    <a:ext uri="{9D8B030D-6E8A-4147-A177-3AD203B41FA5}">
                      <a16:colId xmlns:a16="http://schemas.microsoft.com/office/drawing/2014/main" val="3155329164"/>
                    </a:ext>
                  </a:extLst>
                </a:gridCol>
                <a:gridCol w="706027">
                  <a:extLst>
                    <a:ext uri="{9D8B030D-6E8A-4147-A177-3AD203B41FA5}">
                      <a16:colId xmlns:a16="http://schemas.microsoft.com/office/drawing/2014/main" val="2174096365"/>
                    </a:ext>
                  </a:extLst>
                </a:gridCol>
              </a:tblGrid>
              <a:tr h="490289">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Item</a:t>
                      </a:r>
                    </a:p>
                    <a:p>
                      <a:pPr algn="ctr"/>
                      <a:r>
                        <a:rPr lang="en-US" sz="1000">
                          <a:latin typeface="Roboto" panose="02000000000000000000" pitchFamily="2" charset="0"/>
                          <a:ea typeface="Roboto" panose="02000000000000000000" pitchFamily="2" charset="0"/>
                          <a:cs typeface="Roboto" panose="02000000000000000000" pitchFamily="2" charset="0"/>
                        </a:rPr>
                        <a:t>#</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Item Type</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Qty</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Brand Specific or Equal</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Pref.</a:t>
                      </a:r>
                    </a:p>
                    <a:p>
                      <a:pPr algn="ctr"/>
                      <a:r>
                        <a:rPr lang="en-US" sz="1000">
                          <a:latin typeface="Roboto" panose="02000000000000000000" pitchFamily="2" charset="0"/>
                          <a:ea typeface="Roboto" panose="02000000000000000000" pitchFamily="2" charset="0"/>
                          <a:cs typeface="Roboto" panose="02000000000000000000" pitchFamily="2" charset="0"/>
                        </a:rPr>
                        <a:t>Make</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Pref.</a:t>
                      </a:r>
                    </a:p>
                    <a:p>
                      <a:pPr algn="ctr"/>
                      <a:r>
                        <a:rPr lang="en-US" sz="1000">
                          <a:latin typeface="Roboto" panose="02000000000000000000" pitchFamily="2" charset="0"/>
                          <a:ea typeface="Roboto" panose="02000000000000000000" pitchFamily="2" charset="0"/>
                          <a:cs typeface="Roboto" panose="02000000000000000000" pitchFamily="2" charset="0"/>
                        </a:rPr>
                        <a:t>Model</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Pref.</a:t>
                      </a:r>
                    </a:p>
                    <a:p>
                      <a:pPr algn="ctr"/>
                      <a:r>
                        <a:rPr lang="en-US" sz="1000">
                          <a:latin typeface="Roboto" panose="02000000000000000000" pitchFamily="2" charset="0"/>
                          <a:ea typeface="Roboto" panose="02000000000000000000" pitchFamily="2" charset="0"/>
                          <a:cs typeface="Roboto" panose="02000000000000000000" pitchFamily="2" charset="0"/>
                        </a:rPr>
                        <a:t>MFR #</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solidFill>
                            <a:schemeClr val="bg1"/>
                          </a:solidFill>
                          <a:latin typeface="Roboto" panose="02000000000000000000" pitchFamily="2" charset="0"/>
                          <a:ea typeface="Roboto" panose="02000000000000000000" pitchFamily="2" charset="0"/>
                          <a:cs typeface="Roboto" panose="02000000000000000000" pitchFamily="2" charset="0"/>
                        </a:rPr>
                        <a:t>Color</a:t>
                      </a: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Salient Characteristics/</a:t>
                      </a:r>
                    </a:p>
                    <a:p>
                      <a:pPr algn="ctr"/>
                      <a:r>
                        <a:rPr lang="en-US" sz="1000">
                          <a:latin typeface="Roboto" panose="02000000000000000000" pitchFamily="2" charset="0"/>
                          <a:ea typeface="Roboto" panose="02000000000000000000" pitchFamily="2" charset="0"/>
                          <a:cs typeface="Roboto" panose="02000000000000000000" pitchFamily="2" charset="0"/>
                        </a:rPr>
                        <a:t>Technical </a:t>
                      </a:r>
                      <a:r>
                        <a:rPr lang="en-US" sz="1000" baseline="0">
                          <a:latin typeface="Roboto" panose="02000000000000000000" pitchFamily="2" charset="0"/>
                          <a:ea typeface="Roboto" panose="02000000000000000000" pitchFamily="2" charset="0"/>
                          <a:cs typeface="Roboto" panose="02000000000000000000" pitchFamily="2" charset="0"/>
                        </a:rPr>
                        <a:t>Specs</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latin typeface="Roboto" panose="02000000000000000000" pitchFamily="2" charset="0"/>
                          <a:ea typeface="Roboto" panose="02000000000000000000" pitchFamily="2" charset="0"/>
                          <a:cs typeface="Roboto" panose="02000000000000000000" pitchFamily="2" charset="0"/>
                        </a:rPr>
                        <a:t>Unit Cost</a:t>
                      </a:r>
                      <a:endParaRPr lang="en-US" sz="1000">
                        <a:solidFill>
                          <a:schemeClr val="tx1"/>
                        </a:solidFill>
                        <a:latin typeface="Roboto" panose="02000000000000000000" pitchFamily="2" charset="0"/>
                        <a:ea typeface="Roboto" panose="02000000000000000000" pitchFamily="2" charset="0"/>
                        <a:cs typeface="Roboto" panose="02000000000000000000" pitchFamily="2" charset="0"/>
                      </a:endParaRPr>
                    </a:p>
                  </a:txBody>
                  <a:tcPr>
                    <a:solidFill>
                      <a:srgbClr val="0070C0"/>
                    </a:solidFill>
                  </a:tcPr>
                </a:tc>
                <a:tc>
                  <a:txBody>
                    <a:bodyPr/>
                    <a:lstStyle/>
                    <a:p>
                      <a:pPr algn="ctr"/>
                      <a:r>
                        <a:rPr lang="en-US" sz="1000">
                          <a:solidFill>
                            <a:schemeClr val="bg1"/>
                          </a:solidFill>
                          <a:latin typeface="Roboto" panose="02000000000000000000" pitchFamily="2" charset="0"/>
                          <a:ea typeface="Roboto" panose="02000000000000000000" pitchFamily="2" charset="0"/>
                          <a:cs typeface="Roboto" panose="02000000000000000000" pitchFamily="2" charset="0"/>
                        </a:rPr>
                        <a:t>Total Cost</a:t>
                      </a:r>
                    </a:p>
                  </a:txBody>
                  <a:tcPr>
                    <a:solidFill>
                      <a:srgbClr val="0070C0"/>
                    </a:solidFill>
                  </a:tcPr>
                </a:tc>
                <a:tc>
                  <a:txBody>
                    <a:bodyPr/>
                    <a:lstStyle/>
                    <a:p>
                      <a:pPr algn="ctr"/>
                      <a:r>
                        <a:rPr lang="en-US" sz="950">
                          <a:solidFill>
                            <a:schemeClr val="bg1"/>
                          </a:solidFill>
                          <a:latin typeface="Roboto" panose="02000000000000000000" pitchFamily="2" charset="0"/>
                          <a:ea typeface="Roboto" panose="02000000000000000000" pitchFamily="2" charset="0"/>
                          <a:cs typeface="Roboto" panose="02000000000000000000" pitchFamily="2" charset="0"/>
                        </a:rPr>
                        <a:t>Software</a:t>
                      </a:r>
                    </a:p>
                    <a:p>
                      <a:pPr algn="ctr"/>
                      <a:r>
                        <a:rPr lang="en-US" sz="950">
                          <a:solidFill>
                            <a:schemeClr val="bg1"/>
                          </a:solidFill>
                          <a:latin typeface="Roboto" panose="02000000000000000000" pitchFamily="2" charset="0"/>
                          <a:ea typeface="Roboto" panose="02000000000000000000" pitchFamily="2" charset="0"/>
                          <a:cs typeface="Roboto" panose="02000000000000000000" pitchFamily="2" charset="0"/>
                        </a:rPr>
                        <a:t>Y/N</a:t>
                      </a:r>
                    </a:p>
                  </a:txBody>
                  <a:tcPr>
                    <a:solidFill>
                      <a:srgbClr val="0070C0"/>
                    </a:solidFill>
                  </a:tcPr>
                </a:tc>
                <a:extLst>
                  <a:ext uri="{0D108BD9-81ED-4DB2-BD59-A6C34878D82A}">
                    <a16:rowId xmlns:a16="http://schemas.microsoft.com/office/drawing/2014/main" val="2894335117"/>
                  </a:ext>
                </a:extLst>
              </a:tr>
              <a:tr h="1327569">
                <a:tc>
                  <a:txBody>
                    <a:bodyPr/>
                    <a:lstStyle/>
                    <a:p>
                      <a:pPr algn="ctr"/>
                      <a:r>
                        <a:rPr lang="en-US" sz="1100">
                          <a:latin typeface="Roboto" panose="02000000000000000000" pitchFamily="2" charset="0"/>
                          <a:ea typeface="Roboto" panose="02000000000000000000" pitchFamily="2" charset="0"/>
                          <a:cs typeface="Roboto" panose="02000000000000000000" pitchFamily="2" charset="0"/>
                        </a:rPr>
                        <a:t>1</a:t>
                      </a:r>
                    </a:p>
                  </a:txBody>
                  <a:tcPr/>
                </a:tc>
                <a:tc>
                  <a:txBody>
                    <a:bodyPr/>
                    <a:lstStyle/>
                    <a:p>
                      <a:r>
                        <a:rPr lang="en-US" sz="1050">
                          <a:latin typeface="Roboto" panose="02000000000000000000" pitchFamily="2" charset="0"/>
                          <a:ea typeface="Roboto" panose="02000000000000000000" pitchFamily="2" charset="0"/>
                          <a:cs typeface="Roboto" panose="02000000000000000000" pitchFamily="2" charset="0"/>
                        </a:rPr>
                        <a:t>Audio Console</a:t>
                      </a:r>
                    </a:p>
                  </a:txBody>
                  <a:tcPr/>
                </a:tc>
                <a:tc>
                  <a:txBody>
                    <a:bodyPr/>
                    <a:lstStyle/>
                    <a:p>
                      <a:pPr algn="ctr"/>
                      <a:r>
                        <a:rPr lang="en-US" sz="1100" baseline="0">
                          <a:latin typeface="Roboto" panose="02000000000000000000" pitchFamily="2" charset="0"/>
                          <a:ea typeface="Roboto" panose="02000000000000000000" pitchFamily="2" charset="0"/>
                          <a:cs typeface="Roboto" panose="02000000000000000000" pitchFamily="2" charset="0"/>
                        </a:rPr>
                        <a:t>1</a:t>
                      </a:r>
                      <a:endParaRPr lang="en-US" sz="1100">
                        <a:latin typeface="Roboto" panose="02000000000000000000" pitchFamily="2" charset="0"/>
                        <a:ea typeface="Roboto" panose="02000000000000000000" pitchFamily="2" charset="0"/>
                        <a:cs typeface="Roboto" panose="02000000000000000000" pitchFamily="2"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a:latin typeface="Roboto" panose="02000000000000000000" pitchFamily="2" charset="0"/>
                          <a:ea typeface="Roboto" panose="02000000000000000000" pitchFamily="2" charset="0"/>
                          <a:cs typeface="Roboto" panose="02000000000000000000" pitchFamily="2" charset="0"/>
                        </a:rPr>
                        <a:t>Brand Specific or Equal</a:t>
                      </a:r>
                    </a:p>
                  </a:txBody>
                  <a:tcPr/>
                </a:tc>
                <a:tc>
                  <a:txBody>
                    <a:bodyPr/>
                    <a:lstStyle/>
                    <a:p>
                      <a:r>
                        <a:rPr lang="en-US" sz="1100">
                          <a:latin typeface="Roboto" panose="02000000000000000000" pitchFamily="2" charset="0"/>
                          <a:ea typeface="Roboto" panose="02000000000000000000" pitchFamily="2" charset="0"/>
                          <a:cs typeface="Roboto" panose="02000000000000000000" pitchFamily="2" charset="0"/>
                        </a:rPr>
                        <a:t>Yamaha</a:t>
                      </a:r>
                    </a:p>
                  </a:txBody>
                  <a:tcPr/>
                </a:tc>
                <a:tc>
                  <a:txBody>
                    <a:bodyPr/>
                    <a:lstStyle/>
                    <a:p>
                      <a:r>
                        <a:rPr lang="en-US" sz="1100">
                          <a:latin typeface="Roboto" panose="02000000000000000000" pitchFamily="2" charset="0"/>
                          <a:ea typeface="Roboto" panose="02000000000000000000" pitchFamily="2" charset="0"/>
                          <a:cs typeface="Roboto" panose="02000000000000000000" pitchFamily="2" charset="0"/>
                        </a:rPr>
                        <a:t>QL1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Roboto" panose="02000000000000000000" pitchFamily="2" charset="0"/>
                          <a:ea typeface="Roboto" panose="02000000000000000000" pitchFamily="2" charset="0"/>
                          <a:cs typeface="Roboto" panose="02000000000000000000" pitchFamily="2" charset="0"/>
                        </a:rPr>
                        <a:t>QL1-FV1</a:t>
                      </a:r>
                    </a:p>
                  </a:txBody>
                  <a:tcPr/>
                </a:tc>
                <a:tc>
                  <a:txBody>
                    <a:bodyPr/>
                    <a:lstStyle/>
                    <a:p>
                      <a:r>
                        <a:rPr lang="en-US" sz="1100">
                          <a:latin typeface="Roboto" panose="02000000000000000000" pitchFamily="2" charset="0"/>
                          <a:ea typeface="Roboto" panose="02000000000000000000" pitchFamily="2" charset="0"/>
                          <a:cs typeface="Roboto" panose="02000000000000000000" pitchFamily="2" charset="0"/>
                        </a:rPr>
                        <a:t>Black</a:t>
                      </a:r>
                    </a:p>
                  </a:txBody>
                  <a:tcPr/>
                </a:tc>
                <a:tc>
                  <a:txBody>
                    <a:bodyPr/>
                    <a:lstStyle/>
                    <a:p>
                      <a:r>
                        <a:rPr lang="en-US" sz="1100">
                          <a:latin typeface="Roboto" panose="02000000000000000000" pitchFamily="2" charset="0"/>
                          <a:ea typeface="Roboto" panose="02000000000000000000" pitchFamily="2" charset="0"/>
                          <a:cs typeface="Roboto" panose="02000000000000000000" pitchFamily="2" charset="0"/>
                        </a:rPr>
                        <a:t>18.4“ x10.7“ x22.1”</a:t>
                      </a:r>
                    </a:p>
                    <a:p>
                      <a:r>
                        <a:rPr lang="en-US" sz="1100">
                          <a:latin typeface="Roboto" panose="02000000000000000000" pitchFamily="2" charset="0"/>
                          <a:ea typeface="Roboto" panose="02000000000000000000" pitchFamily="2" charset="0"/>
                          <a:cs typeface="Roboto" panose="02000000000000000000" pitchFamily="2" charset="0"/>
                        </a:rPr>
                        <a:t>135w power</a:t>
                      </a:r>
                    </a:p>
                    <a:p>
                      <a:r>
                        <a:rPr lang="en-US" sz="1100">
                          <a:latin typeface="Roboto" panose="02000000000000000000" pitchFamily="2" charset="0"/>
                          <a:ea typeface="Roboto" panose="02000000000000000000" pitchFamily="2" charset="0"/>
                          <a:cs typeface="Roboto" panose="02000000000000000000" pitchFamily="2" charset="0"/>
                        </a:rPr>
                        <a:t>10" touch panel</a:t>
                      </a:r>
                    </a:p>
                    <a:p>
                      <a:r>
                        <a:rPr lang="en-US" sz="1100">
                          <a:latin typeface="Roboto" panose="02000000000000000000" pitchFamily="2" charset="0"/>
                          <a:ea typeface="Roboto" panose="02000000000000000000" pitchFamily="2" charset="0"/>
                          <a:cs typeface="Roboto" panose="02000000000000000000" pitchFamily="2" charset="0"/>
                        </a:rPr>
                        <a:t>32 mono/8 stereo inputs</a:t>
                      </a:r>
                    </a:p>
                    <a:p>
                      <a:r>
                        <a:rPr lang="en-US" sz="1100">
                          <a:latin typeface="Roboto" panose="02000000000000000000" pitchFamily="2" charset="0"/>
                          <a:ea typeface="Roboto" panose="02000000000000000000" pitchFamily="2" charset="0"/>
                          <a:cs typeface="Roboto" panose="02000000000000000000" pitchFamily="2" charset="0"/>
                        </a:rPr>
                        <a:t>16 faders/ mix buses</a:t>
                      </a:r>
                    </a:p>
                    <a:p>
                      <a:r>
                        <a:rPr lang="en-US" sz="1100">
                          <a:latin typeface="Roboto" panose="02000000000000000000" pitchFamily="2" charset="0"/>
                          <a:ea typeface="Roboto" panose="02000000000000000000" pitchFamily="2" charset="0"/>
                          <a:cs typeface="Roboto" panose="02000000000000000000" pitchFamily="2" charset="0"/>
                        </a:rPr>
                        <a:t>1 stereo bus</a:t>
                      </a:r>
                    </a:p>
                    <a:p>
                      <a:r>
                        <a:rPr lang="en-US" sz="1100">
                          <a:latin typeface="Roboto" panose="02000000000000000000" pitchFamily="2" charset="0"/>
                          <a:ea typeface="Roboto" panose="02000000000000000000" pitchFamily="2" charset="0"/>
                          <a:cs typeface="Roboto" panose="02000000000000000000" pitchFamily="2" charset="0"/>
                        </a:rPr>
                        <a:t>16 analog inputs</a:t>
                      </a:r>
                    </a:p>
                    <a:p>
                      <a:r>
                        <a:rPr lang="en-US" sz="1100">
                          <a:latin typeface="Roboto" panose="02000000000000000000" pitchFamily="2" charset="0"/>
                          <a:ea typeface="Roboto" panose="02000000000000000000" pitchFamily="2" charset="0"/>
                          <a:cs typeface="Roboto" panose="02000000000000000000" pitchFamily="2" charset="0"/>
                        </a:rPr>
                        <a:t>8 analog outputs</a:t>
                      </a:r>
                    </a:p>
                  </a:txBody>
                  <a:tcPr/>
                </a:tc>
                <a:tc>
                  <a:txBody>
                    <a:bodyPr/>
                    <a:lstStyle/>
                    <a:p>
                      <a:pPr algn="r"/>
                      <a:r>
                        <a:rPr lang="en-US" sz="1100">
                          <a:latin typeface="Roboto" panose="02000000000000000000" pitchFamily="2" charset="0"/>
                          <a:ea typeface="Roboto" panose="02000000000000000000" pitchFamily="2" charset="0"/>
                          <a:cs typeface="Roboto" panose="02000000000000000000" pitchFamily="2" charset="0"/>
                        </a:rPr>
                        <a:t>$6,000</a:t>
                      </a:r>
                    </a:p>
                  </a:txBody>
                  <a:tcPr/>
                </a:tc>
                <a:tc>
                  <a:txBody>
                    <a:bodyPr/>
                    <a:lstStyle/>
                    <a:p>
                      <a:pPr algn="r"/>
                      <a:r>
                        <a:rPr lang="en-US" sz="1100">
                          <a:latin typeface="Roboto" panose="02000000000000000000" pitchFamily="2" charset="0"/>
                          <a:ea typeface="Roboto" panose="02000000000000000000" pitchFamily="2" charset="0"/>
                          <a:cs typeface="Roboto" panose="02000000000000000000" pitchFamily="2" charset="0"/>
                        </a:rPr>
                        <a:t>$6,000</a:t>
                      </a:r>
                    </a:p>
                  </a:txBody>
                  <a:tcPr/>
                </a:tc>
                <a:tc>
                  <a:txBody>
                    <a:bodyPr/>
                    <a:lstStyle/>
                    <a:p>
                      <a:pPr algn="ctr"/>
                      <a:r>
                        <a:rPr lang="en-US" sz="1100">
                          <a:solidFill>
                            <a:schemeClr val="tx1"/>
                          </a:solidFill>
                          <a:latin typeface="Roboto" panose="02000000000000000000" pitchFamily="2" charset="0"/>
                          <a:ea typeface="Roboto" panose="02000000000000000000" pitchFamily="2" charset="0"/>
                          <a:cs typeface="Roboto" panose="02000000000000000000" pitchFamily="2" charset="0"/>
                        </a:rPr>
                        <a:t>Y</a:t>
                      </a:r>
                    </a:p>
                  </a:txBody>
                  <a:tcPr/>
                </a:tc>
                <a:extLst>
                  <a:ext uri="{0D108BD9-81ED-4DB2-BD59-A6C34878D82A}">
                    <a16:rowId xmlns:a16="http://schemas.microsoft.com/office/drawing/2014/main" val="2207628410"/>
                  </a:ext>
                </a:extLst>
              </a:tr>
              <a:tr h="839314">
                <a:tc>
                  <a:txBody>
                    <a:bodyPr/>
                    <a:lstStyle/>
                    <a:p>
                      <a:pPr algn="ctr"/>
                      <a:r>
                        <a:rPr lang="en-US" sz="1100">
                          <a:latin typeface="Roboto" panose="02000000000000000000" pitchFamily="2" charset="0"/>
                          <a:ea typeface="Roboto" panose="02000000000000000000" pitchFamily="2" charset="0"/>
                          <a:cs typeface="Roboto" panose="02000000000000000000" pitchFamily="2" charset="0"/>
                        </a:rPr>
                        <a:t>2</a:t>
                      </a:r>
                    </a:p>
                  </a:txBody>
                  <a:tcPr/>
                </a:tc>
                <a:tc>
                  <a:txBody>
                    <a:bodyPr/>
                    <a:lstStyle/>
                    <a:p>
                      <a:pPr algn="ctr"/>
                      <a:r>
                        <a:rPr lang="en-US" sz="1050">
                          <a:latin typeface="Roboto" panose="02000000000000000000" pitchFamily="2" charset="0"/>
                          <a:ea typeface="Roboto" panose="02000000000000000000" pitchFamily="2" charset="0"/>
                          <a:cs typeface="Roboto" panose="02000000000000000000" pitchFamily="2" charset="0"/>
                        </a:rPr>
                        <a:t>Speaker</a:t>
                      </a:r>
                    </a:p>
                  </a:txBody>
                  <a:tcPr/>
                </a:tc>
                <a:tc>
                  <a:txBody>
                    <a:bodyPr/>
                    <a:lstStyle/>
                    <a:p>
                      <a:pPr algn="ctr"/>
                      <a:r>
                        <a:rPr lang="en-US" sz="1100">
                          <a:latin typeface="Roboto" panose="02000000000000000000" pitchFamily="2" charset="0"/>
                          <a:ea typeface="Roboto" panose="02000000000000000000" pitchFamily="2" charset="0"/>
                          <a:cs typeface="Roboto" panose="02000000000000000000" pitchFamily="2" charset="0"/>
                        </a:rPr>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a:latin typeface="Roboto" panose="02000000000000000000" pitchFamily="2" charset="0"/>
                          <a:ea typeface="Roboto" panose="02000000000000000000" pitchFamily="2" charset="0"/>
                          <a:cs typeface="Roboto" panose="02000000000000000000" pitchFamily="2" charset="0"/>
                        </a:rPr>
                        <a:t>Brand Specific or Equal</a:t>
                      </a:r>
                    </a:p>
                  </a:txBody>
                  <a:tcPr/>
                </a:tc>
                <a:tc>
                  <a:txBody>
                    <a:bodyPr/>
                    <a:lstStyle/>
                    <a:p>
                      <a:pPr algn="ctr"/>
                      <a:r>
                        <a:rPr lang="en-US" sz="1100">
                          <a:latin typeface="Roboto" panose="02000000000000000000" pitchFamily="2" charset="0"/>
                          <a:ea typeface="Roboto" panose="02000000000000000000" pitchFamily="2" charset="0"/>
                          <a:cs typeface="Roboto" panose="02000000000000000000" pitchFamily="2" charset="0"/>
                        </a:rPr>
                        <a:t>Meyer</a:t>
                      </a:r>
                    </a:p>
                  </a:txBody>
                  <a:tcPr/>
                </a:tc>
                <a:tc>
                  <a:txBody>
                    <a:bodyPr/>
                    <a:lstStyle/>
                    <a:p>
                      <a:pPr algn="l"/>
                      <a:r>
                        <a:rPr lang="en-US" sz="1100">
                          <a:latin typeface="Roboto" panose="02000000000000000000" pitchFamily="2" charset="0"/>
                          <a:ea typeface="Roboto" panose="02000000000000000000" pitchFamily="2" charset="0"/>
                          <a:cs typeface="Roboto" panose="02000000000000000000" pitchFamily="2" charset="0"/>
                        </a:rPr>
                        <a:t>UPJ-1P</a:t>
                      </a:r>
                    </a:p>
                  </a:txBody>
                  <a:tcPr/>
                </a:tc>
                <a:tc>
                  <a:txBody>
                    <a:bodyPr/>
                    <a:lstStyle/>
                    <a:p>
                      <a:pPr algn="ctr"/>
                      <a:r>
                        <a:rPr lang="en-US" sz="1100">
                          <a:latin typeface="Roboto" panose="02000000000000000000" pitchFamily="2" charset="0"/>
                          <a:ea typeface="Roboto" panose="02000000000000000000" pitchFamily="2" charset="0"/>
                          <a:cs typeface="Roboto" panose="02000000000000000000" pitchFamily="2" charset="0"/>
                        </a:rPr>
                        <a:t>UPJ-1P-3P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latin typeface="Roboto" panose="02000000000000000000" pitchFamily="2" charset="0"/>
                          <a:ea typeface="Roboto" panose="02000000000000000000" pitchFamily="2" charset="0"/>
                          <a:cs typeface="Roboto" panose="02000000000000000000" pitchFamily="2" charset="0"/>
                        </a:rPr>
                        <a:t>Black</a:t>
                      </a:r>
                    </a:p>
                    <a:p>
                      <a:pPr algn="ctr"/>
                      <a:endParaRPr lang="en-US" sz="1100">
                        <a:latin typeface="Roboto" panose="02000000000000000000" pitchFamily="2" charset="0"/>
                        <a:ea typeface="Roboto" panose="02000000000000000000" pitchFamily="2" charset="0"/>
                        <a:cs typeface="Roboto" panose="02000000000000000000" pitchFamily="2" charset="0"/>
                      </a:endParaRPr>
                    </a:p>
                  </a:txBody>
                  <a:tcPr/>
                </a:tc>
                <a:tc>
                  <a:txBody>
                    <a:bodyPr/>
                    <a:lstStyle/>
                    <a:p>
                      <a:pPr algn="l"/>
                      <a:r>
                        <a:rPr lang="en-US" sz="1100">
                          <a:latin typeface="Roboto" panose="02000000000000000000" pitchFamily="2" charset="0"/>
                          <a:ea typeface="Roboto" panose="02000000000000000000" pitchFamily="2" charset="0"/>
                          <a:cs typeface="Roboto" panose="02000000000000000000" pitchFamily="2" charset="0"/>
                        </a:rPr>
                        <a:t>11.15”x22.43”x12.25”</a:t>
                      </a:r>
                    </a:p>
                    <a:p>
                      <a:pPr algn="l"/>
                      <a:r>
                        <a:rPr lang="en-US" sz="1100">
                          <a:latin typeface="Roboto" panose="02000000000000000000" pitchFamily="2" charset="0"/>
                          <a:ea typeface="Roboto" panose="02000000000000000000" pitchFamily="2" charset="0"/>
                          <a:cs typeface="Roboto" panose="02000000000000000000" pitchFamily="2" charset="0"/>
                        </a:rPr>
                        <a:t>100-240VAC</a:t>
                      </a:r>
                    </a:p>
                    <a:p>
                      <a:pPr algn="l"/>
                      <a:r>
                        <a:rPr lang="en-US" sz="1100">
                          <a:latin typeface="Roboto" panose="02000000000000000000" pitchFamily="2" charset="0"/>
                          <a:ea typeface="Roboto" panose="02000000000000000000" pitchFamily="2" charset="0"/>
                          <a:cs typeface="Roboto" panose="02000000000000000000" pitchFamily="2" charset="0"/>
                        </a:rPr>
                        <a:t>Female XLR input with male XLR loop output</a:t>
                      </a:r>
                    </a:p>
                    <a:p>
                      <a:pPr algn="l"/>
                      <a:r>
                        <a:rPr lang="en-US" sz="1100">
                          <a:latin typeface="Roboto" panose="02000000000000000000" pitchFamily="2" charset="0"/>
                          <a:ea typeface="Roboto" panose="02000000000000000000" pitchFamily="2" charset="0"/>
                          <a:cs typeface="Roboto" panose="02000000000000000000" pitchFamily="2" charset="0"/>
                        </a:rPr>
                        <a:t>3pin connector</a:t>
                      </a:r>
                    </a:p>
                  </a:txBody>
                  <a:tcPr/>
                </a:tc>
                <a:tc>
                  <a:txBody>
                    <a:bodyPr/>
                    <a:lstStyle/>
                    <a:p>
                      <a:pPr algn="ctr"/>
                      <a:r>
                        <a:rPr lang="en-US" sz="1100">
                          <a:latin typeface="Roboto" panose="02000000000000000000" pitchFamily="2" charset="0"/>
                          <a:ea typeface="Roboto" panose="02000000000000000000" pitchFamily="2" charset="0"/>
                          <a:cs typeface="Roboto" panose="02000000000000000000" pitchFamily="2" charset="0"/>
                        </a:rPr>
                        <a:t>$5,120</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000">
                          <a:latin typeface="Roboto" panose="02000000000000000000" pitchFamily="2" charset="0"/>
                          <a:ea typeface="Roboto" panose="02000000000000000000" pitchFamily="2" charset="0"/>
                          <a:cs typeface="Roboto" panose="02000000000000000000" pitchFamily="2" charset="0"/>
                        </a:rPr>
                        <a:t>$20,480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Roboto" panose="02000000000000000000" pitchFamily="2" charset="0"/>
                          <a:ea typeface="Roboto" panose="02000000000000000000" pitchFamily="2" charset="0"/>
                          <a:cs typeface="Roboto" panose="02000000000000000000" pitchFamily="2" charset="0"/>
                        </a:rPr>
                        <a:t>N</a:t>
                      </a:r>
                    </a:p>
                  </a:txBody>
                  <a:tcPr/>
                </a:tc>
                <a:extLst>
                  <a:ext uri="{0D108BD9-81ED-4DB2-BD59-A6C34878D82A}">
                    <a16:rowId xmlns:a16="http://schemas.microsoft.com/office/drawing/2014/main" val="4125916844"/>
                  </a:ext>
                </a:extLst>
              </a:tr>
            </a:tbl>
          </a:graphicData>
        </a:graphic>
      </p:graphicFrame>
      <p:sp>
        <p:nvSpPr>
          <p:cNvPr id="3" name="Content Placeholder 1">
            <a:extLst>
              <a:ext uri="{FF2B5EF4-FFF2-40B4-BE49-F238E27FC236}">
                <a16:creationId xmlns:a16="http://schemas.microsoft.com/office/drawing/2014/main" id="{F0F6099A-1EA8-D1E7-ED9F-3B58F50D1F1A}"/>
              </a:ext>
            </a:extLst>
          </p:cNvPr>
          <p:cNvSpPr txBox="1">
            <a:spLocks/>
          </p:cNvSpPr>
          <p:nvPr/>
        </p:nvSpPr>
        <p:spPr>
          <a:xfrm>
            <a:off x="228600" y="5144574"/>
            <a:ext cx="8610600" cy="1509614"/>
          </a:xfrm>
          <a:prstGeom prst="roundRect">
            <a:avLst>
              <a:gd name="adj" fmla="val 0"/>
            </a:avLst>
          </a:prstGeom>
          <a:solidFill>
            <a:schemeClr val="bg1"/>
          </a:solidFill>
          <a:ln>
            <a:noFill/>
          </a:ln>
          <a:effectLst/>
        </p:spPr>
        <p:txBody>
          <a:bodyPr vert="horz" lIns="91440" tIns="45720" rIns="91440" bIns="45720" rtlCol="0" anchor="ctr" anchorCtr="0">
            <a:normAutofit/>
          </a:bodyPr>
          <a:lstStyle>
            <a:lvl1pPr marL="233363" indent="0" algn="l" defTabSz="914400" rtl="0" eaLnBrk="1" latinLnBrk="0" hangingPunct="1">
              <a:spcBef>
                <a:spcPct val="20000"/>
              </a:spcBef>
              <a:buFont typeface="Arial" panose="020B0604020202020204" pitchFamily="34" charset="0"/>
              <a:buNone/>
              <a:defRPr sz="2400" kern="1200">
                <a:solidFill>
                  <a:schemeClr val="tx1"/>
                </a:solidFill>
                <a:latin typeface="Open Sans" pitchFamily="2" charset="0"/>
                <a:ea typeface="Open Sans" pitchFamily="2" charset="0"/>
                <a:cs typeface="Open Sans" pitchFamily="2"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Open Sans" pitchFamily="2" charset="0"/>
                <a:ea typeface="Open Sans" pitchFamily="2" charset="0"/>
                <a:cs typeface="Open Sans"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Open Sans" pitchFamily="2" charset="0"/>
                <a:ea typeface="Open Sans" pitchFamily="2" charset="0"/>
                <a:cs typeface="Open Sans" pitchFamily="2"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2" charset="0"/>
                <a:ea typeface="Open Sans" pitchFamily="2" charset="0"/>
                <a:cs typeface="Open Sans" pitchFamily="2"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2" charset="0"/>
                <a:ea typeface="Open Sans" pitchFamily="2" charset="0"/>
                <a:cs typeface="Open Sans" pitchFamily="2"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altLang="en-US" sz="1600">
                <a:latin typeface="Open Sans"/>
                <a:ea typeface="Open Sans"/>
                <a:cs typeface="Open Sans"/>
              </a:rPr>
              <a:t>The equipment list is used for OMB approval and as the basis for the bid list</a:t>
            </a:r>
          </a:p>
          <a:p>
            <a:pPr marL="285750" indent="-285750">
              <a:buFont typeface="Arial" panose="020B0604020202020204" pitchFamily="34" charset="0"/>
              <a:buChar char="•"/>
            </a:pPr>
            <a:r>
              <a:rPr lang="en-US" altLang="en-US" sz="1600">
                <a:latin typeface="Open Sans"/>
                <a:ea typeface="Open Sans"/>
                <a:cs typeface="Open Sans"/>
              </a:rPr>
              <a:t>List quantifiable characteristics that detail the specifications that are required in the brand and model you prefer</a:t>
            </a:r>
          </a:p>
          <a:p>
            <a:pPr marL="285750" indent="-285750">
              <a:buFont typeface="Arial" panose="020B0604020202020204" pitchFamily="34" charset="0"/>
              <a:buChar char="•"/>
            </a:pPr>
            <a:r>
              <a:rPr lang="en-US" altLang="en-US" sz="1600">
                <a:latin typeface="Open Sans"/>
                <a:ea typeface="Open Sans"/>
                <a:cs typeface="Open Sans"/>
              </a:rPr>
              <a:t>For FY25 projects, 10% of your allocation will be held for contingency</a:t>
            </a:r>
          </a:p>
        </p:txBody>
      </p:sp>
    </p:spTree>
    <p:extLst>
      <p:ext uri="{BB962C8B-B14F-4D97-AF65-F5344CB8AC3E}">
        <p14:creationId xmlns:p14="http://schemas.microsoft.com/office/powerpoint/2010/main" val="2027396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F23F41-1FDD-441A-A74C-BAC7BE04DFFF}"/>
              </a:ext>
            </a:extLst>
          </p:cNvPr>
          <p:cNvSpPr>
            <a:spLocks noGrp="1"/>
          </p:cNvSpPr>
          <p:nvPr>
            <p:ph type="title"/>
          </p:nvPr>
        </p:nvSpPr>
        <p:spPr/>
        <p:txBody>
          <a:bodyPr/>
          <a:lstStyle/>
          <a:p>
            <a:r>
              <a:rPr lang="en-US" b="1"/>
              <a:t>Welcome!</a:t>
            </a:r>
          </a:p>
        </p:txBody>
      </p:sp>
      <p:sp>
        <p:nvSpPr>
          <p:cNvPr id="2" name="Content Placeholder 1">
            <a:extLst>
              <a:ext uri="{FF2B5EF4-FFF2-40B4-BE49-F238E27FC236}">
                <a16:creationId xmlns:a16="http://schemas.microsoft.com/office/drawing/2014/main" id="{A1D47360-E69A-43B4-9AB6-A3471F462FC9}"/>
              </a:ext>
            </a:extLst>
          </p:cNvPr>
          <p:cNvSpPr>
            <a:spLocks noGrp="1"/>
          </p:cNvSpPr>
          <p:nvPr>
            <p:ph sz="quarter" idx="13"/>
          </p:nvPr>
        </p:nvSpPr>
        <p:spPr>
          <a:xfrm>
            <a:off x="228600" y="1216151"/>
            <a:ext cx="8610600" cy="5163133"/>
          </a:xfrm>
          <a:ln>
            <a:noFill/>
          </a:ln>
          <a:effectLst/>
        </p:spPr>
        <p:txBody>
          <a:bodyPr>
            <a:normAutofit/>
          </a:bodyPr>
          <a:lstStyle/>
          <a:p>
            <a:pPr marL="457200" lvl="0" indent="-381000">
              <a:spcBef>
                <a:spcPts val="600"/>
              </a:spcBef>
              <a:spcAft>
                <a:spcPts val="600"/>
              </a:spcAft>
              <a:buSzPts val="2400"/>
              <a:buFont typeface="Roboto"/>
              <a:buChar char="●"/>
            </a:pPr>
            <a:r>
              <a:rPr lang="en-US" b="1">
                <a:sym typeface="Roboto"/>
              </a:rPr>
              <a:t>We will address questions at the end of the presentation</a:t>
            </a:r>
            <a:endParaRPr lang="en-US" b="1"/>
          </a:p>
          <a:p>
            <a:pPr marL="457200" lvl="0" indent="-381000">
              <a:spcBef>
                <a:spcPts val="600"/>
              </a:spcBef>
              <a:spcAft>
                <a:spcPts val="600"/>
              </a:spcAft>
              <a:buSzPts val="2400"/>
              <a:buFont typeface="Roboto"/>
              <a:buChar char="●"/>
            </a:pPr>
            <a:r>
              <a:rPr lang="en-US" b="1">
                <a:sym typeface="Roboto"/>
              </a:rPr>
              <a:t>You can submit questions in the following ways:</a:t>
            </a:r>
            <a:endParaRPr lang="en-US" b="1"/>
          </a:p>
          <a:p>
            <a:pPr marL="1828800" lvl="3" indent="-381000">
              <a:spcBef>
                <a:spcPts val="600"/>
              </a:spcBef>
              <a:spcAft>
                <a:spcPts val="600"/>
              </a:spcAft>
              <a:buSzPts val="2400"/>
              <a:buFont typeface="Roboto"/>
              <a:buChar char="○"/>
            </a:pPr>
            <a:r>
              <a:rPr lang="en-US" sz="2200" b="1">
                <a:sym typeface="Roboto"/>
              </a:rPr>
              <a:t>Q + A feature on Zoom </a:t>
            </a:r>
            <a:endParaRPr lang="en-US" sz="2200" b="1"/>
          </a:p>
          <a:p>
            <a:pPr marL="1828800" lvl="3" indent="-381000">
              <a:spcBef>
                <a:spcPts val="600"/>
              </a:spcBef>
              <a:spcAft>
                <a:spcPts val="600"/>
              </a:spcAft>
              <a:buSzPts val="2400"/>
              <a:buFont typeface="Roboto"/>
              <a:buChar char="○"/>
            </a:pPr>
            <a:r>
              <a:rPr lang="en-US" sz="2200" b="1">
                <a:sym typeface="Roboto"/>
              </a:rPr>
              <a:t>Through email or text to: capitalrequest@culture.nyc.gov</a:t>
            </a:r>
            <a:endParaRPr lang="en-US" sz="2200" b="1"/>
          </a:p>
          <a:p>
            <a:pPr marL="457200" lvl="0" indent="-381000">
              <a:spcBef>
                <a:spcPts val="600"/>
              </a:spcBef>
              <a:spcAft>
                <a:spcPts val="600"/>
              </a:spcAft>
              <a:buSzPts val="2400"/>
              <a:buFont typeface="Roboto"/>
              <a:buChar char="●"/>
            </a:pPr>
            <a:r>
              <a:rPr lang="en-US" b="1">
                <a:sym typeface="Roboto"/>
              </a:rPr>
              <a:t>When you submit a question through any of the above options, include your name, your organization and the system type (unless you choose the anonymous option)</a:t>
            </a:r>
            <a:endParaRPr lang="en-US" b="1"/>
          </a:p>
          <a:p>
            <a:pPr marL="457200" lvl="0" indent="-381000">
              <a:spcBef>
                <a:spcPts val="600"/>
              </a:spcBef>
              <a:spcAft>
                <a:spcPts val="600"/>
              </a:spcAft>
              <a:buSzPts val="2400"/>
              <a:buFont typeface="Roboto"/>
              <a:buChar char="●"/>
            </a:pPr>
            <a:r>
              <a:rPr lang="en-US" b="1">
                <a:sym typeface="Roboto"/>
              </a:rPr>
              <a:t>Participant mics will remain muted throughout the presentation and Q + A</a:t>
            </a:r>
            <a:endParaRPr lang="en-US" b="1"/>
          </a:p>
        </p:txBody>
      </p:sp>
    </p:spTree>
    <p:extLst>
      <p:ext uri="{BB962C8B-B14F-4D97-AF65-F5344CB8AC3E}">
        <p14:creationId xmlns:p14="http://schemas.microsoft.com/office/powerpoint/2010/main" val="4031189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77F632-8180-4820-A705-34D746622F93}"/>
              </a:ext>
            </a:extLst>
          </p:cNvPr>
          <p:cNvSpPr>
            <a:spLocks noGrp="1"/>
          </p:cNvSpPr>
          <p:nvPr>
            <p:ph type="title"/>
          </p:nvPr>
        </p:nvSpPr>
        <p:spPr/>
        <p:txBody>
          <a:bodyPr/>
          <a:lstStyle/>
          <a:p>
            <a:r>
              <a:rPr lang="en-US" b="1"/>
              <a:t>Brand Specific or Equal</a:t>
            </a:r>
          </a:p>
        </p:txBody>
      </p:sp>
      <p:sp>
        <p:nvSpPr>
          <p:cNvPr id="2" name="Content Placeholder 1">
            <a:extLst>
              <a:ext uri="{FF2B5EF4-FFF2-40B4-BE49-F238E27FC236}">
                <a16:creationId xmlns:a16="http://schemas.microsoft.com/office/drawing/2014/main" id="{67DDD8FF-F3F6-49DB-B025-3857CE3853A3}"/>
              </a:ext>
            </a:extLst>
          </p:cNvPr>
          <p:cNvSpPr>
            <a:spLocks noGrp="1"/>
          </p:cNvSpPr>
          <p:nvPr>
            <p:ph sz="quarter" idx="13"/>
          </p:nvPr>
        </p:nvSpPr>
        <p:spPr>
          <a:xfrm>
            <a:off x="228600" y="1216152"/>
            <a:ext cx="4069080" cy="5108448"/>
          </a:xfrm>
          <a:ln>
            <a:noFill/>
          </a:ln>
          <a:effectLst/>
        </p:spPr>
        <p:txBody>
          <a:bodyPr>
            <a:normAutofit/>
          </a:bodyPr>
          <a:lstStyle/>
          <a:p>
            <a:pPr marL="342900" indent="-342900">
              <a:spcBef>
                <a:spcPts val="600"/>
              </a:spcBef>
              <a:spcAft>
                <a:spcPts val="600"/>
              </a:spcAft>
              <a:buFont typeface="Arial" panose="020B0604020202020204" pitchFamily="34" charset="0"/>
              <a:buChar char="•"/>
            </a:pPr>
            <a:r>
              <a:rPr lang="en-US" altLang="en-US" dirty="0"/>
              <a:t>Equipment list should indicate items as “Brand Specific or  Equal”</a:t>
            </a:r>
          </a:p>
          <a:p>
            <a:pPr marL="342900" indent="-342900">
              <a:spcBef>
                <a:spcPts val="600"/>
              </a:spcBef>
              <a:spcAft>
                <a:spcPts val="600"/>
              </a:spcAft>
              <a:buFont typeface="Arial" panose="020B0604020202020204" pitchFamily="34" charset="0"/>
              <a:buChar char="•"/>
            </a:pPr>
            <a:r>
              <a:rPr lang="en-US" altLang="en-US" dirty="0"/>
              <a:t>“Brand Specific or Equal” allows vendors to substitute equivalent items by other manufacturers</a:t>
            </a:r>
          </a:p>
          <a:p>
            <a:pPr marL="342900" indent="-342900">
              <a:spcBef>
                <a:spcPts val="600"/>
              </a:spcBef>
              <a:spcAft>
                <a:spcPts val="600"/>
              </a:spcAft>
              <a:buFont typeface="Arial" panose="020B0604020202020204" pitchFamily="34" charset="0"/>
              <a:buChar char="•"/>
            </a:pPr>
            <a:r>
              <a:rPr lang="en-US" altLang="en-US" dirty="0"/>
              <a:t>Majority of City purchased items are made as “Brand Specific or Equal”</a:t>
            </a:r>
            <a:endParaRPr lang="en-US" dirty="0"/>
          </a:p>
        </p:txBody>
      </p:sp>
      <p:sp>
        <p:nvSpPr>
          <p:cNvPr id="3" name="Content Placeholder 2">
            <a:extLst>
              <a:ext uri="{FF2B5EF4-FFF2-40B4-BE49-F238E27FC236}">
                <a16:creationId xmlns:a16="http://schemas.microsoft.com/office/drawing/2014/main" id="{3870621C-F750-4A52-B5E8-D056AFEEB2FE}"/>
              </a:ext>
            </a:extLst>
          </p:cNvPr>
          <p:cNvSpPr>
            <a:spLocks noGrp="1"/>
          </p:cNvSpPr>
          <p:nvPr>
            <p:ph sz="quarter" idx="14"/>
          </p:nvPr>
        </p:nvSpPr>
        <p:spPr>
          <a:xfrm>
            <a:off x="4772467" y="1216152"/>
            <a:ext cx="4069080" cy="5108448"/>
          </a:xfrm>
          <a:solidFill>
            <a:srgbClr val="CBDDE2"/>
          </a:solidFill>
          <a:ln>
            <a:noFill/>
          </a:ln>
          <a:effectLst/>
        </p:spPr>
        <p:txBody>
          <a:bodyPr/>
          <a:lstStyle/>
          <a:p>
            <a:pPr marL="1588" algn="ctr" defTabSz="939800" eaLnBrk="0" hangingPunct="0">
              <a:defRPr/>
            </a:pPr>
            <a:r>
              <a:rPr lang="en-US">
                <a:latin typeface="Arial Black" charset="0"/>
                <a:ea typeface="ＭＳ Ｐゴシック" charset="0"/>
              </a:rPr>
              <a:t>“BRAND SPECIFIC”</a:t>
            </a:r>
            <a:br>
              <a:rPr lang="en-US">
                <a:latin typeface="Arial Black" charset="0"/>
                <a:ea typeface="ＭＳ Ｐゴシック" charset="0"/>
              </a:rPr>
            </a:br>
            <a:r>
              <a:rPr lang="en-US">
                <a:latin typeface="Arial Black" charset="0"/>
                <a:ea typeface="ＭＳ Ｐゴシック" charset="0"/>
              </a:rPr>
              <a:t>ITEMS REQUIRE A LENGTHY DETERMINATION PROCESS</a:t>
            </a:r>
            <a:br>
              <a:rPr lang="en-US">
                <a:latin typeface="Arial Black" charset="0"/>
                <a:ea typeface="ＭＳ Ｐゴシック" charset="0"/>
              </a:rPr>
            </a:br>
            <a:r>
              <a:rPr lang="en-US">
                <a:latin typeface="Arial Black" charset="0"/>
                <a:ea typeface="ＭＳ Ｐゴシック" charset="0"/>
              </a:rPr>
              <a:t>AND </a:t>
            </a:r>
            <a:br>
              <a:rPr lang="en-US">
                <a:latin typeface="Arial Black" charset="0"/>
                <a:ea typeface="ＭＳ Ｐゴシック" charset="0"/>
              </a:rPr>
            </a:br>
            <a:r>
              <a:rPr lang="en-US">
                <a:latin typeface="Arial Black" charset="0"/>
                <a:ea typeface="ＭＳ Ｐゴシック" charset="0"/>
              </a:rPr>
              <a:t>MAY NOT BE APPROVED</a:t>
            </a:r>
            <a:endParaRPr lang="en-US"/>
          </a:p>
        </p:txBody>
      </p:sp>
    </p:spTree>
    <p:extLst>
      <p:ext uri="{BB962C8B-B14F-4D97-AF65-F5344CB8AC3E}">
        <p14:creationId xmlns:p14="http://schemas.microsoft.com/office/powerpoint/2010/main" val="1715124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252383-29D8-4A54-9A5E-31C931D9FEFC}"/>
              </a:ext>
            </a:extLst>
          </p:cNvPr>
          <p:cNvSpPr>
            <a:spLocks noGrp="1"/>
          </p:cNvSpPr>
          <p:nvPr>
            <p:ph type="title"/>
          </p:nvPr>
        </p:nvSpPr>
        <p:spPr/>
        <p:txBody>
          <a:bodyPr/>
          <a:lstStyle/>
          <a:p>
            <a:pPr marL="119063"/>
            <a:r>
              <a:rPr lang="en-US" b="1"/>
              <a:t>Legal Agreements</a:t>
            </a:r>
            <a:endParaRPr lang="en-US"/>
          </a:p>
        </p:txBody>
      </p:sp>
      <p:sp>
        <p:nvSpPr>
          <p:cNvPr id="2" name="Content Placeholder 1">
            <a:extLst>
              <a:ext uri="{FF2B5EF4-FFF2-40B4-BE49-F238E27FC236}">
                <a16:creationId xmlns:a16="http://schemas.microsoft.com/office/drawing/2014/main" id="{E5B7C3DF-DF71-488F-B504-4EF51750C23C}"/>
              </a:ext>
            </a:extLst>
          </p:cNvPr>
          <p:cNvSpPr>
            <a:spLocks noGrp="1"/>
          </p:cNvSpPr>
          <p:nvPr>
            <p:ph sz="quarter" idx="13"/>
          </p:nvPr>
        </p:nvSpPr>
        <p:spPr>
          <a:xfrm>
            <a:off x="228600" y="1216152"/>
            <a:ext cx="8610600" cy="5111496"/>
          </a:xfrm>
          <a:ln>
            <a:noFill/>
          </a:ln>
          <a:effectLst/>
        </p:spPr>
        <p:txBody>
          <a:bodyPr>
            <a:normAutofit fontScale="92500"/>
          </a:bodyPr>
          <a:lstStyle/>
          <a:p>
            <a:pPr marL="228600" lvl="1" indent="0">
              <a:lnSpc>
                <a:spcPct val="110000"/>
              </a:lnSpc>
              <a:spcBef>
                <a:spcPts val="0"/>
              </a:spcBef>
              <a:spcAft>
                <a:spcPts val="600"/>
              </a:spcAft>
              <a:buNone/>
            </a:pPr>
            <a:r>
              <a:rPr lang="en-US" sz="2400" dirty="0"/>
              <a:t>Every City-funded equipment purchase is subject to a legal agreement which sets forth the terms and conditions of an organization’s acquisition and use of the equipment</a:t>
            </a:r>
          </a:p>
          <a:p>
            <a:pPr marL="457200" lvl="1" indent="-228600">
              <a:lnSpc>
                <a:spcPct val="110000"/>
              </a:lnSpc>
              <a:spcBef>
                <a:spcPts val="0"/>
              </a:spcBef>
              <a:spcAft>
                <a:spcPts val="600"/>
              </a:spcAft>
              <a:buFont typeface="Arial" panose="020B0604020202020204" pitchFamily="34" charset="0"/>
              <a:buChar char="•"/>
            </a:pPr>
            <a:r>
              <a:rPr lang="en-US" sz="2400" dirty="0"/>
              <a:t>The type of agreement necessary is determined by the procurement method and DCLA will determine the procurement method</a:t>
            </a:r>
          </a:p>
          <a:p>
            <a:pPr marL="685800" lvl="2">
              <a:lnSpc>
                <a:spcPct val="110000"/>
              </a:lnSpc>
              <a:spcBef>
                <a:spcPts val="0"/>
              </a:spcBef>
              <a:spcAft>
                <a:spcPts val="600"/>
              </a:spcAft>
              <a:buSzPct val="50000"/>
              <a:buFont typeface="Courier New" panose="02070309020205020404" pitchFamily="49" charset="0"/>
              <a:buChar char="o"/>
            </a:pPr>
            <a:r>
              <a:rPr lang="en-US" dirty="0"/>
              <a:t>A </a:t>
            </a:r>
            <a:r>
              <a:rPr lang="en-US" b="1" dirty="0"/>
              <a:t>Capital Equipment Letter Agreement </a:t>
            </a:r>
            <a:r>
              <a:rPr lang="en-US" dirty="0"/>
              <a:t>(CELA) is most common and is used for equipment procured by the City for use by the organization</a:t>
            </a:r>
          </a:p>
          <a:p>
            <a:pPr marL="685800" lvl="2">
              <a:lnSpc>
                <a:spcPct val="110000"/>
              </a:lnSpc>
              <a:spcBef>
                <a:spcPts val="0"/>
              </a:spcBef>
              <a:spcAft>
                <a:spcPts val="600"/>
              </a:spcAft>
              <a:buSzPct val="50000"/>
              <a:buFont typeface="Courier New" panose="02070309020205020404" pitchFamily="49" charset="0"/>
              <a:buChar char="o"/>
            </a:pPr>
            <a:r>
              <a:rPr lang="en-US" dirty="0"/>
              <a:t>A </a:t>
            </a:r>
            <a:r>
              <a:rPr lang="en-US" b="1" dirty="0"/>
              <a:t>Funding Agreement </a:t>
            </a:r>
            <a:r>
              <a:rPr lang="en-US" dirty="0"/>
              <a:t>(FA) is only used for certain Discretionary Purchases, where the organization is responsible for bidding and procurement of the equipment</a:t>
            </a:r>
          </a:p>
        </p:txBody>
      </p:sp>
    </p:spTree>
    <p:extLst>
      <p:ext uri="{BB962C8B-B14F-4D97-AF65-F5344CB8AC3E}">
        <p14:creationId xmlns:p14="http://schemas.microsoft.com/office/powerpoint/2010/main" val="2265337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EB2B43-BCC4-4BB4-8619-5FF697CFE55C}"/>
              </a:ext>
            </a:extLst>
          </p:cNvPr>
          <p:cNvSpPr>
            <a:spLocks noGrp="1"/>
          </p:cNvSpPr>
          <p:nvPr>
            <p:ph type="title"/>
          </p:nvPr>
        </p:nvSpPr>
        <p:spPr/>
        <p:txBody>
          <a:bodyPr/>
          <a:lstStyle/>
          <a:p>
            <a:pPr marL="119063"/>
            <a:r>
              <a:rPr lang="en-US" b="1"/>
              <a:t>OMB Review</a:t>
            </a:r>
            <a:endParaRPr lang="en-US" b="1">
              <a:solidFill>
                <a:schemeClr val="bg1"/>
              </a:solidFill>
            </a:endParaRPr>
          </a:p>
        </p:txBody>
      </p:sp>
      <p:sp>
        <p:nvSpPr>
          <p:cNvPr id="4" name="Content Placeholder 1">
            <a:extLst>
              <a:ext uri="{FF2B5EF4-FFF2-40B4-BE49-F238E27FC236}">
                <a16:creationId xmlns:a16="http://schemas.microsoft.com/office/drawing/2014/main" id="{B260B196-0EE7-412C-B832-885523E88FC0}"/>
              </a:ext>
            </a:extLst>
          </p:cNvPr>
          <p:cNvSpPr>
            <a:spLocks noGrp="1"/>
          </p:cNvSpPr>
          <p:nvPr>
            <p:ph sz="quarter" idx="13"/>
          </p:nvPr>
        </p:nvSpPr>
        <p:spPr>
          <a:xfrm>
            <a:off x="228600" y="1203321"/>
            <a:ext cx="8610600" cy="1508706"/>
          </a:xfrm>
          <a:ln>
            <a:noFill/>
          </a:ln>
          <a:effectLst/>
        </p:spPr>
        <p:txBody>
          <a:bodyPr>
            <a:normAutofit lnSpcReduction="10000"/>
          </a:bodyPr>
          <a:lstStyle/>
          <a:p>
            <a:pPr marL="233362" indent="0">
              <a:buNone/>
            </a:pPr>
            <a:r>
              <a:rPr lang="en-US" b="1" i="0" u="none" strike="noStrike" dirty="0">
                <a:solidFill>
                  <a:srgbClr val="000000"/>
                </a:solidFill>
                <a:effectLst/>
                <a:latin typeface="Open Sans SemiBold" pitchFamily="2" charset="0"/>
                <a:ea typeface="Open Sans SemiBold" pitchFamily="2" charset="0"/>
                <a:cs typeface="Open Sans SemiBold" pitchFamily="2" charset="0"/>
              </a:rPr>
              <a:t>The Office of Management and Budget (OMB) reviews the request and, if approved, issues the Certificate to Proceed (CP) giving the managing agency spending authority</a:t>
            </a:r>
            <a:r>
              <a:rPr lang="en-US" b="0" i="0" dirty="0">
                <a:solidFill>
                  <a:srgbClr val="000000"/>
                </a:solidFill>
                <a:effectLst/>
                <a:latin typeface="Open Sans SemiBold" pitchFamily="2" charset="0"/>
                <a:ea typeface="Open Sans SemiBold" pitchFamily="2" charset="0"/>
                <a:cs typeface="Open Sans SemiBold" pitchFamily="2" charset="0"/>
              </a:rPr>
              <a:t>​</a:t>
            </a:r>
            <a:endParaRPr lang="en-US" sz="2400" dirty="0">
              <a:latin typeface="Open Sans SemiBold" pitchFamily="2" charset="0"/>
              <a:ea typeface="Open Sans SemiBold" pitchFamily="2" charset="0"/>
              <a:cs typeface="Open Sans SemiBold" pitchFamily="2" charset="0"/>
            </a:endParaRPr>
          </a:p>
        </p:txBody>
      </p:sp>
      <p:sp>
        <p:nvSpPr>
          <p:cNvPr id="6" name="Content Placeholder 4">
            <a:extLst>
              <a:ext uri="{FF2B5EF4-FFF2-40B4-BE49-F238E27FC236}">
                <a16:creationId xmlns:a16="http://schemas.microsoft.com/office/drawing/2014/main" id="{5C29D73A-8B88-43C9-BBB0-97065660F9FC}"/>
              </a:ext>
            </a:extLst>
          </p:cNvPr>
          <p:cNvSpPr txBox="1">
            <a:spLocks/>
          </p:cNvSpPr>
          <p:nvPr/>
        </p:nvSpPr>
        <p:spPr>
          <a:xfrm>
            <a:off x="608527" y="2971800"/>
            <a:ext cx="8241405" cy="2057400"/>
          </a:xfrm>
          <a:prstGeom prst="roundRect">
            <a:avLst>
              <a:gd name="adj" fmla="val 0"/>
            </a:avLst>
          </a:prstGeom>
          <a:solidFill>
            <a:schemeClr val="bg1"/>
          </a:solidFill>
        </p:spPr>
        <p:txBody>
          <a:bodyPr anchor="ctr" anchorCtr="0"/>
          <a:lstStyle>
            <a:lvl1pPr marL="233363" indent="0" algn="l" defTabSz="914400" rtl="0" eaLnBrk="1" latinLnBrk="0" hangingPunct="1">
              <a:spcBef>
                <a:spcPct val="20000"/>
              </a:spcBef>
              <a:buFont typeface="Arial" panose="020B0604020202020204" pitchFamily="34" charset="0"/>
              <a:buNone/>
              <a:defRPr sz="48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33362"/>
            <a:r>
              <a:rPr lang="en-US" altLang="en-US" sz="2400" b="1">
                <a:latin typeface="Open Sans SemiBold" pitchFamily="2" charset="0"/>
                <a:ea typeface="Open Sans SemiBold" pitchFamily="2" charset="0"/>
                <a:cs typeface="Open Sans SemiBold" pitchFamily="2" charset="0"/>
              </a:rPr>
              <a:t>OMB will review the CP request for: </a:t>
            </a:r>
          </a:p>
          <a:p>
            <a:pPr marL="800100" lvl="1" indent="-342900">
              <a:buSzPct val="100000"/>
              <a:buFont typeface="Arial" panose="020B0604020202020204" pitchFamily="34" charset="0"/>
              <a:buChar char="•"/>
            </a:pPr>
            <a:r>
              <a:rPr lang="en-US" altLang="en-US" sz="2000">
                <a:solidFill>
                  <a:schemeClr val="tx1"/>
                </a:solidFill>
                <a:latin typeface="Open Sans  "/>
                <a:ea typeface="Roboto" panose="02000000000000000000" pitchFamily="2" charset="0"/>
              </a:rPr>
              <a:t>Capital eligibility</a:t>
            </a:r>
          </a:p>
          <a:p>
            <a:pPr marL="800100" lvl="1" indent="-342900">
              <a:buFont typeface="Arial" panose="020B0604020202020204" pitchFamily="34" charset="0"/>
              <a:buChar char="•"/>
            </a:pPr>
            <a:r>
              <a:rPr lang="en-US" altLang="en-US" sz="2000">
                <a:solidFill>
                  <a:schemeClr val="tx1"/>
                </a:solidFill>
                <a:latin typeface="Open Sans  "/>
                <a:ea typeface="Roboto" panose="02000000000000000000" pitchFamily="2" charset="0"/>
              </a:rPr>
              <a:t>System justification and cost estimate</a:t>
            </a:r>
          </a:p>
          <a:p>
            <a:pPr marL="800100" lvl="1" indent="-342900">
              <a:buFont typeface="Arial" panose="020B0604020202020204" pitchFamily="34" charset="0"/>
              <a:buChar char="•"/>
            </a:pPr>
            <a:r>
              <a:rPr lang="en-US" altLang="en-US" sz="2000">
                <a:solidFill>
                  <a:schemeClr val="tx1"/>
                </a:solidFill>
                <a:latin typeface="Open Sans  "/>
                <a:ea typeface="Roboto" panose="02000000000000000000" pitchFamily="2" charset="0"/>
              </a:rPr>
              <a:t>Appropriate legal agreements</a:t>
            </a:r>
            <a:endParaRPr lang="en-US" sz="2000">
              <a:solidFill>
                <a:schemeClr val="tx1"/>
              </a:solidFill>
              <a:latin typeface="Open Sans  "/>
              <a:ea typeface="Roboto" panose="02000000000000000000" pitchFamily="2" charset="0"/>
            </a:endParaRPr>
          </a:p>
        </p:txBody>
      </p:sp>
      <p:sp>
        <p:nvSpPr>
          <p:cNvPr id="5" name="Content Placeholder 3">
            <a:extLst>
              <a:ext uri="{FF2B5EF4-FFF2-40B4-BE49-F238E27FC236}">
                <a16:creationId xmlns:a16="http://schemas.microsoft.com/office/drawing/2014/main" id="{7318CDBD-B761-498D-B810-7EFBAD7D2028}"/>
              </a:ext>
            </a:extLst>
          </p:cNvPr>
          <p:cNvSpPr txBox="1">
            <a:spLocks/>
          </p:cNvSpPr>
          <p:nvPr/>
        </p:nvSpPr>
        <p:spPr>
          <a:xfrm>
            <a:off x="228600" y="5257799"/>
            <a:ext cx="8610600" cy="1328057"/>
          </a:xfrm>
          <a:prstGeom prst="roundRect">
            <a:avLst>
              <a:gd name="adj" fmla="val 0"/>
            </a:avLst>
          </a:prstGeom>
          <a:solidFill>
            <a:schemeClr val="bg1"/>
          </a:solidFill>
          <a:ln>
            <a:noFill/>
          </a:ln>
          <a:effectLst/>
        </p:spPr>
        <p:txBody>
          <a:bodyPr vert="horz" lIns="91440" tIns="45720" rIns="91440" bIns="45720" rtlCol="0" anchor="ctr" anchorCtr="0">
            <a:normAutofit/>
          </a:bodyPr>
          <a:lstStyle>
            <a:lvl1pPr marL="233362" indent="0">
              <a:spcBef>
                <a:spcPct val="20000"/>
              </a:spcBef>
              <a:buFont typeface="Arial" panose="020B0604020202020204" pitchFamily="34" charset="0"/>
              <a:buNone/>
              <a:defRPr sz="2400" b="1">
                <a:latin typeface="Roboto" panose="02000000000000000000" pitchFamily="2" charset="0"/>
                <a:ea typeface="Roboto" panose="02000000000000000000" pitchFamily="2" charset="0"/>
              </a:defRPr>
            </a:lvl1pPr>
            <a:lvl2pPr marL="742950" indent="-285750">
              <a:spcBef>
                <a:spcPct val="20000"/>
              </a:spcBef>
              <a:buFont typeface="Arial" panose="020B0604020202020204" pitchFamily="34" charset="0"/>
              <a:buChar char="–"/>
              <a:defRPr sz="2000">
                <a:latin typeface="Roboto" panose="02000000000000000000" pitchFamily="2" charset="0"/>
                <a:ea typeface="Roboto" panose="02000000000000000000" pitchFamily="2" charset="0"/>
              </a:defRPr>
            </a:lvl2pPr>
            <a:lvl3pPr marL="1143000" indent="-228600">
              <a:spcBef>
                <a:spcPct val="20000"/>
              </a:spcBef>
              <a:buFont typeface="Arial" panose="020B0604020202020204" pitchFamily="34" charset="0"/>
              <a:buChar char="•"/>
              <a:defRPr sz="2400">
                <a:latin typeface="Roboto" panose="02000000000000000000" pitchFamily="2" charset="0"/>
                <a:ea typeface="Roboto" panose="02000000000000000000" pitchFamily="2" charset="0"/>
              </a:defRPr>
            </a:lvl3pPr>
            <a:lvl4pPr marL="1600200" indent="-228600">
              <a:spcBef>
                <a:spcPct val="20000"/>
              </a:spcBef>
              <a:buFont typeface="Arial" panose="020B0604020202020204" pitchFamily="34" charset="0"/>
              <a:buChar char="–"/>
              <a:defRPr sz="2000">
                <a:latin typeface="Roboto" panose="02000000000000000000" pitchFamily="2" charset="0"/>
                <a:ea typeface="Roboto" panose="02000000000000000000" pitchFamily="2" charset="0"/>
              </a:defRPr>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233045"/>
            <a:r>
              <a:rPr lang="en-US">
                <a:latin typeface="Open Sans SemiBold"/>
                <a:ea typeface="Open Sans SemiBold"/>
                <a:cs typeface="Open Sans SemiBold"/>
              </a:rPr>
              <a:t>CP reviews take 30 – 90 days</a:t>
            </a:r>
            <a:endParaRPr lang="en-US"/>
          </a:p>
          <a:p>
            <a:pPr marL="233045"/>
            <a:r>
              <a:rPr lang="en-US">
                <a:latin typeface="Open Sans SemiBold" pitchFamily="2" charset="0"/>
                <a:ea typeface="Open Sans SemiBold" pitchFamily="2" charset="0"/>
                <a:cs typeface="Open Sans SemiBold" pitchFamily="2" charset="0"/>
              </a:rPr>
              <a:t>Questions from OMB must be answered in a timely fashion</a:t>
            </a:r>
          </a:p>
        </p:txBody>
      </p:sp>
    </p:spTree>
    <p:extLst>
      <p:ext uri="{BB962C8B-B14F-4D97-AF65-F5344CB8AC3E}">
        <p14:creationId xmlns:p14="http://schemas.microsoft.com/office/powerpoint/2010/main" val="425533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6FA4B7-2B3D-4079-BD17-B2201662A0F3}"/>
              </a:ext>
            </a:extLst>
          </p:cNvPr>
          <p:cNvSpPr>
            <a:spLocks noGrp="1"/>
          </p:cNvSpPr>
          <p:nvPr>
            <p:ph type="title"/>
          </p:nvPr>
        </p:nvSpPr>
        <p:spPr/>
        <p:txBody>
          <a:bodyPr/>
          <a:lstStyle/>
          <a:p>
            <a:pPr marL="119063"/>
            <a:r>
              <a:rPr lang="en-US" altLang="en-US" sz="3600" b="1"/>
              <a:t>Procurement Laws and Regulations   </a:t>
            </a:r>
            <a:endParaRPr lang="en-US" sz="3600"/>
          </a:p>
        </p:txBody>
      </p:sp>
      <p:sp>
        <p:nvSpPr>
          <p:cNvPr id="2" name="Content Placeholder 1">
            <a:extLst>
              <a:ext uri="{FF2B5EF4-FFF2-40B4-BE49-F238E27FC236}">
                <a16:creationId xmlns:a16="http://schemas.microsoft.com/office/drawing/2014/main" id="{B1812D00-74B4-4426-A6CD-3A8520E7E69C}"/>
              </a:ext>
            </a:extLst>
          </p:cNvPr>
          <p:cNvSpPr>
            <a:spLocks noGrp="1"/>
          </p:cNvSpPr>
          <p:nvPr>
            <p:ph sz="quarter" idx="13"/>
          </p:nvPr>
        </p:nvSpPr>
        <p:spPr>
          <a:ln>
            <a:noFill/>
          </a:ln>
          <a:effectLst/>
        </p:spPr>
        <p:txBody>
          <a:bodyPr/>
          <a:lstStyle/>
          <a:p>
            <a:pPr marL="231775">
              <a:spcBef>
                <a:spcPts val="0"/>
              </a:spcBef>
              <a:spcAft>
                <a:spcPts val="600"/>
              </a:spcAft>
            </a:pPr>
            <a:r>
              <a:rPr lang="en-US" altLang="en-US" sz="2400">
                <a:latin typeface="Open Sans SemiBold" pitchFamily="2" charset="0"/>
                <a:ea typeface="Open Sans SemiBold" pitchFamily="2" charset="0"/>
                <a:cs typeface="Open Sans SemiBold" pitchFamily="2" charset="0"/>
              </a:rPr>
              <a:t>All DCLA procurements must use one of the methods authorized by the City’s Procurement Policy Board (PPB) and comply with the PPB Rules</a:t>
            </a:r>
          </a:p>
          <a:p>
            <a:pPr marL="575945" indent="-118745">
              <a:spcBef>
                <a:spcPts val="600"/>
              </a:spcBef>
              <a:spcAft>
                <a:spcPts val="600"/>
              </a:spcAft>
            </a:pPr>
            <a:r>
              <a:rPr lang="en-US" altLang="en-US" sz="2000"/>
              <a:t>Local Laws that may apply to the procurement: </a:t>
            </a:r>
          </a:p>
          <a:p>
            <a:pPr marL="575945" indent="-118745">
              <a:spcBef>
                <a:spcPts val="0"/>
              </a:spcBef>
              <a:spcAft>
                <a:spcPts val="600"/>
              </a:spcAft>
              <a:buFont typeface="Arial" panose="020B0604020202020204" pitchFamily="34" charset="0"/>
              <a:buChar char="•"/>
            </a:pPr>
            <a:r>
              <a:rPr lang="en-US" altLang="en-US" sz="2000"/>
              <a:t>Equal Employment Opportunity (Executive Order 50)</a:t>
            </a:r>
          </a:p>
          <a:p>
            <a:pPr marL="575945" indent="-118745">
              <a:spcBef>
                <a:spcPts val="0"/>
              </a:spcBef>
              <a:buFont typeface="Arial" panose="020B0604020202020204" pitchFamily="34" charset="0"/>
              <a:buChar char="•"/>
            </a:pPr>
            <a:r>
              <a:rPr lang="en-US" altLang="en-US" sz="2000">
                <a:latin typeface="Open Sans"/>
                <a:ea typeface="Open Sans"/>
                <a:cs typeface="Open Sans"/>
              </a:rPr>
              <a:t>Environmentally Preferable Purchasing </a:t>
            </a:r>
          </a:p>
          <a:p>
            <a:pPr marL="576263">
              <a:spcBef>
                <a:spcPts val="0"/>
              </a:spcBef>
              <a:spcAft>
                <a:spcPts val="600"/>
              </a:spcAft>
            </a:pPr>
            <a:r>
              <a:rPr lang="en-US" altLang="en-US" sz="2000">
                <a:latin typeface="Open Sans"/>
                <a:ea typeface="Open Sans"/>
                <a:cs typeface="Open Sans"/>
              </a:rPr>
              <a:t>(Local Laws 119 and 120 of 2005)</a:t>
            </a:r>
          </a:p>
          <a:p>
            <a:pPr marL="575945" indent="-118745">
              <a:spcBef>
                <a:spcPts val="0"/>
              </a:spcBef>
              <a:buFont typeface="Arial" panose="020B0604020202020204" pitchFamily="34" charset="0"/>
              <a:buChar char="•"/>
            </a:pPr>
            <a:r>
              <a:rPr lang="en-US" altLang="en-US" sz="2000"/>
              <a:t>Minority and Women-owned Business Enterprise </a:t>
            </a:r>
          </a:p>
          <a:p>
            <a:pPr marL="576263">
              <a:spcBef>
                <a:spcPts val="0"/>
              </a:spcBef>
              <a:spcAft>
                <a:spcPts val="600"/>
              </a:spcAft>
            </a:pPr>
            <a:r>
              <a:rPr lang="en-US" altLang="en-US" sz="2000"/>
              <a:t>(Local Law 1 of 2013)</a:t>
            </a:r>
            <a:endParaRPr lang="en-US" sz="2000"/>
          </a:p>
        </p:txBody>
      </p:sp>
    </p:spTree>
    <p:extLst>
      <p:ext uri="{BB962C8B-B14F-4D97-AF65-F5344CB8AC3E}">
        <p14:creationId xmlns:p14="http://schemas.microsoft.com/office/powerpoint/2010/main" val="2758836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659E54-EA21-41CB-A601-79EE01F9E8D9}"/>
              </a:ext>
            </a:extLst>
          </p:cNvPr>
          <p:cNvSpPr>
            <a:spLocks noGrp="1"/>
          </p:cNvSpPr>
          <p:nvPr>
            <p:ph type="title"/>
          </p:nvPr>
        </p:nvSpPr>
        <p:spPr/>
        <p:txBody>
          <a:bodyPr/>
          <a:lstStyle/>
          <a:p>
            <a:pPr marL="119063"/>
            <a:r>
              <a:rPr lang="en-US" b="1"/>
              <a:t>Procurement Preparation</a:t>
            </a:r>
            <a:endParaRPr lang="en-US"/>
          </a:p>
        </p:txBody>
      </p:sp>
      <p:sp>
        <p:nvSpPr>
          <p:cNvPr id="2" name="Content Placeholder 1">
            <a:extLst>
              <a:ext uri="{FF2B5EF4-FFF2-40B4-BE49-F238E27FC236}">
                <a16:creationId xmlns:a16="http://schemas.microsoft.com/office/drawing/2014/main" id="{36E431E0-02FC-4F3A-8956-2AE0E07C9E93}"/>
              </a:ext>
            </a:extLst>
          </p:cNvPr>
          <p:cNvSpPr>
            <a:spLocks noGrp="1"/>
          </p:cNvSpPr>
          <p:nvPr>
            <p:ph sz="quarter" idx="13"/>
          </p:nvPr>
        </p:nvSpPr>
        <p:spPr>
          <a:xfrm>
            <a:off x="228600" y="1216152"/>
            <a:ext cx="8610600" cy="5161202"/>
          </a:xfrm>
          <a:ln>
            <a:noFill/>
          </a:ln>
          <a:effectLst/>
        </p:spPr>
        <p:txBody>
          <a:bodyPr>
            <a:normAutofit/>
          </a:bodyPr>
          <a:lstStyle/>
          <a:p>
            <a:pPr marL="231775">
              <a:spcBef>
                <a:spcPts val="0"/>
              </a:spcBef>
              <a:spcAft>
                <a:spcPts val="800"/>
              </a:spcAft>
            </a:pPr>
            <a:r>
              <a:rPr lang="en-US" altLang="en-US" dirty="0">
                <a:latin typeface="Open Sans SemiBold" pitchFamily="2" charset="0"/>
                <a:ea typeface="Open Sans SemiBold" pitchFamily="2" charset="0"/>
                <a:cs typeface="Open Sans SemiBold" pitchFamily="2" charset="0"/>
              </a:rPr>
              <a:t>Final review of equipment list includes: </a:t>
            </a:r>
          </a:p>
          <a:p>
            <a:pPr marL="515938" indent="-342900">
              <a:spcBef>
                <a:spcPts val="0"/>
              </a:spcBef>
              <a:spcAft>
                <a:spcPts val="600"/>
              </a:spcAft>
              <a:buFont typeface="Arial" panose="020B0604020202020204" pitchFamily="34" charset="0"/>
              <a:buChar char="•"/>
            </a:pPr>
            <a:r>
              <a:rPr lang="en-US" altLang="en-US" sz="2200" dirty="0"/>
              <a:t>Updating model numbers on any discontinued items</a:t>
            </a:r>
          </a:p>
          <a:p>
            <a:pPr marL="515938" indent="-342900">
              <a:spcBef>
                <a:spcPts val="0"/>
              </a:spcBef>
              <a:spcAft>
                <a:spcPts val="600"/>
              </a:spcAft>
              <a:buFont typeface="Arial" panose="020B0604020202020204" pitchFamily="34" charset="0"/>
              <a:buChar char="•"/>
            </a:pPr>
            <a:r>
              <a:rPr lang="en-US" altLang="en-US" sz="2200" dirty="0"/>
              <a:t>Adding detail to model numbers and specifications</a:t>
            </a:r>
          </a:p>
          <a:p>
            <a:pPr marL="515938" indent="-342900">
              <a:spcBef>
                <a:spcPts val="0"/>
              </a:spcBef>
              <a:spcAft>
                <a:spcPts val="600"/>
              </a:spcAft>
              <a:buFont typeface="Arial" panose="020B0604020202020204" pitchFamily="34" charset="0"/>
              <a:buChar char="•"/>
            </a:pPr>
            <a:r>
              <a:rPr lang="en-US" altLang="en-US" sz="2200" dirty="0"/>
              <a:t>Noting any required compatibility (connector types, OS)</a:t>
            </a:r>
          </a:p>
          <a:p>
            <a:pPr marL="233362">
              <a:spcBef>
                <a:spcPts val="0"/>
              </a:spcBef>
              <a:spcAft>
                <a:spcPts val="1200"/>
              </a:spcAft>
            </a:pPr>
            <a:br>
              <a:rPr lang="en-US" altLang="en-US" sz="2200" dirty="0"/>
            </a:br>
            <a:r>
              <a:rPr lang="en-US" altLang="en-US" sz="2200" dirty="0"/>
              <a:t>No changes are permitted to the scope approved by OMB</a:t>
            </a:r>
          </a:p>
          <a:p>
            <a:pPr marL="233362">
              <a:spcBef>
                <a:spcPts val="0"/>
              </a:spcBef>
              <a:spcAft>
                <a:spcPts val="1200"/>
              </a:spcAft>
            </a:pPr>
            <a:r>
              <a:rPr lang="en-US" altLang="en-US" sz="2200" dirty="0"/>
              <a:t>The City procures items as “brand specific or equal” to maximize competition</a:t>
            </a:r>
          </a:p>
          <a:p>
            <a:pPr marL="233362">
              <a:spcBef>
                <a:spcPts val="0"/>
              </a:spcBef>
            </a:pPr>
            <a:r>
              <a:rPr lang="en-US" altLang="en-US" sz="2200" dirty="0"/>
              <a:t>Vendors may propose substitutions that meet or exceed</a:t>
            </a:r>
          </a:p>
          <a:p>
            <a:pPr marL="233362">
              <a:spcBef>
                <a:spcPts val="0"/>
              </a:spcBef>
              <a:spcAft>
                <a:spcPts val="1200"/>
              </a:spcAft>
            </a:pPr>
            <a:r>
              <a:rPr lang="en-US" altLang="en-US" sz="2200" dirty="0"/>
              <a:t>your specifications</a:t>
            </a:r>
          </a:p>
        </p:txBody>
      </p:sp>
    </p:spTree>
    <p:extLst>
      <p:ext uri="{BB962C8B-B14F-4D97-AF65-F5344CB8AC3E}">
        <p14:creationId xmlns:p14="http://schemas.microsoft.com/office/powerpoint/2010/main" val="51782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490946-EABE-4D92-B062-6A0B15E6C339}"/>
              </a:ext>
            </a:extLst>
          </p:cNvPr>
          <p:cNvSpPr>
            <a:spLocks noGrp="1"/>
          </p:cNvSpPr>
          <p:nvPr>
            <p:ph type="title"/>
          </p:nvPr>
        </p:nvSpPr>
        <p:spPr/>
        <p:txBody>
          <a:bodyPr/>
          <a:lstStyle/>
          <a:p>
            <a:pPr marL="119063"/>
            <a:r>
              <a:rPr lang="en-US" altLang="en-US" sz="3400" b="1"/>
              <a:t>Determination of Procurement Method</a:t>
            </a:r>
            <a:endParaRPr lang="en-US" sz="3400"/>
          </a:p>
        </p:txBody>
      </p:sp>
      <p:sp>
        <p:nvSpPr>
          <p:cNvPr id="2" name="Content Placeholder 1">
            <a:extLst>
              <a:ext uri="{FF2B5EF4-FFF2-40B4-BE49-F238E27FC236}">
                <a16:creationId xmlns:a16="http://schemas.microsoft.com/office/drawing/2014/main" id="{5159456F-404F-4F43-95E7-4AE70748158C}"/>
              </a:ext>
            </a:extLst>
          </p:cNvPr>
          <p:cNvSpPr>
            <a:spLocks noGrp="1"/>
          </p:cNvSpPr>
          <p:nvPr>
            <p:ph sz="quarter" idx="13"/>
          </p:nvPr>
        </p:nvSpPr>
        <p:spPr>
          <a:ln>
            <a:noFill/>
          </a:ln>
          <a:effectLst/>
        </p:spPr>
        <p:txBody>
          <a:bodyPr/>
          <a:lstStyle/>
          <a:p>
            <a:pPr marL="233362">
              <a:spcBef>
                <a:spcPct val="0"/>
              </a:spcBef>
            </a:pPr>
            <a:r>
              <a:rPr lang="en-US" altLang="en-US" dirty="0">
                <a:latin typeface="Open Sans SemiBold" pitchFamily="2" charset="0"/>
                <a:ea typeface="Open Sans SemiBold" pitchFamily="2" charset="0"/>
                <a:cs typeface="Open Sans SemiBold" pitchFamily="2" charset="0"/>
              </a:rPr>
              <a:t>DCLA determines the procurement method based on several factors, including but not limited to:</a:t>
            </a:r>
            <a:r>
              <a:rPr lang="en-US" altLang="en-US" b="1" dirty="0"/>
              <a:t> </a:t>
            </a:r>
          </a:p>
          <a:p>
            <a:pPr>
              <a:spcBef>
                <a:spcPct val="0"/>
              </a:spcBef>
            </a:pPr>
            <a:endParaRPr lang="en-US" altLang="en-US" sz="900" b="1" dirty="0"/>
          </a:p>
          <a:p>
            <a:pPr marL="1028700" lvl="2" indent="-342900">
              <a:spcBef>
                <a:spcPct val="0"/>
              </a:spcBef>
              <a:spcAft>
                <a:spcPts val="600"/>
              </a:spcAft>
            </a:pPr>
            <a:r>
              <a:rPr lang="en-US" altLang="en-US" sz="2200" dirty="0"/>
              <a:t>Type of equipment </a:t>
            </a:r>
          </a:p>
          <a:p>
            <a:pPr marL="1028700" lvl="2" indent="-342900">
              <a:spcBef>
                <a:spcPct val="0"/>
              </a:spcBef>
              <a:spcAft>
                <a:spcPts val="600"/>
              </a:spcAft>
            </a:pPr>
            <a:r>
              <a:rPr lang="en-US" altLang="en-US" sz="2200" dirty="0"/>
              <a:t>Cost of system</a:t>
            </a:r>
          </a:p>
          <a:p>
            <a:pPr marL="1028700" lvl="2" indent="-342900">
              <a:spcBef>
                <a:spcPct val="0"/>
              </a:spcBef>
              <a:spcAft>
                <a:spcPts val="600"/>
              </a:spcAft>
            </a:pPr>
            <a:r>
              <a:rPr lang="en-US" altLang="en-US" sz="2200" dirty="0"/>
              <a:t>Source of funding</a:t>
            </a:r>
          </a:p>
          <a:p>
            <a:pPr marL="1028700" lvl="2" indent="-342900">
              <a:spcBef>
                <a:spcPct val="0"/>
              </a:spcBef>
              <a:spcAft>
                <a:spcPts val="600"/>
              </a:spcAft>
            </a:pPr>
            <a:r>
              <a:rPr lang="en-US" altLang="en-US" sz="2200" dirty="0"/>
              <a:t>Organizational capacity</a:t>
            </a:r>
          </a:p>
        </p:txBody>
      </p:sp>
    </p:spTree>
    <p:extLst>
      <p:ext uri="{BB962C8B-B14F-4D97-AF65-F5344CB8AC3E}">
        <p14:creationId xmlns:p14="http://schemas.microsoft.com/office/powerpoint/2010/main" val="115466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172132-54AB-438B-84B7-4AA9FB0C654B}"/>
              </a:ext>
            </a:extLst>
          </p:cNvPr>
          <p:cNvSpPr>
            <a:spLocks noGrp="1"/>
          </p:cNvSpPr>
          <p:nvPr>
            <p:ph type="title"/>
          </p:nvPr>
        </p:nvSpPr>
        <p:spPr/>
        <p:txBody>
          <a:bodyPr/>
          <a:lstStyle/>
          <a:p>
            <a:r>
              <a:rPr lang="en-US" altLang="en-US" b="1" dirty="0"/>
              <a:t>DCLA Purchase</a:t>
            </a:r>
            <a:endParaRPr lang="en-US" dirty="0"/>
          </a:p>
        </p:txBody>
      </p:sp>
      <p:sp>
        <p:nvSpPr>
          <p:cNvPr id="2" name="Content Placeholder 1">
            <a:extLst>
              <a:ext uri="{FF2B5EF4-FFF2-40B4-BE49-F238E27FC236}">
                <a16:creationId xmlns:a16="http://schemas.microsoft.com/office/drawing/2014/main" id="{E268B3BC-0EDF-4306-9247-C162EB514B93}"/>
              </a:ext>
            </a:extLst>
          </p:cNvPr>
          <p:cNvSpPr>
            <a:spLocks noGrp="1"/>
          </p:cNvSpPr>
          <p:nvPr>
            <p:ph sz="quarter" idx="13"/>
          </p:nvPr>
        </p:nvSpPr>
        <p:spPr>
          <a:xfrm>
            <a:off x="228600" y="1219200"/>
            <a:ext cx="8610600" cy="5029200"/>
          </a:xfrm>
          <a:ln>
            <a:noFill/>
          </a:ln>
          <a:effectLst/>
        </p:spPr>
        <p:txBody>
          <a:bodyPr>
            <a:normAutofit/>
          </a:bodyPr>
          <a:lstStyle/>
          <a:p>
            <a:r>
              <a:rPr lang="en-US" b="1" dirty="0">
                <a:latin typeface="Open Sans SemiBold" pitchFamily="2" charset="0"/>
                <a:ea typeface="Open Sans SemiBold" pitchFamily="2" charset="0"/>
                <a:cs typeface="Open Sans SemiBold" pitchFamily="2" charset="0"/>
              </a:rPr>
              <a:t>Standard Purchase Process:</a:t>
            </a:r>
          </a:p>
          <a:p>
            <a:pPr marL="576263" lvl="0" indent="-342900">
              <a:buFont typeface="Arial" panose="020B0604020202020204" pitchFamily="34" charset="0"/>
              <a:buChar char="•"/>
            </a:pPr>
            <a:r>
              <a:rPr lang="en-US" sz="2200" dirty="0"/>
              <a:t>DCLA procures the equipment for organization’s use</a:t>
            </a:r>
          </a:p>
          <a:p>
            <a:pPr marL="576263" lvl="0" indent="-342900">
              <a:buFont typeface="Arial" panose="020B0604020202020204" pitchFamily="34" charset="0"/>
              <a:buChar char="•"/>
            </a:pPr>
            <a:r>
              <a:rPr lang="en-US" sz="2200" dirty="0"/>
              <a:t>Procurement may be either:</a:t>
            </a:r>
          </a:p>
          <a:p>
            <a:pPr marL="860425" lvl="1">
              <a:buFont typeface="Arial" panose="020B0604020202020204" pitchFamily="34" charset="0"/>
              <a:buChar char="-"/>
            </a:pPr>
            <a:r>
              <a:rPr lang="en-US" sz="2200" dirty="0"/>
              <a:t>Competitive solicitation</a:t>
            </a:r>
          </a:p>
          <a:p>
            <a:pPr marL="860425" lvl="1">
              <a:buFont typeface="Arial" panose="020B0604020202020204" pitchFamily="34" charset="0"/>
              <a:buChar char="-"/>
            </a:pPr>
            <a:r>
              <a:rPr lang="en-US" sz="2200" dirty="0"/>
              <a:t>Purchase from a City requirements contract or NY State centralized contract</a:t>
            </a:r>
          </a:p>
          <a:p>
            <a:pPr>
              <a:buFont typeface="Arial"/>
              <a:buChar char="•"/>
            </a:pPr>
            <a:r>
              <a:rPr lang="en-US" sz="2200" dirty="0"/>
              <a:t>    Bidder and vendor selection processes are highly regulated</a:t>
            </a:r>
          </a:p>
          <a:p>
            <a:pPr marL="630238" indent="-396875">
              <a:buFont typeface="Arial"/>
              <a:buChar char="•"/>
            </a:pPr>
            <a:r>
              <a:rPr lang="en-US" sz="2200" dirty="0"/>
              <a:t>If no bids are received, the project may be re-solicited or a CP amendment may be needed</a:t>
            </a:r>
          </a:p>
          <a:p>
            <a:pPr marL="576263" lvl="0" indent="-342900">
              <a:buFont typeface="Arial" panose="020B0604020202020204" pitchFamily="34" charset="0"/>
              <a:buChar char="•"/>
            </a:pPr>
            <a:r>
              <a:rPr lang="en-US" sz="2200" dirty="0"/>
              <a:t>Equipment will be City-owned</a:t>
            </a:r>
          </a:p>
        </p:txBody>
      </p:sp>
    </p:spTree>
    <p:extLst>
      <p:ext uri="{BB962C8B-B14F-4D97-AF65-F5344CB8AC3E}">
        <p14:creationId xmlns:p14="http://schemas.microsoft.com/office/powerpoint/2010/main" val="1464462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E07685-8F51-448E-92DB-050FBB8F3716}"/>
              </a:ext>
            </a:extLst>
          </p:cNvPr>
          <p:cNvSpPr>
            <a:spLocks noGrp="1"/>
          </p:cNvSpPr>
          <p:nvPr>
            <p:ph type="title"/>
          </p:nvPr>
        </p:nvSpPr>
        <p:spPr/>
        <p:txBody>
          <a:bodyPr/>
          <a:lstStyle/>
          <a:p>
            <a:r>
              <a:rPr lang="en-US" b="1" dirty="0"/>
              <a:t>DCLA Purchase </a:t>
            </a:r>
            <a:r>
              <a:rPr lang="en-US" b="1" u="sng" dirty="0"/>
              <a:t>&lt;</a:t>
            </a:r>
            <a:r>
              <a:rPr lang="en-US" b="1" dirty="0"/>
              <a:t> $1.5M</a:t>
            </a:r>
            <a:endParaRPr lang="en-US" dirty="0"/>
          </a:p>
        </p:txBody>
      </p:sp>
      <p:sp>
        <p:nvSpPr>
          <p:cNvPr id="2" name="Content Placeholder 1">
            <a:extLst>
              <a:ext uri="{FF2B5EF4-FFF2-40B4-BE49-F238E27FC236}">
                <a16:creationId xmlns:a16="http://schemas.microsoft.com/office/drawing/2014/main" id="{45AB55ED-5437-41D0-88A6-4AC82FB592C5}"/>
              </a:ext>
            </a:extLst>
          </p:cNvPr>
          <p:cNvSpPr>
            <a:spLocks noGrp="1"/>
          </p:cNvSpPr>
          <p:nvPr>
            <p:ph sz="quarter" idx="13"/>
          </p:nvPr>
        </p:nvSpPr>
        <p:spPr>
          <a:xfrm>
            <a:off x="228600" y="1216152"/>
            <a:ext cx="8610600" cy="5194808"/>
          </a:xfrm>
          <a:ln>
            <a:noFill/>
          </a:ln>
          <a:effectLst/>
        </p:spPr>
        <p:txBody>
          <a:bodyPr>
            <a:normAutofit/>
          </a:bodyPr>
          <a:lstStyle/>
          <a:p>
            <a:pPr>
              <a:spcBef>
                <a:spcPts val="0"/>
              </a:spcBef>
              <a:spcAft>
                <a:spcPts val="1200"/>
              </a:spcAft>
            </a:pPr>
            <a:r>
              <a:rPr lang="en-US" b="1" dirty="0">
                <a:latin typeface="Open Sans SemiBold" pitchFamily="2" charset="0"/>
                <a:ea typeface="Open Sans SemiBold" pitchFamily="2" charset="0"/>
                <a:cs typeface="Open Sans SemiBold" pitchFamily="2" charset="0"/>
              </a:rPr>
              <a:t>M/WBE Purchase:</a:t>
            </a:r>
          </a:p>
          <a:p>
            <a:pPr>
              <a:spcBef>
                <a:spcPts val="0"/>
              </a:spcBef>
              <a:spcAft>
                <a:spcPts val="600"/>
              </a:spcAft>
            </a:pPr>
            <a:r>
              <a:rPr lang="en-US" sz="2200" dirty="0"/>
              <a:t>Purchases up to $1,500,000 are awarded to NYC-certified Minority- and Women-Owned Business Enterprises (M/WBEs) </a:t>
            </a:r>
          </a:p>
          <a:p>
            <a:pPr marL="576263" lvl="0" indent="-342900">
              <a:spcBef>
                <a:spcPts val="600"/>
              </a:spcBef>
              <a:buFont typeface="Arial" panose="020B0604020202020204" pitchFamily="34" charset="0"/>
              <a:buChar char="•"/>
            </a:pPr>
            <a:r>
              <a:rPr lang="en-US" sz="2200" dirty="0"/>
              <a:t>Requires three bids from certified M/WBE firms</a:t>
            </a:r>
          </a:p>
          <a:p>
            <a:pPr marL="576263" lvl="0" indent="-342900">
              <a:spcBef>
                <a:spcPts val="600"/>
              </a:spcBef>
              <a:buFont typeface="Arial" panose="020B0604020202020204" pitchFamily="34" charset="0"/>
              <a:buChar char="•"/>
            </a:pPr>
            <a:r>
              <a:rPr lang="en-US" sz="2200" dirty="0"/>
              <a:t>Award to responsible vendor that provides fair and reasonable price</a:t>
            </a:r>
          </a:p>
          <a:p>
            <a:pPr marL="576263" lvl="0" indent="-342900">
              <a:spcBef>
                <a:spcPts val="600"/>
              </a:spcBef>
              <a:buFont typeface="Arial" panose="020B0604020202020204" pitchFamily="34" charset="0"/>
              <a:buChar char="•"/>
            </a:pPr>
            <a:r>
              <a:rPr lang="en-US" sz="2200" dirty="0"/>
              <a:t>Public hearing for awards &gt;$100K</a:t>
            </a:r>
          </a:p>
          <a:p>
            <a:pPr marL="576263" lvl="0" indent="-342900">
              <a:spcBef>
                <a:spcPts val="600"/>
              </a:spcBef>
              <a:spcAft>
                <a:spcPts val="1200"/>
              </a:spcAft>
              <a:buFont typeface="Arial" panose="020B0604020202020204" pitchFamily="34" charset="0"/>
              <a:buChar char="•"/>
            </a:pPr>
            <a:r>
              <a:rPr lang="en-US" sz="2200" dirty="0"/>
              <a:t>Public notice of award </a:t>
            </a:r>
          </a:p>
          <a:p>
            <a:r>
              <a:rPr lang="en-US" sz="2200" dirty="0"/>
              <a:t>Online directory of NYC certified M/WBE firms: </a:t>
            </a:r>
            <a:r>
              <a:rPr lang="en-US" sz="2200" u="sng" dirty="0">
                <a:hlinkClick r:id="rId3"/>
              </a:rPr>
              <a:t>http://www.nyc.gov/buycertified</a:t>
            </a:r>
            <a:endParaRPr lang="en-US" sz="2200" dirty="0"/>
          </a:p>
        </p:txBody>
      </p:sp>
    </p:spTree>
    <p:extLst>
      <p:ext uri="{BB962C8B-B14F-4D97-AF65-F5344CB8AC3E}">
        <p14:creationId xmlns:p14="http://schemas.microsoft.com/office/powerpoint/2010/main" val="340041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E01605-E77A-4692-810C-8B15B24ED327}"/>
              </a:ext>
            </a:extLst>
          </p:cNvPr>
          <p:cNvSpPr>
            <a:spLocks noGrp="1"/>
          </p:cNvSpPr>
          <p:nvPr>
            <p:ph type="title"/>
          </p:nvPr>
        </p:nvSpPr>
        <p:spPr/>
        <p:txBody>
          <a:bodyPr/>
          <a:lstStyle/>
          <a:p>
            <a:r>
              <a:rPr lang="en-US" altLang="en-US" b="1" dirty="0"/>
              <a:t>DCLA Discretionary Purchase</a:t>
            </a:r>
            <a:endParaRPr lang="en-US" dirty="0"/>
          </a:p>
        </p:txBody>
      </p:sp>
      <p:sp>
        <p:nvSpPr>
          <p:cNvPr id="2" name="Content Placeholder 1">
            <a:extLst>
              <a:ext uri="{FF2B5EF4-FFF2-40B4-BE49-F238E27FC236}">
                <a16:creationId xmlns:a16="http://schemas.microsoft.com/office/drawing/2014/main" id="{EDEE2291-3E2B-4854-978B-DC03EA2926BD}"/>
              </a:ext>
            </a:extLst>
          </p:cNvPr>
          <p:cNvSpPr>
            <a:spLocks noGrp="1"/>
          </p:cNvSpPr>
          <p:nvPr>
            <p:ph sz="quarter" idx="13"/>
          </p:nvPr>
        </p:nvSpPr>
        <p:spPr>
          <a:xfrm>
            <a:off x="228600" y="1216151"/>
            <a:ext cx="8610600" cy="5243264"/>
          </a:xfrm>
          <a:ln>
            <a:noFill/>
          </a:ln>
          <a:effectLst/>
        </p:spPr>
        <p:txBody>
          <a:bodyPr>
            <a:normAutofit fontScale="92500" lnSpcReduction="10000"/>
          </a:bodyPr>
          <a:lstStyle/>
          <a:p>
            <a:pPr marL="233362">
              <a:lnSpc>
                <a:spcPct val="110000"/>
              </a:lnSpc>
              <a:spcBef>
                <a:spcPct val="0"/>
              </a:spcBef>
              <a:spcAft>
                <a:spcPts val="600"/>
              </a:spcAft>
            </a:pPr>
            <a:r>
              <a:rPr lang="en-US" altLang="en-US" sz="2600" b="1" dirty="0">
                <a:latin typeface="Open Sans SemiBold" pitchFamily="2" charset="0"/>
                <a:ea typeface="Open Sans SemiBold" pitchFamily="2" charset="0"/>
                <a:cs typeface="Open Sans SemiBold" pitchFamily="2" charset="0"/>
              </a:rPr>
              <a:t>DCLA Discretionary Purchase through a Funding Agreement and Security Agreement:</a:t>
            </a:r>
          </a:p>
          <a:p>
            <a:pPr marL="576262" indent="-342900">
              <a:lnSpc>
                <a:spcPct val="110000"/>
              </a:lnSpc>
              <a:spcBef>
                <a:spcPct val="0"/>
              </a:spcBef>
              <a:spcAft>
                <a:spcPts val="600"/>
              </a:spcAft>
              <a:buFont typeface="Arial" panose="020B0604020202020204" pitchFamily="34" charset="0"/>
              <a:buChar char="•"/>
            </a:pPr>
            <a:r>
              <a:rPr lang="en-US" altLang="en-US" sz="2300" dirty="0"/>
              <a:t>Procurement method for certain projects using Borough President and/or City Council discretionary funding. DCLA will determine whether this method will be used</a:t>
            </a:r>
          </a:p>
          <a:p>
            <a:pPr marL="576262" indent="-342900">
              <a:lnSpc>
                <a:spcPct val="110000"/>
              </a:lnSpc>
              <a:spcBef>
                <a:spcPct val="0"/>
              </a:spcBef>
              <a:spcAft>
                <a:spcPts val="600"/>
              </a:spcAft>
              <a:buFont typeface="Arial" panose="020B0604020202020204" pitchFamily="34" charset="0"/>
              <a:buChar char="•"/>
            </a:pPr>
            <a:r>
              <a:rPr lang="en-US" altLang="en-US" sz="2300" dirty="0"/>
              <a:t>All vehicles are purchased through a discretionary purchase</a:t>
            </a:r>
          </a:p>
          <a:p>
            <a:pPr marL="576262" indent="-342900">
              <a:lnSpc>
                <a:spcPct val="110000"/>
              </a:lnSpc>
              <a:spcBef>
                <a:spcPct val="0"/>
              </a:spcBef>
              <a:spcAft>
                <a:spcPts val="600"/>
              </a:spcAft>
              <a:buFont typeface="Arial" panose="020B0604020202020204" pitchFamily="34" charset="0"/>
              <a:buChar char="•"/>
            </a:pPr>
            <a:r>
              <a:rPr lang="en-US" altLang="en-US" sz="2300" dirty="0"/>
              <a:t>Organization is responsible for bidding and procurement of the equipment (including vendor payment) per the terms of the Funding Agreement</a:t>
            </a:r>
          </a:p>
          <a:p>
            <a:pPr marL="576262" indent="-342900">
              <a:lnSpc>
                <a:spcPct val="110000"/>
              </a:lnSpc>
              <a:spcBef>
                <a:spcPct val="0"/>
              </a:spcBef>
              <a:spcAft>
                <a:spcPts val="600"/>
              </a:spcAft>
              <a:buFont typeface="Arial" panose="020B0604020202020204" pitchFamily="34" charset="0"/>
              <a:buChar char="•"/>
            </a:pPr>
            <a:r>
              <a:rPr lang="en-US" altLang="en-US" sz="2300" dirty="0"/>
              <a:t>Extensive legal documentation is required (Funding Agreement, Security Agreement, lien search and UCC financing statement, legal opinion, etc.)</a:t>
            </a:r>
          </a:p>
          <a:p>
            <a:pPr marL="576262" indent="-342900">
              <a:lnSpc>
                <a:spcPct val="110000"/>
              </a:lnSpc>
              <a:spcBef>
                <a:spcPct val="0"/>
              </a:spcBef>
              <a:spcAft>
                <a:spcPts val="600"/>
              </a:spcAft>
              <a:buFont typeface="Arial" panose="020B0604020202020204" pitchFamily="34" charset="0"/>
              <a:buChar char="•"/>
            </a:pPr>
            <a:r>
              <a:rPr lang="en-US" altLang="en-US" sz="2300" dirty="0"/>
              <a:t>Organization receives City funding on a reimbursement basis after vendors are paid and requisitions submitted to DCLA</a:t>
            </a:r>
            <a:endParaRPr lang="en-US" sz="2300" dirty="0"/>
          </a:p>
        </p:txBody>
      </p:sp>
    </p:spTree>
    <p:extLst>
      <p:ext uri="{BB962C8B-B14F-4D97-AF65-F5344CB8AC3E}">
        <p14:creationId xmlns:p14="http://schemas.microsoft.com/office/powerpoint/2010/main" val="227328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0A4484-479F-45B0-9A39-120E2C4EB396}"/>
              </a:ext>
            </a:extLst>
          </p:cNvPr>
          <p:cNvSpPr>
            <a:spLocks noGrp="1"/>
          </p:cNvSpPr>
          <p:nvPr>
            <p:ph type="title"/>
          </p:nvPr>
        </p:nvSpPr>
        <p:spPr/>
        <p:txBody>
          <a:bodyPr/>
          <a:lstStyle/>
          <a:p>
            <a:r>
              <a:rPr lang="en-US" altLang="en-US" sz="3800" b="1" dirty="0"/>
              <a:t>DCLA Discretionary Purchase &gt;$100K</a:t>
            </a:r>
            <a:endParaRPr lang="en-US" sz="3800" dirty="0"/>
          </a:p>
        </p:txBody>
      </p:sp>
      <p:sp>
        <p:nvSpPr>
          <p:cNvPr id="2" name="Content Placeholder 1">
            <a:extLst>
              <a:ext uri="{FF2B5EF4-FFF2-40B4-BE49-F238E27FC236}">
                <a16:creationId xmlns:a16="http://schemas.microsoft.com/office/drawing/2014/main" id="{19AFBEC7-F71A-4A1A-9843-B936D96D78EE}"/>
              </a:ext>
            </a:extLst>
          </p:cNvPr>
          <p:cNvSpPr>
            <a:spLocks noGrp="1"/>
          </p:cNvSpPr>
          <p:nvPr>
            <p:ph sz="quarter" idx="13"/>
          </p:nvPr>
        </p:nvSpPr>
        <p:spPr>
          <a:ln>
            <a:noFill/>
          </a:ln>
          <a:effectLst/>
        </p:spPr>
        <p:txBody>
          <a:bodyPr/>
          <a:lstStyle/>
          <a:p>
            <a:pPr marL="233362">
              <a:spcBef>
                <a:spcPct val="0"/>
              </a:spcBef>
            </a:pPr>
            <a:r>
              <a:rPr lang="en-US" altLang="en-US" b="1" dirty="0">
                <a:latin typeface="Open Sans SemiBold" pitchFamily="2" charset="0"/>
                <a:ea typeface="Open Sans SemiBold" pitchFamily="2" charset="0"/>
                <a:cs typeface="Open Sans SemiBold" pitchFamily="2" charset="0"/>
              </a:rPr>
              <a:t>Procurements &gt;$100K also require:</a:t>
            </a:r>
          </a:p>
          <a:p>
            <a:pPr marL="342900" indent="-342900">
              <a:spcBef>
                <a:spcPct val="0"/>
              </a:spcBef>
            </a:pPr>
            <a:endParaRPr lang="en-US" altLang="en-US" sz="2000" dirty="0"/>
          </a:p>
          <a:p>
            <a:pPr marL="577850" indent="-342900">
              <a:spcBef>
                <a:spcPct val="0"/>
              </a:spcBef>
              <a:spcAft>
                <a:spcPts val="800"/>
              </a:spcAft>
              <a:buFont typeface="Arial" panose="020B0604020202020204" pitchFamily="34" charset="0"/>
              <a:buChar char="•"/>
            </a:pPr>
            <a:r>
              <a:rPr lang="en-US" altLang="en-US" sz="2200" dirty="0"/>
              <a:t>Contract Public Hearing</a:t>
            </a:r>
          </a:p>
          <a:p>
            <a:pPr marL="577850" indent="-342900">
              <a:spcBef>
                <a:spcPct val="0"/>
              </a:spcBef>
              <a:spcAft>
                <a:spcPts val="800"/>
              </a:spcAft>
              <a:buFont typeface="Arial" panose="020B0604020202020204" pitchFamily="34" charset="0"/>
              <a:buChar char="•"/>
            </a:pPr>
            <a:r>
              <a:rPr lang="en-US" altLang="en-US" sz="2200" dirty="0" err="1"/>
              <a:t>PASSPort</a:t>
            </a:r>
            <a:r>
              <a:rPr lang="en-US" altLang="en-US" sz="2200" dirty="0"/>
              <a:t> Enrollment and Disclosure filing</a:t>
            </a:r>
          </a:p>
          <a:p>
            <a:pPr marL="577850" indent="-342900">
              <a:spcBef>
                <a:spcPct val="0"/>
              </a:spcBef>
              <a:spcAft>
                <a:spcPts val="800"/>
              </a:spcAft>
              <a:buFont typeface="Arial" panose="020B0604020202020204" pitchFamily="34" charset="0"/>
              <a:buChar char="•"/>
            </a:pPr>
            <a:r>
              <a:rPr lang="en-US" altLang="en-US" sz="2200" dirty="0"/>
              <a:t>Compliance with Executive Order No. 50 (EEO)</a:t>
            </a:r>
          </a:p>
          <a:p>
            <a:pPr marL="742950" lvl="2" indent="-285750">
              <a:spcBef>
                <a:spcPct val="0"/>
              </a:spcBef>
              <a:spcAft>
                <a:spcPts val="800"/>
              </a:spcAft>
              <a:buFont typeface="Calibri" panose="020F0502020204030204" pitchFamily="34" charset="0"/>
              <a:buChar char="-"/>
            </a:pPr>
            <a:r>
              <a:rPr lang="en-US" altLang="en-US" sz="2200" dirty="0"/>
              <a:t>Requires City contractors to comply with federal, state, and local equal  employment opportunity (EEO) laws and regulations</a:t>
            </a:r>
          </a:p>
        </p:txBody>
      </p:sp>
    </p:spTree>
    <p:extLst>
      <p:ext uri="{BB962C8B-B14F-4D97-AF65-F5344CB8AC3E}">
        <p14:creationId xmlns:p14="http://schemas.microsoft.com/office/powerpoint/2010/main" val="241862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86327935-5D76-F7CA-B436-5473E22DA45E}"/>
              </a:ext>
              <a:ext uri="{C183D7F6-B498-43B3-948B-1728B52AA6E4}">
                <adec:decorative xmlns:adec="http://schemas.microsoft.com/office/drawing/2017/decorative" val="1"/>
              </a:ext>
            </a:extLst>
          </p:cNvPr>
          <p:cNvPicPr>
            <a:picLocks noGrp="1" noChangeAspect="1"/>
          </p:cNvPicPr>
          <p:nvPr>
            <p:ph sz="quarter" idx="13"/>
          </p:nvPr>
        </p:nvPicPr>
        <p:blipFill>
          <a:blip r:embed="rId3" cstate="email">
            <a:extLst>
              <a:ext uri="{28A0092B-C50C-407E-A947-70E740481C1C}">
                <a14:useLocalDpi xmlns:a14="http://schemas.microsoft.com/office/drawing/2010/main"/>
              </a:ext>
            </a:extLst>
          </a:blip>
          <a:srcRect/>
          <a:stretch/>
        </p:blipFill>
        <p:spPr>
          <a:xfrm>
            <a:off x="3915510" y="1086076"/>
            <a:ext cx="4999890" cy="5454424"/>
          </a:xfrm>
          <a:noFill/>
          <a:ln>
            <a:noFill/>
          </a:ln>
          <a:effectLst/>
        </p:spPr>
      </p:pic>
      <p:sp>
        <p:nvSpPr>
          <p:cNvPr id="4" name="Title 3">
            <a:extLst>
              <a:ext uri="{FF2B5EF4-FFF2-40B4-BE49-F238E27FC236}">
                <a16:creationId xmlns:a16="http://schemas.microsoft.com/office/drawing/2014/main" id="{0A81A77F-EB96-4989-87DD-4E2CB77EE4CF}"/>
              </a:ext>
            </a:extLst>
          </p:cNvPr>
          <p:cNvSpPr>
            <a:spLocks noGrp="1"/>
          </p:cNvSpPr>
          <p:nvPr>
            <p:ph type="title"/>
          </p:nvPr>
        </p:nvSpPr>
        <p:spPr/>
        <p:txBody>
          <a:bodyPr/>
          <a:lstStyle/>
          <a:p>
            <a:r>
              <a:rPr lang="en-US" b="1"/>
              <a:t>Why We Are Here</a:t>
            </a:r>
          </a:p>
        </p:txBody>
      </p:sp>
      <p:sp>
        <p:nvSpPr>
          <p:cNvPr id="3" name="Content Placeholder 2">
            <a:extLst>
              <a:ext uri="{FF2B5EF4-FFF2-40B4-BE49-F238E27FC236}">
                <a16:creationId xmlns:a16="http://schemas.microsoft.com/office/drawing/2014/main" id="{0E323901-BADC-4BEE-B01B-A2981AB8A526}"/>
              </a:ext>
            </a:extLst>
          </p:cNvPr>
          <p:cNvSpPr>
            <a:spLocks noGrp="1"/>
          </p:cNvSpPr>
          <p:nvPr>
            <p:ph sz="quarter" idx="14"/>
          </p:nvPr>
        </p:nvSpPr>
        <p:spPr>
          <a:xfrm>
            <a:off x="228600" y="1580924"/>
            <a:ext cx="4343400" cy="4572000"/>
          </a:xfrm>
          <a:solidFill>
            <a:schemeClr val="lt1">
              <a:alpha val="70000"/>
            </a:schemeClr>
          </a:solidFill>
          <a:ln w="9525" cap="flat" cmpd="sng">
            <a:noFill/>
            <a:prstDash val="solid"/>
            <a:round/>
            <a:headEnd type="none" w="sm" len="sm"/>
            <a:tailEnd type="none" w="sm" len="sm"/>
          </a:ln>
          <a:effectLst/>
        </p:spPr>
        <p:txBody>
          <a:bodyPr spcFirstLastPara="1" vert="horz" wrap="square" lIns="91425" tIns="45700" rIns="91425" bIns="45700" rtlCol="0" anchor="ctr" anchorCtr="0">
            <a:noAutofit/>
          </a:bodyPr>
          <a:lstStyle/>
          <a:p>
            <a:pPr marL="457200" indent="-338138" algn="l" rtl="0" fontAlgn="base">
              <a:spcAft>
                <a:spcPts val="600"/>
              </a:spcAft>
              <a:buFont typeface="Arial" panose="020B0604020202020204" pitchFamily="34" charset="0"/>
              <a:buChar char="•"/>
            </a:pPr>
            <a:r>
              <a:rPr lang="en-US">
                <a:solidFill>
                  <a:srgbClr val="000000"/>
                </a:solidFill>
              </a:rPr>
              <a:t>C</a:t>
            </a:r>
            <a:r>
              <a:rPr lang="en-US" b="0" i="0">
                <a:solidFill>
                  <a:srgbClr val="000000"/>
                </a:solidFill>
                <a:effectLst/>
              </a:rPr>
              <a:t>apital funding and eligibility requirements</a:t>
            </a:r>
            <a:endParaRPr lang="en-US">
              <a:solidFill>
                <a:srgbClr val="000000"/>
              </a:solidFill>
            </a:endParaRPr>
          </a:p>
          <a:p>
            <a:pPr marL="457200" indent="-338138" algn="l" rtl="0" fontAlgn="base">
              <a:spcAft>
                <a:spcPts val="600"/>
              </a:spcAft>
              <a:buFont typeface="Arial" panose="020B0604020202020204" pitchFamily="34" charset="0"/>
              <a:buChar char="•"/>
            </a:pPr>
            <a:r>
              <a:rPr lang="en-US">
                <a:solidFill>
                  <a:srgbClr val="000000"/>
                </a:solidFill>
              </a:rPr>
              <a:t>P</a:t>
            </a:r>
            <a:r>
              <a:rPr lang="en-US" b="0" i="0">
                <a:solidFill>
                  <a:srgbClr val="000000"/>
                </a:solidFill>
                <a:effectLst/>
              </a:rPr>
              <a:t>rocess and timeline</a:t>
            </a:r>
          </a:p>
          <a:p>
            <a:pPr marL="966787" lvl="1" indent="-338138" fontAlgn="base">
              <a:spcAft>
                <a:spcPts val="600"/>
              </a:spcAft>
              <a:buFont typeface="Arial" panose="020B0604020202020204" pitchFamily="34" charset="0"/>
              <a:buChar char="•"/>
            </a:pPr>
            <a:r>
              <a:rPr lang="en-US" sz="2200">
                <a:solidFill>
                  <a:srgbClr val="000000"/>
                </a:solidFill>
              </a:rPr>
              <a:t>Scope Development</a:t>
            </a:r>
          </a:p>
          <a:p>
            <a:pPr marL="966787" lvl="1" indent="-338138" fontAlgn="base">
              <a:spcAft>
                <a:spcPts val="600"/>
              </a:spcAft>
              <a:buFont typeface="Arial" panose="020B0604020202020204" pitchFamily="34" charset="0"/>
              <a:buChar char="•"/>
            </a:pPr>
            <a:r>
              <a:rPr lang="en-US" sz="2200">
                <a:solidFill>
                  <a:srgbClr val="000000"/>
                </a:solidFill>
              </a:rPr>
              <a:t>Procurement</a:t>
            </a:r>
          </a:p>
          <a:p>
            <a:pPr marL="457200" indent="-338138" algn="l" rtl="0" fontAlgn="base">
              <a:spcAft>
                <a:spcPts val="600"/>
              </a:spcAft>
              <a:buFont typeface="Arial" panose="020B0604020202020204" pitchFamily="34" charset="0"/>
              <a:buChar char="•"/>
            </a:pPr>
            <a:r>
              <a:rPr lang="en-US">
                <a:solidFill>
                  <a:srgbClr val="000000"/>
                </a:solidFill>
              </a:rPr>
              <a:t>Delivery and payment</a:t>
            </a:r>
          </a:p>
          <a:p>
            <a:pPr marL="457200" indent="-338138" algn="l" rtl="0" fontAlgn="base">
              <a:spcAft>
                <a:spcPts val="600"/>
              </a:spcAft>
              <a:buFont typeface="Arial" panose="020B0604020202020204" pitchFamily="34" charset="0"/>
              <a:buChar char="•"/>
            </a:pPr>
            <a:r>
              <a:rPr lang="en-US">
                <a:solidFill>
                  <a:srgbClr val="000000"/>
                </a:solidFill>
              </a:rPr>
              <a:t>Use and relinquishment</a:t>
            </a:r>
            <a:endParaRPr lang="en-US" b="0" i="0">
              <a:solidFill>
                <a:srgbClr val="000000"/>
              </a:solidFill>
              <a:effectLst/>
            </a:endParaRPr>
          </a:p>
        </p:txBody>
      </p:sp>
    </p:spTree>
    <p:extLst>
      <p:ext uri="{BB962C8B-B14F-4D97-AF65-F5344CB8AC3E}">
        <p14:creationId xmlns:p14="http://schemas.microsoft.com/office/powerpoint/2010/main" val="1135704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B80FD3-C5E6-4AE9-AD6A-E633C7E40633}"/>
              </a:ext>
            </a:extLst>
          </p:cNvPr>
          <p:cNvSpPr>
            <a:spLocks noGrp="1"/>
          </p:cNvSpPr>
          <p:nvPr>
            <p:ph type="title"/>
          </p:nvPr>
        </p:nvSpPr>
        <p:spPr/>
        <p:txBody>
          <a:bodyPr lIns="91440" tIns="45720" rIns="91440" bIns="45720" anchor="ctr" anchorCtr="0"/>
          <a:lstStyle/>
          <a:p>
            <a:pPr marL="114300"/>
            <a:r>
              <a:rPr lang="en-US" altLang="en-US" b="1" dirty="0"/>
              <a:t>Other Procurement Methods</a:t>
            </a:r>
            <a:endParaRPr lang="en-US" dirty="0"/>
          </a:p>
        </p:txBody>
      </p:sp>
      <p:sp>
        <p:nvSpPr>
          <p:cNvPr id="2" name="Content Placeholder 1">
            <a:extLst>
              <a:ext uri="{FF2B5EF4-FFF2-40B4-BE49-F238E27FC236}">
                <a16:creationId xmlns:a16="http://schemas.microsoft.com/office/drawing/2014/main" id="{A1E32E48-6AF9-4A28-BFC2-E2B676C2B4D3}"/>
              </a:ext>
            </a:extLst>
          </p:cNvPr>
          <p:cNvSpPr>
            <a:spLocks noGrp="1"/>
          </p:cNvSpPr>
          <p:nvPr>
            <p:ph sz="quarter" idx="13"/>
          </p:nvPr>
        </p:nvSpPr>
        <p:spPr>
          <a:ln>
            <a:noFill/>
          </a:ln>
          <a:effectLst/>
        </p:spPr>
        <p:txBody>
          <a:bodyPr>
            <a:normAutofit/>
          </a:bodyPr>
          <a:lstStyle/>
          <a:p>
            <a:pPr marL="568325" indent="-342900">
              <a:spcBef>
                <a:spcPct val="0"/>
              </a:spcBef>
              <a:buFont typeface="Arial" panose="020B0604020202020204" pitchFamily="34" charset="0"/>
              <a:buChar char="•"/>
            </a:pPr>
            <a:r>
              <a:rPr lang="en-US" altLang="en-US"/>
              <a:t>Department of Citywide Administrative Services (DCAS) Competitive Sealed Bid Process (contracts over $1.5M)</a:t>
            </a:r>
          </a:p>
          <a:p>
            <a:pPr marL="568325" indent="-342900">
              <a:spcBef>
                <a:spcPct val="0"/>
              </a:spcBef>
              <a:buFont typeface="Arial" panose="020B0604020202020204" pitchFamily="34" charset="0"/>
              <a:buChar char="•"/>
            </a:pPr>
            <a:endParaRPr lang="en-US" altLang="en-US"/>
          </a:p>
          <a:p>
            <a:pPr marL="568325" indent="-342900">
              <a:spcBef>
                <a:spcPct val="0"/>
              </a:spcBef>
              <a:buFont typeface="Arial" panose="020B0604020202020204" pitchFamily="34" charset="0"/>
              <a:buChar char="•"/>
            </a:pPr>
            <a:r>
              <a:rPr lang="en-US" altLang="en-US"/>
              <a:t>Negotiated Acquisition</a:t>
            </a:r>
          </a:p>
          <a:p>
            <a:pPr marL="568325" indent="-342900">
              <a:spcBef>
                <a:spcPct val="0"/>
              </a:spcBef>
              <a:buFont typeface="Arial" panose="020B0604020202020204" pitchFamily="34" charset="0"/>
              <a:buChar char="•"/>
            </a:pPr>
            <a:endParaRPr lang="en-US" altLang="en-US"/>
          </a:p>
          <a:p>
            <a:pPr marL="568325" indent="-342900">
              <a:spcBef>
                <a:spcPct val="0"/>
              </a:spcBef>
              <a:buFont typeface="Arial" panose="020B0604020202020204" pitchFamily="34" charset="0"/>
              <a:buChar char="•"/>
            </a:pPr>
            <a:r>
              <a:rPr lang="en-US" altLang="en-US"/>
              <a:t>Sole Source</a:t>
            </a:r>
          </a:p>
        </p:txBody>
      </p:sp>
    </p:spTree>
    <p:extLst>
      <p:ext uri="{BB962C8B-B14F-4D97-AF65-F5344CB8AC3E}">
        <p14:creationId xmlns:p14="http://schemas.microsoft.com/office/powerpoint/2010/main" val="2076651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69E371-63A4-4268-9942-99BBA697C2C9}"/>
              </a:ext>
            </a:extLst>
          </p:cNvPr>
          <p:cNvSpPr>
            <a:spLocks noGrp="1"/>
          </p:cNvSpPr>
          <p:nvPr>
            <p:ph type="title"/>
          </p:nvPr>
        </p:nvSpPr>
        <p:spPr/>
        <p:txBody>
          <a:bodyPr lIns="91440" tIns="45720" rIns="91440" bIns="45720" anchor="ctr" anchorCtr="0"/>
          <a:lstStyle/>
          <a:p>
            <a:r>
              <a:rPr lang="en-US" altLang="en-US" b="1" dirty="0">
                <a:latin typeface="Open Sans SemiBold"/>
                <a:ea typeface="Open Sans SemiBold"/>
                <a:cs typeface="Open Sans SemiBold"/>
              </a:rPr>
              <a:t>Delivery and Acceptance</a:t>
            </a:r>
            <a:endParaRPr lang="en-US" dirty="0">
              <a:latin typeface="Open Sans SemiBold"/>
              <a:ea typeface="Open Sans SemiBold"/>
              <a:cs typeface="Open Sans SemiBold"/>
            </a:endParaRPr>
          </a:p>
        </p:txBody>
      </p:sp>
      <p:pic>
        <p:nvPicPr>
          <p:cNvPr id="4" name="Content Placeholder 22">
            <a:extLst>
              <a:ext uri="{FF2B5EF4-FFF2-40B4-BE49-F238E27FC236}">
                <a16:creationId xmlns:a16="http://schemas.microsoft.com/office/drawing/2014/main" id="{951D5F4B-B585-4826-8309-712AED9EAAD6}"/>
              </a:ext>
              <a:ext uri="{C183D7F6-B498-43B3-948B-1728B52AA6E4}">
                <adec:decorative xmlns:adec="http://schemas.microsoft.com/office/drawing/2017/decorative" val="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19200"/>
            <a:ext cx="4448176" cy="4838700"/>
          </a:xfrm>
          <a:prstGeom prst="rect">
            <a:avLst/>
          </a:prstGeom>
          <a:noFill/>
        </p:spPr>
      </p:pic>
      <p:sp>
        <p:nvSpPr>
          <p:cNvPr id="2" name="Content Placeholder 1">
            <a:extLst>
              <a:ext uri="{FF2B5EF4-FFF2-40B4-BE49-F238E27FC236}">
                <a16:creationId xmlns:a16="http://schemas.microsoft.com/office/drawing/2014/main" id="{EBBD680C-D79E-4E36-98C8-003194DCF15C}"/>
              </a:ext>
            </a:extLst>
          </p:cNvPr>
          <p:cNvSpPr>
            <a:spLocks noGrp="1"/>
          </p:cNvSpPr>
          <p:nvPr>
            <p:ph sz="quarter" idx="13"/>
          </p:nvPr>
        </p:nvSpPr>
        <p:spPr>
          <a:xfrm>
            <a:off x="2928026" y="1219200"/>
            <a:ext cx="5927758" cy="4953000"/>
          </a:xfrm>
          <a:solidFill>
            <a:schemeClr val="bg1">
              <a:alpha val="70000"/>
            </a:schemeClr>
          </a:solidFill>
          <a:ln>
            <a:noFill/>
          </a:ln>
          <a:effectLst/>
        </p:spPr>
        <p:txBody>
          <a:bodyPr>
            <a:normAutofit/>
          </a:bodyPr>
          <a:lstStyle/>
          <a:p>
            <a:pPr marL="457200" indent="-339725">
              <a:buFont typeface="Arial" panose="020B0604020202020204" pitchFamily="34" charset="0"/>
              <a:buChar char="•"/>
            </a:pPr>
            <a:r>
              <a:rPr lang="en-US" altLang="en-US" sz="2000">
                <a:latin typeface="Open Sans"/>
                <a:ea typeface="Open Sans"/>
                <a:cs typeface="Open Sans"/>
              </a:rPr>
              <a:t>Upon delivery, open and check all equipment ASAP</a:t>
            </a:r>
          </a:p>
          <a:p>
            <a:pPr marL="457200" indent="-339725">
              <a:buFont typeface="Arial" panose="020B0604020202020204" pitchFamily="34" charset="0"/>
              <a:buChar char="•"/>
            </a:pPr>
            <a:endParaRPr lang="en-US" altLang="en-US" sz="800"/>
          </a:p>
          <a:p>
            <a:pPr marL="457200" indent="-339725">
              <a:buFont typeface="Arial" panose="020B0604020202020204" pitchFamily="34" charset="0"/>
              <a:buChar char="•"/>
            </a:pPr>
            <a:r>
              <a:rPr lang="en-US" altLang="en-US" sz="2000">
                <a:latin typeface="Open Sans"/>
                <a:ea typeface="Open Sans"/>
                <a:cs typeface="Open Sans"/>
              </a:rPr>
              <a:t>Report any damaged or faulty equipment to the vendor and your DCLA project manager</a:t>
            </a:r>
          </a:p>
          <a:p>
            <a:pPr marL="457200" indent="-339725">
              <a:buFont typeface="Arial" panose="020B0604020202020204" pitchFamily="34" charset="0"/>
              <a:buChar char="•"/>
            </a:pPr>
            <a:endParaRPr lang="en-US" altLang="en-US" sz="800"/>
          </a:p>
          <a:p>
            <a:pPr marL="457200" indent="-339725">
              <a:buFont typeface="Arial" panose="020B0604020202020204" pitchFamily="34" charset="0"/>
              <a:buChar char="•"/>
            </a:pPr>
            <a:r>
              <a:rPr lang="en-US" altLang="en-US" sz="2000">
                <a:latin typeface="Open Sans"/>
                <a:ea typeface="Open Sans"/>
                <a:cs typeface="Open Sans"/>
              </a:rPr>
              <a:t>For City procurements, return the Equipment Receipt Notification Form (Exhibit B) to DCLA as soon as possible</a:t>
            </a:r>
          </a:p>
          <a:p>
            <a:pPr marL="457200" indent="-339725">
              <a:buFont typeface="Arial" panose="020B0604020202020204" pitchFamily="34" charset="0"/>
              <a:buChar char="•"/>
            </a:pPr>
            <a:endParaRPr lang="en-US" altLang="en-US" sz="800"/>
          </a:p>
          <a:p>
            <a:pPr marL="457200" indent="-339725" fontAlgn="base">
              <a:buFont typeface="Arial" panose="020B0604020202020204" pitchFamily="34" charset="0"/>
              <a:buChar char="•"/>
            </a:pPr>
            <a:r>
              <a:rPr lang="en-US" sz="2000">
                <a:latin typeface="Open Sans"/>
                <a:ea typeface="Open Sans"/>
                <a:cs typeface="Open Sans"/>
              </a:rPr>
              <a:t>For Funding Agreements, submit payment requisitions to DCLA along with proof of applicable lien filing, updated lien search, packing slips, invoices, and proof of payment</a:t>
            </a:r>
            <a:endParaRPr lang="en-US" sz="1600" b="0" i="0">
              <a:solidFill>
                <a:srgbClr val="000000"/>
              </a:solidFill>
              <a:effectLst/>
              <a:latin typeface="Open Sans"/>
              <a:ea typeface="Open Sans"/>
              <a:cs typeface="Open Sans"/>
            </a:endParaRPr>
          </a:p>
        </p:txBody>
      </p:sp>
    </p:spTree>
    <p:extLst>
      <p:ext uri="{BB962C8B-B14F-4D97-AF65-F5344CB8AC3E}">
        <p14:creationId xmlns:p14="http://schemas.microsoft.com/office/powerpoint/2010/main" val="349937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5C0565-A7AF-A53E-0AC6-1D12B2DE7CE8}"/>
              </a:ext>
            </a:extLst>
          </p:cNvPr>
          <p:cNvSpPr>
            <a:spLocks noGrp="1"/>
          </p:cNvSpPr>
          <p:nvPr>
            <p:ph type="title"/>
          </p:nvPr>
        </p:nvSpPr>
        <p:spPr/>
        <p:txBody>
          <a:bodyPr lIns="91440" tIns="45720" rIns="91440" bIns="45720" anchor="ctr" anchorCtr="0"/>
          <a:lstStyle/>
          <a:p>
            <a:r>
              <a:rPr lang="en-US" b="1" dirty="0">
                <a:latin typeface="Open Sans SemiBold"/>
                <a:ea typeface="Open Sans SemiBold"/>
                <a:cs typeface="Open Sans SemiBold"/>
              </a:rPr>
              <a:t>Equipment Timeline</a:t>
            </a:r>
            <a:r>
              <a:rPr lang="en-US" b="1" dirty="0">
                <a:solidFill>
                  <a:srgbClr val="000000"/>
                </a:solidFill>
                <a:latin typeface="Open Sans SemiBold"/>
                <a:ea typeface="Open Sans SemiBold"/>
                <a:cs typeface="Open Sans SemiBold"/>
              </a:rPr>
              <a:t> (again!)</a:t>
            </a:r>
            <a:endParaRPr lang="en-US" b="1" dirty="0">
              <a:solidFill>
                <a:srgbClr val="FAFAFA"/>
              </a:solidFill>
              <a:latin typeface="Open Sans SemiBold"/>
              <a:ea typeface="Open Sans SemiBold"/>
              <a:cs typeface="Open Sans SemiBold"/>
            </a:endParaRPr>
          </a:p>
        </p:txBody>
      </p:sp>
      <p:sp>
        <p:nvSpPr>
          <p:cNvPr id="4" name="Google Shape;472;p41">
            <a:extLst>
              <a:ext uri="{FF2B5EF4-FFF2-40B4-BE49-F238E27FC236}">
                <a16:creationId xmlns:a16="http://schemas.microsoft.com/office/drawing/2014/main" id="{3357C655-EB8F-B21B-31B1-5E42D17B768D}"/>
              </a:ext>
            </a:extLst>
          </p:cNvPr>
          <p:cNvSpPr txBox="1">
            <a:spLocks/>
          </p:cNvSpPr>
          <p:nvPr/>
        </p:nvSpPr>
        <p:spPr>
          <a:xfrm>
            <a:off x="228600" y="1216152"/>
            <a:ext cx="8587740" cy="1064593"/>
          </a:xfrm>
          <a:prstGeom prst="roundRect">
            <a:avLst>
              <a:gd name="adj" fmla="val 0"/>
            </a:avLst>
          </a:prstGeom>
          <a:solidFill>
            <a:schemeClr val="lt1"/>
          </a:solidFill>
          <a:ln>
            <a:noFill/>
          </a:ln>
          <a:effectLst/>
        </p:spPr>
        <p:txBody>
          <a:bodyPr spcFirstLastPara="1" wrap="square" lIns="0" tIns="34275" rIns="0"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Roboto"/>
                <a:ea typeface="Roboto"/>
                <a:cs typeface="Roboto"/>
                <a:sym typeface="Roboto"/>
              </a:defRPr>
            </a:lvl1pPr>
            <a:lvl2pPr marL="914400" marR="0" lvl="1" indent="-40640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pPr marL="88106" indent="0">
              <a:spcBef>
                <a:spcPts val="0"/>
              </a:spcBef>
              <a:spcAft>
                <a:spcPts val="450"/>
              </a:spcAft>
              <a:buSzPts val="2000"/>
            </a:pPr>
            <a:r>
              <a:rPr lang="en-US" sz="1800" b="1">
                <a:latin typeface="Open Sans" panose="020B0606030504020204" pitchFamily="34" charset="0"/>
                <a:ea typeface="Open Sans" panose="020B0606030504020204" pitchFamily="34" charset="0"/>
                <a:cs typeface="Open Sans" panose="020B0606030504020204" pitchFamily="34" charset="0"/>
              </a:rPr>
              <a:t>In most cases, the City will procure the equipment for your organization. </a:t>
            </a:r>
            <a:r>
              <a:rPr lang="en-US" sz="1800" b="1" u="sng">
                <a:latin typeface="Open Sans" panose="020B0606030504020204" pitchFamily="34" charset="0"/>
                <a:ea typeface="Open Sans" panose="020B0606030504020204" pitchFamily="34" charset="0"/>
                <a:cs typeface="Open Sans" panose="020B0606030504020204" pitchFamily="34" charset="0"/>
              </a:rPr>
              <a:t>DCLA Procurement</a:t>
            </a:r>
          </a:p>
          <a:p>
            <a:pPr marL="88106" indent="0">
              <a:spcBef>
                <a:spcPts val="0"/>
              </a:spcBef>
              <a:buSzPts val="2000"/>
            </a:pPr>
            <a:r>
              <a:rPr lang="en-US" sz="1800">
                <a:latin typeface="Open Sans" panose="020B0606030504020204" pitchFamily="34" charset="0"/>
                <a:ea typeface="Open Sans" panose="020B0606030504020204" pitchFamily="34" charset="0"/>
                <a:cs typeface="Open Sans" panose="020B0606030504020204" pitchFamily="34" charset="0"/>
              </a:rPr>
              <a:t>At least 30 – 40 months from start of Scope Development to Project Close</a:t>
            </a:r>
            <a:endParaRPr lang="en-US" sz="1800" b="1">
              <a:latin typeface="Open Sans" panose="020B0606030504020204" pitchFamily="34" charset="0"/>
              <a:ea typeface="Open Sans" panose="020B0606030504020204" pitchFamily="34" charset="0"/>
              <a:cs typeface="Open Sans" panose="020B0606030504020204" pitchFamily="34" charset="0"/>
            </a:endParaRPr>
          </a:p>
        </p:txBody>
      </p:sp>
      <p:sp>
        <p:nvSpPr>
          <p:cNvPr id="6" name="Chevron 38">
            <a:extLst>
              <a:ext uri="{FF2B5EF4-FFF2-40B4-BE49-F238E27FC236}">
                <a16:creationId xmlns:a16="http://schemas.microsoft.com/office/drawing/2014/main" id="{AD9788F1-EDC5-0A5B-C3F1-B3276BA20AA6}"/>
              </a:ext>
            </a:extLst>
          </p:cNvPr>
          <p:cNvSpPr/>
          <p:nvPr/>
        </p:nvSpPr>
        <p:spPr>
          <a:xfrm>
            <a:off x="218509" y="2412341"/>
            <a:ext cx="2246838" cy="553272"/>
          </a:xfrm>
          <a:prstGeom prst="chevron">
            <a:avLst/>
          </a:prstGeom>
          <a:solidFill>
            <a:srgbClr val="3890A8"/>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Scope Development</a:t>
            </a:r>
          </a:p>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8 - 10 Months</a:t>
            </a:r>
          </a:p>
        </p:txBody>
      </p:sp>
      <p:sp>
        <p:nvSpPr>
          <p:cNvPr id="7" name="Chevron 24">
            <a:extLst>
              <a:ext uri="{FF2B5EF4-FFF2-40B4-BE49-F238E27FC236}">
                <a16:creationId xmlns:a16="http://schemas.microsoft.com/office/drawing/2014/main" id="{D2ACF57B-42B1-194F-3484-F8FEAE791CDA}"/>
              </a:ext>
            </a:extLst>
          </p:cNvPr>
          <p:cNvSpPr/>
          <p:nvPr/>
        </p:nvSpPr>
        <p:spPr>
          <a:xfrm>
            <a:off x="2346790" y="2412341"/>
            <a:ext cx="2249424" cy="553272"/>
          </a:xfrm>
          <a:prstGeom prst="chevron">
            <a:avLst/>
          </a:prstGeom>
          <a:solidFill>
            <a:srgbClr val="90D1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OMB Review</a:t>
            </a:r>
          </a:p>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2 - 3 Months</a:t>
            </a:r>
          </a:p>
        </p:txBody>
      </p:sp>
      <p:sp>
        <p:nvSpPr>
          <p:cNvPr id="8" name="Chevron 25">
            <a:extLst>
              <a:ext uri="{FF2B5EF4-FFF2-40B4-BE49-F238E27FC236}">
                <a16:creationId xmlns:a16="http://schemas.microsoft.com/office/drawing/2014/main" id="{243E727B-4656-7BC9-DA21-EFC9DC92A22E}"/>
              </a:ext>
            </a:extLst>
          </p:cNvPr>
          <p:cNvSpPr/>
          <p:nvPr/>
        </p:nvSpPr>
        <p:spPr>
          <a:xfrm>
            <a:off x="4457119" y="2412341"/>
            <a:ext cx="2249424" cy="553272"/>
          </a:xfrm>
          <a:prstGeom prst="chevron">
            <a:avLst/>
          </a:prstGeom>
          <a:solidFill>
            <a:srgbClr val="4AAF8A"/>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Procurement</a:t>
            </a:r>
          </a:p>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12 – 18 Months</a:t>
            </a:r>
          </a:p>
        </p:txBody>
      </p:sp>
      <p:sp>
        <p:nvSpPr>
          <p:cNvPr id="9" name="Chevron 39">
            <a:extLst>
              <a:ext uri="{FF2B5EF4-FFF2-40B4-BE49-F238E27FC236}">
                <a16:creationId xmlns:a16="http://schemas.microsoft.com/office/drawing/2014/main" id="{1316C2B4-842B-6AC2-16BF-57A336040CA8}"/>
              </a:ext>
            </a:extLst>
          </p:cNvPr>
          <p:cNvSpPr/>
          <p:nvPr/>
        </p:nvSpPr>
        <p:spPr>
          <a:xfrm>
            <a:off x="6561206" y="2424473"/>
            <a:ext cx="2249424" cy="553272"/>
          </a:xfrm>
          <a:prstGeom prst="chevron">
            <a:avLst/>
          </a:prstGeom>
          <a:solidFill>
            <a:srgbClr val="236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Order &amp; Delivery</a:t>
            </a:r>
          </a:p>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8 – 10 months</a:t>
            </a:r>
          </a:p>
        </p:txBody>
      </p:sp>
      <p:sp>
        <p:nvSpPr>
          <p:cNvPr id="5" name="Google Shape;426;p41">
            <a:extLst>
              <a:ext uri="{FF2B5EF4-FFF2-40B4-BE49-F238E27FC236}">
                <a16:creationId xmlns:a16="http://schemas.microsoft.com/office/drawing/2014/main" id="{6587D839-A55F-A98F-A8A8-8A26E35FF541}"/>
              </a:ext>
            </a:extLst>
          </p:cNvPr>
          <p:cNvSpPr txBox="1">
            <a:spLocks/>
          </p:cNvSpPr>
          <p:nvPr/>
        </p:nvSpPr>
        <p:spPr>
          <a:xfrm>
            <a:off x="228600" y="3116284"/>
            <a:ext cx="8587740" cy="702649"/>
          </a:xfrm>
          <a:prstGeom prst="roundRect">
            <a:avLst>
              <a:gd name="adj" fmla="val 0"/>
            </a:avLst>
          </a:prstGeom>
          <a:solidFill>
            <a:schemeClr val="lt1"/>
          </a:solidFill>
          <a:ln>
            <a:noFill/>
          </a:ln>
          <a:effectLst/>
        </p:spPr>
        <p:txBody>
          <a:bodyPr spcFirstLastPara="1" vert="horz" wrap="square" lIns="68569" tIns="34275" rIns="68569" bIns="34275" rtlCol="0" anchor="t" anchorCtr="0">
            <a:noAutofit/>
          </a:bodyPr>
          <a:lstStyle>
            <a:lvl1pPr marL="233363" indent="0" algn="l" defTabSz="914400" rtl="0" eaLnBrk="1" latinLnBrk="0" hangingPunct="1">
              <a:spcBef>
                <a:spcPct val="20000"/>
              </a:spcBef>
              <a:buFont typeface="Arial" panose="020B0604020202020204" pitchFamily="34" charset="0"/>
              <a:buNone/>
              <a:defRPr sz="4800" kern="1200">
                <a:solidFill>
                  <a:schemeClr val="tx1"/>
                </a:solidFill>
                <a:latin typeface="Open Sans" pitchFamily="2" charset="0"/>
                <a:ea typeface="Open Sans" pitchFamily="2" charset="0"/>
                <a:cs typeface="Open Sans" pitchFamily="2"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30969">
              <a:lnSpc>
                <a:spcPct val="110000"/>
              </a:lnSpc>
              <a:spcBef>
                <a:spcPts val="0"/>
              </a:spcBef>
              <a:buClr>
                <a:srgbClr val="000000"/>
              </a:buClr>
              <a:buSzPts val="1800"/>
            </a:pPr>
            <a:r>
              <a:rPr lang="en-US" sz="1800" b="1" u="sng">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Discretionary Purchase</a:t>
            </a:r>
            <a:endParaRPr lang="en-US" sz="1800">
              <a:latin typeface="Open Sans" panose="020B0606030504020204" pitchFamily="34" charset="0"/>
              <a:ea typeface="Open Sans" panose="020B0606030504020204" pitchFamily="34" charset="0"/>
              <a:cs typeface="Open Sans" panose="020B0606030504020204" pitchFamily="34" charset="0"/>
              <a:sym typeface="Roboto"/>
            </a:endParaRPr>
          </a:p>
          <a:p>
            <a:pPr marL="130969">
              <a:lnSpc>
                <a:spcPct val="110000"/>
              </a:lnSpc>
              <a:spcBef>
                <a:spcPts val="0"/>
              </a:spcBef>
              <a:buClr>
                <a:srgbClr val="000000"/>
              </a:buClr>
              <a:buSzPts val="1800"/>
            </a:pPr>
            <a:r>
              <a:rPr lang="en-US" sz="1800">
                <a:solidFill>
                  <a:srgbClr val="000000"/>
                </a:solidFill>
                <a:latin typeface="Open Sans" panose="020B0606030504020204" pitchFamily="34" charset="0"/>
                <a:ea typeface="Open Sans" panose="020B0606030504020204" pitchFamily="34" charset="0"/>
                <a:cs typeface="Open Sans" panose="020B0606030504020204" pitchFamily="34" charset="0"/>
              </a:rPr>
              <a:t>At least 29 - 34 months from start of Scope Development to Project Close</a:t>
            </a:r>
            <a:endParaRPr lang="en-US" sz="1800">
              <a:latin typeface="Open Sans" panose="020B0606030504020204" pitchFamily="34" charset="0"/>
              <a:ea typeface="Open Sans" panose="020B0606030504020204" pitchFamily="34" charset="0"/>
              <a:cs typeface="Open Sans" panose="020B0606030504020204" pitchFamily="34" charset="0"/>
            </a:endParaRPr>
          </a:p>
        </p:txBody>
      </p:sp>
      <p:sp>
        <p:nvSpPr>
          <p:cNvPr id="10" name="Chevron 24">
            <a:extLst>
              <a:ext uri="{FF2B5EF4-FFF2-40B4-BE49-F238E27FC236}">
                <a16:creationId xmlns:a16="http://schemas.microsoft.com/office/drawing/2014/main" id="{A89A67BE-547E-2F2C-B73B-C25D74A2DF6F}"/>
              </a:ext>
            </a:extLst>
          </p:cNvPr>
          <p:cNvSpPr/>
          <p:nvPr/>
        </p:nvSpPr>
        <p:spPr>
          <a:xfrm>
            <a:off x="228600" y="3964787"/>
            <a:ext cx="1885950" cy="569214"/>
          </a:xfrm>
          <a:prstGeom prst="chevron">
            <a:avLst/>
          </a:prstGeom>
          <a:solidFill>
            <a:srgbClr val="90D1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Scope Dev</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6 – 10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1" name="Chevron 25">
            <a:extLst>
              <a:ext uri="{FF2B5EF4-FFF2-40B4-BE49-F238E27FC236}">
                <a16:creationId xmlns:a16="http://schemas.microsoft.com/office/drawing/2014/main" id="{9AF1C7E3-B369-0934-BF1D-13E3F5938646}"/>
              </a:ext>
            </a:extLst>
          </p:cNvPr>
          <p:cNvSpPr/>
          <p:nvPr/>
        </p:nvSpPr>
        <p:spPr>
          <a:xfrm>
            <a:off x="1908810" y="3964787"/>
            <a:ext cx="1885950" cy="569214"/>
          </a:xfrm>
          <a:prstGeom prst="chevron">
            <a:avLst/>
          </a:prstGeom>
          <a:solidFill>
            <a:srgbClr val="4AAF8A"/>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OMB Review</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3 – 4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2" name="Chevron 39">
            <a:extLst>
              <a:ext uri="{FF2B5EF4-FFF2-40B4-BE49-F238E27FC236}">
                <a16:creationId xmlns:a16="http://schemas.microsoft.com/office/drawing/2014/main" id="{4E1DAFD3-9BDB-8D2C-20F4-E9B737929BB7}"/>
              </a:ext>
            </a:extLst>
          </p:cNvPr>
          <p:cNvSpPr/>
          <p:nvPr/>
        </p:nvSpPr>
        <p:spPr>
          <a:xfrm>
            <a:off x="3576640" y="3964787"/>
            <a:ext cx="1885950" cy="569214"/>
          </a:xfrm>
          <a:prstGeom prst="chevron">
            <a:avLst/>
          </a:prstGeom>
          <a:solidFill>
            <a:srgbClr val="236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Legal Review</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6 - 12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3" name="Chevron 26">
            <a:extLst>
              <a:ext uri="{FF2B5EF4-FFF2-40B4-BE49-F238E27FC236}">
                <a16:creationId xmlns:a16="http://schemas.microsoft.com/office/drawing/2014/main" id="{7AE9B289-4DD5-696F-48B0-21167C6D37E3}"/>
              </a:ext>
            </a:extLst>
          </p:cNvPr>
          <p:cNvSpPr/>
          <p:nvPr/>
        </p:nvSpPr>
        <p:spPr>
          <a:xfrm>
            <a:off x="5244470" y="3957472"/>
            <a:ext cx="1885950" cy="569042"/>
          </a:xfrm>
          <a:prstGeom prst="chevron">
            <a:avLst/>
          </a:prstGeom>
          <a:solidFill>
            <a:srgbClr val="7CBAD3"/>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Registration</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4 – 5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4" name="Chevron 40">
            <a:extLst>
              <a:ext uri="{FF2B5EF4-FFF2-40B4-BE49-F238E27FC236}">
                <a16:creationId xmlns:a16="http://schemas.microsoft.com/office/drawing/2014/main" id="{2E8D5AC8-CF76-6AB5-FDCB-59842ECA2836}"/>
              </a:ext>
            </a:extLst>
          </p:cNvPr>
          <p:cNvSpPr/>
          <p:nvPr/>
        </p:nvSpPr>
        <p:spPr>
          <a:xfrm>
            <a:off x="6924680" y="3957472"/>
            <a:ext cx="1885950" cy="569042"/>
          </a:xfrm>
          <a:prstGeom prst="chevron">
            <a:avLst/>
          </a:prstGeom>
          <a:solidFill>
            <a:srgbClr val="B22A91"/>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68580" bIns="0"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Order &amp; Payment</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3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5" name="TextBox 14">
            <a:extLst>
              <a:ext uri="{FF2B5EF4-FFF2-40B4-BE49-F238E27FC236}">
                <a16:creationId xmlns:a16="http://schemas.microsoft.com/office/drawing/2014/main" id="{229F7F5B-DDD8-AA7C-416F-9891ED6090B8}"/>
              </a:ext>
            </a:extLst>
          </p:cNvPr>
          <p:cNvSpPr txBox="1"/>
          <p:nvPr/>
        </p:nvSpPr>
        <p:spPr>
          <a:xfrm>
            <a:off x="228600" y="4777154"/>
            <a:ext cx="8582030" cy="738664"/>
          </a:xfrm>
          <a:prstGeom prst="rect">
            <a:avLst/>
          </a:prstGeom>
          <a:solidFill>
            <a:schemeClr val="bg1"/>
          </a:solidFill>
        </p:spPr>
        <p:txBody>
          <a:bodyPr wrap="square">
            <a:spAutoFit/>
          </a:bodyPr>
          <a:lstStyle/>
          <a:p>
            <a:pPr marL="7143" algn="ctr">
              <a:buSzPts val="2000"/>
            </a:pPr>
            <a:r>
              <a:rPr lang="en-US" sz="1400" b="1">
                <a:latin typeface="Open Sans" panose="020B0606030504020204" pitchFamily="34" charset="0"/>
                <a:ea typeface="Open Sans" panose="020B0606030504020204" pitchFamily="34" charset="0"/>
                <a:cs typeface="Open Sans" panose="020B0606030504020204" pitchFamily="34" charset="0"/>
                <a:sym typeface="Arial"/>
              </a:rPr>
              <a:t>Timeframes depend on the scale, budget and complexity of the project. </a:t>
            </a:r>
          </a:p>
          <a:p>
            <a:pPr marL="7143" algn="ctr">
              <a:buSzPts val="2000"/>
            </a:pPr>
            <a:r>
              <a:rPr lang="en-US" sz="1400" b="1">
                <a:latin typeface="Open Sans" panose="020B0606030504020204" pitchFamily="34" charset="0"/>
                <a:ea typeface="Open Sans" panose="020B0606030504020204" pitchFamily="34" charset="0"/>
                <a:cs typeface="Open Sans" panose="020B0606030504020204" pitchFamily="34" charset="0"/>
                <a:sym typeface="Arial"/>
              </a:rPr>
              <a:t>The timelines shown represent optimal durations without delays and is based on complete submissions and timely actions.</a:t>
            </a:r>
          </a:p>
        </p:txBody>
      </p:sp>
      <p:sp>
        <p:nvSpPr>
          <p:cNvPr id="16" name="Content Placeholder 3">
            <a:extLst>
              <a:ext uri="{FF2B5EF4-FFF2-40B4-BE49-F238E27FC236}">
                <a16:creationId xmlns:a16="http://schemas.microsoft.com/office/drawing/2014/main" id="{60E00966-BBD5-D311-474D-BF733686E55F}"/>
              </a:ext>
            </a:extLst>
          </p:cNvPr>
          <p:cNvSpPr txBox="1">
            <a:spLocks/>
          </p:cNvSpPr>
          <p:nvPr/>
        </p:nvSpPr>
        <p:spPr>
          <a:xfrm>
            <a:off x="1083457" y="5762460"/>
            <a:ext cx="7727174" cy="838769"/>
          </a:xfrm>
          <a:prstGeom prst="roundRect">
            <a:avLst>
              <a:gd name="adj" fmla="val 0"/>
            </a:avLst>
          </a:prstGeom>
          <a:solidFill>
            <a:srgbClr val="EAEEBA">
              <a:alpha val="70000"/>
            </a:srgbClr>
          </a:solidFill>
        </p:spPr>
        <p:txBody>
          <a:bodyPr anchor="ctr" anchorCtr="0"/>
          <a:lstStyle>
            <a:lvl1pPr marL="233363" indent="0" algn="l" defTabSz="914400" rtl="0" eaLnBrk="1" latinLnBrk="0" hangingPunct="1">
              <a:spcBef>
                <a:spcPct val="20000"/>
              </a:spcBef>
              <a:buFont typeface="Arial" panose="020B0604020202020204" pitchFamily="34" charset="0"/>
              <a:buNone/>
              <a:defRPr sz="4800" kern="1200">
                <a:solidFill>
                  <a:schemeClr val="tx1"/>
                </a:solidFill>
                <a:latin typeface="Open Sans" pitchFamily="2" charset="0"/>
                <a:ea typeface="Open Sans" pitchFamily="2" charset="0"/>
                <a:cs typeface="Open Sans" pitchFamily="2"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31775" algn="ctr">
              <a:spcBef>
                <a:spcPct val="0"/>
              </a:spcBef>
            </a:pPr>
            <a:r>
              <a:rPr lang="en-US" altLang="en-US" sz="2400" b="1"/>
              <a:t>If these timelines do not work for your organization, talk to us immediately!</a:t>
            </a:r>
          </a:p>
        </p:txBody>
      </p:sp>
      <p:pic>
        <p:nvPicPr>
          <p:cNvPr id="17" name="Picture 16" descr="Pyramid-shaped caution symbol. ">
            <a:extLst>
              <a:ext uri="{FF2B5EF4-FFF2-40B4-BE49-F238E27FC236}">
                <a16:creationId xmlns:a16="http://schemas.microsoft.com/office/drawing/2014/main" id="{55F6D516-DC74-1C9C-6E3A-95468A0DD073}"/>
              </a:ext>
            </a:extLst>
          </p:cNvPr>
          <p:cNvPicPr>
            <a:picLocks noChangeAspect="1"/>
          </p:cNvPicPr>
          <p:nvPr/>
        </p:nvPicPr>
        <p:blipFill>
          <a:blip r:embed="rId3" cstate="email">
            <a:alphaModFix amt="70000"/>
            <a:extLst>
              <a:ext uri="{28A0092B-C50C-407E-A947-70E740481C1C}">
                <a14:useLocalDpi xmlns:a14="http://schemas.microsoft.com/office/drawing/2010/main"/>
              </a:ext>
            </a:extLst>
          </a:blip>
          <a:srcRect/>
          <a:stretch/>
        </p:blipFill>
        <p:spPr>
          <a:xfrm>
            <a:off x="228600" y="5760715"/>
            <a:ext cx="854857" cy="840514"/>
          </a:xfrm>
          <a:prstGeom prst="rect">
            <a:avLst/>
          </a:prstGeom>
        </p:spPr>
      </p:pic>
    </p:spTree>
    <p:extLst>
      <p:ext uri="{BB962C8B-B14F-4D97-AF65-F5344CB8AC3E}">
        <p14:creationId xmlns:p14="http://schemas.microsoft.com/office/powerpoint/2010/main" val="3956497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4B81F8-1BF5-43C5-AF0D-D5CCABA4476E}"/>
              </a:ext>
            </a:extLst>
          </p:cNvPr>
          <p:cNvSpPr>
            <a:spLocks noGrp="1"/>
          </p:cNvSpPr>
          <p:nvPr>
            <p:ph type="title"/>
          </p:nvPr>
        </p:nvSpPr>
        <p:spPr>
          <a:solidFill>
            <a:srgbClr val="FAFAFA"/>
          </a:solidFill>
        </p:spPr>
        <p:txBody>
          <a:bodyPr/>
          <a:lstStyle/>
          <a:p>
            <a:r>
              <a:rPr lang="en-US" altLang="en-US" b="1"/>
              <a:t>Annual Use Certification</a:t>
            </a:r>
            <a:endParaRPr lang="en-US"/>
          </a:p>
        </p:txBody>
      </p:sp>
      <p:sp>
        <p:nvSpPr>
          <p:cNvPr id="2" name="Content Placeholder 1">
            <a:extLst>
              <a:ext uri="{FF2B5EF4-FFF2-40B4-BE49-F238E27FC236}">
                <a16:creationId xmlns:a16="http://schemas.microsoft.com/office/drawing/2014/main" id="{32B81CC7-BD6F-4955-A34A-C26253C1845B}"/>
              </a:ext>
            </a:extLst>
          </p:cNvPr>
          <p:cNvSpPr>
            <a:spLocks noGrp="1"/>
          </p:cNvSpPr>
          <p:nvPr>
            <p:ph sz="quarter" idx="13"/>
          </p:nvPr>
        </p:nvSpPr>
        <p:spPr>
          <a:xfrm>
            <a:off x="228600" y="1216152"/>
            <a:ext cx="8610600" cy="5313602"/>
          </a:xfrm>
          <a:ln>
            <a:noFill/>
          </a:ln>
          <a:effectLst/>
        </p:spPr>
        <p:txBody>
          <a:bodyPr>
            <a:normAutofit fontScale="70000" lnSpcReduction="20000"/>
          </a:bodyPr>
          <a:lstStyle/>
          <a:p>
            <a:pPr marL="396875" indent="-163195">
              <a:lnSpc>
                <a:spcPct val="120000"/>
              </a:lnSpc>
              <a:spcBef>
                <a:spcPts val="600"/>
              </a:spcBef>
              <a:spcAft>
                <a:spcPts val="600"/>
              </a:spcAft>
            </a:pPr>
            <a:r>
              <a:rPr lang="en-US" altLang="en-US" sz="2900" b="1" dirty="0">
                <a:latin typeface="Open Sans SemiBold" pitchFamily="2" charset="0"/>
                <a:ea typeface="Open Sans SemiBold" pitchFamily="2" charset="0"/>
                <a:cs typeface="Open Sans SemiBold" pitchFamily="2" charset="0"/>
              </a:rPr>
              <a:t>As required by the CELA or Funding Agreement, each year in June and July (mark your calendars), your organization must provide proof of insurance coverage and state:</a:t>
            </a:r>
            <a:endParaRPr lang="en-US" sz="2900" dirty="0">
              <a:latin typeface="Open Sans SemiBold" pitchFamily="2" charset="0"/>
              <a:ea typeface="Open Sans SemiBold" pitchFamily="2" charset="0"/>
              <a:cs typeface="Open Sans SemiBold" pitchFamily="2" charset="0"/>
            </a:endParaRPr>
          </a:p>
          <a:p>
            <a:pPr marL="575945" indent="-342900">
              <a:lnSpc>
                <a:spcPct val="120000"/>
              </a:lnSpc>
              <a:spcBef>
                <a:spcPts val="600"/>
              </a:spcBef>
              <a:spcAft>
                <a:spcPts val="600"/>
              </a:spcAft>
              <a:buFont typeface="Arial" panose="020B0604020202020204" pitchFamily="34" charset="0"/>
              <a:buChar char="•"/>
            </a:pPr>
            <a:r>
              <a:rPr lang="en-US" altLang="en-US" dirty="0"/>
              <a:t>Equipment has been used in accordance with the terms and conditions of the applicable use agreement</a:t>
            </a:r>
          </a:p>
          <a:p>
            <a:pPr marL="575945" indent="-342900">
              <a:lnSpc>
                <a:spcPct val="120000"/>
              </a:lnSpc>
              <a:spcBef>
                <a:spcPts val="600"/>
              </a:spcBef>
              <a:spcAft>
                <a:spcPts val="600"/>
              </a:spcAft>
              <a:buFont typeface="Arial" panose="020B0604020202020204" pitchFamily="34" charset="0"/>
              <a:buChar char="•"/>
            </a:pPr>
            <a:r>
              <a:rPr lang="en-US" altLang="en-US" dirty="0"/>
              <a:t>Equipment has not been destroyed, replaced, disposed of, or removed to another location without the City’s consent, except temporary removal as necessary for maintenance or repair</a:t>
            </a:r>
          </a:p>
          <a:p>
            <a:pPr marL="575945" indent="-342900">
              <a:lnSpc>
                <a:spcPct val="120000"/>
              </a:lnSpc>
              <a:spcBef>
                <a:spcPts val="600"/>
              </a:spcBef>
              <a:spcAft>
                <a:spcPts val="600"/>
              </a:spcAft>
              <a:buFont typeface="Arial" panose="020B0604020202020204" pitchFamily="34" charset="0"/>
              <a:buChar char="•"/>
            </a:pPr>
            <a:r>
              <a:rPr lang="en-US" altLang="en-US" dirty="0"/>
              <a:t>Equipment has been used and maintained in a responsible and lawful manner by the Organization for its City Purpose and not for religious purposes, personal, family, or household use</a:t>
            </a:r>
          </a:p>
          <a:p>
            <a:pPr marL="575945" indent="-342900">
              <a:lnSpc>
                <a:spcPct val="120000"/>
              </a:lnSpc>
              <a:spcBef>
                <a:spcPts val="600"/>
              </a:spcBef>
              <a:spcAft>
                <a:spcPts val="600"/>
              </a:spcAft>
              <a:buFont typeface="Arial" panose="020B0604020202020204" pitchFamily="34" charset="0"/>
              <a:buChar char="•"/>
            </a:pPr>
            <a:r>
              <a:rPr lang="en-US" altLang="en-US" dirty="0"/>
              <a:t>Equipment has not been damaged or destroyed, lost or stolen, in whole or in part, without immediate notification to the City</a:t>
            </a:r>
          </a:p>
          <a:p>
            <a:pPr marL="575945" indent="-342900">
              <a:lnSpc>
                <a:spcPct val="120000"/>
              </a:lnSpc>
              <a:spcBef>
                <a:spcPts val="600"/>
              </a:spcBef>
              <a:spcAft>
                <a:spcPts val="600"/>
              </a:spcAft>
              <a:buFont typeface="Arial" panose="020B0604020202020204" pitchFamily="34" charset="0"/>
              <a:buChar char="•"/>
            </a:pPr>
            <a:r>
              <a:rPr lang="en-US" altLang="en-US" dirty="0"/>
              <a:t>Equipment has not become subject to any non-City lien, lease, mortgage, assignment, interest, or other encumbrance</a:t>
            </a:r>
          </a:p>
        </p:txBody>
      </p:sp>
    </p:spTree>
    <p:extLst>
      <p:ext uri="{BB962C8B-B14F-4D97-AF65-F5344CB8AC3E}">
        <p14:creationId xmlns:p14="http://schemas.microsoft.com/office/powerpoint/2010/main" val="606447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CA028A-5673-4612-89E1-EAA0365E76A0}"/>
              </a:ext>
            </a:extLst>
          </p:cNvPr>
          <p:cNvSpPr>
            <a:spLocks noGrp="1"/>
          </p:cNvSpPr>
          <p:nvPr>
            <p:ph type="title"/>
          </p:nvPr>
        </p:nvSpPr>
        <p:spPr>
          <a:solidFill>
            <a:srgbClr val="FAFAFA"/>
          </a:solidFill>
        </p:spPr>
        <p:txBody>
          <a:bodyPr/>
          <a:lstStyle/>
          <a:p>
            <a:r>
              <a:rPr lang="en-US" b="1"/>
              <a:t>Relinquishment and Disposal</a:t>
            </a:r>
            <a:endParaRPr lang="en-US"/>
          </a:p>
        </p:txBody>
      </p:sp>
      <p:sp>
        <p:nvSpPr>
          <p:cNvPr id="2" name="Content Placeholder 1">
            <a:extLst>
              <a:ext uri="{FF2B5EF4-FFF2-40B4-BE49-F238E27FC236}">
                <a16:creationId xmlns:a16="http://schemas.microsoft.com/office/drawing/2014/main" id="{9F95A432-1462-4355-A5DC-AAD805DA1A98}"/>
              </a:ext>
            </a:extLst>
          </p:cNvPr>
          <p:cNvSpPr>
            <a:spLocks noGrp="1"/>
          </p:cNvSpPr>
          <p:nvPr>
            <p:ph sz="quarter" idx="13"/>
          </p:nvPr>
        </p:nvSpPr>
        <p:spPr>
          <a:xfrm>
            <a:off x="228600" y="1216152"/>
            <a:ext cx="8610600" cy="5029200"/>
          </a:xfrm>
          <a:ln>
            <a:noFill/>
          </a:ln>
          <a:effectLst/>
        </p:spPr>
        <p:txBody>
          <a:bodyPr/>
          <a:lstStyle/>
          <a:p>
            <a:pPr marL="233362">
              <a:spcBef>
                <a:spcPts val="600"/>
              </a:spcBef>
              <a:spcAft>
                <a:spcPts val="600"/>
              </a:spcAft>
            </a:pPr>
            <a:r>
              <a:rPr lang="en-US" altLang="en-US" b="1" dirty="0">
                <a:latin typeface="Open Sans SemiBold" pitchFamily="2" charset="0"/>
                <a:ea typeface="Open Sans SemiBold" pitchFamily="2" charset="0"/>
                <a:cs typeface="Open Sans SemiBold" pitchFamily="2" charset="0"/>
              </a:rPr>
              <a:t>Contact DCLA for information on the proper disposal of equipment</a:t>
            </a:r>
          </a:p>
          <a:p>
            <a:pPr marL="576263" indent="-342900">
              <a:spcBef>
                <a:spcPts val="600"/>
              </a:spcBef>
              <a:spcAft>
                <a:spcPts val="600"/>
              </a:spcAft>
              <a:buFont typeface="Arial" panose="020B0604020202020204" pitchFamily="34" charset="0"/>
              <a:buChar char="•"/>
            </a:pPr>
            <a:r>
              <a:rPr lang="en-US" altLang="en-US" sz="2000" dirty="0"/>
              <a:t>Equipment may not be disposed before the useful life has ended</a:t>
            </a:r>
            <a:endParaRPr lang="en-US" altLang="en-US" sz="1600" dirty="0"/>
          </a:p>
          <a:p>
            <a:pPr marL="576263" indent="-342900">
              <a:spcBef>
                <a:spcPts val="600"/>
              </a:spcBef>
              <a:spcAft>
                <a:spcPts val="600"/>
              </a:spcAft>
              <a:buFont typeface="Arial" panose="020B0604020202020204" pitchFamily="34" charset="0"/>
              <a:buChar char="•"/>
            </a:pPr>
            <a:r>
              <a:rPr lang="en-US" altLang="en-US" sz="2000" dirty="0"/>
              <a:t>Obtain approval from DCLA to destroy, replace, dispose of, relocate, or remove equipment</a:t>
            </a:r>
          </a:p>
          <a:p>
            <a:pPr marL="914400" lvl="1" indent="-342900">
              <a:spcBef>
                <a:spcPts val="600"/>
              </a:spcBef>
              <a:spcAft>
                <a:spcPts val="600"/>
              </a:spcAft>
              <a:buFont typeface="Calibri" panose="020F0502020204030204" pitchFamily="34" charset="0"/>
              <a:buChar char="-"/>
            </a:pPr>
            <a:r>
              <a:rPr lang="en-US" altLang="en-US" dirty="0"/>
              <a:t>For any eligible electronic equipment: DCLA will coordinate disposal using the City’s Safe Handling of Waste vendor</a:t>
            </a:r>
          </a:p>
          <a:p>
            <a:pPr marL="914400" lvl="1" indent="-342900">
              <a:spcBef>
                <a:spcPts val="600"/>
              </a:spcBef>
              <a:spcAft>
                <a:spcPts val="600"/>
              </a:spcAft>
              <a:buFont typeface="Calibri" panose="020F0502020204030204" pitchFamily="34" charset="0"/>
              <a:buChar char="-"/>
            </a:pPr>
            <a:r>
              <a:rPr lang="en-US" dirty="0"/>
              <a:t>For all other equipment, the Office of Surplus Activities must approve of the relinquishment method; this process can take up to two months</a:t>
            </a:r>
          </a:p>
        </p:txBody>
      </p:sp>
    </p:spTree>
    <p:extLst>
      <p:ext uri="{BB962C8B-B14F-4D97-AF65-F5344CB8AC3E}">
        <p14:creationId xmlns:p14="http://schemas.microsoft.com/office/powerpoint/2010/main" val="355311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4">
            <a:extLst>
              <a:ext uri="{FF2B5EF4-FFF2-40B4-BE49-F238E27FC236}">
                <a16:creationId xmlns:a16="http://schemas.microsoft.com/office/drawing/2014/main" id="{06650A32-9B01-49C6-8147-A3689EBFEEB9}"/>
              </a:ext>
              <a:ext uri="{C183D7F6-B498-43B3-948B-1728B52AA6E4}">
                <adec:decorative xmlns:adec="http://schemas.microsoft.com/office/drawing/2017/decorative" val="1"/>
              </a:ext>
            </a:extLst>
          </p:cNvPr>
          <p:cNvPicPr>
            <a:picLocks noGrp="1" noChangeAspect="1"/>
          </p:cNvPicPr>
          <p:nvPr>
            <p:ph sz="quarter" idx="14"/>
          </p:nvPr>
        </p:nvPicPr>
        <p:blipFill>
          <a:blip r:embed="rId3" cstate="email">
            <a:extLst>
              <a:ext uri="{28A0092B-C50C-407E-A947-70E740481C1C}">
                <a14:useLocalDpi xmlns:a14="http://schemas.microsoft.com/office/drawing/2010/main"/>
              </a:ext>
            </a:extLst>
          </a:blip>
          <a:srcRect/>
          <a:stretch/>
        </p:blipFill>
        <p:spPr>
          <a:xfrm>
            <a:off x="3213100" y="612648"/>
            <a:ext cx="6235700" cy="5970062"/>
          </a:xfrm>
          <a:noFill/>
          <a:ln>
            <a:noFill/>
          </a:ln>
          <a:effectLst/>
        </p:spPr>
      </p:pic>
      <p:sp>
        <p:nvSpPr>
          <p:cNvPr id="4" name="Title 3">
            <a:extLst>
              <a:ext uri="{FF2B5EF4-FFF2-40B4-BE49-F238E27FC236}">
                <a16:creationId xmlns:a16="http://schemas.microsoft.com/office/drawing/2014/main" id="{109386AE-C9B7-47B0-8C05-CFF03B049912}"/>
              </a:ext>
            </a:extLst>
          </p:cNvPr>
          <p:cNvSpPr>
            <a:spLocks noGrp="1"/>
          </p:cNvSpPr>
          <p:nvPr>
            <p:ph type="title"/>
          </p:nvPr>
        </p:nvSpPr>
        <p:spPr/>
        <p:txBody>
          <a:bodyPr/>
          <a:lstStyle/>
          <a:p>
            <a:r>
              <a:rPr lang="en-US" b="1"/>
              <a:t>Next Steps</a:t>
            </a:r>
          </a:p>
        </p:txBody>
      </p:sp>
      <p:sp>
        <p:nvSpPr>
          <p:cNvPr id="2" name="Content Placeholder 1">
            <a:extLst>
              <a:ext uri="{FF2B5EF4-FFF2-40B4-BE49-F238E27FC236}">
                <a16:creationId xmlns:a16="http://schemas.microsoft.com/office/drawing/2014/main" id="{DAE5E44A-2304-472B-88DB-675E73DE88FC}"/>
              </a:ext>
            </a:extLst>
          </p:cNvPr>
          <p:cNvSpPr>
            <a:spLocks noGrp="1"/>
          </p:cNvSpPr>
          <p:nvPr>
            <p:ph sz="quarter" idx="13"/>
          </p:nvPr>
        </p:nvSpPr>
        <p:spPr>
          <a:xfrm>
            <a:off x="228600" y="1094851"/>
            <a:ext cx="4114800" cy="5029200"/>
          </a:xfrm>
          <a:solidFill>
            <a:schemeClr val="bg1">
              <a:alpha val="70000"/>
            </a:schemeClr>
          </a:solidFill>
          <a:ln>
            <a:noFill/>
          </a:ln>
          <a:effectLst/>
        </p:spPr>
        <p:txBody>
          <a:bodyPr>
            <a:normAutofit/>
          </a:bodyPr>
          <a:lstStyle/>
          <a:p>
            <a:pPr marL="574675" defTabSz="939800">
              <a:spcBef>
                <a:spcPct val="100000"/>
              </a:spcBef>
              <a:defRPr/>
            </a:pPr>
            <a:r>
              <a:rPr lang="en-US" sz="2000" b="0" i="0">
                <a:solidFill>
                  <a:srgbClr val="000000"/>
                </a:solidFill>
                <a:effectLst/>
              </a:rPr>
              <a:t>DCLA schedules a kick-off meeting</a:t>
            </a:r>
          </a:p>
          <a:p>
            <a:pPr marL="574675" defTabSz="939800">
              <a:spcBef>
                <a:spcPct val="100000"/>
              </a:spcBef>
              <a:defRPr/>
            </a:pPr>
            <a:r>
              <a:rPr lang="en-US" sz="2000" b="0" i="0">
                <a:solidFill>
                  <a:srgbClr val="000000"/>
                </a:solidFill>
                <a:effectLst/>
              </a:rPr>
              <a:t>DCLA </a:t>
            </a:r>
            <a:r>
              <a:rPr lang="en-US" sz="2000">
                <a:solidFill>
                  <a:srgbClr val="000000"/>
                </a:solidFill>
              </a:rPr>
              <a:t>provides</a:t>
            </a:r>
            <a:r>
              <a:rPr lang="en-US" sz="2000" b="0" i="0">
                <a:solidFill>
                  <a:srgbClr val="000000"/>
                </a:solidFill>
                <a:effectLst/>
              </a:rPr>
              <a:t> CP document templates</a:t>
            </a:r>
          </a:p>
          <a:p>
            <a:pPr marL="574675" defTabSz="939800">
              <a:spcBef>
                <a:spcPct val="100000"/>
              </a:spcBef>
              <a:defRPr/>
            </a:pPr>
            <a:r>
              <a:rPr lang="en-US" sz="2000"/>
              <a:t>Organization submits </a:t>
            </a:r>
            <a:br>
              <a:rPr lang="en-US" sz="2000"/>
            </a:br>
            <a:r>
              <a:rPr lang="en-US" sz="2000"/>
              <a:t>initial CP document drafts prior to kick-off</a:t>
            </a:r>
          </a:p>
          <a:p>
            <a:pPr marL="574675" defTabSz="939800">
              <a:spcBef>
                <a:spcPct val="100000"/>
              </a:spcBef>
              <a:defRPr/>
            </a:pPr>
            <a:r>
              <a:rPr lang="en-US" sz="2000"/>
              <a:t>Organization responds promptly and completely to all questions and requests</a:t>
            </a:r>
          </a:p>
        </p:txBody>
      </p:sp>
      <p:pic>
        <p:nvPicPr>
          <p:cNvPr id="5" name="Picture 4">
            <a:extLst>
              <a:ext uri="{FF2B5EF4-FFF2-40B4-BE49-F238E27FC236}">
                <a16:creationId xmlns:a16="http://schemas.microsoft.com/office/drawing/2014/main" id="{9F643057-DE46-416E-956F-E37C69ECE3F5}"/>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1000" y="1753083"/>
            <a:ext cx="381000" cy="381000"/>
          </a:xfrm>
          <a:prstGeom prst="rect">
            <a:avLst/>
          </a:prstGeom>
        </p:spPr>
      </p:pic>
      <p:pic>
        <p:nvPicPr>
          <p:cNvPr id="6" name="Picture 5">
            <a:extLst>
              <a:ext uri="{FF2B5EF4-FFF2-40B4-BE49-F238E27FC236}">
                <a16:creationId xmlns:a16="http://schemas.microsoft.com/office/drawing/2014/main" id="{09710F49-A42D-45E5-9477-DE650C951A66}"/>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1000" y="2656164"/>
            <a:ext cx="381000" cy="381000"/>
          </a:xfrm>
          <a:prstGeom prst="rect">
            <a:avLst/>
          </a:prstGeom>
        </p:spPr>
      </p:pic>
      <p:pic>
        <p:nvPicPr>
          <p:cNvPr id="7" name="Picture 6">
            <a:extLst>
              <a:ext uri="{FF2B5EF4-FFF2-40B4-BE49-F238E27FC236}">
                <a16:creationId xmlns:a16="http://schemas.microsoft.com/office/drawing/2014/main" id="{58386DCA-762F-45E8-98D0-D7A5B8F1C555}"/>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1000" y="3755232"/>
            <a:ext cx="381000" cy="381000"/>
          </a:xfrm>
          <a:prstGeom prst="rect">
            <a:avLst/>
          </a:prstGeom>
        </p:spPr>
      </p:pic>
      <p:pic>
        <p:nvPicPr>
          <p:cNvPr id="8" name="Picture 7">
            <a:extLst>
              <a:ext uri="{FF2B5EF4-FFF2-40B4-BE49-F238E27FC236}">
                <a16:creationId xmlns:a16="http://schemas.microsoft.com/office/drawing/2014/main" id="{E9C84E3A-DA7E-4E9D-8415-E705BABF224D}"/>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1000" y="4939641"/>
            <a:ext cx="381000" cy="381000"/>
          </a:xfrm>
          <a:prstGeom prst="rect">
            <a:avLst/>
          </a:prstGeom>
        </p:spPr>
      </p:pic>
    </p:spTree>
    <p:extLst>
      <p:ext uri="{BB962C8B-B14F-4D97-AF65-F5344CB8AC3E}">
        <p14:creationId xmlns:p14="http://schemas.microsoft.com/office/powerpoint/2010/main" val="3101182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C61771-DD71-4452-9054-A5F20176848F}"/>
              </a:ext>
            </a:extLst>
          </p:cNvPr>
          <p:cNvSpPr>
            <a:spLocks noGrp="1"/>
          </p:cNvSpPr>
          <p:nvPr>
            <p:ph type="title"/>
          </p:nvPr>
        </p:nvSpPr>
        <p:spPr/>
        <p:txBody>
          <a:bodyPr/>
          <a:lstStyle/>
          <a:p>
            <a:r>
              <a:rPr lang="en-US" altLang="en-US" b="1"/>
              <a:t>List of Acronyms</a:t>
            </a:r>
            <a:endParaRPr lang="en-US"/>
          </a:p>
        </p:txBody>
      </p:sp>
      <p:sp>
        <p:nvSpPr>
          <p:cNvPr id="2" name="Content Placeholder 1">
            <a:extLst>
              <a:ext uri="{FF2B5EF4-FFF2-40B4-BE49-F238E27FC236}">
                <a16:creationId xmlns:a16="http://schemas.microsoft.com/office/drawing/2014/main" id="{CD6C6EFA-36A8-4C95-8A59-1D25FFB22566}"/>
              </a:ext>
            </a:extLst>
          </p:cNvPr>
          <p:cNvSpPr>
            <a:spLocks noGrp="1"/>
          </p:cNvSpPr>
          <p:nvPr>
            <p:ph sz="quarter" idx="13"/>
          </p:nvPr>
        </p:nvSpPr>
        <p:spPr>
          <a:xfrm>
            <a:off x="265176" y="1216152"/>
            <a:ext cx="8610600" cy="5337048"/>
          </a:xfrm>
          <a:ln>
            <a:noFill/>
          </a:ln>
          <a:effectLst/>
        </p:spPr>
        <p:txBody>
          <a:bodyPr>
            <a:normAutofit/>
          </a:bodyPr>
          <a:lstStyle/>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ACCO	</a:t>
            </a:r>
            <a:r>
              <a:rPr lang="en-US" altLang="en-US" sz="2000">
                <a:latin typeface="Open Sans" panose="020B0606030504020204" pitchFamily="34" charset="0"/>
                <a:ea typeface="Open Sans" panose="020B0606030504020204" pitchFamily="34" charset="0"/>
                <a:cs typeface="Open Sans" panose="020B0606030504020204" pitchFamily="34" charset="0"/>
              </a:rPr>
              <a:t>Agency Chief Contracting Officer</a:t>
            </a:r>
            <a:endParaRPr lang="en-US">
              <a:latin typeface="Open Sans" panose="020B0606030504020204" pitchFamily="34" charset="0"/>
              <a:ea typeface="Open Sans" panose="020B0606030504020204" pitchFamily="34" charset="0"/>
              <a:cs typeface="Open Sans" panose="020B0606030504020204" pitchFamily="34" charset="0"/>
            </a:endParaRP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CP		</a:t>
            </a:r>
            <a:r>
              <a:rPr lang="en-US" altLang="en-US" sz="2000">
                <a:latin typeface="Open Sans" panose="020B0606030504020204" pitchFamily="34" charset="0"/>
                <a:ea typeface="Open Sans" panose="020B0606030504020204" pitchFamily="34" charset="0"/>
                <a:cs typeface="Open Sans" panose="020B0606030504020204" pitchFamily="34" charset="0"/>
              </a:rPr>
              <a:t>Certificate to Proceed</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DCAS </a:t>
            </a:r>
            <a:r>
              <a:rPr lang="en-US" altLang="en-US" sz="2000">
                <a:latin typeface="Open Sans" panose="020B0606030504020204" pitchFamily="34" charset="0"/>
                <a:ea typeface="Open Sans" panose="020B0606030504020204" pitchFamily="34" charset="0"/>
                <a:cs typeface="Open Sans" panose="020B0606030504020204" pitchFamily="34" charset="0"/>
              </a:rPr>
              <a:t>	Department of Citywide Administrative Services</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DCLA</a:t>
            </a:r>
            <a:r>
              <a:rPr lang="en-US" altLang="en-US" sz="2000">
                <a:latin typeface="Open Sans" panose="020B0606030504020204" pitchFamily="34" charset="0"/>
                <a:ea typeface="Open Sans" panose="020B0606030504020204" pitchFamily="34" charset="0"/>
                <a:cs typeface="Open Sans" panose="020B0606030504020204" pitchFamily="34" charset="0"/>
              </a:rPr>
              <a:t>	Department of Cultural Affairs</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DLS	</a:t>
            </a:r>
            <a:r>
              <a:rPr lang="en-US" altLang="en-US" sz="2000">
                <a:latin typeface="Open Sans" panose="020B0606030504020204" pitchFamily="34" charset="0"/>
                <a:ea typeface="Open Sans" panose="020B0606030504020204" pitchFamily="34" charset="0"/>
                <a:cs typeface="Open Sans" panose="020B0606030504020204" pitchFamily="34" charset="0"/>
              </a:rPr>
              <a:t>Division of Labor Services (unit of SBS)</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EEO	</a:t>
            </a:r>
            <a:r>
              <a:rPr lang="en-US" altLang="en-US" sz="2000">
                <a:latin typeface="Open Sans" panose="020B0606030504020204" pitchFamily="34" charset="0"/>
                <a:ea typeface="Open Sans" panose="020B0606030504020204" pitchFamily="34" charset="0"/>
                <a:cs typeface="Open Sans" panose="020B0606030504020204" pitchFamily="34" charset="0"/>
              </a:rPr>
              <a:t>Equal Employment Opportunity</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EPP	</a:t>
            </a:r>
            <a:r>
              <a:rPr lang="en-US" altLang="en-US" sz="2000">
                <a:latin typeface="Open Sans" panose="020B0606030504020204" pitchFamily="34" charset="0"/>
                <a:ea typeface="Open Sans" panose="020B0606030504020204" pitchFamily="34" charset="0"/>
                <a:cs typeface="Open Sans" panose="020B0606030504020204" pitchFamily="34" charset="0"/>
              </a:rPr>
              <a:t>Environmentally Preferable Purchasing</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MOCS</a:t>
            </a:r>
            <a:r>
              <a:rPr lang="en-US" altLang="en-US" sz="2000">
                <a:latin typeface="Open Sans" panose="020B0606030504020204" pitchFamily="34" charset="0"/>
                <a:ea typeface="Open Sans" panose="020B0606030504020204" pitchFamily="34" charset="0"/>
                <a:cs typeface="Open Sans" panose="020B0606030504020204" pitchFamily="34" charset="0"/>
              </a:rPr>
              <a:t> 	Mayor’s Office of Contract Services</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M/WBE	</a:t>
            </a:r>
            <a:r>
              <a:rPr lang="en-US" altLang="en-US" sz="2000">
                <a:latin typeface="Open Sans" panose="020B0606030504020204" pitchFamily="34" charset="0"/>
                <a:ea typeface="Open Sans" panose="020B0606030504020204" pitchFamily="34" charset="0"/>
                <a:cs typeface="Open Sans" panose="020B0606030504020204" pitchFamily="34" charset="0"/>
              </a:rPr>
              <a:t>Minority and Women-owned Business Enterprise</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OMB </a:t>
            </a:r>
            <a:r>
              <a:rPr lang="en-US" altLang="en-US" sz="2000">
                <a:latin typeface="Open Sans" panose="020B0606030504020204" pitchFamily="34" charset="0"/>
                <a:ea typeface="Open Sans" panose="020B0606030504020204" pitchFamily="34" charset="0"/>
                <a:cs typeface="Open Sans" panose="020B0606030504020204" pitchFamily="34" charset="0"/>
              </a:rPr>
              <a:t>	Office of Management and Budget</a:t>
            </a:r>
          </a:p>
          <a:p>
            <a:pPr marL="575945" indent="-342900">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PASSPort</a:t>
            </a:r>
            <a:r>
              <a:rPr lang="en-US" altLang="en-US" sz="2000">
                <a:latin typeface="Open Sans" panose="020B0606030504020204" pitchFamily="34" charset="0"/>
                <a:ea typeface="Open Sans" panose="020B0606030504020204" pitchFamily="34" charset="0"/>
                <a:cs typeface="Open Sans" panose="020B0606030504020204" pitchFamily="34" charset="0"/>
              </a:rPr>
              <a:t>	Database of vendor/contract management info </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PPB</a:t>
            </a:r>
            <a:r>
              <a:rPr lang="en-US" altLang="en-US" sz="2000">
                <a:latin typeface="Open Sans" panose="020B0606030504020204" pitchFamily="34" charset="0"/>
                <a:ea typeface="Open Sans" panose="020B0606030504020204" pitchFamily="34" charset="0"/>
                <a:cs typeface="Open Sans" panose="020B0606030504020204" pitchFamily="34" charset="0"/>
              </a:rPr>
              <a:t>	NYC Procurement Policy Board</a:t>
            </a:r>
          </a:p>
          <a:p>
            <a:pPr marL="575945" indent="-342900">
              <a:lnSpc>
                <a:spcPct val="94861"/>
              </a:lnSpc>
              <a:spcBef>
                <a:spcPct val="0"/>
              </a:spcBef>
              <a:spcAft>
                <a:spcPts val="600"/>
              </a:spcAft>
              <a:buFont typeface="Arial" panose="020B0604020202020204" pitchFamily="34" charset="0"/>
              <a:buChar char="•"/>
            </a:pPr>
            <a:r>
              <a:rPr lang="en-US" altLang="en-US" sz="2000" b="1">
                <a:latin typeface="Open Sans" panose="020B0606030504020204" pitchFamily="34" charset="0"/>
                <a:ea typeface="Open Sans" panose="020B0606030504020204" pitchFamily="34" charset="0"/>
                <a:cs typeface="Open Sans" panose="020B0606030504020204" pitchFamily="34" charset="0"/>
              </a:rPr>
              <a:t>SBS</a:t>
            </a:r>
            <a:r>
              <a:rPr lang="en-US" altLang="en-US" sz="2000">
                <a:latin typeface="Open Sans" panose="020B0606030504020204" pitchFamily="34" charset="0"/>
                <a:ea typeface="Open Sans" panose="020B0606030504020204" pitchFamily="34" charset="0"/>
                <a:cs typeface="Open Sans" panose="020B0606030504020204" pitchFamily="34" charset="0"/>
              </a:rPr>
              <a:t>	Department of Small Business Services</a:t>
            </a:r>
            <a:endParaRPr lang="en-US" sz="200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2992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alphaModFix amt="40000"/>
            <a:lum/>
            <a:extLst>
              <a:ext uri="{28A0092B-C50C-407E-A947-70E740481C1C}">
                <a14:useLocalDpi xmlns:a14="http://schemas.microsoft.com/office/drawing/2010/main"/>
              </a:ext>
            </a:extLst>
          </a:blip>
          <a:srcRect/>
          <a:stretch>
            <a:fillRect t="3000" b="-12000"/>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B5E974-642F-443D-8D8A-CE33CEB73063}"/>
              </a:ext>
            </a:extLst>
          </p:cNvPr>
          <p:cNvSpPr>
            <a:spLocks noGrp="1"/>
          </p:cNvSpPr>
          <p:nvPr>
            <p:ph type="title"/>
          </p:nvPr>
        </p:nvSpPr>
        <p:spPr/>
        <p:txBody>
          <a:bodyPr/>
          <a:lstStyle/>
          <a:p>
            <a:r>
              <a:rPr lang="en-US" b="1"/>
              <a:t>Contact Us</a:t>
            </a:r>
            <a:endParaRPr lang="en-US"/>
          </a:p>
        </p:txBody>
      </p:sp>
      <p:sp>
        <p:nvSpPr>
          <p:cNvPr id="4" name="Text Placeholder 3">
            <a:extLst>
              <a:ext uri="{FF2B5EF4-FFF2-40B4-BE49-F238E27FC236}">
                <a16:creationId xmlns:a16="http://schemas.microsoft.com/office/drawing/2014/main" id="{8CD6F6D4-F44F-4002-8BF3-2D69938BD5F3}"/>
              </a:ext>
            </a:extLst>
          </p:cNvPr>
          <p:cNvSpPr>
            <a:spLocks noGrp="1"/>
          </p:cNvSpPr>
          <p:nvPr>
            <p:ph type="body" sz="quarter" idx="15"/>
          </p:nvPr>
        </p:nvSpPr>
        <p:spPr>
          <a:xfrm>
            <a:off x="458938" y="1385554"/>
            <a:ext cx="4111752" cy="1234440"/>
          </a:xfrm>
          <a:noFill/>
          <a:ln w="12700">
            <a:noFill/>
          </a:ln>
          <a:effectLst/>
        </p:spPr>
        <p:txBody>
          <a:bodyPr/>
          <a:lstStyle/>
          <a:p>
            <a:pPr marL="118745">
              <a:buNone/>
            </a:pPr>
            <a:r>
              <a:rPr lang="en-US" sz="1600">
                <a:latin typeface="Open Sans"/>
                <a:ea typeface="Open Sans"/>
                <a:cs typeface="Open Sans"/>
              </a:rPr>
              <a:t>Darren Brannon</a:t>
            </a:r>
            <a:endParaRPr lang="en-US">
              <a:latin typeface="Open Sans"/>
              <a:ea typeface="Open Sans"/>
              <a:cs typeface="Open Sans"/>
            </a:endParaRPr>
          </a:p>
          <a:p>
            <a:pPr marL="118745"/>
            <a:r>
              <a:rPr lang="en-US" sz="1600">
                <a:latin typeface="Open Sans"/>
                <a:ea typeface="Open Sans"/>
                <a:cs typeface="Open Sans"/>
              </a:rPr>
              <a:t>Capital Project Manager</a:t>
            </a:r>
            <a:endParaRPr lang="en-US" sz="1600"/>
          </a:p>
          <a:p>
            <a:pPr marL="118745">
              <a:buNone/>
            </a:pPr>
            <a:r>
              <a:rPr lang="en-US" sz="1600">
                <a:latin typeface="Open Sans"/>
                <a:ea typeface="Open Sans"/>
                <a:cs typeface="Open Sans"/>
                <a:hlinkClick r:id="rId4"/>
              </a:rPr>
              <a:t>dbrannon@culture.nyc.gov</a:t>
            </a:r>
            <a:endParaRPr lang="en-US" sz="1600">
              <a:latin typeface="Open Sans"/>
              <a:ea typeface="Open Sans"/>
              <a:cs typeface="Open Sans"/>
            </a:endParaRPr>
          </a:p>
        </p:txBody>
      </p:sp>
      <p:sp>
        <p:nvSpPr>
          <p:cNvPr id="8" name="Text Placeholder 3">
            <a:extLst>
              <a:ext uri="{FF2B5EF4-FFF2-40B4-BE49-F238E27FC236}">
                <a16:creationId xmlns:a16="http://schemas.microsoft.com/office/drawing/2014/main" id="{CBA442D6-9D8B-472D-95A3-8CF6CCE38659}"/>
              </a:ext>
            </a:extLst>
          </p:cNvPr>
          <p:cNvSpPr txBox="1">
            <a:spLocks/>
          </p:cNvSpPr>
          <p:nvPr/>
        </p:nvSpPr>
        <p:spPr>
          <a:xfrm>
            <a:off x="4688063" y="2494263"/>
            <a:ext cx="4111751" cy="1234440"/>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8745">
              <a:buNone/>
            </a:pPr>
            <a:r>
              <a:rPr lang="en-US" sz="1600">
                <a:latin typeface="Open Sans"/>
                <a:ea typeface="Open Sans"/>
                <a:cs typeface="Open Sans"/>
              </a:rPr>
              <a:t>Joshua Downes</a:t>
            </a:r>
            <a:endParaRPr lang="en-US">
              <a:latin typeface="Open Sans"/>
              <a:ea typeface="Open Sans"/>
              <a:cs typeface="Open Sans"/>
            </a:endParaRPr>
          </a:p>
          <a:p>
            <a:pPr marL="118745"/>
            <a:r>
              <a:rPr lang="en-US" sz="1600">
                <a:latin typeface="Open Sans"/>
                <a:ea typeface="Open Sans"/>
                <a:cs typeface="Open Sans"/>
              </a:rPr>
              <a:t>Capital Project Manager</a:t>
            </a:r>
            <a:endParaRPr lang="en-US" sz="1600">
              <a:latin typeface="Open Sans" panose="020B0606030504020204" pitchFamily="34" charset="0"/>
              <a:ea typeface="Open Sans" panose="020B0606030504020204" pitchFamily="34" charset="0"/>
              <a:cs typeface="Open Sans" panose="020B0606030504020204" pitchFamily="34" charset="0"/>
            </a:endParaRPr>
          </a:p>
          <a:p>
            <a:pPr marL="118745">
              <a:buNone/>
            </a:pPr>
            <a:r>
              <a:rPr lang="en-US" sz="1600">
                <a:latin typeface="Open Sans"/>
                <a:ea typeface="Open Sans"/>
                <a:cs typeface="Open Sans"/>
                <a:hlinkClick r:id="rId5"/>
              </a:rPr>
              <a:t>jdownes@culture.nyc.gov</a:t>
            </a:r>
            <a:endParaRPr lang="en-US" sz="1600">
              <a:latin typeface="Open Sans"/>
              <a:ea typeface="Open Sans"/>
              <a:cs typeface="Open Sans"/>
            </a:endParaRPr>
          </a:p>
        </p:txBody>
      </p:sp>
      <p:sp>
        <p:nvSpPr>
          <p:cNvPr id="9" name="Text Placeholder 3">
            <a:extLst>
              <a:ext uri="{FF2B5EF4-FFF2-40B4-BE49-F238E27FC236}">
                <a16:creationId xmlns:a16="http://schemas.microsoft.com/office/drawing/2014/main" id="{63AC8BAC-C529-41B6-88EC-C350EA161F9D}"/>
              </a:ext>
            </a:extLst>
          </p:cNvPr>
          <p:cNvSpPr txBox="1">
            <a:spLocks/>
          </p:cNvSpPr>
          <p:nvPr/>
        </p:nvSpPr>
        <p:spPr>
          <a:xfrm>
            <a:off x="4573763" y="3728703"/>
            <a:ext cx="4114139" cy="1249721"/>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8745">
              <a:buFont typeface="Arial" panose="020B0604020202020204" pitchFamily="34" charset="0"/>
              <a:buNone/>
            </a:pPr>
            <a:r>
              <a:rPr lang="en-US" sz="1600" dirty="0">
                <a:latin typeface="Open Sans"/>
                <a:ea typeface="Open Sans"/>
                <a:cs typeface="Open Sans"/>
              </a:rPr>
              <a:t>Ingrid Salzman-Huie</a:t>
            </a:r>
            <a:endParaRPr lang="en-US" dirty="0">
              <a:latin typeface="Open Sans"/>
              <a:ea typeface="Open Sans"/>
              <a:cs typeface="Open Sans"/>
            </a:endParaRPr>
          </a:p>
          <a:p>
            <a:pPr marL="118745">
              <a:buFont typeface="Arial" panose="020B0604020202020204" pitchFamily="34" charset="0"/>
              <a:buNone/>
            </a:pPr>
            <a:r>
              <a:rPr lang="en-US" sz="1600" dirty="0">
                <a:latin typeface="Open Sans"/>
                <a:ea typeface="Open Sans"/>
                <a:cs typeface="Open Sans"/>
              </a:rPr>
              <a:t>Deputy Agency Chief Contracting Officer</a:t>
            </a:r>
          </a:p>
          <a:p>
            <a:pPr marL="118745">
              <a:buNone/>
            </a:pPr>
            <a:r>
              <a:rPr lang="en-US" sz="1600" dirty="0">
                <a:latin typeface="Open Sans"/>
                <a:ea typeface="Open Sans"/>
                <a:cs typeface="Open Sans"/>
                <a:hlinkClick r:id="rId6"/>
              </a:rPr>
              <a:t>isalzman-huie@culture.nyc.gov</a:t>
            </a:r>
            <a:endParaRPr lang="en-US" sz="1600" dirty="0">
              <a:latin typeface="Open Sans"/>
              <a:ea typeface="Open Sans"/>
              <a:cs typeface="Open Sans"/>
            </a:endParaRPr>
          </a:p>
        </p:txBody>
      </p:sp>
      <p:sp>
        <p:nvSpPr>
          <p:cNvPr id="12" name="Text Placeholder 3">
            <a:extLst>
              <a:ext uri="{FF2B5EF4-FFF2-40B4-BE49-F238E27FC236}">
                <a16:creationId xmlns:a16="http://schemas.microsoft.com/office/drawing/2014/main" id="{2A6588C2-7ECA-6F4B-2046-D532B27F90DD}"/>
              </a:ext>
            </a:extLst>
          </p:cNvPr>
          <p:cNvSpPr txBox="1">
            <a:spLocks/>
          </p:cNvSpPr>
          <p:nvPr/>
        </p:nvSpPr>
        <p:spPr>
          <a:xfrm>
            <a:off x="4688063" y="1385554"/>
            <a:ext cx="4111751" cy="1234440"/>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8745">
              <a:buNone/>
            </a:pPr>
            <a:r>
              <a:rPr lang="en-US" sz="1600">
                <a:latin typeface="Open Sans"/>
                <a:ea typeface="Open Sans"/>
                <a:cs typeface="Open Sans"/>
              </a:rPr>
              <a:t>Livia Bloom Ingram</a:t>
            </a:r>
            <a:endParaRPr lang="en-US">
              <a:latin typeface="Open Sans"/>
              <a:ea typeface="Open Sans"/>
              <a:cs typeface="Open Sans"/>
            </a:endParaRPr>
          </a:p>
          <a:p>
            <a:pPr marL="118745"/>
            <a:r>
              <a:rPr lang="en-US" sz="1600">
                <a:latin typeface="Open Sans"/>
                <a:ea typeface="Open Sans"/>
                <a:cs typeface="Open Sans"/>
              </a:rPr>
              <a:t>Capital Project Manager</a:t>
            </a:r>
            <a:endParaRPr lang="en-US" sz="1600">
              <a:latin typeface="Open Sans" panose="020B0606030504020204" pitchFamily="34" charset="0"/>
              <a:ea typeface="Open Sans" panose="020B0606030504020204" pitchFamily="34" charset="0"/>
              <a:cs typeface="Open Sans" panose="020B0606030504020204" pitchFamily="34" charset="0"/>
            </a:endParaRPr>
          </a:p>
          <a:p>
            <a:pPr marL="118745">
              <a:buNone/>
            </a:pPr>
            <a:r>
              <a:rPr lang="en-US" sz="1600">
                <a:latin typeface="Open Sans"/>
                <a:ea typeface="Open Sans"/>
                <a:cs typeface="Open Sans"/>
                <a:hlinkClick r:id="rId5"/>
              </a:rPr>
              <a:t>lingram@culture.nyc.gov</a:t>
            </a:r>
            <a:endParaRPr lang="en-US" sz="1600">
              <a:latin typeface="Open Sans"/>
              <a:ea typeface="Open Sans"/>
              <a:cs typeface="Open Sans"/>
            </a:endParaRPr>
          </a:p>
        </p:txBody>
      </p:sp>
      <p:sp>
        <p:nvSpPr>
          <p:cNvPr id="13" name="Text Placeholder 3">
            <a:extLst>
              <a:ext uri="{FF2B5EF4-FFF2-40B4-BE49-F238E27FC236}">
                <a16:creationId xmlns:a16="http://schemas.microsoft.com/office/drawing/2014/main" id="{F79F4F77-6780-8B21-9614-452702E1B6C1}"/>
              </a:ext>
            </a:extLst>
          </p:cNvPr>
          <p:cNvSpPr txBox="1">
            <a:spLocks/>
          </p:cNvSpPr>
          <p:nvPr/>
        </p:nvSpPr>
        <p:spPr>
          <a:xfrm>
            <a:off x="458938" y="2494263"/>
            <a:ext cx="4111751" cy="1234440"/>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8745">
              <a:buNone/>
            </a:pPr>
            <a:r>
              <a:rPr lang="en-US" sz="1600" dirty="0">
                <a:latin typeface="Open Sans"/>
                <a:ea typeface="Open Sans"/>
                <a:cs typeface="Open Sans"/>
              </a:rPr>
              <a:t>Eric Cecil</a:t>
            </a:r>
            <a:endParaRPr lang="en-US" dirty="0">
              <a:latin typeface="Open Sans"/>
              <a:ea typeface="Open Sans"/>
              <a:cs typeface="Open Sans"/>
            </a:endParaRPr>
          </a:p>
          <a:p>
            <a:pPr marL="118745"/>
            <a:r>
              <a:rPr lang="en-US" sz="1600" dirty="0">
                <a:latin typeface="Open Sans"/>
                <a:ea typeface="Open Sans"/>
                <a:cs typeface="Open Sans"/>
              </a:rPr>
              <a:t>Capital Project Manager</a:t>
            </a: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118745">
              <a:buNone/>
            </a:pPr>
            <a:r>
              <a:rPr lang="en-US" sz="1600" dirty="0">
                <a:latin typeface="Open Sans"/>
                <a:ea typeface="Open Sans"/>
                <a:cs typeface="Open Sans"/>
                <a:hlinkClick r:id="rId5"/>
              </a:rPr>
              <a:t>ececil@culture.nyc.gov</a:t>
            </a:r>
            <a:endParaRPr lang="en-US" sz="1600" dirty="0">
              <a:latin typeface="Open Sans"/>
              <a:ea typeface="Open Sans"/>
              <a:cs typeface="Open Sans"/>
            </a:endParaRPr>
          </a:p>
        </p:txBody>
      </p:sp>
      <p:sp>
        <p:nvSpPr>
          <p:cNvPr id="2" name="Text Placeholder 3">
            <a:extLst>
              <a:ext uri="{FF2B5EF4-FFF2-40B4-BE49-F238E27FC236}">
                <a16:creationId xmlns:a16="http://schemas.microsoft.com/office/drawing/2014/main" id="{FD2744C9-0BCE-9A98-E682-5BE148CF1B9C}"/>
              </a:ext>
            </a:extLst>
          </p:cNvPr>
          <p:cNvSpPr txBox="1">
            <a:spLocks/>
          </p:cNvSpPr>
          <p:nvPr/>
        </p:nvSpPr>
        <p:spPr>
          <a:xfrm>
            <a:off x="458938" y="3728702"/>
            <a:ext cx="4111751" cy="1249721"/>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9063">
              <a:buFont typeface="Arial" panose="020B0604020202020204" pitchFamily="34" charset="0"/>
              <a:buNone/>
            </a:pPr>
            <a:r>
              <a:rPr lang="en-US" sz="1600" dirty="0">
                <a:latin typeface="Open Sans" panose="020B0606030504020204" pitchFamily="34" charset="0"/>
                <a:ea typeface="Open Sans" panose="020B0606030504020204" pitchFamily="34" charset="0"/>
                <a:cs typeface="Open Sans" panose="020B0606030504020204" pitchFamily="34" charset="0"/>
              </a:rPr>
              <a:t>Sei Young Kim</a:t>
            </a:r>
          </a:p>
          <a:p>
            <a:pPr marL="119063">
              <a:buFont typeface="Arial" panose="020B0604020202020204" pitchFamily="34" charset="0"/>
              <a:buNone/>
            </a:pPr>
            <a:r>
              <a:rPr lang="en-US" sz="1600" dirty="0">
                <a:latin typeface="Open Sans" panose="020B0606030504020204" pitchFamily="34" charset="0"/>
                <a:ea typeface="Open Sans" panose="020B0606030504020204" pitchFamily="34" charset="0"/>
                <a:cs typeface="Open Sans" panose="020B0606030504020204" pitchFamily="34" charset="0"/>
              </a:rPr>
              <a:t>Agency Chief Contracting Officer</a:t>
            </a:r>
          </a:p>
          <a:p>
            <a:pPr marL="119063">
              <a:buNone/>
            </a:pPr>
            <a:r>
              <a:rPr lang="en-US" sz="1600" dirty="0">
                <a:latin typeface="Open Sans" panose="020B0606030504020204" pitchFamily="34" charset="0"/>
                <a:ea typeface="Open Sans" panose="020B0606030504020204" pitchFamily="34" charset="0"/>
                <a:cs typeface="Open Sans" panose="020B0606030504020204" pitchFamily="34" charset="0"/>
                <a:hlinkClick r:id="rId7"/>
              </a:rPr>
              <a:t>skim@culture.nyc.gov</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 Placeholder 3">
            <a:extLst>
              <a:ext uri="{FF2B5EF4-FFF2-40B4-BE49-F238E27FC236}">
                <a16:creationId xmlns:a16="http://schemas.microsoft.com/office/drawing/2014/main" id="{02C35897-6C93-861A-D516-CB1B15ADD533}"/>
              </a:ext>
            </a:extLst>
          </p:cNvPr>
          <p:cNvSpPr txBox="1">
            <a:spLocks/>
          </p:cNvSpPr>
          <p:nvPr/>
        </p:nvSpPr>
        <p:spPr>
          <a:xfrm>
            <a:off x="455864" y="4837411"/>
            <a:ext cx="4111751" cy="1249721"/>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9063">
              <a:buFont typeface="Arial" panose="020B0604020202020204" pitchFamily="34" charset="0"/>
              <a:buNone/>
            </a:pPr>
            <a:r>
              <a:rPr lang="en-US" sz="1600" dirty="0">
                <a:latin typeface="Open Sans" panose="020B0606030504020204" pitchFamily="34" charset="0"/>
                <a:ea typeface="Open Sans" panose="020B0606030504020204" pitchFamily="34" charset="0"/>
                <a:cs typeface="Open Sans" panose="020B0606030504020204" pitchFamily="34" charset="0"/>
              </a:rPr>
              <a:t>David Francis</a:t>
            </a:r>
          </a:p>
          <a:p>
            <a:pPr marL="119063">
              <a:buFont typeface="Arial" panose="020B0604020202020204" pitchFamily="34" charset="0"/>
              <a:buNone/>
            </a:pPr>
            <a:r>
              <a:rPr lang="en-US" sz="1600" dirty="0">
                <a:latin typeface="Open Sans" panose="020B0606030504020204" pitchFamily="34" charset="0"/>
                <a:ea typeface="Open Sans" panose="020B0606030504020204" pitchFamily="34" charset="0"/>
                <a:cs typeface="Open Sans" panose="020B0606030504020204" pitchFamily="34" charset="0"/>
              </a:rPr>
              <a:t>IT Purchasing</a:t>
            </a:r>
          </a:p>
          <a:p>
            <a:pPr marL="119063">
              <a:buNone/>
            </a:pPr>
            <a:r>
              <a:rPr lang="en-US" sz="1600" dirty="0">
                <a:latin typeface="Open Sans" panose="020B0606030504020204" pitchFamily="34" charset="0"/>
                <a:ea typeface="Open Sans" panose="020B0606030504020204" pitchFamily="34" charset="0"/>
                <a:cs typeface="Open Sans" panose="020B0606030504020204" pitchFamily="34" charset="0"/>
                <a:hlinkClick r:id="rId8"/>
              </a:rPr>
              <a:t>dfrancis@culture.nyc.gov</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7" name="Group 16">
            <a:extLst>
              <a:ext uri="{FF2B5EF4-FFF2-40B4-BE49-F238E27FC236}">
                <a16:creationId xmlns:a16="http://schemas.microsoft.com/office/drawing/2014/main" id="{44F6C0CD-095B-3996-7F5E-F658EFA5A232}"/>
              </a:ext>
            </a:extLst>
          </p:cNvPr>
          <p:cNvGrpSpPr/>
          <p:nvPr/>
        </p:nvGrpSpPr>
        <p:grpSpPr>
          <a:xfrm>
            <a:off x="4573311" y="4978423"/>
            <a:ext cx="4111751" cy="1153815"/>
            <a:chOff x="4582299" y="4973286"/>
            <a:chExt cx="4111751" cy="1153815"/>
          </a:xfrm>
        </p:grpSpPr>
        <p:sp>
          <p:nvSpPr>
            <p:cNvPr id="6" name="Text Placeholder 3">
              <a:extLst>
                <a:ext uri="{FF2B5EF4-FFF2-40B4-BE49-F238E27FC236}">
                  <a16:creationId xmlns:a16="http://schemas.microsoft.com/office/drawing/2014/main" id="{37C1887F-2FDC-E5C0-E35C-4D792C6D8F8A}"/>
                </a:ext>
              </a:extLst>
            </p:cNvPr>
            <p:cNvSpPr txBox="1">
              <a:spLocks/>
            </p:cNvSpPr>
            <p:nvPr/>
          </p:nvSpPr>
          <p:spPr>
            <a:xfrm>
              <a:off x="4582299" y="4973286"/>
              <a:ext cx="4111751" cy="1153815"/>
            </a:xfrm>
            <a:prstGeom prst="rect">
              <a:avLst/>
            </a:prstGeom>
            <a:noFill/>
            <a:ln w="12700">
              <a:noFill/>
            </a:ln>
            <a:effectLst/>
          </p:spPr>
          <p:txBody>
            <a:bodyPr vert="horz" lIns="91440" tIns="45720" rIns="91440" bIns="45720" rtlCol="0" anchor="ctr" anchorCtr="0">
              <a:noAutofit/>
            </a:bodyPr>
            <a:lstStyle>
              <a:lvl1pPr marL="233363" indent="0" algn="l" defTabSz="914400" rtl="0" eaLnBrk="1" latinLnBrk="0" hangingPunct="1">
                <a:spcBef>
                  <a:spcPct val="20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19063">
                <a:buFont typeface="Arial" panose="020B0604020202020204" pitchFamily="34" charset="0"/>
                <a:buNone/>
              </a:pP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119063">
                <a:buFont typeface="Arial" panose="020B0604020202020204" pitchFamily="34" charset="0"/>
                <a:buNone/>
              </a:pPr>
              <a:r>
                <a:rPr lang="en-US" sz="1600" dirty="0">
                  <a:latin typeface="Open Sans" panose="020B0606030504020204" pitchFamily="34" charset="0"/>
                  <a:ea typeface="Open Sans" panose="020B0606030504020204" pitchFamily="34" charset="0"/>
                  <a:cs typeface="Open Sans" panose="020B0606030504020204" pitchFamily="34" charset="0"/>
                </a:rPr>
                <a:t>Questions? Talk to us!</a:t>
              </a:r>
            </a:p>
            <a:p>
              <a:pPr marL="119063">
                <a:buFont typeface="Arial" panose="020B0604020202020204" pitchFamily="34" charset="0"/>
                <a:buNone/>
              </a:pPr>
              <a:r>
                <a:rPr lang="en-US" sz="1600" dirty="0">
                  <a:latin typeface="Open Sans" panose="020B0606030504020204" pitchFamily="34" charset="0"/>
                  <a:ea typeface="Open Sans" panose="020B0606030504020204" pitchFamily="34" charset="0"/>
                  <a:cs typeface="Open Sans" panose="020B0606030504020204" pitchFamily="34" charset="0"/>
                </a:rPr>
                <a:t>www.nyc.gov/culture</a:t>
              </a:r>
            </a:p>
          </p:txBody>
        </p:sp>
        <p:pic>
          <p:nvPicPr>
            <p:cNvPr id="15" name="Picture 14">
              <a:extLst>
                <a:ext uri="{FF2B5EF4-FFF2-40B4-BE49-F238E27FC236}">
                  <a16:creationId xmlns:a16="http://schemas.microsoft.com/office/drawing/2014/main" id="{F8B51655-8B95-97E2-64AD-09398C6FB1A0}"/>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807570" y="5054440"/>
              <a:ext cx="1748339" cy="303656"/>
            </a:xfrm>
            <a:prstGeom prst="rect">
              <a:avLst/>
            </a:prstGeom>
          </p:spPr>
        </p:pic>
      </p:grpSp>
    </p:spTree>
    <p:extLst>
      <p:ext uri="{BB962C8B-B14F-4D97-AF65-F5344CB8AC3E}">
        <p14:creationId xmlns:p14="http://schemas.microsoft.com/office/powerpoint/2010/main" val="168031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2B203B-80DF-4F20-980A-2B3672DAB82B}"/>
              </a:ext>
              <a:ext uri="{C183D7F6-B498-43B3-948B-1728B52AA6E4}">
                <adec:decorative xmlns:adec="http://schemas.microsoft.com/office/drawing/2017/decorative" val="0"/>
              </a:ext>
            </a:extLst>
          </p:cNvPr>
          <p:cNvSpPr>
            <a:spLocks noGrp="1"/>
          </p:cNvSpPr>
          <p:nvPr>
            <p:ph type="title"/>
          </p:nvPr>
        </p:nvSpPr>
        <p:spPr/>
        <p:txBody>
          <a:bodyPr/>
          <a:lstStyle/>
          <a:p>
            <a:r>
              <a:rPr lang="en-US">
                <a:solidFill>
                  <a:srgbClr val="FAFAFA"/>
                </a:solidFill>
              </a:rPr>
              <a:t>NYC Cultural Affairs</a:t>
            </a:r>
          </a:p>
        </p:txBody>
      </p:sp>
      <p:pic>
        <p:nvPicPr>
          <p:cNvPr id="4" name="Picture 3" descr="NYC Cultural Affairs logo">
            <a:extLst>
              <a:ext uri="{FF2B5EF4-FFF2-40B4-BE49-F238E27FC236}">
                <a16:creationId xmlns:a16="http://schemas.microsoft.com/office/drawing/2014/main" id="{3D170588-9E88-4084-8CBC-971AA569CAF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 y="130048"/>
            <a:ext cx="4197241" cy="762000"/>
          </a:xfrm>
          <a:prstGeom prst="rect">
            <a:avLst/>
          </a:prstGeom>
        </p:spPr>
      </p:pic>
      <p:sp>
        <p:nvSpPr>
          <p:cNvPr id="2" name="Content Placeholder 1">
            <a:extLst>
              <a:ext uri="{FF2B5EF4-FFF2-40B4-BE49-F238E27FC236}">
                <a16:creationId xmlns:a16="http://schemas.microsoft.com/office/drawing/2014/main" id="{5FF1820B-80DF-4A11-8EC3-DE4AF95EABFA}"/>
              </a:ext>
            </a:extLst>
          </p:cNvPr>
          <p:cNvSpPr>
            <a:spLocks noGrp="1"/>
          </p:cNvSpPr>
          <p:nvPr>
            <p:ph sz="quarter" idx="13"/>
          </p:nvPr>
        </p:nvSpPr>
        <p:spPr>
          <a:xfrm>
            <a:off x="265176" y="1216152"/>
            <a:ext cx="8610600" cy="5032248"/>
          </a:xfrm>
          <a:ln>
            <a:noFill/>
          </a:ln>
          <a:effectLst/>
        </p:spPr>
        <p:txBody>
          <a:bodyPr>
            <a:normAutofit/>
          </a:bodyPr>
          <a:lstStyle/>
          <a:p>
            <a:pPr marL="233045"/>
            <a:r>
              <a:rPr lang="en-US" altLang="en-US" sz="4000" b="1">
                <a:latin typeface="Open Sans" panose="020B0606030504020204" pitchFamily="34" charset="0"/>
                <a:ea typeface="Open Sans" panose="020B0606030504020204" pitchFamily="34" charset="0"/>
                <a:cs typeface="Open Sans" panose="020B0606030504020204" pitchFamily="34" charset="0"/>
              </a:rPr>
              <a:t>Q &amp; A</a:t>
            </a:r>
            <a:endParaRPr lang="en-US" altLang="en-US" sz="1600" b="1">
              <a:latin typeface="Open Sans" panose="020B0606030504020204" pitchFamily="34" charset="0"/>
              <a:ea typeface="Open Sans" panose="020B0606030504020204" pitchFamily="34" charset="0"/>
              <a:cs typeface="Open Sans" panose="020B0606030504020204" pitchFamily="34" charset="0"/>
            </a:endParaRPr>
          </a:p>
          <a:p>
            <a:pPr marL="233045"/>
            <a:endParaRPr lang="en-US" altLang="en-US" sz="1400" b="1">
              <a:solidFill>
                <a:srgbClr val="C00000"/>
              </a:solidFill>
              <a:latin typeface="Open Sans" panose="020B0606030504020204" pitchFamily="34" charset="0"/>
              <a:ea typeface="Open Sans" panose="020B0606030504020204" pitchFamily="34" charset="0"/>
              <a:cs typeface="Open Sans" panose="020B0606030504020204" pitchFamily="34" charset="0"/>
            </a:endParaRPr>
          </a:p>
          <a:p>
            <a:pPr marL="457200" lvl="0" indent="-381000">
              <a:spcBef>
                <a:spcPts val="0"/>
              </a:spcBef>
              <a:buSzPts val="2400"/>
              <a:buFont typeface="Roboto"/>
              <a:buChar char="●"/>
            </a:pPr>
            <a:r>
              <a:rPr lang="en-US" b="1">
                <a:latin typeface="Open Sans" panose="020B0606030504020204" pitchFamily="34" charset="0"/>
                <a:ea typeface="Open Sans" panose="020B0606030504020204" pitchFamily="34" charset="0"/>
                <a:cs typeface="Open Sans" panose="020B0606030504020204" pitchFamily="34" charset="0"/>
                <a:sym typeface="Roboto"/>
              </a:rPr>
              <a:t>You can submit questions in the following ways:</a:t>
            </a:r>
          </a:p>
          <a:p>
            <a:pPr marL="803275" lvl="3" indent="-330200">
              <a:spcBef>
                <a:spcPts val="0"/>
              </a:spcBef>
              <a:buSzPts val="2400"/>
              <a:buFont typeface="Roboto"/>
              <a:buChar char="○"/>
            </a:pPr>
            <a:r>
              <a:rPr lang="en-US" sz="2400" b="1">
                <a:latin typeface="Open Sans" panose="020B0606030504020204" pitchFamily="34" charset="0"/>
                <a:ea typeface="Open Sans" panose="020B0606030504020204" pitchFamily="34" charset="0"/>
                <a:cs typeface="Open Sans" panose="020B0606030504020204" pitchFamily="34" charset="0"/>
                <a:sym typeface="Roboto"/>
              </a:rPr>
              <a:t>Via Zoom: Q + A feature</a:t>
            </a:r>
          </a:p>
          <a:p>
            <a:pPr marL="803275" lvl="3" indent="-330200">
              <a:spcBef>
                <a:spcPts val="0"/>
              </a:spcBef>
              <a:buSzPts val="2400"/>
              <a:buFont typeface="Roboto"/>
              <a:buChar char="○"/>
            </a:pPr>
            <a:r>
              <a:rPr lang="en-US" sz="2400" b="1">
                <a:latin typeface="Open Sans" panose="020B0606030504020204" pitchFamily="34" charset="0"/>
                <a:ea typeface="Open Sans" panose="020B0606030504020204" pitchFamily="34" charset="0"/>
                <a:cs typeface="Open Sans" panose="020B0606030504020204" pitchFamily="34" charset="0"/>
                <a:sym typeface="Roboto"/>
              </a:rPr>
              <a:t>Via email or text: capitalrequest@culture.nyc.gov</a:t>
            </a:r>
            <a:br>
              <a:rPr lang="en-US" sz="2400" b="1">
                <a:latin typeface="Open Sans" panose="020B0606030504020204" pitchFamily="34" charset="0"/>
                <a:ea typeface="Open Sans" panose="020B0606030504020204" pitchFamily="34" charset="0"/>
                <a:cs typeface="Open Sans" panose="020B0606030504020204" pitchFamily="34" charset="0"/>
                <a:sym typeface="Roboto"/>
              </a:rPr>
            </a:br>
            <a:endParaRPr lang="en-US" sz="2400" b="1">
              <a:latin typeface="Open Sans" panose="020B0606030504020204" pitchFamily="34" charset="0"/>
              <a:ea typeface="Open Sans" panose="020B0606030504020204" pitchFamily="34" charset="0"/>
              <a:cs typeface="Open Sans" panose="020B0606030504020204" pitchFamily="34" charset="0"/>
              <a:sym typeface="Roboto"/>
            </a:endParaRPr>
          </a:p>
          <a:p>
            <a:pPr marL="457200" lvl="0" indent="-381000">
              <a:spcBef>
                <a:spcPts val="0"/>
              </a:spcBef>
              <a:buSzPts val="2400"/>
              <a:buFont typeface="Roboto"/>
              <a:buChar char="●"/>
            </a:pPr>
            <a:r>
              <a:rPr lang="en-US" b="1">
                <a:latin typeface="Open Sans" panose="020B0606030504020204" pitchFamily="34" charset="0"/>
                <a:ea typeface="Open Sans" panose="020B0606030504020204" pitchFamily="34" charset="0"/>
                <a:cs typeface="Open Sans" panose="020B0606030504020204" pitchFamily="34" charset="0"/>
                <a:sym typeface="Roboto"/>
              </a:rPr>
              <a:t>When submitting questions, include your name, organization, and system type.</a:t>
            </a:r>
            <a:endParaRPr lang="en-US" b="1">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42729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7717EC-410B-4528-9BEE-47354C130F45}"/>
              </a:ext>
            </a:extLst>
          </p:cNvPr>
          <p:cNvSpPr>
            <a:spLocks noGrp="1"/>
          </p:cNvSpPr>
          <p:nvPr>
            <p:ph type="title"/>
          </p:nvPr>
        </p:nvSpPr>
        <p:spPr>
          <a:xfrm>
            <a:off x="0" y="0"/>
            <a:ext cx="9144000" cy="990600"/>
          </a:xfrm>
          <a:prstGeom prst="rect">
            <a:avLst/>
          </a:prstGeom>
          <a:noFill/>
        </p:spPr>
        <p:txBody>
          <a:bodyPr/>
          <a:lstStyle/>
          <a:p>
            <a:r>
              <a:rPr lang="en-US" b="1"/>
              <a:t>Capital Projects Fund</a:t>
            </a:r>
          </a:p>
        </p:txBody>
      </p:sp>
      <p:sp>
        <p:nvSpPr>
          <p:cNvPr id="5" name="Content Placeholder 4" descr="The funding you received was allocated as part of the City’s Capital Budget. The Capital Budget is funded through the sale of municipal bonds.">
            <a:extLst>
              <a:ext uri="{FF2B5EF4-FFF2-40B4-BE49-F238E27FC236}">
                <a16:creationId xmlns:a16="http://schemas.microsoft.com/office/drawing/2014/main" id="{DDD6E48F-330E-4B85-B459-FBA5FDE1AE4F}"/>
              </a:ext>
            </a:extLst>
          </p:cNvPr>
          <p:cNvSpPr>
            <a:spLocks noGrp="1"/>
          </p:cNvSpPr>
          <p:nvPr>
            <p:ph sz="quarter" idx="15"/>
          </p:nvPr>
        </p:nvSpPr>
        <p:spPr>
          <a:xfrm>
            <a:off x="228600" y="1143000"/>
            <a:ext cx="8613648" cy="1066800"/>
          </a:xfrm>
          <a:solidFill>
            <a:schemeClr val="lt1"/>
          </a:solidFill>
          <a:ln w="9525" cap="flat" cmpd="sng">
            <a:noFill/>
            <a:prstDash val="solid"/>
            <a:round/>
            <a:headEnd type="none" w="sm" len="sm"/>
            <a:tailEnd type="none" w="sm" len="sm"/>
          </a:ln>
          <a:effectLst/>
        </p:spPr>
        <p:txBody>
          <a:bodyPr spcFirstLastPara="1" vert="horz" wrap="square" lIns="91425" tIns="45700" rIns="91425" bIns="45700" rtlCol="0" anchor="t" anchorCtr="0">
            <a:noAutofit/>
          </a:bodyPr>
          <a:lstStyle/>
          <a:p>
            <a:pPr>
              <a:buClr>
                <a:srgbClr val="000000"/>
              </a:buClr>
              <a:buSzPts val="1400"/>
              <a:tabLst>
                <a:tab pos="566738" algn="l"/>
              </a:tabLst>
            </a:pPr>
            <a:r>
              <a:rPr lang="en-US" sz="2000" kern="0"/>
              <a:t>The funding you received was allocated as part of NYC’s Capital Budget. The Capital Budget is funded through the sale of municipal bonds and is highly regulated.</a:t>
            </a:r>
          </a:p>
        </p:txBody>
      </p:sp>
      <p:sp>
        <p:nvSpPr>
          <p:cNvPr id="4" name="Content Placeholder 3">
            <a:extLst>
              <a:ext uri="{FF2B5EF4-FFF2-40B4-BE49-F238E27FC236}">
                <a16:creationId xmlns:a16="http://schemas.microsoft.com/office/drawing/2014/main" id="{101796E8-F16C-4A28-8813-CD8E9818697E}"/>
              </a:ext>
            </a:extLst>
          </p:cNvPr>
          <p:cNvSpPr>
            <a:spLocks noGrp="1"/>
          </p:cNvSpPr>
          <p:nvPr>
            <p:ph sz="quarter" idx="14"/>
          </p:nvPr>
        </p:nvSpPr>
        <p:spPr>
          <a:xfrm>
            <a:off x="228600" y="2362200"/>
            <a:ext cx="8613648" cy="1371600"/>
          </a:xfrm>
          <a:solidFill>
            <a:schemeClr val="lt1"/>
          </a:solidFill>
          <a:ln w="9525" cap="flat" cmpd="sng">
            <a:noFill/>
            <a:prstDash val="solid"/>
            <a:round/>
            <a:headEnd type="none" w="sm" len="sm"/>
            <a:tailEnd type="none" w="sm" len="sm"/>
          </a:ln>
          <a:effectLst/>
        </p:spPr>
        <p:txBody>
          <a:bodyPr spcFirstLastPara="1" vert="horz" wrap="square" lIns="91425" tIns="45700" rIns="91425" bIns="45700" rtlCol="0" anchor="t" anchorCtr="0">
            <a:noAutofit/>
          </a:bodyPr>
          <a:lstStyle/>
          <a:p>
            <a:pPr marL="233045">
              <a:buClr>
                <a:srgbClr val="000000"/>
              </a:buClr>
              <a:buSzPts val="1400"/>
              <a:tabLst>
                <a:tab pos="566738" algn="l"/>
              </a:tabLst>
            </a:pPr>
            <a:r>
              <a:rPr lang="en-US" sz="2000" kern="0"/>
              <a:t>The </a:t>
            </a:r>
            <a:r>
              <a:rPr lang="en-US" sz="2000" kern="0">
                <a:solidFill>
                  <a:srgbClr val="183D5E"/>
                </a:solidFill>
              </a:rPr>
              <a:t>NYC Comptroller</a:t>
            </a:r>
            <a:r>
              <a:rPr lang="en-US" sz="2000" kern="0"/>
              <a:t>, through the </a:t>
            </a:r>
            <a:r>
              <a:rPr lang="en-US" sz="2000" kern="0">
                <a:solidFill>
                  <a:srgbClr val="183D5E"/>
                </a:solidFill>
              </a:rPr>
              <a:t>Bureau of Public Finance</a:t>
            </a:r>
            <a:r>
              <a:rPr lang="en-US" sz="2000" kern="0"/>
              <a:t>, and the </a:t>
            </a:r>
            <a:r>
              <a:rPr lang="en-US" sz="2000" kern="0">
                <a:solidFill>
                  <a:srgbClr val="5B0D09"/>
                </a:solidFill>
              </a:rPr>
              <a:t>Mayor</a:t>
            </a:r>
            <a:r>
              <a:rPr lang="en-US" sz="2000" kern="0"/>
              <a:t>, through the </a:t>
            </a:r>
            <a:r>
              <a:rPr lang="en-US" sz="2000" kern="0">
                <a:solidFill>
                  <a:srgbClr val="5B0D09"/>
                </a:solidFill>
              </a:rPr>
              <a:t>Office</a:t>
            </a:r>
            <a:r>
              <a:rPr lang="en-US" sz="2000" kern="0">
                <a:solidFill>
                  <a:srgbClr val="88140E"/>
                </a:solidFill>
              </a:rPr>
              <a:t> </a:t>
            </a:r>
            <a:r>
              <a:rPr lang="en-US" sz="2000" kern="0">
                <a:solidFill>
                  <a:srgbClr val="5B0D09"/>
                </a:solidFill>
              </a:rPr>
              <a:t>of</a:t>
            </a:r>
            <a:r>
              <a:rPr lang="en-US" sz="2000" kern="0">
                <a:solidFill>
                  <a:srgbClr val="88140E"/>
                </a:solidFill>
              </a:rPr>
              <a:t> </a:t>
            </a:r>
            <a:r>
              <a:rPr lang="en-US" sz="2000" kern="0">
                <a:solidFill>
                  <a:srgbClr val="5B0D09"/>
                </a:solidFill>
              </a:rPr>
              <a:t>Management and Budget</a:t>
            </a:r>
            <a:r>
              <a:rPr lang="en-US" sz="2000" kern="0">
                <a:solidFill>
                  <a:srgbClr val="88140E"/>
                </a:solidFill>
              </a:rPr>
              <a:t> </a:t>
            </a:r>
            <a:r>
              <a:rPr lang="en-US" sz="2000" kern="0"/>
              <a:t>(</a:t>
            </a:r>
            <a:r>
              <a:rPr lang="en-US" sz="2000" kern="0">
                <a:solidFill>
                  <a:srgbClr val="5B0D09"/>
                </a:solidFill>
              </a:rPr>
              <a:t>OMB</a:t>
            </a:r>
            <a:r>
              <a:rPr lang="en-US" sz="2000" kern="0"/>
              <a:t>), share the responsibility for issuing bonds and notes backed by the City’s General Obligation Fund.</a:t>
            </a:r>
            <a:endParaRPr lang="en-US"/>
          </a:p>
        </p:txBody>
      </p:sp>
      <p:sp>
        <p:nvSpPr>
          <p:cNvPr id="3" name="Content Placeholder 2">
            <a:extLst>
              <a:ext uri="{FF2B5EF4-FFF2-40B4-BE49-F238E27FC236}">
                <a16:creationId xmlns:a16="http://schemas.microsoft.com/office/drawing/2014/main" id="{6BA627A3-1FCD-482C-8DA8-FE1FAF668C3F}"/>
              </a:ext>
            </a:extLst>
          </p:cNvPr>
          <p:cNvSpPr>
            <a:spLocks noGrp="1"/>
          </p:cNvSpPr>
          <p:nvPr>
            <p:ph sz="quarter" idx="13"/>
          </p:nvPr>
        </p:nvSpPr>
        <p:spPr>
          <a:xfrm>
            <a:off x="228600" y="3886200"/>
            <a:ext cx="8613648" cy="1066800"/>
          </a:xfrm>
          <a:solidFill>
            <a:schemeClr val="lt1"/>
          </a:solidFill>
          <a:ln w="9525" cap="flat" cmpd="sng">
            <a:noFill/>
            <a:prstDash val="solid"/>
            <a:round/>
            <a:headEnd type="none" w="sm" len="sm"/>
            <a:tailEnd type="none" w="sm" len="sm"/>
          </a:ln>
          <a:effectLst/>
        </p:spPr>
        <p:txBody>
          <a:bodyPr spcFirstLastPara="1" vert="horz" wrap="square" lIns="91425" tIns="45700" rIns="91425" bIns="45700" rtlCol="0" anchor="t" anchorCtr="0">
            <a:noAutofit/>
          </a:bodyPr>
          <a:lstStyle/>
          <a:p>
            <a:pPr marL="233045">
              <a:buClr>
                <a:srgbClr val="000000"/>
              </a:buClr>
              <a:buSzPts val="1400"/>
              <a:tabLst>
                <a:tab pos="566738" algn="l"/>
              </a:tabLst>
            </a:pPr>
            <a:r>
              <a:rPr lang="en-US" sz="2000" kern="0">
                <a:solidFill>
                  <a:srgbClr val="5B0D09"/>
                </a:solidFill>
              </a:rPr>
              <a:t>OMB</a:t>
            </a:r>
            <a:r>
              <a:rPr lang="en-US" sz="2000" kern="0"/>
              <a:t> helps implement the City's borrowing and bond programs and conducts legal and eligibility reviews of capital projects for financing with bond proceeds.</a:t>
            </a:r>
            <a:endParaRPr lang="en-US"/>
          </a:p>
        </p:txBody>
      </p:sp>
      <p:sp>
        <p:nvSpPr>
          <p:cNvPr id="7" name="Content Placeholder 4">
            <a:extLst>
              <a:ext uri="{FF2B5EF4-FFF2-40B4-BE49-F238E27FC236}">
                <a16:creationId xmlns:a16="http://schemas.microsoft.com/office/drawing/2014/main" id="{4592BD50-D77C-457B-B07B-308AAE4F1C9C}"/>
              </a:ext>
            </a:extLst>
          </p:cNvPr>
          <p:cNvSpPr txBox="1">
            <a:spLocks/>
          </p:cNvSpPr>
          <p:nvPr/>
        </p:nvSpPr>
        <p:spPr>
          <a:xfrm>
            <a:off x="228600" y="5105400"/>
            <a:ext cx="8613648" cy="1371600"/>
          </a:xfrm>
          <a:prstGeom prst="roundRect">
            <a:avLst>
              <a:gd name="adj" fmla="val 0"/>
            </a:avLst>
          </a:prstGeom>
          <a:solidFill>
            <a:schemeClr val="lt1"/>
          </a:solidFill>
          <a:ln w="9525" cap="flat" cmpd="sng">
            <a:noFill/>
            <a:prstDash val="solid"/>
            <a:round/>
            <a:headEnd type="none" w="sm" len="sm"/>
            <a:tailEnd type="none" w="sm" len="sm"/>
          </a:ln>
          <a:effectLst/>
        </p:spPr>
        <p:txBody>
          <a:bodyPr spcFirstLastPara="1" vert="horz" wrap="square" lIns="91425" tIns="45700" rIns="91425" bIns="45700" rtlCol="0" anchor="t" anchorCtr="0">
            <a:noAutofit/>
          </a:bodyPr>
          <a:lstStyle>
            <a:lvl1pPr marL="457200" indent="-223838" algn="l" defTabSz="914400" rtl="0" eaLnBrk="1" latinLnBrk="0" hangingPunct="1">
              <a:spcBef>
                <a:spcPct val="20000"/>
              </a:spcBef>
              <a:buFont typeface="Arial" panose="020B0604020202020204" pitchFamily="34" charset="0"/>
              <a:buChar char="•"/>
              <a:defRPr sz="3200" kern="1200">
                <a:solidFill>
                  <a:schemeClr val="tx1"/>
                </a:solidFill>
                <a:latin typeface="Roboto" panose="02000000000000000000" pitchFamily="2" charset="0"/>
                <a:ea typeface="Roboto"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33045" indent="0">
              <a:buClr>
                <a:srgbClr val="000000"/>
              </a:buClr>
              <a:buSzPts val="1400"/>
              <a:buNone/>
              <a:tabLst>
                <a:tab pos="566738" algn="l"/>
              </a:tabLst>
            </a:pPr>
            <a:r>
              <a:rPr lang="en-US" sz="2000">
                <a:latin typeface="Open Sans" pitchFamily="2" charset="0"/>
                <a:ea typeface="Open Sans" pitchFamily="2" charset="0"/>
                <a:cs typeface="Open Sans" pitchFamily="2" charset="0"/>
              </a:rPr>
              <a:t>The </a:t>
            </a:r>
            <a:r>
              <a:rPr lang="en-US" sz="2000">
                <a:solidFill>
                  <a:srgbClr val="183D5E"/>
                </a:solidFill>
                <a:latin typeface="Open Sans" pitchFamily="2" charset="0"/>
                <a:ea typeface="Open Sans" pitchFamily="2" charset="0"/>
                <a:cs typeface="Open Sans" pitchFamily="2" charset="0"/>
              </a:rPr>
              <a:t>Comptroller’s Office</a:t>
            </a:r>
            <a:r>
              <a:rPr lang="en-US" sz="2000">
                <a:latin typeface="Open Sans" pitchFamily="2" charset="0"/>
                <a:ea typeface="Open Sans" pitchFamily="2" charset="0"/>
                <a:cs typeface="Open Sans" pitchFamily="2" charset="0"/>
              </a:rPr>
              <a:t>, working with </a:t>
            </a:r>
            <a:r>
              <a:rPr lang="en-US" sz="2000">
                <a:solidFill>
                  <a:srgbClr val="5B0D09"/>
                </a:solidFill>
                <a:latin typeface="Open Sans" pitchFamily="2" charset="0"/>
                <a:ea typeface="Open Sans" pitchFamily="2" charset="0"/>
                <a:cs typeface="Open Sans" pitchFamily="2" charset="0"/>
              </a:rPr>
              <a:t>OMB</a:t>
            </a:r>
            <a:r>
              <a:rPr lang="en-US" sz="2000">
                <a:latin typeface="Open Sans" pitchFamily="2" charset="0"/>
                <a:ea typeface="Open Sans" pitchFamily="2" charset="0"/>
                <a:cs typeface="Open Sans" pitchFamily="2" charset="0"/>
              </a:rPr>
              <a:t>, determines and approves structures, terms, and conditions for all City debt. As well as actively monitoring the City’s outstanding bonds and handling debt policy and administrative matters.</a:t>
            </a:r>
            <a:endParaRPr lang="en-US" sz="2000" kern="0">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361103201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DB7CEE-C4BA-439C-BA18-E3415B045AD0}"/>
              </a:ext>
            </a:extLst>
          </p:cNvPr>
          <p:cNvSpPr>
            <a:spLocks noGrp="1"/>
          </p:cNvSpPr>
          <p:nvPr>
            <p:ph type="title"/>
          </p:nvPr>
        </p:nvSpPr>
        <p:spPr>
          <a:xfrm>
            <a:off x="0" y="0"/>
            <a:ext cx="9144000" cy="990600"/>
          </a:xfrm>
          <a:prstGeom prst="rect">
            <a:avLst/>
          </a:prstGeom>
          <a:noFill/>
        </p:spPr>
        <p:txBody>
          <a:bodyPr/>
          <a:lstStyle/>
          <a:p>
            <a:r>
              <a:rPr lang="en-US" b="1"/>
              <a:t>Capital Funding Governance</a:t>
            </a:r>
          </a:p>
        </p:txBody>
      </p:sp>
      <p:sp>
        <p:nvSpPr>
          <p:cNvPr id="7" name="Content Placeholder 2"/>
          <p:cNvSpPr>
            <a:spLocks noGrp="1"/>
          </p:cNvSpPr>
          <p:nvPr>
            <p:ph sz="quarter" idx="13"/>
          </p:nvPr>
        </p:nvSpPr>
        <p:spPr>
          <a:xfrm>
            <a:off x="228600" y="1295400"/>
            <a:ext cx="8610600" cy="1981200"/>
          </a:xfrm>
          <a:prstGeom prst="roundRect">
            <a:avLst>
              <a:gd name="adj" fmla="val 0"/>
            </a:avLst>
          </a:prstGeom>
          <a:solidFill>
            <a:schemeClr val="lt1"/>
          </a:solidFill>
          <a:ln w="9525" cap="flat" cmpd="sng">
            <a:noFill/>
            <a:prstDash val="solid"/>
            <a:round/>
            <a:headEnd type="none" w="sm" len="sm"/>
            <a:tailEnd type="none" w="sm" len="sm"/>
          </a:ln>
          <a:effectLst/>
        </p:spPr>
        <p:txBody>
          <a:bodyPr spcFirstLastPara="1" wrap="square" lIns="91425" tIns="45700" rIns="91425" bIns="45700" anchor="ctr" anchorCtr="0">
            <a:noAutofit/>
          </a:bodyPr>
          <a:lstStyle/>
          <a:p>
            <a:pPr>
              <a:spcBef>
                <a:spcPts val="0"/>
              </a:spcBef>
              <a:spcAft>
                <a:spcPts val="600"/>
              </a:spcAft>
              <a:buClr>
                <a:srgbClr val="000000"/>
              </a:buClr>
              <a:buSzPts val="1400"/>
              <a:buNone/>
              <a:tabLst>
                <a:tab pos="566738" algn="l"/>
              </a:tabLst>
            </a:pPr>
            <a:r>
              <a:rPr lang="en-US" altLang="en-US" sz="2000" b="1" kern="0" dirty="0">
                <a:latin typeface="Open Sans SemiBold" pitchFamily="2" charset="0"/>
                <a:ea typeface="Open Sans SemiBold" pitchFamily="2" charset="0"/>
                <a:cs typeface="Open Sans SemiBold" pitchFamily="2" charset="0"/>
                <a:sym typeface="Arial"/>
              </a:rPr>
              <a:t>City-Funded Equipment Projects are Primarily Governed by:</a:t>
            </a:r>
          </a:p>
          <a:p>
            <a:pPr marL="571500" indent="-338138">
              <a:spcBef>
                <a:spcPts val="0"/>
              </a:spcBef>
              <a:spcAft>
                <a:spcPts val="600"/>
              </a:spcAft>
              <a:buClr>
                <a:srgbClr val="000000"/>
              </a:buClr>
              <a:buSzPts val="1400"/>
            </a:pPr>
            <a:r>
              <a:rPr lang="en-US" altLang="en-US" sz="1800" kern="0" dirty="0">
                <a:sym typeface="Arial"/>
              </a:rPr>
              <a:t>NYS Local Finance Law – Sections 10 and 11</a:t>
            </a:r>
          </a:p>
          <a:p>
            <a:pPr marL="571500" indent="-338138">
              <a:spcBef>
                <a:spcPts val="0"/>
              </a:spcBef>
              <a:spcAft>
                <a:spcPts val="600"/>
              </a:spcAft>
              <a:buClr>
                <a:srgbClr val="000000"/>
              </a:buClr>
              <a:buSzPts val="1400"/>
            </a:pPr>
            <a:r>
              <a:rPr lang="en-US" altLang="en-US" sz="1800" kern="0" dirty="0">
                <a:sym typeface="Arial"/>
              </a:rPr>
              <a:t>Chapters 9 and 13 of the City Charter</a:t>
            </a:r>
          </a:p>
          <a:p>
            <a:pPr marL="571500" indent="-338138">
              <a:spcBef>
                <a:spcPts val="0"/>
              </a:spcBef>
              <a:spcAft>
                <a:spcPts val="600"/>
              </a:spcAft>
              <a:buClr>
                <a:srgbClr val="000000"/>
              </a:buClr>
              <a:buSzPts val="1400"/>
            </a:pPr>
            <a:r>
              <a:rPr lang="en-US" altLang="en-US" sz="1800" kern="0" dirty="0">
                <a:sym typeface="Arial"/>
              </a:rPr>
              <a:t>NYC Comptroller's Accounting Directive 10</a:t>
            </a:r>
          </a:p>
          <a:p>
            <a:pPr marL="571500" indent="-338138">
              <a:spcBef>
                <a:spcPts val="0"/>
              </a:spcBef>
              <a:spcAft>
                <a:spcPts val="600"/>
              </a:spcAft>
              <a:buClr>
                <a:srgbClr val="000000"/>
              </a:buClr>
              <a:buSzPts val="1400"/>
            </a:pPr>
            <a:r>
              <a:rPr lang="en-US" altLang="en-US" sz="1800" kern="0" dirty="0">
                <a:sym typeface="Arial"/>
              </a:rPr>
              <a:t>NYC Procurement Policy Board Rules</a:t>
            </a:r>
          </a:p>
        </p:txBody>
      </p:sp>
      <p:sp>
        <p:nvSpPr>
          <p:cNvPr id="14" name="Content Placeholder 5">
            <a:extLst>
              <a:ext uri="{FF2B5EF4-FFF2-40B4-BE49-F238E27FC236}">
                <a16:creationId xmlns:a16="http://schemas.microsoft.com/office/drawing/2014/main" id="{58D9E5AE-165C-4EC6-AAA8-B3C41745002E}"/>
              </a:ext>
            </a:extLst>
          </p:cNvPr>
          <p:cNvSpPr txBox="1">
            <a:spLocks/>
          </p:cNvSpPr>
          <p:nvPr/>
        </p:nvSpPr>
        <p:spPr>
          <a:xfrm>
            <a:off x="228600" y="3581400"/>
            <a:ext cx="8610600" cy="2743200"/>
          </a:xfrm>
          <a:prstGeom prst="roundRect">
            <a:avLst>
              <a:gd name="adj" fmla="val 0"/>
            </a:avLst>
          </a:prstGeom>
          <a:solidFill>
            <a:schemeClr val="lt1"/>
          </a:solidFill>
          <a:ln w="9525" cap="flat" cmpd="sng">
            <a:noFill/>
            <a:prstDash val="solid"/>
            <a:round/>
            <a:headEnd type="none" w="sm" len="sm"/>
            <a:tailEnd type="none" w="sm" len="sm"/>
          </a:ln>
          <a:effectLst/>
        </p:spPr>
        <p:txBody>
          <a:bodyPr spcFirstLastPara="1" vert="horz" wrap="square" lIns="91425" tIns="45700" rIns="91425" bIns="45700" rtlCol="0" anchor="ctr" anchorCtr="0">
            <a:noAutofit/>
          </a:bodyPr>
          <a:lstStyle>
            <a:lvl1pPr marL="457200" indent="-223838">
              <a:spcBef>
                <a:spcPct val="20000"/>
              </a:spcBef>
              <a:buClr>
                <a:srgbClr val="000000"/>
              </a:buClr>
              <a:buSzPts val="1400"/>
              <a:buFont typeface="Arial" panose="020B0604020202020204" pitchFamily="34" charset="0"/>
              <a:buNone/>
              <a:tabLst>
                <a:tab pos="566738" algn="l"/>
              </a:tabLst>
              <a:defRPr sz="2000" b="1" kern="0">
                <a:ea typeface="ＭＳ Ｐゴシック" pitchFamily="34"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en-US" sz="1800" dirty="0">
                <a:latin typeface="Open Sans SemiBold" pitchFamily="2" charset="0"/>
                <a:ea typeface="Open Sans SemiBold" pitchFamily="2" charset="0"/>
                <a:cs typeface="Open Sans SemiBold" pitchFamily="2" charset="0"/>
              </a:rPr>
              <a:t>As such:</a:t>
            </a:r>
          </a:p>
          <a:p>
            <a:pPr marL="571500" indent="-338138">
              <a:buFont typeface="Arial" panose="020B0604020202020204" pitchFamily="34" charset="0"/>
              <a:buChar char="•"/>
            </a:pPr>
            <a:r>
              <a:rPr lang="en-US" altLang="en-US" sz="1800" b="0" dirty="0">
                <a:latin typeface="Open Sans" panose="020B0606030504020204" pitchFamily="34" charset="0"/>
                <a:ea typeface="Open Sans" panose="020B0606030504020204" pitchFamily="34" charset="0"/>
                <a:cs typeface="Open Sans" panose="020B0606030504020204" pitchFamily="34" charset="0"/>
              </a:rPr>
              <a:t>Must be capitally eligible</a:t>
            </a:r>
          </a:p>
          <a:p>
            <a:pPr marL="571500" indent="-338138">
              <a:buFont typeface="Arial" panose="020B0604020202020204" pitchFamily="34" charset="0"/>
              <a:buChar char="•"/>
            </a:pPr>
            <a:r>
              <a:rPr lang="en-US" altLang="en-US" sz="1800" b="0" dirty="0">
                <a:latin typeface="Open Sans" panose="020B0606030504020204" pitchFamily="34" charset="0"/>
                <a:ea typeface="Open Sans" panose="020B0606030504020204" pitchFamily="34" charset="0"/>
                <a:cs typeface="Open Sans" panose="020B0606030504020204" pitchFamily="34" charset="0"/>
              </a:rPr>
              <a:t>Cost should be fair and reasonable</a:t>
            </a:r>
          </a:p>
          <a:p>
            <a:pPr marL="571500" indent="-338138">
              <a:buFont typeface="Arial" panose="020B0604020202020204" pitchFamily="34" charset="0"/>
              <a:buChar char="•"/>
            </a:pPr>
            <a:r>
              <a:rPr lang="en-US" altLang="en-US" sz="1800" b="0" dirty="0">
                <a:latin typeface="Open Sans" panose="020B0606030504020204" pitchFamily="34" charset="0"/>
                <a:ea typeface="Open Sans" panose="020B0606030504020204" pitchFamily="34" charset="0"/>
                <a:cs typeface="Open Sans" panose="020B0606030504020204" pitchFamily="34" charset="0"/>
              </a:rPr>
              <a:t>Must be used for an organization’s public purpose and must be used continuously for at least its estimated useful life as determined by OMB</a:t>
            </a:r>
          </a:p>
          <a:p>
            <a:pPr marL="571500" indent="-338138">
              <a:buFont typeface="Arial" panose="020B0604020202020204" pitchFamily="34" charset="0"/>
              <a:buChar char="•"/>
            </a:pPr>
            <a:r>
              <a:rPr lang="en-US" altLang="en-US" sz="1800" b="0" dirty="0">
                <a:latin typeface="Open Sans" panose="020B0606030504020204" pitchFamily="34" charset="0"/>
                <a:ea typeface="Open Sans" panose="020B0606030504020204" pitchFamily="34" charset="0"/>
                <a:cs typeface="Open Sans" panose="020B0606030504020204" pitchFamily="34" charset="0"/>
              </a:rPr>
              <a:t>Equipment will either be the property of NYC (most cases), or</a:t>
            </a:r>
            <a:br>
              <a:rPr lang="en-US" altLang="en-US" sz="1800" b="0" dirty="0">
                <a:latin typeface="Open Sans" panose="020B0606030504020204" pitchFamily="34" charset="0"/>
                <a:ea typeface="Open Sans" panose="020B0606030504020204" pitchFamily="34" charset="0"/>
                <a:cs typeface="Open Sans" panose="020B0606030504020204" pitchFamily="34" charset="0"/>
              </a:rPr>
            </a:br>
            <a:r>
              <a:rPr lang="en-US" altLang="en-US" sz="1800" b="0" dirty="0">
                <a:latin typeface="Open Sans" panose="020B0606030504020204" pitchFamily="34" charset="0"/>
                <a:ea typeface="Open Sans" panose="020B0606030504020204" pitchFamily="34" charset="0"/>
                <a:cs typeface="Open Sans" panose="020B0606030504020204" pitchFamily="34" charset="0"/>
              </a:rPr>
              <a:t>NYC will retain an interest in the equipment (typically a UCC lien)</a:t>
            </a:r>
          </a:p>
        </p:txBody>
      </p:sp>
    </p:spTree>
    <p:extLst>
      <p:ext uri="{BB962C8B-B14F-4D97-AF65-F5344CB8AC3E}">
        <p14:creationId xmlns:p14="http://schemas.microsoft.com/office/powerpoint/2010/main" val="263734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29EC1EF8-3BBE-C557-2918-7E49AE97FB4D}"/>
              </a:ext>
              <a:ext uri="{C183D7F6-B498-43B3-948B-1728B52AA6E4}">
                <adec:decorative xmlns:adec="http://schemas.microsoft.com/office/drawing/2017/decorative" val="1"/>
              </a:ext>
            </a:extLst>
          </p:cNvPr>
          <p:cNvPicPr>
            <a:picLocks noGrp="1" noChangeAspect="1"/>
          </p:cNvPicPr>
          <p:nvPr>
            <p:ph sz="quarter" idx="14"/>
          </p:nvPr>
        </p:nvPicPr>
        <p:blipFill>
          <a:blip r:embed="rId3" cstate="email">
            <a:extLst>
              <a:ext uri="{28A0092B-C50C-407E-A947-70E740481C1C}">
                <a14:useLocalDpi xmlns:a14="http://schemas.microsoft.com/office/drawing/2010/main"/>
              </a:ext>
            </a:extLst>
          </a:blip>
          <a:srcRect/>
          <a:stretch/>
        </p:blipFill>
        <p:spPr>
          <a:xfrm>
            <a:off x="400050" y="974721"/>
            <a:ext cx="4105276" cy="4968879"/>
          </a:xfrm>
          <a:noFill/>
          <a:ln>
            <a:noFill/>
          </a:ln>
          <a:effectLst/>
        </p:spPr>
      </p:pic>
      <p:sp>
        <p:nvSpPr>
          <p:cNvPr id="5" name="Title 4">
            <a:extLst>
              <a:ext uri="{FF2B5EF4-FFF2-40B4-BE49-F238E27FC236}">
                <a16:creationId xmlns:a16="http://schemas.microsoft.com/office/drawing/2014/main" id="{942C228C-2DEA-494F-8CA3-11263364231F}"/>
              </a:ext>
            </a:extLst>
          </p:cNvPr>
          <p:cNvSpPr>
            <a:spLocks noGrp="1"/>
          </p:cNvSpPr>
          <p:nvPr>
            <p:ph type="title"/>
          </p:nvPr>
        </p:nvSpPr>
        <p:spPr/>
        <p:txBody>
          <a:bodyPr/>
          <a:lstStyle/>
          <a:p>
            <a:r>
              <a:rPr lang="en-US" b="1" dirty="0"/>
              <a:t>Funding Conditions</a:t>
            </a:r>
            <a:endParaRPr lang="en-US" dirty="0"/>
          </a:p>
        </p:txBody>
      </p:sp>
      <p:sp>
        <p:nvSpPr>
          <p:cNvPr id="2" name="Content Placeholder 1">
            <a:extLst>
              <a:ext uri="{FF2B5EF4-FFF2-40B4-BE49-F238E27FC236}">
                <a16:creationId xmlns:a16="http://schemas.microsoft.com/office/drawing/2014/main" id="{3DA572B6-3F5E-49FF-BAD5-41D90CB57025}"/>
              </a:ext>
            </a:extLst>
          </p:cNvPr>
          <p:cNvSpPr>
            <a:spLocks noGrp="1"/>
          </p:cNvSpPr>
          <p:nvPr>
            <p:ph sz="quarter" idx="13"/>
          </p:nvPr>
        </p:nvSpPr>
        <p:spPr>
          <a:xfrm>
            <a:off x="4169229" y="1149347"/>
            <a:ext cx="4731908" cy="3897454"/>
          </a:xfrm>
          <a:solidFill>
            <a:schemeClr val="bg1">
              <a:alpha val="70000"/>
            </a:schemeClr>
          </a:solidFill>
          <a:ln>
            <a:noFill/>
          </a:ln>
          <a:effectLst/>
        </p:spPr>
        <p:txBody>
          <a:bodyPr>
            <a:normAutofit/>
          </a:bodyPr>
          <a:lstStyle/>
          <a:p>
            <a:pPr marL="517525" lvl="1">
              <a:spcBef>
                <a:spcPts val="0"/>
              </a:spcBef>
              <a:spcAft>
                <a:spcPts val="600"/>
              </a:spcAft>
              <a:buFont typeface="Arial" panose="020B0604020202020204" pitchFamily="34" charset="0"/>
              <a:buChar char="•"/>
            </a:pPr>
            <a:r>
              <a:rPr lang="en-US" altLang="en-US" dirty="0"/>
              <a:t>Not all equipment requested will be deemed capitally eligible</a:t>
            </a:r>
          </a:p>
          <a:p>
            <a:pPr marL="517525" lvl="1">
              <a:spcBef>
                <a:spcPts val="0"/>
              </a:spcBef>
              <a:spcAft>
                <a:spcPts val="600"/>
              </a:spcAft>
              <a:buFont typeface="Arial" panose="020B0604020202020204" pitchFamily="34" charset="0"/>
              <a:buChar char="•"/>
            </a:pPr>
            <a:r>
              <a:rPr lang="en-US" altLang="en-US" dirty="0"/>
              <a:t>Not all required approvals by government entities will be granted</a:t>
            </a:r>
          </a:p>
          <a:p>
            <a:pPr marL="517525" lvl="1">
              <a:spcBef>
                <a:spcPts val="0"/>
              </a:spcBef>
              <a:spcAft>
                <a:spcPts val="600"/>
              </a:spcAft>
              <a:buFont typeface="Arial" panose="020B0604020202020204" pitchFamily="34" charset="0"/>
              <a:buChar char="•"/>
            </a:pPr>
            <a:r>
              <a:rPr lang="en-US" altLang="en-US" dirty="0"/>
              <a:t>The rules might change during the process</a:t>
            </a:r>
          </a:p>
          <a:p>
            <a:pPr marL="517525" lvl="1">
              <a:spcBef>
                <a:spcPts val="0"/>
              </a:spcBef>
              <a:spcAft>
                <a:spcPts val="600"/>
              </a:spcAft>
              <a:buFont typeface="Arial" panose="020B0604020202020204" pitchFamily="34" charset="0"/>
              <a:buChar char="•"/>
            </a:pPr>
            <a:r>
              <a:rPr lang="en-US" altLang="en-US" dirty="0"/>
              <a:t>The project will not occur according to your timeline</a:t>
            </a:r>
          </a:p>
        </p:txBody>
      </p:sp>
      <p:sp>
        <p:nvSpPr>
          <p:cNvPr id="4" name="Content Placeholder 3">
            <a:extLst>
              <a:ext uri="{FF2B5EF4-FFF2-40B4-BE49-F238E27FC236}">
                <a16:creationId xmlns:a16="http://schemas.microsoft.com/office/drawing/2014/main" id="{0DB70447-1E9A-4A26-B6EE-1B7EE6F80257}"/>
              </a:ext>
            </a:extLst>
          </p:cNvPr>
          <p:cNvSpPr>
            <a:spLocks noGrp="1"/>
          </p:cNvSpPr>
          <p:nvPr>
            <p:ph sz="quarter" idx="15"/>
          </p:nvPr>
        </p:nvSpPr>
        <p:spPr>
          <a:xfrm>
            <a:off x="1482290" y="5221428"/>
            <a:ext cx="7418847" cy="1219200"/>
          </a:xfrm>
          <a:solidFill>
            <a:srgbClr val="EAEEBA">
              <a:alpha val="70000"/>
            </a:srgbClr>
          </a:solidFill>
        </p:spPr>
        <p:txBody>
          <a:bodyPr anchor="ctr" anchorCtr="0"/>
          <a:lstStyle/>
          <a:p>
            <a:pPr marL="231775" indent="0" algn="ctr">
              <a:spcBef>
                <a:spcPct val="0"/>
              </a:spcBef>
              <a:buNone/>
            </a:pPr>
            <a:r>
              <a:rPr lang="en-US" altLang="en-US" sz="3200" b="1" dirty="0"/>
              <a:t>FUNDS ARE NOT SAFE</a:t>
            </a:r>
          </a:p>
          <a:p>
            <a:pPr marL="231775" indent="0" algn="ctr">
              <a:spcBef>
                <a:spcPct val="0"/>
              </a:spcBef>
              <a:buNone/>
            </a:pPr>
            <a:r>
              <a:rPr lang="en-US" altLang="en-US" sz="3200" b="1" dirty="0"/>
              <a:t>FROM BUDGET CUTS</a:t>
            </a:r>
            <a:endParaRPr lang="en-US" altLang="en-US" sz="1100" b="1" dirty="0"/>
          </a:p>
        </p:txBody>
      </p:sp>
      <p:pic>
        <p:nvPicPr>
          <p:cNvPr id="3" name="Picture 2" descr="Pyramid-shaped caution symbol. ">
            <a:extLst>
              <a:ext uri="{FF2B5EF4-FFF2-40B4-BE49-F238E27FC236}">
                <a16:creationId xmlns:a16="http://schemas.microsoft.com/office/drawing/2014/main" id="{C4F79C1E-A498-4532-F667-B4C6C68624DC}"/>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rcRect/>
          <a:stretch/>
        </p:blipFill>
        <p:spPr>
          <a:xfrm>
            <a:off x="242863" y="5221997"/>
            <a:ext cx="1239427" cy="1218631"/>
          </a:xfrm>
          <a:prstGeom prst="rect">
            <a:avLst/>
          </a:prstGeom>
        </p:spPr>
      </p:pic>
    </p:spTree>
    <p:extLst>
      <p:ext uri="{BB962C8B-B14F-4D97-AF65-F5344CB8AC3E}">
        <p14:creationId xmlns:p14="http://schemas.microsoft.com/office/powerpoint/2010/main" val="716906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5C0565-A7AF-A53E-0AC6-1D12B2DE7CE8}"/>
              </a:ext>
            </a:extLst>
          </p:cNvPr>
          <p:cNvSpPr>
            <a:spLocks noGrp="1"/>
          </p:cNvSpPr>
          <p:nvPr>
            <p:ph type="title"/>
          </p:nvPr>
        </p:nvSpPr>
        <p:spPr/>
        <p:txBody>
          <a:bodyPr/>
          <a:lstStyle/>
          <a:p>
            <a:r>
              <a:rPr lang="en-US" b="1" dirty="0"/>
              <a:t>Equipment Timeline</a:t>
            </a:r>
          </a:p>
        </p:txBody>
      </p:sp>
      <p:sp>
        <p:nvSpPr>
          <p:cNvPr id="4" name="Google Shape;472;p41">
            <a:extLst>
              <a:ext uri="{FF2B5EF4-FFF2-40B4-BE49-F238E27FC236}">
                <a16:creationId xmlns:a16="http://schemas.microsoft.com/office/drawing/2014/main" id="{3357C655-EB8F-B21B-31B1-5E42D17B768D}"/>
              </a:ext>
            </a:extLst>
          </p:cNvPr>
          <p:cNvSpPr txBox="1">
            <a:spLocks/>
          </p:cNvSpPr>
          <p:nvPr/>
        </p:nvSpPr>
        <p:spPr>
          <a:xfrm>
            <a:off x="228600" y="1216152"/>
            <a:ext cx="8587740" cy="1064593"/>
          </a:xfrm>
          <a:prstGeom prst="roundRect">
            <a:avLst>
              <a:gd name="adj" fmla="val 0"/>
            </a:avLst>
          </a:prstGeom>
          <a:solidFill>
            <a:schemeClr val="lt1"/>
          </a:solidFill>
          <a:ln>
            <a:noFill/>
          </a:ln>
          <a:effectLst/>
        </p:spPr>
        <p:txBody>
          <a:bodyPr spcFirstLastPara="1" wrap="square" lIns="0" tIns="34275" rIns="0" bIns="342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Roboto"/>
                <a:ea typeface="Roboto"/>
                <a:cs typeface="Roboto"/>
                <a:sym typeface="Roboto"/>
              </a:defRPr>
            </a:lvl1pPr>
            <a:lvl2pPr marL="914400" marR="0" lvl="1" indent="-406400"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pPr marL="88106" indent="0">
              <a:spcBef>
                <a:spcPts val="0"/>
              </a:spcBef>
              <a:spcAft>
                <a:spcPts val="450"/>
              </a:spcAft>
              <a:buSzPts val="2000"/>
            </a:pPr>
            <a:r>
              <a:rPr lang="en-US" sz="1800" b="1" dirty="0">
                <a:latin typeface="Open Sans" panose="020B0606030504020204" pitchFamily="34" charset="0"/>
                <a:ea typeface="Open Sans" panose="020B0606030504020204" pitchFamily="34" charset="0"/>
                <a:cs typeface="Open Sans" panose="020B0606030504020204" pitchFamily="34" charset="0"/>
              </a:rPr>
              <a:t>In most cases, the City will procure the equipment for your organization. </a:t>
            </a:r>
            <a:r>
              <a:rPr lang="en-US" sz="1800" b="1" u="sng" dirty="0">
                <a:latin typeface="Open Sans" panose="020B0606030504020204" pitchFamily="34" charset="0"/>
                <a:ea typeface="Open Sans" panose="020B0606030504020204" pitchFamily="34" charset="0"/>
                <a:cs typeface="Open Sans" panose="020B0606030504020204" pitchFamily="34" charset="0"/>
              </a:rPr>
              <a:t>DCLA Procurement</a:t>
            </a:r>
          </a:p>
          <a:p>
            <a:pPr marL="88106" indent="0">
              <a:spcBef>
                <a:spcPts val="0"/>
              </a:spcBef>
              <a:buSzPts val="2000"/>
            </a:pPr>
            <a:r>
              <a:rPr lang="en-US" sz="1800" dirty="0">
                <a:latin typeface="Open Sans" panose="020B0606030504020204" pitchFamily="34" charset="0"/>
                <a:ea typeface="Open Sans" panose="020B0606030504020204" pitchFamily="34" charset="0"/>
                <a:cs typeface="Open Sans" panose="020B0606030504020204" pitchFamily="34" charset="0"/>
              </a:rPr>
              <a:t>At least 30 – 40 months from start of Scope Development to Project Close</a:t>
            </a:r>
            <a:endParaRPr lang="en-US" sz="1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Chevron 38">
            <a:extLst>
              <a:ext uri="{FF2B5EF4-FFF2-40B4-BE49-F238E27FC236}">
                <a16:creationId xmlns:a16="http://schemas.microsoft.com/office/drawing/2014/main" id="{AD9788F1-EDC5-0A5B-C3F1-B3276BA20AA6}"/>
              </a:ext>
            </a:extLst>
          </p:cNvPr>
          <p:cNvSpPr/>
          <p:nvPr/>
        </p:nvSpPr>
        <p:spPr>
          <a:xfrm>
            <a:off x="218509" y="2412341"/>
            <a:ext cx="2246838" cy="553272"/>
          </a:xfrm>
          <a:prstGeom prst="chevron">
            <a:avLst/>
          </a:prstGeom>
          <a:solidFill>
            <a:srgbClr val="3890A8"/>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Scope Development</a:t>
            </a:r>
          </a:p>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8 - 10 Months</a:t>
            </a:r>
          </a:p>
        </p:txBody>
      </p:sp>
      <p:sp>
        <p:nvSpPr>
          <p:cNvPr id="7" name="Chevron 24">
            <a:extLst>
              <a:ext uri="{FF2B5EF4-FFF2-40B4-BE49-F238E27FC236}">
                <a16:creationId xmlns:a16="http://schemas.microsoft.com/office/drawing/2014/main" id="{D2ACF57B-42B1-194F-3484-F8FEAE791CDA}"/>
              </a:ext>
            </a:extLst>
          </p:cNvPr>
          <p:cNvSpPr/>
          <p:nvPr/>
        </p:nvSpPr>
        <p:spPr>
          <a:xfrm>
            <a:off x="2346790" y="2412341"/>
            <a:ext cx="2249424" cy="553272"/>
          </a:xfrm>
          <a:prstGeom prst="chevron">
            <a:avLst/>
          </a:prstGeom>
          <a:solidFill>
            <a:srgbClr val="90D1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OMB Review</a:t>
            </a:r>
          </a:p>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2 - 3 Months</a:t>
            </a:r>
          </a:p>
        </p:txBody>
      </p:sp>
      <p:sp>
        <p:nvSpPr>
          <p:cNvPr id="8" name="Chevron 25">
            <a:extLst>
              <a:ext uri="{FF2B5EF4-FFF2-40B4-BE49-F238E27FC236}">
                <a16:creationId xmlns:a16="http://schemas.microsoft.com/office/drawing/2014/main" id="{243E727B-4656-7BC9-DA21-EFC9DC92A22E}"/>
              </a:ext>
            </a:extLst>
          </p:cNvPr>
          <p:cNvSpPr/>
          <p:nvPr/>
        </p:nvSpPr>
        <p:spPr>
          <a:xfrm>
            <a:off x="4457119" y="2412341"/>
            <a:ext cx="2249424" cy="553272"/>
          </a:xfrm>
          <a:prstGeom prst="chevron">
            <a:avLst/>
          </a:prstGeom>
          <a:solidFill>
            <a:srgbClr val="4AAF8A"/>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Procurement</a:t>
            </a:r>
          </a:p>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12 – 18 Months</a:t>
            </a:r>
          </a:p>
        </p:txBody>
      </p:sp>
      <p:sp>
        <p:nvSpPr>
          <p:cNvPr id="9" name="Chevron 39">
            <a:extLst>
              <a:ext uri="{FF2B5EF4-FFF2-40B4-BE49-F238E27FC236}">
                <a16:creationId xmlns:a16="http://schemas.microsoft.com/office/drawing/2014/main" id="{1316C2B4-842B-6AC2-16BF-57A336040CA8}"/>
              </a:ext>
            </a:extLst>
          </p:cNvPr>
          <p:cNvSpPr/>
          <p:nvPr/>
        </p:nvSpPr>
        <p:spPr>
          <a:xfrm>
            <a:off x="6561206" y="2424473"/>
            <a:ext cx="2249424" cy="553272"/>
          </a:xfrm>
          <a:prstGeom prst="chevron">
            <a:avLst/>
          </a:prstGeom>
          <a:solidFill>
            <a:srgbClr val="236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Order &amp; Delivery</a:t>
            </a:r>
          </a:p>
          <a:p>
            <a:pPr algn="ct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rPr>
              <a:t>8 – 10 months</a:t>
            </a:r>
          </a:p>
        </p:txBody>
      </p:sp>
      <p:sp>
        <p:nvSpPr>
          <p:cNvPr id="5" name="Google Shape;426;p41">
            <a:extLst>
              <a:ext uri="{FF2B5EF4-FFF2-40B4-BE49-F238E27FC236}">
                <a16:creationId xmlns:a16="http://schemas.microsoft.com/office/drawing/2014/main" id="{6587D839-A55F-A98F-A8A8-8A26E35FF541}"/>
              </a:ext>
            </a:extLst>
          </p:cNvPr>
          <p:cNvSpPr txBox="1">
            <a:spLocks/>
          </p:cNvSpPr>
          <p:nvPr/>
        </p:nvSpPr>
        <p:spPr>
          <a:xfrm>
            <a:off x="228600" y="3116284"/>
            <a:ext cx="8587740" cy="702649"/>
          </a:xfrm>
          <a:prstGeom prst="roundRect">
            <a:avLst>
              <a:gd name="adj" fmla="val 0"/>
            </a:avLst>
          </a:prstGeom>
          <a:solidFill>
            <a:schemeClr val="lt1"/>
          </a:solidFill>
          <a:ln>
            <a:noFill/>
          </a:ln>
          <a:effectLst/>
        </p:spPr>
        <p:txBody>
          <a:bodyPr spcFirstLastPara="1" vert="horz" wrap="square" lIns="68569" tIns="34275" rIns="68569" bIns="34275" rtlCol="0" anchor="t" anchorCtr="0">
            <a:noAutofit/>
          </a:bodyPr>
          <a:lstStyle>
            <a:lvl1pPr marL="233363" indent="0" algn="l" defTabSz="914400" rtl="0" eaLnBrk="1" latinLnBrk="0" hangingPunct="1">
              <a:spcBef>
                <a:spcPct val="20000"/>
              </a:spcBef>
              <a:buFont typeface="Arial" panose="020B0604020202020204" pitchFamily="34" charset="0"/>
              <a:buNone/>
              <a:defRPr sz="4800" kern="1200">
                <a:solidFill>
                  <a:schemeClr val="tx1"/>
                </a:solidFill>
                <a:latin typeface="Open Sans" pitchFamily="2" charset="0"/>
                <a:ea typeface="Open Sans" pitchFamily="2" charset="0"/>
                <a:cs typeface="Open Sans" pitchFamily="2"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30969">
              <a:lnSpc>
                <a:spcPct val="110000"/>
              </a:lnSpc>
              <a:spcBef>
                <a:spcPts val="0"/>
              </a:spcBef>
              <a:buClr>
                <a:srgbClr val="000000"/>
              </a:buClr>
              <a:buSzPts val="1800"/>
            </a:pPr>
            <a:r>
              <a:rPr lang="en-US" sz="1800" b="1" u="sng">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Discretionary Purchase</a:t>
            </a:r>
            <a:endParaRPr lang="en-US" sz="1800">
              <a:latin typeface="Open Sans" panose="020B0606030504020204" pitchFamily="34" charset="0"/>
              <a:ea typeface="Open Sans" panose="020B0606030504020204" pitchFamily="34" charset="0"/>
              <a:cs typeface="Open Sans" panose="020B0606030504020204" pitchFamily="34" charset="0"/>
              <a:sym typeface="Roboto"/>
            </a:endParaRPr>
          </a:p>
          <a:p>
            <a:pPr marL="130969">
              <a:lnSpc>
                <a:spcPct val="110000"/>
              </a:lnSpc>
              <a:spcBef>
                <a:spcPts val="0"/>
              </a:spcBef>
              <a:buClr>
                <a:srgbClr val="000000"/>
              </a:buClr>
              <a:buSzPts val="1800"/>
            </a:pPr>
            <a:r>
              <a:rPr lang="en-US" sz="1800">
                <a:solidFill>
                  <a:srgbClr val="000000"/>
                </a:solidFill>
                <a:latin typeface="Open Sans" panose="020B0606030504020204" pitchFamily="34" charset="0"/>
                <a:ea typeface="Open Sans" panose="020B0606030504020204" pitchFamily="34" charset="0"/>
                <a:cs typeface="Open Sans" panose="020B0606030504020204" pitchFamily="34" charset="0"/>
              </a:rPr>
              <a:t>At least 29 - 34 months from start of Scope Development to Project Close</a:t>
            </a:r>
            <a:endParaRPr lang="en-US" sz="1800">
              <a:latin typeface="Open Sans" panose="020B0606030504020204" pitchFamily="34" charset="0"/>
              <a:ea typeface="Open Sans" panose="020B0606030504020204" pitchFamily="34" charset="0"/>
              <a:cs typeface="Open Sans" panose="020B0606030504020204" pitchFamily="34" charset="0"/>
            </a:endParaRPr>
          </a:p>
        </p:txBody>
      </p:sp>
      <p:sp>
        <p:nvSpPr>
          <p:cNvPr id="10" name="Chevron 24">
            <a:extLst>
              <a:ext uri="{FF2B5EF4-FFF2-40B4-BE49-F238E27FC236}">
                <a16:creationId xmlns:a16="http://schemas.microsoft.com/office/drawing/2014/main" id="{A89A67BE-547E-2F2C-B73B-C25D74A2DF6F}"/>
              </a:ext>
            </a:extLst>
          </p:cNvPr>
          <p:cNvSpPr/>
          <p:nvPr/>
        </p:nvSpPr>
        <p:spPr>
          <a:xfrm>
            <a:off x="228600" y="3964787"/>
            <a:ext cx="1885950" cy="569214"/>
          </a:xfrm>
          <a:prstGeom prst="chevron">
            <a:avLst/>
          </a:prstGeom>
          <a:solidFill>
            <a:srgbClr val="90D1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Scope Dev</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6 – 10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1" name="Chevron 25">
            <a:extLst>
              <a:ext uri="{FF2B5EF4-FFF2-40B4-BE49-F238E27FC236}">
                <a16:creationId xmlns:a16="http://schemas.microsoft.com/office/drawing/2014/main" id="{9AF1C7E3-B369-0934-BF1D-13E3F5938646}"/>
              </a:ext>
            </a:extLst>
          </p:cNvPr>
          <p:cNvSpPr/>
          <p:nvPr/>
        </p:nvSpPr>
        <p:spPr>
          <a:xfrm>
            <a:off x="1908810" y="3964787"/>
            <a:ext cx="1885950" cy="569214"/>
          </a:xfrm>
          <a:prstGeom prst="chevron">
            <a:avLst/>
          </a:prstGeom>
          <a:solidFill>
            <a:srgbClr val="4AAF8A"/>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OMB Review</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3 – 4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2" name="Chevron 39">
            <a:extLst>
              <a:ext uri="{FF2B5EF4-FFF2-40B4-BE49-F238E27FC236}">
                <a16:creationId xmlns:a16="http://schemas.microsoft.com/office/drawing/2014/main" id="{4E1DAFD3-9BDB-8D2C-20F4-E9B737929BB7}"/>
              </a:ext>
            </a:extLst>
          </p:cNvPr>
          <p:cNvSpPr/>
          <p:nvPr/>
        </p:nvSpPr>
        <p:spPr>
          <a:xfrm>
            <a:off x="3576640" y="3964787"/>
            <a:ext cx="1885950" cy="569214"/>
          </a:xfrm>
          <a:prstGeom prst="chevron">
            <a:avLst/>
          </a:prstGeom>
          <a:solidFill>
            <a:srgbClr val="236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Legal Review</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6 - 12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3" name="Chevron 26">
            <a:extLst>
              <a:ext uri="{FF2B5EF4-FFF2-40B4-BE49-F238E27FC236}">
                <a16:creationId xmlns:a16="http://schemas.microsoft.com/office/drawing/2014/main" id="{7AE9B289-4DD5-696F-48B0-21167C6D37E3}"/>
              </a:ext>
            </a:extLst>
          </p:cNvPr>
          <p:cNvSpPr/>
          <p:nvPr/>
        </p:nvSpPr>
        <p:spPr>
          <a:xfrm>
            <a:off x="5254198" y="3957471"/>
            <a:ext cx="1885950" cy="576529"/>
          </a:xfrm>
          <a:prstGeom prst="chevron">
            <a:avLst/>
          </a:prstGeom>
          <a:solidFill>
            <a:srgbClr val="7CBAD3"/>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Registration</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4 – 5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4" name="Chevron 40">
            <a:extLst>
              <a:ext uri="{FF2B5EF4-FFF2-40B4-BE49-F238E27FC236}">
                <a16:creationId xmlns:a16="http://schemas.microsoft.com/office/drawing/2014/main" id="{2E8D5AC8-CF76-6AB5-FDCB-59842ECA2836}"/>
              </a:ext>
            </a:extLst>
          </p:cNvPr>
          <p:cNvSpPr/>
          <p:nvPr/>
        </p:nvSpPr>
        <p:spPr>
          <a:xfrm>
            <a:off x="6924680" y="3957472"/>
            <a:ext cx="1885950" cy="569042"/>
          </a:xfrm>
          <a:prstGeom prst="chevron">
            <a:avLst/>
          </a:prstGeom>
          <a:solidFill>
            <a:srgbClr val="B22A91"/>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68580" bIns="0" rtlCol="0" anchor="ctr"/>
          <a:lstStyle/>
          <a:p>
            <a:pPr algn="ctr">
              <a:lnSpc>
                <a:spcPct val="80000"/>
              </a:lnSpc>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Order &amp; Payment</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a:p>
            <a:pPr algn="ctr">
              <a:lnSpc>
                <a:spcPct val="80000"/>
              </a:lnSpc>
              <a:spcBef>
                <a:spcPts val="675"/>
              </a:spcBef>
              <a:buClr>
                <a:schemeClr val="dk1"/>
              </a:buClr>
              <a:buSzPts val="1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rPr>
              <a:t>3 months</a:t>
            </a:r>
            <a:endParaRPr lang="en-US" sz="900">
              <a:solidFill>
                <a:schemeClr val="bg1"/>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15" name="TextBox 14">
            <a:extLst>
              <a:ext uri="{FF2B5EF4-FFF2-40B4-BE49-F238E27FC236}">
                <a16:creationId xmlns:a16="http://schemas.microsoft.com/office/drawing/2014/main" id="{229F7F5B-DDD8-AA7C-416F-9891ED6090B8}"/>
              </a:ext>
            </a:extLst>
          </p:cNvPr>
          <p:cNvSpPr txBox="1"/>
          <p:nvPr/>
        </p:nvSpPr>
        <p:spPr>
          <a:xfrm>
            <a:off x="228600" y="4777154"/>
            <a:ext cx="8582030" cy="738664"/>
          </a:xfrm>
          <a:prstGeom prst="rect">
            <a:avLst/>
          </a:prstGeom>
          <a:solidFill>
            <a:schemeClr val="bg1"/>
          </a:solidFill>
        </p:spPr>
        <p:txBody>
          <a:bodyPr wrap="square">
            <a:spAutoFit/>
          </a:bodyPr>
          <a:lstStyle/>
          <a:p>
            <a:pPr marL="7143" algn="ctr">
              <a:buSzPts val="2000"/>
            </a:pPr>
            <a:r>
              <a:rPr lang="en-US" sz="1400" b="1">
                <a:latin typeface="Open Sans" panose="020B0606030504020204" pitchFamily="34" charset="0"/>
                <a:ea typeface="Open Sans" panose="020B0606030504020204" pitchFamily="34" charset="0"/>
                <a:cs typeface="Open Sans" panose="020B0606030504020204" pitchFamily="34" charset="0"/>
                <a:sym typeface="Arial"/>
              </a:rPr>
              <a:t>Timeframes depend on the scale, budget and complexity of the project. </a:t>
            </a:r>
          </a:p>
          <a:p>
            <a:pPr marL="7143" algn="ctr">
              <a:buSzPts val="2000"/>
            </a:pPr>
            <a:r>
              <a:rPr lang="en-US" sz="1400" b="1">
                <a:latin typeface="Open Sans" panose="020B0606030504020204" pitchFamily="34" charset="0"/>
                <a:ea typeface="Open Sans" panose="020B0606030504020204" pitchFamily="34" charset="0"/>
                <a:cs typeface="Open Sans" panose="020B0606030504020204" pitchFamily="34" charset="0"/>
                <a:sym typeface="Arial"/>
              </a:rPr>
              <a:t>The timelines shown represent optimal durations without delays and is based on complete submissions and timely actions.</a:t>
            </a:r>
          </a:p>
        </p:txBody>
      </p:sp>
      <p:sp>
        <p:nvSpPr>
          <p:cNvPr id="16" name="Content Placeholder 3">
            <a:extLst>
              <a:ext uri="{FF2B5EF4-FFF2-40B4-BE49-F238E27FC236}">
                <a16:creationId xmlns:a16="http://schemas.microsoft.com/office/drawing/2014/main" id="{60E00966-BBD5-D311-474D-BF733686E55F}"/>
              </a:ext>
            </a:extLst>
          </p:cNvPr>
          <p:cNvSpPr txBox="1">
            <a:spLocks/>
          </p:cNvSpPr>
          <p:nvPr/>
        </p:nvSpPr>
        <p:spPr>
          <a:xfrm>
            <a:off x="1083457" y="5762460"/>
            <a:ext cx="7727174" cy="838769"/>
          </a:xfrm>
          <a:prstGeom prst="roundRect">
            <a:avLst>
              <a:gd name="adj" fmla="val 0"/>
            </a:avLst>
          </a:prstGeom>
          <a:solidFill>
            <a:srgbClr val="EAEEBA">
              <a:alpha val="70000"/>
            </a:srgbClr>
          </a:solidFill>
        </p:spPr>
        <p:txBody>
          <a:bodyPr anchor="ctr" anchorCtr="0"/>
          <a:lstStyle>
            <a:lvl1pPr marL="233363" indent="0" algn="l" defTabSz="914400" rtl="0" eaLnBrk="1" latinLnBrk="0" hangingPunct="1">
              <a:spcBef>
                <a:spcPct val="20000"/>
              </a:spcBef>
              <a:buFont typeface="Arial" panose="020B0604020202020204" pitchFamily="34" charset="0"/>
              <a:buNone/>
              <a:defRPr sz="4800" kern="1200">
                <a:solidFill>
                  <a:schemeClr val="tx1"/>
                </a:solidFill>
                <a:latin typeface="Open Sans" pitchFamily="2" charset="0"/>
                <a:ea typeface="Open Sans" pitchFamily="2" charset="0"/>
                <a:cs typeface="Open Sans" pitchFamily="2"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31775" algn="ctr">
              <a:spcBef>
                <a:spcPct val="0"/>
              </a:spcBef>
            </a:pPr>
            <a:r>
              <a:rPr lang="en-US" altLang="en-US" sz="2400" b="1"/>
              <a:t>If these timelines do not work for your organization, talk to us immediately!</a:t>
            </a:r>
          </a:p>
        </p:txBody>
      </p:sp>
      <p:pic>
        <p:nvPicPr>
          <p:cNvPr id="17" name="Picture 16" descr="Pyramid-shaped caution symbol. ">
            <a:extLst>
              <a:ext uri="{FF2B5EF4-FFF2-40B4-BE49-F238E27FC236}">
                <a16:creationId xmlns:a16="http://schemas.microsoft.com/office/drawing/2014/main" id="{55F6D516-DC74-1C9C-6E3A-95468A0DD073}"/>
              </a:ext>
            </a:extLst>
          </p:cNvPr>
          <p:cNvPicPr>
            <a:picLocks noChangeAspect="1"/>
          </p:cNvPicPr>
          <p:nvPr/>
        </p:nvPicPr>
        <p:blipFill>
          <a:blip r:embed="rId3" cstate="email">
            <a:alphaModFix amt="70000"/>
            <a:extLst>
              <a:ext uri="{28A0092B-C50C-407E-A947-70E740481C1C}">
                <a14:useLocalDpi xmlns:a14="http://schemas.microsoft.com/office/drawing/2010/main"/>
              </a:ext>
            </a:extLst>
          </a:blip>
          <a:srcRect/>
          <a:stretch/>
        </p:blipFill>
        <p:spPr>
          <a:xfrm>
            <a:off x="228600" y="5760715"/>
            <a:ext cx="854857" cy="840514"/>
          </a:xfrm>
          <a:prstGeom prst="rect">
            <a:avLst/>
          </a:prstGeom>
        </p:spPr>
      </p:pic>
    </p:spTree>
    <p:extLst>
      <p:ext uri="{BB962C8B-B14F-4D97-AF65-F5344CB8AC3E}">
        <p14:creationId xmlns:p14="http://schemas.microsoft.com/office/powerpoint/2010/main" val="1344838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Organization Responsibilities">
            <a:extLst>
              <a:ext uri="{FF2B5EF4-FFF2-40B4-BE49-F238E27FC236}">
                <a16:creationId xmlns:a16="http://schemas.microsoft.com/office/drawing/2014/main" id="{885857B0-6636-48F4-909B-0BFCD913AE05}"/>
              </a:ext>
            </a:extLst>
          </p:cNvPr>
          <p:cNvSpPr>
            <a:spLocks noGrp="1"/>
          </p:cNvSpPr>
          <p:nvPr>
            <p:ph type="title"/>
          </p:nvPr>
        </p:nvSpPr>
        <p:spPr/>
        <p:txBody>
          <a:bodyPr/>
          <a:lstStyle/>
          <a:p>
            <a:r>
              <a:rPr lang="en-US" b="1"/>
              <a:t>Organization Responsibilities</a:t>
            </a:r>
            <a:endParaRPr lang="en-US"/>
          </a:p>
        </p:txBody>
      </p:sp>
      <p:sp>
        <p:nvSpPr>
          <p:cNvPr id="2" name="Content Placeholder 1" descr="Organization must:&#10;Comply with City requirements&#10;Respond to City requests for information in a timely manner&#10;Use the equipment towards its public purpose&#10;Assume responsibility of insurance, maintenance, security, and operation of equipment&#10;Report annually to DCLA on condition of equipment in compliance with City requirements&#10;Notify the City in advance and receive prior approval when replacing, disposing, relocating, or removing equipment&#10;Relinquish equipment back to City if equipment is no longer in use">
            <a:extLst>
              <a:ext uri="{FF2B5EF4-FFF2-40B4-BE49-F238E27FC236}">
                <a16:creationId xmlns:a16="http://schemas.microsoft.com/office/drawing/2014/main" id="{1AE5C802-6603-4711-BD73-79134629A5E4}"/>
              </a:ext>
            </a:extLst>
          </p:cNvPr>
          <p:cNvSpPr>
            <a:spLocks noGrp="1"/>
          </p:cNvSpPr>
          <p:nvPr>
            <p:ph sz="quarter" idx="13"/>
          </p:nvPr>
        </p:nvSpPr>
        <p:spPr>
          <a:xfrm>
            <a:off x="228600" y="1216151"/>
            <a:ext cx="8610600" cy="4969495"/>
          </a:xfrm>
          <a:solidFill>
            <a:schemeClr val="lt1"/>
          </a:solidFill>
          <a:ln w="9525" cap="flat" cmpd="sng">
            <a:noFill/>
            <a:prstDash val="solid"/>
            <a:round/>
            <a:headEnd type="none" w="sm" len="sm"/>
            <a:tailEnd type="none" w="sm" len="sm"/>
          </a:ln>
          <a:effectLst/>
        </p:spPr>
        <p:txBody>
          <a:bodyPr spcFirstLastPara="1" vert="horz" wrap="square" lIns="91425" tIns="45700" rIns="91425" bIns="45700" rtlCol="0" anchor="ctr" anchorCtr="0">
            <a:noAutofit/>
          </a:bodyPr>
          <a:lstStyle/>
          <a:p>
            <a:pPr marL="457200" indent="-223838">
              <a:spcBef>
                <a:spcPts val="600"/>
              </a:spcBef>
              <a:spcAft>
                <a:spcPts val="600"/>
              </a:spcAft>
              <a:buClr>
                <a:srgbClr val="000000"/>
              </a:buClr>
              <a:buSzPts val="1400"/>
              <a:tabLst>
                <a:tab pos="566738" algn="l"/>
              </a:tabLst>
            </a:pPr>
            <a:r>
              <a:rPr lang="en-US" altLang="en-US" b="1" kern="0" dirty="0">
                <a:latin typeface="Open Sans SemiBold" pitchFamily="2" charset="0"/>
                <a:ea typeface="Open Sans SemiBold" pitchFamily="2" charset="0"/>
                <a:cs typeface="Open Sans SemiBold" pitchFamily="2" charset="0"/>
              </a:rPr>
              <a:t>Organization must:</a:t>
            </a:r>
          </a:p>
          <a:p>
            <a:pPr marL="517525" lvl="1">
              <a:spcBef>
                <a:spcPts val="600"/>
              </a:spcBef>
              <a:spcAft>
                <a:spcPts val="600"/>
              </a:spcAft>
              <a:buChar char="•"/>
            </a:pPr>
            <a:r>
              <a:rPr lang="en-US" altLang="en-US" dirty="0"/>
              <a:t>Comply with NYC requirements</a:t>
            </a:r>
          </a:p>
          <a:p>
            <a:pPr marL="517525" lvl="1">
              <a:spcBef>
                <a:spcPts val="600"/>
              </a:spcBef>
              <a:spcAft>
                <a:spcPts val="600"/>
              </a:spcAft>
              <a:buChar char="•"/>
            </a:pPr>
            <a:r>
              <a:rPr lang="en-US" altLang="en-US" dirty="0"/>
              <a:t>Respond to requests for information in a timely manner</a:t>
            </a:r>
          </a:p>
          <a:p>
            <a:pPr marL="517525" lvl="1">
              <a:spcBef>
                <a:spcPts val="600"/>
              </a:spcBef>
              <a:spcAft>
                <a:spcPts val="600"/>
              </a:spcAft>
              <a:buChar char="•"/>
            </a:pPr>
            <a:r>
              <a:rPr lang="en-US" altLang="en-US" dirty="0"/>
              <a:t>Use the equipment towards its public purpose</a:t>
            </a:r>
          </a:p>
          <a:p>
            <a:pPr marL="517525" lvl="1">
              <a:spcBef>
                <a:spcPts val="600"/>
              </a:spcBef>
              <a:spcAft>
                <a:spcPts val="600"/>
              </a:spcAft>
              <a:buChar char="•"/>
            </a:pPr>
            <a:r>
              <a:rPr lang="en-US" altLang="en-US" dirty="0"/>
              <a:t>Assume responsibility of insurance, maintenance, training, security, and operation of equipment</a:t>
            </a:r>
          </a:p>
          <a:p>
            <a:pPr marL="517525" lvl="1">
              <a:spcBef>
                <a:spcPts val="600"/>
              </a:spcBef>
              <a:spcAft>
                <a:spcPts val="600"/>
              </a:spcAft>
              <a:buChar char="•"/>
            </a:pPr>
            <a:r>
              <a:rPr lang="en-US" altLang="en-US" dirty="0"/>
              <a:t>Report annually to DCLA on condition of equipment in compliance with NYC requirements</a:t>
            </a:r>
          </a:p>
          <a:p>
            <a:pPr marL="517525" lvl="1">
              <a:spcBef>
                <a:spcPts val="600"/>
              </a:spcBef>
              <a:spcAft>
                <a:spcPts val="600"/>
              </a:spcAft>
              <a:buChar char="•"/>
            </a:pPr>
            <a:r>
              <a:rPr lang="en-US" altLang="en-US" dirty="0"/>
              <a:t>Notify DCLA in advance and receive prior approval when replacing, disposing, relocating, or removing equipment</a:t>
            </a:r>
          </a:p>
          <a:p>
            <a:pPr marL="517525" lvl="1">
              <a:spcBef>
                <a:spcPts val="600"/>
              </a:spcBef>
              <a:spcAft>
                <a:spcPts val="600"/>
              </a:spcAft>
              <a:buChar char="•"/>
            </a:pPr>
            <a:r>
              <a:rPr lang="en-US" dirty="0"/>
              <a:t>Work with DCLA to relinquish equipment once it is no longer in use</a:t>
            </a:r>
          </a:p>
        </p:txBody>
      </p:sp>
    </p:spTree>
    <p:extLst>
      <p:ext uri="{BB962C8B-B14F-4D97-AF65-F5344CB8AC3E}">
        <p14:creationId xmlns:p14="http://schemas.microsoft.com/office/powerpoint/2010/main" val="259735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57A4A18-D6DB-416D-A706-E3C2214E140D}"/>
              </a:ext>
            </a:extLst>
          </p:cNvPr>
          <p:cNvSpPr>
            <a:spLocks noGrp="1"/>
          </p:cNvSpPr>
          <p:nvPr>
            <p:ph type="title"/>
          </p:nvPr>
        </p:nvSpPr>
        <p:spPr/>
        <p:txBody>
          <a:bodyPr/>
          <a:lstStyle/>
          <a:p>
            <a:r>
              <a:rPr lang="en-US" b="1">
                <a:latin typeface="Open Sans SemiBold" pitchFamily="2" charset="0"/>
                <a:ea typeface="Open Sans SemiBold" pitchFamily="2" charset="0"/>
                <a:cs typeface="Open Sans SemiBold" pitchFamily="2" charset="0"/>
              </a:rPr>
              <a:t>Eligibility According to Directive 10</a:t>
            </a:r>
          </a:p>
        </p:txBody>
      </p:sp>
      <p:sp>
        <p:nvSpPr>
          <p:cNvPr id="2" name="Content Placeholder 1">
            <a:extLst>
              <a:ext uri="{FF2B5EF4-FFF2-40B4-BE49-F238E27FC236}">
                <a16:creationId xmlns:a16="http://schemas.microsoft.com/office/drawing/2014/main" id="{5AD4D63F-22EC-454D-AA93-0C8A96AB0C21}"/>
              </a:ext>
            </a:extLst>
          </p:cNvPr>
          <p:cNvSpPr>
            <a:spLocks noGrp="1"/>
          </p:cNvSpPr>
          <p:nvPr>
            <p:ph sz="quarter" idx="13"/>
          </p:nvPr>
        </p:nvSpPr>
        <p:spPr>
          <a:xfrm>
            <a:off x="228600" y="1216152"/>
            <a:ext cx="8610600" cy="4724400"/>
          </a:xfrm>
          <a:ln>
            <a:noFill/>
          </a:ln>
          <a:effectLst/>
        </p:spPr>
        <p:txBody>
          <a:bodyPr>
            <a:normAutofit/>
          </a:bodyPr>
          <a:lstStyle/>
          <a:p>
            <a:pPr marL="233045">
              <a:spcBef>
                <a:spcPts val="600"/>
              </a:spcBef>
              <a:spcAft>
                <a:spcPts val="600"/>
              </a:spcAft>
            </a:pPr>
            <a:r>
              <a:rPr lang="en-US" altLang="en-US" sz="2100" b="1" u="sng" dirty="0">
                <a:latin typeface="Open Sans SemiBold" pitchFamily="2" charset="0"/>
                <a:ea typeface="Open Sans SemiBold" pitchFamily="2" charset="0"/>
                <a:cs typeface="Open Sans SemiBold" pitchFamily="2" charset="0"/>
              </a:rPr>
              <a:t>Equipment Systems</a:t>
            </a:r>
            <a:r>
              <a:rPr lang="en-US" altLang="en-US" sz="2100" b="1" dirty="0">
                <a:latin typeface="Open Sans SemiBold" pitchFamily="2" charset="0"/>
                <a:ea typeface="Open Sans SemiBold" pitchFamily="2" charset="0"/>
                <a:cs typeface="Open Sans SemiBold" pitchFamily="2" charset="0"/>
              </a:rPr>
              <a:t> (as per Directive 10)</a:t>
            </a:r>
            <a:endParaRPr lang="en-US" sz="2100" dirty="0">
              <a:latin typeface="Open Sans SemiBold" pitchFamily="2" charset="0"/>
              <a:ea typeface="Open Sans SemiBold" pitchFamily="2" charset="0"/>
              <a:cs typeface="Open Sans SemiBold" pitchFamily="2" charset="0"/>
            </a:endParaRPr>
          </a:p>
          <a:p>
            <a:pPr marL="571500" lvl="1" indent="-342900">
              <a:spcBef>
                <a:spcPts val="600"/>
              </a:spcBef>
              <a:spcAft>
                <a:spcPts val="600"/>
              </a:spcAft>
              <a:buFont typeface="Arial" panose="020B0604020202020204" pitchFamily="34" charset="0"/>
              <a:buChar char="•"/>
            </a:pPr>
            <a:r>
              <a:rPr lang="en-US" altLang="en-US" dirty="0"/>
              <a:t>To be capitally eligible, equipment systems must be composed of a group of related elements. The elements are considered related if they are mutually dependent upon each other, and physically connected or connected through a wireless network.</a:t>
            </a:r>
          </a:p>
          <a:p>
            <a:pPr marL="571500" lvl="1" indent="-342900">
              <a:spcBef>
                <a:spcPts val="600"/>
              </a:spcBef>
              <a:spcAft>
                <a:spcPts val="600"/>
              </a:spcAft>
              <a:buFont typeface="Arial" panose="020B0604020202020204" pitchFamily="34" charset="0"/>
              <a:buChar char="•"/>
            </a:pPr>
            <a:r>
              <a:rPr lang="en-US" altLang="en-US" dirty="0"/>
              <a:t>Each system must be at least $50,000 ($250,000 if minimally attached</a:t>
            </a:r>
            <a:r>
              <a:rPr lang="en-US" altLang="en-US" dirty="0">
                <a:solidFill>
                  <a:srgbClr val="FF0000"/>
                </a:solidFill>
              </a:rPr>
              <a:t> </a:t>
            </a:r>
            <a:r>
              <a:rPr lang="en-US" altLang="en-US" dirty="0"/>
              <a:t>to property)</a:t>
            </a:r>
          </a:p>
          <a:p>
            <a:pPr marL="571500" lvl="1" indent="-342900">
              <a:spcBef>
                <a:spcPts val="600"/>
              </a:spcBef>
              <a:spcAft>
                <a:spcPts val="600"/>
              </a:spcAft>
              <a:buFont typeface="Arial" panose="020B0604020202020204" pitchFamily="34" charset="0"/>
              <a:buChar char="•"/>
            </a:pPr>
            <a:r>
              <a:rPr lang="en-US" altLang="en-US" dirty="0"/>
              <a:t>Each system must have a minimum useful life of 3 to 15 years, dependent on the type of system</a:t>
            </a:r>
          </a:p>
          <a:p>
            <a:pPr marL="228600" lvl="1" indent="0">
              <a:spcBef>
                <a:spcPts val="600"/>
              </a:spcBef>
              <a:spcAft>
                <a:spcPts val="600"/>
              </a:spcAft>
              <a:buNone/>
            </a:pPr>
            <a:r>
              <a:rPr lang="en-US" dirty="0">
                <a:hlinkClick r:id="rId3"/>
              </a:rPr>
              <a:t>Comptroller's Directive #10: Charges to the Capital Projects Fund</a:t>
            </a:r>
            <a:endParaRPr lang="en-US" altLang="en-US" dirty="0"/>
          </a:p>
        </p:txBody>
      </p:sp>
    </p:spTree>
    <p:extLst>
      <p:ext uri="{BB962C8B-B14F-4D97-AF65-F5344CB8AC3E}">
        <p14:creationId xmlns:p14="http://schemas.microsoft.com/office/powerpoint/2010/main" val="2531985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CLA Capital Presentation">
  <a:themeElements>
    <a:clrScheme name="NYC Theme">
      <a:dk1>
        <a:srgbClr val="000000"/>
      </a:dk1>
      <a:lt1>
        <a:srgbClr val="FFFFFF"/>
      </a:lt1>
      <a:dk2>
        <a:srgbClr val="CC0000"/>
      </a:dk2>
      <a:lt2>
        <a:srgbClr val="D3C7A9"/>
      </a:lt2>
      <a:accent1>
        <a:srgbClr val="80D8FF"/>
      </a:accent1>
      <a:accent2>
        <a:srgbClr val="8099FF"/>
      </a:accent2>
      <a:accent3>
        <a:srgbClr val="80FFE7"/>
      </a:accent3>
      <a:accent4>
        <a:srgbClr val="FFA780"/>
      </a:accent4>
      <a:accent5>
        <a:srgbClr val="FFFF8D"/>
      </a:accent5>
      <a:accent6>
        <a:srgbClr val="FB7D3F"/>
      </a:accent6>
      <a:hlink>
        <a:srgbClr val="2D89A0"/>
      </a:hlink>
      <a:folHlink>
        <a:srgbClr val="2D89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YC Theme">
    <a:dk1>
      <a:srgbClr val="000000"/>
    </a:dk1>
    <a:lt1>
      <a:srgbClr val="FFFFFF"/>
    </a:lt1>
    <a:dk2>
      <a:srgbClr val="CC0000"/>
    </a:dk2>
    <a:lt2>
      <a:srgbClr val="D3C7A9"/>
    </a:lt2>
    <a:accent1>
      <a:srgbClr val="80D8FF"/>
    </a:accent1>
    <a:accent2>
      <a:srgbClr val="8099FF"/>
    </a:accent2>
    <a:accent3>
      <a:srgbClr val="80FFE7"/>
    </a:accent3>
    <a:accent4>
      <a:srgbClr val="FFA780"/>
    </a:accent4>
    <a:accent5>
      <a:srgbClr val="FFFF8D"/>
    </a:accent5>
    <a:accent6>
      <a:srgbClr val="FB7D3F"/>
    </a:accent6>
    <a:hlink>
      <a:srgbClr val="2D89A0"/>
    </a:hlink>
    <a:folHlink>
      <a:srgbClr val="2D89A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15A728B9A1634BB22F3F67C65D571E" ma:contentTypeVersion="16" ma:contentTypeDescription="Create a new document." ma:contentTypeScope="" ma:versionID="e78ffe31813fe942cda13b6bf4aa87a5">
  <xsd:schema xmlns:xsd="http://www.w3.org/2001/XMLSchema" xmlns:xs="http://www.w3.org/2001/XMLSchema" xmlns:p="http://schemas.microsoft.com/office/2006/metadata/properties" xmlns:ns2="5d7a23c1-0fa8-4847-9d28-5d1ac638462e" xmlns:ns3="757f6f81-8e73-4e69-a83a-8b0a9905217f" targetNamespace="http://schemas.microsoft.com/office/2006/metadata/properties" ma:root="true" ma:fieldsID="70be606840dd4840881df7b19ecf23c6" ns2:_="" ns3:_="">
    <xsd:import namespace="5d7a23c1-0fa8-4847-9d28-5d1ac638462e"/>
    <xsd:import namespace="757f6f81-8e73-4e69-a83a-8b0a9905217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element ref="ns3:Folde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7a23c1-0fa8-4847-9d28-5d1ac638462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1a18ba92-60d1-4419-a69f-5876f8072662}" ma:internalName="TaxCatchAll" ma:showField="CatchAllData" ma:web="5d7a23c1-0fa8-4847-9d28-5d1ac6384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57f6f81-8e73-4e69-a83a-8b0a9905217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b4f074c-b2b8-450b-8d7f-e48a28ce4cf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description="" ma:indexed="true"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Folder" ma:index="21" nillable="true" ma:displayName="Folder" ma:format="Hyperlink" ma:internalName="Folder">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57f6f81-8e73-4e69-a83a-8b0a9905217f">
      <Terms xmlns="http://schemas.microsoft.com/office/infopath/2007/PartnerControls"/>
    </lcf76f155ced4ddcb4097134ff3c332f>
    <TaxCatchAll xmlns="5d7a23c1-0fa8-4847-9d28-5d1ac638462e" xsi:nil="true"/>
    <Folder xmlns="757f6f81-8e73-4e69-a83a-8b0a9905217f">
      <Url xsi:nil="true"/>
      <Description xsi:nil="true"/>
    </Folder>
    <SharedWithUsers xmlns="5d7a23c1-0fa8-4847-9d28-5d1ac638462e">
      <UserInfo>
        <DisplayName>Ingrid Salzman-Huie (Culture)</DisplayName>
        <AccountId>33</AccountId>
        <AccountType/>
      </UserInfo>
    </SharedWithUsers>
  </documentManagement>
</p:properties>
</file>

<file path=customXml/itemProps1.xml><?xml version="1.0" encoding="utf-8"?>
<ds:datastoreItem xmlns:ds="http://schemas.openxmlformats.org/officeDocument/2006/customXml" ds:itemID="{3E3E84BC-4581-4B71-96C6-B7A13877130B}"/>
</file>

<file path=customXml/itemProps2.xml><?xml version="1.0" encoding="utf-8"?>
<ds:datastoreItem xmlns:ds="http://schemas.openxmlformats.org/officeDocument/2006/customXml" ds:itemID="{9415B149-2580-450D-A3B2-93F2011B1616}"/>
</file>

<file path=customXml/itemProps3.xml><?xml version="1.0" encoding="utf-8"?>
<ds:datastoreItem xmlns:ds="http://schemas.openxmlformats.org/officeDocument/2006/customXml" ds:itemID="{2502A8B9-DC70-470A-BF7E-A725C2082503}"/>
</file>

<file path=docProps/app.xml><?xml version="1.0" encoding="utf-8"?>
<Properties xmlns="http://schemas.openxmlformats.org/officeDocument/2006/extended-properties" xmlns:vt="http://schemas.openxmlformats.org/officeDocument/2006/docPropsVTypes">
  <Template>DCLA Capital Presentation</Template>
  <TotalTime>0</TotalTime>
  <Words>3233</Words>
  <Application>Microsoft Office PowerPoint</Application>
  <PresentationFormat>On-screen Show (4:3)</PresentationFormat>
  <Paragraphs>425</Paragraphs>
  <Slides>38</Slides>
  <Notes>38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38</vt:i4>
      </vt:variant>
    </vt:vector>
  </HeadingPairs>
  <TitlesOfParts>
    <vt:vector size="48" baseType="lpstr">
      <vt:lpstr>Arial</vt:lpstr>
      <vt:lpstr>Arial Black</vt:lpstr>
      <vt:lpstr>Calibri</vt:lpstr>
      <vt:lpstr>Courier New</vt:lpstr>
      <vt:lpstr>Open Sans</vt:lpstr>
      <vt:lpstr>Open Sans  </vt:lpstr>
      <vt:lpstr>Open Sans SemiBold</vt:lpstr>
      <vt:lpstr>Roboto</vt:lpstr>
      <vt:lpstr>DCLA Capital Presentation</vt:lpstr>
      <vt:lpstr>Custom Design</vt:lpstr>
      <vt:lpstr>FY25 Capital Equipment Webinar September 10, 2024 (The webinar will begin shortly)</vt:lpstr>
      <vt:lpstr>Welcome!</vt:lpstr>
      <vt:lpstr>Why We Are Here</vt:lpstr>
      <vt:lpstr>Capital Projects Fund</vt:lpstr>
      <vt:lpstr>Capital Funding Governance</vt:lpstr>
      <vt:lpstr>Funding Conditions</vt:lpstr>
      <vt:lpstr>Equipment Timeline</vt:lpstr>
      <vt:lpstr>Organization Responsibilities</vt:lpstr>
      <vt:lpstr>Eligibility According to Directive 10</vt:lpstr>
      <vt:lpstr>Types of Systems</vt:lpstr>
      <vt:lpstr>Ineligible Items</vt:lpstr>
      <vt:lpstr>Capital Equipment Process</vt:lpstr>
      <vt:lpstr>Scope Development</vt:lpstr>
      <vt:lpstr>DCLA Questionnaire</vt:lpstr>
      <vt:lpstr>Software</vt:lpstr>
      <vt:lpstr>Ineligible Software</vt:lpstr>
      <vt:lpstr>Software: Transferable Example</vt:lpstr>
      <vt:lpstr>Software: Non-Transferable Example</vt:lpstr>
      <vt:lpstr>Equipment List</vt:lpstr>
      <vt:lpstr>Brand Specific or Equal</vt:lpstr>
      <vt:lpstr>Legal Agreements</vt:lpstr>
      <vt:lpstr>OMB Review</vt:lpstr>
      <vt:lpstr>Procurement Laws and Regulations   </vt:lpstr>
      <vt:lpstr>Procurement Preparation</vt:lpstr>
      <vt:lpstr>Determination of Procurement Method</vt:lpstr>
      <vt:lpstr>DCLA Purchase</vt:lpstr>
      <vt:lpstr>DCLA Purchase &lt; $1.5M</vt:lpstr>
      <vt:lpstr>DCLA Discretionary Purchase</vt:lpstr>
      <vt:lpstr>DCLA Discretionary Purchase &gt;$100K</vt:lpstr>
      <vt:lpstr>Other Procurement Methods</vt:lpstr>
      <vt:lpstr>Delivery and Acceptance</vt:lpstr>
      <vt:lpstr>Equipment Timeline (again!)</vt:lpstr>
      <vt:lpstr>Annual Use Certification</vt:lpstr>
      <vt:lpstr>Relinquishment and Disposal</vt:lpstr>
      <vt:lpstr>Next Steps</vt:lpstr>
      <vt:lpstr>List of Acronyms</vt:lpstr>
      <vt:lpstr>Contact Us</vt:lpstr>
      <vt:lpstr>NYC Cultural Affairs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2024-09-05T15:43:56Z</dcterms:created>
  <dcterms:modified xsi:type="dcterms:W3CDTF">2024-09-05T16:35:48Z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100</vt:r8>
  </property>
  <property fmtid="{D5CDD505-2E9C-101B-9397-08002B2CF9AE}" pid="3" name="MediaServiceImageTags">
    <vt:lpwstr/>
  </property>
  <property fmtid="{D5CDD505-2E9C-101B-9397-08002B2CF9AE}" pid="4" name="ContentTypeId">
    <vt:lpwstr>0x0101009F15A728B9A1634BB22F3F67C65D571E</vt:lpwstr>
  </property>
  <property fmtid="{D5CDD505-2E9C-101B-9397-08002B2CF9AE}" pid="5" name="_ExtendedDescription">
    <vt:lpwstr/>
  </property>
</Properties>
</file>