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</p:sldMasterIdLst>
  <p:notesMasterIdLst>
    <p:notesMasterId r:id="rId8"/>
  </p:notesMasterIdLst>
  <p:handoutMasterIdLst>
    <p:handoutMasterId r:id="rId9"/>
  </p:handoutMasterIdLst>
  <p:sldIdLst>
    <p:sldId id="2147473797" r:id="rId5"/>
    <p:sldId id="2147473784" r:id="rId6"/>
    <p:sldId id="2147473796" r:id="rId7"/>
  </p:sldIdLst>
  <p:sldSz cx="12192000" cy="6858000"/>
  <p:notesSz cx="6973888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7123290-277E-48F0-BF86-AD4418FA9B99}">
          <p14:sldIdLst>
            <p14:sldId id="2147473797"/>
            <p14:sldId id="2147473784"/>
            <p14:sldId id="21474737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832"/>
    <a:srgbClr val="159ED9"/>
    <a:srgbClr val="162832"/>
    <a:srgbClr val="373737"/>
    <a:srgbClr val="2A3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4249" autoAdjust="0"/>
  </p:normalViewPr>
  <p:slideViewPr>
    <p:cSldViewPr snapToGrid="0">
      <p:cViewPr varScale="1">
        <p:scale>
          <a:sx n="70" d="100"/>
          <a:sy n="70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384"/>
    </p:cViewPr>
  </p:sorterViewPr>
  <p:notesViewPr>
    <p:cSldViewPr snapToGrid="0">
      <p:cViewPr varScale="1">
        <p:scale>
          <a:sx n="123" d="100"/>
          <a:sy n="123" d="100"/>
        </p:scale>
        <p:origin x="497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08259C-7A31-467C-B97F-2DA02CBE4E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EF31F4-606D-447E-9350-C2DBB20850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0256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0A7D1D69-ED00-40DF-970A-A4FF09A65A7A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11DCE-450E-4771-AE61-C61C86AF94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43A136-8652-463A-BD8F-C8D4606CCF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0256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F6357351-EB56-43D6-AFBC-8B998F143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5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CFCFE9FE-798A-4736-921D-B676A09033E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54113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444861"/>
            <a:ext cx="5579110" cy="3636705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D27D2C32-FCDA-495D-BBB1-8387F618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2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055AC8-A2F7-4D45-BC94-6D9FB47B854E}"/>
              </a:ext>
            </a:extLst>
          </p:cNvPr>
          <p:cNvSpPr/>
          <p:nvPr userDrawn="1"/>
        </p:nvSpPr>
        <p:spPr>
          <a:xfrm>
            <a:off x="0" y="5539740"/>
            <a:ext cx="1271450" cy="1318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81FD21-DB82-474F-9946-98AC8326E661}"/>
              </a:ext>
            </a:extLst>
          </p:cNvPr>
          <p:cNvSpPr/>
          <p:nvPr userDrawn="1"/>
        </p:nvSpPr>
        <p:spPr>
          <a:xfrm rot="16200000">
            <a:off x="-3233532" y="3233533"/>
            <a:ext cx="6858000" cy="390936"/>
          </a:xfrm>
          <a:prstGeom prst="rect">
            <a:avLst/>
          </a:prstGeom>
          <a:solidFill>
            <a:srgbClr val="131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84F760-D1DF-4C69-B3B0-F6EFFC52916B}"/>
              </a:ext>
            </a:extLst>
          </p:cNvPr>
          <p:cNvSpPr/>
          <p:nvPr userDrawn="1"/>
        </p:nvSpPr>
        <p:spPr>
          <a:xfrm rot="16200000">
            <a:off x="-2802833" y="3233533"/>
            <a:ext cx="6858000" cy="390936"/>
          </a:xfrm>
          <a:prstGeom prst="rect">
            <a:avLst/>
          </a:prstGeom>
          <a:solidFill>
            <a:srgbClr val="009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8CD513-E21E-43C1-B5EF-C87373A3217C}"/>
              </a:ext>
            </a:extLst>
          </p:cNvPr>
          <p:cNvSpPr/>
          <p:nvPr userDrawn="1"/>
        </p:nvSpPr>
        <p:spPr>
          <a:xfrm rot="16200000">
            <a:off x="-2372134" y="3233533"/>
            <a:ext cx="6858000" cy="390937"/>
          </a:xfrm>
          <a:prstGeom prst="rect">
            <a:avLst/>
          </a:prstGeom>
          <a:solidFill>
            <a:srgbClr val="AE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57F9CED-275B-4675-8DF8-CE7B75E0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0" y="2049780"/>
            <a:ext cx="6269969" cy="899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 spc="-1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9A53ACDC-9D84-4D4F-8531-C33A40A69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81296" y="3741420"/>
            <a:ext cx="6269969" cy="61386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spc="-1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0E89E31-6735-4528-99D0-C074FB657AE0}"/>
              </a:ext>
            </a:extLst>
          </p:cNvPr>
          <p:cNvSpPr txBox="1">
            <a:spLocks/>
          </p:cNvSpPr>
          <p:nvPr userDrawn="1"/>
        </p:nvSpPr>
        <p:spPr>
          <a:xfrm>
            <a:off x="2781298" y="2948941"/>
            <a:ext cx="6269969" cy="79247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528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528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528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528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/>
              <a:t>NYC Fleet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9225B-C38F-4E54-849C-23B56D196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069" y="218451"/>
            <a:ext cx="249289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2759F5-9EBC-4E52-BE49-1D9C6F4F8280}"/>
              </a:ext>
            </a:extLst>
          </p:cNvPr>
          <p:cNvCxnSpPr>
            <a:cxnSpLocks/>
          </p:cNvCxnSpPr>
          <p:nvPr userDrawn="1"/>
        </p:nvCxnSpPr>
        <p:spPr>
          <a:xfrm>
            <a:off x="141999" y="1155030"/>
            <a:ext cx="11889581" cy="0"/>
          </a:xfrm>
          <a:prstGeom prst="line">
            <a:avLst/>
          </a:prstGeom>
          <a:ln w="19050">
            <a:solidFill>
              <a:srgbClr val="131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1FBC202-8001-4C2C-9C9E-A6FDB159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98" y="1219201"/>
            <a:ext cx="11889581" cy="4629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C235929-CB87-4310-BA8A-ADE4B40336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3676" y="6356350"/>
            <a:ext cx="2227724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4381B9-7AE6-4C61-B03D-887AD53B5974}" type="datetimeFigureOut">
              <a:rPr lang="en-US" smtClean="0"/>
              <a:pPr/>
              <a:t>4/18/2024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051E884-2290-4F0F-9361-1591332E7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6D7346D-6EBD-44E1-A8C1-FA2CD80DB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C6453C-ED45-462A-A7B1-4CA45D0171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15C0C8F-B004-42D0-AAC8-5DCD884A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64" y="374082"/>
            <a:ext cx="11892869" cy="735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pc="-1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4CC9D8-015C-4F7F-8F85-F1DF61AFC655}"/>
              </a:ext>
            </a:extLst>
          </p:cNvPr>
          <p:cNvCxnSpPr>
            <a:cxnSpLocks/>
          </p:cNvCxnSpPr>
          <p:nvPr userDrawn="1"/>
        </p:nvCxnSpPr>
        <p:spPr>
          <a:xfrm>
            <a:off x="141999" y="1155030"/>
            <a:ext cx="11889581" cy="0"/>
          </a:xfrm>
          <a:prstGeom prst="line">
            <a:avLst/>
          </a:prstGeom>
          <a:ln w="19050">
            <a:solidFill>
              <a:srgbClr val="131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FF83054-C9C3-4633-8EC0-3C833D979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3676" y="6356350"/>
            <a:ext cx="2227724" cy="365125"/>
          </a:xfrm>
          <a:prstGeom prst="rect">
            <a:avLst/>
          </a:prstGeom>
        </p:spPr>
        <p:txBody>
          <a:bodyPr/>
          <a:lstStyle/>
          <a:p>
            <a:fld id="{DA4381B9-7AE6-4C61-B03D-887AD53B5974}" type="datetimeFigureOut">
              <a:rPr lang="en-US" smtClean="0"/>
              <a:pPr/>
              <a:t>4/18/2024</a:t>
            </a:fld>
            <a:endParaRPr lang="en-US" dirty="0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5328C124-B0BC-471C-9EBF-D9B2244BA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069F69A4-65D3-4D0E-9112-AFE5B5B4C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6453C-ED45-462A-A7B1-4CA45D0171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BB68343-9739-44DE-99F7-FB56A0650B9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1999" y="1219201"/>
            <a:ext cx="5852160" cy="462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BF4B6A3-9C9A-446F-A444-7B5A65D6C6C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79420" y="1219201"/>
            <a:ext cx="5852160" cy="460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3C503BE-E7BA-4ABD-9589-18153A87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64" y="374082"/>
            <a:ext cx="11892869" cy="735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pc="-1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4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34F244-ADA3-4EB8-828B-A9565BCAD3E2}"/>
              </a:ext>
            </a:extLst>
          </p:cNvPr>
          <p:cNvCxnSpPr>
            <a:cxnSpLocks/>
          </p:cNvCxnSpPr>
          <p:nvPr userDrawn="1"/>
        </p:nvCxnSpPr>
        <p:spPr>
          <a:xfrm>
            <a:off x="141999" y="1155030"/>
            <a:ext cx="11889581" cy="0"/>
          </a:xfrm>
          <a:prstGeom prst="line">
            <a:avLst/>
          </a:prstGeom>
          <a:ln w="19050">
            <a:solidFill>
              <a:srgbClr val="131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171D799-7544-45D1-BD04-1E475A31D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99" y="1663031"/>
            <a:ext cx="5852160" cy="4185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00DFA98-88E4-4CD3-BFC0-B595A17C1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3676" y="6356350"/>
            <a:ext cx="2227724" cy="365125"/>
          </a:xfrm>
          <a:prstGeom prst="rect">
            <a:avLst/>
          </a:prstGeom>
        </p:spPr>
        <p:txBody>
          <a:bodyPr/>
          <a:lstStyle/>
          <a:p>
            <a:fld id="{DA4381B9-7AE6-4C61-B03D-887AD53B5974}" type="datetimeFigureOut">
              <a:rPr lang="en-US" smtClean="0"/>
              <a:pPr/>
              <a:t>4/18/2024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6AC5DD1-964B-484A-979F-C6B3646DE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6F1343B-1198-4131-9D34-204316ABE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6453C-ED45-462A-A7B1-4CA45D0171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E5117E1-08B0-4917-8417-AB7622DD07B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9420" y="1663030"/>
            <a:ext cx="5852160" cy="4163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F6B4385-61FB-4340-8260-45F88A257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64" y="374082"/>
            <a:ext cx="11892869" cy="735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pc="-1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A8C947A-D7CE-4760-BC1B-FE8EA861292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39564" y="1192860"/>
            <a:ext cx="5854595" cy="47017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 spc="-1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02F342-38AD-4FAB-896B-1BDEEB290BE0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178202" y="1192859"/>
            <a:ext cx="5854595" cy="47017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 spc="-1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9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49CB9A-AE94-4643-888E-4058A8385A28}"/>
              </a:ext>
            </a:extLst>
          </p:cNvPr>
          <p:cNvCxnSpPr>
            <a:cxnSpLocks/>
          </p:cNvCxnSpPr>
          <p:nvPr userDrawn="1"/>
        </p:nvCxnSpPr>
        <p:spPr>
          <a:xfrm>
            <a:off x="141999" y="1155030"/>
            <a:ext cx="11889581" cy="0"/>
          </a:xfrm>
          <a:prstGeom prst="line">
            <a:avLst/>
          </a:prstGeom>
          <a:ln w="19050">
            <a:solidFill>
              <a:srgbClr val="131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DFFA652-0D02-48EB-8B0F-EAA45BDF13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3676" y="6356350"/>
            <a:ext cx="2227724" cy="365125"/>
          </a:xfrm>
          <a:prstGeom prst="rect">
            <a:avLst/>
          </a:prstGeom>
        </p:spPr>
        <p:txBody>
          <a:bodyPr/>
          <a:lstStyle/>
          <a:p>
            <a:fld id="{DA4381B9-7AE6-4C61-B03D-887AD53B5974}" type="datetimeFigureOut">
              <a:rPr lang="en-US" smtClean="0"/>
              <a:pPr/>
              <a:t>4/18/2024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1032558-6E7D-471E-8B05-F279E01BD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3FA231B-5971-4796-AED7-7EAD198C3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6453C-ED45-462A-A7B1-4CA45D0171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5D52E5-D163-4297-AF47-43D963C3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64" y="374082"/>
            <a:ext cx="11892869" cy="735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pc="-1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20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AB296-23F7-44F9-A8DD-D9E373033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81B9-7AE6-4C61-B03D-887AD53B5974}" type="datetimeFigureOut">
              <a:rPr lang="en-US" smtClean="0"/>
              <a:pPr/>
              <a:t>4/18/2024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A1F1EC-F179-4CB0-891B-C87B3F15C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484DD-6934-4735-9593-C801AAFAE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453C-ED45-462A-A7B1-4CA45D0171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B037DB-32C0-4EAF-BF61-41C7E698A3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0629" y="136525"/>
            <a:ext cx="11905861" cy="5713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37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798FE5E-819E-4533-9E7A-B23377CCDAA0}"/>
              </a:ext>
            </a:extLst>
          </p:cNvPr>
          <p:cNvSpPr/>
          <p:nvPr userDrawn="1"/>
        </p:nvSpPr>
        <p:spPr>
          <a:xfrm>
            <a:off x="114300" y="281940"/>
            <a:ext cx="1157150" cy="651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FACE09-86E4-4A8B-9F91-AE862D8925EA}"/>
              </a:ext>
            </a:extLst>
          </p:cNvPr>
          <p:cNvSpPr txBox="1"/>
          <p:nvPr userDrawn="1"/>
        </p:nvSpPr>
        <p:spPr>
          <a:xfrm>
            <a:off x="4884931" y="4194663"/>
            <a:ext cx="22488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0" i="0" spc="-150" dirty="0">
                <a:solidFill>
                  <a:srgbClr val="191F23"/>
                </a:solidFill>
                <a:latin typeface="Helvetica" charset="0"/>
                <a:ea typeface="Helvetica" charset="0"/>
                <a:cs typeface="Helvetica" charset="0"/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0D1747-6CA3-4C7B-913F-A4D9073B9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4606" y="2730730"/>
            <a:ext cx="4446740" cy="134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9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11F93A05-B46A-4FD1-AE3F-1E576CA3D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3676" y="6356350"/>
            <a:ext cx="2227724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4381B9-7AE6-4C61-B03D-887AD53B5974}" type="datetimeFigureOut">
              <a:rPr lang="en-US" smtClean="0"/>
              <a:pPr/>
              <a:t>4/18/2024</a:t>
            </a:fld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77A027A-DB87-4BCF-9005-053F7BD97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3C30D65-9A8B-4BB2-A07B-2616198C3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C6453C-ED45-462A-A7B1-4CA45D01713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7A0C4C-449B-49FF-BB2B-15880543DBA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9565" y="5942592"/>
            <a:ext cx="1072594" cy="78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2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65" r:id="rId4"/>
    <p:sldLayoutId id="2147483667" r:id="rId5"/>
    <p:sldLayoutId id="2147483674" r:id="rId6"/>
    <p:sldLayoutId id="214748367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c.gov/assets/dcas/downloads/pdf/fleet/truck-of-the-future-key-findings.pdf" TargetMode="External"/><Relationship Id="rId2" Type="http://schemas.openxmlformats.org/officeDocument/2006/relationships/hyperlink" Target="https://www.nyc.gov/assets/dcas/downloads/pdf/fleet/truck-of-the-future-volpe-4-11-2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yc.gov/site/dcas/agencies/vision-zero-and-nyc-fleet.pag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D124FD-BA87-4ACD-68CB-56F7D6A97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2023 DCAS co-led a pilot project called the Truck of the Future.</a:t>
            </a:r>
          </a:p>
          <a:p>
            <a:r>
              <a:rPr lang="en-US" dirty="0"/>
              <a:t>Standard truck cabs have many obstructions to drivers’ ability to see vulnerable road users, such as pedestrians and bicyclists.</a:t>
            </a:r>
          </a:p>
          <a:p>
            <a:r>
              <a:rPr lang="en-US" dirty="0"/>
              <a:t>The Truck of the Future combines a high vision cab, removing the obstructions, and cameras and other detection systems.</a:t>
            </a:r>
          </a:p>
          <a:p>
            <a:r>
              <a:rPr lang="en-US" dirty="0"/>
              <a:t>The next slide shows a simulation comparing what a driver sees in a standard truck cab vs a Truck of the Future high vision cab.</a:t>
            </a:r>
          </a:p>
          <a:p>
            <a:r>
              <a:rPr lang="en-US" dirty="0">
                <a:hlinkClick r:id="rId2"/>
              </a:rPr>
              <a:t>US DOT Volpe Center report on the pilot</a:t>
            </a:r>
            <a:r>
              <a:rPr lang="en-US" dirty="0"/>
              <a:t>.</a:t>
            </a:r>
          </a:p>
          <a:p>
            <a:r>
              <a:rPr lang="en-US" dirty="0">
                <a:hlinkClick r:id="rId3"/>
              </a:rPr>
              <a:t>Key findings from partner Together for Safer Roads</a:t>
            </a:r>
            <a:r>
              <a:rPr lang="en-US" dirty="0"/>
              <a:t>.</a:t>
            </a:r>
          </a:p>
          <a:p>
            <a:r>
              <a:rPr lang="en-US" dirty="0">
                <a:hlinkClick r:id="rId4"/>
              </a:rPr>
              <a:t>DCAS Vision Zero safety initiatives</a:t>
            </a:r>
            <a:r>
              <a:rPr lang="en-US" dirty="0"/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A164A0-9F16-6B64-82C9-2CC3D5989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 of the Future Pilot Project</a:t>
            </a:r>
          </a:p>
        </p:txBody>
      </p:sp>
    </p:spTree>
    <p:extLst>
      <p:ext uri="{BB962C8B-B14F-4D97-AF65-F5344CB8AC3E}">
        <p14:creationId xmlns:p14="http://schemas.microsoft.com/office/powerpoint/2010/main" val="34055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D5F4C3-988E-4486-9714-C57347911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DOT Volpe, High Vision Truck Simulation</a:t>
            </a:r>
          </a:p>
        </p:txBody>
      </p:sp>
      <p:pic>
        <p:nvPicPr>
          <p:cNvPr id="2" name="LowVisE3">
            <a:hlinkClick r:id="" action="ppaction://media"/>
            <a:extLst>
              <a:ext uri="{FF2B5EF4-FFF2-40B4-BE49-F238E27FC236}">
                <a16:creationId xmlns:a16="http://schemas.microsoft.com/office/drawing/2014/main" id="{80BC289A-F2AC-88F0-4C8E-3A12F0804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7019" b="34543"/>
          <a:stretch>
            <a:fillRect/>
          </a:stretch>
        </p:blipFill>
        <p:spPr>
          <a:xfrm>
            <a:off x="1858780" y="1257429"/>
            <a:ext cx="9071816" cy="2471706"/>
          </a:xfrm>
          <a:prstGeom prst="rect">
            <a:avLst/>
          </a:prstGeom>
        </p:spPr>
      </p:pic>
      <p:pic>
        <p:nvPicPr>
          <p:cNvPr id="4" name="HighVisE3">
            <a:hlinkClick r:id="" action="ppaction://media"/>
            <a:extLst>
              <a:ext uri="{FF2B5EF4-FFF2-40B4-BE49-F238E27FC236}">
                <a16:creationId xmlns:a16="http://schemas.microsoft.com/office/drawing/2014/main" id="{01267F78-B26E-C10D-E6FA-C76C799B9C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20320" b="32784"/>
          <a:stretch>
            <a:fillRect/>
          </a:stretch>
        </p:blipFill>
        <p:spPr>
          <a:xfrm>
            <a:off x="1858780" y="4040915"/>
            <a:ext cx="9071816" cy="2393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28C102-B3F9-F70B-D29E-AF0A41BF4FE3}"/>
              </a:ext>
            </a:extLst>
          </p:cNvPr>
          <p:cNvSpPr txBox="1"/>
          <p:nvPr/>
        </p:nvSpPr>
        <p:spPr>
          <a:xfrm>
            <a:off x="314793" y="1918741"/>
            <a:ext cx="1543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Standard truck cab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AA0EB-C038-0CD2-131E-5A616CA8B2BD}"/>
              </a:ext>
            </a:extLst>
          </p:cNvPr>
          <p:cNvSpPr txBox="1"/>
          <p:nvPr/>
        </p:nvSpPr>
        <p:spPr>
          <a:xfrm>
            <a:off x="314793" y="4736357"/>
            <a:ext cx="1543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 vision truck cab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F69B6-7A0E-ECD7-F476-E7375475A292}"/>
              </a:ext>
            </a:extLst>
          </p:cNvPr>
          <p:cNvSpPr txBox="1"/>
          <p:nvPr/>
        </p:nvSpPr>
        <p:spPr>
          <a:xfrm>
            <a:off x="314793" y="2905596"/>
            <a:ext cx="15439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Click arrows to play the videos.</a:t>
            </a:r>
          </a:p>
        </p:txBody>
      </p:sp>
    </p:spTree>
    <p:extLst>
      <p:ext uri="{BB962C8B-B14F-4D97-AF65-F5344CB8AC3E}">
        <p14:creationId xmlns:p14="http://schemas.microsoft.com/office/powerpoint/2010/main" val="20297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D5F4C3-988E-4486-9714-C57347911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DOT Volpe, High Vision Truck Simulation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E4474-6000-8DB4-BE79-7FB0F941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746" y="1554182"/>
            <a:ext cx="9253357" cy="492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8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169C1EADA3E48BCA2211611F4E53D" ma:contentTypeVersion="13" ma:contentTypeDescription="Create a new document." ma:contentTypeScope="" ma:versionID="e332f0b3cfc56dd7254b655ec0741e7d">
  <xsd:schema xmlns:xsd="http://www.w3.org/2001/XMLSchema" xmlns:xs="http://www.w3.org/2001/XMLSchema" xmlns:p="http://schemas.microsoft.com/office/2006/metadata/properties" xmlns:ns3="e6a7380b-edef-4402-9188-3ccee9052467" xmlns:ns4="397bc43a-3e5b-4b7c-bf27-1c626d4e0088" targetNamespace="http://schemas.microsoft.com/office/2006/metadata/properties" ma:root="true" ma:fieldsID="72267e97fe822cbeb7e73be21bc7ff7f" ns3:_="" ns4:_="">
    <xsd:import namespace="e6a7380b-edef-4402-9188-3ccee9052467"/>
    <xsd:import namespace="397bc43a-3e5b-4b7c-bf27-1c626d4e008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a7380b-edef-4402-9188-3ccee9052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7bc43a-3e5b-4b7c-bf27-1c626d4e008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C1F179-679E-425B-BC53-6007B48C75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1911FE-81C8-468F-B9E0-C4D081F8E3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a7380b-edef-4402-9188-3ccee9052467"/>
    <ds:schemaRef ds:uri="397bc43a-3e5b-4b7c-bf27-1c626d4e00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EB3CFD-CC52-493F-86C3-D24230D412EA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e6a7380b-edef-4402-9188-3ccee9052467"/>
    <ds:schemaRef ds:uri="http://purl.org/dc/terms/"/>
    <ds:schemaRef ds:uri="397bc43a-3e5b-4b7c-bf27-1c626d4e0088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22608</TotalTime>
  <Words>144</Words>
  <Application>Microsoft Office PowerPoint</Application>
  <PresentationFormat>Widescreen</PresentationFormat>
  <Paragraphs>13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Franklin Gothic Book</vt:lpstr>
      <vt:lpstr>Helvetica</vt:lpstr>
      <vt:lpstr>Office Theme</vt:lpstr>
      <vt:lpstr>Truck of the Future Pilot Project</vt:lpstr>
      <vt:lpstr>US DOT Volpe, High Vision Truck Simulation</vt:lpstr>
      <vt:lpstr>US DOT Volpe, High Vision Truck Simulation</vt:lpstr>
    </vt:vector>
  </TitlesOfParts>
  <Company>DCAS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Stanley John</dc:creator>
  <cp:lastModifiedBy>Daniel Shinn-Krantz (DCAS)</cp:lastModifiedBy>
  <cp:revision>968</cp:revision>
  <cp:lastPrinted>2019-09-12T15:58:05Z</cp:lastPrinted>
  <dcterms:created xsi:type="dcterms:W3CDTF">2017-05-26T12:49:27Z</dcterms:created>
  <dcterms:modified xsi:type="dcterms:W3CDTF">2024-04-18T15:17:24Z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0x01010035F169C1EADA3E48BCA2211611F4E53D</vt:lpwstr>
  </property>
</Properties>
</file>