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</p:sldMasterIdLst>
  <p:notesMasterIdLst>
    <p:notesMasterId r:id="rId18"/>
  </p:notesMasterIdLst>
  <p:handoutMasterIdLst>
    <p:handoutMasterId r:id="rId19"/>
  </p:handoutMasterIdLst>
  <p:sldIdLst>
    <p:sldId id="332" r:id="rId4"/>
    <p:sldId id="333" r:id="rId5"/>
    <p:sldId id="293" r:id="rId6"/>
    <p:sldId id="330" r:id="rId7"/>
    <p:sldId id="304" r:id="rId8"/>
    <p:sldId id="307" r:id="rId9"/>
    <p:sldId id="305" r:id="rId10"/>
    <p:sldId id="308" r:id="rId11"/>
    <p:sldId id="329" r:id="rId12"/>
    <p:sldId id="306" r:id="rId13"/>
    <p:sldId id="309" r:id="rId14"/>
    <p:sldId id="310" r:id="rId15"/>
    <p:sldId id="311" r:id="rId16"/>
    <p:sldId id="331" r:id="rId17"/>
  </p:sldIdLst>
  <p:sldSz cx="9144000" cy="6858000" type="screen4x3"/>
  <p:notesSz cx="7315200" cy="96012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B23"/>
    <a:srgbClr val="00549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6" autoAdjust="0"/>
    <p:restoredTop sz="94762" autoAdjust="0"/>
  </p:normalViewPr>
  <p:slideViewPr>
    <p:cSldViewPr>
      <p:cViewPr>
        <p:scale>
          <a:sx n="120" d="100"/>
          <a:sy n="120" d="100"/>
        </p:scale>
        <p:origin x="-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6857FDC4-37F9-48AA-BE72-3CB4B496E401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9D1991BD-39BB-411E-8BBF-C297E5A3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4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4" rIns="94846" bIns="47424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4" rIns="94846" bIns="47424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23E9EEB5-057E-4476-B5FC-CD890D5634AA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4" rIns="94846" bIns="47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4" rIns="94846" bIns="47424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4" rIns="94846" bIns="47424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09FE5E4E-1370-4483-8640-01CAAC09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68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BF8BDA-F849-435A-9ECE-FED1496C587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300" dirty="0"/>
              <a:t>The goals are threefold: </a:t>
            </a:r>
          </a:p>
          <a:p>
            <a:endParaRPr lang="en-US" sz="1300" dirty="0"/>
          </a:p>
          <a:p>
            <a:r>
              <a:rPr lang="en-US" sz="1300" dirty="0"/>
              <a:t>To support and strengthen the financial health of individual members of workers cooperatives and to empower them to make the best possible financial decisions for themselves and ultimately their families</a:t>
            </a:r>
          </a:p>
          <a:p>
            <a:endParaRPr lang="en-US" sz="1300" dirty="0"/>
          </a:p>
          <a:p>
            <a:r>
              <a:rPr lang="en-US" sz="1300" dirty="0"/>
              <a:t>To ensure that the cooperative businesses are maximizing asset building and financial empowerment opportunities for their members, and</a:t>
            </a:r>
          </a:p>
          <a:p>
            <a:endParaRPr lang="en-US" sz="1300" dirty="0"/>
          </a:p>
          <a:p>
            <a:r>
              <a:rPr lang="en-US" sz="1300" dirty="0"/>
              <a:t>To develop individual-level and cooperative-level financial empowerment and asset building tools and practices for the broader New York City cooperative community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BF8BDA-F849-435A-9ECE-FED1496C587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7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Beware of subsidies that obscure the financial reality of the business</a:t>
            </a:r>
            <a:endParaRPr lang="en-US" sz="1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Owner not taking salary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Interest free loans from friends and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Low or no rent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While these can prove useful in the short term, after a point they can:</a:t>
            </a:r>
            <a:endParaRPr lang="en-US" sz="1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Conceal an unsustainable business plan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Lead you to throw “good money after bad”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E5E4E-1370-4483-8640-01CAAC09C7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3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28801"/>
            <a:ext cx="1600200" cy="53339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smtClean="0"/>
              <a:t>Step #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09954" y="3228340"/>
            <a:ext cx="1547446" cy="533399"/>
          </a:xfrm>
          <a:prstGeom prst="rect">
            <a:avLst/>
          </a:prstGeom>
        </p:spPr>
        <p:txBody>
          <a:bodyPr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800" b="1" kern="1200" dirty="0" smtClean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dirty="0" smtClean="0"/>
              <a:t>Formula </a:t>
            </a:r>
            <a:br>
              <a:rPr lang="en-US" dirty="0" smtClean="0"/>
            </a:br>
            <a:r>
              <a:rPr lang="en-US" dirty="0" smtClean="0"/>
              <a:t>Name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2286000" y="3228975"/>
            <a:ext cx="3200400" cy="11144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Formula Content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3228975"/>
            <a:ext cx="2324100" cy="11144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Formula Result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638800" y="314915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smtClean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=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1828800"/>
            <a:ext cx="6134100" cy="533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smtClean="0"/>
              <a:t>step description</a:t>
            </a:r>
            <a:endParaRPr lang="en-US" dirty="0" smtClean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57200" y="5181600"/>
            <a:ext cx="8077200" cy="914400"/>
          </a:xfrm>
          <a:prstGeom prst="rect">
            <a:avLst/>
          </a:prstGeom>
          <a:solidFill>
            <a:srgbClr val="D1DE49"/>
          </a:solidFill>
        </p:spPr>
        <p:txBody>
          <a:bodyPr/>
          <a:lstStyle>
            <a:lvl1pPr>
              <a:defRPr sz="2000">
                <a:solidFill>
                  <a:srgbClr val="284B23"/>
                </a:solidFill>
              </a:defRPr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Click to edit call-out box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905000"/>
            <a:ext cx="3505200" cy="4343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00599" y="2209800"/>
            <a:ext cx="3680555" cy="3733800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z="2400" b="1" dirty="0" smtClean="0">
                <a:solidFill>
                  <a:srgbClr val="353535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Click to edit intro text</a:t>
            </a:r>
            <a:br>
              <a:rPr lang="en-US" sz="2400" b="1" dirty="0" smtClean="0">
                <a:solidFill>
                  <a:srgbClr val="353535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r>
              <a:rPr lang="en-US" sz="2400" b="0" dirty="0" smtClean="0">
                <a:solidFill>
                  <a:srgbClr val="353535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Click to edit d</a:t>
            </a:r>
            <a:r>
              <a:rPr lang="en-US" sz="2400" dirty="0" smtClean="0">
                <a:solidFill>
                  <a:srgbClr val="353535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etail text</a:t>
            </a:r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4800600" y="1905000"/>
            <a:ext cx="3680555" cy="76069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3429000"/>
            <a:ext cx="2286000" cy="2438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85800" y="1905000"/>
            <a:ext cx="7734300" cy="121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intro paragraph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276600" y="3429000"/>
            <a:ext cx="5257800" cy="243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supplemental paragraph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er with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28801"/>
            <a:ext cx="8229600" cy="53339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400" b="0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dirty="0" smtClean="0"/>
              <a:t>Intro statement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idx="14" hasCustomPrompt="1"/>
          </p:nvPr>
        </p:nvSpPr>
        <p:spPr>
          <a:xfrm>
            <a:off x="457200" y="3376120"/>
            <a:ext cx="8077200" cy="249128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body text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315"/>
            <a:ext cx="9220200" cy="533400"/>
          </a:xfrm>
          <a:prstGeom prst="rect">
            <a:avLst/>
          </a:prstGeom>
        </p:spPr>
        <p:txBody>
          <a:bodyPr/>
          <a:lstStyle>
            <a:lvl1pPr>
              <a:def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defRPr>
            </a:lvl1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slide title</a:t>
            </a:r>
            <a:endParaRPr lang="en-US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457200" y="283106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/>
              <a:t>Bold list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33400" y="2057400"/>
            <a:ext cx="7886700" cy="403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33400" y="2057400"/>
            <a:ext cx="80010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lang="en-US" sz="1800" b="0" kern="1200" dirty="0" smtClean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</a:lstStyle>
          <a:p>
            <a:pPr marL="0" marR="0" lvl="0" indent="0" algn="l" rtl="0" eaLnBrk="0" fontAlgn="base" hangingPunc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895600"/>
            <a:ext cx="7886700" cy="685800"/>
          </a:xfrm>
          <a:prstGeom prst="rect">
            <a:avLst/>
          </a:prstGeom>
        </p:spPr>
        <p:txBody>
          <a:bodyPr/>
          <a:lstStyle>
            <a:lvl1pPr>
              <a:defRPr sz="4300" b="1" i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85800" y="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14400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870531" y="3886200"/>
            <a:ext cx="5562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0" spc="-150" dirty="0" smtClean="0">
                <a:solidFill>
                  <a:srgbClr val="D1DE49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762000"/>
            <a:ext cx="7772400" cy="4603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</a:t>
            </a:r>
            <a:r>
              <a:rPr lang="en-US" dirty="0" smtClean="0"/>
              <a:t>Agenda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994" y="201980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Item 1</a:t>
            </a:r>
          </a:p>
          <a:p>
            <a:endParaRPr lang="en-US" dirty="0" smtClean="0"/>
          </a:p>
          <a:p>
            <a:r>
              <a:rPr lang="en-US" dirty="0" smtClean="0"/>
              <a:t>Item 2</a:t>
            </a:r>
          </a:p>
          <a:p>
            <a:endParaRPr lang="en-US" dirty="0" smtClean="0"/>
          </a:p>
          <a:p>
            <a:r>
              <a:rPr lang="en-US" dirty="0" smtClean="0"/>
              <a:t>Item 3</a:t>
            </a:r>
          </a:p>
          <a:p>
            <a:endParaRPr lang="en-US" dirty="0" smtClean="0"/>
          </a:p>
          <a:p>
            <a:r>
              <a:rPr lang="en-US" dirty="0" smtClean="0"/>
              <a:t>Item 4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533400" y="2438400"/>
            <a:ext cx="7924800" cy="391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533400" y="2971800"/>
            <a:ext cx="7924800" cy="47410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533400" y="3538300"/>
            <a:ext cx="7924800" cy="43100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8229600" cy="533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</a:t>
            </a:r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53339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369127"/>
            <a:ext cx="6400800" cy="1593273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Item 1</a:t>
            </a:r>
          </a:p>
          <a:p>
            <a:endParaRPr lang="en-US" dirty="0" smtClean="0"/>
          </a:p>
          <a:p>
            <a:r>
              <a:rPr lang="en-US" dirty="0" smtClean="0"/>
              <a:t>Item 2</a:t>
            </a:r>
          </a:p>
          <a:p>
            <a:endParaRPr lang="en-US" dirty="0" smtClean="0"/>
          </a:p>
          <a:p>
            <a:r>
              <a:rPr lang="en-US" dirty="0" smtClean="0"/>
              <a:t>Item 3</a:t>
            </a:r>
          </a:p>
          <a:p>
            <a:endParaRPr lang="en-US" dirty="0" smtClean="0"/>
          </a:p>
          <a:p>
            <a:r>
              <a:rPr lang="en-US" dirty="0" smtClean="0"/>
              <a:t>Item 4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53339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4" hasCustomPrompt="1"/>
          </p:nvPr>
        </p:nvSpPr>
        <p:spPr>
          <a:xfrm>
            <a:off x="457200" y="2444750"/>
            <a:ext cx="8077200" cy="2889250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numbered list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315"/>
            <a:ext cx="9220200" cy="533400"/>
          </a:xfrm>
          <a:prstGeom prst="rect">
            <a:avLst/>
          </a:prstGeom>
        </p:spPr>
        <p:txBody>
          <a:bodyPr/>
          <a:lstStyle>
            <a:lvl1pPr>
              <a:def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defRPr>
            </a:lvl1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slide title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 with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53339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6" name="Text Placeholder 9"/>
          <p:cNvSpPr>
            <a:spLocks noGrp="1"/>
          </p:cNvSpPr>
          <p:nvPr>
            <p:ph type="body" idx="14" hasCustomPrompt="1"/>
          </p:nvPr>
        </p:nvSpPr>
        <p:spPr>
          <a:xfrm>
            <a:off x="457200" y="2444750"/>
            <a:ext cx="8077200" cy="288925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body text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315"/>
            <a:ext cx="9220200" cy="533400"/>
          </a:xfrm>
          <a:prstGeom prst="rect">
            <a:avLst/>
          </a:prstGeom>
        </p:spPr>
        <p:txBody>
          <a:bodyPr/>
          <a:lstStyle>
            <a:lvl1pPr>
              <a:def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defRPr>
            </a:lvl1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slide title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53339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4" name="Text Placeholder 9"/>
          <p:cNvSpPr>
            <a:spLocks noGrp="1"/>
          </p:cNvSpPr>
          <p:nvPr>
            <p:ph type="body" idx="14" hasCustomPrompt="1"/>
          </p:nvPr>
        </p:nvSpPr>
        <p:spPr>
          <a:xfrm>
            <a:off x="457200" y="2444750"/>
            <a:ext cx="2819400" cy="52705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body text</a:t>
            </a:r>
          </a:p>
        </p:txBody>
      </p:sp>
      <p:cxnSp>
        <p:nvCxnSpPr>
          <p:cNvPr id="8" name="Straight Arrow Connector 7"/>
          <p:cNvCxnSpPr/>
          <p:nvPr userDrawn="1"/>
        </p:nvCxnSpPr>
        <p:spPr>
          <a:xfrm>
            <a:off x="3581400" y="2743200"/>
            <a:ext cx="762000" cy="0"/>
          </a:xfrm>
          <a:prstGeom prst="straightConnector1">
            <a:avLst/>
          </a:prstGeom>
          <a:ln>
            <a:solidFill>
              <a:srgbClr val="284B23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>
            <a:spLocks noGrp="1"/>
          </p:cNvSpPr>
          <p:nvPr>
            <p:ph type="body" idx="15" hasCustomPrompt="1"/>
          </p:nvPr>
        </p:nvSpPr>
        <p:spPr>
          <a:xfrm>
            <a:off x="4800600" y="2444750"/>
            <a:ext cx="2819400" cy="52705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body text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33602"/>
            <a:ext cx="3886200" cy="53339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4" name="Text Placeholder 9"/>
          <p:cNvSpPr>
            <a:spLocks noGrp="1"/>
          </p:cNvSpPr>
          <p:nvPr>
            <p:ph type="body" idx="14" hasCustomPrompt="1"/>
          </p:nvPr>
        </p:nvSpPr>
        <p:spPr>
          <a:xfrm>
            <a:off x="457200" y="2978150"/>
            <a:ext cx="3886200" cy="327024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body text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315"/>
            <a:ext cx="9220200" cy="533400"/>
          </a:xfrm>
          <a:prstGeom prst="rect">
            <a:avLst/>
          </a:prstGeom>
        </p:spPr>
        <p:txBody>
          <a:bodyPr/>
          <a:lstStyle>
            <a:lvl1pPr>
              <a:def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defRPr>
            </a:lvl1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slide title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572000" y="2133601"/>
            <a:ext cx="4114800" cy="4114799"/>
          </a:xfrm>
          <a:prstGeom prst="rect">
            <a:avLst/>
          </a:prstGeom>
          <a:solidFill>
            <a:srgbClr val="D1DE49"/>
          </a:solidFill>
        </p:spPr>
        <p:txBody>
          <a:bodyPr/>
          <a:lstStyle>
            <a:lvl1pPr>
              <a:defRPr sz="2000">
                <a:solidFill>
                  <a:srgbClr val="284B23"/>
                </a:solidFill>
              </a:defRPr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Click to edit call-out box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7199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286000" y="139211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Presentation Title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199" cy="275067"/>
          </a:xfrm>
          <a:prstGeom prst="rect">
            <a:avLst/>
          </a:prstGeom>
        </p:spPr>
      </p:pic>
      <p:sp>
        <p:nvSpPr>
          <p:cNvPr id="12" name="Title Placeholder 2"/>
          <p:cNvSpPr>
            <a:spLocks noGrp="1"/>
          </p:cNvSpPr>
          <p:nvPr>
            <p:ph type="title"/>
          </p:nvPr>
        </p:nvSpPr>
        <p:spPr>
          <a:xfrm>
            <a:off x="533400" y="897887"/>
            <a:ext cx="7886700" cy="183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lang="en-US" sz="2800" b="1" kern="0" dirty="0">
          <a:solidFill>
            <a:srgbClr val="284B23"/>
          </a:solidFill>
          <a:latin typeface="Helvetica Neue LT Std 75" charset="0"/>
          <a:ea typeface="Helvetica Neue LT Std 75" charset="0"/>
          <a:cs typeface="Helvetica Neue LT Std 75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8721"/>
            <a:ext cx="9144000" cy="7360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36" y="6248400"/>
            <a:ext cx="466464" cy="5311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35" y="6251909"/>
            <a:ext cx="936565" cy="535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7" y="6272621"/>
            <a:ext cx="1445626" cy="50917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5145" y="-51340"/>
            <a:ext cx="9174290" cy="6223540"/>
          </a:xfrm>
          <a:prstGeom prst="rect">
            <a:avLst/>
          </a:prstGeom>
          <a:solidFill>
            <a:srgbClr val="284B2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11067" y="3883618"/>
            <a:ext cx="228600" cy="2288582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5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57199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 bwMode="auto">
          <a:xfrm>
            <a:off x="2286000" y="139211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Presentation Title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199" cy="275067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33400" y="897887"/>
            <a:ext cx="7886700" cy="183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2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1" kern="0" dirty="0" smtClean="0">
          <a:solidFill>
            <a:srgbClr val="284B23"/>
          </a:solidFill>
          <a:latin typeface="Helvetica Neue LT Std 75" charset="0"/>
          <a:ea typeface="Helvetica Neue LT Std 75" charset="0"/>
          <a:cs typeface="Helvetica Neue LT Std 7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0" marR="0" indent="0" algn="l" rtl="0" eaLnBrk="0" fontAlgn="base" hangingPunct="0">
        <a:spcBef>
          <a:spcPts val="0"/>
        </a:spcBef>
        <a:spcAft>
          <a:spcPts val="0"/>
        </a:spcAft>
        <a:buNone/>
        <a:defRPr lang="en-US" sz="1800" b="0" kern="1200" dirty="0" smtClean="0">
          <a:solidFill>
            <a:srgbClr val="353535"/>
          </a:solidFill>
          <a:latin typeface="Helvetica Neue LT Std 55 Roman" charset="0"/>
          <a:ea typeface="Helvetica Neue LT Std 55 Roman" charset="0"/>
          <a:cs typeface="Helvetica Neue LT Std 55 Roman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304800" y="-2895599"/>
            <a:ext cx="8534400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 smtClean="0">
              <a:latin typeface="Helvetica" pitchFamily="34" charset="0"/>
            </a:endParaRPr>
          </a:p>
          <a:p>
            <a:endParaRPr lang="en-US" sz="3200" b="1" dirty="0">
              <a:solidFill>
                <a:srgbClr val="FF6D22"/>
              </a:solidFill>
              <a:latin typeface="Helvetica" pitchFamily="34" charset="0"/>
            </a:endParaRPr>
          </a:p>
          <a:p>
            <a:endParaRPr lang="en-US" sz="3200" b="1" dirty="0">
              <a:solidFill>
                <a:srgbClr val="000000"/>
              </a:solidFill>
              <a:latin typeface="Helvetica" pitchFamily="34" charset="0"/>
            </a:endParaRPr>
          </a:p>
          <a:p>
            <a:endParaRPr lang="en-US" sz="2100" b="1" dirty="0">
              <a:solidFill>
                <a:srgbClr val="000000"/>
              </a:solidFill>
              <a:latin typeface="Helvetica" pitchFamily="34" charset="0"/>
            </a:endParaRPr>
          </a:p>
          <a:p>
            <a:endParaRPr lang="en-US" sz="2100" b="1" dirty="0">
              <a:solidFill>
                <a:srgbClr val="000000"/>
              </a:solidFill>
              <a:latin typeface="Helvetica" pitchFamily="34" charset="0"/>
            </a:endParaRPr>
          </a:p>
          <a:p>
            <a:endParaRPr lang="en-US" sz="2100" b="1" dirty="0">
              <a:solidFill>
                <a:srgbClr val="000000"/>
              </a:solidFill>
              <a:latin typeface="Helvetica" pitchFamily="34" charset="0"/>
            </a:endParaRPr>
          </a:p>
          <a:p>
            <a:endParaRPr lang="en-US" sz="2100" b="1" dirty="0">
              <a:solidFill>
                <a:srgbClr val="000000"/>
              </a:solidFill>
              <a:latin typeface="Helvetica" pitchFamily="34" charset="0"/>
            </a:endParaRPr>
          </a:p>
          <a:p>
            <a:endParaRPr lang="en-US" sz="21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6"/>
          <a:stretch/>
        </p:blipFill>
        <p:spPr>
          <a:xfrm>
            <a:off x="0" y="0"/>
            <a:ext cx="915914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5145" y="0"/>
            <a:ext cx="9174290" cy="6223540"/>
          </a:xfrm>
          <a:prstGeom prst="rect">
            <a:avLst/>
          </a:prstGeom>
          <a:solidFill>
            <a:srgbClr val="284B2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5145" y="6096000"/>
            <a:ext cx="917429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1067" y="3807418"/>
            <a:ext cx="228600" cy="2288582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ctrTitle" idx="4294967295"/>
          </p:nvPr>
        </p:nvSpPr>
        <p:spPr>
          <a:xfrm>
            <a:off x="368084" y="1459407"/>
            <a:ext cx="7480516" cy="2097133"/>
          </a:xfrm>
        </p:spPr>
        <p:txBody>
          <a:bodyPr>
            <a:normAutofit fontScale="90000"/>
          </a:bodyPr>
          <a:lstStyle/>
          <a:p>
            <a:r>
              <a:rPr lang="es-ES_tradnl" sz="4800" spc="-150" dirty="0">
                <a:solidFill>
                  <a:schemeClr val="bg1"/>
                </a:solidFill>
              </a:rPr>
              <a:t>Educación Financiera para Miembros de Cooperativas de Trabajadores</a:t>
            </a:r>
            <a:endParaRPr lang="en-US" sz="4800" b="1" spc="-1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20" name="Subtitle 4"/>
          <p:cNvSpPr>
            <a:spLocks noGrp="1"/>
          </p:cNvSpPr>
          <p:nvPr>
            <p:ph type="subTitle" idx="4294967295"/>
          </p:nvPr>
        </p:nvSpPr>
        <p:spPr>
          <a:xfrm>
            <a:off x="838200" y="3710940"/>
            <a:ext cx="3810000" cy="108966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spc="-150" dirty="0">
                <a:solidFill>
                  <a:srgbClr val="D1DE49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Topic </a:t>
            </a:r>
            <a:r>
              <a:rPr lang="en-US" spc="-150" dirty="0" smtClean="0">
                <a:solidFill>
                  <a:srgbClr val="D1DE49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5: </a:t>
            </a:r>
            <a:r>
              <a:rPr lang="en-US" spc="-150" dirty="0" err="1" smtClean="0">
                <a:solidFill>
                  <a:srgbClr val="D1DE49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Estados</a:t>
            </a:r>
            <a:r>
              <a:rPr lang="en-US" spc="-150" dirty="0" smtClean="0">
                <a:solidFill>
                  <a:srgbClr val="D1DE49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</a:t>
            </a:r>
            <a:r>
              <a:rPr lang="en-US" spc="-150" dirty="0" err="1" smtClean="0">
                <a:solidFill>
                  <a:srgbClr val="D1DE49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Financieros</a:t>
            </a:r>
            <a:r>
              <a:rPr lang="en-US" spc="-150" dirty="0" smtClean="0">
                <a:solidFill>
                  <a:srgbClr val="D1DE49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</a:t>
            </a:r>
            <a:r>
              <a:rPr lang="en-US" spc="-150" dirty="0" err="1" smtClean="0">
                <a:solidFill>
                  <a:srgbClr val="D1DE49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Básicos</a:t>
            </a:r>
            <a:endParaRPr lang="en-US" spc="-150" dirty="0">
              <a:solidFill>
                <a:srgbClr val="D1DE49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3" y="6211620"/>
            <a:ext cx="2869867" cy="5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4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Estado de </a:t>
            </a:r>
            <a:r>
              <a:rPr lang="en-US" sz="2800" b="1" kern="0" dirty="0" err="1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Ingreso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8802" y="1969151"/>
            <a:ext cx="8410398" cy="443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_tradnl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El </a:t>
            </a:r>
            <a:r>
              <a:rPr lang="es-ES_tradnl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Estado de Ingreso es el archivo de las ganancias y gastos de una compañía </a:t>
            </a:r>
            <a:r>
              <a:rPr lang="es-ES_tradnl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durante un período de tiempo </a:t>
            </a:r>
            <a:r>
              <a:rPr lang="es-ES_tradnl" sz="200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específico</a:t>
            </a:r>
            <a:r>
              <a:rPr lang="es-ES_tradnl" sz="200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.</a:t>
            </a:r>
          </a:p>
          <a:p>
            <a:pPr eaLnBrk="1" hangingPunct="1">
              <a:buFontTx/>
              <a:buChar char="•"/>
            </a:pPr>
            <a:endParaRPr lang="es-ES_tradnl" sz="20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eaLnBrk="1" hangingPunct="1">
              <a:buFontTx/>
              <a:buChar char="•"/>
            </a:pPr>
            <a:r>
              <a:rPr lang="es-ES_tradnl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Preguntas importantes para los propietarios:</a:t>
            </a:r>
          </a:p>
          <a:p>
            <a:pPr lvl="1" eaLnBrk="1" hangingPunct="1">
              <a:buFont typeface="Courier New" charset="0"/>
              <a:buChar char="o"/>
            </a:pPr>
            <a:r>
              <a:rPr lang="es-ES_tradnl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¿La compañía esta creciendo?</a:t>
            </a:r>
          </a:p>
          <a:p>
            <a:pPr lvl="1" eaLnBrk="1" hangingPunct="1">
              <a:buFont typeface="Courier New" charset="0"/>
              <a:buChar char="o"/>
            </a:pPr>
            <a:r>
              <a:rPr lang="es-ES_tradnl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¿La compañía controla los márgenes? Gastos generales?</a:t>
            </a:r>
          </a:p>
          <a:p>
            <a:pPr lvl="1" eaLnBrk="1" hangingPunct="1">
              <a:buFont typeface="Courier New" charset="0"/>
              <a:buChar char="o"/>
            </a:pPr>
            <a:r>
              <a:rPr lang="es-ES_tradnl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¿La compañía produce ganancia? ¿Hay flujo de caja escondido?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3200" y="62484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000000"/>
                </a:solidFill>
              </a:rPr>
              <a:t>5 </a:t>
            </a:r>
            <a:r>
              <a:rPr lang="en-US" sz="800" dirty="0">
                <a:solidFill>
                  <a:srgbClr val="000000"/>
                </a:solidFill>
              </a:rPr>
              <a:t>de </a:t>
            </a:r>
            <a:r>
              <a:rPr lang="en-US" sz="800" dirty="0" err="1">
                <a:solidFill>
                  <a:srgbClr val="000000"/>
                </a:solidFill>
              </a:rPr>
              <a:t>septiembre</a:t>
            </a:r>
            <a:r>
              <a:rPr lang="en-US" sz="800" dirty="0">
                <a:solidFill>
                  <a:srgbClr val="000000"/>
                </a:solidFill>
              </a:rPr>
              <a:t>, 2013. Ciudad de Nueva York </a:t>
            </a:r>
          </a:p>
          <a:p>
            <a:pPr algn="r"/>
            <a:r>
              <a:rPr lang="en-US" sz="800" dirty="0" err="1">
                <a:solidFill>
                  <a:srgbClr val="000000"/>
                </a:solidFill>
              </a:rPr>
              <a:t>Departamento</a:t>
            </a:r>
            <a:r>
              <a:rPr lang="en-US" sz="800" dirty="0">
                <a:solidFill>
                  <a:srgbClr val="000000"/>
                </a:solidFill>
              </a:rPr>
              <a:t> de </a:t>
            </a:r>
            <a:r>
              <a:rPr lang="en-US" sz="800" dirty="0" err="1">
                <a:solidFill>
                  <a:srgbClr val="000000"/>
                </a:solidFill>
              </a:rPr>
              <a:t>Servicios</a:t>
            </a:r>
            <a:r>
              <a:rPr lang="en-US" sz="800" dirty="0">
                <a:solidFill>
                  <a:srgbClr val="000000"/>
                </a:solidFill>
              </a:rPr>
              <a:t> al </a:t>
            </a:r>
            <a:r>
              <a:rPr lang="en-US" sz="800" dirty="0" err="1">
                <a:solidFill>
                  <a:srgbClr val="000000"/>
                </a:solidFill>
              </a:rPr>
              <a:t>Consumidor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</a:p>
          <a:p>
            <a:pPr algn="r"/>
            <a:r>
              <a:rPr lang="en-US" sz="800" dirty="0" err="1">
                <a:solidFill>
                  <a:srgbClr val="000000"/>
                </a:solidFill>
              </a:rPr>
              <a:t>Todos</a:t>
            </a:r>
            <a:r>
              <a:rPr lang="en-US" sz="800" dirty="0">
                <a:solidFill>
                  <a:srgbClr val="000000"/>
                </a:solidFill>
              </a:rPr>
              <a:t> los </a:t>
            </a:r>
            <a:r>
              <a:rPr lang="en-US" sz="800" dirty="0" err="1">
                <a:solidFill>
                  <a:srgbClr val="000000"/>
                </a:solidFill>
              </a:rPr>
              <a:t>derechos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reservados</a:t>
            </a:r>
            <a:r>
              <a:rPr lang="en-US" sz="8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white_O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9400"/>
            <a:ext cx="4495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Estado de </a:t>
            </a:r>
            <a:r>
              <a:rPr lang="en-US" sz="2800" b="1" kern="0" dirty="0" err="1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Ingreso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73742"/>
              </p:ext>
            </p:extLst>
          </p:nvPr>
        </p:nvGraphicFramePr>
        <p:xfrm>
          <a:off x="4876800" y="5111004"/>
          <a:ext cx="4038600" cy="926031"/>
        </p:xfrm>
        <a:graphic>
          <a:graphicData uri="http://schemas.openxmlformats.org/drawingml/2006/table">
            <a:tbl>
              <a:tblPr/>
              <a:tblGrid>
                <a:gridCol w="3733800"/>
                <a:gridCol w="304800"/>
              </a:tblGrid>
              <a:tr h="312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GASTOS INDIRECTOS</a:t>
                      </a:r>
                      <a:endParaRPr lang="en-US" sz="12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GANANCIA / (PERDIDA)</a:t>
                      </a:r>
                      <a:endParaRPr lang="en-US" sz="12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877" marR="3877" marT="38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272173"/>
              </p:ext>
            </p:extLst>
          </p:nvPr>
        </p:nvGraphicFramePr>
        <p:xfrm>
          <a:off x="548545" y="1774397"/>
          <a:ext cx="4038600" cy="4904525"/>
        </p:xfrm>
        <a:graphic>
          <a:graphicData uri="http://schemas.openxmlformats.org/drawingml/2006/table">
            <a:tbl>
              <a:tblPr/>
              <a:tblGrid>
                <a:gridCol w="3413855"/>
                <a:gridCol w="624745"/>
              </a:tblGrid>
              <a:tr h="388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Estado de </a:t>
                      </a:r>
                      <a:r>
                        <a:rPr lang="en-US" sz="1200" b="1" i="0" u="none" strike="noStrike" baseline="0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Ingreso</a:t>
                      </a:r>
                      <a:r>
                        <a:rPr lang="en-US" sz="1200" b="1" i="0" u="none" strike="noStrike" baseline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(</a:t>
                      </a:r>
                      <a:r>
                        <a:rPr lang="en-US" sz="1200" b="1" i="0" u="none" strike="noStrike" baseline="0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Enero</a:t>
                      </a:r>
                      <a:r>
                        <a:rPr lang="en-US" sz="1200" b="1" i="0" u="none" strike="noStrike" baseline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1, 2015 – </a:t>
                      </a:r>
                      <a:r>
                        <a:rPr lang="en-US" sz="1200" b="1" i="0" u="none" strike="noStrike" baseline="0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Diciembre</a:t>
                      </a:r>
                      <a:r>
                        <a:rPr lang="en-US" sz="1200" b="1" i="0" u="none" strike="noStrike" baseline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31, 2015)</a:t>
                      </a:r>
                      <a:endParaRPr lang="en-US" sz="12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INGRESOS</a:t>
                      </a:r>
                      <a:r>
                        <a:rPr lang="es-ES_tradnl" sz="120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s-ES_tradnl" sz="12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TOTALES</a:t>
                      </a:r>
                      <a:endParaRPr lang="es-ES_tradnl" sz="12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COSTOS DIRECTOS</a:t>
                      </a:r>
                      <a:endParaRPr lang="es-ES_tradnl" sz="12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GANANCIA</a:t>
                      </a:r>
                      <a:r>
                        <a:rPr lang="es-ES_tradnl" sz="120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BRUTA</a:t>
                      </a:r>
                      <a:endParaRPr lang="es-ES_tradnl" sz="12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877" marR="3877" marT="38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COSTOS</a:t>
                      </a:r>
                      <a:r>
                        <a:rPr lang="es-ES_tradnl" sz="120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s-ES_tradnl" sz="12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INDIRECTOS</a:t>
                      </a:r>
                      <a:endParaRPr lang="es-ES_tradnl" sz="12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Salarios</a:t>
                      </a:r>
                      <a:r>
                        <a:rPr lang="es-ES_tradnl" sz="12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los Ejecutivos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Salarios</a:t>
                      </a:r>
                      <a:r>
                        <a:rPr lang="es-ES_tradnl" sz="12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los empleados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Retenciones</a:t>
                      </a:r>
                      <a:r>
                        <a:rPr lang="es-ES_tradnl" sz="12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los Empleados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Beneficio</a:t>
                      </a:r>
                      <a:r>
                        <a:rPr lang="es-ES_tradnl" sz="12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 para los empleados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Responsabilidades</a:t>
                      </a:r>
                      <a:r>
                        <a:rPr lang="es-ES_tradnl" sz="12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Seguro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Tel</a:t>
                      </a:r>
                      <a:r>
                        <a:rPr lang="es-ES_tradnl" sz="120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é</a:t>
                      </a:r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fono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Mercadeo/Publicidad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Viajes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Material</a:t>
                      </a:r>
                      <a:r>
                        <a:rPr lang="es-ES_tradnl" sz="12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Oficina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Tarifas</a:t>
                      </a:r>
                      <a:r>
                        <a:rPr lang="es-ES_tradnl" sz="12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Legales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Tarifas</a:t>
                      </a:r>
                      <a:r>
                        <a:rPr lang="es-ES_tradnl" sz="12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Contabilidad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Alquiler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Internet/Costos de la red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Servicios</a:t>
                      </a:r>
                      <a:r>
                        <a:rPr lang="es-ES_tradnl" sz="12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P</a:t>
                      </a:r>
                      <a:r>
                        <a:rPr lang="es-ES_tradnl" sz="120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ú</a:t>
                      </a:r>
                      <a:r>
                        <a:rPr lang="es-ES_tradnl" sz="12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blicos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Amortizaci</a:t>
                      </a:r>
                      <a:r>
                        <a:rPr lang="es-ES_tradnl" sz="120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ó</a:t>
                      </a:r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4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Otros</a:t>
                      </a:r>
                      <a:r>
                        <a:rPr lang="es-ES_tradnl" sz="12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Gastos</a:t>
                      </a:r>
                      <a:endParaRPr lang="es-ES_tradnl" sz="12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553200" y="62484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000000"/>
                </a:solidFill>
              </a:rPr>
              <a:t>5 </a:t>
            </a:r>
            <a:r>
              <a:rPr lang="en-US" sz="800" dirty="0">
                <a:solidFill>
                  <a:srgbClr val="000000"/>
                </a:solidFill>
              </a:rPr>
              <a:t>de </a:t>
            </a:r>
            <a:r>
              <a:rPr lang="en-US" sz="800" dirty="0" err="1">
                <a:solidFill>
                  <a:srgbClr val="000000"/>
                </a:solidFill>
              </a:rPr>
              <a:t>septiembre</a:t>
            </a:r>
            <a:r>
              <a:rPr lang="en-US" sz="800" dirty="0">
                <a:solidFill>
                  <a:srgbClr val="000000"/>
                </a:solidFill>
              </a:rPr>
              <a:t>, 2013. Ciudad de Nueva York </a:t>
            </a:r>
          </a:p>
          <a:p>
            <a:pPr algn="r"/>
            <a:r>
              <a:rPr lang="en-US" sz="800" dirty="0" err="1">
                <a:solidFill>
                  <a:srgbClr val="000000"/>
                </a:solidFill>
              </a:rPr>
              <a:t>Departamento</a:t>
            </a:r>
            <a:r>
              <a:rPr lang="en-US" sz="800" dirty="0">
                <a:solidFill>
                  <a:srgbClr val="000000"/>
                </a:solidFill>
              </a:rPr>
              <a:t> de </a:t>
            </a:r>
            <a:r>
              <a:rPr lang="en-US" sz="800" dirty="0" err="1">
                <a:solidFill>
                  <a:srgbClr val="000000"/>
                </a:solidFill>
              </a:rPr>
              <a:t>Servicios</a:t>
            </a:r>
            <a:r>
              <a:rPr lang="en-US" sz="800" dirty="0">
                <a:solidFill>
                  <a:srgbClr val="000000"/>
                </a:solidFill>
              </a:rPr>
              <a:t> al </a:t>
            </a:r>
            <a:r>
              <a:rPr lang="en-US" sz="800" dirty="0" err="1">
                <a:solidFill>
                  <a:srgbClr val="000000"/>
                </a:solidFill>
              </a:rPr>
              <a:t>Consumidor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</a:p>
          <a:p>
            <a:pPr algn="r"/>
            <a:r>
              <a:rPr lang="en-US" sz="800" dirty="0" err="1">
                <a:solidFill>
                  <a:srgbClr val="000000"/>
                </a:solidFill>
              </a:rPr>
              <a:t>Todos</a:t>
            </a:r>
            <a:r>
              <a:rPr lang="en-US" sz="800" dirty="0">
                <a:solidFill>
                  <a:srgbClr val="000000"/>
                </a:solidFill>
              </a:rPr>
              <a:t> los </a:t>
            </a:r>
            <a:r>
              <a:rPr lang="en-US" sz="800" dirty="0" err="1">
                <a:solidFill>
                  <a:srgbClr val="000000"/>
                </a:solidFill>
              </a:rPr>
              <a:t>derechos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reservados</a:t>
            </a:r>
            <a:r>
              <a:rPr lang="en-US" sz="8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hite_O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9400"/>
            <a:ext cx="4495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Estado de </a:t>
            </a:r>
            <a:r>
              <a:rPr lang="en-US" sz="2800" b="1" kern="0" dirty="0" err="1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Ingreso</a:t>
            </a:r>
            <a:r>
              <a:rPr lang="en-US" sz="2800" b="1" kern="0" dirty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 </a:t>
            </a:r>
            <a:r>
              <a:rPr lang="en-US" sz="2800" b="1" kern="0" dirty="0" err="1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Proyectado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8802" y="1969151"/>
            <a:ext cx="8410398" cy="443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_tradnl" sz="17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El </a:t>
            </a:r>
            <a:r>
              <a:rPr lang="es-ES_tradnl" sz="17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Estado de Ingreso Proyectado </a:t>
            </a:r>
            <a:r>
              <a:rPr lang="es-ES_tradnl" sz="17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es una predicción de las ventas posibles del negocio, gastos e ingreso neto (o pérdidas) en un período de tiempo. Para que sea mas efectivo, ese período debería comenzar en el primer mes del negocio y extenderse 2 a 3 años en el futuro mensualmente</a:t>
            </a:r>
            <a:r>
              <a:rPr lang="es-ES_tradnl" sz="17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.</a:t>
            </a:r>
            <a:br>
              <a:rPr lang="es-ES_tradnl" sz="17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endParaRPr lang="es-ES_tradnl" sz="17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eaLnBrk="1" hangingPunct="1">
              <a:buFontTx/>
              <a:buChar char="•"/>
            </a:pPr>
            <a:r>
              <a:rPr lang="es-ES_tradnl" sz="17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El estado de ingreso proyectado puede ser usado para:</a:t>
            </a:r>
          </a:p>
          <a:p>
            <a:pPr lvl="1" eaLnBrk="1" hangingPunct="1">
              <a:buFont typeface="Courier New" charset="0"/>
              <a:buChar char="o"/>
            </a:pPr>
            <a:r>
              <a:rPr lang="es-ES_tradnl" sz="17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Entender cómo el crecimiento en el número de clientes y ventas de productos individuales / servicios en aumento de las ganancias (en contraste con usar figuras “a vuelo de pájaro” como estimados).</a:t>
            </a:r>
          </a:p>
          <a:p>
            <a:pPr lvl="1" eaLnBrk="1" hangingPunct="1">
              <a:buFont typeface="Courier New" charset="0"/>
              <a:buChar char="o"/>
            </a:pPr>
            <a:r>
              <a:rPr lang="es-ES_tradnl" sz="17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Asumir crecimiento más realista lo cual aumenta la habilidad para determinar cuánto efectivo debe haber en reserva y cómo distribuirlo durante los meses iniciales del negocio.</a:t>
            </a:r>
          </a:p>
          <a:p>
            <a:pPr lvl="1" eaLnBrk="1" hangingPunct="1">
              <a:buFont typeface="Courier New" charset="0"/>
              <a:buChar char="o"/>
            </a:pPr>
            <a:r>
              <a:rPr lang="es-ES_tradnl" sz="17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Examinar cómo los costos directos e indirectos se comportan en relación a los cambios en el volumen de ventas. Preferible que el margen de ganancia bruta aumente a medida de que las ventas aumentan.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53200" y="62484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000000"/>
                </a:solidFill>
              </a:rPr>
              <a:t>5 </a:t>
            </a:r>
            <a:r>
              <a:rPr lang="en-US" sz="800" dirty="0">
                <a:solidFill>
                  <a:srgbClr val="000000"/>
                </a:solidFill>
              </a:rPr>
              <a:t>de </a:t>
            </a:r>
            <a:r>
              <a:rPr lang="en-US" sz="800" dirty="0" err="1">
                <a:solidFill>
                  <a:srgbClr val="000000"/>
                </a:solidFill>
              </a:rPr>
              <a:t>septiembre</a:t>
            </a:r>
            <a:r>
              <a:rPr lang="en-US" sz="800" dirty="0">
                <a:solidFill>
                  <a:srgbClr val="000000"/>
                </a:solidFill>
              </a:rPr>
              <a:t>, 2013. Ciudad de Nueva York </a:t>
            </a:r>
          </a:p>
          <a:p>
            <a:pPr algn="r"/>
            <a:r>
              <a:rPr lang="en-US" sz="800" dirty="0" err="1">
                <a:solidFill>
                  <a:srgbClr val="000000"/>
                </a:solidFill>
              </a:rPr>
              <a:t>Departamento</a:t>
            </a:r>
            <a:r>
              <a:rPr lang="en-US" sz="800" dirty="0">
                <a:solidFill>
                  <a:srgbClr val="000000"/>
                </a:solidFill>
              </a:rPr>
              <a:t> de </a:t>
            </a:r>
            <a:r>
              <a:rPr lang="en-US" sz="800" dirty="0" err="1">
                <a:solidFill>
                  <a:srgbClr val="000000"/>
                </a:solidFill>
              </a:rPr>
              <a:t>Servicios</a:t>
            </a:r>
            <a:r>
              <a:rPr lang="en-US" sz="800" dirty="0">
                <a:solidFill>
                  <a:srgbClr val="000000"/>
                </a:solidFill>
              </a:rPr>
              <a:t> al </a:t>
            </a:r>
            <a:r>
              <a:rPr lang="en-US" sz="800" dirty="0" err="1">
                <a:solidFill>
                  <a:srgbClr val="000000"/>
                </a:solidFill>
              </a:rPr>
              <a:t>Consumidor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</a:p>
          <a:p>
            <a:pPr algn="r"/>
            <a:r>
              <a:rPr lang="en-US" sz="800" dirty="0" err="1">
                <a:solidFill>
                  <a:srgbClr val="000000"/>
                </a:solidFill>
              </a:rPr>
              <a:t>Todos</a:t>
            </a:r>
            <a:r>
              <a:rPr lang="en-US" sz="800" dirty="0">
                <a:solidFill>
                  <a:srgbClr val="000000"/>
                </a:solidFill>
              </a:rPr>
              <a:t> los </a:t>
            </a:r>
            <a:r>
              <a:rPr lang="en-US" sz="800" dirty="0" err="1">
                <a:solidFill>
                  <a:srgbClr val="000000"/>
                </a:solidFill>
              </a:rPr>
              <a:t>derechos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reservados</a:t>
            </a:r>
            <a:r>
              <a:rPr lang="en-US" sz="8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004805"/>
              </p:ext>
            </p:extLst>
          </p:nvPr>
        </p:nvGraphicFramePr>
        <p:xfrm>
          <a:off x="533401" y="1679759"/>
          <a:ext cx="8001000" cy="4873428"/>
        </p:xfrm>
        <a:graphic>
          <a:graphicData uri="http://schemas.openxmlformats.org/drawingml/2006/table">
            <a:tbl>
              <a:tblPr/>
              <a:tblGrid>
                <a:gridCol w="1740534"/>
                <a:gridCol w="510313"/>
                <a:gridCol w="464751"/>
                <a:gridCol w="464751"/>
                <a:gridCol w="464751"/>
                <a:gridCol w="464751"/>
                <a:gridCol w="464751"/>
                <a:gridCol w="464751"/>
                <a:gridCol w="464751"/>
                <a:gridCol w="464751"/>
                <a:gridCol w="464751"/>
                <a:gridCol w="464751"/>
                <a:gridCol w="464751"/>
                <a:gridCol w="637892"/>
              </a:tblGrid>
              <a:tr h="2395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FUENTES</a:t>
                      </a:r>
                      <a:r>
                        <a:rPr lang="en-US" sz="800" b="1" i="0" u="none" strike="noStrike" baseline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INGRESOS</a:t>
                      </a:r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Mes</a:t>
                      </a:r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1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Mes</a:t>
                      </a:r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2</a:t>
                      </a:r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Mes</a:t>
                      </a:r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3</a:t>
                      </a:r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Mes</a:t>
                      </a:r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4</a:t>
                      </a:r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Mes</a:t>
                      </a:r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5</a:t>
                      </a:r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Mes</a:t>
                      </a:r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6</a:t>
                      </a:r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Mes</a:t>
                      </a:r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7</a:t>
                      </a:r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Mes</a:t>
                      </a:r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8</a:t>
                      </a:r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Mes</a:t>
                      </a:r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9</a:t>
                      </a:r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Mes</a:t>
                      </a:r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10</a:t>
                      </a:r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Mes</a:t>
                      </a:r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11</a:t>
                      </a:r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Mes</a:t>
                      </a:r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12</a:t>
                      </a:r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</a:t>
                      </a:r>
                      <a:r>
                        <a:rPr lang="en-US" sz="8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ño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1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Ventas</a:t>
                      </a:r>
                      <a:r>
                        <a:rPr lang="en-US" sz="800" b="0" i="0" u="none" strike="noStrike" baseline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1</a:t>
                      </a:r>
                      <a:endParaRPr lang="en-US" sz="80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Ventas</a:t>
                      </a:r>
                      <a:r>
                        <a:rPr lang="en-US" sz="800" b="0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2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Ventas</a:t>
                      </a:r>
                      <a:r>
                        <a:rPr lang="en-US" sz="800" b="0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3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INGRESOS</a:t>
                      </a:r>
                      <a:r>
                        <a:rPr lang="en-US" sz="800" b="1" i="0" u="none" strike="noStrike" baseline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TOTALES</a:t>
                      </a:r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COSTOS DIRECTOS</a:t>
                      </a:r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Compra</a:t>
                      </a:r>
                      <a:r>
                        <a:rPr lang="es-ES_tradnl" sz="8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</a:t>
                      </a:r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Materiales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Costos de la Fuerza de Trabajo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Costos de Flete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Otros</a:t>
                      </a:r>
                      <a:r>
                        <a:rPr lang="es-ES_tradnl" sz="8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Costos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COSTOS DIRECTOS</a:t>
                      </a:r>
                      <a:endParaRPr lang="es-ES_tradnl" sz="8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GANANCIA</a:t>
                      </a:r>
                      <a:r>
                        <a:rPr lang="es-ES_tradnl" sz="80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BRUTA</a:t>
                      </a:r>
                      <a:endParaRPr lang="es-ES_tradnl" sz="8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COSTOS INDIRECTOS</a:t>
                      </a:r>
                      <a:endParaRPr lang="es-ES_tradnl" sz="8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Salarios de los Ejecutivos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Salarios de los Empleados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Retenciones</a:t>
                      </a:r>
                      <a:r>
                        <a:rPr lang="es-ES_tradnl" sz="8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los Empleados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Beneficios de los Empleados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Responsabilidades</a:t>
                      </a:r>
                      <a:r>
                        <a:rPr lang="es-ES_tradnl" sz="8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Seguro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Seguros Hombre Clave (Key-</a:t>
                      </a:r>
                      <a:r>
                        <a:rPr lang="es-ES_tradnl" sz="800" b="0" i="0" u="none" strike="noStrike" noProof="0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man</a:t>
                      </a:r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)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Tel</a:t>
                      </a:r>
                      <a:r>
                        <a:rPr lang="es-ES_tradnl" sz="80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é</a:t>
                      </a:r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fono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Mercadeo/</a:t>
                      </a:r>
                      <a:r>
                        <a:rPr lang="es-ES_tradnl" sz="8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Publicidad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Viajes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Material</a:t>
                      </a:r>
                      <a:r>
                        <a:rPr lang="es-ES_tradnl" sz="8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Oficina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Tarifas</a:t>
                      </a:r>
                      <a:r>
                        <a:rPr lang="es-ES_tradnl" sz="8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Legales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Tarifas</a:t>
                      </a:r>
                      <a:r>
                        <a:rPr lang="es-ES_tradnl" sz="8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Contabilidad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Tarifas</a:t>
                      </a:r>
                      <a:r>
                        <a:rPr lang="es-ES_tradnl" sz="8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Consultores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Alquiler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Internet/ Costos de la Red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Servicios</a:t>
                      </a:r>
                      <a:r>
                        <a:rPr lang="es-ES_tradnl" sz="8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P</a:t>
                      </a:r>
                      <a:r>
                        <a:rPr lang="es-ES_tradnl" sz="80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ú</a:t>
                      </a:r>
                      <a:r>
                        <a:rPr lang="es-ES_tradnl" sz="8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blicos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Depreciaci</a:t>
                      </a:r>
                      <a:r>
                        <a:rPr lang="es-ES_tradnl" sz="80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ó</a:t>
                      </a:r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Amortizaci</a:t>
                      </a:r>
                      <a:r>
                        <a:rPr lang="es-ES_tradnl" sz="80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ó</a:t>
                      </a:r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Otros Gastos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GASTOS INDIRECTOS</a:t>
                      </a:r>
                      <a:endParaRPr lang="es-ES_tradnl" sz="8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8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2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8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GANANCIAS / (PERDIDA)</a:t>
                      </a:r>
                      <a:endParaRPr lang="es-ES_tradnl" sz="8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white_O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9400"/>
            <a:ext cx="4495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_tradnl" sz="24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Nombre de la Compañía Estado de Ingreso Proyectado</a:t>
            </a:r>
            <a:endParaRPr lang="es-ES_tradnl" sz="24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8492" y="1117599"/>
            <a:ext cx="2464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400" b="1" dirty="0" smtClean="0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De </a:t>
            </a:r>
            <a:r>
              <a:rPr lang="en-US" sz="1400" b="1" dirty="0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xx / xx / xx - xx / xx / </a:t>
            </a:r>
            <a:r>
              <a:rPr lang="en-US" sz="1400" b="1" dirty="0" smtClean="0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xx</a:t>
            </a:r>
            <a:endParaRPr lang="en-US" sz="1400" b="1" dirty="0">
              <a:solidFill>
                <a:srgbClr val="284B23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9403" y="6572527"/>
            <a:ext cx="7239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000000"/>
                </a:solidFill>
              </a:rPr>
              <a:t>5 </a:t>
            </a:r>
            <a:r>
              <a:rPr lang="en-US" sz="800" dirty="0">
                <a:solidFill>
                  <a:srgbClr val="000000"/>
                </a:solidFill>
              </a:rPr>
              <a:t>de </a:t>
            </a:r>
            <a:r>
              <a:rPr lang="en-US" sz="800" dirty="0" err="1">
                <a:solidFill>
                  <a:srgbClr val="000000"/>
                </a:solidFill>
              </a:rPr>
              <a:t>septiembre</a:t>
            </a:r>
            <a:r>
              <a:rPr lang="en-US" sz="800" dirty="0">
                <a:solidFill>
                  <a:srgbClr val="000000"/>
                </a:solidFill>
              </a:rPr>
              <a:t>, 2013. Ciudad de Nueva </a:t>
            </a:r>
            <a:r>
              <a:rPr lang="en-US" sz="800" dirty="0" smtClean="0">
                <a:solidFill>
                  <a:srgbClr val="000000"/>
                </a:solidFill>
              </a:rPr>
              <a:t>York. </a:t>
            </a:r>
            <a:r>
              <a:rPr lang="en-US" sz="800" dirty="0" err="1" smtClean="0">
                <a:solidFill>
                  <a:srgbClr val="000000"/>
                </a:solidFill>
              </a:rPr>
              <a:t>Departamento</a:t>
            </a:r>
            <a:r>
              <a:rPr lang="en-US" sz="800" dirty="0" smtClean="0">
                <a:solidFill>
                  <a:srgbClr val="000000"/>
                </a:solidFill>
              </a:rPr>
              <a:t> </a:t>
            </a:r>
            <a:r>
              <a:rPr lang="en-US" sz="800" dirty="0">
                <a:solidFill>
                  <a:srgbClr val="000000"/>
                </a:solidFill>
              </a:rPr>
              <a:t>de </a:t>
            </a:r>
            <a:r>
              <a:rPr lang="en-US" sz="800" dirty="0" err="1">
                <a:solidFill>
                  <a:srgbClr val="000000"/>
                </a:solidFill>
              </a:rPr>
              <a:t>Servicios</a:t>
            </a:r>
            <a:r>
              <a:rPr lang="en-US" sz="800" dirty="0">
                <a:solidFill>
                  <a:srgbClr val="000000"/>
                </a:solidFill>
              </a:rPr>
              <a:t> al </a:t>
            </a:r>
            <a:r>
              <a:rPr lang="en-US" sz="800" dirty="0" err="1" smtClean="0">
                <a:solidFill>
                  <a:srgbClr val="000000"/>
                </a:solidFill>
              </a:rPr>
              <a:t>Consumidor</a:t>
            </a:r>
            <a:r>
              <a:rPr lang="en-US" sz="800" dirty="0" smtClean="0">
                <a:solidFill>
                  <a:srgbClr val="000000"/>
                </a:solidFill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</a:rPr>
              <a:t>Todos</a:t>
            </a:r>
            <a:r>
              <a:rPr lang="en-US" sz="800" dirty="0" smtClean="0">
                <a:solidFill>
                  <a:srgbClr val="000000"/>
                </a:solidFill>
              </a:rPr>
              <a:t> </a:t>
            </a:r>
            <a:r>
              <a:rPr lang="en-US" sz="800" dirty="0">
                <a:solidFill>
                  <a:srgbClr val="000000"/>
                </a:solidFill>
              </a:rPr>
              <a:t>los </a:t>
            </a:r>
            <a:r>
              <a:rPr lang="en-US" sz="800" dirty="0" err="1">
                <a:solidFill>
                  <a:srgbClr val="000000"/>
                </a:solidFill>
              </a:rPr>
              <a:t>derechos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reservados</a:t>
            </a:r>
            <a:r>
              <a:rPr lang="en-US" sz="8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err="1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Resumen</a:t>
            </a:r>
            <a:endParaRPr lang="en-US" sz="2800" b="1" kern="0" dirty="0" smtClean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6672" y="2057400"/>
            <a:ext cx="749812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_tradnl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Los estados financieros básicos ayudan a los dueños de negocios </a:t>
            </a:r>
            <a:r>
              <a:rPr lang="es-ES_tradnl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a entender el bienestar financiero de sus negocios.</a:t>
            </a:r>
          </a:p>
          <a:p>
            <a:r>
              <a:rPr lang="es-ES_tradnl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Los estados financieros ayudan a los negocios </a:t>
            </a:r>
            <a:r>
              <a:rPr lang="es-ES_tradnl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a manejar sus finanzas.</a:t>
            </a:r>
          </a:p>
          <a:p>
            <a:r>
              <a:rPr lang="es-ES_tradnl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Estos estados de cuenta también son considerados por los inversionistas y prestamistas para evaluar la solidez del negocio.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5791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 LT Std 55 Roman"/>
              </a:rPr>
              <a:t>© June 2017. New York City Department of Consumer Affairs. All rights reserved.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199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771" y="3969833"/>
            <a:ext cx="8193631" cy="24309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dirty="0"/>
              <a:t>Consiste en 5 talleres de 2 horas:</a:t>
            </a:r>
            <a:br>
              <a:rPr lang="es-ES_tradnl" dirty="0"/>
            </a:br>
            <a:endParaRPr lang="es-ES_tradnl" dirty="0"/>
          </a:p>
          <a:p>
            <a:r>
              <a:rPr lang="es-ES_tradnl" dirty="0"/>
              <a:t>Tema 1: Principios Básicos de Manejo o Gestión de Dinero y Presupuesto</a:t>
            </a:r>
          </a:p>
          <a:p>
            <a:r>
              <a:rPr lang="es-ES_tradnl" dirty="0"/>
              <a:t>Tema 2: Transacciones Financieras Básicas</a:t>
            </a:r>
          </a:p>
          <a:p>
            <a:r>
              <a:rPr lang="es-ES_tradnl" dirty="0"/>
              <a:t>Tema 3: Crédito</a:t>
            </a:r>
          </a:p>
          <a:p>
            <a:r>
              <a:rPr lang="es-ES_tradnl"/>
              <a:t>Tema </a:t>
            </a:r>
            <a:r>
              <a:rPr lang="es-ES_tradnl" smtClean="0"/>
              <a:t>4: </a:t>
            </a:r>
            <a:r>
              <a:rPr lang="es-ES_tradnl" dirty="0"/>
              <a:t>Creando un Negocio Rentable</a:t>
            </a:r>
          </a:p>
          <a:p>
            <a:r>
              <a:rPr lang="es-ES_tradnl" b="1" dirty="0"/>
              <a:t>Tema 5: Estados Financieros Básicos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28803" y="762000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err="1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Introducción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86000" y="139211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802" y="1969150"/>
            <a:ext cx="71911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Este plan de estudios fue creado como parte de un proyecto entre la oficina de empoderamiento financiero del Departamento asuntos del Consumidor de Nueva York y </a:t>
            </a:r>
            <a:r>
              <a:rPr lang="es-ES_tradnl" dirty="0" err="1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Make</a:t>
            </a:r>
            <a:r>
              <a:rPr lang="es-ES_tradnl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</a:t>
            </a:r>
            <a:r>
              <a:rPr lang="es-ES_tradnl" dirty="0" err="1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the</a:t>
            </a:r>
            <a:r>
              <a:rPr lang="es-ES_tradnl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Road Nueva York, con el apoyo de </a:t>
            </a:r>
            <a:r>
              <a:rPr lang="es-ES_tradnl" dirty="0" err="1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Citi</a:t>
            </a:r>
            <a:r>
              <a:rPr lang="es-ES_tradnl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</a:t>
            </a:r>
            <a:r>
              <a:rPr lang="es-ES_tradnl" dirty="0" err="1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Community</a:t>
            </a:r>
            <a:r>
              <a:rPr lang="es-ES_tradnl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</a:t>
            </a:r>
            <a:r>
              <a:rPr lang="es-ES_tradnl" dirty="0" err="1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Development</a:t>
            </a:r>
            <a:r>
              <a:rPr lang="es-ES_tradnl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para integrar herramientas de empoderamiento financiero y capacitación en el proceso de desarrollo de las cooperativas.</a:t>
            </a:r>
            <a:endParaRPr lang="en-US" dirty="0">
              <a:effectLst/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83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03" y="1969151"/>
            <a:ext cx="5362397" cy="44316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sz="2000" b="1" dirty="0">
                <a:latin typeface="Helvetica Neue LT Std 75" charset="0"/>
                <a:ea typeface="Helvetica Neue LT Std 75" charset="0"/>
                <a:cs typeface="Helvetica Neue LT Std 75" charset="0"/>
              </a:rPr>
              <a:t>Hoja de Balance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 b="1" dirty="0">
                <a:latin typeface="Helvetica Neue LT Std 75" charset="0"/>
                <a:ea typeface="Helvetica Neue LT Std 75" charset="0"/>
                <a:cs typeface="Helvetica Neue LT Std 75" charset="0"/>
              </a:rPr>
              <a:t>Estado de Flujo de Caja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 b="1" dirty="0">
                <a:latin typeface="Helvetica Neue LT Std 75" charset="0"/>
                <a:ea typeface="Helvetica Neue LT Std 75" charset="0"/>
                <a:cs typeface="Helvetica Neue LT Std 75" charset="0"/>
              </a:rPr>
              <a:t>Estado de Ingresos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 b="1" dirty="0">
                <a:latin typeface="Helvetica Neue LT Std 75" charset="0"/>
                <a:ea typeface="Helvetica Neue LT Std 75" charset="0"/>
                <a:cs typeface="Helvetica Neue LT Std 75" charset="0"/>
              </a:rPr>
              <a:t>Estado de Ingreso Proyectado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57199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03" y="762000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err="1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Estados</a:t>
            </a:r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 </a:t>
            </a:r>
            <a:r>
              <a:rPr lang="en-US" sz="2800" b="1" kern="0" dirty="0" err="1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Financieros</a:t>
            </a:r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 </a:t>
            </a:r>
            <a:r>
              <a:rPr lang="en-US" sz="2800" b="1" kern="0" dirty="0" err="1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Básicos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0" y="139211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err="1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Preguntas</a:t>
            </a:r>
            <a:r>
              <a:rPr lang="en-US" sz="2800" b="1" kern="0" dirty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 para </a:t>
            </a:r>
            <a:r>
              <a:rPr lang="en-US" sz="2800" b="1" kern="0" dirty="0" err="1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Pensar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428803" y="1886561"/>
            <a:ext cx="726739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400" b="1" dirty="0">
                <a:latin typeface="Helvetica Neue LT Std 75" charset="0"/>
                <a:ea typeface="Helvetica Neue LT Std 75" charset="0"/>
                <a:cs typeface="Helvetica Neue LT Std 75" charset="0"/>
              </a:rPr>
              <a:t>¿Qué datos financieros los dueños de negocios deben saber y registrar?</a:t>
            </a:r>
            <a:endParaRPr lang="en-US" sz="24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428803" y="3429000"/>
            <a:ext cx="726739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400" b="1" dirty="0">
                <a:latin typeface="Helvetica Neue LT Std 75" charset="0"/>
                <a:ea typeface="Helvetica Neue LT Std 75" charset="0"/>
                <a:cs typeface="Helvetica Neue LT Std 75" charset="0"/>
              </a:rPr>
              <a:t>¿Cuáles son los estados financieros básicos o las herramientas que un dueño de negocio debe desarrollar?</a:t>
            </a:r>
            <a:endParaRPr lang="en-US" sz="24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428803" y="5086960"/>
            <a:ext cx="7267398" cy="123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400" b="1" dirty="0">
                <a:latin typeface="Helvetica Neue LT Std 75" charset="0"/>
                <a:ea typeface="Helvetica Neue LT Std 75" charset="0"/>
                <a:cs typeface="Helvetica Neue LT Std 75" charset="0"/>
              </a:rPr>
              <a:t>¿Cómo usan estos estados financieros los dueños, prestamistas e inversionistas para evaluar el estado del negocio?</a:t>
            </a:r>
            <a:endParaRPr lang="en-US" sz="2400" b="1" dirty="0"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_tradnl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Hoja</a:t>
            </a:r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 de Balance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" y="1969151"/>
            <a:ext cx="7543800" cy="443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es-ES_tradnl" sz="20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La </a:t>
            </a:r>
            <a:r>
              <a:rPr lang="es-ES_tradnl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Hoja de Balance es una fotografía de lo que la compañía posee y debe</a:t>
            </a:r>
            <a:r>
              <a:rPr lang="es-ES_tradnl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en un momento dado</a:t>
            </a:r>
            <a:r>
              <a:rPr lang="es-ES_tradnl" sz="20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.</a:t>
            </a:r>
          </a:p>
          <a:p>
            <a:pPr lvl="1" eaLnBrk="1" hangingPunct="1">
              <a:buFontTx/>
              <a:buChar char="•"/>
            </a:pPr>
            <a:endParaRPr lang="es-ES_tradnl" sz="20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 eaLnBrk="1" hangingPunct="1">
              <a:buFontTx/>
              <a:buChar char="•"/>
            </a:pPr>
            <a:r>
              <a:rPr lang="es-ES_tradnl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Preguntas primordiales para los dueños:</a:t>
            </a:r>
          </a:p>
          <a:p>
            <a:pPr lvl="2" eaLnBrk="1" hangingPunct="1">
              <a:buFont typeface="Courier New" charset="0"/>
              <a:buChar char="o"/>
            </a:pPr>
            <a:r>
              <a:rPr lang="es-ES_tradnl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¿Su compañía recibe/cobra las cuentas por cobrar?  </a:t>
            </a:r>
          </a:p>
          <a:p>
            <a:pPr lvl="2" eaLnBrk="1" hangingPunct="1">
              <a:buFont typeface="Courier New" charset="0"/>
              <a:buChar char="o"/>
            </a:pPr>
            <a:r>
              <a:rPr lang="es-ES_tradnl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¿Su compañía paga sus facturas?</a:t>
            </a:r>
          </a:p>
          <a:p>
            <a:pPr lvl="2" eaLnBrk="1" hangingPunct="1">
              <a:buFont typeface="Courier New" charset="0"/>
              <a:buChar char="o"/>
            </a:pPr>
            <a:r>
              <a:rPr lang="es-ES_tradnl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¿Su compañía controla inventario?</a:t>
            </a:r>
          </a:p>
          <a:p>
            <a:pPr lvl="2" eaLnBrk="1" hangingPunct="1">
              <a:buFont typeface="Courier New" charset="0"/>
              <a:buChar char="o"/>
            </a:pPr>
            <a:r>
              <a:rPr lang="es-ES_tradnl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¿Los oficiales están comprometidos con la compañía?</a:t>
            </a:r>
          </a:p>
          <a:p>
            <a:pPr lvl="2" eaLnBrk="1" hangingPunct="1">
              <a:buFont typeface="Courier New" charset="0"/>
              <a:buChar char="o"/>
            </a:pPr>
            <a:r>
              <a:rPr lang="es-ES_tradnl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¿La compañía tiene un historial operativo de ganancias?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428803" y="765357"/>
            <a:ext cx="3497325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 err="1" smtClean="0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Hoja</a:t>
            </a:r>
            <a:r>
              <a:rPr lang="en-US" sz="2000" b="1" kern="0" dirty="0" smtClean="0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de Balance</a:t>
            </a:r>
            <a:endParaRPr lang="en-US" sz="2000" b="1" kern="0" dirty="0">
              <a:solidFill>
                <a:srgbClr val="284B23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4384766" y="765357"/>
            <a:ext cx="4606834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 err="1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Pasivo</a:t>
            </a:r>
            <a:r>
              <a:rPr lang="en-US" sz="2000" b="1" kern="0" dirty="0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y </a:t>
            </a:r>
            <a:r>
              <a:rPr lang="en-US" sz="2000" b="1" kern="0" dirty="0" err="1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Patrimonio</a:t>
            </a:r>
            <a:r>
              <a:rPr lang="en-US" sz="2000" b="1" kern="0" dirty="0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del </a:t>
            </a:r>
            <a:r>
              <a:rPr lang="en-US" sz="2000" b="1" kern="0" dirty="0" err="1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Propietario</a:t>
            </a:r>
            <a:endParaRPr lang="en-US" sz="2000" b="1" kern="0" dirty="0">
              <a:solidFill>
                <a:srgbClr val="284B23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0800" y="6269235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000000"/>
                </a:solidFill>
              </a:rPr>
              <a:t>5 </a:t>
            </a:r>
            <a:r>
              <a:rPr lang="en-US" sz="800" dirty="0">
                <a:solidFill>
                  <a:srgbClr val="000000"/>
                </a:solidFill>
              </a:rPr>
              <a:t>de </a:t>
            </a:r>
            <a:r>
              <a:rPr lang="en-US" sz="800" dirty="0" err="1">
                <a:solidFill>
                  <a:srgbClr val="000000"/>
                </a:solidFill>
              </a:rPr>
              <a:t>septiembre</a:t>
            </a:r>
            <a:r>
              <a:rPr lang="en-US" sz="800" dirty="0">
                <a:solidFill>
                  <a:srgbClr val="000000"/>
                </a:solidFill>
              </a:rPr>
              <a:t>, 2013. Ciudad de Nueva York </a:t>
            </a:r>
          </a:p>
          <a:p>
            <a:pPr algn="r"/>
            <a:r>
              <a:rPr lang="en-US" sz="800" dirty="0" err="1">
                <a:solidFill>
                  <a:srgbClr val="000000"/>
                </a:solidFill>
              </a:rPr>
              <a:t>Departamento</a:t>
            </a:r>
            <a:r>
              <a:rPr lang="en-US" sz="800" dirty="0">
                <a:solidFill>
                  <a:srgbClr val="000000"/>
                </a:solidFill>
              </a:rPr>
              <a:t> de </a:t>
            </a:r>
            <a:r>
              <a:rPr lang="en-US" sz="800" dirty="0" err="1">
                <a:solidFill>
                  <a:srgbClr val="000000"/>
                </a:solidFill>
              </a:rPr>
              <a:t>Servicios</a:t>
            </a:r>
            <a:r>
              <a:rPr lang="en-US" sz="800" dirty="0">
                <a:solidFill>
                  <a:srgbClr val="000000"/>
                </a:solidFill>
              </a:rPr>
              <a:t> al </a:t>
            </a:r>
            <a:r>
              <a:rPr lang="en-US" sz="800" dirty="0" err="1">
                <a:solidFill>
                  <a:srgbClr val="000000"/>
                </a:solidFill>
              </a:rPr>
              <a:t>Consumidor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</a:p>
          <a:p>
            <a:pPr algn="r"/>
            <a:r>
              <a:rPr lang="en-US" sz="800" dirty="0" err="1">
                <a:solidFill>
                  <a:srgbClr val="000000"/>
                </a:solidFill>
              </a:rPr>
              <a:t>Todos</a:t>
            </a:r>
            <a:r>
              <a:rPr lang="en-US" sz="800" dirty="0">
                <a:solidFill>
                  <a:srgbClr val="000000"/>
                </a:solidFill>
              </a:rPr>
              <a:t> los </a:t>
            </a:r>
            <a:r>
              <a:rPr lang="en-US" sz="800" dirty="0" err="1">
                <a:solidFill>
                  <a:srgbClr val="000000"/>
                </a:solidFill>
              </a:rPr>
              <a:t>derechos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reservados</a:t>
            </a:r>
            <a:r>
              <a:rPr lang="en-US" sz="80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873916"/>
              </p:ext>
            </p:extLst>
          </p:nvPr>
        </p:nvGraphicFramePr>
        <p:xfrm>
          <a:off x="533400" y="1600196"/>
          <a:ext cx="3423208" cy="4953003"/>
        </p:xfrm>
        <a:graphic>
          <a:graphicData uri="http://schemas.openxmlformats.org/drawingml/2006/table">
            <a:tbl>
              <a:tblPr/>
              <a:tblGrid>
                <a:gridCol w="530020"/>
                <a:gridCol w="587993"/>
                <a:gridCol w="239439"/>
                <a:gridCol w="678002"/>
                <a:gridCol w="646252"/>
                <a:gridCol w="741502"/>
              </a:tblGrid>
              <a:tr h="1748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Bienes</a:t>
                      </a:r>
                      <a:r>
                        <a:rPr lang="es-ES_tradnl" sz="105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Actuales</a:t>
                      </a:r>
                      <a:endParaRPr lang="es-ES_tradnl" sz="105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5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A</a:t>
                      </a:r>
                      <a:r>
                        <a:rPr lang="es-ES_tradnl" sz="1050" b="1" i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ñ</a:t>
                      </a:r>
                      <a:r>
                        <a:rPr lang="es-ES_tradnl" sz="105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</a:t>
                      </a:r>
                      <a:r>
                        <a:rPr lang="es-ES_tradnl" sz="105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U</a:t>
                      </a:r>
                      <a:r>
                        <a:rPr lang="es-ES_tradnl" sz="105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</a:t>
                      </a:r>
                      <a:r>
                        <a:rPr lang="es-ES_tradnl" sz="105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</a:t>
                      </a:r>
                      <a:r>
                        <a:rPr lang="es-ES_tradnl" sz="105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endParaRPr lang="es-ES_tradnl" sz="105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n-US" sz="105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</a:t>
                      </a:r>
                      <a:r>
                        <a:rPr lang="en-US" sz="1050" b="1" i="0" kern="1200" dirty="0" err="1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ñ</a:t>
                      </a:r>
                      <a:r>
                        <a:rPr lang="en-US" sz="105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</a:t>
                      </a:r>
                      <a:r>
                        <a:rPr lang="en-US" sz="105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Dos </a:t>
                      </a:r>
                      <a:endParaRPr lang="en-US" sz="105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n-US" sz="105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</a:t>
                      </a:r>
                      <a:r>
                        <a:rPr lang="en-US" sz="1050" b="1" i="0" kern="1200" dirty="0" err="1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ñ</a:t>
                      </a:r>
                      <a:r>
                        <a:rPr lang="en-US" sz="105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</a:t>
                      </a:r>
                      <a:r>
                        <a:rPr lang="en-US" sz="1050" b="1" i="0" u="none" strike="noStrike" baseline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n-US" sz="1050" b="1" i="0" u="none" strike="noStrike" baseline="0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Tres</a:t>
                      </a:r>
                      <a:r>
                        <a:rPr lang="en-US" sz="105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endParaRPr lang="en-US" sz="105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8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Efectivo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8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Inventario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8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Cuentas</a:t>
                      </a:r>
                      <a:r>
                        <a:rPr lang="es-ES_tradnl" sz="105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por Recibir</a:t>
                      </a:r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6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Dep</a:t>
                      </a:r>
                      <a:r>
                        <a:rPr lang="es-ES_tradnl" sz="1050" b="0" i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ó</a:t>
                      </a:r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sito de Seguridad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974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</a:t>
                      </a:r>
                      <a:r>
                        <a:rPr lang="es-ES_tradnl" sz="105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Bienes Actuales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  <a:endParaRPr lang="es-ES_tradnl" sz="105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81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48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Equipo</a:t>
                      </a:r>
                      <a:r>
                        <a:rPr lang="es-ES_tradnl" sz="105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y Mobiliario</a:t>
                      </a:r>
                      <a:endParaRPr lang="es-ES_tradnl" sz="105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8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Equipo</a:t>
                      </a:r>
                      <a:r>
                        <a:rPr lang="es-ES_tradnl" sz="105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Oficina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1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Equipo</a:t>
                      </a:r>
                      <a:r>
                        <a:rPr lang="es-ES_tradnl" sz="105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Producci</a:t>
                      </a:r>
                      <a:r>
                        <a:rPr lang="es-ES_tradnl" sz="1050" b="0" i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ó</a:t>
                      </a:r>
                      <a:r>
                        <a:rPr lang="es-ES_tradnl" sz="105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8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Mobiliario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6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Propiedades</a:t>
                      </a:r>
                      <a:r>
                        <a:rPr lang="es-ES_tradnl" sz="105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Bienes Raíces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8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Equipo</a:t>
                      </a:r>
                      <a:r>
                        <a:rPr lang="es-ES_tradnl" sz="105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Automotor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9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Menos</a:t>
                      </a:r>
                      <a:r>
                        <a:rPr lang="es-ES_tradnl" sz="105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Depreciaci</a:t>
                      </a:r>
                      <a:r>
                        <a:rPr lang="es-ES_tradnl" sz="1050" b="0" i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ó</a:t>
                      </a:r>
                      <a:r>
                        <a:rPr lang="es-ES_tradnl" sz="105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 Acumulada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8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</a:t>
                      </a:r>
                      <a:r>
                        <a:rPr lang="es-ES_tradnl" sz="105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Bienes Fijos</a:t>
                      </a:r>
                      <a:endParaRPr lang="es-ES_tradnl" sz="105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  <a:endParaRPr lang="es-ES_tradnl" sz="105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81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48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_tradnl" sz="105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Otros</a:t>
                      </a:r>
                      <a:r>
                        <a:rPr lang="es-ES_tradnl" sz="105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Bienes</a:t>
                      </a:r>
                      <a:endParaRPr lang="es-ES_tradnl" sz="105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8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Costos de Iniciaci</a:t>
                      </a:r>
                      <a:r>
                        <a:rPr lang="es-ES_tradnl" sz="1050" b="0" i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ó</a:t>
                      </a:r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8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Costos de Franquicia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9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Menos</a:t>
                      </a:r>
                      <a:r>
                        <a:rPr lang="es-ES_tradnl" sz="105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Amortizaci</a:t>
                      </a:r>
                      <a:r>
                        <a:rPr lang="es-ES_tradnl" sz="1050" b="0" i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ó</a:t>
                      </a:r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 Acumulada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8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05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Otros</a:t>
                      </a:r>
                      <a:r>
                        <a:rPr lang="es-ES_tradnl" sz="105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Bienes</a:t>
                      </a:r>
                      <a:endParaRPr lang="es-ES_tradnl" sz="105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5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  <a:endParaRPr lang="es-ES_tradnl" sz="105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8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</a:t>
                      </a:r>
                      <a:r>
                        <a:rPr lang="en-US" sz="1050" b="1" i="0" u="none" strike="noStrike" baseline="0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Bienes</a:t>
                      </a:r>
                      <a:endParaRPr lang="en-US" sz="105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06064"/>
              </p:ext>
            </p:extLst>
          </p:nvPr>
        </p:nvGraphicFramePr>
        <p:xfrm>
          <a:off x="4528714" y="1571482"/>
          <a:ext cx="4234286" cy="4600715"/>
        </p:xfrm>
        <a:graphic>
          <a:graphicData uri="http://schemas.openxmlformats.org/drawingml/2006/table">
            <a:tbl>
              <a:tblPr/>
              <a:tblGrid>
                <a:gridCol w="1841640"/>
                <a:gridCol w="68402"/>
                <a:gridCol w="258488"/>
                <a:gridCol w="678002"/>
                <a:gridCol w="646252"/>
                <a:gridCol w="741502"/>
              </a:tblGrid>
              <a:tr h="203966">
                <a:tc gridSpan="3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n-US" sz="105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</a:t>
                      </a:r>
                      <a:r>
                        <a:rPr lang="en-US" sz="1050" b="1" i="0" kern="1200" dirty="0" err="1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ñ</a:t>
                      </a:r>
                      <a:r>
                        <a:rPr lang="en-US" sz="105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</a:t>
                      </a:r>
                      <a:r>
                        <a:rPr lang="en-US" sz="1050" b="1" i="0" u="none" strike="noStrike" baseline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Uno</a:t>
                      </a:r>
                      <a:endParaRPr lang="en-US" sz="105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n-US" sz="105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</a:t>
                      </a:r>
                      <a:r>
                        <a:rPr lang="en-US" sz="1050" b="1" i="0" kern="1200" dirty="0" err="1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ñ</a:t>
                      </a:r>
                      <a:r>
                        <a:rPr lang="en-US" sz="105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</a:t>
                      </a:r>
                      <a:r>
                        <a:rPr lang="en-US" sz="105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Dos </a:t>
                      </a:r>
                      <a:endParaRPr lang="en-US" sz="105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n-US" sz="105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</a:t>
                      </a:r>
                      <a:r>
                        <a:rPr lang="en-US" sz="1050" b="1" i="0" kern="1200" dirty="0" err="1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ñ</a:t>
                      </a:r>
                      <a:r>
                        <a:rPr lang="en-US" sz="105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</a:t>
                      </a:r>
                      <a:r>
                        <a:rPr lang="en-US" sz="1050" b="1" i="0" u="none" strike="noStrike" baseline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n-US" sz="1050" b="1" i="0" u="none" strike="noStrike" baseline="0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Tr</a:t>
                      </a:r>
                      <a:r>
                        <a:rPr lang="en-US" sz="105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es</a:t>
                      </a:r>
                      <a:r>
                        <a:rPr lang="en-US" sz="105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endParaRPr lang="en-US" sz="105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966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Cuentas</a:t>
                      </a:r>
                      <a:r>
                        <a:rPr lang="es-ES_tradnl" sz="105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por Pagar</a:t>
                      </a:r>
                      <a:endParaRPr lang="es-ES_tradnl" sz="1050" b="0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055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0" i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Pré</a:t>
                      </a:r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stamos</a:t>
                      </a:r>
                      <a:r>
                        <a:rPr lang="es-ES_tradnl" sz="105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Actuales por Pagar</a:t>
                      </a:r>
                      <a:endParaRPr lang="es-ES_tradnl" sz="1050" b="0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966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Hipotecas</a:t>
                      </a:r>
                      <a:r>
                        <a:rPr lang="es-ES_tradnl" sz="105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Actuales Por Pagar</a:t>
                      </a:r>
                      <a:endParaRPr lang="es-ES_tradnl" sz="1050" b="0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060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1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Pasivos Actuales</a:t>
                      </a:r>
                      <a:endParaRPr lang="es-ES_tradnl" sz="1050" b="1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$            -</a:t>
                      </a:r>
                      <a:endParaRPr lang="en-US" sz="1050" b="1" i="0" u="none" strike="noStrike" kern="120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</a:t>
                      </a:r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        -</a:t>
                      </a:r>
                      <a:endParaRPr lang="en-US" sz="1050" b="1" i="0" u="none" strike="noStrike" kern="120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 -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96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3966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1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Pasivos a</a:t>
                      </a:r>
                      <a:r>
                        <a:rPr lang="es-ES_tradnl" sz="105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Largo Plazo</a:t>
                      </a:r>
                      <a:endParaRPr lang="es-ES_tradnl" sz="1050" b="1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966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Pr</a:t>
                      </a:r>
                      <a:r>
                        <a:rPr lang="es-ES_tradnl" sz="1050" b="0" i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é</a:t>
                      </a:r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stamos</a:t>
                      </a:r>
                      <a:r>
                        <a:rPr lang="es-ES_tradnl" sz="105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Bancarios</a:t>
                      </a:r>
                      <a:endParaRPr lang="es-ES_tradnl" sz="1050" b="0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966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Pr</a:t>
                      </a:r>
                      <a:r>
                        <a:rPr lang="es-ES_tradnl" sz="1050" b="0" i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é</a:t>
                      </a:r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stamos Personales</a:t>
                      </a:r>
                      <a:endParaRPr lang="es-ES_tradnl" sz="1050" b="0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966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Hipotecas</a:t>
                      </a:r>
                      <a:endParaRPr lang="es-ES_tradnl" sz="1050" b="0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136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1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</a:t>
                      </a:r>
                      <a:r>
                        <a:rPr lang="es-ES_tradnl" sz="105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Pasivos</a:t>
                      </a:r>
                      <a:r>
                        <a:rPr lang="es-ES_tradnl" sz="1050" b="1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a Largo Plazo</a:t>
                      </a:r>
                      <a:endParaRPr lang="es-ES_tradnl" sz="1050" b="1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96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0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3966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1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Patrimonio</a:t>
                      </a:r>
                      <a:r>
                        <a:rPr lang="es-ES_tradnl" sz="105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del Propietario</a:t>
                      </a:r>
                      <a:endParaRPr lang="es-ES_tradnl" sz="1050" b="1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34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Capital</a:t>
                      </a:r>
                      <a:endParaRPr lang="es-ES_tradnl" sz="1050" b="0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699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Capital</a:t>
                      </a:r>
                      <a:r>
                        <a:rPr lang="es-ES_tradnl" sz="105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Pagado Adicional</a:t>
                      </a:r>
                      <a:endParaRPr lang="es-ES_tradnl" sz="1050" b="0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966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Ingresos</a:t>
                      </a:r>
                      <a:r>
                        <a:rPr lang="es-ES_tradnl" sz="105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Retenidos</a:t>
                      </a:r>
                      <a:endParaRPr lang="es-ES_tradnl" sz="1050" b="0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895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Ingreso Actual del a</a:t>
                      </a:r>
                      <a:r>
                        <a:rPr lang="es-ES_tradnl" sz="1050" b="0" i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ñ</a:t>
                      </a:r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o/(p</a:t>
                      </a:r>
                      <a:r>
                        <a:rPr lang="es-ES_tradnl" sz="1050" b="0" i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é</a:t>
                      </a:r>
                      <a:r>
                        <a:rPr lang="es-ES_tradnl" sz="1050" b="0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rdida)</a:t>
                      </a:r>
                      <a:endParaRPr lang="es-ES_tradnl" sz="1050" b="0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922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1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Patrimonio</a:t>
                      </a:r>
                      <a:r>
                        <a:rPr lang="es-ES_tradnl" sz="105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los Accionistas</a:t>
                      </a:r>
                      <a:r>
                        <a:rPr lang="es-ES_tradnl" sz="1050" b="1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1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96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_tradnl" sz="1050" b="1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050" b="1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922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50" b="1" i="0" u="none" strike="noStrike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Pasivo y Patrimonio del Propietario/Due</a:t>
                      </a:r>
                      <a:r>
                        <a:rPr lang="es-ES_tradnl" sz="1050" b="1" i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ño</a:t>
                      </a:r>
                      <a:endParaRPr lang="es-ES_tradnl" sz="1050" b="1" i="0" u="none" strike="noStrike" kern="1200" noProof="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Estado de </a:t>
            </a:r>
            <a:r>
              <a:rPr lang="en-US" sz="2800" b="1" kern="0" dirty="0" err="1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Flujo</a:t>
            </a:r>
            <a:r>
              <a:rPr lang="en-US" sz="2800" b="1" kern="0" dirty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 de </a:t>
            </a:r>
            <a:r>
              <a:rPr lang="en-US" sz="2800" b="1" kern="0" dirty="0" err="1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Caja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28802" y="1969150"/>
            <a:ext cx="8410398" cy="488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es-ES_tradnl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El </a:t>
            </a:r>
            <a:r>
              <a:rPr lang="es-ES_tradnl" sz="18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estado de flujo de caja muestra la circulación actual de entrada y salida de efectivo del negocio </a:t>
            </a:r>
            <a:r>
              <a:rPr lang="es-ES_tradnl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durante un período de tiempo específico.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es-ES_tradnl" sz="18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s-ES_tradnl" sz="18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Ventas pueden no resultar en efectivo inmediatamente.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es-ES_tradnl" sz="18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s-ES_tradnl" sz="18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Si lo que sale excede lo recibido, planee pedir fundos prestados, llame a sus inversionistas, o use efectivo en reserva.</a:t>
            </a:r>
            <a:br>
              <a:rPr lang="es-ES_tradnl" sz="18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endParaRPr lang="es-ES_tradnl" sz="18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s-ES_tradnl" sz="18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Preguntas principales para propietarios:</a:t>
            </a:r>
          </a:p>
          <a:p>
            <a:pPr>
              <a:lnSpc>
                <a:spcPct val="90000"/>
              </a:lnSpc>
              <a:buNone/>
            </a:pPr>
            <a:endParaRPr lang="es-ES_tradnl" sz="18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s-ES_tradnl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¿La compañía tiene efectivo cuando lo necesita?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s-ES_tradnl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¿Cuáles son las fuentes de efectivo que la compañía está produciendo?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s-ES_tradnl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¿Se está distribuyendo el efectivo apropiadamente dada la cantidad actual de efectivo disponible?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s-ES_tradnl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¿El porcentaje del efectivo está aumentando </a:t>
            </a:r>
            <a:r>
              <a:rPr lang="es-ES_tradnl" sz="18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o</a:t>
            </a:r>
            <a:br>
              <a:rPr lang="es-ES_tradnl" sz="18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r>
              <a:rPr lang="es-ES_tradnl" sz="18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disminuyendo </a:t>
            </a:r>
            <a:r>
              <a:rPr lang="es-ES_tradnl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con las ventas en el tiempo?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0800" y="6269235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000000"/>
                </a:solidFill>
              </a:rPr>
              <a:t>5 </a:t>
            </a:r>
            <a:r>
              <a:rPr lang="en-US" sz="800" dirty="0">
                <a:solidFill>
                  <a:srgbClr val="000000"/>
                </a:solidFill>
              </a:rPr>
              <a:t>de </a:t>
            </a:r>
            <a:r>
              <a:rPr lang="en-US" sz="800" dirty="0" err="1">
                <a:solidFill>
                  <a:srgbClr val="000000"/>
                </a:solidFill>
              </a:rPr>
              <a:t>septiembre</a:t>
            </a:r>
            <a:r>
              <a:rPr lang="en-US" sz="800" dirty="0">
                <a:solidFill>
                  <a:srgbClr val="000000"/>
                </a:solidFill>
              </a:rPr>
              <a:t>, 2013. Ciudad de Nueva York </a:t>
            </a:r>
          </a:p>
          <a:p>
            <a:pPr algn="r"/>
            <a:r>
              <a:rPr lang="en-US" sz="800" dirty="0" err="1">
                <a:solidFill>
                  <a:srgbClr val="000000"/>
                </a:solidFill>
              </a:rPr>
              <a:t>Departamento</a:t>
            </a:r>
            <a:r>
              <a:rPr lang="en-US" sz="800" dirty="0">
                <a:solidFill>
                  <a:srgbClr val="000000"/>
                </a:solidFill>
              </a:rPr>
              <a:t> de </a:t>
            </a:r>
            <a:r>
              <a:rPr lang="en-US" sz="800" dirty="0" err="1">
                <a:solidFill>
                  <a:srgbClr val="000000"/>
                </a:solidFill>
              </a:rPr>
              <a:t>Servicios</a:t>
            </a:r>
            <a:r>
              <a:rPr lang="en-US" sz="800" dirty="0">
                <a:solidFill>
                  <a:srgbClr val="000000"/>
                </a:solidFill>
              </a:rPr>
              <a:t> al </a:t>
            </a:r>
            <a:r>
              <a:rPr lang="en-US" sz="800" dirty="0" err="1">
                <a:solidFill>
                  <a:srgbClr val="000000"/>
                </a:solidFill>
              </a:rPr>
              <a:t>Consumidor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</a:p>
          <a:p>
            <a:pPr algn="r"/>
            <a:r>
              <a:rPr lang="en-US" sz="800" dirty="0" err="1">
                <a:solidFill>
                  <a:srgbClr val="000000"/>
                </a:solidFill>
              </a:rPr>
              <a:t>Todos</a:t>
            </a:r>
            <a:r>
              <a:rPr lang="en-US" sz="800" dirty="0">
                <a:solidFill>
                  <a:srgbClr val="000000"/>
                </a:solidFill>
              </a:rPr>
              <a:t> los </a:t>
            </a:r>
            <a:r>
              <a:rPr lang="en-US" sz="800" dirty="0" err="1">
                <a:solidFill>
                  <a:srgbClr val="000000"/>
                </a:solidFill>
              </a:rPr>
              <a:t>derechos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reservados</a:t>
            </a:r>
            <a:r>
              <a:rPr lang="en-US" sz="8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Estado de </a:t>
            </a:r>
            <a:r>
              <a:rPr lang="en-US" sz="2800" b="1" kern="0" dirty="0" err="1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Flujo</a:t>
            </a:r>
            <a:r>
              <a:rPr lang="en-US" sz="2800" b="1" kern="0" dirty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 de </a:t>
            </a:r>
            <a:r>
              <a:rPr lang="en-US" sz="2800" b="1" kern="0" dirty="0" err="1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Efectivo</a:t>
            </a:r>
            <a:r>
              <a:rPr lang="en-US" sz="2800" b="1" kern="0" dirty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/</a:t>
            </a:r>
            <a:r>
              <a:rPr lang="en-US" sz="2800" b="1" kern="0" dirty="0" err="1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Caja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39394"/>
              </p:ext>
            </p:extLst>
          </p:nvPr>
        </p:nvGraphicFramePr>
        <p:xfrm>
          <a:off x="533400" y="1676400"/>
          <a:ext cx="7620001" cy="4993184"/>
        </p:xfrm>
        <a:graphic>
          <a:graphicData uri="http://schemas.openxmlformats.org/drawingml/2006/table">
            <a:tbl>
              <a:tblPr/>
              <a:tblGrid>
                <a:gridCol w="856290"/>
                <a:gridCol w="1190778"/>
                <a:gridCol w="1003464"/>
                <a:gridCol w="814686"/>
                <a:gridCol w="723959"/>
                <a:gridCol w="985632"/>
                <a:gridCol w="849954"/>
                <a:gridCol w="1195238"/>
              </a:tblGrid>
              <a:tr h="16879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Estado</a:t>
                      </a:r>
                      <a:r>
                        <a:rPr lang="es-ES_tradnl" sz="110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Flujo de Efectivo/Caja</a:t>
                      </a:r>
                      <a:endParaRPr lang="es-ES_tradnl" sz="11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</a:t>
                      </a:r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ñ</a:t>
                      </a:r>
                      <a:r>
                        <a:rPr lang="en-US" sz="11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</a:t>
                      </a:r>
                      <a:r>
                        <a:rPr lang="en-US" sz="1100" b="1" i="0" u="none" strike="noStrike" baseline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U</a:t>
                      </a:r>
                      <a:r>
                        <a:rPr lang="en-US" sz="1100" b="1" i="0" u="none" strike="noStrike" kern="1200" baseline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</a:t>
                      </a:r>
                      <a:r>
                        <a:rPr lang="en-US" sz="1100" b="1" i="0" u="none" strike="noStrike" baseline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</a:t>
                      </a:r>
                      <a:endParaRPr lang="en-US" sz="11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</a:t>
                      </a:r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ñ</a:t>
                      </a:r>
                      <a:r>
                        <a:rPr lang="en-US" sz="11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</a:t>
                      </a:r>
                      <a:r>
                        <a:rPr lang="en-US" sz="11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Dos</a:t>
                      </a:r>
                      <a:endParaRPr lang="en-US" sz="11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</a:t>
                      </a:r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ñ</a:t>
                      </a:r>
                      <a:r>
                        <a:rPr lang="en-US" sz="11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</a:t>
                      </a:r>
                      <a:r>
                        <a:rPr lang="en-US" sz="11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Tres</a:t>
                      </a:r>
                      <a:endParaRPr lang="en-US" sz="11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Flujo</a:t>
                      </a:r>
                      <a:r>
                        <a:rPr lang="es-ES_tradnl" sz="110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Caja de Operaciones</a:t>
                      </a:r>
                      <a:endParaRPr lang="es-ES_tradnl" sz="11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Ingreso</a:t>
                      </a:r>
                      <a:r>
                        <a:rPr lang="es-ES_tradnl" sz="11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Neto</a:t>
                      </a: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/ (P</a:t>
                      </a:r>
                      <a:r>
                        <a:rPr lang="es-ES_tradnl" sz="110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é</a:t>
                      </a: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rdida)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Agregar</a:t>
                      </a:r>
                      <a:r>
                        <a:rPr lang="es-ES_tradnl" sz="11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</a:t>
                      </a: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Depreciaci</a:t>
                      </a:r>
                      <a:r>
                        <a:rPr lang="es-ES_tradnl" sz="1100" b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ó</a:t>
                      </a: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Agregar Amortizaci</a:t>
                      </a:r>
                      <a:r>
                        <a:rPr lang="es-ES_tradnl" sz="1100" b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ó</a:t>
                      </a: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26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Disminuye/ (Aumento) en</a:t>
                      </a:r>
                      <a:r>
                        <a:rPr lang="es-ES_tradnl" sz="11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Bienes </a:t>
                      </a: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Actuales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90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Aumento / (Disminuye) en </a:t>
                      </a:r>
                      <a:r>
                        <a:rPr lang="es-ES_tradnl" sz="11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Responsabilidades Actuales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90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Efectivo</a:t>
                      </a:r>
                      <a:r>
                        <a:rPr lang="es-ES_tradnl" sz="110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Neto Prove</a:t>
                      </a:r>
                      <a:r>
                        <a:rPr lang="es-ES_tradnl" sz="1100" b="1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í</a:t>
                      </a:r>
                      <a:r>
                        <a:rPr lang="es-ES_tradnl" sz="110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do</a:t>
                      </a:r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/ (Usado) </a:t>
                      </a:r>
                      <a:r>
                        <a:rPr lang="es-ES_tradnl" sz="110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las </a:t>
                      </a:r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Operaciones</a:t>
                      </a: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Flujo</a:t>
                      </a:r>
                      <a:r>
                        <a:rPr lang="es-ES_tradnl" sz="110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Caja por </a:t>
                      </a:r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Inversiones</a:t>
                      </a:r>
                      <a:endParaRPr lang="es-ES_tradnl" sz="11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Compra</a:t>
                      </a:r>
                      <a:r>
                        <a:rPr lang="es-ES_tradnl" sz="11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Equipo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Compra</a:t>
                      </a:r>
                      <a:r>
                        <a:rPr lang="es-ES_tradnl" sz="11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Mobiliario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41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Compra</a:t>
                      </a:r>
                      <a:r>
                        <a:rPr lang="es-ES_tradnl" sz="11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Lista de Clientes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Compra</a:t>
                      </a:r>
                      <a:r>
                        <a:rPr lang="es-ES_tradnl" sz="11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Bienes Raíces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Dep</a:t>
                      </a:r>
                      <a:r>
                        <a:rPr lang="es-ES_tradnl" sz="1100" b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ó</a:t>
                      </a: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sito</a:t>
                      </a:r>
                      <a:r>
                        <a:rPr lang="es-ES_tradnl" sz="11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de Alquiler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9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Efectivo Neto Usado en  Actividades de Inversi</a:t>
                      </a:r>
                      <a:r>
                        <a:rPr lang="es-ES_tradnl" sz="1100" b="1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ó</a:t>
                      </a:r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Flujo de Caja de Actividades de Financiamiento</a:t>
                      </a:r>
                      <a:endParaRPr lang="es-ES_tradnl" sz="11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Pr</a:t>
                      </a:r>
                      <a:r>
                        <a:rPr lang="es-ES_tradnl" sz="110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é</a:t>
                      </a: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stamos</a:t>
                      </a:r>
                      <a:r>
                        <a:rPr lang="es-ES_tradnl" sz="11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Bancarios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Pr</a:t>
                      </a:r>
                      <a:r>
                        <a:rPr lang="es-ES_tradnl" sz="110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é</a:t>
                      </a: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stamos Personales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Capital del Propietario /Due</a:t>
                      </a:r>
                      <a:r>
                        <a:rPr lang="es-ES_tradnl" sz="1100" b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ñ</a:t>
                      </a: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Menos</a:t>
                      </a:r>
                      <a:r>
                        <a:rPr lang="es-ES_tradnl" sz="11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Pagos de los Pr</a:t>
                      </a:r>
                      <a:r>
                        <a:rPr lang="es-ES_tradnl" sz="110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é</a:t>
                      </a:r>
                      <a:r>
                        <a:rPr lang="es-ES_tradnl" sz="11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stamos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75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Menos Distribuci</a:t>
                      </a:r>
                      <a:r>
                        <a:rPr lang="es-ES_tradnl" sz="1100" b="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ó</a:t>
                      </a: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 a</a:t>
                      </a:r>
                      <a:r>
                        <a:rPr lang="es-ES_tradnl" sz="1100" b="0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Accionistas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03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Efectivo Neto Proveído por Actividades de Financiamiento</a:t>
                      </a:r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Efectivo</a:t>
                      </a:r>
                      <a:r>
                        <a:rPr lang="es-ES_tradnl" sz="110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al principio del</a:t>
                      </a:r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per</a:t>
                      </a:r>
                      <a:r>
                        <a:rPr lang="es-ES_tradnl" sz="110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í</a:t>
                      </a:r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odo</a:t>
                      </a:r>
                      <a:endParaRPr lang="es-ES_tradnl" sz="11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s-ES_tradnl" sz="1100" b="0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Efectivo</a:t>
                      </a:r>
                      <a:r>
                        <a:rPr lang="es-ES_tradnl" sz="1100" b="1" i="0" u="none" strike="noStrike" baseline="0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al final del</a:t>
                      </a:r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per</a:t>
                      </a:r>
                      <a:r>
                        <a:rPr lang="es-ES_tradnl" sz="1100" kern="1200" noProof="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í</a:t>
                      </a:r>
                      <a:r>
                        <a:rPr lang="es-ES_tradnl" sz="1100" b="1" i="0" u="none" strike="noStrike" noProof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odo</a:t>
                      </a:r>
                      <a:endParaRPr lang="es-ES_tradnl" sz="1100" b="1" i="0" u="none" strike="noStrike" noProof="0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rot="5400000">
            <a:off x="7439202" y="5331768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000000"/>
                </a:solidFill>
              </a:rPr>
              <a:t>5 </a:t>
            </a:r>
            <a:r>
              <a:rPr lang="en-US" sz="800" dirty="0">
                <a:solidFill>
                  <a:srgbClr val="000000"/>
                </a:solidFill>
              </a:rPr>
              <a:t>de </a:t>
            </a:r>
            <a:r>
              <a:rPr lang="en-US" sz="800" dirty="0" err="1">
                <a:solidFill>
                  <a:srgbClr val="000000"/>
                </a:solidFill>
              </a:rPr>
              <a:t>septiembre</a:t>
            </a:r>
            <a:r>
              <a:rPr lang="en-US" sz="800" dirty="0">
                <a:solidFill>
                  <a:srgbClr val="000000"/>
                </a:solidFill>
              </a:rPr>
              <a:t>, 2013. Ciudad de Nueva York </a:t>
            </a:r>
          </a:p>
          <a:p>
            <a:pPr algn="r"/>
            <a:r>
              <a:rPr lang="en-US" sz="800" dirty="0" err="1">
                <a:solidFill>
                  <a:srgbClr val="000000"/>
                </a:solidFill>
              </a:rPr>
              <a:t>Departamento</a:t>
            </a:r>
            <a:r>
              <a:rPr lang="en-US" sz="800" dirty="0">
                <a:solidFill>
                  <a:srgbClr val="000000"/>
                </a:solidFill>
              </a:rPr>
              <a:t> de </a:t>
            </a:r>
            <a:r>
              <a:rPr lang="en-US" sz="800" dirty="0" err="1">
                <a:solidFill>
                  <a:srgbClr val="000000"/>
                </a:solidFill>
              </a:rPr>
              <a:t>Servicios</a:t>
            </a:r>
            <a:r>
              <a:rPr lang="en-US" sz="800" dirty="0">
                <a:solidFill>
                  <a:srgbClr val="000000"/>
                </a:solidFill>
              </a:rPr>
              <a:t> al </a:t>
            </a:r>
            <a:r>
              <a:rPr lang="en-US" sz="800" dirty="0" err="1">
                <a:solidFill>
                  <a:srgbClr val="000000"/>
                </a:solidFill>
              </a:rPr>
              <a:t>Consumidor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</a:p>
          <a:p>
            <a:pPr algn="r"/>
            <a:r>
              <a:rPr lang="en-US" sz="800" dirty="0" err="1">
                <a:solidFill>
                  <a:srgbClr val="000000"/>
                </a:solidFill>
              </a:rPr>
              <a:t>Todos</a:t>
            </a:r>
            <a:r>
              <a:rPr lang="en-US" sz="800" dirty="0">
                <a:solidFill>
                  <a:srgbClr val="000000"/>
                </a:solidFill>
              </a:rPr>
              <a:t> los </a:t>
            </a:r>
            <a:r>
              <a:rPr lang="en-US" sz="800" dirty="0" err="1">
                <a:solidFill>
                  <a:srgbClr val="000000"/>
                </a:solidFill>
              </a:rPr>
              <a:t>derechos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reservados</a:t>
            </a:r>
            <a:r>
              <a:rPr lang="en-US" sz="8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Fuentes de </a:t>
            </a:r>
            <a:r>
              <a:rPr lang="en-US" sz="2800" b="1" kern="0" dirty="0" err="1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Efectivo</a:t>
            </a:r>
            <a:r>
              <a:rPr lang="en-US" sz="2800" b="1" kern="0" dirty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 </a:t>
            </a:r>
            <a:r>
              <a:rPr lang="en-US" sz="2800" b="1" kern="0" dirty="0" err="1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Generado</a:t>
            </a:r>
            <a:r>
              <a:rPr lang="en-US" sz="2800" b="1" kern="0" dirty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 </a:t>
            </a:r>
            <a:r>
              <a:rPr lang="en-US" sz="2800" b="1" kern="0" dirty="0" err="1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Internamente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1969150"/>
            <a:ext cx="8410398" cy="488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Negociar términos de la Cuentas por </a:t>
            </a:r>
            <a:r>
              <a:rPr lang="es-ES_tradnl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Pagar</a:t>
            </a:r>
            <a:endParaRPr lang="es-ES_tradnl" sz="20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Negociar términos de las Cuentas por </a:t>
            </a:r>
            <a:r>
              <a:rPr lang="es-ES_tradnl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Cobrar</a:t>
            </a:r>
            <a:endParaRPr lang="es-ES_tradnl" sz="20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Cortar costos directos e indirectos que no sean </a:t>
            </a:r>
            <a:r>
              <a:rPr lang="es-ES_tradnl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esenciales</a:t>
            </a:r>
            <a:endParaRPr lang="es-ES_tradnl" sz="20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Renegociar préstamos o términos de la tarjeta de </a:t>
            </a:r>
            <a:r>
              <a:rPr lang="es-ES_tradnl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crédito</a:t>
            </a:r>
            <a:endParaRPr lang="es-ES_tradnl" sz="20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Descontar o “liquidar” inventario </a:t>
            </a:r>
            <a:r>
              <a:rPr lang="es-ES_tradnl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excesivo</a:t>
            </a:r>
            <a:endParaRPr lang="es-ES_tradnl" sz="20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Intercambiar servicios con otros </a:t>
            </a:r>
            <a:r>
              <a:rPr lang="es-ES_tradnl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negocios</a:t>
            </a:r>
            <a:endParaRPr lang="es-ES_tradnl" sz="20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Crear y usar las reservas de efectivo</a:t>
            </a:r>
            <a:endParaRPr lang="en-US" sz="20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62484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000000"/>
                </a:solidFill>
              </a:rPr>
              <a:t>5 </a:t>
            </a:r>
            <a:r>
              <a:rPr lang="en-US" sz="800" dirty="0">
                <a:solidFill>
                  <a:srgbClr val="000000"/>
                </a:solidFill>
              </a:rPr>
              <a:t>de </a:t>
            </a:r>
            <a:r>
              <a:rPr lang="en-US" sz="800" dirty="0" err="1">
                <a:solidFill>
                  <a:srgbClr val="000000"/>
                </a:solidFill>
              </a:rPr>
              <a:t>septiembre</a:t>
            </a:r>
            <a:r>
              <a:rPr lang="en-US" sz="800" dirty="0">
                <a:solidFill>
                  <a:srgbClr val="000000"/>
                </a:solidFill>
              </a:rPr>
              <a:t>, 2013. Ciudad de Nueva York </a:t>
            </a:r>
          </a:p>
          <a:p>
            <a:pPr algn="r"/>
            <a:r>
              <a:rPr lang="en-US" sz="800" dirty="0" err="1">
                <a:solidFill>
                  <a:srgbClr val="000000"/>
                </a:solidFill>
              </a:rPr>
              <a:t>Departamento</a:t>
            </a:r>
            <a:r>
              <a:rPr lang="en-US" sz="800" dirty="0">
                <a:solidFill>
                  <a:srgbClr val="000000"/>
                </a:solidFill>
              </a:rPr>
              <a:t> de </a:t>
            </a:r>
            <a:r>
              <a:rPr lang="en-US" sz="800" dirty="0" err="1">
                <a:solidFill>
                  <a:srgbClr val="000000"/>
                </a:solidFill>
              </a:rPr>
              <a:t>Servicios</a:t>
            </a:r>
            <a:r>
              <a:rPr lang="en-US" sz="800" dirty="0">
                <a:solidFill>
                  <a:srgbClr val="000000"/>
                </a:solidFill>
              </a:rPr>
              <a:t> al </a:t>
            </a:r>
            <a:r>
              <a:rPr lang="en-US" sz="800" dirty="0" err="1">
                <a:solidFill>
                  <a:srgbClr val="000000"/>
                </a:solidFill>
              </a:rPr>
              <a:t>Consumidor</a:t>
            </a:r>
            <a:r>
              <a:rPr lang="en-US" sz="800" dirty="0">
                <a:solidFill>
                  <a:srgbClr val="000000"/>
                </a:solidFill>
              </a:rPr>
              <a:t>. </a:t>
            </a:r>
          </a:p>
          <a:p>
            <a:pPr algn="r"/>
            <a:r>
              <a:rPr lang="en-US" sz="800" dirty="0" err="1">
                <a:solidFill>
                  <a:srgbClr val="000000"/>
                </a:solidFill>
              </a:rPr>
              <a:t>Todos</a:t>
            </a:r>
            <a:r>
              <a:rPr lang="en-US" sz="800" dirty="0">
                <a:solidFill>
                  <a:srgbClr val="000000"/>
                </a:solidFill>
              </a:rPr>
              <a:t> los </a:t>
            </a:r>
            <a:r>
              <a:rPr lang="en-US" sz="800" dirty="0" err="1">
                <a:solidFill>
                  <a:srgbClr val="000000"/>
                </a:solidFill>
              </a:rPr>
              <a:t>derechos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reservados</a:t>
            </a:r>
            <a:r>
              <a:rPr lang="en-US" sz="8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2168&quot;&gt;&lt;object type=&quot;3&quot; unique_id=&quot;12169&quot;&gt;&lt;property id=&quot;20148&quot; value=&quot;5&quot;/&gt;&lt;property id=&quot;20300&quot; value=&quot;Slide 1&quot;/&gt;&lt;property id=&quot;20307&quot; value=&quot;256&quot;/&gt;&lt;/object&gt;&lt;object type=&quot;3&quot; unique_id=&quot;43526&quot;&gt;&lt;property id=&quot;20148&quot; value=&quot;5&quot;/&gt;&lt;property id=&quot;20300&quot; value=&quot;Slide 2&quot;/&gt;&lt;property id=&quot;20307&quot; value=&quot;293&quot;/&gt;&lt;/object&gt;&lt;object type=&quot;3&quot; unique_id=&quot;43982&quot;&gt;&lt;property id=&quot;20148&quot; value=&quot;5&quot;/&gt;&lt;property id=&quot;20300&quot; value=&quot;Slide 4&quot;/&gt;&lt;property id=&quot;20307&quot; value=&quot;304&quot;/&gt;&lt;/object&gt;&lt;object type=&quot;3&quot; unique_id=&quot;43983&quot;&gt;&lt;property id=&quot;20148&quot; value=&quot;5&quot;/&gt;&lt;property id=&quot;20300&quot; value=&quot;Slide 5&quot;/&gt;&lt;property id=&quot;20307&quot; value=&quot;307&quot;/&gt;&lt;/object&gt;&lt;object type=&quot;3&quot; unique_id=&quot;43984&quot;&gt;&lt;property id=&quot;20148&quot; value=&quot;5&quot;/&gt;&lt;property id=&quot;20300&quot; value=&quot;Slide 6&quot;/&gt;&lt;property id=&quot;20307&quot; value=&quot;305&quot;/&gt;&lt;/object&gt;&lt;object type=&quot;3&quot; unique_id=&quot;43985&quot;&gt;&lt;property id=&quot;20148&quot; value=&quot;5&quot;/&gt;&lt;property id=&quot;20300&quot; value=&quot;Slide 9&quot;/&gt;&lt;property id=&quot;20307&quot; value=&quot;306&quot;/&gt;&lt;/object&gt;&lt;object type=&quot;3&quot; unique_id=&quot;44131&quot;&gt;&lt;property id=&quot;20148&quot; value=&quot;5&quot;/&gt;&lt;property id=&quot;20300&quot; value=&quot;Slide 7&quot;/&gt;&lt;property id=&quot;20307&quot; value=&quot;308&quot;/&gt;&lt;/object&gt;&lt;object type=&quot;3&quot; unique_id=&quot;44132&quot;&gt;&lt;property id=&quot;20148&quot; value=&quot;5&quot;/&gt;&lt;property id=&quot;20300&quot; value=&quot;Slide 10&quot;/&gt;&lt;property id=&quot;20307&quot; value=&quot;309&quot;/&gt;&lt;/object&gt;&lt;object type=&quot;3&quot; unique_id=&quot;44133&quot;&gt;&lt;property id=&quot;20148&quot; value=&quot;5&quot;/&gt;&lt;property id=&quot;20300&quot; value=&quot;Slide 11&quot;/&gt;&lt;property id=&quot;20307&quot; value=&quot;310&quot;/&gt;&lt;/object&gt;&lt;object type=&quot;3&quot; unique_id=&quot;44294&quot;&gt;&lt;property id=&quot;20148&quot; value=&quot;5&quot;/&gt;&lt;property id=&quot;20300&quot; value=&quot;Slide 12&quot;/&gt;&lt;property id=&quot;20307&quot; value=&quot;311&quot;/&gt;&lt;/object&gt;&lt;object type=&quot;3&quot; unique_id=&quot;47984&quot;&gt;&lt;property id=&quot;20148&quot; value=&quot;5&quot;/&gt;&lt;property id=&quot;20300&quot; value=&quot;Slide 8&quot;/&gt;&lt;property id=&quot;20307&quot; value=&quot;329&quot;/&gt;&lt;/object&gt;&lt;object type=&quot;3&quot; unique_id=&quot;48113&quot;&gt;&lt;property id=&quot;20148&quot; value=&quot;5&quot;/&gt;&lt;property id=&quot;20300&quot; value=&quot;Slide 3 - &amp;quot;Questions to Think About&amp;quot;&quot;/&gt;&lt;property id=&quot;20307&quot; value=&quot;330&quot;/&gt;&lt;/object&gt;&lt;object type=&quot;3&quot; unique_id=&quot;48170&quot;&gt;&lt;property id=&quot;20148&quot; value=&quot;5&quot;/&gt;&lt;property id=&quot;20300&quot; value=&quot;Slide 13 - &amp;quot;Summary&amp;quot;&quot;/&gt;&lt;property id=&quot;20307&quot; value=&quot;331&quot;/&gt;&lt;/object&gt;&lt;/object&gt;&lt;object type=&quot;8&quot; unique_id=&quot;122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YC D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ner Slides">
  <a:themeElements>
    <a:clrScheme name="NYC_DC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4C93C"/>
      </a:accent1>
      <a:accent2>
        <a:srgbClr val="284B23"/>
      </a:accent2>
      <a:accent3>
        <a:srgbClr val="FFFFFF"/>
      </a:accent3>
      <a:accent4>
        <a:srgbClr val="000000"/>
      </a:accent4>
      <a:accent5>
        <a:srgbClr val="284B23"/>
      </a:accent5>
      <a:accent6>
        <a:srgbClr val="284B23"/>
      </a:accent6>
      <a:hlink>
        <a:srgbClr val="284B23"/>
      </a:hlink>
      <a:folHlink>
        <a:srgbClr val="FF6A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5669</TotalTime>
  <Words>1756</Words>
  <Application>Microsoft Office PowerPoint</Application>
  <PresentationFormat>On-screen Show (4:3)</PresentationFormat>
  <Paragraphs>1025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NYC DCA</vt:lpstr>
      <vt:lpstr>Cover Slide</vt:lpstr>
      <vt:lpstr>Inner Slides</vt:lpstr>
      <vt:lpstr>Educación Financiera para Miembros de Cooperativas de Trabajadores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AAARI</dc:creator>
  <cp:lastModifiedBy>rinehartj</cp:lastModifiedBy>
  <cp:revision>167</cp:revision>
  <dcterms:created xsi:type="dcterms:W3CDTF">2009-11-16T09:36:17Z</dcterms:created>
  <dcterms:modified xsi:type="dcterms:W3CDTF">2017-06-07T21:32:49Z</dcterms:modified>
</cp:coreProperties>
</file>