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5" r:id="rId3"/>
  </p:sldMasterIdLst>
  <p:notesMasterIdLst>
    <p:notesMasterId r:id="rId18"/>
  </p:notesMasterIdLst>
  <p:handoutMasterIdLst>
    <p:handoutMasterId r:id="rId19"/>
  </p:handoutMasterIdLst>
  <p:sldIdLst>
    <p:sldId id="332" r:id="rId4"/>
    <p:sldId id="333" r:id="rId5"/>
    <p:sldId id="293" r:id="rId6"/>
    <p:sldId id="330" r:id="rId7"/>
    <p:sldId id="304" r:id="rId8"/>
    <p:sldId id="307" r:id="rId9"/>
    <p:sldId id="305" r:id="rId10"/>
    <p:sldId id="308" r:id="rId11"/>
    <p:sldId id="329" r:id="rId12"/>
    <p:sldId id="306" r:id="rId13"/>
    <p:sldId id="309" r:id="rId14"/>
    <p:sldId id="310" r:id="rId15"/>
    <p:sldId id="311" r:id="rId16"/>
    <p:sldId id="331" r:id="rId17"/>
  </p:sldIdLst>
  <p:sldSz cx="9144000" cy="6858000" type="screen4x3"/>
  <p:notesSz cx="7315200" cy="96012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B23"/>
    <a:srgbClr val="00549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1" autoAdjust="0"/>
    <p:restoredTop sz="94762" autoAdjust="0"/>
  </p:normalViewPr>
  <p:slideViewPr>
    <p:cSldViewPr>
      <p:cViewPr>
        <p:scale>
          <a:sx n="106" d="100"/>
          <a:sy n="106" d="100"/>
        </p:scale>
        <p:origin x="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8" tIns="48325" rIns="96648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8" tIns="48325" rIns="96648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6857FDC4-37F9-48AA-BE72-3CB4B496E401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8" tIns="48325" rIns="96648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48" tIns="48325" rIns="96648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pPr>
              <a:defRPr/>
            </a:pPr>
            <a:fld id="{9D1991BD-39BB-411E-8BBF-C297E5A3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42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4" rIns="94846" bIns="47424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4" rIns="94846" bIns="47424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23E9EEB5-057E-4476-B5FC-CD890D5634AA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4" rIns="94846" bIns="47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4" rIns="94846" bIns="47424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46" tIns="47424" rIns="94846" bIns="47424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pPr>
              <a:defRPr/>
            </a:pPr>
            <a:fld id="{09FE5E4E-1370-4483-8640-01CAAC09C7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68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BF8BDA-F849-435A-9ECE-FED1496C587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5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300" dirty="0"/>
              <a:t>The goals are threefold: </a:t>
            </a:r>
          </a:p>
          <a:p>
            <a:endParaRPr lang="en-US" sz="1300" dirty="0"/>
          </a:p>
          <a:p>
            <a:r>
              <a:rPr lang="en-US" sz="1300" dirty="0"/>
              <a:t>To support and strengthen the financial health of individual members of workers cooperatives and to empower them to make the best possible financial decisions for themselves and ultimately their families</a:t>
            </a:r>
          </a:p>
          <a:p>
            <a:endParaRPr lang="en-US" sz="1300" dirty="0"/>
          </a:p>
          <a:p>
            <a:r>
              <a:rPr lang="en-US" sz="1300" dirty="0"/>
              <a:t>To ensure that the cooperative businesses are maximizing asset building and financial empowerment opportunities for their members, and</a:t>
            </a:r>
          </a:p>
          <a:p>
            <a:endParaRPr lang="en-US" sz="1300" dirty="0"/>
          </a:p>
          <a:p>
            <a:r>
              <a:rPr lang="en-US" sz="1300" dirty="0"/>
              <a:t>To develop individual-level and cooperative-level financial empowerment and asset building tools and practices for the broader New York City cooperative community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BF8BDA-F849-435A-9ECE-FED1496C587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7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Beware of subsidies that obscure the financial reality of the business</a:t>
            </a:r>
            <a:endParaRPr lang="en-US" sz="1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Owner not taking salary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Interest free loans from friends and family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Low or no rent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While these can prove useful in the short term, after a point they can:</a:t>
            </a:r>
            <a:endParaRPr lang="en-US" sz="1200" kern="1200" dirty="0" smtClean="0">
              <a:solidFill>
                <a:schemeClr val="tx1"/>
              </a:solidFill>
              <a:latin typeface="Calibri" pitchFamily="34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Conceal an unsustainable business plan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rPr>
              <a:t>Lead you to throw “good money after bad”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FE5E4E-1370-4483-8640-01CAAC09C7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3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ula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28801"/>
            <a:ext cx="1600200" cy="533399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1pPr>
            <a:lvl2pPr marL="45720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2pPr>
            <a:lvl3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3pPr>
            <a:lvl4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4pPr>
            <a:lvl5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5pPr>
          </a:lstStyle>
          <a:p>
            <a:pPr lvl="0"/>
            <a:r>
              <a:rPr lang="en-US" smtClean="0"/>
              <a:t>Step #</a:t>
            </a:r>
            <a:endParaRPr lang="en-US" dirty="0" smtClean="0"/>
          </a:p>
        </p:txBody>
      </p:sp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09954" y="3228340"/>
            <a:ext cx="1547446" cy="533399"/>
          </a:xfrm>
          <a:prstGeom prst="rect">
            <a:avLst/>
          </a:prstGeom>
        </p:spPr>
        <p:txBody>
          <a:bodyPr/>
          <a:lstStyle>
            <a:lvl1pPr mar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1800" b="1" kern="1200" dirty="0" smtClean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1pPr>
            <a:lvl2pPr marL="45720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2pPr>
            <a:lvl3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3pPr>
            <a:lvl4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4pPr>
            <a:lvl5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5pPr>
          </a:lstStyle>
          <a:p>
            <a:pPr lvl="0"/>
            <a:r>
              <a:rPr lang="en-US" dirty="0" smtClean="0"/>
              <a:t>Formula </a:t>
            </a:r>
            <a:br>
              <a:rPr lang="en-US" dirty="0" smtClean="0"/>
            </a:br>
            <a:r>
              <a:rPr lang="en-US" dirty="0" smtClean="0"/>
              <a:t>Name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2286000" y="3228975"/>
            <a:ext cx="3200400" cy="11144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Formula Content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3228975"/>
            <a:ext cx="2324100" cy="11144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smtClean="0"/>
              <a:t>Formula Result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638800" y="3149153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smtClean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=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0" y="1828800"/>
            <a:ext cx="6134100" cy="5334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smtClean="0"/>
              <a:t>step description</a:t>
            </a:r>
            <a:endParaRPr lang="en-US" dirty="0" smtClean="0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57200" y="5181600"/>
            <a:ext cx="8077200" cy="914400"/>
          </a:xfrm>
          <a:prstGeom prst="rect">
            <a:avLst/>
          </a:prstGeom>
          <a:solidFill>
            <a:srgbClr val="D1DE49"/>
          </a:solidFill>
        </p:spPr>
        <p:txBody>
          <a:bodyPr/>
          <a:lstStyle>
            <a:lvl1pPr>
              <a:defRPr sz="2000">
                <a:solidFill>
                  <a:srgbClr val="284B23"/>
                </a:solidFill>
              </a:defRPr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Click to edit call-out box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905000"/>
            <a:ext cx="3505200" cy="4343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00599" y="2209800"/>
            <a:ext cx="3680555" cy="3733800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z="2400" b="1" dirty="0" smtClean="0">
                <a:solidFill>
                  <a:srgbClr val="353535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Click to edit intro text</a:t>
            </a:r>
            <a:br>
              <a:rPr lang="en-US" sz="2400" b="1" dirty="0" smtClean="0">
                <a:solidFill>
                  <a:srgbClr val="353535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r>
              <a:rPr lang="en-US" sz="2400" b="0" dirty="0" smtClean="0">
                <a:solidFill>
                  <a:srgbClr val="353535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Click to edit d</a:t>
            </a:r>
            <a:r>
              <a:rPr lang="en-US" sz="2400" dirty="0" smtClean="0">
                <a:solidFill>
                  <a:srgbClr val="353535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etail text</a:t>
            </a:r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 flipV="1">
            <a:off x="4800600" y="1905000"/>
            <a:ext cx="3680555" cy="76069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3429000"/>
            <a:ext cx="2286000" cy="24384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685800" y="1905000"/>
            <a:ext cx="7734300" cy="121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intro paragraph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276600" y="3429000"/>
            <a:ext cx="5257800" cy="243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supplemental paragraph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header with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828801"/>
            <a:ext cx="8229600" cy="533399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2400" b="0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1pPr>
            <a:lvl2pPr marL="45720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2pPr>
            <a:lvl3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3pPr>
            <a:lvl4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4pPr>
            <a:lvl5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5pPr>
          </a:lstStyle>
          <a:p>
            <a:pPr lvl="0"/>
            <a:r>
              <a:rPr lang="en-US" dirty="0" smtClean="0"/>
              <a:t>Intro statement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idx="14" hasCustomPrompt="1"/>
          </p:nvPr>
        </p:nvSpPr>
        <p:spPr>
          <a:xfrm>
            <a:off x="457200" y="3376120"/>
            <a:ext cx="8077200" cy="249128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charset="0"/>
              <a:buChar char="•"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body text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315"/>
            <a:ext cx="9220200" cy="533400"/>
          </a:xfrm>
          <a:prstGeom prst="rect">
            <a:avLst/>
          </a:prstGeom>
        </p:spPr>
        <p:txBody>
          <a:bodyPr/>
          <a:lstStyle>
            <a:lvl1pPr>
              <a:def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defRPr>
            </a:lvl1pPr>
          </a:lstStyle>
          <a:p>
            <a:pPr lvl="0"/>
            <a:r>
              <a:rPr lang="en-US" dirty="0" smtClean="0"/>
              <a:t>Click to </a:t>
            </a:r>
            <a:r>
              <a:rPr lang="en-US" smtClean="0"/>
              <a:t>edit slide title</a:t>
            </a:r>
            <a:endParaRPr lang="en-US" dirty="0" smtClean="0"/>
          </a:p>
        </p:txBody>
      </p:sp>
      <p:sp>
        <p:nvSpPr>
          <p:cNvPr id="2" name="Rectangle 1"/>
          <p:cNvSpPr/>
          <p:nvPr userDrawn="1"/>
        </p:nvSpPr>
        <p:spPr>
          <a:xfrm>
            <a:off x="457200" y="283106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/>
              <a:t>Bold list title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533400" y="2057400"/>
            <a:ext cx="7886700" cy="403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33400" y="2057400"/>
            <a:ext cx="8001000" cy="411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2800" b="1" ker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lang="en-US" sz="1800" b="0" kern="1200" dirty="0" smtClean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1pPr>
          </a:lstStyle>
          <a:p>
            <a:pPr marL="0" marR="0" lvl="0" indent="0" algn="l" rtl="0" eaLnBrk="0" fontAlgn="base" hangingPunc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895600"/>
            <a:ext cx="7886700" cy="685800"/>
          </a:xfrm>
          <a:prstGeom prst="rect">
            <a:avLst/>
          </a:prstGeom>
        </p:spPr>
        <p:txBody>
          <a:bodyPr/>
          <a:lstStyle>
            <a:lvl1pPr>
              <a:defRPr sz="4300" b="1" i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85800" y="17830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14400" y="16916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870531" y="3886200"/>
            <a:ext cx="5562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3200" kern="0" spc="-150" dirty="0" smtClean="0">
                <a:solidFill>
                  <a:srgbClr val="D1DE49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762000"/>
            <a:ext cx="7772400" cy="4603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</a:t>
            </a:r>
            <a:r>
              <a:rPr lang="en-US" dirty="0" smtClean="0"/>
              <a:t>Agenda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3994" y="2019806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Item 1</a:t>
            </a:r>
          </a:p>
          <a:p>
            <a:endParaRPr lang="en-US" dirty="0" smtClean="0"/>
          </a:p>
          <a:p>
            <a:r>
              <a:rPr lang="en-US" dirty="0" smtClean="0"/>
              <a:t>Item 2</a:t>
            </a:r>
          </a:p>
          <a:p>
            <a:endParaRPr lang="en-US" dirty="0" smtClean="0"/>
          </a:p>
          <a:p>
            <a:r>
              <a:rPr lang="en-US" dirty="0" smtClean="0"/>
              <a:t>Item 3</a:t>
            </a:r>
          </a:p>
          <a:p>
            <a:endParaRPr lang="en-US" dirty="0" smtClean="0"/>
          </a:p>
          <a:p>
            <a:r>
              <a:rPr lang="en-US" dirty="0" smtClean="0"/>
              <a:t>Item 4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533400" y="2438400"/>
            <a:ext cx="7924800" cy="391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533400" y="2971800"/>
            <a:ext cx="7924800" cy="47410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533400" y="3538300"/>
            <a:ext cx="7924800" cy="43100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85800"/>
            <a:ext cx="8229600" cy="533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</a:t>
            </a:r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533399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1pPr>
            <a:lvl2pPr marL="45720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2pPr>
            <a:lvl3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3pPr>
            <a:lvl4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4pPr>
            <a:lvl5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5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457200" y="2369127"/>
            <a:ext cx="6400800" cy="1593273"/>
          </a:xfrm>
          <a:prstGeom prst="rect">
            <a:avLst/>
          </a:prstGeom>
        </p:spPr>
        <p:txBody>
          <a:bodyPr/>
          <a:lstStyle>
            <a:lvl1pPr marL="285750" indent="-285750" algn="l">
              <a:buFont typeface="Arial" charset="0"/>
              <a:buChar char="•"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Item 1</a:t>
            </a:r>
          </a:p>
          <a:p>
            <a:endParaRPr lang="en-US" dirty="0" smtClean="0"/>
          </a:p>
          <a:p>
            <a:r>
              <a:rPr lang="en-US" dirty="0" smtClean="0"/>
              <a:t>Item 2</a:t>
            </a:r>
          </a:p>
          <a:p>
            <a:endParaRPr lang="en-US" dirty="0" smtClean="0"/>
          </a:p>
          <a:p>
            <a:r>
              <a:rPr lang="en-US" dirty="0" smtClean="0"/>
              <a:t>Item 3</a:t>
            </a:r>
          </a:p>
          <a:p>
            <a:endParaRPr lang="en-US" dirty="0" smtClean="0"/>
          </a:p>
          <a:p>
            <a:r>
              <a:rPr lang="en-US" dirty="0" smtClean="0"/>
              <a:t>Item 4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533399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1pPr>
            <a:lvl2pPr marL="45720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2pPr>
            <a:lvl3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3pPr>
            <a:lvl4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4pPr>
            <a:lvl5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5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4" hasCustomPrompt="1"/>
          </p:nvPr>
        </p:nvSpPr>
        <p:spPr>
          <a:xfrm>
            <a:off x="457200" y="2444750"/>
            <a:ext cx="8077200" cy="2889250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numbered list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315"/>
            <a:ext cx="9220200" cy="533400"/>
          </a:xfrm>
          <a:prstGeom prst="rect">
            <a:avLst/>
          </a:prstGeom>
        </p:spPr>
        <p:txBody>
          <a:bodyPr/>
          <a:lstStyle>
            <a:lvl1pPr>
              <a:def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defRPr>
            </a:lvl1pPr>
          </a:lstStyle>
          <a:p>
            <a:pPr lvl="0"/>
            <a:r>
              <a:rPr lang="en-US" dirty="0" smtClean="0"/>
              <a:t>Click to </a:t>
            </a:r>
            <a:r>
              <a:rPr lang="en-US" smtClean="0"/>
              <a:t>edit slide title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er with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533399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1pPr>
            <a:lvl2pPr marL="45720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2pPr>
            <a:lvl3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3pPr>
            <a:lvl4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4pPr>
            <a:lvl5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5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6" name="Text Placeholder 9"/>
          <p:cNvSpPr>
            <a:spLocks noGrp="1"/>
          </p:cNvSpPr>
          <p:nvPr>
            <p:ph type="body" idx="14" hasCustomPrompt="1"/>
          </p:nvPr>
        </p:nvSpPr>
        <p:spPr>
          <a:xfrm>
            <a:off x="457200" y="2444750"/>
            <a:ext cx="8077200" cy="288925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body text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315"/>
            <a:ext cx="9220200" cy="533400"/>
          </a:xfrm>
          <a:prstGeom prst="rect">
            <a:avLst/>
          </a:prstGeom>
        </p:spPr>
        <p:txBody>
          <a:bodyPr/>
          <a:lstStyle>
            <a:lvl1pPr>
              <a:def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defRPr>
            </a:lvl1pPr>
          </a:lstStyle>
          <a:p>
            <a:pPr lvl="0"/>
            <a:r>
              <a:rPr lang="en-US" dirty="0" smtClean="0"/>
              <a:t>Click to </a:t>
            </a:r>
            <a:r>
              <a:rPr lang="en-US" smtClean="0"/>
              <a:t>edit slide title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533399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1pPr>
            <a:lvl2pPr marL="45720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2pPr>
            <a:lvl3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3pPr>
            <a:lvl4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4pPr>
            <a:lvl5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5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4" name="Text Placeholder 9"/>
          <p:cNvSpPr>
            <a:spLocks noGrp="1"/>
          </p:cNvSpPr>
          <p:nvPr>
            <p:ph type="body" idx="14" hasCustomPrompt="1"/>
          </p:nvPr>
        </p:nvSpPr>
        <p:spPr>
          <a:xfrm>
            <a:off x="457200" y="2444750"/>
            <a:ext cx="2819400" cy="52705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body text</a:t>
            </a:r>
          </a:p>
        </p:txBody>
      </p:sp>
      <p:cxnSp>
        <p:nvCxnSpPr>
          <p:cNvPr id="8" name="Straight Arrow Connector 7"/>
          <p:cNvCxnSpPr/>
          <p:nvPr userDrawn="1"/>
        </p:nvCxnSpPr>
        <p:spPr>
          <a:xfrm>
            <a:off x="3581400" y="2743200"/>
            <a:ext cx="762000" cy="0"/>
          </a:xfrm>
          <a:prstGeom prst="straightConnector1">
            <a:avLst/>
          </a:prstGeom>
          <a:ln>
            <a:solidFill>
              <a:srgbClr val="284B23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/>
          <p:cNvSpPr>
            <a:spLocks noGrp="1"/>
          </p:cNvSpPr>
          <p:nvPr>
            <p:ph type="body" idx="15" hasCustomPrompt="1"/>
          </p:nvPr>
        </p:nvSpPr>
        <p:spPr>
          <a:xfrm>
            <a:off x="4800600" y="2444750"/>
            <a:ext cx="2819400" cy="52705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body text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133602"/>
            <a:ext cx="3886200" cy="533399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1pPr>
            <a:lvl2pPr marL="45720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1" kern="120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2pPr>
            <a:lvl3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3pPr>
            <a:lvl4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4pPr>
            <a:lvl5pPr>
              <a:defRPr lang="en-US" sz="2000" kern="0" dirty="0">
                <a:solidFill>
                  <a:schemeClr val="tx1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defRPr>
            </a:lvl5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4" name="Text Placeholder 9"/>
          <p:cNvSpPr>
            <a:spLocks noGrp="1"/>
          </p:cNvSpPr>
          <p:nvPr>
            <p:ph type="body" idx="14" hasCustomPrompt="1"/>
          </p:nvPr>
        </p:nvSpPr>
        <p:spPr>
          <a:xfrm>
            <a:off x="457200" y="2978150"/>
            <a:ext cx="3886200" cy="327024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body text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734315"/>
            <a:ext cx="9220200" cy="533400"/>
          </a:xfrm>
          <a:prstGeom prst="rect">
            <a:avLst/>
          </a:prstGeom>
        </p:spPr>
        <p:txBody>
          <a:bodyPr/>
          <a:lstStyle>
            <a:lvl1pPr>
              <a:def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defRPr>
            </a:lvl1pPr>
          </a:lstStyle>
          <a:p>
            <a:pPr lvl="0"/>
            <a:r>
              <a:rPr lang="en-US" dirty="0" smtClean="0"/>
              <a:t>Click to </a:t>
            </a:r>
            <a:r>
              <a:rPr lang="en-US" smtClean="0"/>
              <a:t>edit slide title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4572000" y="2133601"/>
            <a:ext cx="4114800" cy="4114799"/>
          </a:xfrm>
          <a:prstGeom prst="rect">
            <a:avLst/>
          </a:prstGeom>
          <a:solidFill>
            <a:srgbClr val="D1DE49"/>
          </a:solidFill>
        </p:spPr>
        <p:txBody>
          <a:bodyPr/>
          <a:lstStyle>
            <a:lvl1pPr>
              <a:defRPr sz="2000">
                <a:solidFill>
                  <a:srgbClr val="284B23"/>
                </a:solidFill>
              </a:defRPr>
            </a:lvl1pPr>
          </a:lstStyle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Click to edit call-out box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57199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286000" y="139211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Presentation Title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199" cy="275067"/>
          </a:xfrm>
          <a:prstGeom prst="rect">
            <a:avLst/>
          </a:prstGeom>
        </p:spPr>
      </p:pic>
      <p:sp>
        <p:nvSpPr>
          <p:cNvPr id="12" name="Title Placeholder 2"/>
          <p:cNvSpPr>
            <a:spLocks noGrp="1"/>
          </p:cNvSpPr>
          <p:nvPr>
            <p:ph type="title"/>
          </p:nvPr>
        </p:nvSpPr>
        <p:spPr>
          <a:xfrm>
            <a:off x="533400" y="897887"/>
            <a:ext cx="7886700" cy="183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/>
  <p:txStyles>
    <p:titleStyle>
      <a:lvl1pPr algn="l" defTabSz="914400" rtl="0" eaLnBrk="1" latinLnBrk="0" hangingPunct="1">
        <a:spcBef>
          <a:spcPct val="0"/>
        </a:spcBef>
        <a:buNone/>
        <a:defRPr lang="en-US" sz="2800" b="1" kern="0" dirty="0">
          <a:solidFill>
            <a:srgbClr val="284B23"/>
          </a:solidFill>
          <a:latin typeface="Helvetica Neue LT Std 75" charset="0"/>
          <a:ea typeface="Helvetica Neue LT Std 75" charset="0"/>
          <a:cs typeface="Helvetica Neue LT Std 75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8721"/>
            <a:ext cx="9144000" cy="7360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36" y="6248400"/>
            <a:ext cx="466464" cy="5311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35" y="6251909"/>
            <a:ext cx="936565" cy="5358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7" y="6272621"/>
            <a:ext cx="1445626" cy="50917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5145" y="-51340"/>
            <a:ext cx="9174290" cy="6223540"/>
          </a:xfrm>
          <a:prstGeom prst="rect">
            <a:avLst/>
          </a:prstGeom>
          <a:solidFill>
            <a:srgbClr val="284B2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11067" y="3883618"/>
            <a:ext cx="228600" cy="2288582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5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57199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 bwMode="auto">
          <a:xfrm>
            <a:off x="2286000" y="139211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Presentation Title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199" cy="275067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533400" y="897887"/>
            <a:ext cx="7886700" cy="183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2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800" b="1" kern="0" dirty="0" smtClean="0">
          <a:solidFill>
            <a:srgbClr val="284B23"/>
          </a:solidFill>
          <a:latin typeface="Helvetica Neue LT Std 75" charset="0"/>
          <a:ea typeface="Helvetica Neue LT Std 75" charset="0"/>
          <a:cs typeface="Helvetica Neue LT Std 75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0" marR="0" indent="0" algn="l" rtl="0" eaLnBrk="0" fontAlgn="base" hangingPunct="0">
        <a:spcBef>
          <a:spcPts val="0"/>
        </a:spcBef>
        <a:spcAft>
          <a:spcPts val="0"/>
        </a:spcAft>
        <a:buNone/>
        <a:defRPr lang="en-US" sz="1800" b="0" kern="1200" dirty="0" smtClean="0">
          <a:solidFill>
            <a:srgbClr val="353535"/>
          </a:solidFill>
          <a:latin typeface="Helvetica Neue LT Std 55 Roman" charset="0"/>
          <a:ea typeface="Helvetica Neue LT Std 55 Roman" charset="0"/>
          <a:cs typeface="Helvetica Neue LT Std 55 Roman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304800" y="-2895599"/>
            <a:ext cx="8534400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3200" dirty="0" smtClean="0">
              <a:latin typeface="Helvetica" pitchFamily="34" charset="0"/>
            </a:endParaRPr>
          </a:p>
          <a:p>
            <a:endParaRPr lang="en-US" sz="3200" b="1" dirty="0">
              <a:solidFill>
                <a:srgbClr val="FF6D22"/>
              </a:solidFill>
              <a:latin typeface="Helvetica" pitchFamily="34" charset="0"/>
            </a:endParaRPr>
          </a:p>
          <a:p>
            <a:endParaRPr lang="en-US" sz="3200" b="1" dirty="0">
              <a:solidFill>
                <a:srgbClr val="000000"/>
              </a:solidFill>
              <a:latin typeface="Helvetica" pitchFamily="34" charset="0"/>
            </a:endParaRPr>
          </a:p>
          <a:p>
            <a:endParaRPr lang="en-US" sz="2100" b="1" dirty="0">
              <a:solidFill>
                <a:srgbClr val="000000"/>
              </a:solidFill>
              <a:latin typeface="Helvetica" pitchFamily="34" charset="0"/>
            </a:endParaRPr>
          </a:p>
          <a:p>
            <a:endParaRPr lang="en-US" sz="2100" b="1" dirty="0">
              <a:solidFill>
                <a:srgbClr val="000000"/>
              </a:solidFill>
              <a:latin typeface="Helvetica" pitchFamily="34" charset="0"/>
            </a:endParaRPr>
          </a:p>
          <a:p>
            <a:endParaRPr lang="en-US" sz="2100" b="1" dirty="0">
              <a:solidFill>
                <a:srgbClr val="000000"/>
              </a:solidFill>
              <a:latin typeface="Helvetica" pitchFamily="34" charset="0"/>
            </a:endParaRPr>
          </a:p>
          <a:p>
            <a:endParaRPr lang="en-US" sz="2100" b="1" dirty="0">
              <a:solidFill>
                <a:srgbClr val="000000"/>
              </a:solidFill>
              <a:latin typeface="Helvetica" pitchFamily="34" charset="0"/>
            </a:endParaRPr>
          </a:p>
          <a:p>
            <a:endParaRPr lang="en-US" sz="21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6"/>
          <a:stretch/>
        </p:blipFill>
        <p:spPr>
          <a:xfrm>
            <a:off x="0" y="0"/>
            <a:ext cx="915914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5145" y="0"/>
            <a:ext cx="9174290" cy="6223540"/>
          </a:xfrm>
          <a:prstGeom prst="rect">
            <a:avLst/>
          </a:prstGeom>
          <a:solidFill>
            <a:srgbClr val="284B2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15145" y="6096000"/>
            <a:ext cx="917429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1067" y="3807418"/>
            <a:ext cx="228600" cy="2288582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3"/>
          <p:cNvSpPr>
            <a:spLocks noGrp="1"/>
          </p:cNvSpPr>
          <p:nvPr>
            <p:ph type="ctrTitle" idx="4294967295"/>
          </p:nvPr>
        </p:nvSpPr>
        <p:spPr>
          <a:xfrm>
            <a:off x="368084" y="1459407"/>
            <a:ext cx="7480516" cy="2097133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spc="-1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4800" b="1" spc="-1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20" name="Subtitle 4"/>
          <p:cNvSpPr>
            <a:spLocks noGrp="1"/>
          </p:cNvSpPr>
          <p:nvPr>
            <p:ph type="subTitle" idx="4294967295"/>
          </p:nvPr>
        </p:nvSpPr>
        <p:spPr>
          <a:xfrm>
            <a:off x="838200" y="3710940"/>
            <a:ext cx="3810000" cy="1089660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en-US" spc="-150" dirty="0">
                <a:solidFill>
                  <a:srgbClr val="D1DE49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Topic </a:t>
            </a:r>
            <a:r>
              <a:rPr lang="en-US" spc="-150" dirty="0" smtClean="0">
                <a:solidFill>
                  <a:srgbClr val="D1DE49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5: Basic Financial Statements</a:t>
            </a:r>
            <a:endParaRPr lang="en-US" spc="-150" dirty="0">
              <a:solidFill>
                <a:srgbClr val="D1DE49"/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3" y="6211620"/>
            <a:ext cx="2869867" cy="5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49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8803" y="765358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Income Statement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28802" y="1969151"/>
            <a:ext cx="8410398" cy="443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The </a:t>
            </a:r>
            <a:r>
              <a:rPr lang="en-US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Income Statement is a record of a company’s revenues </a:t>
            </a:r>
            <a: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and </a:t>
            </a:r>
            <a:r>
              <a:rPr lang="en-US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expenses </a:t>
            </a:r>
            <a:r>
              <a:rPr lang="en-US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during a specific period.</a:t>
            </a:r>
          </a:p>
          <a:p>
            <a:pPr eaLnBrk="1" hangingPunct="1">
              <a:buFontTx/>
              <a:buChar char="•"/>
            </a:pPr>
            <a:endParaRPr lang="en-US" sz="20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eaLnBrk="1" hangingPunct="1">
              <a:buFontTx/>
              <a:buChar char="•"/>
            </a:pPr>
            <a:r>
              <a:rPr lang="en-US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Top questions for owners:</a:t>
            </a:r>
          </a:p>
          <a:p>
            <a:pPr lvl="1" eaLnBrk="1" hangingPunct="1">
              <a:buFont typeface="Courier New" charset="0"/>
              <a:buChar char="o"/>
            </a:pPr>
            <a:r>
              <a:rPr lang="en-US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Is the company growing?</a:t>
            </a:r>
          </a:p>
          <a:p>
            <a:pPr lvl="1" eaLnBrk="1" hangingPunct="1">
              <a:buFont typeface="Courier New" charset="0"/>
              <a:buChar char="o"/>
            </a:pPr>
            <a:r>
              <a:rPr lang="en-US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Does the company control margins? Overhead?</a:t>
            </a:r>
          </a:p>
          <a:p>
            <a:pPr lvl="1" eaLnBrk="1" hangingPunct="1">
              <a:buFont typeface="Courier New" charset="0"/>
              <a:buChar char="o"/>
            </a:pPr>
            <a:r>
              <a:rPr lang="en-US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Is the company profitable? Is there hidden cash flow?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white_O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9400"/>
            <a:ext cx="4495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489257"/>
              </p:ext>
            </p:extLst>
          </p:nvPr>
        </p:nvGraphicFramePr>
        <p:xfrm>
          <a:off x="533400" y="1600200"/>
          <a:ext cx="4038600" cy="5078721"/>
        </p:xfrm>
        <a:graphic>
          <a:graphicData uri="http://schemas.openxmlformats.org/drawingml/2006/table">
            <a:tbl>
              <a:tblPr/>
              <a:tblGrid>
                <a:gridCol w="3733800"/>
                <a:gridCol w="304800"/>
              </a:tblGrid>
              <a:tr h="23467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INCOME</a:t>
                      </a:r>
                      <a:r>
                        <a:rPr lang="en-US" sz="1200" b="1" i="0" u="none" strike="noStrike" baseline="0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STATEMENT (Jan. 1, 2015 – Dec. 31, 2015)</a:t>
                      </a:r>
                      <a:endParaRPr lang="en-US" sz="12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2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 REVENUE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-   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 DIRECT COSTS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-   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GROSS PROFIT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-   </a:t>
                      </a:r>
                    </a:p>
                  </a:txBody>
                  <a:tcPr marL="3877" marR="3877" marT="38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INDIRECT COSTS</a:t>
                      </a: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Officers' Salaries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Staff Salaries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Employee </a:t>
                      </a:r>
                      <a:r>
                        <a:rPr lang="en-US" sz="1200" b="0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Withholdings</a:t>
                      </a:r>
                      <a:endParaRPr lang="en-US" sz="1200" b="0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Employee Benefits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Liability Insurance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Telephone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Marketing/Advertising</a:t>
                      </a:r>
                      <a:endParaRPr lang="en-US" sz="1200" b="0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Travel 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Office Supplies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Legal Fees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Accounting Fees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Rent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Internet/Web Costs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Utilities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Amortization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Other Expenses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8803" y="765358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Income Statement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846731"/>
              </p:ext>
            </p:extLst>
          </p:nvPr>
        </p:nvGraphicFramePr>
        <p:xfrm>
          <a:off x="4876800" y="5752890"/>
          <a:ext cx="4038600" cy="926031"/>
        </p:xfrm>
        <a:graphic>
          <a:graphicData uri="http://schemas.openxmlformats.org/drawingml/2006/table">
            <a:tbl>
              <a:tblPr/>
              <a:tblGrid>
                <a:gridCol w="3733800"/>
                <a:gridCol w="304800"/>
              </a:tblGrid>
              <a:tr h="312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 INDIRECT EXPENSES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-   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764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877" marR="3877" marT="3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024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PROFIT / (LOSS)</a:t>
                      </a:r>
                    </a:p>
                  </a:txBody>
                  <a:tcPr marL="3877" marR="3877" marT="3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-   </a:t>
                      </a:r>
                    </a:p>
                  </a:txBody>
                  <a:tcPr marL="3877" marR="3877" marT="38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hite_O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9400"/>
            <a:ext cx="4495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28803" y="765358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Projected </a:t>
            </a:r>
            <a:r>
              <a:rPr lang="en-US" sz="2800" b="1" kern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Income Statement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28802" y="1969151"/>
            <a:ext cx="8410398" cy="443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8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The </a:t>
            </a:r>
            <a:r>
              <a:rPr lang="en-US" sz="18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Projected Income Statement </a:t>
            </a:r>
            <a:r>
              <a:rPr lang="en-US" sz="18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is a forecast of the business’s likely sales, expenses and net income (or loss) over a period. To be most useful</a:t>
            </a:r>
            <a:r>
              <a:rPr lang="en-US" sz="1800" i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, </a:t>
            </a:r>
            <a:r>
              <a:rPr lang="en-US" sz="18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that period should begin with the first month of the business and extend 2 to 3 years into the future on a month-by-month basis.</a:t>
            </a:r>
            <a:br>
              <a:rPr lang="en-US" sz="18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endParaRPr lang="en-US" sz="18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eaLnBrk="1" hangingPunct="1">
              <a:buFontTx/>
              <a:buChar char="•"/>
            </a:pPr>
            <a:r>
              <a:rPr lang="en-US" sz="18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The projected income statement can be used to:</a:t>
            </a:r>
          </a:p>
          <a:p>
            <a:pPr lvl="1" eaLnBrk="1" hangingPunct="1">
              <a:buFont typeface="Courier New" charset="0"/>
              <a:buChar char="o"/>
            </a:pPr>
            <a:r>
              <a:rPr lang="en-US" sz="18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Understand how growth in numbers of customers and sales of individual products / services translates into overall revenue growth (vs. using “ball park” estimates)</a:t>
            </a:r>
          </a:p>
          <a:p>
            <a:pPr lvl="1" eaLnBrk="1" hangingPunct="1">
              <a:buFont typeface="Courier New" charset="0"/>
              <a:buChar char="o"/>
            </a:pPr>
            <a:r>
              <a:rPr lang="en-US" sz="18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Make assumptions for growth more realistic which improves ability to determine how much cash must be in reserve and how to allocate it during the starting months of the business</a:t>
            </a:r>
          </a:p>
          <a:p>
            <a:pPr lvl="1" eaLnBrk="1" hangingPunct="1">
              <a:buFont typeface="Courier New" charset="0"/>
              <a:buChar char="o"/>
            </a:pPr>
            <a:r>
              <a:rPr lang="en-US" sz="18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Examine how direct and indirect costs behave in relation to changes in the sales </a:t>
            </a:r>
            <a:r>
              <a:rPr lang="en-US" sz="18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volume. Preferred </a:t>
            </a:r>
            <a:r>
              <a:rPr lang="en-US" sz="18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that gross profit margin increases as sales increase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57017"/>
              </p:ext>
            </p:extLst>
          </p:nvPr>
        </p:nvGraphicFramePr>
        <p:xfrm>
          <a:off x="533401" y="1371600"/>
          <a:ext cx="8077196" cy="5269461"/>
        </p:xfrm>
        <a:graphic>
          <a:graphicData uri="http://schemas.openxmlformats.org/drawingml/2006/table">
            <a:tbl>
              <a:tblPr/>
              <a:tblGrid>
                <a:gridCol w="1757110"/>
                <a:gridCol w="515173"/>
                <a:gridCol w="469177"/>
                <a:gridCol w="469177"/>
                <a:gridCol w="469177"/>
                <a:gridCol w="469177"/>
                <a:gridCol w="469177"/>
                <a:gridCol w="469177"/>
                <a:gridCol w="469177"/>
                <a:gridCol w="469177"/>
                <a:gridCol w="469177"/>
                <a:gridCol w="469177"/>
                <a:gridCol w="469177"/>
                <a:gridCol w="643966"/>
              </a:tblGrid>
              <a:tr h="16199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latin typeface="+mn-lt"/>
                      </a:endParaRP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400" b="1" i="0" u="none" strike="noStrike" dirty="0">
                        <a:latin typeface="Arial"/>
                      </a:endParaRP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400" b="1" i="0" u="none" strike="noStrike" dirty="0">
                        <a:latin typeface="Arial"/>
                      </a:endParaRP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latin typeface="+mn-lt"/>
                      </a:endParaRP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883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400" b="1" i="0" u="none" strike="noStrike" dirty="0">
                        <a:latin typeface="Arial"/>
                      </a:endParaRP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400" b="1" i="0" u="none" strike="noStrike" dirty="0">
                        <a:latin typeface="Arial"/>
                      </a:endParaRP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SOURCES OF REVENUE</a:t>
                      </a:r>
                    </a:p>
                  </a:txBody>
                  <a:tcPr marL="3030" marR="3030" marT="303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Mo 1</a:t>
                      </a:r>
                    </a:p>
                  </a:txBody>
                  <a:tcPr marL="3030" marR="3030" marT="303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Mo 2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Mo 3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Mo 4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Mo 5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Mo 6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Mo 7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Mo 8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Mo 9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Mo 10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Mo 11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Mo 12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Yr</a:t>
                      </a:r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1 Total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Sales 1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Sales 2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Sales 3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 REVENUE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DIRECT COSTS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Purchase of Materials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Labor Cost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Freight Costs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Other Costs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 DIRECT COSTS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GROSS PROFIT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INDIRECT COSTS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Officers' Salaries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Staff Salaries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Employee </a:t>
                      </a:r>
                      <a:r>
                        <a:rPr lang="en-US" sz="800" b="0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Withholdings</a:t>
                      </a:r>
                      <a:endParaRPr lang="en-US" sz="800" b="0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Employee Benefits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Liability Insurance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Key-man Insurance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Telephone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Marketing / Advertising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Travel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Office Supplies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Legal Fees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Accounting Fees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Consulting Fees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Rent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Internet/Web Costs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Utilities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Depreciation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Amortization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Other Expenses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 INDIRECT EXPENSES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30" marR="3030" marT="30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02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PROFIT / (LOSS)</a:t>
                      </a:r>
                    </a:p>
                  </a:txBody>
                  <a:tcPr marL="3030" marR="3030" marT="3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-   </a:t>
                      </a:r>
                    </a:p>
                  </a:txBody>
                  <a:tcPr marL="3030" marR="3030" marT="3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 descr="white_O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9400"/>
            <a:ext cx="4495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28803" y="765358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Company Name Projected Income Statement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48492" y="1117599"/>
            <a:ext cx="26997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1400" b="1" dirty="0" smtClean="0">
                <a:solidFill>
                  <a:srgbClr val="284B23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From </a:t>
            </a:r>
            <a:r>
              <a:rPr lang="en-US" sz="1400" b="1" dirty="0">
                <a:solidFill>
                  <a:srgbClr val="284B23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xx / xx / xx - xx / xx / </a:t>
            </a:r>
            <a:r>
              <a:rPr lang="en-US" sz="1400" b="1" dirty="0" smtClean="0">
                <a:solidFill>
                  <a:srgbClr val="284B23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xx</a:t>
            </a:r>
            <a:endParaRPr lang="en-US" sz="1400" b="1" dirty="0">
              <a:solidFill>
                <a:srgbClr val="284B23"/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8803" y="765358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Summary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26672" y="2057400"/>
            <a:ext cx="8305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The basic financial statements help business owners </a:t>
            </a:r>
            <a:r>
              <a:rPr lang="en-US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understand the financial health of their business</a:t>
            </a:r>
          </a:p>
          <a:p>
            <a:r>
              <a:rPr lang="en-US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The statements also help the business </a:t>
            </a:r>
            <a:r>
              <a:rPr lang="en-US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to manage its finances</a:t>
            </a:r>
          </a:p>
          <a:p>
            <a:r>
              <a:rPr lang="en-US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These statements are also considered by investors and lenders to assess the strength of a business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57912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Helvetica Neue LT Std 55 Roman"/>
              </a:rPr>
              <a:t>© June 2017. New York City Department of Consumer Affairs. All rights reserved.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199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772" y="3969833"/>
            <a:ext cx="6088428" cy="22023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It consists of 5 two-hour-long workshops:</a:t>
            </a:r>
            <a:br>
              <a:rPr lang="en-US" sz="18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endParaRPr lang="en-US" sz="1800" dirty="0" smtClean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r>
              <a:rPr lang="en-US" sz="18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Topic </a:t>
            </a:r>
            <a:r>
              <a:rPr lang="en-US" sz="18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1: Basic </a:t>
            </a:r>
            <a:r>
              <a:rPr lang="en-US" sz="18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Money Management &amp; </a:t>
            </a:r>
            <a:r>
              <a:rPr lang="en-US" sz="18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Budgeting</a:t>
            </a:r>
          </a:p>
          <a:p>
            <a:r>
              <a:rPr lang="en-US" sz="18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Topic 2: Banking &amp; Basic Financial Transactions</a:t>
            </a:r>
          </a:p>
          <a:p>
            <a:r>
              <a:rPr lang="en-US" sz="18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Topic 3: </a:t>
            </a:r>
            <a:r>
              <a:rPr lang="en-US" sz="18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Credit</a:t>
            </a:r>
          </a:p>
          <a:p>
            <a:r>
              <a:rPr lang="en-US" sz="18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Topic </a:t>
            </a:r>
            <a:r>
              <a:rPr lang="en-US" sz="18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4: </a:t>
            </a:r>
            <a:r>
              <a:rPr lang="en-US" sz="18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Creating a Profitable </a:t>
            </a:r>
            <a:r>
              <a:rPr lang="en-US" sz="18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Business</a:t>
            </a:r>
          </a:p>
          <a:p>
            <a:r>
              <a:rPr lang="en-US" sz="1800" b="1" dirty="0">
                <a:latin typeface="Helvetica Neue LT Std 75" charset="0"/>
                <a:ea typeface="Helvetica Neue LT Std 75" charset="0"/>
                <a:cs typeface="Helvetica Neue LT Std 75" charset="0"/>
              </a:rPr>
              <a:t>Topic 5: Basic Financial </a:t>
            </a:r>
            <a:r>
              <a:rPr lang="en-US" sz="1800" b="1" dirty="0" smtClean="0">
                <a:latin typeface="Helvetica Neue LT Std 75" charset="0"/>
                <a:ea typeface="Helvetica Neue LT Std 75" charset="0"/>
                <a:cs typeface="Helvetica Neue LT Std 75" charset="0"/>
              </a:rPr>
              <a:t>Statements</a:t>
            </a:r>
            <a:endParaRPr lang="en-US" sz="1800" b="1" dirty="0">
              <a:latin typeface="Helvetica Neue LT Std 75" charset="0"/>
              <a:ea typeface="Helvetica Neue LT Std 75" charset="0"/>
              <a:cs typeface="Helvetica Neue LT Std 75" charset="0"/>
            </a:endParaRPr>
          </a:p>
          <a:p>
            <a:endParaRPr lang="en-US" sz="1800" dirty="0" smtClean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endParaRPr lang="en-US" sz="1800" dirty="0" smtClean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28803" y="762000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Introduction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286000" y="139211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8802" y="1969150"/>
            <a:ext cx="71911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53535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This curriculum was created as part of a project between the New York City Department of Consumer Affairs Office of Financial Empowerment and Make the Road New York, with the support of Citi Community </a:t>
            </a:r>
            <a:r>
              <a:rPr lang="en-US" dirty="0" smtClean="0">
                <a:solidFill>
                  <a:srgbClr val="353535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Development </a:t>
            </a:r>
            <a:r>
              <a:rPr lang="en-US" dirty="0">
                <a:solidFill>
                  <a:srgbClr val="353535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to integrate financial empowerment tools and training into the cooperative development process.</a:t>
            </a:r>
            <a:endParaRPr lang="en-US" dirty="0">
              <a:effectLst/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835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03" y="1969151"/>
            <a:ext cx="5362397" cy="443165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Balance 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Cash Flow Statements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Income Statement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Projected Income Statement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0" y="457199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8803" y="762000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Basic Financial Statements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2286000" y="139211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8803" y="765358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Questions to Think About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428803" y="1886561"/>
            <a:ext cx="726739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What </a:t>
            </a:r>
            <a:r>
              <a:rPr lang="en-US" sz="24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financial data must business owners know and track?</a:t>
            </a:r>
            <a:endParaRPr lang="en-US" sz="24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428803" y="3581400"/>
            <a:ext cx="726739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What are the basic financial statements or tools that business owners need to develop?</a:t>
            </a:r>
            <a:endParaRPr lang="en-US" sz="24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428803" y="5086960"/>
            <a:ext cx="7267398" cy="123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How are these financial statements used to evaluate the health of a business by the owners, lenders </a:t>
            </a:r>
            <a:r>
              <a:rPr lang="en-US" sz="2400" b="1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and investors?</a:t>
            </a:r>
            <a:endParaRPr lang="en-US" sz="24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8803" y="765358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Balance Sheet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" y="1969151"/>
            <a:ext cx="7543800" cy="443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en-US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The </a:t>
            </a:r>
            <a:r>
              <a:rPr lang="en-US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“Balance Sheet” is a snapshot of what the company owns and owes</a:t>
            </a:r>
            <a:r>
              <a:rPr lang="en-US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 at one point in time</a:t>
            </a:r>
            <a:r>
              <a:rPr lang="en-US" sz="20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.</a:t>
            </a:r>
          </a:p>
          <a:p>
            <a:pPr lvl="1" eaLnBrk="1" hangingPunct="1">
              <a:buFontTx/>
              <a:buChar char="•"/>
            </a:pPr>
            <a:endParaRPr lang="en-US" sz="20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lvl="1" eaLnBrk="1" hangingPunct="1">
              <a:buFontTx/>
              <a:buChar char="•"/>
            </a:pPr>
            <a:r>
              <a:rPr lang="en-US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Top questions for owners:</a:t>
            </a:r>
          </a:p>
          <a:p>
            <a:pPr lvl="2" eaLnBrk="1" hangingPunct="1">
              <a:buFont typeface="Courier New" charset="0"/>
              <a:buChar char="o"/>
            </a:pPr>
            <a:r>
              <a:rPr lang="en-US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Does your company collect?  </a:t>
            </a:r>
          </a:p>
          <a:p>
            <a:pPr lvl="2" eaLnBrk="1" hangingPunct="1">
              <a:buFont typeface="Courier New" charset="0"/>
              <a:buChar char="o"/>
            </a:pPr>
            <a:r>
              <a:rPr lang="en-US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Does your company pay its bills?</a:t>
            </a:r>
          </a:p>
          <a:p>
            <a:pPr lvl="2" eaLnBrk="1" hangingPunct="1">
              <a:buFont typeface="Courier New" charset="0"/>
              <a:buChar char="o"/>
            </a:pPr>
            <a:r>
              <a:rPr lang="en-US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Does your company control inventory?</a:t>
            </a:r>
          </a:p>
          <a:p>
            <a:pPr lvl="2" eaLnBrk="1" hangingPunct="1">
              <a:buFont typeface="Courier New" charset="0"/>
              <a:buChar char="o"/>
            </a:pPr>
            <a:r>
              <a:rPr lang="en-US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Are the officers committed to the company?</a:t>
            </a:r>
          </a:p>
          <a:p>
            <a:pPr lvl="2" eaLnBrk="1" hangingPunct="1">
              <a:buFont typeface="Courier New" charset="0"/>
              <a:buChar char="o"/>
            </a:pPr>
            <a:r>
              <a:rPr lang="en-US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Does the company have a profitable operating history?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289008"/>
              </p:ext>
            </p:extLst>
          </p:nvPr>
        </p:nvGraphicFramePr>
        <p:xfrm>
          <a:off x="4486261" y="1524001"/>
          <a:ext cx="4241905" cy="4192240"/>
        </p:xfrm>
        <a:graphic>
          <a:graphicData uri="http://schemas.openxmlformats.org/drawingml/2006/table">
            <a:tbl>
              <a:tblPr/>
              <a:tblGrid>
                <a:gridCol w="1844954"/>
                <a:gridCol w="68525"/>
                <a:gridCol w="258953"/>
                <a:gridCol w="679222"/>
                <a:gridCol w="647415"/>
                <a:gridCol w="742836"/>
              </a:tblGrid>
              <a:tr h="161231">
                <a:tc gridSpan="6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latin typeface="+mn-lt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latin typeface="+mn-lt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latin typeface="+mn-lt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529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Current Liabilities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Year </a:t>
                      </a:r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One 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Year </a:t>
                      </a:r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Two 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Year </a:t>
                      </a:r>
                      <a:r>
                        <a:rPr lang="en-US" sz="105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Three 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290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Accounts Payable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4037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Current Loans </a:t>
                      </a: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Payable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290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Current Mortgage Payable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747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 Current </a:t>
                      </a:r>
                      <a:r>
                        <a:rPr lang="en-US" sz="1050" b="1" i="0" u="none" strike="noStrike" kern="120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Liabilities</a:t>
                      </a:r>
                      <a:endParaRPr lang="en-US" sz="1050" b="1" i="0" u="none" strike="noStrike" kern="120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$            -</a:t>
                      </a:r>
                      <a:endParaRPr lang="en-US" sz="1050" b="1" i="0" u="none" strike="noStrike" kern="120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</a:t>
                      </a:r>
                      <a:r>
                        <a:rPr lang="en-US" sz="1050" b="1" i="0" u="none" strike="noStrike" kern="120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        -</a:t>
                      </a:r>
                      <a:endParaRPr lang="en-US" sz="1050" b="1" i="0" u="none" strike="noStrike" kern="120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 -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2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5290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Long-Term </a:t>
                      </a:r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Liabilities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290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Bank Loans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290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Personal Loans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290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Mortgages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26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 </a:t>
                      </a:r>
                      <a:r>
                        <a:rPr lang="en-US" sz="1050" b="1" i="0" u="none" strike="noStrike" kern="120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Long-Term Liabilities</a:t>
                      </a:r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2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5290">
                <a:tc grid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Owner's Equity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019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Capital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9435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Additional </a:t>
                      </a: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Paid-in-capital</a:t>
                      </a:r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290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Retained Earnings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3354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Current year Income / (Loss</a:t>
                      </a: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)</a:t>
                      </a:r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637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 Shareholders' </a:t>
                      </a:r>
                      <a:r>
                        <a:rPr lang="en-US" sz="1050" b="1" i="0" u="none" strike="noStrike" kern="120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Equities</a:t>
                      </a:r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52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0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434">
                <a:tc gridSpan="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Total Liabilities &amp; Owner's </a:t>
                      </a:r>
                      <a:r>
                        <a:rPr lang="en-US" sz="1050" b="1" i="0" u="none" strike="noStrike" kern="1200" dirty="0" smtClean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Equity</a:t>
                      </a:r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05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050" b="1" i="0" u="none" strike="noStrike" kern="1200" dirty="0">
                          <a:solidFill>
                            <a:schemeClr val="tx1"/>
                          </a:solidFill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852380"/>
              </p:ext>
            </p:extLst>
          </p:nvPr>
        </p:nvGraphicFramePr>
        <p:xfrm>
          <a:off x="533400" y="1363160"/>
          <a:ext cx="3423208" cy="5359657"/>
        </p:xfrm>
        <a:graphic>
          <a:graphicData uri="http://schemas.openxmlformats.org/drawingml/2006/table">
            <a:tbl>
              <a:tblPr/>
              <a:tblGrid>
                <a:gridCol w="530020"/>
                <a:gridCol w="338660"/>
                <a:gridCol w="249333"/>
                <a:gridCol w="239439"/>
                <a:gridCol w="678002"/>
                <a:gridCol w="646252"/>
                <a:gridCol w="741502"/>
              </a:tblGrid>
              <a:tr h="158399">
                <a:tc gridSpan="3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8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839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Current Assets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Year </a:t>
                      </a:r>
                      <a:r>
                        <a:rPr lang="en-US" sz="1050" b="1" i="0" u="none" strike="noStrike" dirty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One 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Year </a:t>
                      </a:r>
                      <a:r>
                        <a:rPr lang="en-US" sz="1050" b="1" i="0" u="none" strike="noStrike" dirty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Two 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Year </a:t>
                      </a:r>
                      <a:r>
                        <a:rPr lang="en-US" sz="1050" b="1" i="0" u="none" strike="noStrike" dirty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Three 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39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Cash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39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Inventory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40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Accounts </a:t>
                      </a:r>
                      <a:r>
                        <a:rPr lang="en-US" sz="1050" b="0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Receivables</a:t>
                      </a:r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39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Security Deposit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28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Total Current </a:t>
                      </a:r>
                      <a:r>
                        <a:rPr lang="en-US" sz="1050" b="1" i="0" u="none" strike="noStrike" dirty="0" smtClean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Assets</a:t>
                      </a:r>
                      <a:r>
                        <a:rPr lang="en-US" sz="1050" b="1" i="0" u="none" strike="noStrike" dirty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latin typeface="Arial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latin typeface="Arial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 $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 $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 $  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408">
                <a:tc gridSpan="2"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 smtClean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 smtClean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839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Fixed Assets</a:t>
                      </a:r>
                      <a:endParaRPr lang="en-US" sz="1050" b="1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27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Furniture &amp; Equipment Office Equipment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40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Manufacturing </a:t>
                      </a:r>
                      <a:r>
                        <a:rPr lang="en-US" sz="1050" b="0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Equipments</a:t>
                      </a:r>
                      <a:endParaRPr lang="en-US" sz="1050" b="0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39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Furniture &amp; Fixture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39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Real Property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39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Auto Equipment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40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Less </a:t>
                      </a:r>
                      <a:r>
                        <a:rPr lang="en-US" sz="1050" b="0" i="0" u="none" strike="noStrike" dirty="0" err="1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Accum</a:t>
                      </a:r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. </a:t>
                      </a:r>
                      <a:r>
                        <a:rPr lang="en-US" sz="1050" b="0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Depreciation</a:t>
                      </a:r>
                      <a:endParaRPr lang="en-US" sz="1050" b="0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latin typeface="Arial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latin typeface="Arial"/>
                      </a:endParaRP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29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Total Fixes Assets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 $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 $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 $  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839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Other Assets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39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Start Up Costs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39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Franchise Costs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408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Less </a:t>
                      </a:r>
                      <a:r>
                        <a:rPr lang="en-US" sz="1050" b="0" i="0" u="none" strike="noStrike" dirty="0" err="1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Accum</a:t>
                      </a:r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. Amortization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632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Total Other Assets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 $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 $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 $  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8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 </a:t>
                      </a:r>
                    </a:p>
                  </a:txBody>
                  <a:tcPr marL="2451" marR="2451" marT="245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03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Total Assets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 $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 $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latin typeface="Helvetica Neue LT Std 75" charset="0"/>
                          <a:ea typeface="Helvetica Neue LT Std 75" charset="0"/>
                          <a:cs typeface="Helvetica Neue LT Std 75" charset="0"/>
                        </a:rPr>
                        <a:t> $               -   </a:t>
                      </a:r>
                    </a:p>
                  </a:txBody>
                  <a:tcPr marL="2451" marR="2451" marT="245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 bwMode="auto">
          <a:xfrm>
            <a:off x="428803" y="765357"/>
            <a:ext cx="3497325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 smtClean="0">
                <a:solidFill>
                  <a:srgbClr val="284B23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Balance Sheet</a:t>
            </a:r>
            <a:endParaRPr lang="en-US" sz="2000" b="1" kern="0" dirty="0">
              <a:solidFill>
                <a:srgbClr val="284B23"/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4384766" y="765357"/>
            <a:ext cx="43434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000" b="1" kern="0" dirty="0" smtClean="0">
                <a:solidFill>
                  <a:srgbClr val="284B23"/>
                </a:solidFill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Liabilities &amp; Owner’s Equity</a:t>
            </a:r>
            <a:endParaRPr lang="en-US" sz="2000" b="1" kern="0" dirty="0">
              <a:solidFill>
                <a:srgbClr val="284B23"/>
              </a:solidFill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8803" y="765358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Cash </a:t>
            </a:r>
            <a:r>
              <a:rPr lang="en-US" sz="2800" b="1" kern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Flow Statement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28802" y="1969150"/>
            <a:ext cx="8410398" cy="481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A </a:t>
            </a:r>
            <a: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“cash </a:t>
            </a:r>
            <a:r>
              <a:rPr lang="en-US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f</a:t>
            </a:r>
            <a: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low </a:t>
            </a:r>
            <a:r>
              <a:rPr lang="en-US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s</a:t>
            </a:r>
            <a: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tatement</a:t>
            </a:r>
            <a:r>
              <a:rPr lang="en-US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” shows the circulation of actual cash into and out of a business </a:t>
            </a:r>
            <a:r>
              <a:rPr lang="en-US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during a specific period</a:t>
            </a:r>
            <a:r>
              <a:rPr lang="en-US" sz="20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.</a:t>
            </a:r>
            <a:br>
              <a:rPr lang="en-US" sz="20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endParaRPr lang="en-US" sz="20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Sales may not result in immediate cash</a:t>
            </a:r>
            <a: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.</a:t>
            </a:r>
            <a:b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endParaRPr lang="en-US" sz="20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If disbursements exceed receipts, plan to borrow funds, call your investors, or tap cash reserves</a:t>
            </a:r>
            <a: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.</a:t>
            </a:r>
            <a:b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endParaRPr lang="en-US" sz="2000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Top questions for owners:</a:t>
            </a:r>
          </a:p>
          <a:p>
            <a:pPr lvl="1">
              <a:lnSpc>
                <a:spcPct val="90000"/>
              </a:lnSpc>
              <a:buFont typeface="Courier New" charset="0"/>
              <a:buChar char="o"/>
            </a:pPr>
            <a:r>
              <a:rPr lang="en-US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Does the company have cash when it needs it?</a:t>
            </a:r>
          </a:p>
          <a:p>
            <a:pPr lvl="1">
              <a:lnSpc>
                <a:spcPct val="90000"/>
              </a:lnSpc>
              <a:buFont typeface="Courier New" charset="0"/>
              <a:buChar char="o"/>
            </a:pPr>
            <a:r>
              <a:rPr lang="en-US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What are the sources of the cash that the company is bringing in?</a:t>
            </a:r>
          </a:p>
          <a:p>
            <a:pPr lvl="1">
              <a:lnSpc>
                <a:spcPct val="90000"/>
              </a:lnSpc>
              <a:buFont typeface="Courier New" charset="0"/>
              <a:buChar char="o"/>
            </a:pPr>
            <a:r>
              <a:rPr lang="en-US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Is cash being properly allocated given current amount of cash available?</a:t>
            </a:r>
          </a:p>
          <a:p>
            <a:pPr lvl="1">
              <a:lnSpc>
                <a:spcPct val="90000"/>
              </a:lnSpc>
              <a:buFont typeface="Courier New" charset="0"/>
              <a:buChar char="o"/>
            </a:pPr>
            <a:r>
              <a:rPr lang="en-US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Is cash increasing or decreasing as a percentage of </a:t>
            </a:r>
            <a:r>
              <a:rPr lang="en-US" sz="20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sales</a:t>
            </a:r>
            <a:br>
              <a:rPr lang="en-US" sz="20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r>
              <a:rPr lang="en-US" sz="2000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over </a:t>
            </a:r>
            <a:r>
              <a:rPr lang="en-US" sz="2000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time?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435188"/>
              </p:ext>
            </p:extLst>
          </p:nvPr>
        </p:nvGraphicFramePr>
        <p:xfrm>
          <a:off x="533400" y="1676400"/>
          <a:ext cx="6195157" cy="4929928"/>
        </p:xfrm>
        <a:graphic>
          <a:graphicData uri="http://schemas.openxmlformats.org/drawingml/2006/table">
            <a:tbl>
              <a:tblPr/>
              <a:tblGrid>
                <a:gridCol w="696174"/>
                <a:gridCol w="968118"/>
                <a:gridCol w="815829"/>
                <a:gridCol w="1250938"/>
                <a:gridCol w="801331"/>
                <a:gridCol w="881750"/>
                <a:gridCol w="781017"/>
              </a:tblGrid>
              <a:tr h="16829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Cash Flow Statement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Year One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Year Two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Year Three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Cash Flow from Operations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Net Income / (Loss)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Add Depreciation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Add Amortization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70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Decrease / (Increase) in Current </a:t>
                      </a:r>
                      <a:r>
                        <a:rPr lang="en-US" sz="1100" b="0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Assets</a:t>
                      </a:r>
                      <a:endParaRPr lang="en-US" sz="1100" b="0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634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Increase / (Decrease) in Current </a:t>
                      </a:r>
                      <a:r>
                        <a:rPr lang="en-US" sz="1100" b="0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Liabilities</a:t>
                      </a:r>
                      <a:endParaRPr lang="en-US" sz="1100" b="0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6346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Net Cash Provided / (Used) From </a:t>
                      </a:r>
                      <a:r>
                        <a:rPr lang="en-US" sz="11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Operations</a:t>
                      </a:r>
                      <a:r>
                        <a:rPr lang="en-US" sz="11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2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Cash Flow from Investment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Purchase of Equipment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Purchase of Furniture &amp; Fixture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Purchase of Client Listing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Purchase of Real Property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Rent Deposit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618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Net Cash Used by Investing </a:t>
                      </a:r>
                      <a:r>
                        <a:rPr lang="en-US" sz="11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Activities</a:t>
                      </a:r>
                      <a:endParaRPr lang="en-US" sz="1100" b="0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82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Cash Flow from Financing Activities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Bank Loans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Personal Loans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Owners Capital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Less Repayment of Loans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218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Less Distribution to </a:t>
                      </a:r>
                      <a:r>
                        <a:rPr lang="en-US" sz="1100" b="0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Shareholders</a:t>
                      </a:r>
                      <a:r>
                        <a:rPr lang="en-US" sz="11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55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Net Cash Provided by </a:t>
                      </a:r>
                      <a:r>
                        <a:rPr lang="en-US" sz="1100" b="1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Financing Activities</a:t>
                      </a:r>
                      <a:r>
                        <a:rPr lang="en-US" sz="1100" b="0" i="0" u="none" strike="noStrike" dirty="0" smtClean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  <a:endParaRPr lang="en-US" sz="1100" b="0" i="0" u="none" strike="noStrike" dirty="0">
                        <a:latin typeface="Helvetica Neue LT Std 55 Roman" charset="0"/>
                        <a:ea typeface="Helvetica Neue LT Std 55 Roman" charset="0"/>
                        <a:cs typeface="Helvetica Neue LT Std 55 Roman" charset="0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latin typeface="+mn-lt"/>
                      </a:endParaRP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Cash at Beginning of period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 </a:t>
                      </a:r>
                    </a:p>
                  </a:txBody>
                  <a:tcPr marL="3070" marR="3070" marT="307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82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Cash at End of period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latin typeface="Helvetica Neue LT Std 55 Roman" charset="0"/>
                          <a:ea typeface="Helvetica Neue LT Std 55 Roman" charset="0"/>
                          <a:cs typeface="Helvetica Neue LT Std 55 Roman" charset="0"/>
                        </a:rPr>
                        <a:t> $             -   </a:t>
                      </a:r>
                    </a:p>
                  </a:txBody>
                  <a:tcPr marL="3070" marR="3070" marT="307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28803" y="765358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Cash </a:t>
            </a:r>
            <a:r>
              <a:rPr lang="en-US" sz="2800" b="1" kern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Flow Statement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59145" cy="1009040"/>
          </a:xfrm>
          <a:prstGeom prst="rect">
            <a:avLst/>
          </a:prstGeom>
          <a:solidFill>
            <a:srgbClr val="D1D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74290" cy="457200"/>
          </a:xfrm>
          <a:prstGeom prst="rect">
            <a:avLst/>
          </a:prstGeom>
          <a:solidFill>
            <a:srgbClr val="284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28803" y="765358"/>
            <a:ext cx="8229600" cy="39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2800" b="1" kern="0" dirty="0" smtClean="0">
                <a:solidFill>
                  <a:srgbClr val="284B23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Internally Generated Sources of Cash</a:t>
            </a:r>
            <a:endParaRPr lang="en-US" sz="2800" b="1" kern="0" dirty="0">
              <a:solidFill>
                <a:srgbClr val="284B23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6000" y="139212"/>
            <a:ext cx="5077003" cy="20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900" b="1" kern="0" spc="-50" dirty="0" smtClean="0">
                <a:solidFill>
                  <a:schemeClr val="bg1"/>
                </a:solidFill>
                <a:latin typeface="Helvetica Neue LT Std 75" charset="0"/>
                <a:ea typeface="Helvetica Neue LT Std 75" charset="0"/>
                <a:cs typeface="Helvetica Neue LT Std 75" charset="0"/>
              </a:rPr>
              <a:t>Financial Education for Worker Cooperative Members</a:t>
            </a:r>
            <a:endParaRPr lang="en-US" sz="900" b="1" kern="0" spc="-50" dirty="0">
              <a:solidFill>
                <a:schemeClr val="bg1"/>
              </a:solidFill>
              <a:latin typeface="Helvetica Neue LT Std 75" charset="0"/>
              <a:ea typeface="Helvetica Neue LT Std 75" charset="0"/>
              <a:cs typeface="Helvetica Neue LT Std 75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057400" y="94708"/>
            <a:ext cx="0" cy="267782"/>
          </a:xfrm>
          <a:prstGeom prst="line">
            <a:avLst/>
          </a:prstGeom>
          <a:ln w="15875">
            <a:solidFill>
              <a:srgbClr val="D1DE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1470"/>
            <a:ext cx="1219200" cy="27506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1969151"/>
            <a:ext cx="8410398" cy="443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Negotiate terms of Accounts </a:t>
            </a:r>
            <a: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Payable</a:t>
            </a:r>
            <a:b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endParaRPr lang="en-US" sz="20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Negotiate terms of Accounts </a:t>
            </a:r>
            <a: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Receivable</a:t>
            </a:r>
            <a:b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endParaRPr lang="en-US" sz="20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Cut non-essential direct and indirect </a:t>
            </a:r>
            <a: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costs</a:t>
            </a:r>
            <a:b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endParaRPr lang="en-US" sz="20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Renegotiate loan or credit card </a:t>
            </a:r>
            <a: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terms</a:t>
            </a:r>
            <a:b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endParaRPr lang="en-US" sz="20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Discount, or “liquidate”, excess </a:t>
            </a:r>
            <a: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inventory</a:t>
            </a:r>
            <a:b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endParaRPr lang="en-US" sz="20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Barter for services from other </a:t>
            </a:r>
            <a: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business</a:t>
            </a:r>
            <a:br>
              <a:rPr lang="en-US" sz="2000" b="1" dirty="0" smtClean="0">
                <a:latin typeface="Helvetica Neue LT Std 55 Roman" charset="0"/>
                <a:ea typeface="Helvetica Neue LT Std 55 Roman" charset="0"/>
                <a:cs typeface="Helvetica Neue LT Std 55 Roman" charset="0"/>
              </a:rPr>
            </a:br>
            <a:endParaRPr lang="en-US" sz="2000" b="1" dirty="0">
              <a:latin typeface="Helvetica Neue LT Std 55 Roman" charset="0"/>
              <a:ea typeface="Helvetica Neue LT Std 55 Roman" charset="0"/>
              <a:cs typeface="Helvetica Neue LT Std 55 Roman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000" b="1" dirty="0">
                <a:latin typeface="Helvetica Neue LT Std 55 Roman" charset="0"/>
                <a:ea typeface="Helvetica Neue LT Std 55 Roman" charset="0"/>
                <a:cs typeface="Helvetica Neue LT Std 55 Roman" charset="0"/>
              </a:rPr>
              <a:t>Build and draw from cash reserves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12168&quot;&gt;&lt;object type=&quot;3&quot; unique_id=&quot;12169&quot;&gt;&lt;property id=&quot;20148&quot; value=&quot;5&quot;/&gt;&lt;property id=&quot;20300&quot; value=&quot;Slide 1&quot;/&gt;&lt;property id=&quot;20307&quot; value=&quot;256&quot;/&gt;&lt;/object&gt;&lt;object type=&quot;3&quot; unique_id=&quot;43526&quot;&gt;&lt;property id=&quot;20148&quot; value=&quot;5&quot;/&gt;&lt;property id=&quot;20300&quot; value=&quot;Slide 2&quot;/&gt;&lt;property id=&quot;20307&quot; value=&quot;293&quot;/&gt;&lt;/object&gt;&lt;object type=&quot;3&quot; unique_id=&quot;43982&quot;&gt;&lt;property id=&quot;20148&quot; value=&quot;5&quot;/&gt;&lt;property id=&quot;20300&quot; value=&quot;Slide 4&quot;/&gt;&lt;property id=&quot;20307&quot; value=&quot;304&quot;/&gt;&lt;/object&gt;&lt;object type=&quot;3&quot; unique_id=&quot;43983&quot;&gt;&lt;property id=&quot;20148&quot; value=&quot;5&quot;/&gt;&lt;property id=&quot;20300&quot; value=&quot;Slide 5&quot;/&gt;&lt;property id=&quot;20307&quot; value=&quot;307&quot;/&gt;&lt;/object&gt;&lt;object type=&quot;3&quot; unique_id=&quot;43984&quot;&gt;&lt;property id=&quot;20148&quot; value=&quot;5&quot;/&gt;&lt;property id=&quot;20300&quot; value=&quot;Slide 6&quot;/&gt;&lt;property id=&quot;20307&quot; value=&quot;305&quot;/&gt;&lt;/object&gt;&lt;object type=&quot;3&quot; unique_id=&quot;43985&quot;&gt;&lt;property id=&quot;20148&quot; value=&quot;5&quot;/&gt;&lt;property id=&quot;20300&quot; value=&quot;Slide 9&quot;/&gt;&lt;property id=&quot;20307&quot; value=&quot;306&quot;/&gt;&lt;/object&gt;&lt;object type=&quot;3&quot; unique_id=&quot;44131&quot;&gt;&lt;property id=&quot;20148&quot; value=&quot;5&quot;/&gt;&lt;property id=&quot;20300&quot; value=&quot;Slide 7&quot;/&gt;&lt;property id=&quot;20307&quot; value=&quot;308&quot;/&gt;&lt;/object&gt;&lt;object type=&quot;3&quot; unique_id=&quot;44132&quot;&gt;&lt;property id=&quot;20148&quot; value=&quot;5&quot;/&gt;&lt;property id=&quot;20300&quot; value=&quot;Slide 10&quot;/&gt;&lt;property id=&quot;20307&quot; value=&quot;309&quot;/&gt;&lt;/object&gt;&lt;object type=&quot;3&quot; unique_id=&quot;44133&quot;&gt;&lt;property id=&quot;20148&quot; value=&quot;5&quot;/&gt;&lt;property id=&quot;20300&quot; value=&quot;Slide 11&quot;/&gt;&lt;property id=&quot;20307&quot; value=&quot;310&quot;/&gt;&lt;/object&gt;&lt;object type=&quot;3&quot; unique_id=&quot;44294&quot;&gt;&lt;property id=&quot;20148&quot; value=&quot;5&quot;/&gt;&lt;property id=&quot;20300&quot; value=&quot;Slide 12&quot;/&gt;&lt;property id=&quot;20307&quot; value=&quot;311&quot;/&gt;&lt;/object&gt;&lt;object type=&quot;3&quot; unique_id=&quot;47984&quot;&gt;&lt;property id=&quot;20148&quot; value=&quot;5&quot;/&gt;&lt;property id=&quot;20300&quot; value=&quot;Slide 8&quot;/&gt;&lt;property id=&quot;20307&quot; value=&quot;329&quot;/&gt;&lt;/object&gt;&lt;object type=&quot;3&quot; unique_id=&quot;48113&quot;&gt;&lt;property id=&quot;20148&quot; value=&quot;5&quot;/&gt;&lt;property id=&quot;20300&quot; value=&quot;Slide 3 - &amp;quot;Questions to Think About&amp;quot;&quot;/&gt;&lt;property id=&quot;20307&quot; value=&quot;330&quot;/&gt;&lt;/object&gt;&lt;object type=&quot;3&quot; unique_id=&quot;48170&quot;&gt;&lt;property id=&quot;20148&quot; value=&quot;5&quot;/&gt;&lt;property id=&quot;20300&quot; value=&quot;Slide 13 - &amp;quot;Summary&amp;quot;&quot;/&gt;&lt;property id=&quot;20307&quot; value=&quot;331&quot;/&gt;&lt;/object&gt;&lt;/object&gt;&lt;object type=&quot;8&quot; unique_id=&quot;122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NYC DC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ner Slides">
  <a:themeElements>
    <a:clrScheme name="NYC_DC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4C93C"/>
      </a:accent1>
      <a:accent2>
        <a:srgbClr val="284B23"/>
      </a:accent2>
      <a:accent3>
        <a:srgbClr val="FFFFFF"/>
      </a:accent3>
      <a:accent4>
        <a:srgbClr val="000000"/>
      </a:accent4>
      <a:accent5>
        <a:srgbClr val="284B23"/>
      </a:accent5>
      <a:accent6>
        <a:srgbClr val="284B23"/>
      </a:accent6>
      <a:hlink>
        <a:srgbClr val="284B23"/>
      </a:hlink>
      <a:folHlink>
        <a:srgbClr val="FF6A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5590</TotalTime>
  <Words>1384</Words>
  <Application>Microsoft Office PowerPoint</Application>
  <PresentationFormat>On-screen Show (4:3)</PresentationFormat>
  <Paragraphs>1030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NYC DCA</vt:lpstr>
      <vt:lpstr>Cover Slide</vt:lpstr>
      <vt:lpstr>Inner Slides</vt:lpstr>
      <vt:lpstr>Financial Education for Worker Cooperative Members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AAARI</dc:creator>
  <cp:lastModifiedBy>rinehartj</cp:lastModifiedBy>
  <cp:revision>159</cp:revision>
  <dcterms:created xsi:type="dcterms:W3CDTF">2009-11-16T09:36:17Z</dcterms:created>
  <dcterms:modified xsi:type="dcterms:W3CDTF">2017-06-07T20:07:07Z</dcterms:modified>
</cp:coreProperties>
</file>