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0" r:id="rId3"/>
  </p:sldMasterIdLst>
  <p:notesMasterIdLst>
    <p:notesMasterId r:id="rId31"/>
  </p:notesMasterIdLst>
  <p:handoutMasterIdLst>
    <p:handoutMasterId r:id="rId32"/>
  </p:handoutMasterIdLst>
  <p:sldIdLst>
    <p:sldId id="325" r:id="rId4"/>
    <p:sldId id="326" r:id="rId5"/>
    <p:sldId id="284" r:id="rId6"/>
    <p:sldId id="304" r:id="rId7"/>
    <p:sldId id="287" r:id="rId8"/>
    <p:sldId id="288" r:id="rId9"/>
    <p:sldId id="301" r:id="rId10"/>
    <p:sldId id="303" r:id="rId11"/>
    <p:sldId id="302" r:id="rId12"/>
    <p:sldId id="292" r:id="rId13"/>
    <p:sldId id="323" r:id="rId14"/>
    <p:sldId id="307" r:id="rId15"/>
    <p:sldId id="308" r:id="rId16"/>
    <p:sldId id="309" r:id="rId17"/>
    <p:sldId id="311" r:id="rId18"/>
    <p:sldId id="312" r:id="rId19"/>
    <p:sldId id="313" r:id="rId20"/>
    <p:sldId id="314" r:id="rId21"/>
    <p:sldId id="315" r:id="rId22"/>
    <p:sldId id="322" r:id="rId23"/>
    <p:sldId id="316" r:id="rId24"/>
    <p:sldId id="317" r:id="rId25"/>
    <p:sldId id="327" r:id="rId26"/>
    <p:sldId id="319" r:id="rId27"/>
    <p:sldId id="320" r:id="rId28"/>
    <p:sldId id="321" r:id="rId29"/>
    <p:sldId id="324" r:id="rId30"/>
  </p:sldIdLst>
  <p:sldSz cx="9144000" cy="6858000" type="screen4x3"/>
  <p:notesSz cx="7315200" cy="96012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B23"/>
    <a:srgbClr val="D1DE49"/>
    <a:srgbClr val="FFFF66"/>
    <a:srgbClr val="005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4" autoAdjust="0"/>
    <p:restoredTop sz="94715" autoAdjust="0"/>
  </p:normalViewPr>
  <p:slideViewPr>
    <p:cSldViewPr>
      <p:cViewPr>
        <p:scale>
          <a:sx n="139" d="100"/>
          <a:sy n="139" d="100"/>
        </p:scale>
        <p:origin x="-72" y="12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C:\Users\David\Documents\Co-ops%20General\Internal%20Capital%20Accou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951931269158"/>
          <c:y val="0.14557049118860099"/>
          <c:w val="0.82466185476815401"/>
          <c:h val="0.65994994375702998"/>
        </c:manualLayout>
      </c:layout>
      <c:barChart>
        <c:barDir val="col"/>
        <c:grouping val="clustered"/>
        <c:varyColors val="0"/>
        <c:ser>
          <c:idx val="1"/>
          <c:order val="1"/>
          <c:tx>
            <c:strRef>
              <c:f>Sheet2!$N$4</c:f>
              <c:strCache>
                <c:ptCount val="1"/>
                <c:pt idx="0">
                  <c:v>Contributions</c:v>
                </c:pt>
              </c:strCache>
            </c:strRef>
          </c:tx>
          <c:spPr>
            <a:pattFill prst="narHorz">
              <a:fgClr>
                <a:schemeClr val="accent1"/>
              </a:fgClr>
              <a:bgClr>
                <a:schemeClr val="bg1"/>
              </a:bgClr>
            </a:patt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Sheet2!$M$5:$M$34</c:f>
              <c:strCache>
                <c:ptCount val="30"/>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pt idx="15">
                  <c:v>Year 16</c:v>
                </c:pt>
                <c:pt idx="16">
                  <c:v>Year 17</c:v>
                </c:pt>
                <c:pt idx="17">
                  <c:v>Year 18</c:v>
                </c:pt>
                <c:pt idx="18">
                  <c:v>Year 19</c:v>
                </c:pt>
                <c:pt idx="19">
                  <c:v>Year 20</c:v>
                </c:pt>
                <c:pt idx="20">
                  <c:v>Year 21</c:v>
                </c:pt>
                <c:pt idx="21">
                  <c:v>Year 22</c:v>
                </c:pt>
                <c:pt idx="22">
                  <c:v>Year 23</c:v>
                </c:pt>
                <c:pt idx="23">
                  <c:v>Year 24</c:v>
                </c:pt>
                <c:pt idx="24">
                  <c:v>Year 25</c:v>
                </c:pt>
                <c:pt idx="25">
                  <c:v>Year 26</c:v>
                </c:pt>
                <c:pt idx="26">
                  <c:v>Year 27</c:v>
                </c:pt>
                <c:pt idx="27">
                  <c:v>Year 28</c:v>
                </c:pt>
                <c:pt idx="28">
                  <c:v>Year 29</c:v>
                </c:pt>
                <c:pt idx="29">
                  <c:v>Year 30</c:v>
                </c:pt>
              </c:strCache>
            </c:strRef>
          </c:cat>
          <c:val>
            <c:numRef>
              <c:f>Sheet2!$N$5:$N$24</c:f>
              <c:numCache>
                <c:formatCode>_(* #,##0_);_(* \(#,##0\);_(* "-"??_);_(@_)</c:formatCode>
                <c:ptCount val="20"/>
                <c:pt idx="0">
                  <c:v>-750</c:v>
                </c:pt>
                <c:pt idx="1">
                  <c:v>-1670.55</c:v>
                </c:pt>
                <c:pt idx="2">
                  <c:v>-2527.0500000000002</c:v>
                </c:pt>
                <c:pt idx="3">
                  <c:v>3160.65</c:v>
                </c:pt>
                <c:pt idx="4">
                  <c:v>4659.1500000000024</c:v>
                </c:pt>
                <c:pt idx="5">
                  <c:v>5074.9500000000007</c:v>
                </c:pt>
                <c:pt idx="6">
                  <c:v>7935</c:v>
                </c:pt>
                <c:pt idx="7">
                  <c:v>10920.3</c:v>
                </c:pt>
                <c:pt idx="8">
                  <c:v>10487.55</c:v>
                </c:pt>
                <c:pt idx="9">
                  <c:v>7334.4000000000005</c:v>
                </c:pt>
                <c:pt idx="10">
                  <c:v>3210.9</c:v>
                </c:pt>
                <c:pt idx="11">
                  <c:v>-503.1</c:v>
                </c:pt>
                <c:pt idx="12">
                  <c:v>-1815.75</c:v>
                </c:pt>
                <c:pt idx="13">
                  <c:v>-357.15000000000032</c:v>
                </c:pt>
                <c:pt idx="14">
                  <c:v>9442.9499999999825</c:v>
                </c:pt>
                <c:pt idx="15">
                  <c:v>5522.25</c:v>
                </c:pt>
                <c:pt idx="16">
                  <c:v>6751.35</c:v>
                </c:pt>
                <c:pt idx="17">
                  <c:v>13989.75</c:v>
                </c:pt>
                <c:pt idx="18">
                  <c:v>7573.9500000000007</c:v>
                </c:pt>
                <c:pt idx="19">
                  <c:v>6005.7000000000007</c:v>
                </c:pt>
              </c:numCache>
            </c:numRef>
          </c:val>
        </c:ser>
        <c:dLbls>
          <c:showLegendKey val="0"/>
          <c:showVal val="0"/>
          <c:showCatName val="0"/>
          <c:showSerName val="0"/>
          <c:showPercent val="0"/>
          <c:showBubbleSize val="0"/>
        </c:dLbls>
        <c:gapWidth val="150"/>
        <c:axId val="31052544"/>
        <c:axId val="31054464"/>
      </c:barChart>
      <c:lineChart>
        <c:grouping val="standard"/>
        <c:varyColors val="0"/>
        <c:ser>
          <c:idx val="0"/>
          <c:order val="0"/>
          <c:tx>
            <c:strRef>
              <c:f>Sheet2!$P$4</c:f>
              <c:strCache>
                <c:ptCount val="1"/>
                <c:pt idx="0">
                  <c:v>Balance</c:v>
                </c:pt>
              </c:strCache>
            </c:strRef>
          </c:tx>
          <c:spPr>
            <a:ln w="28575" cap="rnd">
              <a:solidFill>
                <a:schemeClr val="accent1"/>
              </a:solidFill>
              <a:round/>
            </a:ln>
            <a:effectLst/>
          </c:spPr>
          <c:marker>
            <c:symbol val="circle"/>
            <c:size val="7"/>
            <c:spPr>
              <a:solidFill>
                <a:schemeClr val="accent1"/>
              </a:solidFill>
              <a:ln w="19050">
                <a:solidFill>
                  <a:schemeClr val="accent1">
                    <a:lumMod val="20000"/>
                    <a:lumOff val="80000"/>
                  </a:schemeClr>
                </a:solidFill>
              </a:ln>
              <a:effectLst/>
            </c:spPr>
          </c:marker>
          <c:cat>
            <c:strRef>
              <c:f>Sheet2!$M$5:$M$34</c:f>
              <c:strCache>
                <c:ptCount val="30"/>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pt idx="15">
                  <c:v>Year 16</c:v>
                </c:pt>
                <c:pt idx="16">
                  <c:v>Year 17</c:v>
                </c:pt>
                <c:pt idx="17">
                  <c:v>Year 18</c:v>
                </c:pt>
                <c:pt idx="18">
                  <c:v>Year 19</c:v>
                </c:pt>
                <c:pt idx="19">
                  <c:v>Year 20</c:v>
                </c:pt>
                <c:pt idx="20">
                  <c:v>Year 21</c:v>
                </c:pt>
                <c:pt idx="21">
                  <c:v>Year 22</c:v>
                </c:pt>
                <c:pt idx="22">
                  <c:v>Year 23</c:v>
                </c:pt>
                <c:pt idx="23">
                  <c:v>Year 24</c:v>
                </c:pt>
                <c:pt idx="24">
                  <c:v>Year 25</c:v>
                </c:pt>
                <c:pt idx="25">
                  <c:v>Year 26</c:v>
                </c:pt>
                <c:pt idx="26">
                  <c:v>Year 27</c:v>
                </c:pt>
                <c:pt idx="27">
                  <c:v>Year 28</c:v>
                </c:pt>
                <c:pt idx="28">
                  <c:v>Year 29</c:v>
                </c:pt>
                <c:pt idx="29">
                  <c:v>Year 30</c:v>
                </c:pt>
              </c:strCache>
            </c:strRef>
          </c:cat>
          <c:val>
            <c:numRef>
              <c:f>Sheet2!$R$5:$R$24</c:f>
              <c:numCache>
                <c:formatCode>_(* #,##0_);_(* \(#,##0\);_(* "-"??_);_(@_)</c:formatCode>
                <c:ptCount val="20"/>
                <c:pt idx="0">
                  <c:v>-750</c:v>
                </c:pt>
                <c:pt idx="1">
                  <c:v>-2420.5500000000002</c:v>
                </c:pt>
                <c:pt idx="2">
                  <c:v>-4947.6000000000004</c:v>
                </c:pt>
                <c:pt idx="3">
                  <c:v>-1786.95</c:v>
                </c:pt>
                <c:pt idx="4">
                  <c:v>2872.2</c:v>
                </c:pt>
                <c:pt idx="5">
                  <c:v>7947.1500000000024</c:v>
                </c:pt>
                <c:pt idx="6">
                  <c:v>15882.15</c:v>
                </c:pt>
                <c:pt idx="7">
                  <c:v>26802.45</c:v>
                </c:pt>
                <c:pt idx="8">
                  <c:v>37290.000000000007</c:v>
                </c:pt>
                <c:pt idx="9">
                  <c:v>44624.400000000009</c:v>
                </c:pt>
                <c:pt idx="10">
                  <c:v>47835.30000000001</c:v>
                </c:pt>
                <c:pt idx="11">
                  <c:v>47332.2</c:v>
                </c:pt>
                <c:pt idx="12">
                  <c:v>45516.450000000012</c:v>
                </c:pt>
                <c:pt idx="13">
                  <c:v>45159.30000000001</c:v>
                </c:pt>
                <c:pt idx="14">
                  <c:v>54602.250000000007</c:v>
                </c:pt>
                <c:pt idx="15">
                  <c:v>60124.500000000007</c:v>
                </c:pt>
                <c:pt idx="16">
                  <c:v>66875.85000000002</c:v>
                </c:pt>
                <c:pt idx="17">
                  <c:v>80865.60000000002</c:v>
                </c:pt>
                <c:pt idx="18">
                  <c:v>88439.55</c:v>
                </c:pt>
                <c:pt idx="19">
                  <c:v>94445.250000000015</c:v>
                </c:pt>
              </c:numCache>
            </c:numRef>
          </c:val>
          <c:smooth val="0"/>
        </c:ser>
        <c:dLbls>
          <c:showLegendKey val="0"/>
          <c:showVal val="0"/>
          <c:showCatName val="0"/>
          <c:showSerName val="0"/>
          <c:showPercent val="0"/>
          <c:showBubbleSize val="0"/>
        </c:dLbls>
        <c:marker val="1"/>
        <c:smooth val="0"/>
        <c:axId val="31052544"/>
        <c:axId val="31054464"/>
      </c:lineChart>
      <c:catAx>
        <c:axId val="31052544"/>
        <c:scaling>
          <c:orientation val="minMax"/>
        </c:scaling>
        <c:delete val="0"/>
        <c:axPos val="b"/>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054464"/>
        <c:crosses val="autoZero"/>
        <c:auto val="1"/>
        <c:lblAlgn val="ctr"/>
        <c:lblOffset val="100"/>
        <c:noMultiLvlLbl val="0"/>
      </c:catAx>
      <c:valAx>
        <c:axId val="31054464"/>
        <c:scaling>
          <c:orientation val="minMax"/>
        </c:scaling>
        <c:delete val="0"/>
        <c:axPos val="l"/>
        <c:majorGridlines>
          <c:spPr>
            <a:ln>
              <a:solidFill>
                <a:schemeClr val="tx1">
                  <a:lumMod val="15000"/>
                  <a:lumOff val="85000"/>
                </a:schemeClr>
              </a:solidFill>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052544"/>
        <c:crosses val="autoZero"/>
        <c:crossBetween val="between"/>
      </c:valAx>
      <c:spPr>
        <a:noFill/>
        <a:ln>
          <a:noFill/>
        </a:ln>
        <a:effectLst/>
      </c:spPr>
    </c:plotArea>
    <c:legend>
      <c:legendPos val="b"/>
      <c:layout>
        <c:manualLayout>
          <c:xMode val="edge"/>
          <c:yMode val="edge"/>
          <c:x val="4.7898689052338697E-2"/>
          <c:y val="0.93809273840769902"/>
          <c:w val="0.327018005747089"/>
          <c:h val="5.955980039532089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48" tIns="48325" rIns="96648" bIns="48325" numCol="1" anchor="t" anchorCtr="0" compatLnSpc="1">
            <a:prstTxWarp prst="textNoShape">
              <a:avLst/>
            </a:prstTxWarp>
          </a:bodyPr>
          <a:lstStyle>
            <a:lvl1pPr defTabSz="966788">
              <a:defRPr sz="1200"/>
            </a:lvl1pPr>
          </a:lstStyle>
          <a:p>
            <a:pPr>
              <a:defRPr/>
            </a:pPr>
            <a:endParaRPr lang="en-US"/>
          </a:p>
        </p:txBody>
      </p:sp>
      <p:sp>
        <p:nvSpPr>
          <p:cNvPr id="337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48" tIns="48325" rIns="96648" bIns="48325" numCol="1" anchor="t" anchorCtr="0" compatLnSpc="1">
            <a:prstTxWarp prst="textNoShape">
              <a:avLst/>
            </a:prstTxWarp>
          </a:bodyPr>
          <a:lstStyle>
            <a:lvl1pPr algn="r" defTabSz="966788">
              <a:defRPr sz="1200"/>
            </a:lvl1pPr>
          </a:lstStyle>
          <a:p>
            <a:pPr>
              <a:defRPr/>
            </a:pPr>
            <a:fld id="{6857FDC4-37F9-48AA-BE72-3CB4B496E401}" type="datetimeFigureOut">
              <a:rPr lang="en-US"/>
              <a:pPr>
                <a:defRPr/>
              </a:pPr>
              <a:t>6/7/2017</a:t>
            </a:fld>
            <a:endParaRPr lang="en-US"/>
          </a:p>
        </p:txBody>
      </p:sp>
      <p:sp>
        <p:nvSpPr>
          <p:cNvPr id="337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48" tIns="48325" rIns="96648" bIns="48325" numCol="1" anchor="b" anchorCtr="0" compatLnSpc="1">
            <a:prstTxWarp prst="textNoShape">
              <a:avLst/>
            </a:prstTxWarp>
          </a:bodyPr>
          <a:lstStyle>
            <a:lvl1pPr defTabSz="966788">
              <a:defRPr sz="1200"/>
            </a:lvl1pPr>
          </a:lstStyle>
          <a:p>
            <a:pPr>
              <a:defRPr/>
            </a:pPr>
            <a:endParaRPr lang="en-US"/>
          </a:p>
        </p:txBody>
      </p:sp>
      <p:sp>
        <p:nvSpPr>
          <p:cNvPr id="337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48" tIns="48325" rIns="96648" bIns="48325" numCol="1" anchor="b" anchorCtr="0" compatLnSpc="1">
            <a:prstTxWarp prst="textNoShape">
              <a:avLst/>
            </a:prstTxWarp>
          </a:bodyPr>
          <a:lstStyle>
            <a:lvl1pPr algn="r" defTabSz="966788">
              <a:defRPr sz="1200"/>
            </a:lvl1pPr>
          </a:lstStyle>
          <a:p>
            <a:pPr>
              <a:defRPr/>
            </a:pPr>
            <a:fld id="{9D1991BD-39BB-411E-8BBF-C297E5A3E4E7}" type="slidenum">
              <a:rPr lang="en-US"/>
              <a:pPr>
                <a:defRPr/>
              </a:pPr>
              <a:t>‹#›</a:t>
            </a:fld>
            <a:endParaRPr lang="en-US"/>
          </a:p>
        </p:txBody>
      </p:sp>
    </p:spTree>
    <p:extLst>
      <p:ext uri="{BB962C8B-B14F-4D97-AF65-F5344CB8AC3E}">
        <p14:creationId xmlns:p14="http://schemas.microsoft.com/office/powerpoint/2010/main" val="3363783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4846" tIns="47424" rIns="94846" bIns="47424" numCol="1" anchor="t" anchorCtr="0" compatLnSpc="1">
            <a:prstTxWarp prst="textNoShape">
              <a:avLst/>
            </a:prstTxWarp>
          </a:bodyPr>
          <a:lstStyle>
            <a:lvl1pPr defTabSz="949325">
              <a:defRPr sz="1200"/>
            </a:lvl1pPr>
          </a:lstStyle>
          <a:p>
            <a:pPr>
              <a:defRPr/>
            </a:pPr>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4846" tIns="47424" rIns="94846" bIns="47424" numCol="1" anchor="t" anchorCtr="0" compatLnSpc="1">
            <a:prstTxWarp prst="textNoShape">
              <a:avLst/>
            </a:prstTxWarp>
          </a:bodyPr>
          <a:lstStyle>
            <a:lvl1pPr algn="r" defTabSz="949325">
              <a:defRPr sz="1200"/>
            </a:lvl1pPr>
          </a:lstStyle>
          <a:p>
            <a:pPr>
              <a:defRPr/>
            </a:pPr>
            <a:fld id="{23E9EEB5-057E-4476-B5FC-CD890D5634AA}" type="datetimeFigureOut">
              <a:rPr lang="en-US"/>
              <a:pPr>
                <a:defRPr/>
              </a:pPr>
              <a:t>6/7/2017</a:t>
            </a:fld>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4846" tIns="47424" rIns="94846" bIns="474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4846" tIns="47424" rIns="94846" bIns="47424" numCol="1" anchor="b" anchorCtr="0" compatLnSpc="1">
            <a:prstTxWarp prst="textNoShape">
              <a:avLst/>
            </a:prstTxWarp>
          </a:bodyPr>
          <a:lstStyle>
            <a:lvl1pPr defTabSz="949325">
              <a:defRPr sz="1200"/>
            </a:lvl1pPr>
          </a:lstStyle>
          <a:p>
            <a:pPr>
              <a:defRPr/>
            </a:pPr>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4846" tIns="47424" rIns="94846" bIns="47424" numCol="1" anchor="b" anchorCtr="0" compatLnSpc="1">
            <a:prstTxWarp prst="textNoShape">
              <a:avLst/>
            </a:prstTxWarp>
          </a:bodyPr>
          <a:lstStyle>
            <a:lvl1pPr algn="r" defTabSz="949325">
              <a:defRPr sz="1200"/>
            </a:lvl1pPr>
          </a:lstStyle>
          <a:p>
            <a:pPr>
              <a:defRPr/>
            </a:pPr>
            <a:fld id="{09FE5E4E-1370-4483-8640-01CAAC09C766}" type="slidenum">
              <a:rPr lang="en-US"/>
              <a:pPr>
                <a:defRPr/>
              </a:pPr>
              <a:t>‹#›</a:t>
            </a:fld>
            <a:endParaRPr lang="en-US"/>
          </a:p>
        </p:txBody>
      </p:sp>
    </p:spTree>
    <p:extLst>
      <p:ext uri="{BB962C8B-B14F-4D97-AF65-F5344CB8AC3E}">
        <p14:creationId xmlns:p14="http://schemas.microsoft.com/office/powerpoint/2010/main" val="3239310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1</a:t>
            </a:fld>
            <a:endParaRPr lang="en-US"/>
          </a:p>
        </p:txBody>
      </p:sp>
    </p:spTree>
    <p:extLst>
      <p:ext uri="{BB962C8B-B14F-4D97-AF65-F5344CB8AC3E}">
        <p14:creationId xmlns:p14="http://schemas.microsoft.com/office/powerpoint/2010/main" val="174829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TO TEACHER: Can act this out with group)</a:t>
            </a:r>
          </a:p>
          <a:p>
            <a:endParaRPr lang="en-US" smtClean="0"/>
          </a:p>
          <a:p>
            <a:r>
              <a:rPr lang="en-US" smtClean="0"/>
              <a:t>IN</a:t>
            </a:r>
            <a:r>
              <a:rPr lang="en-US" baseline="0" smtClean="0"/>
              <a:t> a traditional company, you buy shares. In the coop, you buy one share, your member share. </a:t>
            </a:r>
          </a:p>
          <a:p>
            <a:r>
              <a:rPr lang="en-US" baseline="0" smtClean="0"/>
              <a:t>Everyone has that one share. One vote. Notice, everyone paid $5 for their share. </a:t>
            </a:r>
          </a:p>
          <a:p>
            <a:endParaRPr lang="en-US" baseline="0" smtClean="0"/>
          </a:p>
          <a:p>
            <a:r>
              <a:rPr lang="en-US" baseline="0" smtClean="0"/>
              <a:t>Now, put that aside. (click through slide)</a:t>
            </a:r>
          </a:p>
          <a:p>
            <a:endParaRPr lang="en-US" baseline="0" smtClean="0"/>
          </a:p>
          <a:p>
            <a:r>
              <a:rPr lang="en-US" baseline="0" smtClean="0"/>
              <a:t>Each year, the coop adds up how many hours members worked. In this case 50 total hours. </a:t>
            </a:r>
          </a:p>
          <a:p>
            <a:endParaRPr lang="en-US" baseline="0" smtClean="0"/>
          </a:p>
          <a:p>
            <a:r>
              <a:rPr lang="en-US" baseline="0" smtClean="0"/>
              <a:t>Now, Jane worked 4 of these total hours, so she is entitled to 8% of the dividends or patronage dividend. </a:t>
            </a:r>
          </a:p>
          <a:p>
            <a:endParaRPr lang="en-US" baseline="0" smtClean="0"/>
          </a:p>
          <a:p>
            <a:r>
              <a:rPr lang="en-US" baseline="0" smtClean="0"/>
              <a:t>NOTICE: this is very different than in a traditional company where shareholders buy shares, could be 1 or 100 shares. </a:t>
            </a:r>
          </a:p>
          <a:p>
            <a:endParaRPr lang="en-US" baseline="0" smtClean="0"/>
          </a:p>
          <a:p>
            <a:r>
              <a:rPr lang="en-US" baseline="0" smtClean="0"/>
              <a:t>Remember: Each member always owns ONE member share. But each year, hours worked will determine dividend percentage for each member. </a:t>
            </a:r>
          </a:p>
          <a:p>
            <a:r>
              <a:rPr lang="en-US" baseline="0" smtClean="0"/>
              <a:t>So if the whole coop worked 50 hours again next year, but Jane worked 5 hours, she would get 10% of dividends FOR THAT YEAR.</a:t>
            </a:r>
          </a:p>
          <a:p>
            <a:endParaRPr lang="en-US" baseline="0" smtClean="0"/>
          </a:p>
          <a:p>
            <a:endParaRPr lang="en-US"/>
          </a:p>
        </p:txBody>
      </p:sp>
      <p:sp>
        <p:nvSpPr>
          <p:cNvPr id="4" name="Slide Number Placeholder 3"/>
          <p:cNvSpPr>
            <a:spLocks noGrp="1"/>
          </p:cNvSpPr>
          <p:nvPr>
            <p:ph type="sldNum" sz="quarter" idx="10"/>
          </p:nvPr>
        </p:nvSpPr>
        <p:spPr/>
        <p:txBody>
          <a:bodyPr/>
          <a:lstStyle/>
          <a:p>
            <a:fld id="{6C23D12F-04F6-490E-B3AB-B0536CDFF5DC}" type="slidenum">
              <a:rPr lang="en-US" smtClean="0"/>
              <a:pPr/>
              <a:t>19</a:t>
            </a:fld>
            <a:endParaRPr lang="en-US"/>
          </a:p>
        </p:txBody>
      </p:sp>
    </p:spTree>
    <p:extLst>
      <p:ext uri="{BB962C8B-B14F-4D97-AF65-F5344CB8AC3E}">
        <p14:creationId xmlns:p14="http://schemas.microsoft.com/office/powerpoint/2010/main" val="8045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A little review. We’ve made a profit, great. </a:t>
            </a:r>
          </a:p>
          <a:p>
            <a:r>
              <a:rPr lang="en-US" baseline="0" smtClean="0"/>
              <a:t>Ok, so now the coop board has decided they are going to pay out $100 to members and keep $200 in the coop for investment. </a:t>
            </a:r>
          </a:p>
          <a:p>
            <a:endParaRPr lang="en-US" baseline="0" smtClean="0"/>
          </a:p>
          <a:p>
            <a:r>
              <a:rPr lang="en-US" baseline="0" smtClean="0"/>
              <a:t>First, let’s look at what happens to the $100 we’ve decided to pay out in dividends. </a:t>
            </a:r>
          </a:p>
          <a:p>
            <a:r>
              <a:rPr lang="en-US" baseline="0" smtClean="0"/>
              <a:t>We are paying out $100, so we would calculate each members’ share based on their hours and then pay this out. </a:t>
            </a:r>
          </a:p>
          <a:p>
            <a:r>
              <a:rPr lang="en-US" baseline="0" smtClean="0"/>
              <a:t>In Jane’s case, she is entitled to 8% of $100 or $8.00</a:t>
            </a:r>
          </a:p>
          <a:p>
            <a:r>
              <a:rPr lang="en-US" baseline="0" smtClean="0"/>
              <a:t>Jane will also pay taxes on this $8.00</a:t>
            </a:r>
          </a:p>
          <a:p>
            <a:endParaRPr lang="en-US" baseline="0" smtClean="0"/>
          </a:p>
          <a:p>
            <a:endParaRPr lang="en-US" baseline="0" smtClean="0"/>
          </a:p>
          <a:p>
            <a:endParaRPr lang="en-US" baseline="0" smtClean="0"/>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20</a:t>
            </a:fld>
            <a:endParaRPr lang="en-US"/>
          </a:p>
        </p:txBody>
      </p:sp>
    </p:spTree>
    <p:extLst>
      <p:ext uri="{BB962C8B-B14F-4D97-AF65-F5344CB8AC3E}">
        <p14:creationId xmlns:p14="http://schemas.microsoft.com/office/powerpoint/2010/main" val="405803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The coop board has determined that it is going to retain, or keep, $200 of the $300 profit in the business. Now the coop has some more decisions to make. </a:t>
            </a:r>
          </a:p>
          <a:p>
            <a:endParaRPr lang="en-US" baseline="0" smtClean="0"/>
          </a:p>
          <a:p>
            <a:r>
              <a:rPr lang="en-US" baseline="0" smtClean="0"/>
              <a:t>That money is retained in what’s called “INTERNAL CAPITAL ACCOUNT.” </a:t>
            </a:r>
          </a:p>
          <a:p>
            <a:r>
              <a:rPr lang="en-US" baseline="0" smtClean="0"/>
              <a:t>One way to think of this is as an account that the company can go to when it needs money to buy equipment, new computers, a building. </a:t>
            </a:r>
          </a:p>
          <a:p>
            <a:r>
              <a:rPr lang="en-US" baseline="0" smtClean="0"/>
              <a:t>If you sell donut and are planning to expand in the next year, you would want to retain some earnings in the internal capital account to pay for new mixers, ovens, and delivery trucks. </a:t>
            </a:r>
          </a:p>
          <a:p>
            <a:endParaRPr lang="en-US" baseline="0" smtClean="0"/>
          </a:p>
          <a:p>
            <a:r>
              <a:rPr lang="en-US" baseline="0" smtClean="0"/>
              <a:t>So back to this account. The board has decided to keep $200 in the coop. </a:t>
            </a:r>
          </a:p>
          <a:p>
            <a:r>
              <a:rPr lang="en-US" baseline="0" smtClean="0"/>
              <a:t>A coop has the ability to then decide to divide that internal account between “collective account” and “individual accounts”.</a:t>
            </a:r>
          </a:p>
          <a:p>
            <a:endParaRPr lang="en-US" baseline="0" smtClean="0"/>
          </a:p>
          <a:p>
            <a:r>
              <a:rPr lang="en-US" baseline="0" smtClean="0"/>
              <a:t>And let’s assume that the coop decides they will divide the $200 between these accounts with $150 in collective and $50 in individual accounts.</a:t>
            </a:r>
          </a:p>
          <a:p>
            <a:endParaRPr lang="en-US" baseline="0" smtClean="0"/>
          </a:p>
          <a:p>
            <a:r>
              <a:rPr lang="en-US" baseline="0" smtClean="0"/>
              <a:t>First we look at taxes on the collective account, which at 15%, leaves $127.50 in the collective account. That’s settled. </a:t>
            </a:r>
          </a:p>
          <a:p>
            <a:endParaRPr lang="en-US" baseline="0" smtClean="0"/>
          </a:p>
          <a:p>
            <a:r>
              <a:rPr lang="en-US" baseline="0" smtClean="0"/>
              <a:t>On the individual account side, the same logic used to pay out the cash dividends is in play here. </a:t>
            </a:r>
            <a:br>
              <a:rPr lang="en-US" baseline="0" smtClean="0"/>
            </a:br>
            <a:r>
              <a:rPr lang="en-US" baseline="0" smtClean="0"/>
              <a:t>Remember, Jane worked 4 hours of the company’s total 50 hours. This was 8%. </a:t>
            </a:r>
          </a:p>
          <a:p>
            <a:r>
              <a:rPr lang="en-US" baseline="0" smtClean="0"/>
              <a:t>So if Jane receive 8% of cash dividend, she also receives 8% of this internal dividend. In this case, 8% of $50 is  $4. </a:t>
            </a:r>
          </a:p>
          <a:p>
            <a:endParaRPr lang="en-US" baseline="0" smtClean="0"/>
          </a:p>
          <a:p>
            <a:endParaRPr lang="en-US" baseline="0" smtClean="0"/>
          </a:p>
          <a:p>
            <a:endParaRPr lang="en-US" baseline="0" smtClean="0"/>
          </a:p>
          <a:p>
            <a:endParaRPr lang="en-US" baseline="0" smtClean="0"/>
          </a:p>
          <a:p>
            <a:endParaRPr lang="en-US" baseline="0" smtClean="0"/>
          </a:p>
          <a:p>
            <a:endParaRPr lang="en-US" baseline="0" smtClean="0"/>
          </a:p>
          <a:p>
            <a:endParaRPr lang="en-US" baseline="0" smtClean="0"/>
          </a:p>
          <a:p>
            <a:endParaRPr lang="en-US" baseline="0" smtClean="0"/>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21</a:t>
            </a:fld>
            <a:endParaRPr lang="en-US"/>
          </a:p>
        </p:txBody>
      </p:sp>
    </p:spTree>
    <p:extLst>
      <p:ext uri="{BB962C8B-B14F-4D97-AF65-F5344CB8AC3E}">
        <p14:creationId xmlns:p14="http://schemas.microsoft.com/office/powerpoint/2010/main" val="4058036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First, each employees patronage percentage is determined. Remember, Jane worked 4 out of the total member hours of 50, so she gets 8%. </a:t>
            </a:r>
          </a:p>
          <a:p>
            <a:endParaRPr lang="en-US" baseline="0" smtClean="0"/>
          </a:p>
          <a:p>
            <a:r>
              <a:rPr lang="en-US" baseline="0" smtClean="0"/>
              <a:t>Now, total patronage that is going to members is the cash that is being paid out, PLUS the amount being put into their internal capital account. </a:t>
            </a:r>
          </a:p>
          <a:p>
            <a:r>
              <a:rPr lang="en-US" baseline="0" smtClean="0"/>
              <a:t>This is important: That account is in your name, in Jane’s name. It is not cash paid out to you, but it is considered your investment. </a:t>
            </a:r>
          </a:p>
          <a:p>
            <a:endParaRPr lang="en-US" baseline="0" smtClean="0"/>
          </a:p>
          <a:p>
            <a:r>
              <a:rPr lang="en-US" baseline="0" smtClean="0"/>
              <a:t>In Jane’s case, she gets $8 in cash and $4 is put into her internal capital account. </a:t>
            </a:r>
          </a:p>
          <a:p>
            <a:endParaRPr lang="en-US" baseline="0" smtClean="0"/>
          </a:p>
          <a:p>
            <a:r>
              <a:rPr lang="en-US" baseline="0" smtClean="0"/>
              <a:t>At the end of each year, the coop should provide members with statements that show their balances in their individual accounts, much like one receives an end of year statement for a retirement account. </a:t>
            </a:r>
          </a:p>
          <a:p>
            <a:endParaRPr lang="en-US" baseline="0" smtClean="0"/>
          </a:p>
          <a:p>
            <a:r>
              <a:rPr lang="en-US" baseline="0" smtClean="0"/>
              <a:t>In coops, the total of cash paid out and allocation into an individual internal account is called a “Patronage dividend.” This is important for tax reasons. We will explain in a minute.</a:t>
            </a:r>
          </a:p>
          <a:p>
            <a:endParaRPr lang="en-US" baseline="0" smtClean="0"/>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22</a:t>
            </a:fld>
            <a:endParaRPr lang="en-US"/>
          </a:p>
        </p:txBody>
      </p:sp>
    </p:spTree>
    <p:extLst>
      <p:ext uri="{BB962C8B-B14F-4D97-AF65-F5344CB8AC3E}">
        <p14:creationId xmlns:p14="http://schemas.microsoft.com/office/powerpoint/2010/main" val="405803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For now, it is important to understand that the coop started with $300 in profits, then made a decision about how to divide it. </a:t>
            </a:r>
          </a:p>
          <a:p>
            <a:r>
              <a:rPr lang="en-US" baseline="0" smtClean="0"/>
              <a:t>$150 </a:t>
            </a:r>
          </a:p>
          <a:p>
            <a:endParaRPr lang="en-US" baseline="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23</a:t>
            </a:fld>
            <a:endParaRPr lang="en-US"/>
          </a:p>
        </p:txBody>
      </p:sp>
    </p:spTree>
    <p:extLst>
      <p:ext uri="{BB962C8B-B14F-4D97-AF65-F5344CB8AC3E}">
        <p14:creationId xmlns:p14="http://schemas.microsoft.com/office/powerpoint/2010/main" val="589322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smtClean="0"/>
              <a:t>Please note: Jane receives at least enough in cash dividend to cover the taxes she owes on internal account amount, so there is never an expectation that come up with cash to pay taxes on this amount.</a:t>
            </a:r>
          </a:p>
          <a:p>
            <a:endParaRPr lang="en-US"/>
          </a:p>
        </p:txBody>
      </p:sp>
      <p:sp>
        <p:nvSpPr>
          <p:cNvPr id="4" name="Slide Number Placeholder 3"/>
          <p:cNvSpPr>
            <a:spLocks noGrp="1"/>
          </p:cNvSpPr>
          <p:nvPr>
            <p:ph type="sldNum" sz="quarter" idx="10"/>
          </p:nvPr>
        </p:nvSpPr>
        <p:spPr/>
        <p:txBody>
          <a:bodyPr/>
          <a:lstStyle/>
          <a:p>
            <a:fld id="{6C23D12F-04F6-490E-B3AB-B0536CDFF5DC}" type="slidenum">
              <a:rPr lang="en-US" smtClean="0"/>
              <a:pPr/>
              <a:t>24</a:t>
            </a:fld>
            <a:endParaRPr lang="en-US"/>
          </a:p>
        </p:txBody>
      </p:sp>
    </p:spTree>
    <p:extLst>
      <p:ext uri="{BB962C8B-B14F-4D97-AF65-F5344CB8AC3E}">
        <p14:creationId xmlns:p14="http://schemas.microsoft.com/office/powerpoint/2010/main" val="217600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coop benefits because of the way corporations are taxed. This is beyond the scope of this lesson, but that’s why coops set up this kind of internal capital account.</a:t>
            </a:r>
          </a:p>
          <a:p>
            <a:endParaRPr lang="en-US" baseline="0" smtClean="0"/>
          </a:p>
          <a:p>
            <a:r>
              <a:rPr lang="en-US" baseline="0" smtClean="0"/>
              <a:t>Jane benefits because if the firm does better, Jane does better.  This arrangement allows the firm to have to more cash (because of taxes) at a lower cost---they do not have to go to an outside bank or investor and pay them interest. </a:t>
            </a:r>
          </a:p>
          <a:p>
            <a:endParaRPr lang="en-US" baseline="0" smtClean="0"/>
          </a:p>
          <a:p>
            <a:r>
              <a:rPr lang="en-US" baseline="0" smtClean="0"/>
              <a:t>This internal capital account is a lot like a saving or retirement account. Many people have IRAs, Individual retirement accounts. They pay taxes on their money when they earn it, then put it into an IRA and it earns tax free returns over time. You can’t take it out without penalty. When you do take it out, you don’t pay taxes on it. This is similar. </a:t>
            </a:r>
          </a:p>
          <a:p>
            <a:r>
              <a:rPr lang="en-US" baseline="0" smtClean="0"/>
              <a:t/>
            </a:r>
            <a:br>
              <a:rPr lang="en-US" baseline="0" smtClean="0"/>
            </a:br>
            <a:r>
              <a:rPr lang="en-US" baseline="0" smtClean="0"/>
              <a:t>Let’s look at an example</a:t>
            </a:r>
          </a:p>
          <a:p>
            <a:endParaRPr lang="en-US"/>
          </a:p>
        </p:txBody>
      </p:sp>
      <p:sp>
        <p:nvSpPr>
          <p:cNvPr id="4" name="Slide Number Placeholder 3"/>
          <p:cNvSpPr>
            <a:spLocks noGrp="1"/>
          </p:cNvSpPr>
          <p:nvPr>
            <p:ph type="sldNum" sz="quarter" idx="10"/>
          </p:nvPr>
        </p:nvSpPr>
        <p:spPr/>
        <p:txBody>
          <a:bodyPr/>
          <a:lstStyle/>
          <a:p>
            <a:fld id="{6C23D12F-04F6-490E-B3AB-B0536CDFF5DC}" type="slidenum">
              <a:rPr lang="en-US" smtClean="0"/>
              <a:pPr/>
              <a:t>25</a:t>
            </a:fld>
            <a:endParaRPr lang="en-US"/>
          </a:p>
        </p:txBody>
      </p:sp>
    </p:spTree>
    <p:extLst>
      <p:ext uri="{BB962C8B-B14F-4D97-AF65-F5344CB8AC3E}">
        <p14:creationId xmlns:p14="http://schemas.microsoft.com/office/powerpoint/2010/main" val="217600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the beginning of the coop’s life,</a:t>
            </a:r>
            <a:r>
              <a:rPr lang="en-US" baseline="0" smtClean="0"/>
              <a:t> there will likely be losses. We can see that in Year 1-3. </a:t>
            </a:r>
          </a:p>
          <a:p>
            <a:endParaRPr lang="en-US" baseline="0" smtClean="0"/>
          </a:p>
          <a:p>
            <a:r>
              <a:rPr lang="en-US" baseline="0" smtClean="0"/>
              <a:t>Then there may be some other dips, we see in years 12-14, </a:t>
            </a:r>
          </a:p>
          <a:p>
            <a:r>
              <a:rPr lang="en-US" baseline="0" smtClean="0"/>
              <a:t>but overall, the returns build up in Jane’s account. </a:t>
            </a:r>
          </a:p>
          <a:p>
            <a:endParaRPr lang="en-US" baseline="0" smtClean="0"/>
          </a:p>
          <a:p>
            <a:r>
              <a:rPr lang="en-US" baseline="0" smtClean="0"/>
              <a:t>If the coop is doing well, Jane is doing well and so is her internal capital account. </a:t>
            </a:r>
            <a:endParaRPr lang="en-US"/>
          </a:p>
        </p:txBody>
      </p:sp>
      <p:sp>
        <p:nvSpPr>
          <p:cNvPr id="4" name="Slide Number Placeholder 3"/>
          <p:cNvSpPr>
            <a:spLocks noGrp="1"/>
          </p:cNvSpPr>
          <p:nvPr>
            <p:ph type="sldNum" sz="quarter" idx="10"/>
          </p:nvPr>
        </p:nvSpPr>
        <p:spPr/>
        <p:txBody>
          <a:bodyPr/>
          <a:lstStyle/>
          <a:p>
            <a:fld id="{6C23D12F-04F6-490E-B3AB-B0536CDFF5DC}" type="slidenum">
              <a:rPr lang="en-US" smtClean="0"/>
              <a:pPr/>
              <a:t>26</a:t>
            </a:fld>
            <a:endParaRPr lang="en-US"/>
          </a:p>
        </p:txBody>
      </p:sp>
    </p:spTree>
    <p:extLst>
      <p:ext uri="{BB962C8B-B14F-4D97-AF65-F5344CB8AC3E}">
        <p14:creationId xmlns:p14="http://schemas.microsoft.com/office/powerpoint/2010/main" val="60645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300"/>
              <a:t>The goals are threefold: </a:t>
            </a:r>
          </a:p>
          <a:p>
            <a:endParaRPr lang="en-US" sz="1300"/>
          </a:p>
          <a:p>
            <a:r>
              <a:rPr lang="en-US" sz="1300"/>
              <a:t>To support and strengthen the financial health of individual members of workers cooperatives and to empower them to make the best possible financial decisions for themselves and ultimately their families</a:t>
            </a:r>
          </a:p>
          <a:p>
            <a:endParaRPr lang="en-US" sz="1300"/>
          </a:p>
          <a:p>
            <a:r>
              <a:rPr lang="en-US" sz="1300"/>
              <a:t>To ensure that the cooperative businesses are maximizing asset building and financial empowerment opportunities for their members, and</a:t>
            </a:r>
          </a:p>
          <a:p>
            <a:endParaRPr lang="en-US" sz="1300"/>
          </a:p>
          <a:p>
            <a:r>
              <a:rPr lang="en-US" sz="1300"/>
              <a:t>To develop individual-level and cooperative-level financial empowerment and asset building tools and practices for the broader New York City cooperative community </a:t>
            </a:r>
          </a:p>
          <a:p>
            <a:endParaRPr lang="en-US"/>
          </a:p>
        </p:txBody>
      </p:sp>
      <p:sp>
        <p:nvSpPr>
          <p:cNvPr id="4" name="Slide Number Placeholder 3"/>
          <p:cNvSpPr>
            <a:spLocks noGrp="1"/>
          </p:cNvSpPr>
          <p:nvPr>
            <p:ph type="sldNum" sz="quarter" idx="10"/>
          </p:nvPr>
        </p:nvSpPr>
        <p:spPr/>
        <p:txBody>
          <a:bodyPr/>
          <a:lstStyle/>
          <a:p>
            <a:pPr>
              <a:defRPr/>
            </a:pPr>
            <a:fld id="{24BF8BDA-F849-435A-9ECE-FED1496C5874}" type="slidenum">
              <a:rPr lang="en-US" smtClean="0"/>
              <a:pPr>
                <a:defRPr/>
              </a:pPr>
              <a:t>2</a:t>
            </a:fld>
            <a:endParaRPr lang="en-US"/>
          </a:p>
        </p:txBody>
      </p:sp>
    </p:spTree>
    <p:extLst>
      <p:ext uri="{BB962C8B-B14F-4D97-AF65-F5344CB8AC3E}">
        <p14:creationId xmlns:p14="http://schemas.microsoft.com/office/powerpoint/2010/main" val="164747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internal capital account is an account within the coop that is assigned to you. </a:t>
            </a:r>
          </a:p>
          <a:p>
            <a:r>
              <a:rPr lang="en-US" baseline="0" smtClean="0"/>
              <a:t>SO it is individual, in that is about one member. </a:t>
            </a:r>
          </a:p>
          <a:p>
            <a:r>
              <a:rPr lang="en-US" baseline="0" smtClean="0"/>
              <a:t>It is internal, in that it is within the coop. </a:t>
            </a:r>
            <a:br>
              <a:rPr lang="en-US" baseline="0" smtClean="0"/>
            </a:br>
            <a:r>
              <a:rPr lang="en-US" baseline="0" smtClean="0"/>
              <a:t/>
            </a:r>
            <a:br>
              <a:rPr lang="en-US" baseline="0" smtClean="0"/>
            </a:br>
            <a:r>
              <a:rPr lang="en-US" baseline="0" smtClean="0"/>
              <a:t>You can think of it as having two parts. The first is your membership share, the second Is a place to keep some of the profits from the coop business. </a:t>
            </a:r>
          </a:p>
          <a:p>
            <a:endParaRPr lang="en-US" baseline="0" smtClean="0"/>
          </a:p>
          <a:p>
            <a:r>
              <a:rPr lang="en-US" baseline="0" smtClean="0"/>
              <a:t>We’re going to look at the membership share first, then talk about the profit part.</a:t>
            </a:r>
          </a:p>
        </p:txBody>
      </p:sp>
      <p:sp>
        <p:nvSpPr>
          <p:cNvPr id="4" name="Slide Number Placeholder 3"/>
          <p:cNvSpPr>
            <a:spLocks noGrp="1"/>
          </p:cNvSpPr>
          <p:nvPr>
            <p:ph type="sldNum" sz="quarter" idx="10"/>
          </p:nvPr>
        </p:nvSpPr>
        <p:spPr/>
        <p:txBody>
          <a:bodyPr/>
          <a:lstStyle/>
          <a:p>
            <a:fld id="{6C23D12F-04F6-490E-B3AB-B0536CDFF5DC}" type="slidenum">
              <a:rPr lang="en-US" smtClean="0"/>
              <a:pPr/>
              <a:t>12</a:t>
            </a:fld>
            <a:endParaRPr lang="en-US"/>
          </a:p>
        </p:txBody>
      </p:sp>
    </p:spTree>
    <p:extLst>
      <p:ext uri="{BB962C8B-B14F-4D97-AF65-F5344CB8AC3E}">
        <p14:creationId xmlns:p14="http://schemas.microsoft.com/office/powerpoint/2010/main" val="244756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solidFill>
                  <a:srgbClr val="000000"/>
                </a:solidFill>
                <a:latin typeface="Calibri" panose="020F0502020204030204" pitchFamily="34" charset="0"/>
              </a:rPr>
              <a:t>When you work</a:t>
            </a:r>
            <a:r>
              <a:rPr lang="en-US" baseline="0" smtClean="0">
                <a:solidFill>
                  <a:srgbClr val="000000"/>
                </a:solidFill>
                <a:latin typeface="Calibri" panose="020F0502020204030204" pitchFamily="34" charset="0"/>
              </a:rPr>
              <a:t> for a coop you are an employee. You may have the option of becoming a coop member and to do so, you have to buy a membership share of the coop. </a:t>
            </a:r>
          </a:p>
          <a:p>
            <a:endParaRPr lang="en-US" smtClean="0">
              <a:solidFill>
                <a:srgbClr val="000000"/>
              </a:solidFill>
              <a:latin typeface="Calibri" panose="020F0502020204030204" pitchFamily="34" charset="0"/>
            </a:endParaRPr>
          </a:p>
          <a:p>
            <a:r>
              <a:rPr lang="en-US" smtClean="0">
                <a:solidFill>
                  <a:srgbClr val="000000"/>
                </a:solidFill>
                <a:latin typeface="Calibri" panose="020F0502020204030204" pitchFamily="34" charset="0"/>
              </a:rPr>
              <a:t>A membership share does not increase or decrease in value like a share in a standard corporation. </a:t>
            </a:r>
          </a:p>
          <a:p>
            <a:r>
              <a:rPr lang="en-US" smtClean="0">
                <a:solidFill>
                  <a:srgbClr val="000000"/>
                </a:solidFill>
                <a:latin typeface="Calibri" panose="020F0502020204030204" pitchFamily="34" charset="0"/>
              </a:rPr>
              <a:t>This allows new members to join a successful co-op easily. </a:t>
            </a:r>
          </a:p>
          <a:p>
            <a:r>
              <a:rPr lang="en-US" smtClean="0">
                <a:solidFill>
                  <a:srgbClr val="000000"/>
                </a:solidFill>
                <a:latin typeface="Calibri" panose="020F0502020204030204" pitchFamily="34" charset="0"/>
              </a:rPr>
              <a:t>If the membership shares increased in value with the success of the company, talented workers without enough money could not become members easily.</a:t>
            </a:r>
          </a:p>
          <a:p>
            <a:endParaRPr lang="en-US" smtClean="0">
              <a:solidFill>
                <a:srgbClr val="000000"/>
              </a:solidFill>
              <a:latin typeface="Calibri" panose="020F0502020204030204" pitchFamily="34" charset="0"/>
            </a:endParaRPr>
          </a:p>
          <a:p>
            <a:r>
              <a:rPr lang="en-US" smtClean="0">
                <a:solidFill>
                  <a:srgbClr val="000000"/>
                </a:solidFill>
                <a:latin typeface="Calibri" panose="020F0502020204030204" pitchFamily="34" charset="0"/>
              </a:rPr>
              <a:t>In some coops,</a:t>
            </a:r>
            <a:r>
              <a:rPr lang="en-US" baseline="0" smtClean="0">
                <a:solidFill>
                  <a:srgbClr val="000000"/>
                </a:solidFill>
                <a:latin typeface="Calibri" panose="020F0502020204030204" pitchFamily="34" charset="0"/>
              </a:rPr>
              <a:t> the share is very small, in others it is much higher. Sometimes people pay all of the membership share fee at once, other times they pay it in installments. </a:t>
            </a:r>
          </a:p>
          <a:p>
            <a:endParaRPr lang="en-US" smtClean="0">
              <a:solidFill>
                <a:srgbClr val="000000"/>
              </a:solidFill>
              <a:latin typeface="Calibri" panose="020F0502020204030204" pitchFamily="34" charset="0"/>
            </a:endParaRPr>
          </a:p>
          <a:p>
            <a:r>
              <a:rPr lang="en-US" smtClean="0">
                <a:solidFill>
                  <a:srgbClr val="000000"/>
                </a:solidFill>
                <a:latin typeface="Calibri" panose="020F0502020204030204" pitchFamily="34" charset="0"/>
              </a:rPr>
              <a:t>The holder of a membership share is entitled to one vote.</a:t>
            </a:r>
          </a:p>
          <a:p>
            <a:r>
              <a:rPr lang="en-US" smtClean="0">
                <a:solidFill>
                  <a:srgbClr val="000000"/>
                </a:solidFill>
                <a:latin typeface="Calibri" panose="020F0502020204030204" pitchFamily="34" charset="0"/>
              </a:rPr>
              <a:t> A membership share also gives the holder rights to an internal capital account and to a share of the profits. </a:t>
            </a:r>
          </a:p>
          <a:p>
            <a:endParaRPr lang="en-US" smtClean="0">
              <a:solidFill>
                <a:srgbClr val="000000"/>
              </a:solidFill>
              <a:latin typeface="Calibri" panose="020F0502020204030204" pitchFamily="34" charset="0"/>
            </a:endParaRPr>
          </a:p>
          <a:p>
            <a:endParaRPr lang="en-US" smtClean="0"/>
          </a:p>
          <a:p>
            <a:endParaRPr lang="en-US"/>
          </a:p>
        </p:txBody>
      </p:sp>
      <p:sp>
        <p:nvSpPr>
          <p:cNvPr id="4" name="Slide Number Placeholder 3"/>
          <p:cNvSpPr>
            <a:spLocks noGrp="1"/>
          </p:cNvSpPr>
          <p:nvPr>
            <p:ph type="sldNum" sz="quarter" idx="10"/>
          </p:nvPr>
        </p:nvSpPr>
        <p:spPr/>
        <p:txBody>
          <a:bodyPr/>
          <a:lstStyle/>
          <a:p>
            <a:fld id="{6C23D12F-04F6-490E-B3AB-B0536CDFF5DC}" type="slidenum">
              <a:rPr lang="en-US" smtClean="0"/>
              <a:pPr/>
              <a:t>13</a:t>
            </a:fld>
            <a:endParaRPr lang="en-US"/>
          </a:p>
        </p:txBody>
      </p:sp>
    </p:spTree>
    <p:extLst>
      <p:ext uri="{BB962C8B-B14F-4D97-AF65-F5344CB8AC3E}">
        <p14:creationId xmlns:p14="http://schemas.microsoft.com/office/powerpoint/2010/main" val="416123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Review:</a:t>
            </a:r>
            <a:r>
              <a:rPr lang="en-US" baseline="0" smtClean="0"/>
              <a:t> Each member has one share. This is in each individual internal capital account.</a:t>
            </a:r>
            <a:endParaRPr lang="en-US"/>
          </a:p>
        </p:txBody>
      </p:sp>
      <p:sp>
        <p:nvSpPr>
          <p:cNvPr id="4" name="Slide Number Placeholder 3"/>
          <p:cNvSpPr>
            <a:spLocks noGrp="1"/>
          </p:cNvSpPr>
          <p:nvPr>
            <p:ph type="sldNum" sz="quarter" idx="10"/>
          </p:nvPr>
        </p:nvSpPr>
        <p:spPr/>
        <p:txBody>
          <a:bodyPr/>
          <a:lstStyle/>
          <a:p>
            <a:fld id="{6C23D12F-04F6-490E-B3AB-B0536CDFF5DC}" type="slidenum">
              <a:rPr lang="en-US" smtClean="0"/>
              <a:pPr/>
              <a:t>14</a:t>
            </a:fld>
            <a:endParaRPr lang="en-US"/>
          </a:p>
        </p:txBody>
      </p:sp>
    </p:spTree>
    <p:extLst>
      <p:ext uri="{BB962C8B-B14F-4D97-AF65-F5344CB8AC3E}">
        <p14:creationId xmlns:p14="http://schemas.microsoft.com/office/powerpoint/2010/main" val="8045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let’s turn to profits. </a:t>
            </a:r>
          </a:p>
          <a:p>
            <a:r>
              <a:rPr lang="en-US" smtClean="0"/>
              <a:t>Excellent</a:t>
            </a:r>
            <a:r>
              <a:rPr lang="en-US" baseline="0" smtClean="0"/>
              <a:t> news, the coop is going great, there’s a profit. </a:t>
            </a:r>
          </a:p>
          <a:p>
            <a:r>
              <a:rPr lang="en-US" baseline="0" smtClean="0"/>
              <a:t>NOW WHAT?</a:t>
            </a:r>
          </a:p>
          <a:p>
            <a:endParaRPr lang="en-US" baseline="0" smtClean="0"/>
          </a:p>
          <a:p>
            <a:r>
              <a:rPr lang="en-US" baseline="0" smtClean="0"/>
              <a:t>There are two choices. Pay out cash to members or keep some of that money to reinvest in the coop. </a:t>
            </a:r>
          </a:p>
          <a:p>
            <a:endParaRPr lang="en-US" baseline="0" smtClean="0"/>
          </a:p>
          <a:p>
            <a:r>
              <a:rPr lang="en-US" baseline="0" smtClean="0"/>
              <a:t>But WAIT: first we need to talk about what we mean by profit. </a:t>
            </a:r>
            <a:endParaRPr lang="en-US"/>
          </a:p>
        </p:txBody>
      </p:sp>
      <p:sp>
        <p:nvSpPr>
          <p:cNvPr id="4" name="Slide Number Placeholder 3"/>
          <p:cNvSpPr>
            <a:spLocks noGrp="1"/>
          </p:cNvSpPr>
          <p:nvPr>
            <p:ph type="sldNum" sz="quarter" idx="10"/>
          </p:nvPr>
        </p:nvSpPr>
        <p:spPr/>
        <p:txBody>
          <a:bodyPr/>
          <a:lstStyle/>
          <a:p>
            <a:fld id="{6C23D12F-04F6-490E-B3AB-B0536CDFF5DC}" type="slidenum">
              <a:rPr lang="en-US" smtClean="0"/>
              <a:pPr/>
              <a:t>15</a:t>
            </a:fld>
            <a:endParaRPr lang="en-US"/>
          </a:p>
        </p:txBody>
      </p:sp>
    </p:spTree>
    <p:extLst>
      <p:ext uri="{BB962C8B-B14F-4D97-AF65-F5344CB8AC3E}">
        <p14:creationId xmlns:p14="http://schemas.microsoft.com/office/powerpoint/2010/main" val="82353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a:t>
            </a:r>
            <a:r>
              <a:rPr lang="en-US" baseline="0" smtClean="0"/>
              <a:t> aren’t going to get into too many accounting terms, but we need to understand how the coop will calculate profit for the purposes of distributing it. </a:t>
            </a:r>
          </a:p>
          <a:p>
            <a:endParaRPr lang="en-US" baseline="0" smtClean="0"/>
          </a:p>
          <a:p>
            <a:r>
              <a:rPr lang="en-US" smtClean="0"/>
              <a:t>In this case, profit</a:t>
            </a:r>
            <a:r>
              <a:rPr lang="en-US" baseline="0" smtClean="0"/>
              <a:t> means “net income,” which is simply the amount brought in from customers, from the activities of the business. </a:t>
            </a:r>
          </a:p>
          <a:p>
            <a:r>
              <a:rPr lang="en-US" baseline="0" smtClean="0"/>
              <a:t>If you sell donuts, it’s how much money you brought in from the sale of donuts. If you fix cars, it’s how much money you brought in from mechanics doing their work. </a:t>
            </a:r>
          </a:p>
          <a:p>
            <a:r>
              <a:rPr lang="en-US" baseline="0" smtClean="0"/>
              <a:t>Other thing such as taxes and depreciation are involved in net income, but for now, we want to focus on this simple definition.</a:t>
            </a:r>
          </a:p>
          <a:p>
            <a:endParaRPr lang="en-US" baseline="0" smtClean="0"/>
          </a:p>
          <a:p>
            <a:r>
              <a:rPr lang="en-US" baseline="0" smtClean="0"/>
              <a:t>IMPORTANT: Net income does not include cash that comes into the company from loans or member fees. For example, if the member fee is $100 and 5 new members bought shares this year, that $500 is NOT part of revenue. That money did NOT come from customers and does not get reflected in net income. </a:t>
            </a:r>
          </a:p>
          <a:p>
            <a:endParaRPr lang="en-US" baseline="0" smtClean="0"/>
          </a:p>
          <a:p>
            <a:r>
              <a:rPr lang="en-US" baseline="0" smtClean="0"/>
              <a:t>Describing profit as net income makes sense for this reason: we want to know how much we’re making from the activities of the actual business, say selling donuts. 5 new members joining has nothing to do with selling donuts, so we don’t want it to be part of us thinking about the profit that the BUSINESS activities are leading to. </a:t>
            </a:r>
          </a:p>
          <a:p>
            <a:endParaRPr lang="en-US" baseline="0" smtClean="0"/>
          </a:p>
          <a:p>
            <a:endParaRPr lang="en-US" baseline="0" smtClean="0"/>
          </a:p>
          <a:p>
            <a:endParaRPr lang="en-US"/>
          </a:p>
        </p:txBody>
      </p:sp>
      <p:sp>
        <p:nvSpPr>
          <p:cNvPr id="4" name="Slide Number Placeholder 3"/>
          <p:cNvSpPr>
            <a:spLocks noGrp="1"/>
          </p:cNvSpPr>
          <p:nvPr>
            <p:ph type="sldNum" sz="quarter" idx="10"/>
          </p:nvPr>
        </p:nvSpPr>
        <p:spPr/>
        <p:txBody>
          <a:bodyPr/>
          <a:lstStyle/>
          <a:p>
            <a:fld id="{6C23D12F-04F6-490E-B3AB-B0536CDFF5DC}" type="slidenum">
              <a:rPr lang="en-US" smtClean="0"/>
              <a:pPr/>
              <a:t>16</a:t>
            </a:fld>
            <a:endParaRPr lang="en-US"/>
          </a:p>
        </p:txBody>
      </p:sp>
    </p:spTree>
    <p:extLst>
      <p:ext uri="{BB962C8B-B14F-4D97-AF65-F5344CB8AC3E}">
        <p14:creationId xmlns:p14="http://schemas.microsoft.com/office/powerpoint/2010/main" val="104145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Ok, so</a:t>
            </a:r>
            <a:r>
              <a:rPr lang="en-US" baseline="0" smtClean="0"/>
              <a:t> we now know that we earned a profit. Great. </a:t>
            </a:r>
          </a:p>
          <a:p>
            <a:endParaRPr lang="en-US" baseline="0" smtClean="0"/>
          </a:p>
          <a:p>
            <a:r>
              <a:rPr lang="en-US" baseline="0" smtClean="0"/>
              <a:t>How do we decide what to do with it?</a:t>
            </a:r>
          </a:p>
          <a:p>
            <a:r>
              <a:rPr lang="en-US" baseline="0" smtClean="0"/>
              <a:t>(Teacher note: this would be good to act out with students, get them out of their chairs, moving around, with signs: CEO, APPLE COMPANY, APPLE SHAREHOLDERS, APPLE EMPLOYEES) Use large boards/signs with money amounts on them so they can see how the money flows. </a:t>
            </a:r>
          </a:p>
          <a:p>
            <a:endParaRPr lang="en-US" baseline="0" smtClean="0"/>
          </a:p>
          <a:p>
            <a:r>
              <a:rPr lang="en-US" baseline="0" smtClean="0"/>
              <a:t>If a company decides to pay out some of the profits, it goes to shareholders. The CEO and company board make the decision about how much to pay out and how much to reinvest in the company. </a:t>
            </a:r>
          </a:p>
          <a:p>
            <a:r>
              <a:rPr lang="en-US" baseline="0" smtClean="0"/>
              <a:t>So if you owned 10 share of Apple stock, and the Apple CEO and Board decides to pay out a $1dividend or share of profits/share, you get $10. </a:t>
            </a:r>
          </a:p>
          <a:p>
            <a:endParaRPr lang="en-US" baseline="0" smtClean="0"/>
          </a:p>
          <a:p>
            <a:endParaRPr lang="en-US" baseline="0" smtClean="0"/>
          </a:p>
          <a:p>
            <a:r>
              <a:rPr lang="en-US" baseline="0" smtClean="0"/>
              <a:t>Let’s say a $300 profit was made by Apple. The CEO/board take that $300 and decide they will pay out $100 in dividends (to shareholders). </a:t>
            </a:r>
          </a:p>
          <a:p>
            <a:r>
              <a:rPr lang="en-US" baseline="0" smtClean="0"/>
              <a:t>$200 is given to “APPLE COMPANY,”</a:t>
            </a:r>
          </a:p>
          <a:p>
            <a:r>
              <a:rPr lang="en-US" baseline="0" smtClean="0"/>
              <a:t>$100 is given to shareholders, 4 of them in this example</a:t>
            </a:r>
          </a:p>
          <a:p>
            <a:r>
              <a:rPr lang="en-US" baseline="0" smtClean="0"/>
              <a:t>Each of the shareholders gets ¼, or $25 each. Assume they each owned 1 share. </a:t>
            </a:r>
          </a:p>
          <a:p>
            <a:pPr defTabSz="966612" eaLnBrk="1" fontAlgn="auto" hangingPunct="1">
              <a:spcBef>
                <a:spcPts val="0"/>
              </a:spcBef>
              <a:spcAft>
                <a:spcPts val="0"/>
              </a:spcAft>
              <a:defRPr/>
            </a:pPr>
            <a:endParaRPr lang="en-US" baseline="0" smtClean="0"/>
          </a:p>
          <a:p>
            <a:pPr defTabSz="966612" eaLnBrk="1" fontAlgn="auto" hangingPunct="1">
              <a:spcBef>
                <a:spcPts val="0"/>
              </a:spcBef>
              <a:spcAft>
                <a:spcPts val="0"/>
              </a:spcAft>
              <a:defRPr/>
            </a:pPr>
            <a:r>
              <a:rPr lang="en-US" baseline="0" smtClean="0"/>
              <a:t>In a traditional corporation, workers are simply paid wages and that’s it. If there is a profit, they don’t get any of it. RED BOX. </a:t>
            </a:r>
          </a:p>
          <a:p>
            <a:endParaRPr lang="en-US" baseline="0" smtClean="0"/>
          </a:p>
          <a:p>
            <a:r>
              <a:rPr lang="en-US" baseline="0" smtClean="0"/>
              <a:t>In a coop, it’s different.</a:t>
            </a:r>
          </a:p>
          <a:p>
            <a:r>
              <a:rPr lang="en-US" baseline="0" smtClean="0"/>
              <a:t>Let’s look at how it’s different. </a:t>
            </a:r>
          </a:p>
          <a:p>
            <a:endParaRPr lang="en-US" baseline="0" smtClean="0"/>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17</a:t>
            </a:fld>
            <a:endParaRPr lang="en-US"/>
          </a:p>
        </p:txBody>
      </p:sp>
    </p:spTree>
    <p:extLst>
      <p:ext uri="{BB962C8B-B14F-4D97-AF65-F5344CB8AC3E}">
        <p14:creationId xmlns:p14="http://schemas.microsoft.com/office/powerpoint/2010/main" val="405803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Now let’s turn to a Coop. </a:t>
            </a:r>
          </a:p>
          <a:p>
            <a:r>
              <a:rPr lang="en-US" baseline="0" smtClean="0"/>
              <a:t>Teacher Note: Act this out with students as well: COOP Board, Coop business, Coop members, and coop employees. </a:t>
            </a:r>
          </a:p>
          <a:p>
            <a:endParaRPr lang="en-US" baseline="0" smtClean="0"/>
          </a:p>
          <a:p>
            <a:r>
              <a:rPr lang="en-US" baseline="0" smtClean="0"/>
              <a:t>So now a $300 profit. </a:t>
            </a:r>
          </a:p>
          <a:p>
            <a:r>
              <a:rPr lang="en-US" baseline="0" smtClean="0"/>
              <a:t>The coop board, which has representation from the members/workers, decides how to divide the profits. </a:t>
            </a:r>
          </a:p>
          <a:p>
            <a:r>
              <a:rPr lang="en-US" baseline="0" smtClean="0"/>
              <a:t>They decide $200 reinvestment in the coop business</a:t>
            </a:r>
          </a:p>
          <a:p>
            <a:r>
              <a:rPr lang="en-US" baseline="0" smtClean="0"/>
              <a:t>And $100 to be paid out to the coop members in cash. </a:t>
            </a:r>
          </a:p>
          <a:p>
            <a:endParaRPr lang="en-US" baseline="0" smtClean="0"/>
          </a:p>
          <a:p>
            <a:endParaRPr lang="en-US" baseline="0" smtClean="0"/>
          </a:p>
          <a:p>
            <a:r>
              <a:rPr lang="en-US" baseline="0" smtClean="0"/>
              <a:t>Division of $100 is based on labor hours, not shares. Our next slide will explain what we mean by labor hours. </a:t>
            </a:r>
          </a:p>
          <a:p>
            <a:endParaRPr lang="en-US" baseline="0" smtClean="0"/>
          </a:p>
          <a:p>
            <a:r>
              <a:rPr lang="en-US" baseline="0" smtClean="0"/>
              <a:t>A note: if an employee is not a member, they do not receive a share of profits. </a:t>
            </a:r>
          </a:p>
          <a:p>
            <a:endParaRPr lang="en-US" baseline="0" smtClean="0"/>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6C23D12F-04F6-490E-B3AB-B0536CDFF5DC}" type="slidenum">
              <a:rPr lang="en-US" smtClean="0"/>
              <a:pPr/>
              <a:t>18</a:t>
            </a:fld>
            <a:endParaRPr lang="en-US"/>
          </a:p>
        </p:txBody>
      </p:sp>
    </p:spTree>
    <p:extLst>
      <p:ext uri="{BB962C8B-B14F-4D97-AF65-F5344CB8AC3E}">
        <p14:creationId xmlns:p14="http://schemas.microsoft.com/office/powerpoint/2010/main" val="405803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callout box -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33602"/>
            <a:ext cx="3886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978150"/>
            <a:ext cx="3886200" cy="3270249"/>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5"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7" name="Content Placeholder 6"/>
          <p:cNvSpPr>
            <a:spLocks noGrp="1"/>
          </p:cNvSpPr>
          <p:nvPr>
            <p:ph sz="quarter" idx="16" hasCustomPrompt="1"/>
          </p:nvPr>
        </p:nvSpPr>
        <p:spPr>
          <a:xfrm>
            <a:off x="4572000" y="2133601"/>
            <a:ext cx="4114800" cy="4114799"/>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mula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Content Placeholder 2"/>
          <p:cNvSpPr>
            <a:spLocks noGrp="1"/>
          </p:cNvSpPr>
          <p:nvPr>
            <p:ph idx="1" hasCustomPrompt="1"/>
          </p:nvPr>
        </p:nvSpPr>
        <p:spPr>
          <a:xfrm>
            <a:off x="457200" y="1828801"/>
            <a:ext cx="16002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smtClean="0"/>
              <a:t>Step #</a:t>
            </a:r>
            <a:endParaRPr lang="en-US" dirty="0" smtClean="0"/>
          </a:p>
        </p:txBody>
      </p:sp>
      <p:sp>
        <p:nvSpPr>
          <p:cNvPr id="6" name="Content Placeholder 2"/>
          <p:cNvSpPr>
            <a:spLocks noGrp="1"/>
          </p:cNvSpPr>
          <p:nvPr>
            <p:ph idx="10" hasCustomPrompt="1"/>
          </p:nvPr>
        </p:nvSpPr>
        <p:spPr>
          <a:xfrm>
            <a:off x="509954" y="3228340"/>
            <a:ext cx="1547446" cy="533399"/>
          </a:xfrm>
          <a:prstGeom prst="rect">
            <a:avLst/>
          </a:prstGeom>
        </p:spPr>
        <p:txBody>
          <a:bodyPr/>
          <a:lstStyle>
            <a:lvl1pPr marL="0" algn="l" defTabSz="914400" rtl="0" eaLnBrk="1" fontAlgn="base" latinLnBrk="0" hangingPunct="1">
              <a:spcBef>
                <a:spcPct val="0"/>
              </a:spcBef>
              <a:spcAft>
                <a:spcPct val="0"/>
              </a:spcAft>
              <a:defRPr lang="en-US" sz="1800" b="1" kern="1200" dirty="0" smtClean="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Formula </a:t>
            </a:r>
            <a:br>
              <a:rPr lang="en-US" dirty="0" smtClean="0"/>
            </a:br>
            <a:r>
              <a:rPr lang="en-US" dirty="0" smtClean="0"/>
              <a:t>Name</a:t>
            </a:r>
          </a:p>
        </p:txBody>
      </p:sp>
      <p:sp>
        <p:nvSpPr>
          <p:cNvPr id="9" name="Content Placeholder 8"/>
          <p:cNvSpPr>
            <a:spLocks noGrp="1"/>
          </p:cNvSpPr>
          <p:nvPr>
            <p:ph sz="quarter" idx="11" hasCustomPrompt="1"/>
          </p:nvPr>
        </p:nvSpPr>
        <p:spPr>
          <a:xfrm>
            <a:off x="2286000" y="3228975"/>
            <a:ext cx="3200400" cy="1114425"/>
          </a:xfrm>
          <a:prstGeom prst="rect">
            <a:avLst/>
          </a:prstGeom>
        </p:spPr>
        <p:txBody>
          <a:bodyPr/>
          <a:lstStyle>
            <a:lvl1pPr>
              <a:defRPr baseline="0"/>
            </a:lvl1pPr>
          </a:lstStyle>
          <a:p>
            <a:pPr lvl="0"/>
            <a:r>
              <a:rPr lang="en-US" smtClean="0"/>
              <a:t>Formula Content</a:t>
            </a:r>
          </a:p>
        </p:txBody>
      </p:sp>
      <p:sp>
        <p:nvSpPr>
          <p:cNvPr id="11" name="Text Placeholder 10"/>
          <p:cNvSpPr>
            <a:spLocks noGrp="1"/>
          </p:cNvSpPr>
          <p:nvPr>
            <p:ph type="body" sz="quarter" idx="12" hasCustomPrompt="1"/>
          </p:nvPr>
        </p:nvSpPr>
        <p:spPr>
          <a:xfrm>
            <a:off x="6096000" y="3228975"/>
            <a:ext cx="2324100" cy="1114425"/>
          </a:xfrm>
          <a:prstGeom prst="rect">
            <a:avLst/>
          </a:prstGeom>
        </p:spPr>
        <p:txBody>
          <a:bodyPr/>
          <a:lstStyle>
            <a:lvl1pPr>
              <a:defRPr baseline="0"/>
            </a:lvl1pPr>
          </a:lstStyle>
          <a:p>
            <a:pPr lvl="0"/>
            <a:r>
              <a:rPr lang="en-US" smtClean="0"/>
              <a:t>Formula Result</a:t>
            </a:r>
          </a:p>
        </p:txBody>
      </p:sp>
      <p:sp>
        <p:nvSpPr>
          <p:cNvPr id="12" name="Rectangle 11"/>
          <p:cNvSpPr/>
          <p:nvPr userDrawn="1"/>
        </p:nvSpPr>
        <p:spPr>
          <a:xfrm>
            <a:off x="5638800" y="3149153"/>
            <a:ext cx="322524" cy="369332"/>
          </a:xfrm>
          <a:prstGeom prst="rect">
            <a:avLst/>
          </a:prstGeom>
        </p:spPr>
        <p:txBody>
          <a:bodyPr wrap="none">
            <a:spAutoFit/>
          </a:bodyPr>
          <a:lstStyle/>
          <a:p>
            <a:r>
              <a:rPr lang="en-US" b="0" smtClean="0">
                <a:solidFill>
                  <a:schemeClr val="tx1"/>
                </a:solidFill>
                <a:latin typeface="Helvetica Neue LT Std 55 Roman" charset="0"/>
                <a:ea typeface="Helvetica Neue LT Std 55 Roman" charset="0"/>
                <a:cs typeface="Helvetica Neue LT Std 55 Roman" charset="0"/>
              </a:rPr>
              <a:t>=</a:t>
            </a:r>
            <a:endParaRPr lang="en-US"/>
          </a:p>
        </p:txBody>
      </p:sp>
      <p:sp>
        <p:nvSpPr>
          <p:cNvPr id="14" name="Text Placeholder 13"/>
          <p:cNvSpPr>
            <a:spLocks noGrp="1"/>
          </p:cNvSpPr>
          <p:nvPr>
            <p:ph type="body" sz="quarter" idx="13" hasCustomPrompt="1"/>
          </p:nvPr>
        </p:nvSpPr>
        <p:spPr>
          <a:xfrm>
            <a:off x="2286000" y="1828800"/>
            <a:ext cx="6134100" cy="533400"/>
          </a:xfrm>
          <a:prstGeom prst="rect">
            <a:avLst/>
          </a:prstGeom>
        </p:spPr>
        <p:txBody>
          <a:bodyPr/>
          <a:lstStyle>
            <a:lvl1pPr>
              <a:defRPr baseline="0"/>
            </a:lvl1pPr>
          </a:lstStyle>
          <a:p>
            <a:pPr lvl="0"/>
            <a:r>
              <a:rPr lang="en-US" dirty="0" smtClean="0"/>
              <a:t>Click to edit </a:t>
            </a:r>
            <a:r>
              <a:rPr lang="en-US" smtClean="0"/>
              <a:t>step description</a:t>
            </a:r>
            <a:endParaRPr lang="en-US" dirty="0" smtClean="0"/>
          </a:p>
        </p:txBody>
      </p:sp>
      <p:sp>
        <p:nvSpPr>
          <p:cNvPr id="15" name="Content Placeholder 6"/>
          <p:cNvSpPr>
            <a:spLocks noGrp="1"/>
          </p:cNvSpPr>
          <p:nvPr>
            <p:ph sz="quarter" idx="16" hasCustomPrompt="1"/>
          </p:nvPr>
        </p:nvSpPr>
        <p:spPr>
          <a:xfrm>
            <a:off x="457200" y="5181600"/>
            <a:ext cx="8077200" cy="914400"/>
          </a:xfrm>
          <a:prstGeom prst="rect">
            <a:avLst/>
          </a:prstGeom>
          <a:solidFill>
            <a:srgbClr val="D1DE49"/>
          </a:solidFill>
        </p:spPr>
        <p:txBody>
          <a:bodyPr/>
          <a:lstStyle>
            <a:lvl1pPr>
              <a:defRPr sz="2000">
                <a:solidFill>
                  <a:srgbClr val="284B23"/>
                </a:solidFill>
              </a:defRPr>
            </a:lvl1pPr>
          </a:lstStyle>
          <a:p>
            <a:pPr lvl="0"/>
            <a:r>
              <a:rPr lang="en-US" dirty="0" smtClean="0"/>
              <a:t/>
            </a:r>
            <a:br>
              <a:rPr lang="en-US" dirty="0" smtClean="0"/>
            </a:br>
            <a:r>
              <a:rPr lang="en-US" dirty="0" smtClean="0"/>
              <a:t>  Click to edit call-out box</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905000"/>
            <a:ext cx="3505200" cy="4343400"/>
          </a:xfrm>
          <a:prstGeom prst="rect">
            <a:avLst/>
          </a:prstGeom>
        </p:spPr>
        <p:txBody>
          <a:bodyPr/>
          <a:lstStyle/>
          <a:p>
            <a:endParaRPr lang="en-US"/>
          </a:p>
        </p:txBody>
      </p:sp>
      <p:sp>
        <p:nvSpPr>
          <p:cNvPr id="6" name="Text Placeholder 5"/>
          <p:cNvSpPr>
            <a:spLocks noGrp="1"/>
          </p:cNvSpPr>
          <p:nvPr>
            <p:ph type="body" sz="quarter" idx="11" hasCustomPrompt="1"/>
          </p:nvPr>
        </p:nvSpPr>
        <p:spPr>
          <a:xfrm>
            <a:off x="4800599" y="2209800"/>
            <a:ext cx="3680555" cy="3733800"/>
          </a:xfrm>
          <a:prstGeom prst="rect">
            <a:avLst/>
          </a:prstGeom>
        </p:spPr>
        <p:txBody>
          <a:bodyPr/>
          <a:lstStyle>
            <a:lvl1pPr>
              <a:defRPr sz="1800" baseline="0">
                <a:solidFill>
                  <a:sysClr val="windowText" lastClr="000000"/>
                </a:solidFill>
              </a:defRPr>
            </a:lvl1pPr>
          </a:lstStyle>
          <a:p>
            <a:pPr lvl="0"/>
            <a:r>
              <a:rPr lang="en-US" sz="2400" b="1" dirty="0" smtClean="0">
                <a:solidFill>
                  <a:srgbClr val="353535"/>
                </a:solidFill>
                <a:latin typeface="Helvetica Neue LT Std 55 Roman" charset="0"/>
                <a:ea typeface="Helvetica Neue LT Std 55 Roman" charset="0"/>
                <a:cs typeface="Helvetica Neue LT Std 55 Roman" charset="0"/>
              </a:rPr>
              <a:t>Click to edit intro text</a:t>
            </a:r>
            <a:br>
              <a:rPr lang="en-US" sz="2400" b="1" dirty="0" smtClean="0">
                <a:solidFill>
                  <a:srgbClr val="353535"/>
                </a:solidFill>
                <a:latin typeface="Helvetica Neue LT Std 55 Roman" charset="0"/>
                <a:ea typeface="Helvetica Neue LT Std 55 Roman" charset="0"/>
                <a:cs typeface="Helvetica Neue LT Std 55 Roman" charset="0"/>
              </a:rPr>
            </a:br>
            <a:r>
              <a:rPr lang="en-US" sz="2400" b="0" dirty="0" smtClean="0">
                <a:solidFill>
                  <a:srgbClr val="353535"/>
                </a:solidFill>
                <a:latin typeface="Helvetica Neue LT Std 55 Roman" charset="0"/>
                <a:ea typeface="Helvetica Neue LT Std 55 Roman" charset="0"/>
                <a:cs typeface="Helvetica Neue LT Std 55 Roman" charset="0"/>
              </a:rPr>
              <a:t>Click to edit d</a:t>
            </a:r>
            <a:r>
              <a:rPr lang="en-US" sz="2400" dirty="0" smtClean="0">
                <a:solidFill>
                  <a:srgbClr val="353535"/>
                </a:solidFill>
                <a:latin typeface="Helvetica Neue LT Std 55 Roman" charset="0"/>
                <a:ea typeface="Helvetica Neue LT Std 55 Roman" charset="0"/>
                <a:cs typeface="Helvetica Neue LT Std 55 Roman" charset="0"/>
              </a:rPr>
              <a:t>etail text</a:t>
            </a:r>
            <a:endParaRPr lang="en-US" dirty="0" smtClean="0"/>
          </a:p>
        </p:txBody>
      </p:sp>
      <p:sp>
        <p:nvSpPr>
          <p:cNvPr id="7" name="Rectangle 6"/>
          <p:cNvSpPr/>
          <p:nvPr userDrawn="1"/>
        </p:nvSpPr>
        <p:spPr>
          <a:xfrm flipV="1">
            <a:off x="4800600" y="1905000"/>
            <a:ext cx="3680555" cy="7606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picture -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62000" y="3429000"/>
            <a:ext cx="2286000" cy="2438400"/>
          </a:xfrm>
          <a:prstGeom prst="rect">
            <a:avLst/>
          </a:prstGeom>
        </p:spPr>
        <p:txBody>
          <a:bodyPr/>
          <a:lstStyle/>
          <a:p>
            <a:endParaRPr lang="en-US"/>
          </a:p>
        </p:txBody>
      </p:sp>
      <p:sp>
        <p:nvSpPr>
          <p:cNvPr id="6" name="Content Placeholder 5"/>
          <p:cNvSpPr>
            <a:spLocks noGrp="1"/>
          </p:cNvSpPr>
          <p:nvPr>
            <p:ph sz="quarter" idx="11" hasCustomPrompt="1"/>
          </p:nvPr>
        </p:nvSpPr>
        <p:spPr>
          <a:xfrm>
            <a:off x="685800" y="1905000"/>
            <a:ext cx="7734300" cy="1219200"/>
          </a:xfrm>
          <a:prstGeom prst="rect">
            <a:avLst/>
          </a:prstGeom>
        </p:spPr>
        <p:txBody>
          <a:bodyPr/>
          <a:lstStyle/>
          <a:p>
            <a:pPr lvl="0"/>
            <a:r>
              <a:rPr lang="en-US" dirty="0" smtClean="0"/>
              <a:t>Click to edit intro paragraph</a:t>
            </a:r>
          </a:p>
        </p:txBody>
      </p:sp>
      <p:sp>
        <p:nvSpPr>
          <p:cNvPr id="7" name="Content Placeholder 5"/>
          <p:cNvSpPr>
            <a:spLocks noGrp="1"/>
          </p:cNvSpPr>
          <p:nvPr>
            <p:ph sz="quarter" idx="12" hasCustomPrompt="1"/>
          </p:nvPr>
        </p:nvSpPr>
        <p:spPr>
          <a:xfrm>
            <a:off x="3276600" y="3429000"/>
            <a:ext cx="5257800" cy="2438400"/>
          </a:xfrm>
          <a:prstGeom prst="rect">
            <a:avLst/>
          </a:prstGeom>
        </p:spPr>
        <p:txBody>
          <a:bodyPr/>
          <a:lstStyle/>
          <a:p>
            <a:pPr lvl="0"/>
            <a:r>
              <a:rPr lang="en-US" dirty="0" smtClean="0"/>
              <a:t>Click to edit supplemental paragraph</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828801"/>
            <a:ext cx="8229600" cy="533399"/>
          </a:xfrm>
          <a:prstGeom prst="rect">
            <a:avLst/>
          </a:prstGeom>
        </p:spPr>
        <p:txBody>
          <a:bodyPr/>
          <a:lstStyle>
            <a:lvl1pPr algn="l" rtl="0" fontAlgn="base">
              <a:spcBef>
                <a:spcPct val="0"/>
              </a:spcBef>
              <a:spcAft>
                <a:spcPct val="0"/>
              </a:spcAft>
              <a:defRPr lang="en-US" sz="2400" b="0"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smtClean="0"/>
              <a:t>Intro statement</a:t>
            </a:r>
          </a:p>
        </p:txBody>
      </p:sp>
      <p:sp>
        <p:nvSpPr>
          <p:cNvPr id="6" name="Text Placeholder 9"/>
          <p:cNvSpPr>
            <a:spLocks noGrp="1"/>
          </p:cNvSpPr>
          <p:nvPr>
            <p:ph type="body" idx="14" hasCustomPrompt="1"/>
          </p:nvPr>
        </p:nvSpPr>
        <p:spPr>
          <a:xfrm>
            <a:off x="457200" y="3376120"/>
            <a:ext cx="8077200" cy="2491280"/>
          </a:xfrm>
          <a:prstGeom prst="rect">
            <a:avLst/>
          </a:prstGeom>
        </p:spPr>
        <p:txBody>
          <a:bodyPr/>
          <a:lstStyle>
            <a:lvl1pPr marL="285750" indent="-285750">
              <a:buFont typeface="Arial" charset="0"/>
              <a:buChar char="•"/>
              <a:defRPr baseline="0">
                <a:solidFill>
                  <a:schemeClr val="tx1"/>
                </a:solidFill>
              </a:defRPr>
            </a:lvl1pPr>
          </a:lstStyle>
          <a:p>
            <a:pPr lvl="0"/>
            <a:r>
              <a:rPr lang="en-US" dirty="0" smtClean="0"/>
              <a:t>Click to edit body text</a:t>
            </a:r>
          </a:p>
          <a:p>
            <a:pPr lvl="0"/>
            <a:r>
              <a:rPr lang="en-US" dirty="0" smtClean="0"/>
              <a:t>Item 2</a:t>
            </a:r>
          </a:p>
          <a:p>
            <a:pPr lvl="0"/>
            <a:r>
              <a:rPr lang="en-US" dirty="0" smtClean="0"/>
              <a:t>Item 3</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
        <p:nvSpPr>
          <p:cNvPr id="2" name="Rectangle 1"/>
          <p:cNvSpPr/>
          <p:nvPr userDrawn="1"/>
        </p:nvSpPr>
        <p:spPr>
          <a:xfrm>
            <a:off x="457200" y="2831068"/>
            <a:ext cx="1569660" cy="369332"/>
          </a:xfrm>
          <a:prstGeom prst="rect">
            <a:avLst/>
          </a:prstGeom>
        </p:spPr>
        <p:txBody>
          <a:bodyPr wrap="none">
            <a:spAutoFit/>
          </a:bodyPr>
          <a:lstStyle/>
          <a:p>
            <a:pPr lvl="0"/>
            <a:r>
              <a:rPr lang="en-US" b="1" smtClean="0"/>
              <a:t>Bold list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2057400"/>
            <a:ext cx="7886700" cy="4038600"/>
          </a:xfrm>
          <a:prstGeom prst="rect">
            <a:avLst/>
          </a:prstGeom>
        </p:spPr>
        <p:txBody>
          <a:bodyPr/>
          <a:lstStyle/>
          <a:p>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Pag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3"/>
          <p:cNvSpPr>
            <a:spLocks noGrp="1"/>
          </p:cNvSpPr>
          <p:nvPr>
            <p:ph type="tbl" sz="quarter" idx="10"/>
          </p:nvPr>
        </p:nvSpPr>
        <p:spPr>
          <a:xfrm>
            <a:off x="533400" y="1905000"/>
            <a:ext cx="3733800" cy="4191000"/>
          </a:xfrm>
          <a:prstGeom prst="rect">
            <a:avLst/>
          </a:prstGeom>
        </p:spPr>
        <p:txBody>
          <a:bodyPr/>
          <a:lstStyle/>
          <a:p>
            <a:endParaRPr lang="en-US"/>
          </a:p>
        </p:txBody>
      </p:sp>
      <p:sp>
        <p:nvSpPr>
          <p:cNvPr id="5" name="Content Placeholder 5"/>
          <p:cNvSpPr>
            <a:spLocks noGrp="1"/>
          </p:cNvSpPr>
          <p:nvPr>
            <p:ph sz="quarter" idx="11" hasCustomPrompt="1"/>
          </p:nvPr>
        </p:nvSpPr>
        <p:spPr>
          <a:xfrm>
            <a:off x="4552950" y="1905000"/>
            <a:ext cx="3981450" cy="4191000"/>
          </a:xfrm>
          <a:prstGeom prst="rect">
            <a:avLst/>
          </a:prstGeom>
        </p:spPr>
        <p:txBody>
          <a:bodyPr/>
          <a:lstStyle/>
          <a:p>
            <a:pPr lvl="0"/>
            <a:r>
              <a:rPr lang="en-US" dirty="0" smtClean="0"/>
              <a:t>Click to edit paragraph</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533400" y="2057400"/>
            <a:ext cx="8001000" cy="4114800"/>
          </a:xfrm>
          <a:prstGeom prst="rect">
            <a:avLst/>
          </a:prstGeom>
        </p:spPr>
        <p:txBody>
          <a:bodyPr/>
          <a:lstStyle/>
          <a:p>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19100" y="2895600"/>
            <a:ext cx="7886700" cy="685800"/>
          </a:xfrm>
          <a:prstGeom prst="rect">
            <a:avLst/>
          </a:prstGeom>
        </p:spPr>
        <p:txBody>
          <a:bodyPr/>
          <a:lstStyle>
            <a:lvl1pPr>
              <a:defRPr sz="4300" b="1" i="0">
                <a:solidFill>
                  <a:schemeClr val="bg1"/>
                </a:solidFill>
                <a:latin typeface="Helvetica Neue LT Std 75" charset="0"/>
                <a:ea typeface="Helvetica Neue LT Std 75" charset="0"/>
                <a:cs typeface="Helvetica Neue LT Std 75" charset="0"/>
              </a:defRPr>
            </a:lvl1pPr>
          </a:lstStyle>
          <a:p>
            <a:r>
              <a:rPr lang="en-US" dirty="0" smtClean="0"/>
              <a:t>Click to edit Master title style</a:t>
            </a:r>
            <a:endParaRPr lang="en-US" dirty="0"/>
          </a:p>
        </p:txBody>
      </p:sp>
      <p:sp>
        <p:nvSpPr>
          <p:cNvPr id="3" name="TextBox 2"/>
          <p:cNvSpPr txBox="1"/>
          <p:nvPr userDrawn="1"/>
        </p:nvSpPr>
        <p:spPr>
          <a:xfrm>
            <a:off x="685800" y="1783080"/>
            <a:ext cx="184731" cy="369332"/>
          </a:xfrm>
          <a:prstGeom prst="rect">
            <a:avLst/>
          </a:prstGeom>
          <a:noFill/>
        </p:spPr>
        <p:txBody>
          <a:bodyPr wrap="none" rtlCol="0">
            <a:spAutoFit/>
          </a:bodyPr>
          <a:lstStyle/>
          <a:p>
            <a:endParaRPr lang="en-US"/>
          </a:p>
        </p:txBody>
      </p:sp>
      <p:sp>
        <p:nvSpPr>
          <p:cNvPr id="4" name="TextBox 3"/>
          <p:cNvSpPr txBox="1"/>
          <p:nvPr userDrawn="1"/>
        </p:nvSpPr>
        <p:spPr>
          <a:xfrm>
            <a:off x="914400" y="1691640"/>
            <a:ext cx="184731" cy="369332"/>
          </a:xfrm>
          <a:prstGeom prst="rect">
            <a:avLst/>
          </a:prstGeom>
          <a:noFill/>
        </p:spPr>
        <p:txBody>
          <a:bodyPr wrap="none" rtlCol="0">
            <a:spAutoFit/>
          </a:bodyPr>
          <a:lstStyle/>
          <a:p>
            <a:endParaRPr lang="en-US"/>
          </a:p>
        </p:txBody>
      </p:sp>
      <p:sp>
        <p:nvSpPr>
          <p:cNvPr id="9" name="Content Placeholder 8"/>
          <p:cNvSpPr>
            <a:spLocks noGrp="1"/>
          </p:cNvSpPr>
          <p:nvPr>
            <p:ph sz="quarter" idx="10"/>
          </p:nvPr>
        </p:nvSpPr>
        <p:spPr>
          <a:xfrm>
            <a:off x="870531" y="3886200"/>
            <a:ext cx="5562600" cy="685800"/>
          </a:xfrm>
          <a:prstGeom prst="rect">
            <a:avLst/>
          </a:prstGeom>
        </p:spPr>
        <p:txBody>
          <a:bodyPr/>
          <a:lstStyle>
            <a:lvl1pPr marL="0" indent="0">
              <a:buNone/>
              <a:defRPr lang="en-US" sz="3200" kern="0" spc="-150" dirty="0" smtClean="0">
                <a:solidFill>
                  <a:srgbClr val="D1DE49"/>
                </a:solidFill>
                <a:latin typeface="Helvetica Neue LT Std 55 Roman" charset="0"/>
                <a:ea typeface="Helvetica Neue LT Std 55 Roman" charset="0"/>
                <a:cs typeface="Helvetica Neue LT Std 55 Roman" charset="0"/>
              </a:defRPr>
            </a:lvl1pPr>
          </a:lstStyle>
          <a:p>
            <a:pPr lvl="0"/>
            <a:r>
              <a:rPr lang="en-US" dirty="0" smtClean="0"/>
              <a:t>Click to edit Master text styles</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9" name="Content Placeholder 8"/>
          <p:cNvSpPr>
            <a:spLocks noGrp="1"/>
          </p:cNvSpPr>
          <p:nvPr>
            <p:ph sz="quarter" idx="10" hasCustomPrompt="1"/>
          </p:nvPr>
        </p:nvSpPr>
        <p:spPr>
          <a:xfrm>
            <a:off x="609600" y="1981200"/>
            <a:ext cx="7810500" cy="2971800"/>
          </a:xfrm>
          <a:prstGeom prst="rect">
            <a:avLst/>
          </a:prstGeom>
        </p:spPr>
        <p:txBody>
          <a:bodyPr/>
          <a:lstStyle>
            <a:lvl1pPr marL="0" indent="0">
              <a:buNone/>
              <a:defRPr lang="en-US" sz="1800" b="0" kern="1200" dirty="0" smtClean="0">
                <a:solidFill>
                  <a:schemeClr val="tx1"/>
                </a:solidFill>
                <a:latin typeface="Helvetica Neue LT Std 55 Roman" charset="0"/>
                <a:ea typeface="Helvetica Neue LT Std 55 Roman" charset="0"/>
                <a:cs typeface="Helvetica Neue LT Std 55 Roman" charset="0"/>
              </a:defRPr>
            </a:lvl1pPr>
          </a:lstStyle>
          <a:p>
            <a:pPr lvl="0"/>
            <a:r>
              <a:rPr lang="en-US" dirty="0" smtClean="0"/>
              <a:t>Click to edit body text</a:t>
            </a:r>
          </a:p>
        </p:txBody>
      </p:sp>
    </p:spTree>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Only">
    <p:spTree>
      <p:nvGrpSpPr>
        <p:cNvPr id="1" name=""/>
        <p:cNvGrpSpPr/>
        <p:nvPr/>
      </p:nvGrpSpPr>
      <p:grpSpPr>
        <a:xfrm>
          <a:off x="0" y="0"/>
          <a:ext cx="0" cy="0"/>
          <a:chOff x="0" y="0"/>
          <a:chExt cx="0" cy="0"/>
        </a:xfrm>
      </p:grpSpPr>
      <p:sp>
        <p:nvSpPr>
          <p:cNvPr id="8"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 name="Picture Placeholder 9"/>
          <p:cNvSpPr>
            <a:spLocks noGrp="1"/>
          </p:cNvSpPr>
          <p:nvPr>
            <p:ph type="pic" sz="quarter" idx="10" hasCustomPrompt="1"/>
          </p:nvPr>
        </p:nvSpPr>
        <p:spPr>
          <a:xfrm>
            <a:off x="533400" y="2133600"/>
            <a:ext cx="8077200" cy="2514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mtClean="0"/>
              <a:t>Click to insert graphic</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762000"/>
            <a:ext cx="7772400" cy="460375"/>
          </a:xfrm>
          <a:prstGeom prst="rect">
            <a:avLst/>
          </a:prstGeom>
        </p:spPr>
        <p:txBody>
          <a:bodyPr/>
          <a:lstStyle/>
          <a:p>
            <a:r>
              <a:rPr lang="en-US" dirty="0"/>
              <a:t>Click to edit </a:t>
            </a:r>
            <a:r>
              <a:rPr lang="en-US" dirty="0" smtClean="0"/>
              <a:t>Agenda title</a:t>
            </a:r>
            <a:endParaRPr lang="en-US" dirty="0"/>
          </a:p>
        </p:txBody>
      </p:sp>
      <p:sp>
        <p:nvSpPr>
          <p:cNvPr id="3" name="Subtitle 2"/>
          <p:cNvSpPr>
            <a:spLocks noGrp="1"/>
          </p:cNvSpPr>
          <p:nvPr>
            <p:ph type="subTitle" idx="1" hasCustomPrompt="1"/>
          </p:nvPr>
        </p:nvSpPr>
        <p:spPr>
          <a:xfrm>
            <a:off x="513994" y="2019806"/>
            <a:ext cx="6400800" cy="1752600"/>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cxnSp>
        <p:nvCxnSpPr>
          <p:cNvPr id="17" name="Straight Connector 16"/>
          <p:cNvCxnSpPr/>
          <p:nvPr userDrawn="1"/>
        </p:nvCxnSpPr>
        <p:spPr>
          <a:xfrm flipH="1">
            <a:off x="533400" y="243840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533400" y="2971800"/>
            <a:ext cx="7924800" cy="4741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533400" y="3538300"/>
            <a:ext cx="7924800" cy="43100"/>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8229600" cy="533400"/>
          </a:xfrm>
          <a:prstGeom prst="rect">
            <a:avLst/>
          </a:prstGeom>
        </p:spPr>
        <p:txBody>
          <a:bodyPr/>
          <a:lstStyle/>
          <a:p>
            <a:r>
              <a:rPr lang="en-US" dirty="0"/>
              <a:t>Click to </a:t>
            </a:r>
            <a:r>
              <a:rPr lang="en-US" dirty="0" smtClean="0"/>
              <a:t>edit title</a:t>
            </a:r>
            <a:endParaRPr lang="en-US" dirty="0"/>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9" name="Subtitle 2"/>
          <p:cNvSpPr>
            <a:spLocks noGrp="1"/>
          </p:cNvSpPr>
          <p:nvPr>
            <p:ph type="subTitle" idx="13" hasCustomPrompt="1"/>
          </p:nvPr>
        </p:nvSpPr>
        <p:spPr>
          <a:xfrm>
            <a:off x="457200" y="2369127"/>
            <a:ext cx="6400800" cy="1593273"/>
          </a:xfrm>
          <a:prstGeom prst="rect">
            <a:avLst/>
          </a:prstGeom>
        </p:spPr>
        <p:txBody>
          <a:bodyPr/>
          <a:lstStyle>
            <a:lvl1pPr marL="285750" indent="-285750" algn="l">
              <a:buFont typeface="Arial" charset="0"/>
              <a:buChar char="•"/>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Item 1</a:t>
            </a:r>
          </a:p>
          <a:p>
            <a:endParaRPr lang="en-US" dirty="0" smtClean="0"/>
          </a:p>
          <a:p>
            <a:r>
              <a:rPr lang="en-US" dirty="0" smtClean="0"/>
              <a:t>Item 2</a:t>
            </a:r>
          </a:p>
          <a:p>
            <a:endParaRPr lang="en-US" dirty="0" smtClean="0"/>
          </a:p>
          <a:p>
            <a:r>
              <a:rPr lang="en-US" dirty="0" smtClean="0"/>
              <a:t>Item 3</a:t>
            </a:r>
          </a:p>
          <a:p>
            <a:endParaRPr lang="en-US" dirty="0" smtClean="0"/>
          </a:p>
          <a:p>
            <a:r>
              <a:rPr lang="en-US" dirty="0" smtClean="0"/>
              <a:t>Item 4</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10" name="Text Placeholder 9"/>
          <p:cNvSpPr>
            <a:spLocks noGrp="1"/>
          </p:cNvSpPr>
          <p:nvPr>
            <p:ph type="body" idx="14" hasCustomPrompt="1"/>
          </p:nvPr>
        </p:nvSpPr>
        <p:spPr>
          <a:xfrm>
            <a:off x="457200" y="2444750"/>
            <a:ext cx="8077200" cy="2889250"/>
          </a:xfrm>
          <a:prstGeom prst="rect">
            <a:avLst/>
          </a:prstGeom>
        </p:spPr>
        <p:txBody>
          <a:bodyPr/>
          <a:lstStyle>
            <a:lvl1pPr marL="342900" indent="-342900">
              <a:buFont typeface="+mj-lt"/>
              <a:buAutoNum type="arabicPeriod"/>
              <a:defRPr>
                <a:solidFill>
                  <a:schemeClr val="tx1"/>
                </a:solidFill>
              </a:defRPr>
            </a:lvl1pPr>
          </a:lstStyle>
          <a:p>
            <a:pPr lvl="0"/>
            <a:r>
              <a:rPr lang="en-US" dirty="0" smtClean="0"/>
              <a:t>Click to edit numbered list</a:t>
            </a:r>
          </a:p>
        </p:txBody>
      </p:sp>
      <p:sp>
        <p:nvSpPr>
          <p:cNvPr id="12"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er with body tex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6" name="Text Placeholder 9"/>
          <p:cNvSpPr>
            <a:spLocks noGrp="1"/>
          </p:cNvSpPr>
          <p:nvPr>
            <p:ph type="body" idx="14" hasCustomPrompt="1"/>
          </p:nvPr>
        </p:nvSpPr>
        <p:spPr>
          <a:xfrm>
            <a:off x="457200" y="2444750"/>
            <a:ext cx="8077200" cy="28892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
        <p:nvSpPr>
          <p:cNvPr id="7" name="Text Placeholder 11"/>
          <p:cNvSpPr>
            <a:spLocks noGrp="1"/>
          </p:cNvSpPr>
          <p:nvPr>
            <p:ph type="body" sz="quarter" idx="15" hasCustomPrompt="1"/>
          </p:nvPr>
        </p:nvSpPr>
        <p:spPr>
          <a:xfrm>
            <a:off x="457200" y="734315"/>
            <a:ext cx="9220200" cy="533400"/>
          </a:xfrm>
          <a:prstGeom prst="rect">
            <a:avLst/>
          </a:prstGeom>
        </p:spPr>
        <p:txBody>
          <a:bodyPr/>
          <a:lstStyle>
            <a:lvl1pPr>
              <a:defRPr lang="en-US" sz="2800" b="1" kern="0" dirty="0" smtClean="0">
                <a:solidFill>
                  <a:srgbClr val="284B23"/>
                </a:solidFill>
                <a:latin typeface="Helvetica Neue LT Std 75" charset="0"/>
                <a:ea typeface="Helvetica Neue LT Std 75" charset="0"/>
                <a:cs typeface="Helvetica Neue LT Std 75" charset="0"/>
              </a:defRPr>
            </a:lvl1pPr>
          </a:lstStyle>
          <a:p>
            <a:pPr lvl="0"/>
            <a:r>
              <a:rPr lang="en-US" dirty="0" smtClean="0"/>
              <a:t>Click to </a:t>
            </a:r>
            <a:r>
              <a:rPr lang="en-US" smtClean="0"/>
              <a:t>edit slide title</a:t>
            </a:r>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low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57200" y="1600201"/>
            <a:ext cx="8229600" cy="533399"/>
          </a:xfrm>
          <a:prstGeom prst="rect">
            <a:avLst/>
          </a:prstGeom>
        </p:spPr>
        <p:txBody>
          <a:bodyPr/>
          <a:lstStyle>
            <a:lvl1pPr algn="l" rtl="0" fontAlgn="base">
              <a:spcBef>
                <a:spcPct val="0"/>
              </a:spcBef>
              <a:spcAft>
                <a:spcPct val="0"/>
              </a:spcAft>
              <a:defRPr lang="en-US" sz="2400" b="1" kern="1200" dirty="0">
                <a:solidFill>
                  <a:schemeClr val="tx1"/>
                </a:solidFill>
                <a:latin typeface="Helvetica Neue LT Std 55 Roman" charset="0"/>
                <a:ea typeface="Helvetica Neue LT Std 55 Roman" charset="0"/>
                <a:cs typeface="Helvetica Neue LT Std 55 Roman" charset="0"/>
              </a:defRPr>
            </a:lvl1pPr>
            <a:lvl2pPr marL="457200" indent="0" algn="l" rtl="0" fontAlgn="base">
              <a:spcBef>
                <a:spcPct val="0"/>
              </a:spcBef>
              <a:spcAft>
                <a:spcPct val="0"/>
              </a:spcAft>
              <a:buNone/>
              <a:defRPr lang="en-US" sz="2400" b="1" kern="1200" dirty="0">
                <a:solidFill>
                  <a:schemeClr val="tx1"/>
                </a:solidFill>
                <a:latin typeface="Helvetica Neue LT Std 55 Roman" charset="0"/>
                <a:ea typeface="Helvetica Neue LT Std 55 Roman" charset="0"/>
                <a:cs typeface="Helvetica Neue LT Std 55 Roman" charset="0"/>
              </a:defRPr>
            </a:lvl2pPr>
            <a:lvl3pPr>
              <a:defRPr lang="en-US" sz="2000" kern="0" dirty="0">
                <a:solidFill>
                  <a:schemeClr val="tx1"/>
                </a:solidFill>
                <a:latin typeface="Helvetica Neue LT Std 55 Roman" charset="0"/>
                <a:ea typeface="Helvetica Neue LT Std 55 Roman" charset="0"/>
                <a:cs typeface="Helvetica Neue LT Std 55 Roman" charset="0"/>
              </a:defRPr>
            </a:lvl3pPr>
            <a:lvl4pPr>
              <a:defRPr lang="en-US" sz="2000" kern="0" dirty="0">
                <a:solidFill>
                  <a:schemeClr val="tx1"/>
                </a:solidFill>
                <a:latin typeface="Helvetica Neue LT Std 55 Roman" charset="0"/>
                <a:ea typeface="Helvetica Neue LT Std 55 Roman" charset="0"/>
                <a:cs typeface="Helvetica Neue LT Std 55 Roman" charset="0"/>
              </a:defRPr>
            </a:lvl4pPr>
            <a:lvl5pPr>
              <a:defRPr lang="en-US" sz="2000" kern="0" dirty="0">
                <a:solidFill>
                  <a:schemeClr val="tx1"/>
                </a:solidFill>
                <a:latin typeface="Helvetica Neue LT Std 55 Roman" charset="0"/>
                <a:ea typeface="Helvetica Neue LT Std 55 Roman" charset="0"/>
                <a:cs typeface="Helvetica Neue LT Std 55 Roman" charset="0"/>
              </a:defRPr>
            </a:lvl5pPr>
          </a:lstStyle>
          <a:p>
            <a:pPr lvl="0"/>
            <a:r>
              <a:rPr lang="en-US" dirty="0" err="1" smtClean="0"/>
              <a:t>Subheader</a:t>
            </a:r>
            <a:endParaRPr lang="en-US" dirty="0" smtClean="0"/>
          </a:p>
        </p:txBody>
      </p:sp>
      <p:sp>
        <p:nvSpPr>
          <p:cNvPr id="4" name="Text Placeholder 9"/>
          <p:cNvSpPr>
            <a:spLocks noGrp="1"/>
          </p:cNvSpPr>
          <p:nvPr>
            <p:ph type="body" idx="14" hasCustomPrompt="1"/>
          </p:nvPr>
        </p:nvSpPr>
        <p:spPr>
          <a:xfrm>
            <a:off x="4572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cxnSp>
        <p:nvCxnSpPr>
          <p:cNvPr id="8" name="Straight Arrow Connector 7"/>
          <p:cNvCxnSpPr/>
          <p:nvPr userDrawn="1"/>
        </p:nvCxnSpPr>
        <p:spPr>
          <a:xfrm>
            <a:off x="3581400" y="2743200"/>
            <a:ext cx="762000" cy="0"/>
          </a:xfrm>
          <a:prstGeom prst="straightConnector1">
            <a:avLst/>
          </a:prstGeom>
          <a:ln>
            <a:solidFill>
              <a:srgbClr val="284B23"/>
            </a:solidFill>
            <a:tailEnd type="arrow" w="lg" len="lg"/>
          </a:ln>
        </p:spPr>
        <p:style>
          <a:lnRef idx="1">
            <a:schemeClr val="accent1"/>
          </a:lnRef>
          <a:fillRef idx="0">
            <a:schemeClr val="accent1"/>
          </a:fillRef>
          <a:effectRef idx="0">
            <a:schemeClr val="accent1"/>
          </a:effectRef>
          <a:fontRef idx="minor">
            <a:schemeClr val="tx1"/>
          </a:fontRef>
        </p:style>
      </p:cxnSp>
      <p:sp>
        <p:nvSpPr>
          <p:cNvPr id="9" name="Text Placeholder 9"/>
          <p:cNvSpPr>
            <a:spLocks noGrp="1"/>
          </p:cNvSpPr>
          <p:nvPr>
            <p:ph type="body" idx="15" hasCustomPrompt="1"/>
          </p:nvPr>
        </p:nvSpPr>
        <p:spPr>
          <a:xfrm>
            <a:off x="4800600" y="2444750"/>
            <a:ext cx="2819400" cy="527050"/>
          </a:xfrm>
          <a:prstGeom prst="rect">
            <a:avLst/>
          </a:prstGeom>
        </p:spPr>
        <p:txBody>
          <a:bodyPr/>
          <a:lstStyle>
            <a:lvl1pPr marL="0" indent="0">
              <a:buFont typeface="+mj-lt"/>
              <a:buNone/>
              <a:defRPr>
                <a:solidFill>
                  <a:schemeClr val="tx1"/>
                </a:solidFill>
              </a:defRPr>
            </a:lvl1pPr>
          </a:lstStyle>
          <a:p>
            <a:pPr lvl="0"/>
            <a:r>
              <a:rPr lang="en-US" dirty="0" smtClean="0"/>
              <a:t>Click to edit body text</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NUL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userDrawn="1"/>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Presentation Title</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0" name="Straight Connector 9"/>
          <p:cNvCxnSpPr/>
          <p:nvPr userDrawn="1"/>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2"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6" r:id="rId3"/>
    <p:sldLayoutId id="2147483653" r:id="rId4"/>
  </p:sldLayoutIdLst>
  <p:transition/>
  <p:hf sldNum="0" hdr="0" dt="0"/>
  <p:txStyles>
    <p:titleStyle>
      <a:lvl1pPr algn="l" rtl="0" eaLnBrk="0" fontAlgn="base" hangingPunct="0">
        <a:spcBef>
          <a:spcPct val="0"/>
        </a:spcBef>
        <a:spcAft>
          <a:spcPct val="0"/>
        </a:spcAft>
        <a:defRPr lang="en-US" sz="2800" b="1" kern="0" dirty="0">
          <a:solidFill>
            <a:srgbClr val="284B23"/>
          </a:solidFill>
          <a:latin typeface="Helvetica Neue LT Std 75" charset="0"/>
          <a:ea typeface="Helvetica Neue LT Std 75" charset="0"/>
          <a:cs typeface="Helvetica Neue LT Std 75"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Presentation Title</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7" name="Straight Connector 16"/>
          <p:cNvCxnSpPr/>
          <p:nvPr userDrawn="1"/>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3" name="Title Placeholder 2"/>
          <p:cNvSpPr>
            <a:spLocks noGrp="1"/>
          </p:cNvSpPr>
          <p:nvPr>
            <p:ph type="title"/>
          </p:nvPr>
        </p:nvSpPr>
        <p:spPr>
          <a:xfrm>
            <a:off x="533400" y="897887"/>
            <a:ext cx="7886700" cy="18358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426622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dt="0"/>
  <p:txStyles>
    <p:titleStyle>
      <a:lvl1pPr algn="l" rtl="0" eaLnBrk="0" fontAlgn="base" hangingPunct="0">
        <a:spcBef>
          <a:spcPct val="0"/>
        </a:spcBef>
        <a:spcAft>
          <a:spcPct val="0"/>
        </a:spcAft>
        <a:defRPr lang="en-US" sz="2800" b="1" kern="0" dirty="0" smtClean="0">
          <a:solidFill>
            <a:srgbClr val="284B23"/>
          </a:solidFill>
          <a:latin typeface="Helvetica Neue LT Std 75" charset="0"/>
          <a:ea typeface="Helvetica Neue LT Std 75" charset="0"/>
          <a:cs typeface="Helvetica Neue LT Std 75"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0" marR="0" indent="0" algn="l" rtl="0" eaLnBrk="0" fontAlgn="base" hangingPunct="0">
        <a:spcBef>
          <a:spcPts val="0"/>
        </a:spcBef>
        <a:spcAft>
          <a:spcPts val="0"/>
        </a:spcAft>
        <a:buNone/>
        <a:defRPr lang="en-US" sz="1800" b="0" kern="1200" dirty="0" smtClean="0">
          <a:solidFill>
            <a:srgbClr val="353535"/>
          </a:solidFill>
          <a:latin typeface="Helvetica Neue LT Std 55 Roman" charset="0"/>
          <a:ea typeface="Helvetica Neue LT Std 55 Roman" charset="0"/>
          <a:cs typeface="Helvetica Neue LT Std 55 Roman"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188720"/>
            <a:ext cx="9144000" cy="736092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936" y="6248400"/>
            <a:ext cx="466464" cy="531123"/>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24200" y="6251909"/>
            <a:ext cx="936565" cy="535845"/>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8377" y="6216407"/>
            <a:ext cx="1605223" cy="565393"/>
          </a:xfrm>
          <a:prstGeom prst="rect">
            <a:avLst/>
          </a:prstGeom>
        </p:spPr>
      </p:pic>
      <p:sp>
        <p:nvSpPr>
          <p:cNvPr id="7" name="Rectangle 6"/>
          <p:cNvSpPr/>
          <p:nvPr userDrawn="1"/>
        </p:nvSpPr>
        <p:spPr>
          <a:xfrm>
            <a:off x="-15145" y="-5134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1067" y="38836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72687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304800" y="2895601"/>
            <a:ext cx="8534400" cy="3185487"/>
          </a:xfrm>
          <a:prstGeom prst="rect">
            <a:avLst/>
          </a:prstGeom>
          <a:noFill/>
          <a:ln w="9525">
            <a:noFill/>
            <a:miter lim="800000"/>
            <a:headEnd/>
            <a:tailEnd/>
          </a:ln>
        </p:spPr>
        <p:txBody>
          <a:bodyPr wrap="square">
            <a:spAutoFit/>
          </a:bodyPr>
          <a:lstStyle/>
          <a:p>
            <a:endParaRPr lang="en-US" sz="3200" dirty="0" smtClean="0">
              <a:latin typeface="Helvetica" pitchFamily="34" charset="0"/>
            </a:endParaRPr>
          </a:p>
          <a:p>
            <a:endParaRPr lang="en-US" sz="3200" b="1" dirty="0">
              <a:solidFill>
                <a:srgbClr val="FF6D22"/>
              </a:solidFill>
              <a:latin typeface="Helvetica" pitchFamily="34" charset="0"/>
            </a:endParaRPr>
          </a:p>
          <a:p>
            <a:endParaRPr lang="en-US" sz="3200" b="1" dirty="0">
              <a:solidFill>
                <a:srgbClr val="000000"/>
              </a:solidFill>
              <a:latin typeface="Helvetica" pitchFamily="34" charset="0"/>
            </a:endParaRPr>
          </a:p>
          <a:p>
            <a:endParaRPr lang="en-US" sz="2100" b="1" dirty="0">
              <a:solidFill>
                <a:srgbClr val="000000"/>
              </a:solidFill>
              <a:latin typeface="Helvetica" pitchFamily="34" charset="0"/>
            </a:endParaRPr>
          </a:p>
          <a:p>
            <a:endParaRPr lang="en-US" sz="2100" b="1" dirty="0">
              <a:solidFill>
                <a:srgbClr val="000000"/>
              </a:solidFill>
              <a:latin typeface="Helvetica" pitchFamily="34" charset="0"/>
            </a:endParaRPr>
          </a:p>
          <a:p>
            <a:endParaRPr lang="en-US" sz="2100" b="1" dirty="0">
              <a:solidFill>
                <a:srgbClr val="000000"/>
              </a:solidFill>
              <a:latin typeface="Helvetica" pitchFamily="34" charset="0"/>
            </a:endParaRPr>
          </a:p>
          <a:p>
            <a:endParaRPr lang="en-US" sz="2100" b="1" dirty="0">
              <a:solidFill>
                <a:srgbClr val="000000"/>
              </a:solidFill>
              <a:latin typeface="Helvetica" pitchFamily="34" charset="0"/>
            </a:endParaRPr>
          </a:p>
          <a:p>
            <a:endParaRPr lang="en-US" sz="2100" b="1" dirty="0">
              <a:solidFill>
                <a:srgbClr val="000000"/>
              </a:solidFill>
              <a:latin typeface="Helvetica"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6986"/>
          <a:stretch/>
        </p:blipFill>
        <p:spPr>
          <a:xfrm>
            <a:off x="0" y="0"/>
            <a:ext cx="9159146" cy="6858000"/>
          </a:xfrm>
          <a:prstGeom prst="rect">
            <a:avLst/>
          </a:prstGeom>
        </p:spPr>
      </p:pic>
      <p:sp>
        <p:nvSpPr>
          <p:cNvPr id="9" name="Rectangle 8"/>
          <p:cNvSpPr/>
          <p:nvPr/>
        </p:nvSpPr>
        <p:spPr>
          <a:xfrm>
            <a:off x="-15145" y="0"/>
            <a:ext cx="9174290" cy="6223540"/>
          </a:xfrm>
          <a:prstGeom prst="rect">
            <a:avLst/>
          </a:prstGeom>
          <a:solidFill>
            <a:srgbClr val="284B2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5145" y="6096000"/>
            <a:ext cx="917429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11067" y="3807418"/>
            <a:ext cx="228600" cy="2288582"/>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3"/>
          <p:cNvSpPr>
            <a:spLocks noGrp="1"/>
          </p:cNvSpPr>
          <p:nvPr>
            <p:ph type="ctrTitle"/>
          </p:nvPr>
        </p:nvSpPr>
        <p:spPr>
          <a:xfrm>
            <a:off x="368084" y="1459407"/>
            <a:ext cx="7480516" cy="2097133"/>
          </a:xfrm>
          <a:prstGeom prst="rect">
            <a:avLst/>
          </a:prstGeom>
        </p:spPr>
        <p:txBody>
          <a:bodyPr>
            <a:normAutofit fontScale="90000"/>
          </a:bodyPr>
          <a:lstStyle/>
          <a:p>
            <a:r>
              <a:rPr lang="es-ES_tradnl" sz="4800" spc="-150" dirty="0">
                <a:solidFill>
                  <a:schemeClr val="bg1"/>
                </a:solidFill>
              </a:rPr>
              <a:t>Educación Financiera para Miembros de Cooperativas de Trabajadores</a:t>
            </a:r>
            <a:endParaRPr lang="en-US" sz="4800" b="1" spc="-150" dirty="0">
              <a:solidFill>
                <a:schemeClr val="bg1"/>
              </a:solidFill>
              <a:latin typeface="Helvetica Neue LT Std 75" charset="0"/>
              <a:ea typeface="Helvetica Neue LT Std 75" charset="0"/>
              <a:cs typeface="Helvetica Neue LT Std 75" charset="0"/>
            </a:endParaRPr>
          </a:p>
        </p:txBody>
      </p:sp>
      <p:sp>
        <p:nvSpPr>
          <p:cNvPr id="31" name="Subtitle 4"/>
          <p:cNvSpPr>
            <a:spLocks noGrp="1"/>
          </p:cNvSpPr>
          <p:nvPr>
            <p:ph type="subTitle" idx="4294967295"/>
          </p:nvPr>
        </p:nvSpPr>
        <p:spPr>
          <a:xfrm>
            <a:off x="838200" y="3710940"/>
            <a:ext cx="4648200" cy="1089660"/>
          </a:xfrm>
          <a:prstGeom prst="rect">
            <a:avLst/>
          </a:prstGeom>
        </p:spPr>
        <p:txBody>
          <a:bodyPr/>
          <a:lstStyle/>
          <a:p>
            <a:pPr marL="0" indent="0" algn="l">
              <a:buNone/>
            </a:pPr>
            <a:r>
              <a:rPr lang="en-US" spc="-150" dirty="0" err="1" smtClean="0">
                <a:solidFill>
                  <a:srgbClr val="D1DE49"/>
                </a:solidFill>
                <a:latin typeface="Helvetica Neue LT Std 55 Roman" charset="0"/>
                <a:ea typeface="Helvetica Neue LT Std 55 Roman" charset="0"/>
                <a:cs typeface="Helvetica Neue LT Std 55 Roman" charset="0"/>
              </a:rPr>
              <a:t>Tema</a:t>
            </a:r>
            <a:r>
              <a:rPr lang="en-US" spc="-150" smtClean="0">
                <a:solidFill>
                  <a:srgbClr val="D1DE49"/>
                </a:solidFill>
                <a:latin typeface="Helvetica Neue LT Std 55 Roman" charset="0"/>
                <a:ea typeface="Helvetica Neue LT Std 55 Roman" charset="0"/>
                <a:cs typeface="Helvetica Neue LT Std 55 Roman" charset="0"/>
              </a:rPr>
              <a:t> 4: </a:t>
            </a:r>
            <a:r>
              <a:rPr lang="en-US" spc="-150" err="1" smtClean="0">
                <a:solidFill>
                  <a:srgbClr val="D1DE49"/>
                </a:solidFill>
                <a:latin typeface="Helvetica Neue LT Std 55 Roman" charset="0"/>
                <a:ea typeface="Helvetica Neue LT Std 55 Roman" charset="0"/>
                <a:cs typeface="Helvetica Neue LT Std 55 Roman" charset="0"/>
              </a:rPr>
              <a:t>Creando</a:t>
            </a:r>
            <a:r>
              <a:rPr lang="en-US" spc="-150" smtClean="0">
                <a:solidFill>
                  <a:srgbClr val="D1DE49"/>
                </a:solidFill>
                <a:latin typeface="Helvetica Neue LT Std 55 Roman" charset="0"/>
                <a:ea typeface="Helvetica Neue LT Std 55 Roman" charset="0"/>
                <a:cs typeface="Helvetica Neue LT Std 55 Roman" charset="0"/>
              </a:rPr>
              <a:t> un </a:t>
            </a:r>
            <a:r>
              <a:rPr lang="en-US" spc="-150" err="1" smtClean="0">
                <a:solidFill>
                  <a:srgbClr val="D1DE49"/>
                </a:solidFill>
                <a:latin typeface="Helvetica Neue LT Std 55 Roman" charset="0"/>
                <a:ea typeface="Helvetica Neue LT Std 55 Roman" charset="0"/>
                <a:cs typeface="Helvetica Neue LT Std 55 Roman" charset="0"/>
              </a:rPr>
              <a:t>Negocio</a:t>
            </a:r>
            <a:r>
              <a:rPr lang="en-US" spc="-150" smtClean="0">
                <a:solidFill>
                  <a:srgbClr val="D1DE49"/>
                </a:solidFill>
                <a:latin typeface="Helvetica Neue LT Std 55 Roman" charset="0"/>
                <a:ea typeface="Helvetica Neue LT Std 55 Roman" charset="0"/>
                <a:cs typeface="Helvetica Neue LT Std 55 Roman" charset="0"/>
              </a:rPr>
              <a:t> Rentable</a:t>
            </a:r>
            <a:endParaRPr lang="en-US" spc="-150">
              <a:solidFill>
                <a:srgbClr val="D1DE49"/>
              </a:solidFill>
              <a:latin typeface="Helvetica Neue LT Std 55 Roman" charset="0"/>
              <a:ea typeface="Helvetica Neue LT Std 55 Roman" charset="0"/>
              <a:cs typeface="Helvetica Neue LT Std 55 Roman"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33" y="6211620"/>
            <a:ext cx="2869867" cy="522416"/>
          </a:xfrm>
          <a:prstGeom prst="rect">
            <a:avLst/>
          </a:prstGeom>
        </p:spPr>
      </p:pic>
    </p:spTree>
    <p:extLst>
      <p:ext uri="{BB962C8B-B14F-4D97-AF65-F5344CB8AC3E}">
        <p14:creationId xmlns:p14="http://schemas.microsoft.com/office/powerpoint/2010/main" val="27150714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971800"/>
            <a:ext cx="3048000" cy="2286000"/>
          </a:xfrm>
          <a:prstGeom prst="rect">
            <a:avLst/>
          </a:prstGeom>
        </p:spPr>
        <p:txBody>
          <a:bodyPr/>
          <a:lstStyle/>
          <a:p>
            <a:pPr lvl="1">
              <a:buFont typeface="Arial" charset="0"/>
              <a:buChar char="•"/>
            </a:pPr>
            <a:r>
              <a:rPr lang="es-ES_tradnl" sz="2000">
                <a:latin typeface="Helvetica Neue LT Std 55 Roman" charset="0"/>
                <a:ea typeface="Helvetica Neue LT Std 55 Roman" charset="0"/>
                <a:cs typeface="Helvetica Neue LT Std 55 Roman" charset="0"/>
              </a:rPr>
              <a:t>Ingreso complementario</a:t>
            </a:r>
          </a:p>
          <a:p>
            <a:pPr lvl="1">
              <a:buFont typeface="Arial" charset="0"/>
              <a:buChar char="•"/>
            </a:pPr>
            <a:endParaRPr lang="es-ES_tradnl" sz="2000">
              <a:latin typeface="Helvetica Neue LT Std 55 Roman" charset="0"/>
              <a:ea typeface="Helvetica Neue LT Std 55 Roman" charset="0"/>
              <a:cs typeface="Helvetica Neue LT Std 55 Roman" charset="0"/>
            </a:endParaRPr>
          </a:p>
          <a:p>
            <a:pPr lvl="1">
              <a:buFont typeface="Arial" charset="0"/>
              <a:buChar char="•"/>
            </a:pPr>
            <a:r>
              <a:rPr lang="es-ES_tradnl" sz="2000">
                <a:latin typeface="Helvetica Neue LT Std 55 Roman" charset="0"/>
                <a:ea typeface="Helvetica Neue LT Std 55 Roman" charset="0"/>
                <a:cs typeface="Helvetica Neue LT Std 55 Roman" charset="0"/>
              </a:rPr>
              <a:t>Reemplazar ingreso</a:t>
            </a:r>
          </a:p>
        </p:txBody>
      </p:sp>
      <p:pic>
        <p:nvPicPr>
          <p:cNvPr id="5"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6" name="Rectangle 5"/>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buNone/>
            </a:pPr>
            <a:r>
              <a:rPr lang="es-ES_tradnl" sz="2700" b="1">
                <a:solidFill>
                  <a:srgbClr val="284B23"/>
                </a:solidFill>
                <a:latin typeface="Helvetica Neue LT Std 75" charset="0"/>
                <a:ea typeface="Helvetica Neue LT Std 75" charset="0"/>
                <a:cs typeface="Helvetica Neue LT Std 75" charset="0"/>
              </a:rPr>
              <a:t>Relacionado al Presupuesto Personal de la Casa</a:t>
            </a:r>
          </a:p>
        </p:txBody>
      </p:sp>
      <p:sp>
        <p:nvSpPr>
          <p:cNvPr id="11"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4" name="Content Placeholder 2"/>
          <p:cNvSpPr txBox="1">
            <a:spLocks/>
          </p:cNvSpPr>
          <p:nvPr/>
        </p:nvSpPr>
        <p:spPr bwMode="auto">
          <a:xfrm>
            <a:off x="505003" y="1981201"/>
            <a:ext cx="2923997"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a:latin typeface="Helvetica Neue LT Std 75" charset="0"/>
                <a:ea typeface="Helvetica Neue LT Std 75" charset="0"/>
                <a:cs typeface="Helvetica Neue LT Std 75" charset="0"/>
              </a:rPr>
              <a:t>Un negocio puede proveer:</a:t>
            </a:r>
          </a:p>
        </p:txBody>
      </p:sp>
      <p:sp>
        <p:nvSpPr>
          <p:cNvPr id="15" name="Rectangle 14"/>
          <p:cNvSpPr/>
          <p:nvPr/>
        </p:nvSpPr>
        <p:spPr>
          <a:xfrm>
            <a:off x="3483321" y="1981200"/>
            <a:ext cx="4670079" cy="426720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bwMode="auto">
          <a:xfrm>
            <a:off x="3886200" y="2362201"/>
            <a:ext cx="3984280" cy="3763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s-ES_tradnl" sz="1800" b="1">
                <a:solidFill>
                  <a:srgbClr val="284B23"/>
                </a:solidFill>
                <a:latin typeface="Helvetica Neue LT Std 55 Roman" charset="0"/>
                <a:ea typeface="Helvetica Neue LT Std 55 Roman" charset="0"/>
                <a:cs typeface="Helvetica Neue LT Std 55 Roman" charset="0"/>
              </a:rPr>
              <a:t>Cliente: </a:t>
            </a:r>
            <a:r>
              <a:rPr lang="es-ES_tradnl" sz="1800">
                <a:solidFill>
                  <a:srgbClr val="284B23"/>
                </a:solidFill>
                <a:latin typeface="Helvetica Neue LT Std 55 Roman" charset="0"/>
                <a:ea typeface="Helvetica Neue LT Std 55 Roman" charset="0"/>
                <a:cs typeface="Helvetica Neue LT Std 55 Roman" charset="0"/>
              </a:rPr>
              <a:t>Mi negocio es rentable.</a:t>
            </a:r>
          </a:p>
          <a:p>
            <a:pPr>
              <a:buNone/>
            </a:pPr>
            <a:endParaRPr lang="es-ES_tradnl" sz="1800">
              <a:solidFill>
                <a:srgbClr val="284B23"/>
              </a:solidFill>
              <a:latin typeface="Helvetica Neue LT Std 55 Roman" charset="0"/>
              <a:ea typeface="Helvetica Neue LT Std 55 Roman" charset="0"/>
              <a:cs typeface="Helvetica Neue LT Std 55 Roman" charset="0"/>
            </a:endParaRPr>
          </a:p>
          <a:p>
            <a:pPr marL="0" indent="0" eaLnBrk="1" fontAlgn="auto" hangingPunct="1">
              <a:spcBef>
                <a:spcPts val="0"/>
              </a:spcBef>
              <a:spcAft>
                <a:spcPts val="0"/>
              </a:spcAft>
              <a:buNone/>
              <a:defRPr/>
            </a:pPr>
            <a:r>
              <a:rPr lang="es-ES_tradnl" sz="1800" b="1">
                <a:solidFill>
                  <a:srgbClr val="284B23"/>
                </a:solidFill>
                <a:latin typeface="Helvetica Neue LT Std 55 Roman" charset="0"/>
                <a:ea typeface="Helvetica Neue LT Std 55 Roman" charset="0"/>
                <a:cs typeface="Helvetica Neue LT Std 55 Roman" charset="0"/>
              </a:rPr>
              <a:t>Consejero: </a:t>
            </a:r>
            <a:r>
              <a:rPr lang="es-ES_tradnl" sz="1800">
                <a:solidFill>
                  <a:srgbClr val="284B23"/>
                </a:solidFill>
                <a:latin typeface="Helvetica Neue LT Std 55 Roman" charset="0"/>
                <a:ea typeface="Helvetica Neue LT Std 55 Roman" charset="0"/>
                <a:cs typeface="Helvetica Neue LT Std 55 Roman" charset="0"/>
              </a:rPr>
              <a:t>¿El negocio puede cubrir todos sus gastos y pagarle un salario a usted que cubre el valor del tiempo que usted le dedica al negocio?</a:t>
            </a:r>
          </a:p>
          <a:p>
            <a:pPr>
              <a:buNone/>
            </a:pPr>
            <a:endParaRPr lang="es-ES_tradnl" sz="1800">
              <a:solidFill>
                <a:srgbClr val="284B23"/>
              </a:solidFill>
              <a:latin typeface="Helvetica Neue LT Std 55 Roman" charset="0"/>
              <a:ea typeface="Helvetica Neue LT Std 55 Roman" charset="0"/>
              <a:cs typeface="Helvetica Neue LT Std 55 Roman" charset="0"/>
            </a:endParaRPr>
          </a:p>
          <a:p>
            <a:pPr>
              <a:buNone/>
            </a:pPr>
            <a:r>
              <a:rPr lang="es-ES_tradnl" sz="1800" b="1">
                <a:solidFill>
                  <a:srgbClr val="284B23"/>
                </a:solidFill>
                <a:latin typeface="Helvetica Neue LT Std 55 Roman" charset="0"/>
                <a:ea typeface="Helvetica Neue LT Std 55 Roman" charset="0"/>
                <a:cs typeface="Helvetica Neue LT Std 55 Roman" charset="0"/>
              </a:rPr>
              <a:t>Cliente: </a:t>
            </a:r>
            <a:r>
              <a:rPr lang="es-ES_tradnl" sz="1800">
                <a:solidFill>
                  <a:srgbClr val="284B23"/>
                </a:solidFill>
                <a:latin typeface="Helvetica Neue LT Std 55 Roman" charset="0"/>
                <a:ea typeface="Helvetica Neue LT Std 55 Roman" charset="0"/>
                <a:cs typeface="Helvetica Neue LT Std 55 Roman" charset="0"/>
              </a:rPr>
              <a:t>Aun no.</a:t>
            </a:r>
          </a:p>
          <a:p>
            <a:pPr>
              <a:buNone/>
            </a:pPr>
            <a:endParaRPr lang="es-ES_tradnl" sz="1800">
              <a:solidFill>
                <a:srgbClr val="284B23"/>
              </a:solidFill>
              <a:latin typeface="Helvetica Neue LT Std 55 Roman" charset="0"/>
              <a:ea typeface="Helvetica Neue LT Std 55 Roman" charset="0"/>
              <a:cs typeface="Helvetica Neue LT Std 55 Roman" charset="0"/>
            </a:endParaRPr>
          </a:p>
          <a:p>
            <a:pPr marL="0" indent="0">
              <a:buNone/>
            </a:pPr>
            <a:r>
              <a:rPr lang="es-ES_tradnl" sz="1800" b="1">
                <a:solidFill>
                  <a:srgbClr val="284B23"/>
                </a:solidFill>
                <a:latin typeface="Helvetica Neue LT Std 55 Roman" charset="0"/>
                <a:ea typeface="Helvetica Neue LT Std 55 Roman" charset="0"/>
                <a:cs typeface="Helvetica Neue LT Std 55 Roman" charset="0"/>
              </a:rPr>
              <a:t>Consejero: </a:t>
            </a:r>
            <a:r>
              <a:rPr lang="es-ES_tradnl" sz="1800">
                <a:solidFill>
                  <a:srgbClr val="284B23"/>
                </a:solidFill>
                <a:latin typeface="Helvetica Neue LT Std 55 Roman" charset="0"/>
                <a:ea typeface="Helvetica Neue LT Std 55 Roman" charset="0"/>
                <a:cs typeface="Helvetica Neue LT Std 55 Roman" charset="0"/>
              </a:rPr>
              <a:t>Entonces su negocio no es rentable todavía.</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276601"/>
            <a:ext cx="7467600" cy="2286000"/>
          </a:xfrm>
          <a:prstGeom prst="rect">
            <a:avLst/>
          </a:prstGeom>
        </p:spPr>
        <p:txBody>
          <a:bodyPr/>
          <a:lstStyle/>
          <a:p>
            <a:r>
              <a:rPr lang="es-ES_tradnl" sz="2000">
                <a:latin typeface="Helvetica Neue LT Std 55 Roman" charset="0"/>
                <a:ea typeface="Helvetica Neue LT Std 55 Roman" charset="0"/>
                <a:cs typeface="Helvetica Neue LT Std 55 Roman" charset="0"/>
              </a:rPr>
              <a:t>Cuánto pagó cada miembro por su parte en la cooperativa.</a:t>
            </a:r>
            <a:br>
              <a:rPr lang="es-ES_tradnl" sz="2000">
                <a:latin typeface="Helvetica Neue LT Std 55 Roman" charset="0"/>
                <a:ea typeface="Helvetica Neue LT Std 55 Roman" charset="0"/>
                <a:cs typeface="Helvetica Neue LT Std 55 Roman" charset="0"/>
              </a:rPr>
            </a:br>
            <a:endParaRPr lang="es-ES_tradnl" sz="2000">
              <a:latin typeface="Helvetica Neue LT Std 55 Roman" charset="0"/>
              <a:ea typeface="Helvetica Neue LT Std 55 Roman" charset="0"/>
              <a:cs typeface="Helvetica Neue LT Std 55 Roman" charset="0"/>
            </a:endParaRPr>
          </a:p>
          <a:p>
            <a:r>
              <a:rPr lang="es-ES_tradnl" sz="2000">
                <a:latin typeface="Helvetica Neue LT Std 55 Roman" charset="0"/>
                <a:ea typeface="Helvetica Neue LT Std 55 Roman" charset="0"/>
                <a:cs typeface="Helvetica Neue LT Std 55 Roman" charset="0"/>
              </a:rPr>
              <a:t>Cuánto de la ganancia le fue distribuido al miembro.</a:t>
            </a:r>
            <a:br>
              <a:rPr lang="es-ES_tradnl" sz="2000">
                <a:latin typeface="Helvetica Neue LT Std 55 Roman" charset="0"/>
                <a:ea typeface="Helvetica Neue LT Std 55 Roman" charset="0"/>
                <a:cs typeface="Helvetica Neue LT Std 55 Roman" charset="0"/>
              </a:rPr>
            </a:br>
            <a:endParaRPr lang="es-ES_tradnl" sz="2000">
              <a:latin typeface="Helvetica Neue LT Std 55 Roman" charset="0"/>
              <a:ea typeface="Helvetica Neue LT Std 55 Roman" charset="0"/>
              <a:cs typeface="Helvetica Neue LT Std 55 Roman" charset="0"/>
            </a:endParaRPr>
          </a:p>
          <a:p>
            <a:r>
              <a:rPr lang="es-ES_tradnl" sz="2000">
                <a:latin typeface="Helvetica Neue LT Std 55 Roman" charset="0"/>
                <a:ea typeface="Helvetica Neue LT Std 55 Roman" charset="0"/>
                <a:cs typeface="Helvetica Neue LT Std 55 Roman" charset="0"/>
              </a:rPr>
              <a:t>Cuánto de la ganancia fue reinvertido en el negocio y reservado para pagar impuestos</a:t>
            </a:r>
            <a:r>
              <a:rPr lang="es-ES_tradnl" sz="2000" smtClean="0">
                <a:latin typeface="Helvetica Neue LT Std 55 Roman" charset="0"/>
                <a:ea typeface="Helvetica Neue LT Std 55 Roman" charset="0"/>
                <a:cs typeface="Helvetica Neue LT Std 55 Roman" charset="0"/>
              </a:rPr>
              <a:t>.</a:t>
            </a:r>
            <a:endParaRPr lang="en-US" sz="2000">
              <a:latin typeface="Helvetica Neue LT Std 55 Roman" charset="0"/>
              <a:ea typeface="Helvetica Neue LT Std 55 Roman" charset="0"/>
              <a:cs typeface="Helvetica Neue LT Std 55 Roman" charset="0"/>
            </a:endParaRPr>
          </a:p>
        </p:txBody>
      </p:sp>
      <p:pic>
        <p:nvPicPr>
          <p:cNvPr id="4"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err="1">
                <a:solidFill>
                  <a:srgbClr val="284B23"/>
                </a:solidFill>
                <a:latin typeface="Helvetica Neue LT Std 75" charset="0"/>
                <a:ea typeface="Helvetica Neue LT Std 75" charset="0"/>
                <a:cs typeface="Helvetica Neue LT Std 75" charset="0"/>
              </a:rPr>
              <a:t>Cuentas</a:t>
            </a:r>
            <a:r>
              <a:rPr lang="en-US" sz="2800" b="1">
                <a:solidFill>
                  <a:srgbClr val="284B23"/>
                </a:solidFill>
                <a:latin typeface="Helvetica Neue LT Std 75" charset="0"/>
                <a:ea typeface="Helvetica Neue LT Std 75" charset="0"/>
                <a:cs typeface="Helvetica Neue LT Std 75" charset="0"/>
              </a:rPr>
              <a:t> </a:t>
            </a:r>
            <a:r>
              <a:rPr lang="en-US" sz="2800" b="1" err="1">
                <a:solidFill>
                  <a:srgbClr val="284B23"/>
                </a:solidFill>
                <a:latin typeface="Helvetica Neue LT Std 75" charset="0"/>
                <a:ea typeface="Helvetica Neue LT Std 75" charset="0"/>
                <a:cs typeface="Helvetica Neue LT Std 75" charset="0"/>
              </a:rPr>
              <a:t>Internas</a:t>
            </a:r>
            <a:r>
              <a:rPr lang="en-US" sz="2800" b="1">
                <a:solidFill>
                  <a:srgbClr val="284B23"/>
                </a:solidFill>
                <a:latin typeface="Helvetica Neue LT Std 75" charset="0"/>
                <a:ea typeface="Helvetica Neue LT Std 75" charset="0"/>
                <a:cs typeface="Helvetica Neue LT Std 75" charset="0"/>
              </a:rPr>
              <a:t> de Capital</a:t>
            </a:r>
            <a:endParaRPr lang="en-US" sz="2800" b="1" kern="0">
              <a:solidFill>
                <a:srgbClr val="284B23"/>
              </a:solidFill>
              <a:latin typeface="Helvetica Neue LT Std 75" charset="0"/>
              <a:ea typeface="Helvetica Neue LT Std 75" charset="0"/>
              <a:cs typeface="Helvetica Neue LT Std 75" charset="0"/>
            </a:endParaRPr>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Title 1"/>
          <p:cNvSpPr txBox="1">
            <a:spLocks/>
          </p:cNvSpPr>
          <p:nvPr/>
        </p:nvSpPr>
        <p:spPr bwMode="auto">
          <a:xfrm>
            <a:off x="428803" y="1774396"/>
            <a:ext cx="7495997" cy="15784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buNone/>
            </a:pPr>
            <a:r>
              <a:rPr lang="es-ES_tradnl" sz="2400" b="1">
                <a:solidFill>
                  <a:schemeClr val="tx1"/>
                </a:solidFill>
                <a:latin typeface="Helvetica Neue LT Std 55 Roman" charset="0"/>
                <a:ea typeface="Helvetica Neue LT Std 55 Roman" charset="0"/>
                <a:cs typeface="Helvetica Neue LT Std 55 Roman" charset="0"/>
              </a:rPr>
              <a:t>Un archivo llamado cuenta interna de capital es creado para cada miembro para registrar:</a:t>
            </a:r>
            <a:endParaRPr lang="en-US" sz="2400" b="1">
              <a:solidFill>
                <a:schemeClr val="tx1"/>
              </a:solidFill>
              <a:latin typeface="Helvetica Neue LT Std 55 Roman" charset="0"/>
              <a:ea typeface="Helvetica Neue LT Std 55 Roman" charset="0"/>
              <a:cs typeface="Helvetica Neue LT Std 55 Roman" charset="0"/>
            </a:endParaRP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half" idx="4294967295"/>
          </p:nvPr>
        </p:nvSpPr>
        <p:spPr>
          <a:xfrm>
            <a:off x="5333999" y="2679233"/>
            <a:ext cx="3200400" cy="854776"/>
          </a:xfrm>
          <a:prstGeom prst="rect">
            <a:avLst/>
          </a:prstGeom>
        </p:spPr>
        <p:txBody>
          <a:bodyPr/>
          <a:lstStyle/>
          <a:p>
            <a:pPr marL="0" indent="0">
              <a:buNone/>
            </a:pPr>
            <a:r>
              <a:rPr lang="es-ES_tradnl" sz="2400">
                <a:latin typeface="Helvetica Neue LT Std 55 Roman" charset="0"/>
                <a:ea typeface="Helvetica Neue LT Std 55 Roman" charset="0"/>
                <a:cs typeface="Helvetica Neue LT Std 55 Roman" charset="0"/>
              </a:rPr>
              <a:t>Su tarifa de </a:t>
            </a:r>
            <a:r>
              <a:rPr lang="es-ES_tradnl" sz="2400" smtClean="0">
                <a:latin typeface="Helvetica Neue LT Std 55 Roman" charset="0"/>
                <a:ea typeface="Helvetica Neue LT Std 55 Roman" charset="0"/>
                <a:cs typeface="Helvetica Neue LT Std 55 Roman" charset="0"/>
              </a:rPr>
              <a:t>membresía</a:t>
            </a:r>
            <a:endParaRPr lang="es-ES_tradnl" sz="2400">
              <a:latin typeface="Helvetica Neue LT Std 55 Roman" charset="0"/>
              <a:ea typeface="Helvetica Neue LT Std 55 Roman" charset="0"/>
              <a:cs typeface="Helvetica Neue LT Std 55 Roman" charset="0"/>
            </a:endParaRPr>
          </a:p>
        </p:txBody>
      </p:sp>
      <p:sp>
        <p:nvSpPr>
          <p:cNvPr id="16" name="Rectangle 15"/>
          <p:cNvSpPr/>
          <p:nvPr/>
        </p:nvSpPr>
        <p:spPr>
          <a:xfrm>
            <a:off x="5943600" y="6400800"/>
            <a:ext cx="2743200" cy="276999"/>
          </a:xfrm>
          <a:prstGeom prst="rect">
            <a:avLst/>
          </a:prstGeom>
        </p:spPr>
        <p:txBody>
          <a:bodyPr wrap="square">
            <a:spAutoFit/>
          </a:bodyPr>
          <a:lstStyle/>
          <a:p>
            <a:pPr marL="0" marR="0" algn="r">
              <a:spcBef>
                <a:spcPts val="0"/>
              </a:spcBef>
              <a:spcAft>
                <a:spcPts val="0"/>
              </a:spcAft>
            </a:pPr>
            <a:r>
              <a:rPr lang="en-US" sz="1200" smtClean="0">
                <a:solidFill>
                  <a:srgbClr val="284B23"/>
                </a:solidFill>
                <a:latin typeface="Helvetica Neue LT Std 55 Roman" charset="0"/>
                <a:ea typeface="Helvetica Neue LT Std 55 Roman" charset="0"/>
                <a:cs typeface="Helvetica Neue LT Std 55 Roman" charset="0"/>
              </a:rPr>
              <a:t>Mas </a:t>
            </a:r>
            <a:r>
              <a:rPr lang="en-US" sz="1200" err="1" smtClean="0">
                <a:solidFill>
                  <a:srgbClr val="284B23"/>
                </a:solidFill>
                <a:latin typeface="Helvetica Neue LT Std 55 Roman" charset="0"/>
                <a:ea typeface="Helvetica Neue LT Std 55 Roman" charset="0"/>
                <a:cs typeface="Helvetica Neue LT Std 55 Roman" charset="0"/>
              </a:rPr>
              <a:t>acerca</a:t>
            </a:r>
            <a:r>
              <a:rPr lang="en-US" sz="1200" smtClean="0">
                <a:solidFill>
                  <a:srgbClr val="284B23"/>
                </a:solidFill>
                <a:latin typeface="Helvetica Neue LT Std 55 Roman" charset="0"/>
                <a:ea typeface="Helvetica Neue LT Std 55 Roman" charset="0"/>
                <a:cs typeface="Helvetica Neue LT Std 55 Roman" charset="0"/>
              </a:rPr>
              <a:t> de </a:t>
            </a:r>
            <a:r>
              <a:rPr lang="en-US" sz="1200" err="1" smtClean="0">
                <a:solidFill>
                  <a:srgbClr val="284B23"/>
                </a:solidFill>
                <a:latin typeface="Helvetica Neue LT Std 55 Roman" charset="0"/>
                <a:ea typeface="Helvetica Neue LT Std 55 Roman" charset="0"/>
                <a:cs typeface="Helvetica Neue LT Std 55 Roman" charset="0"/>
              </a:rPr>
              <a:t>esto</a:t>
            </a:r>
            <a:r>
              <a:rPr lang="en-US" sz="1200" smtClean="0">
                <a:solidFill>
                  <a:srgbClr val="284B23"/>
                </a:solidFill>
                <a:latin typeface="Helvetica Neue LT Std 55 Roman" charset="0"/>
                <a:ea typeface="Helvetica Neue LT Std 55 Roman" charset="0"/>
                <a:cs typeface="Helvetica Neue LT Std 55 Roman" charset="0"/>
              </a:rPr>
              <a:t> en un </a:t>
            </a:r>
            <a:r>
              <a:rPr lang="en-US" sz="1200" err="1" smtClean="0">
                <a:solidFill>
                  <a:srgbClr val="284B23"/>
                </a:solidFill>
                <a:latin typeface="Helvetica Neue LT Std 55 Roman" charset="0"/>
                <a:ea typeface="Helvetica Neue LT Std 55 Roman" charset="0"/>
                <a:cs typeface="Helvetica Neue LT Std 55 Roman" charset="0"/>
              </a:rPr>
              <a:t>minuto</a:t>
            </a:r>
            <a:r>
              <a:rPr lang="en-US" sz="1200" smtClean="0">
                <a:solidFill>
                  <a:srgbClr val="284B23"/>
                </a:solidFill>
                <a:latin typeface="Helvetica Neue LT Std 55 Roman" charset="0"/>
                <a:ea typeface="Helvetica Neue LT Std 55 Roman" charset="0"/>
                <a:cs typeface="Helvetica Neue LT Std 55 Roman" charset="0"/>
              </a:rPr>
              <a:t>.</a:t>
            </a:r>
            <a:endParaRPr lang="en-US" sz="1200">
              <a:solidFill>
                <a:srgbClr val="284B23"/>
              </a:solidFill>
              <a:effectLst/>
              <a:latin typeface="Helvetica Neue LT Std 55 Roman" charset="0"/>
              <a:ea typeface="Helvetica Neue LT Std 55 Roman" charset="0"/>
              <a:cs typeface="Helvetica Neue LT Std 55 Roman" charset="0"/>
            </a:endParaRPr>
          </a:p>
        </p:txBody>
      </p:sp>
      <p:sp>
        <p:nvSpPr>
          <p:cNvPr id="19" name="Title 1"/>
          <p:cNvSpPr>
            <a:spLocks/>
          </p:cNvSpPr>
          <p:nvPr/>
        </p:nvSpPr>
        <p:spPr bwMode="auto">
          <a:xfrm>
            <a:off x="428802" y="3706811"/>
            <a:ext cx="1979118" cy="497750"/>
          </a:xfrm>
          <a:prstGeom prst="rect">
            <a:avLst/>
          </a:prstGeom>
          <a:noFill/>
          <a:ln w="9525">
            <a:noFill/>
            <a:miter lim="800000"/>
            <a:headEnd/>
            <a:tailEnd/>
          </a:ln>
        </p:spPr>
        <p:txBody>
          <a:bodyPr anchor="ctr"/>
          <a:lstStyle/>
          <a:p>
            <a:r>
              <a:rPr lang="en-US" sz="2400" b="1" smtClean="0">
                <a:latin typeface="Helvetica Neue LT Std 55 Roman" charset="0"/>
                <a:ea typeface="Helvetica Neue LT Std 55 Roman" charset="0"/>
                <a:cs typeface="Helvetica Neue LT Std 55 Roman" charset="0"/>
              </a:rPr>
              <a:t>2da. PARTE</a:t>
            </a:r>
            <a:endParaRPr lang="en-US" sz="2400" b="1">
              <a:latin typeface="Helvetica Neue LT Std 55 Roman" charset="0"/>
              <a:ea typeface="Helvetica Neue LT Std 55 Roman" charset="0"/>
              <a:cs typeface="Helvetica Neue LT Std 55 Roman" charset="0"/>
            </a:endParaRPr>
          </a:p>
        </p:txBody>
      </p:sp>
      <p:sp>
        <p:nvSpPr>
          <p:cNvPr id="20" name="Content Placeholder 2"/>
          <p:cNvSpPr txBox="1">
            <a:spLocks/>
          </p:cNvSpPr>
          <p:nvPr/>
        </p:nvSpPr>
        <p:spPr bwMode="auto">
          <a:xfrm>
            <a:off x="5316131" y="4708125"/>
            <a:ext cx="2913470" cy="9112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s-ES_tradnl" sz="2400">
                <a:latin typeface="Helvetica Neue LT Std 55 Roman" charset="0"/>
                <a:ea typeface="Helvetica Neue LT Std 55 Roman" charset="0"/>
                <a:cs typeface="Helvetica Neue LT Std 55 Roman" charset="0"/>
              </a:rPr>
              <a:t>Algunas ganancias de la cooperativa</a:t>
            </a:r>
          </a:p>
        </p:txBody>
      </p:sp>
      <p:sp>
        <p:nvSpPr>
          <p:cNvPr id="24" name="Rectangle 23"/>
          <p:cNvSpPr/>
          <p:nvPr/>
        </p:nvSpPr>
        <p:spPr>
          <a:xfrm>
            <a:off x="4434744" y="3047086"/>
            <a:ext cx="594456"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434744" y="5095876"/>
            <a:ext cx="594456"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1549246" y="3983651"/>
            <a:ext cx="2079194"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3294" y="4822756"/>
            <a:ext cx="1294520" cy="6819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2258" y="6384473"/>
            <a:ext cx="232948" cy="333514"/>
          </a:xfrm>
          <a:prstGeom prst="rect">
            <a:avLst/>
          </a:prstGeom>
        </p:spPr>
      </p:pic>
      <p:pic>
        <p:nvPicPr>
          <p:cNvPr id="21" name="Picture 9" descr="white_OFE"/>
          <p:cNvPicPr>
            <a:picLocks noChangeAspect="1" noChangeArrowheads="1"/>
          </p:cNvPicPr>
          <p:nvPr/>
        </p:nvPicPr>
        <p:blipFill>
          <a:blip r:embed="rId5" cstate="print"/>
          <a:srcRect/>
          <a:stretch>
            <a:fillRect/>
          </a:stretch>
        </p:blipFill>
        <p:spPr bwMode="auto">
          <a:xfrm>
            <a:off x="304800" y="279400"/>
            <a:ext cx="4495800" cy="558800"/>
          </a:xfrm>
          <a:prstGeom prst="rect">
            <a:avLst/>
          </a:prstGeom>
          <a:noFill/>
          <a:ln w="9525">
            <a:noFill/>
            <a:miter lim="800000"/>
            <a:headEnd/>
            <a:tailEnd/>
          </a:ln>
        </p:spPr>
      </p:pic>
      <p:sp>
        <p:nvSpPr>
          <p:cNvPr id="22" name="Rectangle 21"/>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a:solidFill>
                  <a:srgbClr val="284B23"/>
                </a:solidFill>
                <a:latin typeface="Helvetica Neue LT Std 75" charset="0"/>
                <a:ea typeface="Helvetica Neue LT Std 75" charset="0"/>
                <a:cs typeface="Helvetica Neue LT Std 75" charset="0"/>
              </a:rPr>
              <a:t>¿Qué es la cuenta interna de capital?</a:t>
            </a:r>
            <a:endParaRPr lang="en-US" sz="2800" b="1" kern="0">
              <a:solidFill>
                <a:srgbClr val="284B23"/>
              </a:solidFill>
              <a:latin typeface="Helvetica Neue LT Std 75" charset="0"/>
              <a:ea typeface="Helvetica Neue LT Std 75" charset="0"/>
              <a:cs typeface="Helvetica Neue LT Std 75" charset="0"/>
            </a:endParaRPr>
          </a:p>
        </p:txBody>
      </p:sp>
      <p:sp>
        <p:nvSpPr>
          <p:cNvPr id="2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29" name="Straight Connector 28"/>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2136" y="2096741"/>
            <a:ext cx="1040264" cy="1716976"/>
          </a:xfrm>
          <a:prstGeom prst="rect">
            <a:avLst/>
          </a:prstGeom>
        </p:spPr>
      </p:pic>
    </p:spTree>
    <p:extLst>
      <p:ext uri="{BB962C8B-B14F-4D97-AF65-F5344CB8AC3E}">
        <p14:creationId xmlns:p14="http://schemas.microsoft.com/office/powerpoint/2010/main" val="1473916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3733800" y="2605532"/>
            <a:ext cx="4617720" cy="3583095"/>
          </a:xfrm>
          <a:prstGeom prst="rect">
            <a:avLst/>
          </a:prstGeom>
        </p:spPr>
        <p:txBody>
          <a:bodyPr/>
          <a:lstStyle/>
          <a:p>
            <a:r>
              <a:rPr lang="es-ES_tradnl" sz="2000">
                <a:latin typeface="Helvetica Neue LT Std 55 Roman" charset="0"/>
                <a:ea typeface="Helvetica Neue LT Std 55 Roman" charset="0"/>
                <a:cs typeface="Helvetica Neue LT Std 55 Roman" charset="0"/>
              </a:rPr>
              <a:t>Cuando usted se une a la cooperativa, usted se convierte en miembro al comprar acciones de la cooperativa. Cuando usted se va, se le devuelve esa </a:t>
            </a:r>
            <a:r>
              <a:rPr lang="es-ES_tradnl" sz="2000" smtClean="0">
                <a:latin typeface="Helvetica Neue LT Std 55 Roman" charset="0"/>
                <a:ea typeface="Helvetica Neue LT Std 55 Roman" charset="0"/>
                <a:cs typeface="Helvetica Neue LT Std 55 Roman" charset="0"/>
              </a:rPr>
              <a:t>cantidad.</a:t>
            </a:r>
            <a:br>
              <a:rPr lang="es-ES_tradnl" sz="2000" smtClean="0">
                <a:latin typeface="Helvetica Neue LT Std 55 Roman" charset="0"/>
                <a:ea typeface="Helvetica Neue LT Std 55 Roman" charset="0"/>
                <a:cs typeface="Helvetica Neue LT Std 55 Roman" charset="0"/>
              </a:rPr>
            </a:br>
            <a:r>
              <a:rPr lang="es-ES_tradnl" sz="2000" b="1" smtClean="0">
                <a:latin typeface="Helvetica Neue LT Std 55 Roman" charset="0"/>
                <a:ea typeface="Helvetica Neue LT Std 55 Roman" charset="0"/>
                <a:cs typeface="Helvetica Neue LT Std 55 Roman" charset="0"/>
              </a:rPr>
              <a:t>No</a:t>
            </a:r>
            <a:r>
              <a:rPr lang="es-ES_tradnl" sz="2000" smtClean="0">
                <a:latin typeface="Helvetica Neue LT Std 55 Roman" charset="0"/>
                <a:ea typeface="Helvetica Neue LT Std 55 Roman" charset="0"/>
                <a:cs typeface="Helvetica Neue LT Std 55 Roman" charset="0"/>
              </a:rPr>
              <a:t> </a:t>
            </a:r>
            <a:r>
              <a:rPr lang="es-ES_tradnl" sz="2000">
                <a:latin typeface="Helvetica Neue LT Std 55 Roman" charset="0"/>
                <a:ea typeface="Helvetica Neue LT Std 55 Roman" charset="0"/>
                <a:cs typeface="Helvetica Neue LT Std 55 Roman" charset="0"/>
              </a:rPr>
              <a:t>aumenta o disminuye en valor.</a:t>
            </a:r>
          </a:p>
          <a:p>
            <a:r>
              <a:rPr lang="es-ES_tradnl" sz="2000">
                <a:latin typeface="Helvetica Neue LT Std 55 Roman" charset="0"/>
                <a:ea typeface="Helvetica Neue LT Std 55 Roman" charset="0"/>
                <a:cs typeface="Helvetica Neue LT Std 55 Roman" charset="0"/>
              </a:rPr>
              <a:t>Acciones pueden ser $5 o $5,000 dependiendo de la cooperativa</a:t>
            </a:r>
            <a:r>
              <a:rPr lang="es-ES_tradnl" sz="2000" smtClean="0">
                <a:latin typeface="Helvetica Neue LT Std 55 Roman" charset="0"/>
                <a:ea typeface="Helvetica Neue LT Std 55 Roman" charset="0"/>
                <a:cs typeface="Helvetica Neue LT Std 55 Roman" charset="0"/>
              </a:rPr>
              <a:t>.</a:t>
            </a:r>
            <a:br>
              <a:rPr lang="es-ES_tradnl" sz="2000" smtClean="0">
                <a:latin typeface="Helvetica Neue LT Std 55 Roman" charset="0"/>
                <a:ea typeface="Helvetica Neue LT Std 55 Roman" charset="0"/>
                <a:cs typeface="Helvetica Neue LT Std 55 Roman" charset="0"/>
              </a:rPr>
            </a:br>
            <a:endParaRPr lang="es-ES_tradnl" sz="2000">
              <a:latin typeface="Helvetica Neue LT Std 55 Roman" charset="0"/>
              <a:ea typeface="Helvetica Neue LT Std 55 Roman" charset="0"/>
              <a:cs typeface="Helvetica Neue LT Std 55 Roman" charset="0"/>
            </a:endParaRPr>
          </a:p>
          <a:p>
            <a:pPr marL="0" indent="0">
              <a:buNone/>
            </a:pPr>
            <a:r>
              <a:rPr lang="es-ES_tradnl" sz="2000">
                <a:latin typeface="Helvetica Neue LT Std 55 Roman" charset="0"/>
                <a:ea typeface="Helvetica Neue LT Std 55 Roman" charset="0"/>
                <a:cs typeface="Helvetica Neue LT Std 55 Roman" charset="0"/>
              </a:rPr>
              <a:t>Cada miembro tiene derecho a un voto en la cooperativa.</a:t>
            </a:r>
            <a:endParaRPr lang="en-US" sz="2000">
              <a:latin typeface="Helvetica Neue LT Std 55 Roman" charset="0"/>
              <a:ea typeface="Helvetica Neue LT Std 55 Roman" charset="0"/>
              <a:cs typeface="Helvetica Neue LT Std 55 Roman"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809856"/>
            <a:ext cx="2590800" cy="4276166"/>
          </a:xfrm>
          <a:prstGeom prst="rect">
            <a:avLst/>
          </a:prstGeom>
        </p:spPr>
      </p:pic>
      <p:pic>
        <p:nvPicPr>
          <p:cNvPr id="8" name="Picture 9"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a:ln w="9525">
            <a:noFill/>
            <a:miter lim="800000"/>
            <a:headEnd/>
            <a:tailEnd/>
          </a:ln>
        </p:spPr>
      </p:pic>
      <p:sp>
        <p:nvSpPr>
          <p:cNvPr id="10" name="Rectangle 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a:solidFill>
                  <a:srgbClr val="284B23"/>
                </a:solidFill>
                <a:latin typeface="Helvetica Neue LT Std 75" charset="0"/>
                <a:ea typeface="Helvetica Neue LT Std 75" charset="0"/>
                <a:cs typeface="Helvetica Neue LT Std 75" charset="0"/>
              </a:rPr>
              <a:t>Acciones de Membresía</a:t>
            </a:r>
          </a:p>
        </p:txBody>
      </p:sp>
      <p:sp>
        <p:nvSpPr>
          <p:cNvPr id="1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4" name="Straight Connector 1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21872787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186" y="5715000"/>
            <a:ext cx="7656214" cy="830997"/>
          </a:xfrm>
          <a:prstGeom prst="rect">
            <a:avLst/>
          </a:prstGeom>
          <a:noFill/>
        </p:spPr>
        <p:txBody>
          <a:bodyPr wrap="square" rtlCol="0">
            <a:spAutoFit/>
          </a:bodyPr>
          <a:lstStyle/>
          <a:p>
            <a:r>
              <a:rPr lang="es-ES_tradnl" sz="2400" b="1">
                <a:latin typeface="Helvetica Neue LT Std 75" charset="0"/>
                <a:ea typeface="Helvetica Neue LT Std 75" charset="0"/>
                <a:cs typeface="Helvetica Neue LT Std 75" charset="0"/>
              </a:rPr>
              <a:t>Acciones de los Miembros: </a:t>
            </a:r>
            <a:r>
              <a:rPr lang="es-ES_tradnl" sz="2400">
                <a:latin typeface="Helvetica Neue LT Std 55 Roman" charset="0"/>
                <a:ea typeface="Helvetica Neue LT Std 55 Roman" charset="0"/>
                <a:cs typeface="Helvetica Neue LT Std 55 Roman" charset="0"/>
              </a:rPr>
              <a:t>Todos los miembros tienen solo una acción</a:t>
            </a:r>
          </a:p>
        </p:txBody>
      </p: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99" y="2133600"/>
            <a:ext cx="686464" cy="113302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311" y="3810000"/>
            <a:ext cx="1310640" cy="1621536"/>
          </a:xfrm>
          <a:prstGeom prst="rect">
            <a:avLst/>
          </a:prstGeom>
        </p:spPr>
      </p:pic>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088" y="2133600"/>
            <a:ext cx="686464" cy="1133022"/>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3810000"/>
            <a:ext cx="1310640" cy="1621536"/>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5752" y="2133600"/>
            <a:ext cx="686464" cy="1133022"/>
          </a:xfrm>
          <a:prstGeom prst="rect">
            <a:avLst/>
          </a:prstGeom>
        </p:spPr>
      </p:pic>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664" y="3810000"/>
            <a:ext cx="1310640" cy="1621536"/>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048" y="2133600"/>
            <a:ext cx="686464" cy="1133022"/>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9960" y="3810000"/>
            <a:ext cx="1310640" cy="1621536"/>
          </a:xfrm>
          <a:prstGeom prst="rect">
            <a:avLst/>
          </a:prstGeom>
        </p:spPr>
      </p:pic>
      <p:pic>
        <p:nvPicPr>
          <p:cNvPr id="70" name="Picture 9" descr="white_OFE"/>
          <p:cNvPicPr>
            <a:picLocks noChangeAspect="1" noChangeArrowheads="1"/>
          </p:cNvPicPr>
          <p:nvPr/>
        </p:nvPicPr>
        <p:blipFill>
          <a:blip r:embed="rId5" cstate="print"/>
          <a:srcRect/>
          <a:stretch>
            <a:fillRect/>
          </a:stretch>
        </p:blipFill>
        <p:spPr bwMode="auto">
          <a:xfrm>
            <a:off x="304800" y="279400"/>
            <a:ext cx="4495800" cy="558800"/>
          </a:xfrm>
          <a:prstGeom prst="rect">
            <a:avLst/>
          </a:prstGeom>
          <a:noFill/>
          <a:ln w="9525">
            <a:noFill/>
            <a:miter lim="800000"/>
            <a:headEnd/>
            <a:tailEnd/>
          </a:ln>
        </p:spPr>
      </p:pic>
      <p:sp>
        <p:nvSpPr>
          <p:cNvPr id="71" name="Rectangle 70"/>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400" b="1">
                <a:solidFill>
                  <a:srgbClr val="284B23"/>
                </a:solidFill>
                <a:latin typeface="Helvetica Neue LT Std 75" charset="0"/>
                <a:ea typeface="Helvetica Neue LT Std 75" charset="0"/>
                <a:cs typeface="Helvetica Neue LT Std 75" charset="0"/>
              </a:rPr>
              <a:t>La Acción de Membresía está en su cuenta de capital.</a:t>
            </a:r>
          </a:p>
        </p:txBody>
      </p:sp>
      <p:sp>
        <p:nvSpPr>
          <p:cNvPr id="74"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75" name="Straight Connector 74"/>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3416" y="2133600"/>
            <a:ext cx="686464" cy="113302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328" y="3810000"/>
            <a:ext cx="1310640" cy="1621536"/>
          </a:xfrm>
          <a:prstGeom prst="rect">
            <a:avLst/>
          </a:prstGeom>
        </p:spPr>
      </p:pic>
    </p:spTree>
    <p:extLst>
      <p:ext uri="{BB962C8B-B14F-4D97-AF65-F5344CB8AC3E}">
        <p14:creationId xmlns:p14="http://schemas.microsoft.com/office/powerpoint/2010/main" val="106553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428803" y="1774396"/>
            <a:ext cx="7876997" cy="15784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s-ES_tradnl" sz="2400" b="1">
                <a:solidFill>
                  <a:schemeClr val="tx1"/>
                </a:solidFill>
                <a:latin typeface="Helvetica Neue LT Std 75" charset="0"/>
                <a:ea typeface="Helvetica Neue LT Std 75" charset="0"/>
                <a:cs typeface="Helvetica Neue LT Std 75" charset="0"/>
              </a:rPr>
              <a:t>¿Ahora que?</a:t>
            </a:r>
            <a:endParaRPr lang="en-US" sz="2400" b="1" kern="0">
              <a:solidFill>
                <a:schemeClr val="tx1"/>
              </a:solidFill>
              <a:latin typeface="Helvetica Neue LT Std 55 Roman" charset="0"/>
              <a:ea typeface="Helvetica Neue LT Std 55 Roman" charset="0"/>
              <a:cs typeface="Helvetica Neue LT Std 55 Roman" charset="0"/>
            </a:endParaRPr>
          </a:p>
        </p:txBody>
      </p:sp>
      <p:sp>
        <p:nvSpPr>
          <p:cNvPr id="3" name="Content Placeholder 2"/>
          <p:cNvSpPr>
            <a:spLocks noGrp="1"/>
          </p:cNvSpPr>
          <p:nvPr>
            <p:ph sz="half" idx="4294967295"/>
          </p:nvPr>
        </p:nvSpPr>
        <p:spPr>
          <a:xfrm>
            <a:off x="424984" y="3048000"/>
            <a:ext cx="6204416" cy="1981200"/>
          </a:xfrm>
          <a:prstGeom prst="rect">
            <a:avLst/>
          </a:prstGeom>
        </p:spPr>
        <p:txBody>
          <a:bodyPr>
            <a:normAutofit/>
          </a:bodyPr>
          <a:lstStyle/>
          <a:p>
            <a:r>
              <a:rPr lang="es-ES_tradnl" sz="2000">
                <a:latin typeface="Helvetica Neue LT Std 55 Roman" charset="0"/>
                <a:ea typeface="Helvetica Neue LT Std 55 Roman" charset="0"/>
                <a:cs typeface="Helvetica Neue LT Std 55 Roman" charset="0"/>
              </a:rPr>
              <a:t>¿Pagar efectivo a sus miembros?</a:t>
            </a:r>
          </a:p>
          <a:p>
            <a:endParaRPr lang="en-US" sz="2000" smtClean="0">
              <a:latin typeface="Helvetica Neue LT Std 55 Roman" charset="0"/>
              <a:ea typeface="Helvetica Neue LT Std 55 Roman" charset="0"/>
              <a:cs typeface="Helvetica Neue LT Std 55 Roman" charset="0"/>
            </a:endParaRPr>
          </a:p>
          <a:p>
            <a:r>
              <a:rPr lang="es-ES_tradnl" sz="2000">
                <a:latin typeface="Helvetica Neue LT Std 55 Roman" charset="0"/>
                <a:ea typeface="Helvetica Neue LT Std 55 Roman" charset="0"/>
                <a:cs typeface="Helvetica Neue LT Std 55 Roman" charset="0"/>
              </a:rPr>
              <a:t>¿Mantener (retener) algo de las ganancias para reinvertir en la cooperativa?</a:t>
            </a:r>
          </a:p>
        </p:txBody>
      </p:sp>
      <p:pic>
        <p:nvPicPr>
          <p:cNvPr id="5"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6" name="Rectangle 5"/>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a:solidFill>
                  <a:srgbClr val="284B23"/>
                </a:solidFill>
                <a:latin typeface="Helvetica Neue LT Std 75" charset="0"/>
                <a:ea typeface="Helvetica Neue LT Std 75" charset="0"/>
                <a:cs typeface="Helvetica Neue LT Std 75" charset="0"/>
              </a:rPr>
              <a:t>Excelente Noticias: Su </a:t>
            </a:r>
            <a:r>
              <a:rPr lang="es-ES_tradnl" sz="2800" b="1" err="1">
                <a:solidFill>
                  <a:srgbClr val="284B23"/>
                </a:solidFill>
                <a:latin typeface="Helvetica Neue LT Std 75" charset="0"/>
                <a:ea typeface="Helvetica Neue LT Std 75" charset="0"/>
                <a:cs typeface="Helvetica Neue LT Std 75" charset="0"/>
              </a:rPr>
              <a:t>coop</a:t>
            </a:r>
            <a:r>
              <a:rPr lang="es-ES_tradnl" sz="2800" b="1">
                <a:solidFill>
                  <a:srgbClr val="284B23"/>
                </a:solidFill>
                <a:latin typeface="Helvetica Neue LT Std 75" charset="0"/>
                <a:ea typeface="Helvetica Neue LT Std 75" charset="0"/>
                <a:cs typeface="Helvetica Neue LT Std 75" charset="0"/>
              </a:rPr>
              <a:t> generó </a:t>
            </a:r>
            <a:r>
              <a:rPr lang="es-ES_tradnl" sz="2800" b="1" smtClean="0">
                <a:solidFill>
                  <a:srgbClr val="284B23"/>
                </a:solidFill>
                <a:latin typeface="Helvetica Neue LT Std 75" charset="0"/>
                <a:ea typeface="Helvetica Neue LT Std 75" charset="0"/>
                <a:cs typeface="Helvetica Neue LT Std 75" charset="0"/>
              </a:rPr>
              <a:t>ganancia</a:t>
            </a:r>
            <a:endParaRPr lang="en-US" sz="2800" b="1" kern="0">
              <a:solidFill>
                <a:srgbClr val="284B23"/>
              </a:solidFill>
              <a:latin typeface="Helvetica Neue LT Std 75" charset="0"/>
              <a:ea typeface="Helvetica Neue LT Std 75" charset="0"/>
              <a:cs typeface="Helvetica Neue LT Std 75" charset="0"/>
            </a:endParaRPr>
          </a:p>
        </p:txBody>
      </p:sp>
      <p:sp>
        <p:nvSpPr>
          <p:cNvPr id="9"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0" name="Straight Connector 9"/>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2434262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899610" y="2948400"/>
            <a:ext cx="1896975" cy="2400657"/>
          </a:xfrm>
          <a:prstGeom prst="rect">
            <a:avLst/>
          </a:prstGeom>
        </p:spPr>
        <p:txBody>
          <a:bodyPr wrap="square">
            <a:spAutoFit/>
          </a:bodyPr>
          <a:lstStyle/>
          <a:p>
            <a:r>
              <a:rPr lang="en-US" sz="15000" dirty="0">
                <a:solidFill>
                  <a:srgbClr val="D1DE49"/>
                </a:solidFill>
                <a:latin typeface="Helvetica Neue LT Std 55 Roman" charset="0"/>
                <a:ea typeface="Helvetica Neue LT Std 55 Roman" charset="0"/>
                <a:cs typeface="Helvetica Neue LT Std 55 Roman" charset="0"/>
              </a:rPr>
              <a:t>}</a:t>
            </a:r>
          </a:p>
        </p:txBody>
      </p:sp>
      <p:sp>
        <p:nvSpPr>
          <p:cNvPr id="109" name="TextBox 108"/>
          <p:cNvSpPr txBox="1"/>
          <p:nvPr/>
        </p:nvSpPr>
        <p:spPr>
          <a:xfrm>
            <a:off x="424984" y="5730408"/>
            <a:ext cx="3572028" cy="830997"/>
          </a:xfrm>
          <a:prstGeom prst="rect">
            <a:avLst/>
          </a:prstGeom>
          <a:noFill/>
        </p:spPr>
        <p:txBody>
          <a:bodyPr wrap="square" rtlCol="0">
            <a:spAutoFit/>
          </a:bodyPr>
          <a:lstStyle/>
          <a:p>
            <a:r>
              <a:rPr lang="en-US" sz="2400" b="1" err="1" smtClean="0">
                <a:latin typeface="Helvetica Neue LT Std 55 Roman" charset="0"/>
                <a:ea typeface="Helvetica Neue LT Std 55 Roman" charset="0"/>
                <a:cs typeface="Helvetica Neue LT Std 55 Roman" charset="0"/>
              </a:rPr>
              <a:t>Ingreso</a:t>
            </a:r>
            <a:r>
              <a:rPr lang="en-US" sz="2400" b="1" smtClean="0">
                <a:latin typeface="Helvetica Neue LT Std 55 Roman" charset="0"/>
                <a:ea typeface="Helvetica Neue LT Std 55 Roman" charset="0"/>
                <a:cs typeface="Helvetica Neue LT Std 55 Roman" charset="0"/>
              </a:rPr>
              <a:t> </a:t>
            </a:r>
            <a:r>
              <a:rPr lang="en-US" sz="2400" b="1" err="1" smtClean="0">
                <a:latin typeface="Helvetica Neue LT Std 55 Roman" charset="0"/>
                <a:ea typeface="Helvetica Neue LT Std 55 Roman" charset="0"/>
                <a:cs typeface="Helvetica Neue LT Std 55 Roman" charset="0"/>
              </a:rPr>
              <a:t>Neto</a:t>
            </a:r>
            <a:r>
              <a:rPr lang="en-US" sz="2400" b="1" smtClean="0">
                <a:latin typeface="Helvetica Neue LT Std 55 Roman" charset="0"/>
                <a:ea typeface="Helvetica Neue LT Std 55 Roman" charset="0"/>
                <a:cs typeface="Helvetica Neue LT Std 55 Roman" charset="0"/>
              </a:rPr>
              <a:t>:                  $43,800</a:t>
            </a:r>
            <a:endParaRPr lang="en-US" sz="2400" b="1">
              <a:latin typeface="Helvetica Neue LT Std 55 Roman" charset="0"/>
              <a:ea typeface="Helvetica Neue LT Std 55 Roman" charset="0"/>
              <a:cs typeface="Helvetica Neue LT Std 55 Roman" charset="0"/>
            </a:endParaRPr>
          </a:p>
        </p:txBody>
      </p:sp>
      <p:sp>
        <p:nvSpPr>
          <p:cNvPr id="121" name="TextBox 120"/>
          <p:cNvSpPr txBox="1"/>
          <p:nvPr/>
        </p:nvSpPr>
        <p:spPr>
          <a:xfrm>
            <a:off x="60861" y="7543800"/>
            <a:ext cx="9000733" cy="911542"/>
          </a:xfrm>
          <a:prstGeom prst="rect">
            <a:avLst/>
          </a:prstGeom>
        </p:spPr>
        <p:txBody>
          <a:bodyPr vert="horz" lIns="91440" tIns="45720" rIns="91440" bIns="45720" rtlCol="0" anchor="b">
            <a:noAutofit/>
          </a:bodyPr>
          <a:lstStyle>
            <a:defPPr>
              <a:defRPr lang="en-US"/>
            </a:defPPr>
            <a:lvl1pPr>
              <a:lnSpc>
                <a:spcPct val="85000"/>
              </a:lnSpc>
              <a:spcBef>
                <a:spcPct val="0"/>
              </a:spcBef>
              <a:buNone/>
              <a:defRPr sz="7300" b="1" spc="-50" baseline="0">
                <a:solidFill>
                  <a:schemeClr val="tx1">
                    <a:lumMod val="75000"/>
                    <a:lumOff val="25000"/>
                  </a:schemeClr>
                </a:solidFill>
                <a:effectLst>
                  <a:outerShdw blurRad="38100" dist="38100" dir="2700000" algn="tl">
                    <a:srgbClr val="000000">
                      <a:alpha val="43137"/>
                    </a:srgbClr>
                  </a:outerShdw>
                </a:effectLst>
                <a:latin typeface="Yu Gothic Light" panose="020B0300000000000000" pitchFamily="34" charset="-128"/>
                <a:ea typeface="Yu Gothic Light" panose="020B0300000000000000" pitchFamily="34" charset="-128"/>
                <a:cs typeface="+mj-cs"/>
              </a:defRPr>
            </a:lvl1pPr>
          </a:lstStyle>
          <a:p>
            <a:pPr algn="ctr"/>
            <a:endParaRPr lang="en-US" sz="4800"/>
          </a:p>
        </p:txBody>
      </p:sp>
      <p:sp>
        <p:nvSpPr>
          <p:cNvPr id="146" name="Rectangle 145"/>
          <p:cNvSpPr/>
          <p:nvPr/>
        </p:nvSpPr>
        <p:spPr>
          <a:xfrm>
            <a:off x="435163" y="4601284"/>
            <a:ext cx="1896975" cy="707886"/>
          </a:xfrm>
          <a:prstGeom prst="rect">
            <a:avLst/>
          </a:prstGeom>
        </p:spPr>
        <p:txBody>
          <a:bodyPr wrap="square">
            <a:spAutoFit/>
          </a:bodyPr>
          <a:lstStyle/>
          <a:p>
            <a:r>
              <a:rPr lang="es-ES_tradnl" sz="2000" b="1" dirty="0" smtClean="0">
                <a:latin typeface="Helvetica Neue LT Std 55 Roman" charset="0"/>
                <a:ea typeface="Helvetica Neue LT Std 55 Roman" charset="0"/>
                <a:cs typeface="Helvetica Neue LT Std 55 Roman" charset="0"/>
              </a:rPr>
              <a:t>Suministros</a:t>
            </a:r>
            <a:r>
              <a:rPr lang="en-US" sz="2000" b="1" dirty="0" smtClean="0">
                <a:latin typeface="Helvetica Neue LT Std 55 Roman" charset="0"/>
                <a:ea typeface="Helvetica Neue LT Std 55 Roman" charset="0"/>
                <a:cs typeface="Helvetica Neue LT Std 55 Roman" charset="0"/>
              </a:rPr>
              <a:t>:</a:t>
            </a:r>
          </a:p>
          <a:p>
            <a:r>
              <a:rPr lang="en-US" sz="2000" b="1" dirty="0" smtClean="0">
                <a:latin typeface="Helvetica Neue LT Std 55 Roman" charset="0"/>
                <a:ea typeface="Helvetica Neue LT Std 55 Roman" charset="0"/>
                <a:cs typeface="Helvetica Neue LT Std 55 Roman" charset="0"/>
              </a:rPr>
              <a:t>(10,000)</a:t>
            </a:r>
            <a:endParaRPr lang="en-US" sz="2000" b="1" dirty="0">
              <a:latin typeface="Helvetica Neue LT Std 55 Roman" charset="0"/>
              <a:ea typeface="Helvetica Neue LT Std 55 Roman" charset="0"/>
              <a:cs typeface="Helvetica Neue LT Std 55 Roman" charset="0"/>
            </a:endParaRPr>
          </a:p>
        </p:txBody>
      </p:sp>
      <p:sp>
        <p:nvSpPr>
          <p:cNvPr id="5" name="TextBox 4"/>
          <p:cNvSpPr txBox="1"/>
          <p:nvPr/>
        </p:nvSpPr>
        <p:spPr>
          <a:xfrm>
            <a:off x="5029200" y="1764799"/>
            <a:ext cx="3557257" cy="1015663"/>
          </a:xfrm>
          <a:prstGeom prst="rect">
            <a:avLst/>
          </a:prstGeom>
          <a:noFill/>
        </p:spPr>
        <p:txBody>
          <a:bodyPr wrap="square" rtlCol="0">
            <a:spAutoFit/>
          </a:bodyPr>
          <a:lstStyle/>
          <a:p>
            <a:r>
              <a:rPr lang="en-US" sz="2000" b="1" err="1" smtClean="0">
                <a:latin typeface="Helvetica Neue LT Std 55 Roman" charset="0"/>
                <a:ea typeface="Helvetica Neue LT Std 55 Roman" charset="0"/>
                <a:cs typeface="Helvetica Neue LT Std 55 Roman" charset="0"/>
              </a:rPr>
              <a:t>Ingreso</a:t>
            </a:r>
            <a:r>
              <a:rPr lang="en-US" sz="2000" smtClean="0">
                <a:latin typeface="Helvetica Neue LT Std 55 Roman" charset="0"/>
                <a:ea typeface="Helvetica Neue LT Std 55 Roman" charset="0"/>
                <a:cs typeface="Helvetica Neue LT Std 55 Roman" charset="0"/>
              </a:rPr>
              <a:t> </a:t>
            </a:r>
            <a:r>
              <a:rPr lang="es-ES_tradnl" sz="2000"/>
              <a:t>ganado a través de consumidores que compran sus bienes o servicios.</a:t>
            </a:r>
          </a:p>
        </p:txBody>
      </p:sp>
      <p:sp>
        <p:nvSpPr>
          <p:cNvPr id="6" name="TextBox 5"/>
          <p:cNvSpPr txBox="1"/>
          <p:nvPr/>
        </p:nvSpPr>
        <p:spPr>
          <a:xfrm>
            <a:off x="5029200" y="3597323"/>
            <a:ext cx="3429000" cy="1015663"/>
          </a:xfrm>
          <a:prstGeom prst="rect">
            <a:avLst/>
          </a:prstGeom>
          <a:noFill/>
        </p:spPr>
        <p:txBody>
          <a:bodyPr wrap="square" rtlCol="0">
            <a:spAutoFit/>
          </a:bodyPr>
          <a:lstStyle/>
          <a:p>
            <a:r>
              <a:rPr lang="en-US" sz="2000" b="1" err="1" smtClean="0">
                <a:latin typeface="Helvetica Neue LT Std 55 Roman" charset="0"/>
                <a:ea typeface="Helvetica Neue LT Std 55 Roman" charset="0"/>
                <a:cs typeface="Helvetica Neue LT Std 55 Roman" charset="0"/>
              </a:rPr>
              <a:t>Gastos</a:t>
            </a:r>
            <a:r>
              <a:rPr lang="en-US" sz="2000" b="1" smtClean="0">
                <a:latin typeface="Helvetica Neue LT Std 55 Roman" charset="0"/>
                <a:ea typeface="Helvetica Neue LT Std 55 Roman" charset="0"/>
                <a:cs typeface="Helvetica Neue LT Std 55 Roman" charset="0"/>
              </a:rPr>
              <a:t>/</a:t>
            </a:r>
            <a:r>
              <a:rPr lang="en-US" sz="2000" b="1" err="1" smtClean="0">
                <a:latin typeface="Helvetica Neue LT Std 55 Roman" charset="0"/>
                <a:ea typeface="Helvetica Neue LT Std 55 Roman" charset="0"/>
                <a:cs typeface="Helvetica Neue LT Std 55 Roman" charset="0"/>
              </a:rPr>
              <a:t>Costos</a:t>
            </a:r>
            <a:r>
              <a:rPr lang="en-US" sz="2000" smtClean="0">
                <a:latin typeface="Helvetica Neue LT Std 55 Roman" charset="0"/>
                <a:ea typeface="Helvetica Neue LT Std 55 Roman" charset="0"/>
                <a:cs typeface="Helvetica Neue LT Std 55 Roman" charset="0"/>
              </a:rPr>
              <a:t> </a:t>
            </a:r>
            <a:r>
              <a:rPr lang="es-ES_tradnl" sz="2000">
                <a:latin typeface="Helvetica Neue LT Std 55 Roman" charset="0"/>
                <a:ea typeface="Helvetica Neue LT Std 55 Roman" charset="0"/>
                <a:cs typeface="Helvetica Neue LT Std 55 Roman" charset="0"/>
              </a:rPr>
              <a:t>de producir bienes o servicios para el consumidor.</a:t>
            </a:r>
          </a:p>
        </p:txBody>
      </p:sp>
      <p:sp>
        <p:nvSpPr>
          <p:cNvPr id="7" name="TextBox 6"/>
          <p:cNvSpPr txBox="1"/>
          <p:nvPr/>
        </p:nvSpPr>
        <p:spPr>
          <a:xfrm>
            <a:off x="5029200" y="5780931"/>
            <a:ext cx="3147060" cy="707886"/>
          </a:xfrm>
          <a:prstGeom prst="rect">
            <a:avLst/>
          </a:prstGeom>
          <a:noFill/>
        </p:spPr>
        <p:txBody>
          <a:bodyPr wrap="square" rtlCol="0">
            <a:spAutoFit/>
          </a:bodyPr>
          <a:lstStyle/>
          <a:p>
            <a:r>
              <a:rPr lang="en-US" sz="2000" b="1" err="1" smtClean="0">
                <a:latin typeface="Helvetica Neue LT Std 55 Roman" charset="0"/>
                <a:ea typeface="Helvetica Neue LT Std 55 Roman" charset="0"/>
                <a:cs typeface="Helvetica Neue LT Std 55 Roman" charset="0"/>
              </a:rPr>
              <a:t>Ingreso</a:t>
            </a:r>
            <a:r>
              <a:rPr lang="en-US" sz="2000" b="1" smtClean="0">
                <a:latin typeface="Helvetica Neue LT Std 55 Roman" charset="0"/>
                <a:ea typeface="Helvetica Neue LT Std 55 Roman" charset="0"/>
                <a:cs typeface="Helvetica Neue LT Std 55 Roman" charset="0"/>
              </a:rPr>
              <a:t> </a:t>
            </a:r>
            <a:r>
              <a:rPr lang="en-US" sz="2000" b="1" err="1" smtClean="0">
                <a:latin typeface="Helvetica Neue LT Std 55 Roman" charset="0"/>
                <a:ea typeface="Helvetica Neue LT Std 55 Roman" charset="0"/>
                <a:cs typeface="Helvetica Neue LT Std 55 Roman" charset="0"/>
              </a:rPr>
              <a:t>Neto</a:t>
            </a:r>
            <a:r>
              <a:rPr lang="en-US" sz="2000" b="1" smtClean="0">
                <a:latin typeface="Helvetica Neue LT Std 55 Roman" charset="0"/>
                <a:ea typeface="Helvetica Neue LT Std 55 Roman" charset="0"/>
                <a:cs typeface="Helvetica Neue LT Std 55 Roman" charset="0"/>
              </a:rPr>
              <a:t> </a:t>
            </a:r>
            <a:r>
              <a:rPr lang="en-US" sz="2000" smtClean="0">
                <a:latin typeface="Helvetica Neue LT Std 55 Roman" charset="0"/>
                <a:ea typeface="Helvetica Neue LT Std 55 Roman" charset="0"/>
                <a:cs typeface="Helvetica Neue LT Std 55 Roman" charset="0"/>
              </a:rPr>
              <a:t>=</a:t>
            </a:r>
          </a:p>
          <a:p>
            <a:r>
              <a:rPr lang="en-US" sz="2000" err="1" smtClean="0">
                <a:latin typeface="Helvetica Neue LT Std 55 Roman" charset="0"/>
                <a:ea typeface="Helvetica Neue LT Std 55 Roman" charset="0"/>
                <a:cs typeface="Helvetica Neue LT Std 55 Roman" charset="0"/>
              </a:rPr>
              <a:t>Ingreso</a:t>
            </a:r>
            <a:r>
              <a:rPr lang="en-US" sz="2000" smtClean="0">
                <a:latin typeface="Helvetica Neue LT Std 55 Roman" charset="0"/>
                <a:ea typeface="Helvetica Neue LT Std 55 Roman" charset="0"/>
                <a:cs typeface="Helvetica Neue LT Std 55 Roman" charset="0"/>
              </a:rPr>
              <a:t> - </a:t>
            </a:r>
            <a:r>
              <a:rPr lang="en-US" sz="2000" err="1" smtClean="0">
                <a:latin typeface="Helvetica Neue LT Std 55 Roman" charset="0"/>
                <a:ea typeface="Helvetica Neue LT Std 55 Roman" charset="0"/>
                <a:cs typeface="Helvetica Neue LT Std 55 Roman" charset="0"/>
              </a:rPr>
              <a:t>Gastos</a:t>
            </a:r>
            <a:endParaRPr lang="en-US" sz="2000">
              <a:latin typeface="Helvetica Neue LT Std 55 Roman" charset="0"/>
              <a:ea typeface="Helvetica Neue LT Std 55 Roman" charset="0"/>
              <a:cs typeface="Helvetica Neue LT Std 55 Roman" charset="0"/>
            </a:endParaRPr>
          </a:p>
        </p:txBody>
      </p:sp>
      <p:pic>
        <p:nvPicPr>
          <p:cNvPr id="41"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42" name="Rectangle 41"/>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400" b="1">
                <a:solidFill>
                  <a:srgbClr val="284B23"/>
                </a:solidFill>
                <a:latin typeface="Helvetica Neue LT Std 75" charset="0"/>
                <a:ea typeface="Helvetica Neue LT Std 75" charset="0"/>
                <a:cs typeface="Helvetica Neue LT Std 75" charset="0"/>
              </a:rPr>
              <a:t>¿Qué es Ganancia? En este caso, </a:t>
            </a:r>
            <a:r>
              <a:rPr lang="es-ES_tradnl" sz="2400" b="1" smtClean="0">
                <a:solidFill>
                  <a:srgbClr val="284B23"/>
                </a:solidFill>
                <a:latin typeface="Helvetica Neue LT Std 75" charset="0"/>
                <a:ea typeface="Helvetica Neue LT Std 75" charset="0"/>
                <a:cs typeface="Helvetica Neue LT Std 75" charset="0"/>
              </a:rPr>
              <a:t>“Ingreso Neto”</a:t>
            </a:r>
            <a:endParaRPr lang="es-ES_tradnl" sz="2400" b="1">
              <a:solidFill>
                <a:srgbClr val="284B23"/>
              </a:solidFill>
              <a:latin typeface="Helvetica Neue LT Std 75" charset="0"/>
              <a:ea typeface="Helvetica Neue LT Std 75" charset="0"/>
              <a:cs typeface="Helvetica Neue LT Std 75" charset="0"/>
            </a:endParaRPr>
          </a:p>
        </p:txBody>
      </p:sp>
      <p:sp>
        <p:nvSpPr>
          <p:cNvPr id="4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46" name="Straight Connector 45"/>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48" name="TextBox 47"/>
          <p:cNvSpPr txBox="1"/>
          <p:nvPr/>
        </p:nvSpPr>
        <p:spPr>
          <a:xfrm>
            <a:off x="442558" y="1857133"/>
            <a:ext cx="3686883" cy="830997"/>
          </a:xfrm>
          <a:prstGeom prst="rect">
            <a:avLst/>
          </a:prstGeom>
          <a:noFill/>
        </p:spPr>
        <p:txBody>
          <a:bodyPr wrap="square" rtlCol="0">
            <a:spAutoFit/>
          </a:bodyPr>
          <a:lstStyle/>
          <a:p>
            <a:r>
              <a:rPr lang="en-US" sz="2400" b="1" err="1" smtClean="0">
                <a:latin typeface="Helvetica Neue LT Std 55 Roman" charset="0"/>
                <a:ea typeface="Helvetica Neue LT Std 55 Roman" charset="0"/>
                <a:cs typeface="Helvetica Neue LT Std 55 Roman" charset="0"/>
              </a:rPr>
              <a:t>Clientes</a:t>
            </a:r>
            <a:r>
              <a:rPr lang="en-US" sz="2400" b="1" smtClean="0">
                <a:latin typeface="Helvetica Neue LT Std 55 Roman" charset="0"/>
                <a:ea typeface="Helvetica Neue LT Std 55 Roman" charset="0"/>
                <a:cs typeface="Helvetica Neue LT Std 55 Roman" charset="0"/>
              </a:rPr>
              <a:t>:                   $75,000</a:t>
            </a:r>
            <a:endParaRPr lang="en-US" sz="2400" b="1">
              <a:latin typeface="Helvetica Neue LT Std 55 Roman" charset="0"/>
              <a:ea typeface="Helvetica Neue LT Std 55 Roman" charset="0"/>
              <a:cs typeface="Helvetica Neue LT Std 55 Roman" charset="0"/>
            </a:endParaRPr>
          </a:p>
        </p:txBody>
      </p:sp>
      <p:sp>
        <p:nvSpPr>
          <p:cNvPr id="49" name="Rectangle 48"/>
          <p:cNvSpPr/>
          <p:nvPr/>
        </p:nvSpPr>
        <p:spPr>
          <a:xfrm>
            <a:off x="446897" y="3814392"/>
            <a:ext cx="1896975" cy="707886"/>
          </a:xfrm>
          <a:prstGeom prst="rect">
            <a:avLst/>
          </a:prstGeom>
        </p:spPr>
        <p:txBody>
          <a:bodyPr wrap="square">
            <a:spAutoFit/>
          </a:bodyPr>
          <a:lstStyle/>
          <a:p>
            <a:r>
              <a:rPr lang="en-US" sz="2000" b="1" err="1" smtClean="0">
                <a:latin typeface="Helvetica Neue LT Std 55 Roman" charset="0"/>
                <a:ea typeface="Helvetica Neue LT Std 55 Roman" charset="0"/>
                <a:cs typeface="Helvetica Neue LT Std 55 Roman" charset="0"/>
              </a:rPr>
              <a:t>Salarios</a:t>
            </a:r>
            <a:r>
              <a:rPr lang="en-US" sz="2000" b="1" smtClean="0">
                <a:latin typeface="Helvetica Neue LT Std 55 Roman" charset="0"/>
                <a:ea typeface="Helvetica Neue LT Std 55 Roman" charset="0"/>
                <a:cs typeface="Helvetica Neue LT Std 55 Roman" charset="0"/>
              </a:rPr>
              <a:t>:</a:t>
            </a:r>
          </a:p>
          <a:p>
            <a:r>
              <a:rPr lang="en-US" sz="2000" b="1" smtClean="0">
                <a:latin typeface="Helvetica Neue LT Std 55 Roman" charset="0"/>
                <a:ea typeface="Helvetica Neue LT Std 55 Roman" charset="0"/>
                <a:cs typeface="Helvetica Neue LT Std 55 Roman" charset="0"/>
              </a:rPr>
              <a:t>(20,000)</a:t>
            </a:r>
            <a:endParaRPr lang="en-US" sz="2000" b="1">
              <a:latin typeface="Helvetica Neue LT Std 55 Roman" charset="0"/>
              <a:ea typeface="Helvetica Neue LT Std 55 Roman" charset="0"/>
              <a:cs typeface="Helvetica Neue LT Std 55 Roman" charset="0"/>
            </a:endParaRPr>
          </a:p>
        </p:txBody>
      </p:sp>
      <p:sp>
        <p:nvSpPr>
          <p:cNvPr id="50" name="Rectangle 49"/>
          <p:cNvSpPr/>
          <p:nvPr/>
        </p:nvSpPr>
        <p:spPr>
          <a:xfrm>
            <a:off x="424230" y="3005725"/>
            <a:ext cx="1896975" cy="707886"/>
          </a:xfrm>
          <a:prstGeom prst="rect">
            <a:avLst/>
          </a:prstGeom>
        </p:spPr>
        <p:txBody>
          <a:bodyPr wrap="square">
            <a:spAutoFit/>
          </a:bodyPr>
          <a:lstStyle/>
          <a:p>
            <a:r>
              <a:rPr lang="en-US" sz="2000" b="1" err="1" smtClean="0">
                <a:latin typeface="Helvetica Neue LT Std 55 Roman" charset="0"/>
                <a:ea typeface="Helvetica Neue LT Std 55 Roman" charset="0"/>
                <a:cs typeface="Helvetica Neue LT Std 55 Roman" charset="0"/>
              </a:rPr>
              <a:t>Alquiler</a:t>
            </a:r>
            <a:r>
              <a:rPr lang="en-US" sz="2000" b="1" smtClean="0">
                <a:latin typeface="Helvetica Neue LT Std 55 Roman" charset="0"/>
                <a:ea typeface="Helvetica Neue LT Std 55 Roman" charset="0"/>
                <a:cs typeface="Helvetica Neue LT Std 55 Roman" charset="0"/>
              </a:rPr>
              <a:t>:</a:t>
            </a:r>
          </a:p>
          <a:p>
            <a:r>
              <a:rPr lang="en-US" sz="2000" b="1" smtClean="0">
                <a:latin typeface="Helvetica Neue LT Std 55 Roman" charset="0"/>
                <a:ea typeface="Helvetica Neue LT Std 55 Roman" charset="0"/>
                <a:cs typeface="Helvetica Neue LT Std 55 Roman" charset="0"/>
              </a:rPr>
              <a:t>(1,000)</a:t>
            </a:r>
            <a:endParaRPr lang="en-US" sz="2000" b="1">
              <a:latin typeface="Helvetica Neue LT Std 55 Roman" charset="0"/>
              <a:ea typeface="Helvetica Neue LT Std 55 Roman" charset="0"/>
              <a:cs typeface="Helvetica Neue LT Std 55 Roman" charset="0"/>
            </a:endParaRPr>
          </a:p>
        </p:txBody>
      </p:sp>
      <p:sp>
        <p:nvSpPr>
          <p:cNvPr id="51" name="Rectangle 50"/>
          <p:cNvSpPr/>
          <p:nvPr/>
        </p:nvSpPr>
        <p:spPr>
          <a:xfrm>
            <a:off x="534969" y="5516873"/>
            <a:ext cx="2055831" cy="45719"/>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284B23"/>
                </a:solidFill>
              </a:rPr>
              <a:t> </a:t>
            </a:r>
            <a:endParaRPr lang="en-US">
              <a:solidFill>
                <a:srgbClr val="284B23"/>
              </a:solidFill>
            </a:endParaRPr>
          </a:p>
        </p:txBody>
      </p:sp>
      <p:sp>
        <p:nvSpPr>
          <p:cNvPr id="53" name="Rectangle 52"/>
          <p:cNvSpPr/>
          <p:nvPr/>
        </p:nvSpPr>
        <p:spPr>
          <a:xfrm>
            <a:off x="2768670" y="2238624"/>
            <a:ext cx="2055831"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284B23"/>
                </a:solidFill>
              </a:rPr>
              <a:t> </a:t>
            </a:r>
            <a:endParaRPr lang="en-US">
              <a:solidFill>
                <a:srgbClr val="284B23"/>
              </a:solidFill>
            </a:endParaRPr>
          </a:p>
        </p:txBody>
      </p:sp>
      <p:sp>
        <p:nvSpPr>
          <p:cNvPr id="54" name="Rectangle 53"/>
          <p:cNvSpPr/>
          <p:nvPr/>
        </p:nvSpPr>
        <p:spPr>
          <a:xfrm>
            <a:off x="2768670" y="4097696"/>
            <a:ext cx="2055831"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284B23"/>
                </a:solidFill>
              </a:rPr>
              <a:t> </a:t>
            </a:r>
            <a:endParaRPr lang="en-US">
              <a:solidFill>
                <a:srgbClr val="284B23"/>
              </a:solidFill>
            </a:endParaRPr>
          </a:p>
        </p:txBody>
      </p:sp>
      <p:sp>
        <p:nvSpPr>
          <p:cNvPr id="55" name="Rectangle 54"/>
          <p:cNvSpPr/>
          <p:nvPr/>
        </p:nvSpPr>
        <p:spPr>
          <a:xfrm>
            <a:off x="2768670" y="6096000"/>
            <a:ext cx="2055831" cy="4571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284B23"/>
                </a:solidFill>
              </a:rPr>
              <a:t> </a:t>
            </a:r>
            <a:endParaRPr lang="en-US">
              <a:solidFill>
                <a:srgbClr val="284B23"/>
              </a:solidFill>
            </a:endParaRPr>
          </a:p>
        </p:txBody>
      </p:sp>
    </p:spTree>
    <p:extLst>
      <p:ext uri="{BB962C8B-B14F-4D97-AF65-F5344CB8AC3E}">
        <p14:creationId xmlns:p14="http://schemas.microsoft.com/office/powerpoint/2010/main" val="7254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09" grpId="0"/>
      <p:bldP spid="146"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51691" y="2859655"/>
            <a:ext cx="1835804" cy="2474345"/>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01537" y="3696078"/>
            <a:ext cx="2206053" cy="707886"/>
          </a:xfrm>
          <a:prstGeom prst="rect">
            <a:avLst/>
          </a:prstGeom>
          <a:noFill/>
        </p:spPr>
        <p:txBody>
          <a:bodyPr wrap="none" rtlCol="0">
            <a:spAutoFit/>
          </a:bodyPr>
          <a:lstStyle/>
          <a:p>
            <a:r>
              <a:rPr lang="en-US" sz="2000" b="1" smtClean="0">
                <a:latin typeface="Helvetica Neue LT Std 55 Roman" charset="0"/>
                <a:ea typeface="Helvetica Neue LT Std 55 Roman" charset="0"/>
                <a:cs typeface="Helvetica Neue LT Std 55 Roman" charset="0"/>
              </a:rPr>
              <a:t>Director General</a:t>
            </a:r>
            <a:br>
              <a:rPr lang="en-US" sz="2000" b="1" smtClean="0">
                <a:latin typeface="Helvetica Neue LT Std 55 Roman" charset="0"/>
                <a:ea typeface="Helvetica Neue LT Std 55 Roman" charset="0"/>
                <a:cs typeface="Helvetica Neue LT Std 55 Roman" charset="0"/>
              </a:rPr>
            </a:br>
            <a:r>
              <a:rPr lang="en-US" sz="2000" b="1" smtClean="0">
                <a:latin typeface="Helvetica Neue LT Std 55 Roman" charset="0"/>
                <a:ea typeface="Helvetica Neue LT Std 55 Roman" charset="0"/>
                <a:cs typeface="Helvetica Neue LT Std 55 Roman" charset="0"/>
              </a:rPr>
              <a:t>de Apple/Junta</a:t>
            </a:r>
            <a:endParaRPr lang="en-US" sz="2000" b="1">
              <a:latin typeface="Helvetica Neue LT Std 55 Roman" charset="0"/>
              <a:ea typeface="Helvetica Neue LT Std 55 Roman" charset="0"/>
              <a:cs typeface="Helvetica Neue LT Std 55 Roman" charset="0"/>
            </a:endParaRPr>
          </a:p>
        </p:txBody>
      </p:sp>
      <p:sp>
        <p:nvSpPr>
          <p:cNvPr id="9" name="TextBox 8"/>
          <p:cNvSpPr txBox="1"/>
          <p:nvPr/>
        </p:nvSpPr>
        <p:spPr>
          <a:xfrm>
            <a:off x="7102569" y="2993074"/>
            <a:ext cx="1608726" cy="2246769"/>
          </a:xfrm>
          <a:prstGeom prst="rect">
            <a:avLst/>
          </a:prstGeom>
          <a:noFill/>
        </p:spPr>
        <p:txBody>
          <a:bodyPr wrap="square" rtlCol="0">
            <a:spAutoFit/>
          </a:bodyPr>
          <a:lstStyle/>
          <a:p>
            <a:r>
              <a:rPr lang="en-US" sz="2000" b="1" err="1" smtClean="0">
                <a:solidFill>
                  <a:srgbClr val="284B23"/>
                </a:solidFill>
                <a:latin typeface="Helvetica Neue LT Std 55 Roman" charset="0"/>
                <a:ea typeface="Helvetica Neue LT Std 55 Roman" charset="0"/>
                <a:cs typeface="Helvetica Neue LT Std 55 Roman" charset="0"/>
              </a:rPr>
              <a:t>Empleados</a:t>
            </a:r>
            <a:r>
              <a:rPr lang="en-US" sz="2000" b="1" smtClean="0">
                <a:solidFill>
                  <a:srgbClr val="284B23"/>
                </a:solidFill>
                <a:latin typeface="Helvetica Neue LT Std 55 Roman" charset="0"/>
                <a:ea typeface="Helvetica Neue LT Std 55 Roman" charset="0"/>
                <a:cs typeface="Helvetica Neue LT Std 55 Roman" charset="0"/>
              </a:rPr>
              <a:t> de APPLE: </a:t>
            </a:r>
            <a:r>
              <a:rPr lang="es-ES_tradnl" sz="2000">
                <a:solidFill>
                  <a:srgbClr val="284B23"/>
                </a:solidFill>
                <a:latin typeface="Helvetica Neue LT Std 55 Roman" charset="0"/>
                <a:ea typeface="Helvetica Neue LT Std 55 Roman" charset="0"/>
                <a:cs typeface="Helvetica Neue LT Std 55 Roman" charset="0"/>
              </a:rPr>
              <a:t>no reciben acciones o ganancias, solamente salarios</a:t>
            </a:r>
          </a:p>
        </p:txBody>
      </p:sp>
      <p:sp>
        <p:nvSpPr>
          <p:cNvPr id="12" name="TextBox 11"/>
          <p:cNvSpPr txBox="1"/>
          <p:nvPr/>
        </p:nvSpPr>
        <p:spPr>
          <a:xfrm>
            <a:off x="3581400" y="4068803"/>
            <a:ext cx="2893741" cy="1015663"/>
          </a:xfrm>
          <a:prstGeom prst="rect">
            <a:avLst/>
          </a:prstGeom>
          <a:noFill/>
        </p:spPr>
        <p:txBody>
          <a:bodyPr wrap="none" rtlCol="0">
            <a:spAutoFit/>
          </a:bodyPr>
          <a:lstStyle/>
          <a:p>
            <a:r>
              <a:rPr lang="es-ES_tradnl" sz="2000" b="1">
                <a:latin typeface="Helvetica Neue LT Std 75" charset="0"/>
                <a:ea typeface="Helvetica Neue LT Std 75" charset="0"/>
                <a:cs typeface="Helvetica Neue LT Std 75" charset="0"/>
              </a:rPr>
              <a:t>Accionistas de </a:t>
            </a:r>
            <a:r>
              <a:rPr lang="es-ES_tradnl" sz="2000" b="1" smtClean="0">
                <a:latin typeface="Helvetica Neue LT Std 75" charset="0"/>
                <a:ea typeface="Helvetica Neue LT Std 75" charset="0"/>
                <a:cs typeface="Helvetica Neue LT Std 75" charset="0"/>
              </a:rPr>
              <a:t>APPLE</a:t>
            </a:r>
            <a:br>
              <a:rPr lang="es-ES_tradnl" sz="2000" b="1" smtClean="0">
                <a:latin typeface="Helvetica Neue LT Std 75" charset="0"/>
                <a:ea typeface="Helvetica Neue LT Std 75" charset="0"/>
                <a:cs typeface="Helvetica Neue LT Std 75" charset="0"/>
              </a:rPr>
            </a:br>
            <a:r>
              <a:rPr lang="es-ES_tradnl" sz="2000" b="1" smtClean="0">
                <a:latin typeface="Helvetica Neue LT Std 75" charset="0"/>
                <a:ea typeface="Helvetica Neue LT Std 75" charset="0"/>
                <a:cs typeface="Helvetica Neue LT Std 75" charset="0"/>
              </a:rPr>
              <a:t>(</a:t>
            </a:r>
            <a:r>
              <a:rPr lang="es-ES_tradnl" sz="2000" b="1">
                <a:latin typeface="Helvetica Neue LT Std 75" charset="0"/>
                <a:ea typeface="Helvetica Neue LT Std 75" charset="0"/>
                <a:cs typeface="Helvetica Neue LT Std 75" charset="0"/>
              </a:rPr>
              <a:t>tienen </a:t>
            </a:r>
            <a:r>
              <a:rPr lang="es-ES_tradnl" sz="2000" b="1" smtClean="0">
                <a:latin typeface="Helvetica Neue LT Std 75" charset="0"/>
                <a:ea typeface="Helvetica Neue LT Std 75" charset="0"/>
                <a:cs typeface="Helvetica Neue LT Std 75" charset="0"/>
              </a:rPr>
              <a:t>acciones</a:t>
            </a:r>
            <a:br>
              <a:rPr lang="es-ES_tradnl" sz="2000" b="1" smtClean="0">
                <a:latin typeface="Helvetica Neue LT Std 75" charset="0"/>
                <a:ea typeface="Helvetica Neue LT Std 75" charset="0"/>
                <a:cs typeface="Helvetica Neue LT Std 75" charset="0"/>
              </a:rPr>
            </a:br>
            <a:r>
              <a:rPr lang="es-ES_tradnl" sz="2000" b="1" smtClean="0">
                <a:latin typeface="Helvetica Neue LT Std 75" charset="0"/>
                <a:ea typeface="Helvetica Neue LT Std 75" charset="0"/>
                <a:cs typeface="Helvetica Neue LT Std 75" charset="0"/>
              </a:rPr>
              <a:t>de </a:t>
            </a:r>
            <a:r>
              <a:rPr lang="es-ES_tradnl" sz="2000" b="1">
                <a:latin typeface="Helvetica Neue LT Std 75" charset="0"/>
                <a:ea typeface="Helvetica Neue LT Std 75" charset="0"/>
                <a:cs typeface="Helvetica Neue LT Std 75" charset="0"/>
              </a:rPr>
              <a:t>APPLE)</a:t>
            </a:r>
          </a:p>
        </p:txBody>
      </p:sp>
      <p:sp>
        <p:nvSpPr>
          <p:cNvPr id="13" name="TextBox 12"/>
          <p:cNvSpPr txBox="1"/>
          <p:nvPr/>
        </p:nvSpPr>
        <p:spPr>
          <a:xfrm>
            <a:off x="3614443" y="2102691"/>
            <a:ext cx="2714205" cy="400110"/>
          </a:xfrm>
          <a:prstGeom prst="rect">
            <a:avLst/>
          </a:prstGeom>
          <a:noFill/>
        </p:spPr>
        <p:txBody>
          <a:bodyPr wrap="none" rtlCol="0">
            <a:spAutoFit/>
          </a:bodyPr>
          <a:lstStyle/>
          <a:p>
            <a:r>
              <a:rPr lang="en-US" sz="2000" b="1" smtClean="0">
                <a:latin typeface="Helvetica Neue LT Std 55 Roman" charset="0"/>
                <a:ea typeface="Helvetica Neue LT Std 55 Roman" charset="0"/>
                <a:cs typeface="Helvetica Neue LT Std 55 Roman" charset="0"/>
              </a:rPr>
              <a:t>La </a:t>
            </a:r>
            <a:r>
              <a:rPr lang="en-US" sz="2000" b="1" err="1" smtClean="0">
                <a:latin typeface="Helvetica Neue LT Std 55 Roman" charset="0"/>
                <a:ea typeface="Helvetica Neue LT Std 55 Roman" charset="0"/>
                <a:cs typeface="Helvetica Neue LT Std 55 Roman" charset="0"/>
              </a:rPr>
              <a:t>Compañía</a:t>
            </a:r>
            <a:r>
              <a:rPr lang="en-US" sz="2000" b="1" smtClean="0">
                <a:latin typeface="Helvetica Neue LT Std 55 Roman" charset="0"/>
                <a:ea typeface="Helvetica Neue LT Std 55 Roman" charset="0"/>
                <a:cs typeface="Helvetica Neue LT Std 55 Roman" charset="0"/>
              </a:rPr>
              <a:t> APPLE</a:t>
            </a:r>
            <a:endParaRPr lang="en-US" sz="2000" b="1">
              <a:latin typeface="Helvetica Neue LT Std 55 Roman" charset="0"/>
              <a:ea typeface="Helvetica Neue LT Std 55 Roman" charset="0"/>
              <a:cs typeface="Helvetica Neue LT Std 55 Roman" charset="0"/>
            </a:endParaRPr>
          </a:p>
        </p:txBody>
      </p:sp>
      <p:sp>
        <p:nvSpPr>
          <p:cNvPr id="14" name="TextBox 13"/>
          <p:cNvSpPr txBox="1"/>
          <p:nvPr/>
        </p:nvSpPr>
        <p:spPr>
          <a:xfrm>
            <a:off x="501537" y="2565779"/>
            <a:ext cx="2063385" cy="400110"/>
          </a:xfrm>
          <a:prstGeom prst="rect">
            <a:avLst/>
          </a:prstGeom>
          <a:noFill/>
        </p:spPr>
        <p:txBody>
          <a:bodyPr wrap="none" rtlCol="0">
            <a:spAutoFit/>
          </a:bodyPr>
          <a:lstStyle/>
          <a:p>
            <a:r>
              <a:rPr lang="en-US" sz="2000" b="1" err="1" smtClean="0">
                <a:latin typeface="Helvetica Neue LT Std 55 Roman" charset="0"/>
                <a:ea typeface="Helvetica Neue LT Std 55 Roman" charset="0"/>
                <a:cs typeface="Helvetica Neue LT Std 55 Roman" charset="0"/>
              </a:rPr>
              <a:t>Ganancia</a:t>
            </a:r>
            <a:r>
              <a:rPr lang="en-US" sz="2000" b="1" smtClean="0">
                <a:latin typeface="Helvetica Neue LT Std 55 Roman" charset="0"/>
                <a:ea typeface="Helvetica Neue LT Std 55 Roman" charset="0"/>
                <a:cs typeface="Helvetica Neue LT Std 55 Roman" charset="0"/>
              </a:rPr>
              <a:t>=$300</a:t>
            </a:r>
            <a:endParaRPr lang="en-US" sz="2000" b="1">
              <a:latin typeface="Helvetica Neue LT Std 55 Roman" charset="0"/>
              <a:ea typeface="Helvetica Neue LT Std 55 Roman" charset="0"/>
              <a:cs typeface="Helvetica Neue LT Std 55 Roman" charset="0"/>
            </a:endParaRPr>
          </a:p>
        </p:txBody>
      </p:sp>
      <p:cxnSp>
        <p:nvCxnSpPr>
          <p:cNvPr id="16" name="Straight Arrow Connector 15"/>
          <p:cNvCxnSpPr/>
          <p:nvPr/>
        </p:nvCxnSpPr>
        <p:spPr>
          <a:xfrm flipH="1">
            <a:off x="762000" y="3048000"/>
            <a:ext cx="2" cy="552381"/>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634310" y="2411890"/>
            <a:ext cx="2473077" cy="1200329"/>
          </a:xfrm>
          <a:prstGeom prst="rect">
            <a:avLst/>
          </a:prstGeom>
          <a:noFill/>
        </p:spPr>
        <p:txBody>
          <a:bodyPr wrap="square" rtlCol="0">
            <a:spAutoFit/>
          </a:bodyPr>
          <a:lstStyle/>
          <a:p>
            <a:r>
              <a:rPr lang="es-ES_tradnl">
                <a:latin typeface="Helvetica Neue LT Std 55 Roman" charset="0"/>
                <a:ea typeface="Helvetica Neue LT Std 55 Roman" charset="0"/>
                <a:cs typeface="Helvetica Neue LT Std 55 Roman" charset="0"/>
              </a:rPr>
              <a:t>Retiene $200 en la compañía (puede ser usado para equipo, edificios, etc.) </a:t>
            </a:r>
          </a:p>
        </p:txBody>
      </p:sp>
      <p:sp>
        <p:nvSpPr>
          <p:cNvPr id="27" name="TextBox 26"/>
          <p:cNvSpPr txBox="1"/>
          <p:nvPr/>
        </p:nvSpPr>
        <p:spPr>
          <a:xfrm>
            <a:off x="3619480" y="5038676"/>
            <a:ext cx="3173707" cy="1477328"/>
          </a:xfrm>
          <a:prstGeom prst="rect">
            <a:avLst/>
          </a:prstGeom>
          <a:noFill/>
        </p:spPr>
        <p:txBody>
          <a:bodyPr wrap="square" rtlCol="0">
            <a:spAutoFit/>
          </a:bodyPr>
          <a:lstStyle/>
          <a:p>
            <a:r>
              <a:rPr lang="es-ES_tradnl">
                <a:latin typeface="Helvetica Neue LT Std 55 Roman" charset="0"/>
                <a:ea typeface="Helvetica Neue LT Std 55 Roman" charset="0"/>
                <a:cs typeface="Helvetica Neue LT Std 55 Roman" charset="0"/>
              </a:rPr>
              <a:t>Pagan $100 a los accionistas en dividendos si el total de 4 accionistas, cada uno dueño de 1 acción, cada uno recibe $25</a:t>
            </a:r>
          </a:p>
        </p:txBody>
      </p:sp>
      <p:cxnSp>
        <p:nvCxnSpPr>
          <p:cNvPr id="31" name="Straight Arrow Connector 30"/>
          <p:cNvCxnSpPr>
            <a:stCxn id="8" idx="3"/>
          </p:cNvCxnSpPr>
          <p:nvPr/>
        </p:nvCxnSpPr>
        <p:spPr>
          <a:xfrm flipV="1">
            <a:off x="2707590" y="2295054"/>
            <a:ext cx="847468" cy="1754967"/>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8" idx="3"/>
          </p:cNvCxnSpPr>
          <p:nvPr/>
        </p:nvCxnSpPr>
        <p:spPr>
          <a:xfrm>
            <a:off x="2707590" y="4050021"/>
            <a:ext cx="844304" cy="140979"/>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pic>
        <p:nvPicPr>
          <p:cNvPr id="24"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25" name="Rectangle 2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000" b="1">
                <a:solidFill>
                  <a:srgbClr val="284B23"/>
                </a:solidFill>
                <a:latin typeface="Helvetica Neue LT Std 75" charset="0"/>
                <a:ea typeface="Helvetica Neue LT Std 75" charset="0"/>
                <a:cs typeface="Helvetica Neue LT Std 75" charset="0"/>
              </a:rPr>
              <a:t>¿Qué sucede en una compañía tradicional cuando hay ganancia?</a:t>
            </a:r>
            <a:endParaRPr lang="en-US" sz="2000" b="1" kern="0">
              <a:solidFill>
                <a:srgbClr val="284B23"/>
              </a:solidFill>
              <a:latin typeface="Helvetica Neue LT Std 75" charset="0"/>
              <a:ea typeface="Helvetica Neue LT Std 75" charset="0"/>
              <a:cs typeface="Helvetica Neue LT Std 75" charset="0"/>
            </a:endParaRPr>
          </a:p>
        </p:txBody>
      </p:sp>
      <p:sp>
        <p:nvSpPr>
          <p:cNvPr id="3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32" name="Straight Connector 3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285071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2" grpId="0"/>
      <p:bldP spid="13"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037844" y="5666356"/>
            <a:ext cx="2844833" cy="966723"/>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9" name="Rectangle 1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000" b="1">
                <a:solidFill>
                  <a:srgbClr val="284B23"/>
                </a:solidFill>
                <a:latin typeface="Helvetica Neue LT Std 75" charset="0"/>
                <a:ea typeface="Helvetica Neue LT Std 75" charset="0"/>
                <a:cs typeface="Helvetica Neue LT Std 75" charset="0"/>
              </a:rPr>
              <a:t>¿Qué sucede en una cooperativa cuando hay ganancia? </a:t>
            </a:r>
            <a:endParaRPr lang="en-US" sz="2000" b="1" kern="0">
              <a:solidFill>
                <a:srgbClr val="284B23"/>
              </a:solidFill>
              <a:latin typeface="Helvetica Neue LT Std 75" charset="0"/>
              <a:ea typeface="Helvetica Neue LT Std 75" charset="0"/>
              <a:cs typeface="Helvetica Neue LT Std 75" charset="0"/>
            </a:endParaRPr>
          </a:p>
        </p:txBody>
      </p:sp>
      <p:sp>
        <p:nvSpPr>
          <p:cNvPr id="2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23" name="Straight Connector 2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25" name="Rectangle 24"/>
          <p:cNvSpPr/>
          <p:nvPr/>
        </p:nvSpPr>
        <p:spPr>
          <a:xfrm>
            <a:off x="6951691" y="2286000"/>
            <a:ext cx="1835804" cy="3137645"/>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747855" y="3790141"/>
            <a:ext cx="3090911" cy="400110"/>
          </a:xfrm>
          <a:prstGeom prst="rect">
            <a:avLst/>
          </a:prstGeom>
          <a:noFill/>
        </p:spPr>
        <p:txBody>
          <a:bodyPr wrap="none" rtlCol="0">
            <a:spAutoFit/>
          </a:bodyPr>
          <a:lstStyle/>
          <a:p>
            <a:r>
              <a:rPr lang="en-US" sz="2000" b="1" smtClean="0">
                <a:latin typeface="Helvetica Neue LT Std 55 Roman" charset="0"/>
                <a:ea typeface="Helvetica Neue LT Std 55 Roman" charset="0"/>
                <a:cs typeface="Helvetica Neue LT Std 55 Roman" charset="0"/>
              </a:rPr>
              <a:t>Junta de la </a:t>
            </a:r>
            <a:r>
              <a:rPr lang="en-US" sz="2000" b="1" err="1" smtClean="0">
                <a:latin typeface="Helvetica Neue LT Std 55 Roman" charset="0"/>
                <a:ea typeface="Helvetica Neue LT Std 55 Roman" charset="0"/>
                <a:cs typeface="Helvetica Neue LT Std 55 Roman" charset="0"/>
              </a:rPr>
              <a:t>Cooperativa</a:t>
            </a:r>
            <a:endParaRPr lang="en-US" sz="2000" b="1">
              <a:latin typeface="Helvetica Neue LT Std 55 Roman" charset="0"/>
              <a:ea typeface="Helvetica Neue LT Std 55 Roman" charset="0"/>
              <a:cs typeface="Helvetica Neue LT Std 55 Roman" charset="0"/>
            </a:endParaRPr>
          </a:p>
        </p:txBody>
      </p:sp>
      <p:sp>
        <p:nvSpPr>
          <p:cNvPr id="29" name="TextBox 28"/>
          <p:cNvSpPr txBox="1"/>
          <p:nvPr/>
        </p:nvSpPr>
        <p:spPr>
          <a:xfrm>
            <a:off x="7102569" y="2423661"/>
            <a:ext cx="1584231" cy="2862322"/>
          </a:xfrm>
          <a:prstGeom prst="rect">
            <a:avLst/>
          </a:prstGeom>
          <a:noFill/>
        </p:spPr>
        <p:txBody>
          <a:bodyPr wrap="square" rtlCol="0">
            <a:spAutoFit/>
          </a:bodyPr>
          <a:lstStyle/>
          <a:p>
            <a:r>
              <a:rPr lang="es-ES_tradnl" sz="2000" b="1">
                <a:solidFill>
                  <a:srgbClr val="284B23"/>
                </a:solidFill>
                <a:latin typeface="Helvetica Neue LT Std 55 Roman" charset="0"/>
                <a:ea typeface="Helvetica Neue LT Std 55 Roman" charset="0"/>
                <a:cs typeface="Helvetica Neue LT Std 55 Roman" charset="0"/>
              </a:rPr>
              <a:t>Empleados</a:t>
            </a:r>
            <a:r>
              <a:rPr lang="es-ES_tradnl" sz="2000">
                <a:solidFill>
                  <a:srgbClr val="284B23"/>
                </a:solidFill>
                <a:latin typeface="Helvetica Neue LT Std 55 Roman" charset="0"/>
                <a:ea typeface="Helvetica Neue LT Std 55 Roman" charset="0"/>
                <a:cs typeface="Helvetica Neue LT Std 55 Roman" charset="0"/>
              </a:rPr>
              <a:t> quienes no son miembros de la cooperativa </a:t>
            </a:r>
            <a:r>
              <a:rPr lang="es-ES_tradnl" sz="2000" b="1">
                <a:solidFill>
                  <a:srgbClr val="284B23"/>
                </a:solidFill>
                <a:latin typeface="Helvetica Neue LT Std 55 Roman" charset="0"/>
                <a:ea typeface="Helvetica Neue LT Std 55 Roman" charset="0"/>
                <a:cs typeface="Helvetica Neue LT Std 55 Roman" charset="0"/>
              </a:rPr>
              <a:t>no</a:t>
            </a:r>
            <a:r>
              <a:rPr lang="es-ES_tradnl" sz="2000">
                <a:solidFill>
                  <a:srgbClr val="284B23"/>
                </a:solidFill>
                <a:latin typeface="Helvetica Neue LT Std 55 Roman" charset="0"/>
                <a:ea typeface="Helvetica Neue LT Std 55 Roman" charset="0"/>
                <a:cs typeface="Helvetica Neue LT Std 55 Roman" charset="0"/>
              </a:rPr>
              <a:t> reciben parte de las ganancias</a:t>
            </a:r>
          </a:p>
        </p:txBody>
      </p:sp>
      <p:sp>
        <p:nvSpPr>
          <p:cNvPr id="30" name="TextBox 29"/>
          <p:cNvSpPr txBox="1"/>
          <p:nvPr/>
        </p:nvSpPr>
        <p:spPr>
          <a:xfrm>
            <a:off x="4027212" y="4407351"/>
            <a:ext cx="2073003" cy="707886"/>
          </a:xfrm>
          <a:prstGeom prst="rect">
            <a:avLst/>
          </a:prstGeom>
          <a:noFill/>
        </p:spPr>
        <p:txBody>
          <a:bodyPr wrap="none" rtlCol="0">
            <a:spAutoFit/>
          </a:bodyPr>
          <a:lstStyle/>
          <a:p>
            <a:r>
              <a:rPr lang="en-US" sz="2000" b="1" err="1" smtClean="0">
                <a:latin typeface="Helvetica Neue LT Std 55 Roman" charset="0"/>
                <a:ea typeface="Helvetica Neue LT Std 55 Roman" charset="0"/>
                <a:cs typeface="Helvetica Neue LT Std 55 Roman" charset="0"/>
              </a:rPr>
              <a:t>Miembros</a:t>
            </a:r>
            <a:r>
              <a:rPr lang="en-US" sz="2000" b="1" smtClean="0">
                <a:latin typeface="Helvetica Neue LT Std 55 Roman" charset="0"/>
                <a:ea typeface="Helvetica Neue LT Std 55 Roman" charset="0"/>
                <a:cs typeface="Helvetica Neue LT Std 55 Roman" charset="0"/>
              </a:rPr>
              <a:t> de la</a:t>
            </a:r>
            <a:br>
              <a:rPr lang="en-US" sz="2000" b="1" smtClean="0">
                <a:latin typeface="Helvetica Neue LT Std 55 Roman" charset="0"/>
                <a:ea typeface="Helvetica Neue LT Std 55 Roman" charset="0"/>
                <a:cs typeface="Helvetica Neue LT Std 55 Roman" charset="0"/>
              </a:rPr>
            </a:br>
            <a:r>
              <a:rPr lang="en-US" sz="2000" b="1" err="1" smtClean="0">
                <a:latin typeface="Helvetica Neue LT Std 55 Roman" charset="0"/>
                <a:ea typeface="Helvetica Neue LT Std 55 Roman" charset="0"/>
                <a:cs typeface="Helvetica Neue LT Std 55 Roman" charset="0"/>
              </a:rPr>
              <a:t>Cooperativa</a:t>
            </a:r>
            <a:endParaRPr lang="en-US" sz="2000" b="1">
              <a:latin typeface="Helvetica Neue LT Std 55 Roman" charset="0"/>
              <a:ea typeface="Helvetica Neue LT Std 55 Roman" charset="0"/>
              <a:cs typeface="Helvetica Neue LT Std 55 Roman" charset="0"/>
            </a:endParaRPr>
          </a:p>
        </p:txBody>
      </p:sp>
      <p:sp>
        <p:nvSpPr>
          <p:cNvPr id="31" name="TextBox 30"/>
          <p:cNvSpPr txBox="1"/>
          <p:nvPr/>
        </p:nvSpPr>
        <p:spPr>
          <a:xfrm>
            <a:off x="4060255" y="2102691"/>
            <a:ext cx="1866217" cy="707886"/>
          </a:xfrm>
          <a:prstGeom prst="rect">
            <a:avLst/>
          </a:prstGeom>
          <a:noFill/>
        </p:spPr>
        <p:txBody>
          <a:bodyPr wrap="none" rtlCol="0">
            <a:spAutoFit/>
          </a:bodyPr>
          <a:lstStyle/>
          <a:p>
            <a:r>
              <a:rPr lang="en-US" sz="2000" b="1" err="1" smtClean="0">
                <a:latin typeface="Helvetica Neue LT Std 55 Roman" charset="0"/>
                <a:ea typeface="Helvetica Neue LT Std 55 Roman" charset="0"/>
                <a:cs typeface="Helvetica Neue LT Std 55 Roman" charset="0"/>
              </a:rPr>
              <a:t>Negócio</a:t>
            </a:r>
            <a:r>
              <a:rPr lang="en-US" sz="2000" b="1" smtClean="0">
                <a:latin typeface="Helvetica Neue LT Std 55 Roman" charset="0"/>
                <a:ea typeface="Helvetica Neue LT Std 55 Roman" charset="0"/>
                <a:cs typeface="Helvetica Neue LT Std 55 Roman" charset="0"/>
              </a:rPr>
              <a:t> de la</a:t>
            </a:r>
          </a:p>
          <a:p>
            <a:r>
              <a:rPr lang="en-US" sz="2000" b="1" err="1" smtClean="0">
                <a:latin typeface="Helvetica Neue LT Std 55 Roman" charset="0"/>
                <a:ea typeface="Helvetica Neue LT Std 55 Roman" charset="0"/>
                <a:cs typeface="Helvetica Neue LT Std 55 Roman" charset="0"/>
              </a:rPr>
              <a:t>Cooperativa</a:t>
            </a:r>
            <a:endParaRPr lang="en-US" sz="2000" b="1">
              <a:latin typeface="Helvetica Neue LT Std 55 Roman" charset="0"/>
              <a:ea typeface="Helvetica Neue LT Std 55 Roman" charset="0"/>
              <a:cs typeface="Helvetica Neue LT Std 55 Roman" charset="0"/>
            </a:endParaRPr>
          </a:p>
        </p:txBody>
      </p:sp>
      <p:sp>
        <p:nvSpPr>
          <p:cNvPr id="32" name="TextBox 31"/>
          <p:cNvSpPr txBox="1"/>
          <p:nvPr/>
        </p:nvSpPr>
        <p:spPr>
          <a:xfrm>
            <a:off x="422668" y="3792015"/>
            <a:ext cx="2063385" cy="400110"/>
          </a:xfrm>
          <a:prstGeom prst="rect">
            <a:avLst/>
          </a:prstGeom>
          <a:noFill/>
        </p:spPr>
        <p:txBody>
          <a:bodyPr wrap="none" rtlCol="0">
            <a:spAutoFit/>
          </a:bodyPr>
          <a:lstStyle/>
          <a:p>
            <a:r>
              <a:rPr lang="en-US" sz="2000" b="1" err="1" smtClean="0">
                <a:latin typeface="Helvetica Neue LT Std 55 Roman" charset="0"/>
                <a:ea typeface="Helvetica Neue LT Std 55 Roman" charset="0"/>
                <a:cs typeface="Helvetica Neue LT Std 55 Roman" charset="0"/>
              </a:rPr>
              <a:t>Ganancia</a:t>
            </a:r>
            <a:r>
              <a:rPr lang="en-US" sz="2000" b="1" smtClean="0">
                <a:latin typeface="Helvetica Neue LT Std 55 Roman" charset="0"/>
                <a:ea typeface="Helvetica Neue LT Std 55 Roman" charset="0"/>
                <a:cs typeface="Helvetica Neue LT Std 55 Roman" charset="0"/>
              </a:rPr>
              <a:t>=$300</a:t>
            </a:r>
            <a:endParaRPr lang="en-US" sz="2000" b="1">
              <a:latin typeface="Helvetica Neue LT Std 55 Roman" charset="0"/>
              <a:ea typeface="Helvetica Neue LT Std 55 Roman" charset="0"/>
              <a:cs typeface="Helvetica Neue LT Std 55 Roman" charset="0"/>
            </a:endParaRPr>
          </a:p>
        </p:txBody>
      </p:sp>
      <p:sp>
        <p:nvSpPr>
          <p:cNvPr id="34" name="TextBox 33"/>
          <p:cNvSpPr txBox="1"/>
          <p:nvPr/>
        </p:nvSpPr>
        <p:spPr>
          <a:xfrm>
            <a:off x="4080123" y="2736796"/>
            <a:ext cx="2317206" cy="923330"/>
          </a:xfrm>
          <a:prstGeom prst="rect">
            <a:avLst/>
          </a:prstGeom>
          <a:noFill/>
        </p:spPr>
        <p:txBody>
          <a:bodyPr wrap="square" rtlCol="0">
            <a:spAutoFit/>
          </a:bodyPr>
          <a:lstStyle/>
          <a:p>
            <a:r>
              <a:rPr lang="es-ES_tradnl">
                <a:latin typeface="Helvetica Neue LT Std 55 Roman" charset="0"/>
                <a:ea typeface="Helvetica Neue LT Std 55 Roman" charset="0"/>
                <a:cs typeface="Helvetica Neue LT Std 55 Roman" charset="0"/>
              </a:rPr>
              <a:t>Reinvertir $200 en la compañía (equipo, edificio, etc.) </a:t>
            </a:r>
          </a:p>
        </p:txBody>
      </p:sp>
      <p:sp>
        <p:nvSpPr>
          <p:cNvPr id="35" name="TextBox 34"/>
          <p:cNvSpPr txBox="1"/>
          <p:nvPr/>
        </p:nvSpPr>
        <p:spPr>
          <a:xfrm>
            <a:off x="4027212" y="5038676"/>
            <a:ext cx="2817384" cy="646331"/>
          </a:xfrm>
          <a:prstGeom prst="rect">
            <a:avLst/>
          </a:prstGeom>
          <a:noFill/>
        </p:spPr>
        <p:txBody>
          <a:bodyPr wrap="square" rtlCol="0">
            <a:spAutoFit/>
          </a:bodyPr>
          <a:lstStyle/>
          <a:p>
            <a:r>
              <a:rPr lang="es-ES_tradnl">
                <a:latin typeface="Helvetica Neue LT Std 55 Roman" charset="0"/>
                <a:ea typeface="Helvetica Neue LT Std 55 Roman" charset="0"/>
                <a:cs typeface="Helvetica Neue LT Std 55 Roman" charset="0"/>
              </a:rPr>
              <a:t>Pagan $100 a miembros de la cooperativa</a:t>
            </a:r>
          </a:p>
        </p:txBody>
      </p:sp>
      <p:cxnSp>
        <p:nvCxnSpPr>
          <p:cNvPr id="36" name="Straight Arrow Connector 35"/>
          <p:cNvCxnSpPr/>
          <p:nvPr/>
        </p:nvCxnSpPr>
        <p:spPr>
          <a:xfrm flipV="1">
            <a:off x="3262134" y="2472025"/>
            <a:ext cx="767862" cy="1240408"/>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268711" y="4190251"/>
            <a:ext cx="682301" cy="381749"/>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065293" y="5709749"/>
            <a:ext cx="2817384" cy="923330"/>
          </a:xfrm>
          <a:prstGeom prst="rect">
            <a:avLst/>
          </a:prstGeom>
          <a:noFill/>
        </p:spPr>
        <p:txBody>
          <a:bodyPr wrap="square" rtlCol="0">
            <a:spAutoFit/>
          </a:bodyPr>
          <a:lstStyle/>
          <a:p>
            <a:r>
              <a:rPr lang="es-ES_tradnl" b="1">
                <a:solidFill>
                  <a:srgbClr val="284B23"/>
                </a:solidFill>
                <a:latin typeface="Helvetica Neue LT Std 75" charset="0"/>
                <a:ea typeface="Helvetica Neue LT Std 75" charset="0"/>
                <a:cs typeface="Helvetica Neue LT Std 75" charset="0"/>
              </a:rPr>
              <a:t>División de $100 esta basado en horas de trabajo, no en acciones.</a:t>
            </a:r>
            <a:endParaRPr lang="en-US" b="1">
              <a:solidFill>
                <a:srgbClr val="284B23"/>
              </a:solidFill>
              <a:latin typeface="Helvetica Neue LT Std 75" charset="0"/>
              <a:ea typeface="Helvetica Neue LT Std 75" charset="0"/>
              <a:cs typeface="Helvetica Neue LT Std 75" charset="0"/>
            </a:endParaRPr>
          </a:p>
        </p:txBody>
      </p:sp>
      <p:cxnSp>
        <p:nvCxnSpPr>
          <p:cNvPr id="41" name="Straight Arrow Connector 40"/>
          <p:cNvCxnSpPr/>
          <p:nvPr/>
        </p:nvCxnSpPr>
        <p:spPr>
          <a:xfrm flipV="1">
            <a:off x="2454477" y="3962400"/>
            <a:ext cx="295652" cy="4030"/>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641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5" grpId="0" animBg="1"/>
      <p:bldP spid="29" grpId="0"/>
      <p:bldP spid="30" grpId="0"/>
      <p:bldP spid="31" grpId="0"/>
      <p:bldP spid="34" grpId="0"/>
      <p:bldP spid="35"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1"/>
          <p:cNvSpPr txBox="1">
            <a:spLocks/>
          </p:cNvSpPr>
          <p:nvPr/>
        </p:nvSpPr>
        <p:spPr bwMode="auto">
          <a:xfrm>
            <a:off x="428803" y="1774396"/>
            <a:ext cx="8105597" cy="15784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000" b="1">
                <a:solidFill>
                  <a:schemeClr val="tx1"/>
                </a:solidFill>
                <a:latin typeface="Helvetica Neue LT Std 75" charset="0"/>
                <a:ea typeface="Helvetica Neue LT Std 75" charset="0"/>
                <a:cs typeface="Helvetica Neue LT Std 75" charset="0"/>
              </a:rPr>
              <a:t>División de dividendos: usualmente basados en el número de horas (horas de trabajo) miembros trabajaron en años anteriores.</a:t>
            </a:r>
          </a:p>
        </p:txBody>
      </p:sp>
      <p:sp>
        <p:nvSpPr>
          <p:cNvPr id="4" name="TextBox 3"/>
          <p:cNvSpPr txBox="1"/>
          <p:nvPr/>
        </p:nvSpPr>
        <p:spPr>
          <a:xfrm>
            <a:off x="482661" y="3857737"/>
            <a:ext cx="1316423" cy="2308324"/>
          </a:xfrm>
          <a:prstGeom prst="rect">
            <a:avLst/>
          </a:prstGeom>
          <a:noFill/>
        </p:spPr>
        <p:txBody>
          <a:bodyPr wrap="square" rtlCol="0">
            <a:spAutoFit/>
          </a:bodyPr>
          <a:lstStyle/>
          <a:p>
            <a:r>
              <a:rPr lang="es-ES_tradnl" sz="1600" b="1">
                <a:latin typeface="Helvetica Neue LT Std 55 Roman" charset="0"/>
                <a:ea typeface="Helvetica Neue LT Std 55 Roman" charset="0"/>
                <a:cs typeface="Helvetica Neue LT Std 55 Roman" charset="0"/>
              </a:rPr>
              <a:t>Acciones de los miembros:</a:t>
            </a:r>
          </a:p>
          <a:p>
            <a:r>
              <a:rPr lang="es-ES_tradnl" sz="1600">
                <a:latin typeface="Helvetica Neue LT Std 55 Roman" charset="0"/>
                <a:ea typeface="Helvetica Neue LT Std 55 Roman" charset="0"/>
                <a:cs typeface="Helvetica Neue LT Std 55 Roman" charset="0"/>
              </a:rPr>
              <a:t>Todos los miembros son dueño solo de 1 acción</a:t>
            </a:r>
          </a:p>
          <a:p>
            <a:r>
              <a:rPr lang="es-ES_tradnl" sz="1600">
                <a:latin typeface="Helvetica Neue LT Std 55 Roman" charset="0"/>
                <a:ea typeface="Helvetica Neue LT Std 55 Roman" charset="0"/>
                <a:cs typeface="Helvetica Neue LT Std 55 Roman" charset="0"/>
              </a:rPr>
              <a:t>($5/acción.)</a:t>
            </a:r>
          </a:p>
        </p:txBody>
      </p:sp>
      <p:sp>
        <p:nvSpPr>
          <p:cNvPr id="18" name="TextBox 17"/>
          <p:cNvSpPr txBox="1"/>
          <p:nvPr/>
        </p:nvSpPr>
        <p:spPr>
          <a:xfrm>
            <a:off x="7599024" y="3857737"/>
            <a:ext cx="1287780" cy="2308324"/>
          </a:xfrm>
          <a:prstGeom prst="rect">
            <a:avLst/>
          </a:prstGeom>
          <a:noFill/>
        </p:spPr>
        <p:txBody>
          <a:bodyPr wrap="square" rtlCol="0">
            <a:spAutoFit/>
          </a:bodyPr>
          <a:lstStyle/>
          <a:p>
            <a:r>
              <a:rPr lang="es-ES_tradnl" sz="1600" b="1">
                <a:latin typeface="Helvetica Neue LT Std 55 Roman" charset="0"/>
                <a:ea typeface="Helvetica Neue LT Std 55 Roman" charset="0"/>
                <a:cs typeface="Helvetica Neue LT Std 55 Roman" charset="0"/>
              </a:rPr>
              <a:t>Jane </a:t>
            </a:r>
            <a:r>
              <a:rPr lang="es-ES_tradnl" sz="1600">
                <a:latin typeface="Helvetica Neue LT Std 55 Roman" charset="0"/>
                <a:ea typeface="Helvetica Neue LT Std 55 Roman" charset="0"/>
                <a:cs typeface="Helvetica Neue LT Std 55 Roman" charset="0"/>
              </a:rPr>
              <a:t>trabajó 4 horas, por lo tanto Jane obtiene 4/50, u 8% de los dividendos. </a:t>
            </a:r>
          </a:p>
        </p:txBody>
      </p:sp>
      <p:pic>
        <p:nvPicPr>
          <p:cNvPr id="132"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33" name="Rectangle 132"/>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a:solidFill>
                  <a:srgbClr val="284B23"/>
                </a:solidFill>
                <a:latin typeface="Helvetica Neue LT Std 75" charset="0"/>
                <a:ea typeface="Helvetica Neue LT Std 75" charset="0"/>
                <a:cs typeface="Helvetica Neue LT Std 75" charset="0"/>
              </a:rPr>
              <a:t>¿</a:t>
            </a:r>
            <a:r>
              <a:rPr lang="en-US" sz="2800" b="1">
                <a:solidFill>
                  <a:srgbClr val="284B23"/>
                </a:solidFill>
                <a:latin typeface="Helvetica Neue LT Std 75" charset="0"/>
                <a:ea typeface="Helvetica Neue LT Std 75" charset="0"/>
                <a:cs typeface="Helvetica Neue LT Std 75" charset="0"/>
              </a:rPr>
              <a:t>Como la </a:t>
            </a:r>
            <a:r>
              <a:rPr lang="en-US" sz="2800" b="1" err="1">
                <a:solidFill>
                  <a:srgbClr val="284B23"/>
                </a:solidFill>
                <a:latin typeface="Helvetica Neue LT Std 75" charset="0"/>
                <a:ea typeface="Helvetica Neue LT Std 75" charset="0"/>
                <a:cs typeface="Helvetica Neue LT Std 75" charset="0"/>
              </a:rPr>
              <a:t>Cooperativa</a:t>
            </a:r>
            <a:r>
              <a:rPr lang="en-US" sz="2800" b="1">
                <a:solidFill>
                  <a:srgbClr val="284B23"/>
                </a:solidFill>
                <a:latin typeface="Helvetica Neue LT Std 75" charset="0"/>
                <a:ea typeface="Helvetica Neue LT Std 75" charset="0"/>
                <a:cs typeface="Helvetica Neue LT Std 75" charset="0"/>
              </a:rPr>
              <a:t> </a:t>
            </a:r>
            <a:r>
              <a:rPr lang="en-US" sz="2800" b="1" err="1">
                <a:solidFill>
                  <a:srgbClr val="284B23"/>
                </a:solidFill>
                <a:latin typeface="Helvetica Neue LT Std 75" charset="0"/>
                <a:ea typeface="Helvetica Neue LT Std 75" charset="0"/>
                <a:cs typeface="Helvetica Neue LT Std 75" charset="0"/>
              </a:rPr>
              <a:t>Determina</a:t>
            </a:r>
            <a:r>
              <a:rPr lang="en-US" sz="2800" b="1">
                <a:solidFill>
                  <a:srgbClr val="284B23"/>
                </a:solidFill>
                <a:latin typeface="Helvetica Neue LT Std 75" charset="0"/>
                <a:ea typeface="Helvetica Neue LT Std 75" charset="0"/>
                <a:cs typeface="Helvetica Neue LT Std 75" charset="0"/>
              </a:rPr>
              <a:t> </a:t>
            </a:r>
            <a:r>
              <a:rPr lang="en-US" sz="2800" b="1" err="1">
                <a:solidFill>
                  <a:srgbClr val="284B23"/>
                </a:solidFill>
                <a:latin typeface="Helvetica Neue LT Std 75" charset="0"/>
                <a:ea typeface="Helvetica Neue LT Std 75" charset="0"/>
                <a:cs typeface="Helvetica Neue LT Std 75" charset="0"/>
              </a:rPr>
              <a:t>Ddividendos</a:t>
            </a:r>
            <a:r>
              <a:rPr lang="en-US" sz="2800" b="1">
                <a:solidFill>
                  <a:srgbClr val="284B23"/>
                </a:solidFill>
                <a:latin typeface="Helvetica Neue LT Std 75" charset="0"/>
                <a:ea typeface="Helvetica Neue LT Std 75" charset="0"/>
                <a:cs typeface="Helvetica Neue LT Std 75" charset="0"/>
              </a:rPr>
              <a:t>?</a:t>
            </a:r>
          </a:p>
        </p:txBody>
      </p:sp>
      <p:sp>
        <p:nvSpPr>
          <p:cNvPr id="165"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66" name="Straight Connector 165"/>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69" name="Picture 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81" name="Content Placeholder 2"/>
          <p:cNvSpPr txBox="1">
            <a:spLocks/>
          </p:cNvSpPr>
          <p:nvPr/>
        </p:nvSpPr>
        <p:spPr>
          <a:xfrm>
            <a:off x="436177" y="3003789"/>
            <a:ext cx="8382000" cy="42872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1600">
                <a:latin typeface="Helvetica Neue LT Std 55 Roman" charset="0"/>
                <a:ea typeface="Helvetica Neue LT Std 55 Roman" charset="0"/>
                <a:cs typeface="Helvetica Neue LT Std 55 Roman" charset="0"/>
              </a:rPr>
              <a:t>Total horas trabajadas por todos los miembros en la cooperativa el año pasado = 50</a:t>
            </a:r>
          </a:p>
        </p:txBody>
      </p:sp>
      <p:pic>
        <p:nvPicPr>
          <p:cNvPr id="189" name="Picture 1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9363" y="4462358"/>
            <a:ext cx="332950" cy="549541"/>
          </a:xfrm>
          <a:prstGeom prst="rect">
            <a:avLst/>
          </a:prstGeom>
        </p:spPr>
      </p:pic>
      <p:pic>
        <p:nvPicPr>
          <p:cNvPr id="190" name="Picture 1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7993" y="5275449"/>
            <a:ext cx="635690" cy="786481"/>
          </a:xfrm>
          <a:prstGeom prst="rect">
            <a:avLst/>
          </a:prstGeom>
        </p:spPr>
      </p:pic>
      <p:pic>
        <p:nvPicPr>
          <p:cNvPr id="192" name="Picture 1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6731" y="4462358"/>
            <a:ext cx="332950" cy="549541"/>
          </a:xfrm>
          <a:prstGeom prst="rect">
            <a:avLst/>
          </a:prstGeom>
        </p:spPr>
      </p:pic>
      <p:pic>
        <p:nvPicPr>
          <p:cNvPr id="193" name="Picture 1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5361" y="5275449"/>
            <a:ext cx="635690" cy="786481"/>
          </a:xfrm>
          <a:prstGeom prst="rect">
            <a:avLst/>
          </a:prstGeom>
        </p:spPr>
      </p:pic>
      <p:pic>
        <p:nvPicPr>
          <p:cNvPr id="194" name="Picture 1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286" y="4462358"/>
            <a:ext cx="332950" cy="549541"/>
          </a:xfrm>
          <a:prstGeom prst="rect">
            <a:avLst/>
          </a:prstGeom>
        </p:spPr>
      </p:pic>
      <p:pic>
        <p:nvPicPr>
          <p:cNvPr id="195" name="Picture 1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3916" y="5275449"/>
            <a:ext cx="635690" cy="786481"/>
          </a:xfrm>
          <a:prstGeom prst="rect">
            <a:avLst/>
          </a:prstGeom>
        </p:spPr>
      </p:pic>
      <p:pic>
        <p:nvPicPr>
          <p:cNvPr id="196" name="Picture 1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8613" y="4462358"/>
            <a:ext cx="332950" cy="549541"/>
          </a:xfrm>
          <a:prstGeom prst="rect">
            <a:avLst/>
          </a:prstGeom>
        </p:spPr>
      </p:pic>
      <p:pic>
        <p:nvPicPr>
          <p:cNvPr id="197" name="Picture 1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7243" y="5275449"/>
            <a:ext cx="635690" cy="786481"/>
          </a:xfrm>
          <a:prstGeom prst="rect">
            <a:avLst/>
          </a:prstGeom>
        </p:spPr>
      </p:pic>
      <p:pic>
        <p:nvPicPr>
          <p:cNvPr id="198" name="Picture 1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3840" y="4462358"/>
            <a:ext cx="332950" cy="549541"/>
          </a:xfrm>
          <a:prstGeom prst="rect">
            <a:avLst/>
          </a:prstGeom>
        </p:spPr>
      </p:pic>
      <p:pic>
        <p:nvPicPr>
          <p:cNvPr id="199" name="Picture 1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2471" y="5275449"/>
            <a:ext cx="635690" cy="786481"/>
          </a:xfrm>
          <a:prstGeom prst="rect">
            <a:avLst/>
          </a:prstGeom>
        </p:spPr>
      </p:pic>
      <p:cxnSp>
        <p:nvCxnSpPr>
          <p:cNvPr id="200" name="Straight Arrow Connector 199"/>
          <p:cNvCxnSpPr/>
          <p:nvPr/>
        </p:nvCxnSpPr>
        <p:spPr>
          <a:xfrm flipV="1">
            <a:off x="1696462" y="4688104"/>
            <a:ext cx="808990" cy="11028"/>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flipH="1">
            <a:off x="6670711" y="4051575"/>
            <a:ext cx="862829" cy="1475665"/>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p:nvPr/>
        </p:nvCxnSpPr>
        <p:spPr>
          <a:xfrm flipH="1" flipV="1">
            <a:off x="6611198" y="3985235"/>
            <a:ext cx="922342" cy="66340"/>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2676848" y="3706511"/>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661538" y="3763165"/>
            <a:ext cx="459807" cy="369332"/>
          </a:xfrm>
          <a:prstGeom prst="rect">
            <a:avLst/>
          </a:prstGeom>
          <a:noFill/>
        </p:spPr>
        <p:txBody>
          <a:bodyPr wrap="square" rtlCol="0">
            <a:spAutoFit/>
          </a:bodyPr>
          <a:lstStyle/>
          <a:p>
            <a:r>
              <a:rPr lang="en-US" smtClean="0">
                <a:solidFill>
                  <a:srgbClr val="284B23"/>
                </a:solidFill>
                <a:latin typeface="Helvetica Neue LT Std 55 Roman" charset="0"/>
                <a:ea typeface="Helvetica Neue LT Std 55 Roman" charset="0"/>
                <a:cs typeface="Helvetica Neue LT Std 55 Roman" charset="0"/>
              </a:rPr>
              <a:t>2h</a:t>
            </a:r>
            <a:endParaRPr lang="en-US">
              <a:solidFill>
                <a:srgbClr val="284B23"/>
              </a:solidFill>
              <a:latin typeface="Helvetica Neue LT Std 55 Roman" charset="0"/>
              <a:ea typeface="Helvetica Neue LT Std 55 Roman" charset="0"/>
              <a:cs typeface="Helvetica Neue LT Std 55 Roman" charset="0"/>
            </a:endParaRPr>
          </a:p>
        </p:txBody>
      </p:sp>
      <p:sp>
        <p:nvSpPr>
          <p:cNvPr id="203" name="Rectangle 202"/>
          <p:cNvSpPr/>
          <p:nvPr/>
        </p:nvSpPr>
        <p:spPr>
          <a:xfrm>
            <a:off x="3521070" y="3706511"/>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p:cNvSpPr txBox="1"/>
          <p:nvPr/>
        </p:nvSpPr>
        <p:spPr>
          <a:xfrm>
            <a:off x="3505760" y="3763165"/>
            <a:ext cx="459807" cy="369332"/>
          </a:xfrm>
          <a:prstGeom prst="rect">
            <a:avLst/>
          </a:prstGeom>
          <a:noFill/>
        </p:spPr>
        <p:txBody>
          <a:bodyPr wrap="square" rtlCol="0">
            <a:spAutoFit/>
          </a:bodyPr>
          <a:lstStyle/>
          <a:p>
            <a:r>
              <a:rPr lang="en-US" smtClean="0">
                <a:solidFill>
                  <a:srgbClr val="284B23"/>
                </a:solidFill>
                <a:latin typeface="Helvetica Neue LT Std 55 Roman" charset="0"/>
                <a:ea typeface="Helvetica Neue LT Std 55 Roman" charset="0"/>
                <a:cs typeface="Helvetica Neue LT Std 55 Roman" charset="0"/>
              </a:rPr>
              <a:t>1h</a:t>
            </a:r>
            <a:endParaRPr lang="en-US">
              <a:solidFill>
                <a:srgbClr val="284B23"/>
              </a:solidFill>
              <a:latin typeface="Helvetica Neue LT Std 55 Roman" charset="0"/>
              <a:ea typeface="Helvetica Neue LT Std 55 Roman" charset="0"/>
              <a:cs typeface="Helvetica Neue LT Std 55 Roman" charset="0"/>
            </a:endParaRPr>
          </a:p>
        </p:txBody>
      </p:sp>
      <p:sp>
        <p:nvSpPr>
          <p:cNvPr id="205" name="Rectangle 204"/>
          <p:cNvSpPr/>
          <p:nvPr/>
        </p:nvSpPr>
        <p:spPr>
          <a:xfrm>
            <a:off x="4348544" y="3706511"/>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4333234" y="3763165"/>
            <a:ext cx="459807" cy="369332"/>
          </a:xfrm>
          <a:prstGeom prst="rect">
            <a:avLst/>
          </a:prstGeom>
          <a:noFill/>
        </p:spPr>
        <p:txBody>
          <a:bodyPr wrap="square" rtlCol="0">
            <a:spAutoFit/>
          </a:bodyPr>
          <a:lstStyle/>
          <a:p>
            <a:r>
              <a:rPr lang="en-US" smtClean="0">
                <a:solidFill>
                  <a:srgbClr val="284B23"/>
                </a:solidFill>
                <a:latin typeface="Helvetica Neue LT Std 55 Roman" charset="0"/>
                <a:ea typeface="Helvetica Neue LT Std 55 Roman" charset="0"/>
                <a:cs typeface="Helvetica Neue LT Std 55 Roman" charset="0"/>
              </a:rPr>
              <a:t>5h</a:t>
            </a:r>
            <a:endParaRPr lang="en-US">
              <a:solidFill>
                <a:srgbClr val="284B23"/>
              </a:solidFill>
              <a:latin typeface="Helvetica Neue LT Std 55 Roman" charset="0"/>
              <a:ea typeface="Helvetica Neue LT Std 55 Roman" charset="0"/>
              <a:cs typeface="Helvetica Neue LT Std 55 Roman" charset="0"/>
            </a:endParaRPr>
          </a:p>
        </p:txBody>
      </p:sp>
      <p:sp>
        <p:nvSpPr>
          <p:cNvPr id="207" name="Rectangle 206"/>
          <p:cNvSpPr/>
          <p:nvPr/>
        </p:nvSpPr>
        <p:spPr>
          <a:xfrm>
            <a:off x="5158391" y="3706511"/>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5143081" y="3763165"/>
            <a:ext cx="459807" cy="369332"/>
          </a:xfrm>
          <a:prstGeom prst="rect">
            <a:avLst/>
          </a:prstGeom>
          <a:noFill/>
        </p:spPr>
        <p:txBody>
          <a:bodyPr wrap="square" rtlCol="0">
            <a:spAutoFit/>
          </a:bodyPr>
          <a:lstStyle/>
          <a:p>
            <a:r>
              <a:rPr lang="en-US" smtClean="0">
                <a:solidFill>
                  <a:srgbClr val="284B23"/>
                </a:solidFill>
                <a:latin typeface="Helvetica Neue LT Std 55 Roman" charset="0"/>
                <a:ea typeface="Helvetica Neue LT Std 55 Roman" charset="0"/>
                <a:cs typeface="Helvetica Neue LT Std 55 Roman" charset="0"/>
              </a:rPr>
              <a:t>3h</a:t>
            </a:r>
            <a:endParaRPr lang="en-US">
              <a:solidFill>
                <a:srgbClr val="284B23"/>
              </a:solidFill>
              <a:latin typeface="Helvetica Neue LT Std 55 Roman" charset="0"/>
              <a:ea typeface="Helvetica Neue LT Std 55 Roman" charset="0"/>
              <a:cs typeface="Helvetica Neue LT Std 55 Roman" charset="0"/>
            </a:endParaRPr>
          </a:p>
        </p:txBody>
      </p:sp>
      <p:sp>
        <p:nvSpPr>
          <p:cNvPr id="209" name="Rectangle 208"/>
          <p:cNvSpPr/>
          <p:nvPr/>
        </p:nvSpPr>
        <p:spPr>
          <a:xfrm>
            <a:off x="5958923" y="3706511"/>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5943613" y="3763165"/>
            <a:ext cx="459807" cy="369332"/>
          </a:xfrm>
          <a:prstGeom prst="rect">
            <a:avLst/>
          </a:prstGeom>
          <a:noFill/>
        </p:spPr>
        <p:txBody>
          <a:bodyPr wrap="square" rtlCol="0">
            <a:spAutoFit/>
          </a:bodyPr>
          <a:lstStyle/>
          <a:p>
            <a:r>
              <a:rPr lang="en-US" smtClean="0">
                <a:solidFill>
                  <a:srgbClr val="284B23"/>
                </a:solidFill>
                <a:latin typeface="Helvetica Neue LT Std 55 Roman" charset="0"/>
                <a:ea typeface="Helvetica Neue LT Std 55 Roman" charset="0"/>
                <a:cs typeface="Helvetica Neue LT Std 55 Roman" charset="0"/>
              </a:rPr>
              <a:t>4h</a:t>
            </a:r>
            <a:endParaRPr lang="en-US">
              <a:solidFill>
                <a:srgbClr val="284B23"/>
              </a:solidFill>
              <a:latin typeface="Helvetica Neue LT Std 55 Roman" charset="0"/>
              <a:ea typeface="Helvetica Neue LT Std 55 Roman" charset="0"/>
              <a:cs typeface="Helvetica Neue LT Std 55 Roman" charset="0"/>
            </a:endParaRPr>
          </a:p>
        </p:txBody>
      </p:sp>
    </p:spTree>
    <p:extLst>
      <p:ext uri="{BB962C8B-B14F-4D97-AF65-F5344CB8AC3E}">
        <p14:creationId xmlns:p14="http://schemas.microsoft.com/office/powerpoint/2010/main" val="114725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4294967295"/>
          </p:nvPr>
        </p:nvSpPr>
        <p:spPr>
          <a:xfrm>
            <a:off x="464772" y="3969833"/>
            <a:ext cx="8374428" cy="2202367"/>
          </a:xfrm>
          <a:prstGeom prst="rect">
            <a:avLst/>
          </a:prstGeom>
        </p:spPr>
        <p:txBody>
          <a:bodyPr/>
          <a:lstStyle/>
          <a:p>
            <a:pPr>
              <a:buNone/>
            </a:pPr>
            <a:r>
              <a:rPr lang="es-ES_tradnl" sz="1800">
                <a:latin typeface="Helvetica Neue LT Std 55 Roman" charset="0"/>
                <a:ea typeface="Helvetica Neue LT Std 55 Roman" charset="0"/>
                <a:cs typeface="Helvetica Neue LT Std 55 Roman" charset="0"/>
              </a:rPr>
              <a:t>Consiste en 5 talleres de 2 horas</a:t>
            </a:r>
            <a:r>
              <a:rPr lang="es-ES_tradnl" sz="1800" smtClean="0">
                <a:latin typeface="Helvetica Neue LT Std 55 Roman" charset="0"/>
                <a:ea typeface="Helvetica Neue LT Std 55 Roman" charset="0"/>
                <a:cs typeface="Helvetica Neue LT Std 55 Roman" charset="0"/>
              </a:rPr>
              <a:t>:</a:t>
            </a:r>
            <a:r>
              <a:rPr lang="en-US" sz="1800" smtClean="0">
                <a:latin typeface="Helvetica Neue LT Std 55 Roman" charset="0"/>
                <a:ea typeface="Helvetica Neue LT Std 55 Roman" charset="0"/>
                <a:cs typeface="Helvetica Neue LT Std 55 Roman" charset="0"/>
              </a:rPr>
              <a:t/>
            </a:r>
            <a:br>
              <a:rPr lang="en-US" sz="1800" smtClean="0">
                <a:latin typeface="Helvetica Neue LT Std 55 Roman" charset="0"/>
                <a:ea typeface="Helvetica Neue LT Std 55 Roman" charset="0"/>
                <a:cs typeface="Helvetica Neue LT Std 55 Roman" charset="0"/>
              </a:rPr>
            </a:br>
            <a:endParaRPr lang="en-US" sz="1800" smtClean="0">
              <a:latin typeface="Helvetica Neue LT Std 55 Roman" charset="0"/>
              <a:ea typeface="Helvetica Neue LT Std 55 Roman" charset="0"/>
              <a:cs typeface="Helvetica Neue LT Std 55 Roman" charset="0"/>
            </a:endParaRPr>
          </a:p>
          <a:p>
            <a:r>
              <a:rPr lang="es-ES_tradnl" sz="1800">
                <a:latin typeface="Helvetica Neue LT Std 55 Roman" charset="0"/>
                <a:ea typeface="Helvetica Neue LT Std 55 Roman" charset="0"/>
                <a:cs typeface="Helvetica Neue LT Std 55 Roman" charset="0"/>
              </a:rPr>
              <a:t>Tema 1: Principios Básicos de Manejo o Gestión de Dinero y Presupuesto</a:t>
            </a:r>
          </a:p>
          <a:p>
            <a:r>
              <a:rPr lang="es-ES_tradnl" sz="1800">
                <a:latin typeface="Helvetica Neue LT Std 55 Roman" charset="0"/>
                <a:ea typeface="Helvetica Neue LT Std 55 Roman" charset="0"/>
                <a:cs typeface="Helvetica Neue LT Std 55 Roman" charset="0"/>
              </a:rPr>
              <a:t>Tema 2: Transacciones Financieras Básicas</a:t>
            </a:r>
          </a:p>
          <a:p>
            <a:r>
              <a:rPr lang="es-ES_tradnl" sz="1800">
                <a:latin typeface="Helvetica Neue LT Std 55 Roman" charset="0"/>
                <a:ea typeface="Helvetica Neue LT Std 55 Roman" charset="0"/>
                <a:cs typeface="Helvetica Neue LT Std 55 Roman" charset="0"/>
              </a:rPr>
              <a:t>Tema 3: Crédito</a:t>
            </a:r>
          </a:p>
          <a:p>
            <a:r>
              <a:rPr lang="es-ES_tradnl" sz="1800" b="1">
                <a:latin typeface="Helvetica Neue LT Std 55 Roman" charset="0"/>
                <a:ea typeface="Helvetica Neue LT Std 55 Roman" charset="0"/>
                <a:cs typeface="Helvetica Neue LT Std 55 Roman" charset="0"/>
              </a:rPr>
              <a:t>Tema </a:t>
            </a:r>
            <a:r>
              <a:rPr lang="es-ES_tradnl" sz="1800" b="1" smtClean="0">
                <a:latin typeface="Helvetica Neue LT Std 55 Roman" charset="0"/>
                <a:ea typeface="Helvetica Neue LT Std 55 Roman" charset="0"/>
                <a:cs typeface="Helvetica Neue LT Std 55 Roman" charset="0"/>
              </a:rPr>
              <a:t>4: </a:t>
            </a:r>
            <a:r>
              <a:rPr lang="es-ES_tradnl" sz="1800" b="1">
                <a:latin typeface="Helvetica Neue LT Std 55 Roman" charset="0"/>
                <a:ea typeface="Helvetica Neue LT Std 55 Roman" charset="0"/>
                <a:cs typeface="Helvetica Neue LT Std 55 Roman" charset="0"/>
              </a:rPr>
              <a:t>Creando un Negocio Rentable</a:t>
            </a:r>
          </a:p>
          <a:p>
            <a:r>
              <a:rPr lang="es-ES_tradnl" sz="1800">
                <a:latin typeface="Helvetica Neue LT Std 55 Roman" charset="0"/>
                <a:ea typeface="Helvetica Neue LT Std 55 Roman" charset="0"/>
                <a:cs typeface="Helvetica Neue LT Std 55 Roman" charset="0"/>
              </a:rPr>
              <a:t>Tema 5: Estados Financieros Básicos</a:t>
            </a:r>
          </a:p>
        </p:txBody>
      </p:sp>
      <p:sp>
        <p:nvSpPr>
          <p:cNvPr id="8" name="Title 1"/>
          <p:cNvSpPr txBox="1">
            <a:spLocks/>
          </p:cNvSpPr>
          <p:nvPr/>
        </p:nvSpPr>
        <p:spPr bwMode="auto">
          <a:xfrm>
            <a:off x="428803" y="762000"/>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smtClean="0">
                <a:solidFill>
                  <a:srgbClr val="284B23"/>
                </a:solidFill>
                <a:latin typeface="Helvetica Neue LT Std 75" charset="0"/>
                <a:ea typeface="Helvetica Neue LT Std 75" charset="0"/>
                <a:cs typeface="Helvetica Neue LT Std 75" charset="0"/>
              </a:rPr>
              <a:t>Introducción</a:t>
            </a:r>
            <a:endParaRPr lang="en-US" sz="2800" b="1" kern="0">
              <a:solidFill>
                <a:srgbClr val="284B23"/>
              </a:solidFill>
              <a:latin typeface="Helvetica Neue LT Std 75" charset="0"/>
              <a:ea typeface="Helvetica Neue LT Std 75" charset="0"/>
              <a:cs typeface="Helvetica Neue LT Std 75" charset="0"/>
            </a:endParaRPr>
          </a:p>
        </p:txBody>
      </p:sp>
      <p:sp>
        <p:nvSpPr>
          <p:cNvPr id="9" name="Rectangle 8"/>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sp>
        <p:nvSpPr>
          <p:cNvPr id="11" name="Rectangle 10"/>
          <p:cNvSpPr/>
          <p:nvPr/>
        </p:nvSpPr>
        <p:spPr>
          <a:xfrm>
            <a:off x="428802" y="1969150"/>
            <a:ext cx="7191197" cy="1754326"/>
          </a:xfrm>
          <a:prstGeom prst="rect">
            <a:avLst/>
          </a:prstGeom>
        </p:spPr>
        <p:txBody>
          <a:bodyPr wrap="square">
            <a:spAutoFit/>
          </a:bodyPr>
          <a:lstStyle/>
          <a:p>
            <a:pPr marL="0" marR="0">
              <a:spcBef>
                <a:spcPts val="0"/>
              </a:spcBef>
              <a:spcAft>
                <a:spcPts val="0"/>
              </a:spcAft>
            </a:pPr>
            <a:r>
              <a:rPr lang="es-ES_tradnl" smtClean="0">
                <a:latin typeface="Helvetica Neue LT Std 55 Roman" charset="0"/>
                <a:ea typeface="Helvetica Neue LT Std 55 Roman" charset="0"/>
                <a:cs typeface="Helvetica Neue LT Std 55 Roman" charset="0"/>
              </a:rPr>
              <a:t>Este </a:t>
            </a:r>
            <a:r>
              <a:rPr lang="es-ES_tradnl">
                <a:latin typeface="Helvetica Neue LT Std 55 Roman" charset="0"/>
                <a:ea typeface="Helvetica Neue LT Std 55 Roman" charset="0"/>
                <a:cs typeface="Helvetica Neue LT Std 55 Roman" charset="0"/>
              </a:rPr>
              <a:t>plan de estudios fue creado como parte de un proyecto entre la oficina de empoderamiento financiero del Departamento asuntos del Consumidor de Nueva York y </a:t>
            </a:r>
            <a:r>
              <a:rPr lang="es-ES_tradnl" err="1">
                <a:latin typeface="Helvetica Neue LT Std 55 Roman" charset="0"/>
                <a:ea typeface="Helvetica Neue LT Std 55 Roman" charset="0"/>
                <a:cs typeface="Helvetica Neue LT Std 55 Roman" charset="0"/>
              </a:rPr>
              <a:t>Make</a:t>
            </a:r>
            <a:r>
              <a:rPr lang="es-ES_tradnl">
                <a:latin typeface="Helvetica Neue LT Std 55 Roman" charset="0"/>
                <a:ea typeface="Helvetica Neue LT Std 55 Roman" charset="0"/>
                <a:cs typeface="Helvetica Neue LT Std 55 Roman" charset="0"/>
              </a:rPr>
              <a:t> </a:t>
            </a:r>
            <a:r>
              <a:rPr lang="es-ES_tradnl" err="1">
                <a:latin typeface="Helvetica Neue LT Std 55 Roman" charset="0"/>
                <a:ea typeface="Helvetica Neue LT Std 55 Roman" charset="0"/>
                <a:cs typeface="Helvetica Neue LT Std 55 Roman" charset="0"/>
              </a:rPr>
              <a:t>the</a:t>
            </a:r>
            <a:r>
              <a:rPr lang="es-ES_tradnl">
                <a:latin typeface="Helvetica Neue LT Std 55 Roman" charset="0"/>
                <a:ea typeface="Helvetica Neue LT Std 55 Roman" charset="0"/>
                <a:cs typeface="Helvetica Neue LT Std 55 Roman" charset="0"/>
              </a:rPr>
              <a:t> Road Nueva York, con el apoyo de </a:t>
            </a:r>
            <a:r>
              <a:rPr lang="es-ES_tradnl" err="1">
                <a:latin typeface="Helvetica Neue LT Std 55 Roman" charset="0"/>
                <a:ea typeface="Helvetica Neue LT Std 55 Roman" charset="0"/>
                <a:cs typeface="Helvetica Neue LT Std 55 Roman" charset="0"/>
              </a:rPr>
              <a:t>Citi</a:t>
            </a:r>
            <a:r>
              <a:rPr lang="es-ES_tradnl">
                <a:latin typeface="Helvetica Neue LT Std 55 Roman" charset="0"/>
                <a:ea typeface="Helvetica Neue LT Std 55 Roman" charset="0"/>
                <a:cs typeface="Helvetica Neue LT Std 55 Roman" charset="0"/>
              </a:rPr>
              <a:t> </a:t>
            </a:r>
            <a:r>
              <a:rPr lang="es-ES_tradnl" err="1">
                <a:latin typeface="Helvetica Neue LT Std 55 Roman" charset="0"/>
                <a:ea typeface="Helvetica Neue LT Std 55 Roman" charset="0"/>
                <a:cs typeface="Helvetica Neue LT Std 55 Roman" charset="0"/>
              </a:rPr>
              <a:t>Community</a:t>
            </a:r>
            <a:r>
              <a:rPr lang="es-ES_tradnl">
                <a:latin typeface="Helvetica Neue LT Std 55 Roman" charset="0"/>
                <a:ea typeface="Helvetica Neue LT Std 55 Roman" charset="0"/>
                <a:cs typeface="Helvetica Neue LT Std 55 Roman" charset="0"/>
              </a:rPr>
              <a:t> </a:t>
            </a:r>
            <a:r>
              <a:rPr lang="es-ES_tradnl" err="1">
                <a:latin typeface="Helvetica Neue LT Std 55 Roman" charset="0"/>
                <a:ea typeface="Helvetica Neue LT Std 55 Roman" charset="0"/>
                <a:cs typeface="Helvetica Neue LT Std 55 Roman" charset="0"/>
              </a:rPr>
              <a:t>Development</a:t>
            </a:r>
            <a:r>
              <a:rPr lang="es-ES_tradnl">
                <a:latin typeface="Helvetica Neue LT Std 55 Roman" charset="0"/>
                <a:ea typeface="Helvetica Neue LT Std 55 Roman" charset="0"/>
                <a:cs typeface="Helvetica Neue LT Std 55 Roman" charset="0"/>
              </a:rPr>
              <a:t> para integrar herramientas de empoderamiento financiero y capacitación en el proceso de desarrollo de las cooperativas.</a:t>
            </a:r>
            <a:endParaRPr lang="en-US">
              <a:effectLst/>
              <a:latin typeface="Helvetica Neue LT Std 55 Roman" charset="0"/>
              <a:ea typeface="Helvetica Neue LT Std 55 Roman" charset="0"/>
              <a:cs typeface="Helvetica Neue LT Std 55 Roman" charset="0"/>
            </a:endParaRPr>
          </a:p>
        </p:txBody>
      </p:sp>
      <p:cxnSp>
        <p:nvCxnSpPr>
          <p:cNvPr id="12" name="Straight Connector 11"/>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156856965"/>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bwMode="auto">
          <a:xfrm>
            <a:off x="428803" y="1774396"/>
            <a:ext cx="7876997" cy="15784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400" b="1">
                <a:solidFill>
                  <a:schemeClr val="tx1"/>
                </a:solidFill>
                <a:latin typeface="Helvetica Neue LT Std 75" charset="0"/>
                <a:ea typeface="Helvetica Neue LT Std 75" charset="0"/>
                <a:cs typeface="Helvetica Neue LT Std 75" charset="0"/>
              </a:rPr>
              <a:t>¿Cuánto se paga a los miembros y cuánto se mantiene en la cooperativa?</a:t>
            </a:r>
            <a:endParaRPr lang="en-US" sz="2400" b="1">
              <a:solidFill>
                <a:schemeClr val="tx1"/>
              </a:solidFill>
              <a:latin typeface="Helvetica Neue LT Std 55 Roman" charset="0"/>
              <a:ea typeface="Helvetica Neue LT Std 55 Roman" charset="0"/>
              <a:cs typeface="Helvetica Neue LT Std 55 Roman" charset="0"/>
            </a:endParaRPr>
          </a:p>
        </p:txBody>
      </p:sp>
      <p:pic>
        <p:nvPicPr>
          <p:cNvPr id="1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20" name="Rectangle 1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err="1" smtClean="0">
                <a:solidFill>
                  <a:srgbClr val="284B23"/>
                </a:solidFill>
                <a:latin typeface="Helvetica Neue LT Std 75" charset="0"/>
                <a:ea typeface="Helvetica Neue LT Std 75" charset="0"/>
                <a:cs typeface="Helvetica Neue LT Std 75" charset="0"/>
              </a:rPr>
              <a:t>Primera</a:t>
            </a:r>
            <a:r>
              <a:rPr lang="en-US" sz="2800" b="1" kern="0" smtClean="0">
                <a:solidFill>
                  <a:srgbClr val="284B23"/>
                </a:solidFill>
                <a:latin typeface="Helvetica Neue LT Std 75" charset="0"/>
                <a:ea typeface="Helvetica Neue LT Std 75" charset="0"/>
                <a:cs typeface="Helvetica Neue LT Std 75" charset="0"/>
              </a:rPr>
              <a:t> </a:t>
            </a:r>
            <a:r>
              <a:rPr lang="en-US" sz="2800" b="1" kern="0" err="1" smtClean="0">
                <a:solidFill>
                  <a:srgbClr val="284B23"/>
                </a:solidFill>
                <a:latin typeface="Helvetica Neue LT Std 75" charset="0"/>
                <a:ea typeface="Helvetica Neue LT Std 75" charset="0"/>
                <a:cs typeface="Helvetica Neue LT Std 75" charset="0"/>
              </a:rPr>
              <a:t>Decisión</a:t>
            </a:r>
            <a:r>
              <a:rPr lang="en-US" sz="2800" b="1" kern="0" smtClean="0">
                <a:solidFill>
                  <a:srgbClr val="284B23"/>
                </a:solidFill>
                <a:latin typeface="Helvetica Neue LT Std 75" charset="0"/>
                <a:ea typeface="Helvetica Neue LT Std 75" charset="0"/>
                <a:cs typeface="Helvetica Neue LT Std 75" charset="0"/>
              </a:rPr>
              <a:t>:</a:t>
            </a:r>
            <a:endParaRPr lang="en-US" sz="2800" b="1" kern="0">
              <a:solidFill>
                <a:srgbClr val="284B23"/>
              </a:solidFill>
              <a:latin typeface="Helvetica Neue LT Std 75" charset="0"/>
              <a:ea typeface="Helvetica Neue LT Std 75" charset="0"/>
              <a:cs typeface="Helvetica Neue LT Std 75" charset="0"/>
            </a:endParaRPr>
          </a:p>
        </p:txBody>
      </p:sp>
      <p:sp>
        <p:nvSpPr>
          <p:cNvPr id="24"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28" name="Straight Connector 2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4470" y="5746562"/>
            <a:ext cx="752260" cy="930702"/>
          </a:xfrm>
          <a:prstGeom prst="rect">
            <a:avLst/>
          </a:prstGeom>
        </p:spPr>
      </p:pic>
      <p:sp>
        <p:nvSpPr>
          <p:cNvPr id="44" name="Rectangle 43"/>
          <p:cNvSpPr/>
          <p:nvPr/>
        </p:nvSpPr>
        <p:spPr>
          <a:xfrm>
            <a:off x="5330359" y="5685006"/>
            <a:ext cx="3508839" cy="954108"/>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557718" y="4209617"/>
            <a:ext cx="1960793" cy="707886"/>
          </a:xfrm>
          <a:prstGeom prst="rect">
            <a:avLst/>
          </a:prstGeom>
          <a:noFill/>
        </p:spPr>
        <p:txBody>
          <a:bodyPr wrap="none" rtlCol="0">
            <a:spAutoFit/>
          </a:bodyPr>
          <a:lstStyle/>
          <a:p>
            <a:r>
              <a:rPr lang="en-US" sz="2000" b="1" err="1" smtClean="0">
                <a:latin typeface="Helvetica Neue LT Std 55 Roman" charset="0"/>
                <a:ea typeface="Helvetica Neue LT Std 55 Roman" charset="0"/>
                <a:cs typeface="Helvetica Neue LT Std 55 Roman" charset="0"/>
              </a:rPr>
              <a:t>Miembros</a:t>
            </a:r>
            <a:r>
              <a:rPr lang="en-US" sz="2000" b="1" smtClean="0">
                <a:latin typeface="Helvetica Neue LT Std 55 Roman" charset="0"/>
                <a:ea typeface="Helvetica Neue LT Std 55 Roman" charset="0"/>
                <a:cs typeface="Helvetica Neue LT Std 55 Roman" charset="0"/>
              </a:rPr>
              <a:t> de</a:t>
            </a:r>
          </a:p>
          <a:p>
            <a:r>
              <a:rPr lang="en-US" sz="2000" b="1" smtClean="0">
                <a:latin typeface="Helvetica Neue LT Std 55 Roman" charset="0"/>
                <a:ea typeface="Helvetica Neue LT Std 55 Roman" charset="0"/>
                <a:cs typeface="Helvetica Neue LT Std 55 Roman" charset="0"/>
              </a:rPr>
              <a:t>la </a:t>
            </a:r>
            <a:r>
              <a:rPr lang="en-US" sz="2000" b="1" err="1" smtClean="0">
                <a:latin typeface="Helvetica Neue LT Std 55 Roman" charset="0"/>
                <a:ea typeface="Helvetica Neue LT Std 55 Roman" charset="0"/>
                <a:cs typeface="Helvetica Neue LT Std 55 Roman" charset="0"/>
              </a:rPr>
              <a:t>Cooperativa</a:t>
            </a:r>
            <a:endParaRPr lang="en-US" sz="2000" b="1">
              <a:latin typeface="Helvetica Neue LT Std 55 Roman" charset="0"/>
              <a:ea typeface="Helvetica Neue LT Std 55 Roman" charset="0"/>
              <a:cs typeface="Helvetica Neue LT Std 55 Roman" charset="0"/>
            </a:endParaRPr>
          </a:p>
        </p:txBody>
      </p:sp>
      <p:sp>
        <p:nvSpPr>
          <p:cNvPr id="49" name="TextBox 48"/>
          <p:cNvSpPr txBox="1"/>
          <p:nvPr/>
        </p:nvSpPr>
        <p:spPr>
          <a:xfrm>
            <a:off x="5637599" y="2948945"/>
            <a:ext cx="3429144" cy="400110"/>
          </a:xfrm>
          <a:prstGeom prst="rect">
            <a:avLst/>
          </a:prstGeom>
          <a:noFill/>
        </p:spPr>
        <p:txBody>
          <a:bodyPr wrap="none" rtlCol="0">
            <a:spAutoFit/>
          </a:bodyPr>
          <a:lstStyle/>
          <a:p>
            <a:r>
              <a:rPr lang="en-US" sz="2000" b="1" err="1" smtClean="0">
                <a:latin typeface="Helvetica Neue LT Std 55 Roman" charset="0"/>
                <a:ea typeface="Helvetica Neue LT Std 55 Roman" charset="0"/>
                <a:cs typeface="Helvetica Neue LT Std 55 Roman" charset="0"/>
              </a:rPr>
              <a:t>Negocio</a:t>
            </a:r>
            <a:r>
              <a:rPr lang="en-US" sz="2000" b="1" smtClean="0">
                <a:latin typeface="Helvetica Neue LT Std 55 Roman" charset="0"/>
                <a:ea typeface="Helvetica Neue LT Std 55 Roman" charset="0"/>
                <a:cs typeface="Helvetica Neue LT Std 55 Roman" charset="0"/>
              </a:rPr>
              <a:t> de la </a:t>
            </a:r>
            <a:r>
              <a:rPr lang="en-US" sz="2000" b="1" err="1" smtClean="0">
                <a:latin typeface="Helvetica Neue LT Std 55 Roman" charset="0"/>
                <a:ea typeface="Helvetica Neue LT Std 55 Roman" charset="0"/>
                <a:cs typeface="Helvetica Neue LT Std 55 Roman" charset="0"/>
              </a:rPr>
              <a:t>Cooperativa</a:t>
            </a:r>
            <a:endParaRPr lang="en-US" sz="2000" b="1">
              <a:latin typeface="Helvetica Neue LT Std 55 Roman" charset="0"/>
              <a:ea typeface="Helvetica Neue LT Std 55 Roman" charset="0"/>
              <a:cs typeface="Helvetica Neue LT Std 55 Roman" charset="0"/>
            </a:endParaRPr>
          </a:p>
        </p:txBody>
      </p:sp>
      <p:sp>
        <p:nvSpPr>
          <p:cNvPr id="51" name="TextBox 50"/>
          <p:cNvSpPr txBox="1"/>
          <p:nvPr/>
        </p:nvSpPr>
        <p:spPr>
          <a:xfrm>
            <a:off x="5657466" y="3259026"/>
            <a:ext cx="3181733" cy="369332"/>
          </a:xfrm>
          <a:prstGeom prst="rect">
            <a:avLst/>
          </a:prstGeom>
          <a:noFill/>
        </p:spPr>
        <p:txBody>
          <a:bodyPr wrap="square" rtlCol="0">
            <a:spAutoFit/>
          </a:bodyPr>
          <a:lstStyle/>
          <a:p>
            <a:r>
              <a:rPr lang="en-US" err="1" smtClean="0">
                <a:latin typeface="Helvetica Neue LT Std 55 Roman" charset="0"/>
                <a:ea typeface="Helvetica Neue LT Std 55 Roman" charset="0"/>
                <a:cs typeface="Helvetica Neue LT Std 55 Roman" charset="0"/>
              </a:rPr>
              <a:t>Retiene</a:t>
            </a:r>
            <a:r>
              <a:rPr lang="en-US" smtClean="0">
                <a:latin typeface="Helvetica Neue LT Std 55 Roman" charset="0"/>
                <a:ea typeface="Helvetica Neue LT Std 55 Roman" charset="0"/>
                <a:cs typeface="Helvetica Neue LT Std 55 Roman" charset="0"/>
              </a:rPr>
              <a:t> $200 en la </a:t>
            </a:r>
            <a:r>
              <a:rPr lang="en-US" err="1" smtClean="0">
                <a:latin typeface="Helvetica Neue LT Std 55 Roman" charset="0"/>
                <a:ea typeface="Helvetica Neue LT Std 55 Roman" charset="0"/>
                <a:cs typeface="Helvetica Neue LT Std 55 Roman" charset="0"/>
              </a:rPr>
              <a:t>compañía</a:t>
            </a:r>
            <a:endParaRPr lang="en-US">
              <a:latin typeface="Helvetica Neue LT Std 55 Roman" charset="0"/>
              <a:ea typeface="Helvetica Neue LT Std 55 Roman" charset="0"/>
              <a:cs typeface="Helvetica Neue LT Std 55 Roman" charset="0"/>
            </a:endParaRPr>
          </a:p>
        </p:txBody>
      </p:sp>
      <p:sp>
        <p:nvSpPr>
          <p:cNvPr id="52" name="TextBox 51"/>
          <p:cNvSpPr txBox="1"/>
          <p:nvPr/>
        </p:nvSpPr>
        <p:spPr>
          <a:xfrm>
            <a:off x="4551092" y="4840942"/>
            <a:ext cx="2817384" cy="646331"/>
          </a:xfrm>
          <a:prstGeom prst="rect">
            <a:avLst/>
          </a:prstGeom>
          <a:noFill/>
        </p:spPr>
        <p:txBody>
          <a:bodyPr wrap="square" rtlCol="0">
            <a:spAutoFit/>
          </a:bodyPr>
          <a:lstStyle/>
          <a:p>
            <a:r>
              <a:rPr lang="en-US" smtClean="0">
                <a:latin typeface="Helvetica Neue LT Std 55 Roman" charset="0"/>
                <a:ea typeface="Helvetica Neue LT Std 55 Roman" charset="0"/>
                <a:cs typeface="Helvetica Neue LT Std 55 Roman" charset="0"/>
              </a:rPr>
              <a:t>Pagan $100 a </a:t>
            </a:r>
            <a:r>
              <a:rPr lang="en-US" err="1" smtClean="0">
                <a:latin typeface="Helvetica Neue LT Std 55 Roman" charset="0"/>
                <a:ea typeface="Helvetica Neue LT Std 55 Roman" charset="0"/>
                <a:cs typeface="Helvetica Neue LT Std 55 Roman" charset="0"/>
              </a:rPr>
              <a:t>miembros</a:t>
            </a:r>
            <a:r>
              <a:rPr lang="en-US" smtClean="0">
                <a:latin typeface="Helvetica Neue LT Std 55 Roman" charset="0"/>
                <a:ea typeface="Helvetica Neue LT Std 55 Roman" charset="0"/>
                <a:cs typeface="Helvetica Neue LT Std 55 Roman" charset="0"/>
              </a:rPr>
              <a:t> de la </a:t>
            </a:r>
            <a:r>
              <a:rPr lang="en-US" err="1" smtClean="0">
                <a:latin typeface="Helvetica Neue LT Std 55 Roman" charset="0"/>
                <a:ea typeface="Helvetica Neue LT Std 55 Roman" charset="0"/>
                <a:cs typeface="Helvetica Neue LT Std 55 Roman" charset="0"/>
              </a:rPr>
              <a:t>Cooperativa</a:t>
            </a:r>
            <a:endParaRPr lang="en-US">
              <a:latin typeface="Helvetica Neue LT Std 55 Roman" charset="0"/>
              <a:ea typeface="Helvetica Neue LT Std 55 Roman" charset="0"/>
              <a:cs typeface="Helvetica Neue LT Std 55 Roman" charset="0"/>
            </a:endParaRPr>
          </a:p>
        </p:txBody>
      </p:sp>
      <p:cxnSp>
        <p:nvCxnSpPr>
          <p:cNvPr id="53" name="Straight Arrow Connector 52"/>
          <p:cNvCxnSpPr/>
          <p:nvPr/>
        </p:nvCxnSpPr>
        <p:spPr>
          <a:xfrm flipV="1">
            <a:off x="4839478" y="3145723"/>
            <a:ext cx="721921" cy="566710"/>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3664215" y="4190251"/>
            <a:ext cx="836340" cy="134586"/>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834500" y="3790141"/>
            <a:ext cx="3090911" cy="400110"/>
          </a:xfrm>
          <a:prstGeom prst="rect">
            <a:avLst/>
          </a:prstGeom>
          <a:noFill/>
        </p:spPr>
        <p:txBody>
          <a:bodyPr wrap="none" rtlCol="0">
            <a:spAutoFit/>
          </a:bodyPr>
          <a:lstStyle/>
          <a:p>
            <a:r>
              <a:rPr lang="en-US" sz="2000" b="1" smtClean="0">
                <a:latin typeface="Helvetica Neue LT Std 55 Roman" charset="0"/>
                <a:ea typeface="Helvetica Neue LT Std 55 Roman" charset="0"/>
                <a:cs typeface="Helvetica Neue LT Std 55 Roman" charset="0"/>
              </a:rPr>
              <a:t>Junta de la </a:t>
            </a:r>
            <a:r>
              <a:rPr lang="en-US" sz="2000" b="1" err="1" smtClean="0">
                <a:latin typeface="Helvetica Neue LT Std 55 Roman" charset="0"/>
                <a:ea typeface="Helvetica Neue LT Std 55 Roman" charset="0"/>
                <a:cs typeface="Helvetica Neue LT Std 55 Roman" charset="0"/>
              </a:rPr>
              <a:t>Cooperativa</a:t>
            </a:r>
            <a:endParaRPr lang="en-US" sz="2000" b="1">
              <a:latin typeface="Helvetica Neue LT Std 55 Roman" charset="0"/>
              <a:ea typeface="Helvetica Neue LT Std 55 Roman" charset="0"/>
              <a:cs typeface="Helvetica Neue LT Std 55 Roman" charset="0"/>
            </a:endParaRPr>
          </a:p>
        </p:txBody>
      </p:sp>
      <p:sp>
        <p:nvSpPr>
          <p:cNvPr id="58" name="TextBox 57"/>
          <p:cNvSpPr txBox="1"/>
          <p:nvPr/>
        </p:nvSpPr>
        <p:spPr>
          <a:xfrm>
            <a:off x="422668" y="3792015"/>
            <a:ext cx="2063385" cy="400110"/>
          </a:xfrm>
          <a:prstGeom prst="rect">
            <a:avLst/>
          </a:prstGeom>
          <a:noFill/>
        </p:spPr>
        <p:txBody>
          <a:bodyPr wrap="none" rtlCol="0">
            <a:spAutoFit/>
          </a:bodyPr>
          <a:lstStyle/>
          <a:p>
            <a:r>
              <a:rPr lang="en-US" sz="2000" b="1" smtClean="0">
                <a:latin typeface="Helvetica Neue LT Std 55 Roman" charset="0"/>
                <a:ea typeface="Helvetica Neue LT Std 55 Roman" charset="0"/>
                <a:cs typeface="Helvetica Neue LT Std 55 Roman" charset="0"/>
              </a:rPr>
              <a:t>Ganancia=$300</a:t>
            </a:r>
            <a:endParaRPr lang="en-US" sz="2000" b="1">
              <a:latin typeface="Helvetica Neue LT Std 55 Roman" charset="0"/>
              <a:ea typeface="Helvetica Neue LT Std 55 Roman" charset="0"/>
              <a:cs typeface="Helvetica Neue LT Std 55 Roman" charset="0"/>
            </a:endParaRPr>
          </a:p>
        </p:txBody>
      </p:sp>
      <p:cxnSp>
        <p:nvCxnSpPr>
          <p:cNvPr id="59" name="Straight Arrow Connector 58"/>
          <p:cNvCxnSpPr/>
          <p:nvPr/>
        </p:nvCxnSpPr>
        <p:spPr>
          <a:xfrm flipV="1">
            <a:off x="2504341" y="3962400"/>
            <a:ext cx="295652" cy="4030"/>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485284" y="5746562"/>
            <a:ext cx="3353915" cy="892552"/>
          </a:xfrm>
          <a:prstGeom prst="rect">
            <a:avLst/>
          </a:prstGeom>
          <a:noFill/>
        </p:spPr>
        <p:txBody>
          <a:bodyPr wrap="square" rtlCol="0">
            <a:spAutoFit/>
          </a:bodyPr>
          <a:lstStyle/>
          <a:p>
            <a:r>
              <a:rPr lang="es-ES_tradnl" sz="1300">
                <a:solidFill>
                  <a:srgbClr val="284B23"/>
                </a:solidFill>
                <a:latin typeface="Helvetica Neue LT Std 55 Roman" charset="0"/>
                <a:ea typeface="Helvetica Neue LT Std 55 Roman" charset="0"/>
                <a:cs typeface="Helvetica Neue LT Std 55 Roman" charset="0"/>
              </a:rPr>
              <a:t>Este dinero es pagado en efectivo a miembros de la cooperativa. En nuestro ejemplo, </a:t>
            </a:r>
            <a:r>
              <a:rPr lang="es-ES_tradnl" sz="1300" b="1">
                <a:solidFill>
                  <a:srgbClr val="284B23"/>
                </a:solidFill>
                <a:latin typeface="Helvetica Neue LT Std 55 Roman" charset="0"/>
                <a:ea typeface="Helvetica Neue LT Std 55 Roman" charset="0"/>
                <a:cs typeface="Helvetica Neue LT Std 55 Roman" charset="0"/>
              </a:rPr>
              <a:t>Jane obtiene $8, </a:t>
            </a:r>
            <a:r>
              <a:rPr lang="es-ES_tradnl" sz="1300">
                <a:solidFill>
                  <a:srgbClr val="284B23"/>
                </a:solidFill>
                <a:latin typeface="Helvetica Neue LT Std 55 Roman" charset="0"/>
                <a:ea typeface="Helvetica Neue LT Std 55 Roman" charset="0"/>
                <a:cs typeface="Helvetica Neue LT Std 55 Roman" charset="0"/>
              </a:rPr>
              <a:t>u 8% de $100. </a:t>
            </a:r>
            <a:r>
              <a:rPr lang="es-ES_tradnl" sz="1300" b="1">
                <a:solidFill>
                  <a:srgbClr val="284B23"/>
                </a:solidFill>
                <a:latin typeface="Helvetica Neue LT Std 55 Roman" charset="0"/>
                <a:ea typeface="Helvetica Neue LT Std 55 Roman" charset="0"/>
                <a:cs typeface="Helvetica Neue LT Std 55 Roman" charset="0"/>
              </a:rPr>
              <a:t>Jane paga impuestos en estos $8.</a:t>
            </a:r>
          </a:p>
        </p:txBody>
      </p:sp>
      <p:cxnSp>
        <p:nvCxnSpPr>
          <p:cNvPr id="60" name="Straight Arrow Connector 59"/>
          <p:cNvCxnSpPr/>
          <p:nvPr/>
        </p:nvCxnSpPr>
        <p:spPr>
          <a:xfrm>
            <a:off x="4823385" y="5442350"/>
            <a:ext cx="0" cy="242657"/>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647084" y="5442350"/>
            <a:ext cx="1829916" cy="0"/>
          </a:xfrm>
          <a:prstGeom prst="line">
            <a:avLst/>
          </a:prstGeom>
          <a:ln w="19050">
            <a:solidFill>
              <a:srgbClr val="284B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0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p:bldP spid="51" grpId="0"/>
      <p:bldP spid="52"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p:cNvSpPr txBox="1">
            <a:spLocks/>
          </p:cNvSpPr>
          <p:nvPr/>
        </p:nvSpPr>
        <p:spPr bwMode="auto">
          <a:xfrm>
            <a:off x="428803" y="1774397"/>
            <a:ext cx="7876997" cy="1307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400" b="1">
                <a:solidFill>
                  <a:schemeClr val="tx1"/>
                </a:solidFill>
                <a:latin typeface="Helvetica Neue LT Std 75" charset="0"/>
                <a:ea typeface="Helvetica Neue LT Std 75" charset="0"/>
                <a:cs typeface="Helvetica Neue LT Std 75" charset="0"/>
              </a:rPr>
              <a:t>¿Cómo se usa el dinero retenido por la cooperativa?</a:t>
            </a:r>
            <a:endParaRPr lang="en-US" sz="2400" b="1">
              <a:solidFill>
                <a:schemeClr val="tx1"/>
              </a:solidFill>
              <a:latin typeface="Helvetica Neue LT Std 55 Roman" charset="0"/>
              <a:ea typeface="Helvetica Neue LT Std 55 Roman" charset="0"/>
              <a:cs typeface="Helvetica Neue LT Std 55 Roman" charset="0"/>
            </a:endParaRPr>
          </a:p>
        </p:txBody>
      </p:sp>
      <p:cxnSp>
        <p:nvCxnSpPr>
          <p:cNvPr id="20" name="Straight Connector 19"/>
          <p:cNvCxnSpPr/>
          <p:nvPr/>
        </p:nvCxnSpPr>
        <p:spPr>
          <a:xfrm flipH="1" flipV="1">
            <a:off x="4579572" y="3545215"/>
            <a:ext cx="2588925" cy="1137065"/>
          </a:xfrm>
          <a:prstGeom prst="line">
            <a:avLst/>
          </a:prstGeom>
          <a:ln>
            <a:solidFill>
              <a:srgbClr val="284B23"/>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a:endCxn id="10" idx="0"/>
          </p:cNvCxnSpPr>
          <p:nvPr/>
        </p:nvCxnSpPr>
        <p:spPr>
          <a:xfrm flipH="1">
            <a:off x="1965065" y="3472148"/>
            <a:ext cx="2614507" cy="1008421"/>
          </a:xfrm>
          <a:prstGeom prst="line">
            <a:avLst/>
          </a:prstGeom>
          <a:ln>
            <a:solidFill>
              <a:srgbClr val="284B23"/>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246025" y="3159439"/>
            <a:ext cx="2682240" cy="735821"/>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87886" y="3222049"/>
            <a:ext cx="1598515" cy="646331"/>
          </a:xfrm>
          <a:prstGeom prst="rect">
            <a:avLst/>
          </a:prstGeom>
          <a:noFill/>
        </p:spPr>
        <p:txBody>
          <a:bodyPr wrap="none" rtlCol="0">
            <a:spAutoFit/>
          </a:bodyPr>
          <a:lstStyle/>
          <a:p>
            <a:pPr algn="ctr"/>
            <a:r>
              <a:rPr lang="en-US" smtClean="0">
                <a:latin typeface="Helvetica Neue LT Std 55 Roman" charset="0"/>
                <a:ea typeface="Helvetica Neue LT Std 55 Roman" charset="0"/>
                <a:cs typeface="Helvetica Neue LT Std 55 Roman" charset="0"/>
              </a:rPr>
              <a:t>Coop </a:t>
            </a:r>
            <a:r>
              <a:rPr lang="en-US" err="1" smtClean="0">
                <a:latin typeface="Helvetica Neue LT Std 55 Roman" charset="0"/>
                <a:ea typeface="Helvetica Neue LT Std 55 Roman" charset="0"/>
                <a:cs typeface="Helvetica Neue LT Std 55 Roman" charset="0"/>
              </a:rPr>
              <a:t>Retiene</a:t>
            </a:r>
            <a:endParaRPr lang="en-US" smtClean="0">
              <a:latin typeface="Helvetica Neue LT Std 55 Roman" charset="0"/>
              <a:ea typeface="Helvetica Neue LT Std 55 Roman" charset="0"/>
              <a:cs typeface="Helvetica Neue LT Std 55 Roman" charset="0"/>
            </a:endParaRPr>
          </a:p>
          <a:p>
            <a:pPr algn="ctr"/>
            <a:r>
              <a:rPr lang="en-US" b="1" smtClean="0">
                <a:latin typeface="Helvetica Neue LT Std 55 Roman" charset="0"/>
                <a:ea typeface="Helvetica Neue LT Std 55 Roman" charset="0"/>
                <a:cs typeface="Helvetica Neue LT Std 55 Roman" charset="0"/>
              </a:rPr>
              <a:t>$200</a:t>
            </a:r>
            <a:endParaRPr lang="en-US" b="1">
              <a:latin typeface="Helvetica Neue LT Std 55 Roman" charset="0"/>
              <a:ea typeface="Helvetica Neue LT Std 55 Roman" charset="0"/>
              <a:cs typeface="Helvetica Neue LT Std 55 Roman" charset="0"/>
            </a:endParaRPr>
          </a:p>
        </p:txBody>
      </p:sp>
      <p:sp>
        <p:nvSpPr>
          <p:cNvPr id="26" name="TextBox 25"/>
          <p:cNvSpPr txBox="1"/>
          <p:nvPr/>
        </p:nvSpPr>
        <p:spPr>
          <a:xfrm>
            <a:off x="3139343" y="2854289"/>
            <a:ext cx="2880458" cy="276999"/>
          </a:xfrm>
          <a:prstGeom prst="rect">
            <a:avLst/>
          </a:prstGeom>
          <a:noFill/>
        </p:spPr>
        <p:txBody>
          <a:bodyPr wrap="square" rtlCol="0">
            <a:spAutoFit/>
          </a:bodyPr>
          <a:lstStyle/>
          <a:p>
            <a:pPr algn="ctr"/>
            <a:r>
              <a:rPr lang="en-US" sz="1200" b="1" smtClean="0">
                <a:latin typeface="Helvetica Neue LT Std 55 Roman" charset="0"/>
                <a:ea typeface="Helvetica Neue LT Std 55 Roman" charset="0"/>
                <a:cs typeface="Helvetica Neue LT Std 55 Roman" charset="0"/>
              </a:rPr>
              <a:t>CUENTA INTERNA DE CAPITAL</a:t>
            </a:r>
            <a:endParaRPr lang="en-US" sz="1200" b="1">
              <a:latin typeface="Helvetica Neue LT Std 55 Roman" charset="0"/>
              <a:ea typeface="Helvetica Neue LT Std 55 Roman" charset="0"/>
              <a:cs typeface="Helvetica Neue LT Std 55 Roman" charset="0"/>
            </a:endParaRPr>
          </a:p>
        </p:txBody>
      </p:sp>
      <p:sp>
        <p:nvSpPr>
          <p:cNvPr id="15" name="Rectangle 14"/>
          <p:cNvSpPr/>
          <p:nvPr/>
        </p:nvSpPr>
        <p:spPr>
          <a:xfrm>
            <a:off x="594064" y="4166639"/>
            <a:ext cx="2823458" cy="710161"/>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err="1" smtClean="0">
                <a:solidFill>
                  <a:srgbClr val="000000"/>
                </a:solidFill>
                <a:latin typeface="Helvetica Neue LT Std 55 Roman" charset="0"/>
                <a:ea typeface="Helvetica Neue LT Std 55 Roman" charset="0"/>
                <a:cs typeface="Helvetica Neue LT Std 55 Roman" charset="0"/>
              </a:rPr>
              <a:t>Cuenta</a:t>
            </a:r>
            <a:r>
              <a:rPr lang="en-US" smtClean="0">
                <a:solidFill>
                  <a:srgbClr val="000000"/>
                </a:solidFill>
                <a:latin typeface="Helvetica Neue LT Std 55 Roman" charset="0"/>
                <a:ea typeface="Helvetica Neue LT Std 55 Roman" charset="0"/>
                <a:cs typeface="Helvetica Neue LT Std 55 Roman" charset="0"/>
              </a:rPr>
              <a:t> </a:t>
            </a:r>
            <a:r>
              <a:rPr lang="en-US" err="1" smtClean="0">
                <a:solidFill>
                  <a:srgbClr val="000000"/>
                </a:solidFill>
                <a:latin typeface="Helvetica Neue LT Std 55 Roman" charset="0"/>
                <a:ea typeface="Helvetica Neue LT Std 55 Roman" charset="0"/>
                <a:cs typeface="Helvetica Neue LT Std 55 Roman" charset="0"/>
              </a:rPr>
              <a:t>Colectiva</a:t>
            </a:r>
            <a:endParaRPr lang="en-US">
              <a:solidFill>
                <a:srgbClr val="000000"/>
              </a:solidFill>
              <a:latin typeface="Helvetica Neue LT Std 55 Roman" charset="0"/>
              <a:ea typeface="Helvetica Neue LT Std 55 Roman" charset="0"/>
              <a:cs typeface="Helvetica Neue LT Std 55 Roman" charset="0"/>
            </a:endParaRPr>
          </a:p>
        </p:txBody>
      </p:sp>
      <p:sp>
        <p:nvSpPr>
          <p:cNvPr id="19" name="Rectangle 18"/>
          <p:cNvSpPr/>
          <p:nvPr/>
        </p:nvSpPr>
        <p:spPr>
          <a:xfrm>
            <a:off x="5748500" y="4161025"/>
            <a:ext cx="2682240" cy="715775"/>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mtClean="0">
                <a:solidFill>
                  <a:srgbClr val="000000"/>
                </a:solidFill>
                <a:latin typeface="Helvetica Neue LT Std 55 Roman" charset="0"/>
                <a:ea typeface="Helvetica Neue LT Std 55 Roman" charset="0"/>
                <a:cs typeface="Helvetica Neue LT Std 55 Roman" charset="0"/>
              </a:rPr>
              <a:t>   </a:t>
            </a:r>
            <a:r>
              <a:rPr lang="en-US" err="1" smtClean="0">
                <a:solidFill>
                  <a:srgbClr val="000000"/>
                </a:solidFill>
                <a:latin typeface="Helvetica Neue LT Std 55 Roman" charset="0"/>
                <a:ea typeface="Helvetica Neue LT Std 55 Roman" charset="0"/>
                <a:cs typeface="Helvetica Neue LT Std 55 Roman" charset="0"/>
              </a:rPr>
              <a:t>Cuenta</a:t>
            </a:r>
            <a:r>
              <a:rPr lang="en-US" smtClean="0">
                <a:solidFill>
                  <a:srgbClr val="000000"/>
                </a:solidFill>
                <a:latin typeface="Helvetica Neue LT Std 55 Roman" charset="0"/>
                <a:ea typeface="Helvetica Neue LT Std 55 Roman" charset="0"/>
                <a:cs typeface="Helvetica Neue LT Std 55 Roman" charset="0"/>
              </a:rPr>
              <a:t> Individual</a:t>
            </a:r>
            <a:endParaRPr lang="en-US">
              <a:solidFill>
                <a:srgbClr val="000000"/>
              </a:solidFill>
              <a:latin typeface="Helvetica Neue LT Std 55 Roman" charset="0"/>
              <a:ea typeface="Helvetica Neue LT Std 55 Roman" charset="0"/>
              <a:cs typeface="Helvetica Neue LT Std 55 Roman" charset="0"/>
            </a:endParaRPr>
          </a:p>
        </p:txBody>
      </p:sp>
      <p:sp>
        <p:nvSpPr>
          <p:cNvPr id="10" name="TextBox 9"/>
          <p:cNvSpPr txBox="1"/>
          <p:nvPr/>
        </p:nvSpPr>
        <p:spPr>
          <a:xfrm>
            <a:off x="1616251" y="4480569"/>
            <a:ext cx="697627" cy="369332"/>
          </a:xfrm>
          <a:prstGeom prst="rect">
            <a:avLst/>
          </a:prstGeom>
          <a:noFill/>
        </p:spPr>
        <p:txBody>
          <a:bodyPr wrap="none" rtlCol="0">
            <a:spAutoFit/>
          </a:bodyPr>
          <a:lstStyle/>
          <a:p>
            <a:r>
              <a:rPr lang="en-US" b="1" smtClean="0">
                <a:latin typeface="Helvetica Neue LT Std 55 Roman" charset="0"/>
                <a:ea typeface="Helvetica Neue LT Std 55 Roman" charset="0"/>
                <a:cs typeface="Helvetica Neue LT Std 55 Roman" charset="0"/>
              </a:rPr>
              <a:t>$150</a:t>
            </a:r>
            <a:endParaRPr lang="en-US" b="1">
              <a:latin typeface="Helvetica Neue LT Std 55 Roman" charset="0"/>
              <a:ea typeface="Helvetica Neue LT Std 55 Roman" charset="0"/>
              <a:cs typeface="Helvetica Neue LT Std 55 Roman" charset="0"/>
            </a:endParaRPr>
          </a:p>
        </p:txBody>
      </p:sp>
      <p:sp>
        <p:nvSpPr>
          <p:cNvPr id="24" name="TextBox 23"/>
          <p:cNvSpPr txBox="1"/>
          <p:nvPr/>
        </p:nvSpPr>
        <p:spPr>
          <a:xfrm>
            <a:off x="6751320" y="4482868"/>
            <a:ext cx="569387" cy="369332"/>
          </a:xfrm>
          <a:prstGeom prst="rect">
            <a:avLst/>
          </a:prstGeom>
          <a:noFill/>
        </p:spPr>
        <p:txBody>
          <a:bodyPr wrap="none" rtlCol="0">
            <a:spAutoFit/>
          </a:bodyPr>
          <a:lstStyle/>
          <a:p>
            <a:r>
              <a:rPr lang="en-US" b="1" smtClean="0">
                <a:latin typeface="Helvetica Neue LT Std 55 Roman" charset="0"/>
                <a:ea typeface="Helvetica Neue LT Std 55 Roman" charset="0"/>
                <a:cs typeface="Helvetica Neue LT Std 55 Roman" charset="0"/>
              </a:rPr>
              <a:t>$50</a:t>
            </a:r>
            <a:endParaRPr lang="en-US" b="1">
              <a:latin typeface="Helvetica Neue LT Std 55 Roman" charset="0"/>
              <a:ea typeface="Helvetica Neue LT Std 55 Roman" charset="0"/>
              <a:cs typeface="Helvetica Neue LT Std 55 Roman" charset="0"/>
            </a:endParaRPr>
          </a:p>
        </p:txBody>
      </p:sp>
      <p:sp>
        <p:nvSpPr>
          <p:cNvPr id="11" name="TextBox 10"/>
          <p:cNvSpPr txBox="1"/>
          <p:nvPr/>
        </p:nvSpPr>
        <p:spPr>
          <a:xfrm>
            <a:off x="521789" y="5267316"/>
            <a:ext cx="4176143" cy="369332"/>
          </a:xfrm>
          <a:prstGeom prst="rect">
            <a:avLst/>
          </a:prstGeom>
          <a:noFill/>
        </p:spPr>
        <p:txBody>
          <a:bodyPr wrap="none" rtlCol="0">
            <a:spAutoFit/>
          </a:bodyPr>
          <a:lstStyle/>
          <a:p>
            <a:r>
              <a:rPr lang="en-US" dirty="0" err="1" smtClean="0">
                <a:latin typeface="Helvetica Neue LT Std 55 Roman" charset="0"/>
                <a:ea typeface="Helvetica Neue LT Std 55 Roman" charset="0"/>
                <a:cs typeface="Helvetica Neue LT Std 55 Roman" charset="0"/>
              </a:rPr>
              <a:t>Impuestos</a:t>
            </a:r>
            <a:r>
              <a:rPr lang="en-US" dirty="0" smtClean="0">
                <a:latin typeface="Helvetica Neue LT Std 55 Roman" charset="0"/>
                <a:ea typeface="Helvetica Neue LT Std 55 Roman" charset="0"/>
                <a:cs typeface="Helvetica Neue LT Std 55 Roman" charset="0"/>
              </a:rPr>
              <a:t> </a:t>
            </a:r>
            <a:r>
              <a:rPr lang="en-US" dirty="0" err="1" smtClean="0">
                <a:latin typeface="Helvetica Neue LT Std 55 Roman" charset="0"/>
                <a:ea typeface="Helvetica Neue LT Std 55 Roman" charset="0"/>
                <a:cs typeface="Helvetica Neue LT Std 55 Roman" charset="0"/>
              </a:rPr>
              <a:t>Corporativos</a:t>
            </a:r>
            <a:r>
              <a:rPr lang="en-US" dirty="0" smtClean="0">
                <a:latin typeface="Helvetica Neue LT Std 55 Roman" charset="0"/>
                <a:ea typeface="Helvetica Neue LT Std 55 Roman" charset="0"/>
                <a:cs typeface="Helvetica Neue LT Std 55 Roman" charset="0"/>
              </a:rPr>
              <a:t> (15%)=</a:t>
            </a:r>
            <a:r>
              <a:rPr lang="en-US" b="1" dirty="0" smtClean="0">
                <a:latin typeface="Helvetica Neue LT Std 55 Roman" charset="0"/>
                <a:ea typeface="Helvetica Neue LT Std 55 Roman" charset="0"/>
                <a:cs typeface="Helvetica Neue LT Std 55 Roman" charset="0"/>
              </a:rPr>
              <a:t>$22.50</a:t>
            </a:r>
            <a:endParaRPr lang="en-US" b="1" dirty="0">
              <a:latin typeface="Helvetica Neue LT Std 55 Roman" charset="0"/>
              <a:ea typeface="Helvetica Neue LT Std 55 Roman" charset="0"/>
              <a:cs typeface="Helvetica Neue LT Std 55 Roman" charset="0"/>
            </a:endParaRPr>
          </a:p>
        </p:txBody>
      </p:sp>
      <p:sp>
        <p:nvSpPr>
          <p:cNvPr id="28" name="Rectangle 27"/>
          <p:cNvSpPr/>
          <p:nvPr/>
        </p:nvSpPr>
        <p:spPr>
          <a:xfrm>
            <a:off x="603798" y="5679026"/>
            <a:ext cx="3206202" cy="645574"/>
          </a:xfrm>
          <a:prstGeom prst="rect">
            <a:avLst/>
          </a:prstGeom>
          <a:solidFill>
            <a:srgbClr val="284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bg1"/>
                </a:solidFill>
                <a:latin typeface="Helvetica Neue LT Std 55 Roman" charset="0"/>
                <a:ea typeface="Helvetica Neue LT Std 55 Roman" charset="0"/>
                <a:cs typeface="Helvetica Neue LT Std 55 Roman" charset="0"/>
              </a:rPr>
              <a:t>Total en </a:t>
            </a:r>
            <a:r>
              <a:rPr lang="en-US" err="1" smtClean="0">
                <a:solidFill>
                  <a:schemeClr val="bg1"/>
                </a:solidFill>
                <a:latin typeface="Helvetica Neue LT Std 55 Roman" charset="0"/>
                <a:ea typeface="Helvetica Neue LT Std 55 Roman" charset="0"/>
                <a:cs typeface="Helvetica Neue LT Std 55 Roman" charset="0"/>
              </a:rPr>
              <a:t>Cuenta</a:t>
            </a:r>
            <a:r>
              <a:rPr lang="en-US" smtClean="0">
                <a:solidFill>
                  <a:schemeClr val="bg1"/>
                </a:solidFill>
                <a:latin typeface="Helvetica Neue LT Std 55 Roman" charset="0"/>
                <a:ea typeface="Helvetica Neue LT Std 55 Roman" charset="0"/>
                <a:cs typeface="Helvetica Neue LT Std 55 Roman" charset="0"/>
              </a:rPr>
              <a:t> </a:t>
            </a:r>
            <a:r>
              <a:rPr lang="en-US" err="1" smtClean="0">
                <a:solidFill>
                  <a:schemeClr val="bg1"/>
                </a:solidFill>
                <a:latin typeface="Helvetica Neue LT Std 55 Roman" charset="0"/>
                <a:ea typeface="Helvetica Neue LT Std 55 Roman" charset="0"/>
                <a:cs typeface="Helvetica Neue LT Std 55 Roman" charset="0"/>
              </a:rPr>
              <a:t>Colectiva</a:t>
            </a:r>
            <a:r>
              <a:rPr lang="en-US" smtClean="0">
                <a:solidFill>
                  <a:schemeClr val="bg1"/>
                </a:solidFill>
                <a:latin typeface="Helvetica Neue LT Std 55 Roman" charset="0"/>
                <a:ea typeface="Helvetica Neue LT Std 55 Roman" charset="0"/>
                <a:cs typeface="Helvetica Neue LT Std 55 Roman" charset="0"/>
              </a:rPr>
              <a:t> = </a:t>
            </a:r>
            <a:r>
              <a:rPr lang="en-US" b="1" smtClean="0">
                <a:solidFill>
                  <a:schemeClr val="bg1"/>
                </a:solidFill>
                <a:latin typeface="Helvetica Neue LT Std 55 Roman" charset="0"/>
                <a:ea typeface="Helvetica Neue LT Std 55 Roman" charset="0"/>
                <a:cs typeface="Helvetica Neue LT Std 55 Roman" charset="0"/>
              </a:rPr>
              <a:t>$127.50 </a:t>
            </a:r>
            <a:endParaRPr lang="en-US" b="1">
              <a:solidFill>
                <a:schemeClr val="bg1"/>
              </a:solidFill>
              <a:latin typeface="Helvetica Neue LT Std 55 Roman" charset="0"/>
              <a:ea typeface="Helvetica Neue LT Std 55 Roman" charset="0"/>
              <a:cs typeface="Helvetica Neue LT Std 55 Roman" charset="0"/>
            </a:endParaRPr>
          </a:p>
        </p:txBody>
      </p:sp>
      <p:sp>
        <p:nvSpPr>
          <p:cNvPr id="224" name="TextBox 223"/>
          <p:cNvSpPr txBox="1"/>
          <p:nvPr/>
        </p:nvSpPr>
        <p:spPr>
          <a:xfrm>
            <a:off x="7086600" y="5267316"/>
            <a:ext cx="1752600" cy="1200329"/>
          </a:xfrm>
          <a:prstGeom prst="rect">
            <a:avLst/>
          </a:prstGeom>
          <a:noFill/>
        </p:spPr>
        <p:txBody>
          <a:bodyPr wrap="square" rtlCol="0">
            <a:spAutoFit/>
          </a:bodyPr>
          <a:lstStyle/>
          <a:p>
            <a:r>
              <a:rPr lang="es-ES_tradnl" b="1">
                <a:latin typeface="Helvetica Neue LT Std 75" charset="0"/>
                <a:ea typeface="Helvetica Neue LT Std 75" charset="0"/>
                <a:cs typeface="Helvetica Neue LT Std 75" charset="0"/>
              </a:rPr>
              <a:t>Jane aun obtiene 8% en dividendo, o $4 de los $50.</a:t>
            </a:r>
          </a:p>
        </p:txBody>
      </p:sp>
      <p:pic>
        <p:nvPicPr>
          <p:cNvPr id="88"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89" name="Rectangle 88"/>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err="1" smtClean="0">
                <a:solidFill>
                  <a:srgbClr val="284B23"/>
                </a:solidFill>
                <a:latin typeface="Helvetica Neue LT Std 75" charset="0"/>
                <a:ea typeface="Helvetica Neue LT Std 75" charset="0"/>
                <a:cs typeface="Helvetica Neue LT Std 75" charset="0"/>
              </a:rPr>
              <a:t>Segunda</a:t>
            </a:r>
            <a:r>
              <a:rPr lang="en-US" sz="2800" b="1" kern="0" smtClean="0">
                <a:solidFill>
                  <a:srgbClr val="284B23"/>
                </a:solidFill>
                <a:latin typeface="Helvetica Neue LT Std 75" charset="0"/>
                <a:ea typeface="Helvetica Neue LT Std 75" charset="0"/>
                <a:cs typeface="Helvetica Neue LT Std 75" charset="0"/>
              </a:rPr>
              <a:t> </a:t>
            </a:r>
            <a:r>
              <a:rPr lang="en-US" sz="2800" b="1" kern="0" err="1" smtClean="0">
                <a:solidFill>
                  <a:srgbClr val="284B23"/>
                </a:solidFill>
                <a:latin typeface="Helvetica Neue LT Std 75" charset="0"/>
                <a:ea typeface="Helvetica Neue LT Std 75" charset="0"/>
                <a:cs typeface="Helvetica Neue LT Std 75" charset="0"/>
              </a:rPr>
              <a:t>Decisión</a:t>
            </a:r>
            <a:r>
              <a:rPr lang="en-US" sz="2800" b="1" kern="0" smtClean="0">
                <a:solidFill>
                  <a:srgbClr val="284B23"/>
                </a:solidFill>
                <a:latin typeface="Helvetica Neue LT Std 75" charset="0"/>
                <a:ea typeface="Helvetica Neue LT Std 75" charset="0"/>
                <a:cs typeface="Helvetica Neue LT Std 75" charset="0"/>
              </a:rPr>
              <a:t>:</a:t>
            </a:r>
            <a:endParaRPr lang="en-US" sz="2800" b="1" kern="0">
              <a:solidFill>
                <a:srgbClr val="284B23"/>
              </a:solidFill>
              <a:latin typeface="Helvetica Neue LT Std 75" charset="0"/>
              <a:ea typeface="Helvetica Neue LT Std 75" charset="0"/>
              <a:cs typeface="Helvetica Neue LT Std 75" charset="0"/>
            </a:endParaRPr>
          </a:p>
        </p:txBody>
      </p:sp>
      <p:sp>
        <p:nvSpPr>
          <p:cNvPr id="9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93" name="Straight Connector 9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94" name="Picture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3262" y="5147172"/>
            <a:ext cx="1473338" cy="1822826"/>
          </a:xfrm>
          <a:prstGeom prst="rect">
            <a:avLst/>
          </a:prstGeom>
        </p:spPr>
      </p:pic>
    </p:spTree>
    <p:extLst>
      <p:ext uri="{BB962C8B-B14F-4D97-AF65-F5344CB8AC3E}">
        <p14:creationId xmlns:p14="http://schemas.microsoft.com/office/powerpoint/2010/main" val="336921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15" grpId="0" animBg="1"/>
      <p:bldP spid="19" grpId="0" animBg="1"/>
      <p:bldP spid="10" grpId="0"/>
      <p:bldP spid="24" grpId="0"/>
      <p:bldP spid="11" grpId="0"/>
      <p:bldP spid="28" grpId="0" animBg="1"/>
      <p:bldP spid="2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06731" y="3389183"/>
            <a:ext cx="8033714" cy="1030417"/>
          </a:xfrm>
          <a:prstGeom prst="rect">
            <a:avLst/>
          </a:prstGeom>
          <a:solidFill>
            <a:srgbClr val="D1D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a:solidFill>
                  <a:srgbClr val="284B23"/>
                </a:solidFill>
                <a:latin typeface="Helvetica Neue LT Std 75" charset="0"/>
                <a:ea typeface="Helvetica Neue LT Std 75" charset="0"/>
                <a:cs typeface="Helvetica Neue LT Std 75" charset="0"/>
              </a:rPr>
              <a:t>Patrocinio total pagado a los miembros:</a:t>
            </a:r>
          </a:p>
          <a:p>
            <a:pPr algn="ctr"/>
            <a:r>
              <a:rPr lang="es-ES_tradnl">
                <a:solidFill>
                  <a:srgbClr val="284B23"/>
                </a:solidFill>
                <a:latin typeface="Helvetica Neue LT Std 55 Roman" charset="0"/>
                <a:ea typeface="Helvetica Neue LT Std 55 Roman" charset="0"/>
                <a:cs typeface="Helvetica Neue LT Std 55 Roman" charset="0"/>
              </a:rPr>
              <a:t>$</a:t>
            </a:r>
            <a:r>
              <a:rPr lang="es-ES_tradnl" smtClean="0">
                <a:solidFill>
                  <a:srgbClr val="284B23"/>
                </a:solidFill>
                <a:latin typeface="Helvetica Neue LT Std 55 Roman" charset="0"/>
                <a:ea typeface="Helvetica Neue LT Std 55 Roman" charset="0"/>
                <a:cs typeface="Helvetica Neue LT Std 55 Roman" charset="0"/>
              </a:rPr>
              <a:t>100 en efectivo + </a:t>
            </a:r>
            <a:r>
              <a:rPr lang="es-ES_tradnl">
                <a:solidFill>
                  <a:srgbClr val="284B23"/>
                </a:solidFill>
                <a:latin typeface="Helvetica Neue LT Std 55 Roman" charset="0"/>
                <a:ea typeface="Helvetica Neue LT Std 55 Roman" charset="0"/>
                <a:cs typeface="Helvetica Neue LT Std 55 Roman" charset="0"/>
              </a:rPr>
              <a:t>$ 50 en cuentas </a:t>
            </a:r>
            <a:r>
              <a:rPr lang="es-ES_tradnl" smtClean="0">
                <a:solidFill>
                  <a:srgbClr val="284B23"/>
                </a:solidFill>
                <a:latin typeface="Helvetica Neue LT Std 55 Roman" charset="0"/>
                <a:ea typeface="Helvetica Neue LT Std 55 Roman" charset="0"/>
                <a:cs typeface="Helvetica Neue LT Std 55 Roman" charset="0"/>
              </a:rPr>
              <a:t>internas = </a:t>
            </a:r>
            <a:r>
              <a:rPr lang="es-ES_tradnl">
                <a:solidFill>
                  <a:srgbClr val="284B23"/>
                </a:solidFill>
                <a:latin typeface="Helvetica Neue LT Std 55 Roman" charset="0"/>
                <a:ea typeface="Helvetica Neue LT Std 55 Roman" charset="0"/>
                <a:cs typeface="Helvetica Neue LT Std 55 Roman" charset="0"/>
              </a:rPr>
              <a:t>$150 de las ganancias para los  </a:t>
            </a:r>
            <a:r>
              <a:rPr lang="es-ES_tradnl" smtClean="0">
                <a:solidFill>
                  <a:srgbClr val="284B23"/>
                </a:solidFill>
                <a:latin typeface="Helvetica Neue LT Std 55 Roman" charset="0"/>
                <a:ea typeface="Helvetica Neue LT Std 55 Roman" charset="0"/>
                <a:cs typeface="Helvetica Neue LT Std 55 Roman" charset="0"/>
              </a:rPr>
              <a:t>miembros (Comenzaron </a:t>
            </a:r>
            <a:r>
              <a:rPr lang="es-ES_tradnl">
                <a:solidFill>
                  <a:srgbClr val="284B23"/>
                </a:solidFill>
                <a:latin typeface="Helvetica Neue LT Std 55 Roman" charset="0"/>
                <a:ea typeface="Helvetica Neue LT Std 55 Roman" charset="0"/>
                <a:cs typeface="Helvetica Neue LT Std 55 Roman" charset="0"/>
              </a:rPr>
              <a:t>con $300 de ganancia)</a:t>
            </a:r>
          </a:p>
        </p:txBody>
      </p:sp>
      <p:sp>
        <p:nvSpPr>
          <p:cNvPr id="4" name="TextBox 3"/>
          <p:cNvSpPr txBox="1"/>
          <p:nvPr/>
        </p:nvSpPr>
        <p:spPr>
          <a:xfrm>
            <a:off x="428801" y="1752600"/>
            <a:ext cx="8051382" cy="830997"/>
          </a:xfrm>
          <a:prstGeom prst="rect">
            <a:avLst/>
          </a:prstGeom>
          <a:noFill/>
        </p:spPr>
        <p:txBody>
          <a:bodyPr wrap="square" rtlCol="0">
            <a:spAutoFit/>
          </a:bodyPr>
          <a:lstStyle/>
          <a:p>
            <a:r>
              <a:rPr lang="es-ES_tradnl" sz="2400" b="1">
                <a:latin typeface="Helvetica Neue LT Std 75" charset="0"/>
                <a:ea typeface="Helvetica Neue LT Std 75" charset="0"/>
                <a:cs typeface="Helvetica Neue LT Std 75" charset="0"/>
              </a:rPr>
              <a:t>Primero determinamos patrocinio basado en horas. Jane recibe 8%.</a:t>
            </a:r>
          </a:p>
        </p:txBody>
      </p:sp>
      <p:sp>
        <p:nvSpPr>
          <p:cNvPr id="6" name="TextBox 5"/>
          <p:cNvSpPr txBox="1"/>
          <p:nvPr/>
        </p:nvSpPr>
        <p:spPr>
          <a:xfrm>
            <a:off x="533400" y="4648200"/>
            <a:ext cx="5955074" cy="923330"/>
          </a:xfrm>
          <a:prstGeom prst="rect">
            <a:avLst/>
          </a:prstGeom>
          <a:noFill/>
        </p:spPr>
        <p:txBody>
          <a:bodyPr wrap="square" rtlCol="0">
            <a:spAutoFit/>
          </a:bodyPr>
          <a:lstStyle/>
          <a:p>
            <a:r>
              <a:rPr lang="es-ES_tradnl">
                <a:latin typeface="Helvetica Neue LT Std 55 Roman" charset="0"/>
                <a:ea typeface="Helvetica Neue LT Std 55 Roman" charset="0"/>
                <a:cs typeface="Helvetica Neue LT Std 55 Roman" charset="0"/>
              </a:rPr>
              <a:t>Jane recibe 8% del </a:t>
            </a:r>
            <a:r>
              <a:rPr lang="es-ES_tradnl" b="1">
                <a:latin typeface="Helvetica Neue LT Std 55 Roman" charset="0"/>
                <a:ea typeface="Helvetica Neue LT Std 55 Roman" charset="0"/>
                <a:cs typeface="Helvetica Neue LT Std 55 Roman" charset="0"/>
              </a:rPr>
              <a:t>total</a:t>
            </a:r>
            <a:r>
              <a:rPr lang="es-ES_tradnl">
                <a:latin typeface="Helvetica Neue LT Std 55 Roman" charset="0"/>
                <a:ea typeface="Helvetica Neue LT Std 55 Roman" charset="0"/>
                <a:cs typeface="Helvetica Neue LT Std 55 Roman" charset="0"/>
              </a:rPr>
              <a:t> del dividendo de patrocinio</a:t>
            </a:r>
          </a:p>
          <a:p>
            <a:r>
              <a:rPr lang="es-ES_tradnl">
                <a:latin typeface="Helvetica Neue LT Std 55 Roman" charset="0"/>
                <a:ea typeface="Helvetica Neue LT Std 55 Roman" charset="0"/>
                <a:cs typeface="Helvetica Neue LT Std 55 Roman" charset="0"/>
              </a:rPr>
              <a:t>$8 en efectivo + $4 en cuenta interna</a:t>
            </a:r>
          </a:p>
          <a:p>
            <a:r>
              <a:rPr lang="es-ES_tradnl">
                <a:latin typeface="Helvetica Neue LT Std 55 Roman" charset="0"/>
                <a:ea typeface="Helvetica Neue LT Std 55 Roman" charset="0"/>
                <a:cs typeface="Helvetica Neue LT Std 55 Roman" charset="0"/>
              </a:rPr>
              <a:t>Total = $12  (12/150= 8%)</a:t>
            </a:r>
          </a:p>
        </p:txBody>
      </p:sp>
      <p:sp>
        <p:nvSpPr>
          <p:cNvPr id="7" name="TextBox 6"/>
          <p:cNvSpPr txBox="1"/>
          <p:nvPr/>
        </p:nvSpPr>
        <p:spPr>
          <a:xfrm>
            <a:off x="506731" y="5731080"/>
            <a:ext cx="5459730" cy="646331"/>
          </a:xfrm>
          <a:prstGeom prst="rect">
            <a:avLst/>
          </a:prstGeom>
          <a:noFill/>
        </p:spPr>
        <p:txBody>
          <a:bodyPr wrap="square" rtlCol="0">
            <a:spAutoFit/>
          </a:bodyPr>
          <a:lstStyle/>
          <a:p>
            <a:r>
              <a:rPr lang="es-ES_tradnl">
                <a:latin typeface="Helvetica Neue LT Std 55 Roman" charset="0"/>
                <a:ea typeface="Helvetica Neue LT Std 55 Roman" charset="0"/>
                <a:cs typeface="Helvetica Neue LT Std 55 Roman" charset="0"/>
              </a:rPr>
              <a:t>Jane recibirá $8 en efectivo y una notificación escrita por la distribución de los $4.</a:t>
            </a:r>
          </a:p>
        </p:txBody>
      </p:sp>
      <p:sp>
        <p:nvSpPr>
          <p:cNvPr id="8" name="TextBox 7"/>
          <p:cNvSpPr txBox="1"/>
          <p:nvPr/>
        </p:nvSpPr>
        <p:spPr>
          <a:xfrm>
            <a:off x="440231" y="2590800"/>
            <a:ext cx="8039952" cy="584775"/>
          </a:xfrm>
          <a:prstGeom prst="rect">
            <a:avLst/>
          </a:prstGeom>
          <a:noFill/>
        </p:spPr>
        <p:txBody>
          <a:bodyPr wrap="square" rtlCol="0">
            <a:spAutoFit/>
          </a:bodyPr>
          <a:lstStyle/>
          <a:p>
            <a:r>
              <a:rPr lang="es-ES_tradnl" sz="1600">
                <a:latin typeface="Helvetica Neue LT Std 55 Roman" charset="0"/>
                <a:ea typeface="Helvetica Neue LT Std 55 Roman" charset="0"/>
                <a:cs typeface="Helvetica Neue LT Std 55 Roman" charset="0"/>
              </a:rPr>
              <a:t>En cooperativas, esta cantidad total ($150) se llama “dividendo de patrocinio</a:t>
            </a:r>
            <a:r>
              <a:rPr lang="es-ES_tradnl" sz="1600" smtClean="0">
                <a:latin typeface="Helvetica Neue LT Std 55 Roman" charset="0"/>
                <a:ea typeface="Helvetica Neue LT Std 55 Roman" charset="0"/>
                <a:cs typeface="Helvetica Neue LT Std 55 Roman" charset="0"/>
              </a:rPr>
              <a:t>.”</a:t>
            </a:r>
          </a:p>
          <a:p>
            <a:r>
              <a:rPr lang="es-ES_tradnl" sz="1600" smtClean="0">
                <a:latin typeface="Helvetica Neue LT Std 55 Roman" charset="0"/>
                <a:ea typeface="Helvetica Neue LT Std 55 Roman" charset="0"/>
                <a:cs typeface="Helvetica Neue LT Std 55 Roman" charset="0"/>
              </a:rPr>
              <a:t>Nota</a:t>
            </a:r>
            <a:r>
              <a:rPr lang="es-ES_tradnl" sz="1600">
                <a:latin typeface="Helvetica Neue LT Std 55 Roman" charset="0"/>
                <a:ea typeface="Helvetica Neue LT Std 55 Roman" charset="0"/>
                <a:cs typeface="Helvetica Neue LT Std 55 Roman" charset="0"/>
              </a:rPr>
              <a:t>: no todos los dividendos de patrocinio son pagados en efectivo a los miembros.</a:t>
            </a:r>
          </a:p>
        </p:txBody>
      </p:sp>
      <p:pic>
        <p:nvPicPr>
          <p:cNvPr id="80"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81" name="Rectangle 80"/>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a:solidFill>
                  <a:srgbClr val="284B23"/>
                </a:solidFill>
                <a:latin typeface="Helvetica Neue LT Std 75" charset="0"/>
                <a:ea typeface="Helvetica Neue LT Std 75" charset="0"/>
                <a:cs typeface="Helvetica Neue LT Std 75" charset="0"/>
              </a:rPr>
              <a:t>¿Que recibe Jane realmente?</a:t>
            </a:r>
            <a:endParaRPr lang="en-US" sz="2800" b="1" kern="0">
              <a:solidFill>
                <a:srgbClr val="284B23"/>
              </a:solidFill>
              <a:latin typeface="Helvetica Neue LT Std 75" charset="0"/>
              <a:ea typeface="Helvetica Neue LT Std 75" charset="0"/>
              <a:cs typeface="Helvetica Neue LT Std 75" charset="0"/>
            </a:endParaRPr>
          </a:p>
        </p:txBody>
      </p:sp>
      <p:sp>
        <p:nvSpPr>
          <p:cNvPr id="84"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85" name="Straight Connector 84"/>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0636" y="4694464"/>
            <a:ext cx="382030" cy="630549"/>
          </a:xfrm>
          <a:prstGeom prst="rect">
            <a:avLst/>
          </a:prstGeom>
        </p:spPr>
      </p:pic>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3002" y="5538119"/>
            <a:ext cx="635690" cy="786481"/>
          </a:xfrm>
          <a:prstGeom prst="rect">
            <a:avLst/>
          </a:prstGeom>
        </p:spPr>
      </p:pic>
      <p:sp>
        <p:nvSpPr>
          <p:cNvPr id="91" name="Rectangle 90"/>
          <p:cNvSpPr/>
          <p:nvPr/>
        </p:nvSpPr>
        <p:spPr>
          <a:xfrm>
            <a:off x="8095948" y="4861900"/>
            <a:ext cx="384235" cy="434538"/>
          </a:xfrm>
          <a:prstGeom prst="rect">
            <a:avLst/>
          </a:prstGeom>
          <a:noFill/>
          <a:ln>
            <a:solidFill>
              <a:srgbClr val="284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8080638" y="4918554"/>
            <a:ext cx="459807" cy="369332"/>
          </a:xfrm>
          <a:prstGeom prst="rect">
            <a:avLst/>
          </a:prstGeom>
          <a:noFill/>
        </p:spPr>
        <p:txBody>
          <a:bodyPr wrap="square" rtlCol="0">
            <a:spAutoFit/>
          </a:bodyPr>
          <a:lstStyle/>
          <a:p>
            <a:r>
              <a:rPr lang="en-US" smtClean="0">
                <a:solidFill>
                  <a:srgbClr val="284B23"/>
                </a:solidFill>
                <a:latin typeface="Helvetica Neue LT Std 55 Roman" charset="0"/>
                <a:ea typeface="Helvetica Neue LT Std 55 Roman" charset="0"/>
                <a:cs typeface="Helvetica Neue LT Std 55 Roman" charset="0"/>
              </a:rPr>
              <a:t>4h</a:t>
            </a:r>
            <a:endParaRPr lang="en-US">
              <a:solidFill>
                <a:srgbClr val="284B23"/>
              </a:solidFill>
              <a:latin typeface="Helvetica Neue LT Std 55 Roman" charset="0"/>
              <a:ea typeface="Helvetica Neue LT Std 55 Roman" charset="0"/>
              <a:cs typeface="Helvetica Neue LT Std 55 Roman" charset="0"/>
            </a:endParaRPr>
          </a:p>
        </p:txBody>
      </p:sp>
      <p:sp>
        <p:nvSpPr>
          <p:cNvPr id="14" name="Rectangle 13"/>
          <p:cNvSpPr/>
          <p:nvPr/>
        </p:nvSpPr>
        <p:spPr>
          <a:xfrm>
            <a:off x="6771078" y="5758013"/>
            <a:ext cx="441146" cy="369332"/>
          </a:xfrm>
          <a:prstGeom prst="rect">
            <a:avLst/>
          </a:prstGeom>
        </p:spPr>
        <p:txBody>
          <a:bodyPr wrap="none">
            <a:spAutoFit/>
          </a:bodyPr>
          <a:lstStyle/>
          <a:p>
            <a:r>
              <a:rPr lang="en-US">
                <a:latin typeface="Helvetica Neue LT Std 55 Roman" charset="0"/>
                <a:ea typeface="Helvetica Neue LT Std 55 Roman" charset="0"/>
                <a:cs typeface="Helvetica Neue LT Std 55 Roman" charset="0"/>
              </a:rPr>
              <a:t>$8</a:t>
            </a:r>
          </a:p>
        </p:txBody>
      </p:sp>
      <p:sp>
        <p:nvSpPr>
          <p:cNvPr id="94" name="Rectangle 93"/>
          <p:cNvSpPr/>
          <p:nvPr/>
        </p:nvSpPr>
        <p:spPr>
          <a:xfrm>
            <a:off x="8102680" y="5758013"/>
            <a:ext cx="441146" cy="369332"/>
          </a:xfrm>
          <a:prstGeom prst="rect">
            <a:avLst/>
          </a:prstGeom>
        </p:spPr>
        <p:txBody>
          <a:bodyPr wrap="none">
            <a:spAutoFit/>
          </a:bodyPr>
          <a:lstStyle/>
          <a:p>
            <a:r>
              <a:rPr lang="en-US" smtClean="0">
                <a:latin typeface="Helvetica Neue LT Std 55 Roman" charset="0"/>
                <a:ea typeface="Helvetica Neue LT Std 55 Roman" charset="0"/>
                <a:cs typeface="Helvetica Neue LT Std 55 Roman" charset="0"/>
              </a:rPr>
              <a:t>$4</a:t>
            </a:r>
            <a:endParaRPr lang="en-US">
              <a:latin typeface="Helvetica Neue LT Std 55 Roman" charset="0"/>
              <a:ea typeface="Helvetica Neue LT Std 55 Roman" charset="0"/>
              <a:cs typeface="Helvetica Neue LT Std 55 Roman" charset="0"/>
            </a:endParaRPr>
          </a:p>
        </p:txBody>
      </p:sp>
      <p:cxnSp>
        <p:nvCxnSpPr>
          <p:cNvPr id="95" name="Straight Arrow Connector 94"/>
          <p:cNvCxnSpPr/>
          <p:nvPr/>
        </p:nvCxnSpPr>
        <p:spPr>
          <a:xfrm flipH="1">
            <a:off x="6991651" y="5442417"/>
            <a:ext cx="14543" cy="222232"/>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a:off x="8310854" y="5442417"/>
            <a:ext cx="14543" cy="222232"/>
          </a:xfrm>
          <a:prstGeom prst="straightConnector1">
            <a:avLst/>
          </a:prstGeom>
          <a:ln>
            <a:solidFill>
              <a:srgbClr val="284B23"/>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6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20" name="Rectangle 19"/>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400" b="1">
                <a:solidFill>
                  <a:srgbClr val="284B23"/>
                </a:solidFill>
                <a:latin typeface="Helvetica Neue LT Std 75" charset="0"/>
                <a:ea typeface="Helvetica Neue LT Std 75" charset="0"/>
                <a:cs typeface="Helvetica Neue LT Std 75" charset="0"/>
              </a:rPr>
              <a:t>Revisión de que hizo la cooperativa con las ganancias</a:t>
            </a:r>
            <a:endParaRPr lang="en-US" sz="2400" b="1" kern="0" smtClean="0">
              <a:solidFill>
                <a:srgbClr val="284B23"/>
              </a:solidFill>
              <a:latin typeface="Helvetica Neue LT Std 75" charset="0"/>
              <a:ea typeface="Helvetica Neue LT Std 75" charset="0"/>
              <a:cs typeface="Helvetica Neue LT Std 75" charset="0"/>
            </a:endParaRPr>
          </a:p>
        </p:txBody>
      </p:sp>
      <p:sp>
        <p:nvSpPr>
          <p:cNvPr id="2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24" name="Straight Connector 2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32" name="TextBox 31"/>
          <p:cNvSpPr txBox="1"/>
          <p:nvPr/>
        </p:nvSpPr>
        <p:spPr>
          <a:xfrm>
            <a:off x="5167759" y="2884372"/>
            <a:ext cx="1290738" cy="369332"/>
          </a:xfrm>
          <a:prstGeom prst="rect">
            <a:avLst/>
          </a:prstGeom>
          <a:noFill/>
        </p:spPr>
        <p:txBody>
          <a:bodyPr wrap="none" rtlCol="0">
            <a:spAutoFit/>
          </a:bodyPr>
          <a:lstStyle/>
          <a:p>
            <a:r>
              <a:rPr lang="en-US" b="1" smtClean="0">
                <a:latin typeface="Helvetica Neue LT Std 55 Roman" charset="0"/>
                <a:ea typeface="Helvetica Neue LT Std 55 Roman" charset="0"/>
                <a:cs typeface="Helvetica Neue LT Std 55 Roman" charset="0"/>
              </a:rPr>
              <a:t>Miembros</a:t>
            </a:r>
            <a:endParaRPr lang="en-US" b="1">
              <a:latin typeface="Helvetica Neue LT Std 55 Roman" charset="0"/>
              <a:ea typeface="Helvetica Neue LT Std 55 Roman" charset="0"/>
              <a:cs typeface="Helvetica Neue LT Std 55 Roman" charset="0"/>
            </a:endParaRPr>
          </a:p>
        </p:txBody>
      </p:sp>
      <p:sp>
        <p:nvSpPr>
          <p:cNvPr id="35" name="TextBox 34"/>
          <p:cNvSpPr txBox="1"/>
          <p:nvPr/>
        </p:nvSpPr>
        <p:spPr>
          <a:xfrm>
            <a:off x="5441178" y="5651120"/>
            <a:ext cx="2712222" cy="369332"/>
          </a:xfrm>
          <a:prstGeom prst="rect">
            <a:avLst/>
          </a:prstGeom>
          <a:noFill/>
        </p:spPr>
        <p:txBody>
          <a:bodyPr wrap="square" rtlCol="0">
            <a:spAutoFit/>
          </a:bodyPr>
          <a:lstStyle/>
          <a:p>
            <a:pPr algn="ctr"/>
            <a:r>
              <a:rPr lang="es-ES_tradnl" dirty="0" smtClean="0">
                <a:latin typeface="Helvetica Neue LT Std 55 Roman" charset="0"/>
                <a:ea typeface="Helvetica Neue LT Std 55 Roman" charset="0"/>
                <a:cs typeface="Helvetica Neue LT Std 55 Roman" charset="0"/>
              </a:rPr>
              <a:t>Patrocinio de Dividendo</a:t>
            </a:r>
            <a:endParaRPr lang="es-ES_tradnl" dirty="0">
              <a:latin typeface="Helvetica Neue LT Std 55 Roman" charset="0"/>
              <a:ea typeface="Helvetica Neue LT Std 55 Roman" charset="0"/>
              <a:cs typeface="Helvetica Neue LT Std 55 Roman" charset="0"/>
            </a:endParaRPr>
          </a:p>
        </p:txBody>
      </p:sp>
      <p:sp>
        <p:nvSpPr>
          <p:cNvPr id="38" name="TextBox 37"/>
          <p:cNvSpPr txBox="1"/>
          <p:nvPr/>
        </p:nvSpPr>
        <p:spPr>
          <a:xfrm>
            <a:off x="354330" y="2763330"/>
            <a:ext cx="1529586" cy="646331"/>
          </a:xfrm>
          <a:prstGeom prst="rect">
            <a:avLst/>
          </a:prstGeom>
          <a:noFill/>
        </p:spPr>
        <p:txBody>
          <a:bodyPr wrap="none" rtlCol="0">
            <a:spAutoFit/>
          </a:bodyPr>
          <a:lstStyle/>
          <a:p>
            <a:r>
              <a:rPr lang="en-US" b="1" smtClean="0">
                <a:latin typeface="Helvetica Neue LT Std 55 Roman" charset="0"/>
                <a:ea typeface="Helvetica Neue LT Std 55 Roman" charset="0"/>
                <a:cs typeface="Helvetica Neue LT Std 55 Roman" charset="0"/>
              </a:rPr>
              <a:t>Junta de la</a:t>
            </a:r>
          </a:p>
          <a:p>
            <a:r>
              <a:rPr lang="en-US" b="1" err="1" smtClean="0">
                <a:latin typeface="Helvetica Neue LT Std 55 Roman" charset="0"/>
                <a:ea typeface="Helvetica Neue LT Std 55 Roman" charset="0"/>
                <a:cs typeface="Helvetica Neue LT Std 55 Roman" charset="0"/>
              </a:rPr>
              <a:t>Cooperativa</a:t>
            </a:r>
            <a:endParaRPr lang="en-US" b="1">
              <a:latin typeface="Helvetica Neue LT Std 55 Roman" charset="0"/>
              <a:ea typeface="Helvetica Neue LT Std 55 Roman" charset="0"/>
              <a:cs typeface="Helvetica Neue LT Std 55 Roman" charset="0"/>
            </a:endParaRPr>
          </a:p>
        </p:txBody>
      </p:sp>
      <p:sp>
        <p:nvSpPr>
          <p:cNvPr id="33" name="TextBox 32"/>
          <p:cNvSpPr txBox="1"/>
          <p:nvPr/>
        </p:nvSpPr>
        <p:spPr>
          <a:xfrm>
            <a:off x="2816597" y="2882349"/>
            <a:ext cx="1529586" cy="369332"/>
          </a:xfrm>
          <a:prstGeom prst="rect">
            <a:avLst/>
          </a:prstGeom>
          <a:noFill/>
        </p:spPr>
        <p:txBody>
          <a:bodyPr wrap="none" rtlCol="0">
            <a:spAutoFit/>
          </a:bodyPr>
          <a:lstStyle/>
          <a:p>
            <a:r>
              <a:rPr lang="en-US" b="1" err="1" smtClean="0">
                <a:latin typeface="Helvetica Neue LT Std 55 Roman" charset="0"/>
                <a:ea typeface="Helvetica Neue LT Std 55 Roman" charset="0"/>
                <a:cs typeface="Helvetica Neue LT Std 55 Roman" charset="0"/>
              </a:rPr>
              <a:t>Cooperativa</a:t>
            </a:r>
            <a:endParaRPr lang="en-US" b="1">
              <a:latin typeface="Helvetica Neue LT Std 55 Roman" charset="0"/>
              <a:ea typeface="Helvetica Neue LT Std 55 Roman" charset="0"/>
              <a:cs typeface="Helvetica Neue LT Std 55 Roman" charset="0"/>
            </a:endParaRPr>
          </a:p>
        </p:txBody>
      </p:sp>
      <p:sp>
        <p:nvSpPr>
          <p:cNvPr id="26" name="TextBox 25"/>
          <p:cNvSpPr txBox="1"/>
          <p:nvPr/>
        </p:nvSpPr>
        <p:spPr>
          <a:xfrm>
            <a:off x="5158396" y="3887966"/>
            <a:ext cx="1394804" cy="1200329"/>
          </a:xfrm>
          <a:prstGeom prst="rect">
            <a:avLst/>
          </a:prstGeom>
          <a:noFill/>
        </p:spPr>
        <p:txBody>
          <a:bodyPr wrap="square" rtlCol="0">
            <a:spAutoFit/>
          </a:bodyPr>
          <a:lstStyle/>
          <a:p>
            <a:r>
              <a:rPr lang="es-ES_tradnl" dirty="0" smtClean="0">
                <a:latin typeface="Helvetica Neue LT Std 55 Roman" charset="0"/>
                <a:ea typeface="Helvetica Neue LT Std 55 Roman" charset="0"/>
                <a:cs typeface="Helvetica Neue LT Std 55 Roman" charset="0"/>
              </a:rPr>
              <a:t>Paga $50 a</a:t>
            </a:r>
            <a:br>
              <a:rPr lang="es-ES_tradnl" dirty="0" smtClean="0">
                <a:latin typeface="Helvetica Neue LT Std 55 Roman" charset="0"/>
                <a:ea typeface="Helvetica Neue LT Std 55 Roman" charset="0"/>
                <a:cs typeface="Helvetica Neue LT Std 55 Roman" charset="0"/>
              </a:rPr>
            </a:br>
            <a:r>
              <a:rPr lang="es-ES_tradnl" dirty="0" smtClean="0">
                <a:latin typeface="Helvetica Neue LT Std 55 Roman" charset="0"/>
                <a:ea typeface="Helvetica Neue LT Std 55 Roman" charset="0"/>
                <a:cs typeface="Helvetica Neue LT Std 55 Roman" charset="0"/>
              </a:rPr>
              <a:t>cuentas individuales internas</a:t>
            </a:r>
            <a:endParaRPr lang="es-ES_tradnl" dirty="0">
              <a:latin typeface="Helvetica Neue LT Std 55 Roman" charset="0"/>
              <a:ea typeface="Helvetica Neue LT Std 55 Roman" charset="0"/>
              <a:cs typeface="Helvetica Neue LT Std 55 Roman" charset="0"/>
            </a:endParaRPr>
          </a:p>
        </p:txBody>
      </p:sp>
      <p:sp>
        <p:nvSpPr>
          <p:cNvPr id="27" name="TextBox 26"/>
          <p:cNvSpPr txBox="1"/>
          <p:nvPr/>
        </p:nvSpPr>
        <p:spPr>
          <a:xfrm>
            <a:off x="7189476" y="3912374"/>
            <a:ext cx="1573524" cy="923330"/>
          </a:xfrm>
          <a:prstGeom prst="rect">
            <a:avLst/>
          </a:prstGeom>
          <a:noFill/>
        </p:spPr>
        <p:txBody>
          <a:bodyPr wrap="square" rtlCol="0">
            <a:spAutoFit/>
          </a:bodyPr>
          <a:lstStyle/>
          <a:p>
            <a:r>
              <a:rPr lang="en-US" err="1" smtClean="0">
                <a:latin typeface="Helvetica Neue LT Std 55 Roman" charset="0"/>
                <a:ea typeface="Helvetica Neue LT Std 55 Roman" charset="0"/>
                <a:cs typeface="Helvetica Neue LT Std 55 Roman" charset="0"/>
              </a:rPr>
              <a:t>Paga</a:t>
            </a:r>
            <a:r>
              <a:rPr lang="en-US" smtClean="0">
                <a:latin typeface="Helvetica Neue LT Std 55 Roman" charset="0"/>
                <a:ea typeface="Helvetica Neue LT Std 55 Roman" charset="0"/>
                <a:cs typeface="Helvetica Neue LT Std 55 Roman" charset="0"/>
              </a:rPr>
              <a:t> $100 en </a:t>
            </a:r>
            <a:r>
              <a:rPr lang="en-US" err="1" smtClean="0">
                <a:latin typeface="Helvetica Neue LT Std 55 Roman" charset="0"/>
                <a:ea typeface="Helvetica Neue LT Std 55 Roman" charset="0"/>
                <a:cs typeface="Helvetica Neue LT Std 55 Roman" charset="0"/>
              </a:rPr>
              <a:t>efectivo</a:t>
            </a:r>
            <a:r>
              <a:rPr lang="en-US" smtClean="0">
                <a:latin typeface="Helvetica Neue LT Std 55 Roman" charset="0"/>
                <a:ea typeface="Helvetica Neue LT Std 55 Roman" charset="0"/>
                <a:cs typeface="Helvetica Neue LT Std 55 Roman" charset="0"/>
              </a:rPr>
              <a:t> a </a:t>
            </a:r>
            <a:r>
              <a:rPr lang="en-US" err="1" smtClean="0">
                <a:latin typeface="Helvetica Neue LT Std 55 Roman" charset="0"/>
                <a:ea typeface="Helvetica Neue LT Std 55 Roman" charset="0"/>
                <a:cs typeface="Helvetica Neue LT Std 55 Roman" charset="0"/>
              </a:rPr>
              <a:t>miembros</a:t>
            </a:r>
            <a:endParaRPr lang="en-US" smtClean="0">
              <a:latin typeface="Helvetica Neue LT Std 55 Roman" charset="0"/>
              <a:ea typeface="Helvetica Neue LT Std 55 Roman" charset="0"/>
              <a:cs typeface="Helvetica Neue LT Std 55 Roman" charset="0"/>
            </a:endParaRPr>
          </a:p>
        </p:txBody>
      </p:sp>
      <p:sp>
        <p:nvSpPr>
          <p:cNvPr id="39" name="TextBox 38"/>
          <p:cNvSpPr txBox="1"/>
          <p:nvPr/>
        </p:nvSpPr>
        <p:spPr>
          <a:xfrm>
            <a:off x="331470" y="3413962"/>
            <a:ext cx="2425664" cy="461665"/>
          </a:xfrm>
          <a:prstGeom prst="rect">
            <a:avLst/>
          </a:prstGeom>
          <a:noFill/>
        </p:spPr>
        <p:txBody>
          <a:bodyPr wrap="none" rtlCol="0">
            <a:spAutoFit/>
          </a:bodyPr>
          <a:lstStyle/>
          <a:p>
            <a:r>
              <a:rPr lang="es-ES_tradnl" sz="2400" b="1" dirty="0" smtClean="0">
                <a:solidFill>
                  <a:srgbClr val="284B23"/>
                </a:solidFill>
                <a:latin typeface="Helvetica Neue LT Std 55 Roman" charset="0"/>
                <a:ea typeface="Helvetica Neue LT Std 55 Roman" charset="0"/>
                <a:cs typeface="Helvetica Neue LT Std 55 Roman" charset="0"/>
              </a:rPr>
              <a:t>$300 Ganancia </a:t>
            </a:r>
            <a:endParaRPr lang="es-ES_tradnl" sz="2400" b="1" dirty="0">
              <a:solidFill>
                <a:srgbClr val="284B23"/>
              </a:solidFill>
              <a:latin typeface="Helvetica Neue LT Std 55 Roman" charset="0"/>
              <a:ea typeface="Helvetica Neue LT Std 55 Roman" charset="0"/>
              <a:cs typeface="Helvetica Neue LT Std 55 Roman" charset="0"/>
            </a:endParaRPr>
          </a:p>
        </p:txBody>
      </p:sp>
      <p:sp>
        <p:nvSpPr>
          <p:cNvPr id="41" name="TextBox 40"/>
          <p:cNvSpPr txBox="1"/>
          <p:nvPr/>
        </p:nvSpPr>
        <p:spPr>
          <a:xfrm>
            <a:off x="5167759" y="3413962"/>
            <a:ext cx="699230" cy="461665"/>
          </a:xfrm>
          <a:prstGeom prst="rect">
            <a:avLst/>
          </a:prstGeom>
          <a:noFill/>
        </p:spPr>
        <p:txBody>
          <a:bodyPr wrap="none" rtlCol="0">
            <a:spAutoFit/>
          </a:bodyPr>
          <a:lstStyle/>
          <a:p>
            <a:r>
              <a:rPr lang="en-US" sz="2400" b="1">
                <a:solidFill>
                  <a:srgbClr val="284B23"/>
                </a:solidFill>
                <a:latin typeface="Helvetica Neue LT Std 55 Roman" charset="0"/>
                <a:ea typeface="Helvetica Neue LT Std 55 Roman" charset="0"/>
                <a:cs typeface="Helvetica Neue LT Std 55 Roman" charset="0"/>
              </a:rPr>
              <a:t>$</a:t>
            </a:r>
            <a:r>
              <a:rPr lang="en-US" sz="2400" b="1" smtClean="0">
                <a:solidFill>
                  <a:srgbClr val="284B23"/>
                </a:solidFill>
                <a:latin typeface="Helvetica Neue LT Std 55 Roman" charset="0"/>
                <a:ea typeface="Helvetica Neue LT Std 55 Roman" charset="0"/>
                <a:cs typeface="Helvetica Neue LT Std 55 Roman" charset="0"/>
              </a:rPr>
              <a:t>50</a:t>
            </a:r>
            <a:endParaRPr lang="en-US" sz="2400" b="1">
              <a:solidFill>
                <a:srgbClr val="284B23"/>
              </a:solidFill>
              <a:latin typeface="Helvetica Neue LT Std 55 Roman" charset="0"/>
              <a:ea typeface="Helvetica Neue LT Std 55 Roman" charset="0"/>
              <a:cs typeface="Helvetica Neue LT Std 55 Roman" charset="0"/>
            </a:endParaRPr>
          </a:p>
        </p:txBody>
      </p:sp>
      <p:sp>
        <p:nvSpPr>
          <p:cNvPr id="42" name="TextBox 41"/>
          <p:cNvSpPr txBox="1"/>
          <p:nvPr/>
        </p:nvSpPr>
        <p:spPr>
          <a:xfrm>
            <a:off x="7183245" y="3413962"/>
            <a:ext cx="870751" cy="461665"/>
          </a:xfrm>
          <a:prstGeom prst="rect">
            <a:avLst/>
          </a:prstGeom>
          <a:noFill/>
        </p:spPr>
        <p:txBody>
          <a:bodyPr wrap="none" rtlCol="0">
            <a:spAutoFit/>
          </a:bodyPr>
          <a:lstStyle/>
          <a:p>
            <a:r>
              <a:rPr lang="en-US" sz="2400" b="1" smtClean="0">
                <a:solidFill>
                  <a:srgbClr val="284B23"/>
                </a:solidFill>
                <a:latin typeface="Helvetica Neue LT Std 55 Roman" charset="0"/>
                <a:ea typeface="Helvetica Neue LT Std 55 Roman" charset="0"/>
                <a:cs typeface="Helvetica Neue LT Std 55 Roman" charset="0"/>
              </a:rPr>
              <a:t>$1</a:t>
            </a:r>
            <a:r>
              <a:rPr lang="en-US" sz="2400" b="1">
                <a:solidFill>
                  <a:srgbClr val="284B23"/>
                </a:solidFill>
                <a:latin typeface="Helvetica Neue LT Std 55 Roman" charset="0"/>
                <a:ea typeface="Helvetica Neue LT Std 55 Roman" charset="0"/>
                <a:cs typeface="Helvetica Neue LT Std 55 Roman" charset="0"/>
              </a:rPr>
              <a:t>0</a:t>
            </a:r>
            <a:r>
              <a:rPr lang="en-US" sz="2400" b="1" smtClean="0">
                <a:solidFill>
                  <a:srgbClr val="284B23"/>
                </a:solidFill>
                <a:latin typeface="Helvetica Neue LT Std 55 Roman" charset="0"/>
                <a:ea typeface="Helvetica Neue LT Std 55 Roman" charset="0"/>
                <a:cs typeface="Helvetica Neue LT Std 55 Roman" charset="0"/>
              </a:rPr>
              <a:t>0</a:t>
            </a:r>
            <a:endParaRPr lang="en-US" sz="2400" b="1">
              <a:solidFill>
                <a:srgbClr val="284B23"/>
              </a:solidFill>
              <a:latin typeface="Helvetica Neue LT Std 55 Roman" charset="0"/>
              <a:ea typeface="Helvetica Neue LT Std 55 Roman" charset="0"/>
              <a:cs typeface="Helvetica Neue LT Std 55 Roman" charset="0"/>
            </a:endParaRPr>
          </a:p>
        </p:txBody>
      </p:sp>
      <p:sp>
        <p:nvSpPr>
          <p:cNvPr id="34" name="TextBox 33"/>
          <p:cNvSpPr txBox="1"/>
          <p:nvPr/>
        </p:nvSpPr>
        <p:spPr>
          <a:xfrm>
            <a:off x="2850027" y="3912374"/>
            <a:ext cx="3186020" cy="646331"/>
          </a:xfrm>
          <a:prstGeom prst="rect">
            <a:avLst/>
          </a:prstGeom>
          <a:noFill/>
        </p:spPr>
        <p:txBody>
          <a:bodyPr wrap="square" rtlCol="0">
            <a:spAutoFit/>
          </a:bodyPr>
          <a:lstStyle/>
          <a:p>
            <a:r>
              <a:rPr lang="es-ES_tradnl" dirty="0" smtClean="0">
                <a:latin typeface="Helvetica Neue LT Std 55 Roman" charset="0"/>
                <a:ea typeface="Helvetica Neue LT Std 55 Roman" charset="0"/>
                <a:cs typeface="Helvetica Neue LT Std 55 Roman" charset="0"/>
              </a:rPr>
              <a:t>$150 en cuenta</a:t>
            </a:r>
            <a:br>
              <a:rPr lang="es-ES_tradnl" dirty="0" smtClean="0">
                <a:latin typeface="Helvetica Neue LT Std 55 Roman" charset="0"/>
                <a:ea typeface="Helvetica Neue LT Std 55 Roman" charset="0"/>
                <a:cs typeface="Helvetica Neue LT Std 55 Roman" charset="0"/>
              </a:rPr>
            </a:br>
            <a:r>
              <a:rPr lang="es-ES_tradnl" dirty="0" smtClean="0">
                <a:latin typeface="Helvetica Neue LT Std 55 Roman" charset="0"/>
                <a:ea typeface="Helvetica Neue LT Std 55 Roman" charset="0"/>
                <a:cs typeface="Helvetica Neue LT Std 55 Roman" charset="0"/>
              </a:rPr>
              <a:t>interna colectiva</a:t>
            </a:r>
            <a:endParaRPr lang="es-ES_tradnl" dirty="0">
              <a:latin typeface="Helvetica Neue LT Std 55 Roman" charset="0"/>
              <a:ea typeface="Helvetica Neue LT Std 55 Roman" charset="0"/>
              <a:cs typeface="Helvetica Neue LT Std 55 Roman" charset="0"/>
            </a:endParaRPr>
          </a:p>
        </p:txBody>
      </p:sp>
      <p:sp>
        <p:nvSpPr>
          <p:cNvPr id="31" name="TextBox 30"/>
          <p:cNvSpPr txBox="1"/>
          <p:nvPr/>
        </p:nvSpPr>
        <p:spPr>
          <a:xfrm>
            <a:off x="2817811" y="3413962"/>
            <a:ext cx="870751" cy="461665"/>
          </a:xfrm>
          <a:prstGeom prst="rect">
            <a:avLst/>
          </a:prstGeom>
          <a:noFill/>
        </p:spPr>
        <p:txBody>
          <a:bodyPr wrap="none" rtlCol="0">
            <a:spAutoFit/>
          </a:bodyPr>
          <a:lstStyle/>
          <a:p>
            <a:r>
              <a:rPr lang="en-US" sz="2400" b="1" smtClean="0">
                <a:solidFill>
                  <a:srgbClr val="284B23"/>
                </a:solidFill>
                <a:latin typeface="Helvetica Neue LT Std 55 Roman" charset="0"/>
                <a:ea typeface="Helvetica Neue LT Std 55 Roman" charset="0"/>
                <a:cs typeface="Helvetica Neue LT Std 55 Roman" charset="0"/>
              </a:rPr>
              <a:t>$150</a:t>
            </a:r>
            <a:endParaRPr lang="en-US" sz="2400" b="1">
              <a:solidFill>
                <a:srgbClr val="284B23"/>
              </a:solidFill>
              <a:latin typeface="Helvetica Neue LT Std 55 Roman" charset="0"/>
              <a:ea typeface="Helvetica Neue LT Std 55 Roman" charset="0"/>
              <a:cs typeface="Helvetica Neue LT Std 55 Roman" charset="0"/>
            </a:endParaRPr>
          </a:p>
        </p:txBody>
      </p:sp>
      <p:sp>
        <p:nvSpPr>
          <p:cNvPr id="6" name="TextBox 5"/>
          <p:cNvSpPr txBox="1"/>
          <p:nvPr/>
        </p:nvSpPr>
        <p:spPr>
          <a:xfrm>
            <a:off x="2579284" y="3460128"/>
            <a:ext cx="381000" cy="369332"/>
          </a:xfrm>
          <a:prstGeom prst="rect">
            <a:avLst/>
          </a:prstGeom>
          <a:noFill/>
        </p:spPr>
        <p:txBody>
          <a:bodyPr wrap="square" rtlCol="0">
            <a:spAutoFit/>
          </a:bodyPr>
          <a:lstStyle/>
          <a:p>
            <a:r>
              <a:rPr lang="en-US" smtClean="0"/>
              <a:t>=</a:t>
            </a:r>
            <a:endParaRPr lang="en-US"/>
          </a:p>
        </p:txBody>
      </p:sp>
      <p:sp>
        <p:nvSpPr>
          <p:cNvPr id="52" name="TextBox 51"/>
          <p:cNvSpPr txBox="1"/>
          <p:nvPr/>
        </p:nvSpPr>
        <p:spPr>
          <a:xfrm>
            <a:off x="4380458" y="3413962"/>
            <a:ext cx="381000" cy="369332"/>
          </a:xfrm>
          <a:prstGeom prst="rect">
            <a:avLst/>
          </a:prstGeom>
          <a:noFill/>
        </p:spPr>
        <p:txBody>
          <a:bodyPr wrap="square" rtlCol="0">
            <a:spAutoFit/>
          </a:bodyPr>
          <a:lstStyle/>
          <a:p>
            <a:r>
              <a:rPr lang="en-US" smtClean="0"/>
              <a:t>+</a:t>
            </a:r>
            <a:endParaRPr lang="en-US"/>
          </a:p>
        </p:txBody>
      </p:sp>
      <p:sp>
        <p:nvSpPr>
          <p:cNvPr id="53" name="TextBox 52"/>
          <p:cNvSpPr txBox="1"/>
          <p:nvPr/>
        </p:nvSpPr>
        <p:spPr>
          <a:xfrm>
            <a:off x="6468870" y="3413962"/>
            <a:ext cx="381000" cy="369332"/>
          </a:xfrm>
          <a:prstGeom prst="rect">
            <a:avLst/>
          </a:prstGeom>
          <a:noFill/>
        </p:spPr>
        <p:txBody>
          <a:bodyPr wrap="square" rtlCol="0">
            <a:spAutoFit/>
          </a:bodyPr>
          <a:lstStyle/>
          <a:p>
            <a:r>
              <a:rPr lang="en-US" smtClean="0"/>
              <a:t>+</a:t>
            </a:r>
            <a:endParaRPr lang="en-US"/>
          </a:p>
        </p:txBody>
      </p:sp>
      <p:sp>
        <p:nvSpPr>
          <p:cNvPr id="7" name="Left Brace 6"/>
          <p:cNvSpPr/>
          <p:nvPr/>
        </p:nvSpPr>
        <p:spPr>
          <a:xfrm rot="16200000">
            <a:off x="6629811" y="4059504"/>
            <a:ext cx="364593" cy="2483776"/>
          </a:xfrm>
          <a:prstGeom prst="leftBrace">
            <a:avLst/>
          </a:prstGeom>
          <a:ln w="38100">
            <a:solidFill>
              <a:srgbClr val="D1DE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161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66733">
            <a:off x="585553" y="1908591"/>
            <a:ext cx="2899341" cy="5002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42042">
            <a:off x="409847" y="1964258"/>
            <a:ext cx="2766802" cy="4774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215" t="1671" r="2975" b="65690"/>
          <a:stretch/>
        </p:blipFill>
        <p:spPr>
          <a:xfrm rot="21146192">
            <a:off x="697935" y="4285524"/>
            <a:ext cx="2875004" cy="1783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4267201" y="2743200"/>
            <a:ext cx="4267199" cy="1569660"/>
          </a:xfrm>
          <a:prstGeom prst="rect">
            <a:avLst/>
          </a:prstGeom>
          <a:effectLst/>
        </p:spPr>
        <p:txBody>
          <a:bodyPr wrap="square">
            <a:spAutoFit/>
          </a:bodyPr>
          <a:lstStyle/>
          <a:p>
            <a:pPr>
              <a:spcBef>
                <a:spcPts val="1400"/>
              </a:spcBef>
              <a:spcAft>
                <a:spcPts val="600"/>
              </a:spcAft>
            </a:pPr>
            <a:r>
              <a:rPr lang="es-ES_tradnl" sz="2400" b="1" dirty="0" smtClean="0">
                <a:latin typeface="Helvetica Neue LT Std 55 Roman" charset="0"/>
                <a:ea typeface="Helvetica Neue LT Std 55 Roman" charset="0"/>
                <a:cs typeface="Helvetica Neue LT Std 55 Roman" charset="0"/>
              </a:rPr>
              <a:t>Miembros pagan impuestos en dividendo de patrocinio – ambos, el efectivo y la notificación escrita.</a:t>
            </a:r>
            <a:endParaRPr lang="es-ES_tradnl" sz="2400" b="1" dirty="0">
              <a:latin typeface="Helvetica Neue LT Std 55 Roman" charset="0"/>
              <a:ea typeface="Helvetica Neue LT Std 55 Roman" charset="0"/>
              <a:cs typeface="Helvetica Neue LT Std 55 Roman" charset="0"/>
            </a:endParaRPr>
          </a:p>
        </p:txBody>
      </p:sp>
      <p:sp>
        <p:nvSpPr>
          <p:cNvPr id="3" name="TextBox 2"/>
          <p:cNvSpPr txBox="1"/>
          <p:nvPr/>
        </p:nvSpPr>
        <p:spPr>
          <a:xfrm>
            <a:off x="4267199" y="4377413"/>
            <a:ext cx="3276601" cy="923330"/>
          </a:xfrm>
          <a:prstGeom prst="rect">
            <a:avLst/>
          </a:prstGeom>
          <a:noFill/>
        </p:spPr>
        <p:txBody>
          <a:bodyPr wrap="square" rtlCol="0">
            <a:spAutoFit/>
          </a:bodyPr>
          <a:lstStyle/>
          <a:p>
            <a:r>
              <a:rPr lang="es-ES_tradnl">
                <a:latin typeface="Helvetica Neue LT Std 55 Roman" charset="0"/>
                <a:ea typeface="Helvetica Neue LT Std 55 Roman" charset="0"/>
                <a:cs typeface="Helvetica Neue LT Std 55 Roman" charset="0"/>
              </a:rPr>
              <a:t>Jane paga impuestos en $12, los $8 en efectivo </a:t>
            </a:r>
            <a:r>
              <a:rPr lang="es-ES_tradnl" b="1" smtClean="0">
                <a:latin typeface="Helvetica Neue LT Std 55 Roman" charset="0"/>
                <a:ea typeface="Helvetica Neue LT Std 55 Roman" charset="0"/>
                <a:cs typeface="Helvetica Neue LT Std 55 Roman" charset="0"/>
              </a:rPr>
              <a:t>y</a:t>
            </a:r>
            <a:r>
              <a:rPr lang="es-ES_tradnl" smtClean="0">
                <a:latin typeface="Helvetica Neue LT Std 55 Roman" charset="0"/>
                <a:ea typeface="Helvetica Neue LT Std 55 Roman" charset="0"/>
                <a:cs typeface="Helvetica Neue LT Std 55 Roman" charset="0"/>
              </a:rPr>
              <a:t> </a:t>
            </a:r>
            <a:r>
              <a:rPr lang="es-ES_tradnl">
                <a:latin typeface="Helvetica Neue LT Std 55 Roman" charset="0"/>
                <a:ea typeface="Helvetica Neue LT Std 55 Roman" charset="0"/>
                <a:cs typeface="Helvetica Neue LT Std 55 Roman" charset="0"/>
              </a:rPr>
              <a:t>los $4 en su cuenta interna de capital.</a:t>
            </a:r>
          </a:p>
        </p:txBody>
      </p:sp>
      <p:pic>
        <p:nvPicPr>
          <p:cNvPr id="13" name="Picture 9" descr="white_OFE"/>
          <p:cNvPicPr>
            <a:picLocks noChangeAspect="1" noChangeArrowheads="1"/>
          </p:cNvPicPr>
          <p:nvPr/>
        </p:nvPicPr>
        <p:blipFill>
          <a:blip r:embed="rId6" cstate="print"/>
          <a:srcRect/>
          <a:stretch>
            <a:fillRect/>
          </a:stretch>
        </p:blipFill>
        <p:spPr bwMode="auto">
          <a:xfrm>
            <a:off x="304800" y="279400"/>
            <a:ext cx="4495800" cy="558800"/>
          </a:xfrm>
          <a:prstGeom prst="rect">
            <a:avLst/>
          </a:prstGeom>
          <a:noFill/>
          <a:ln w="9525">
            <a:noFill/>
            <a:miter lim="800000"/>
            <a:headEnd/>
            <a:tailEnd/>
          </a:ln>
        </p:spPr>
      </p:pic>
      <p:sp>
        <p:nvSpPr>
          <p:cNvPr id="14" name="Rectangle 1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bwMode="auto">
          <a:xfrm>
            <a:off x="428802" y="765358"/>
            <a:ext cx="8526403"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s-ES_tradnl" sz="2800" b="1">
                <a:solidFill>
                  <a:srgbClr val="284B23"/>
                </a:solidFill>
                <a:latin typeface="Helvetica Neue LT Std 75" charset="0"/>
                <a:ea typeface="Helvetica Neue LT Std 75" charset="0"/>
                <a:cs typeface="Helvetica Neue LT Std 75" charset="0"/>
              </a:rPr>
              <a:t>¿</a:t>
            </a:r>
            <a:r>
              <a:rPr lang="en-US" sz="2800" b="1" err="1">
                <a:solidFill>
                  <a:srgbClr val="284B23"/>
                </a:solidFill>
                <a:latin typeface="Helvetica Neue LT Std 75" charset="0"/>
                <a:ea typeface="Helvetica Neue LT Std 75" charset="0"/>
                <a:cs typeface="Helvetica Neue LT Std 75" charset="0"/>
              </a:rPr>
              <a:t>Qué</a:t>
            </a:r>
            <a:r>
              <a:rPr lang="en-US" sz="2800" b="1">
                <a:solidFill>
                  <a:srgbClr val="284B23"/>
                </a:solidFill>
                <a:latin typeface="Helvetica Neue LT Std 75" charset="0"/>
                <a:ea typeface="Helvetica Neue LT Std 75" charset="0"/>
                <a:cs typeface="Helvetica Neue LT Std 75" charset="0"/>
              </a:rPr>
              <a:t> </a:t>
            </a:r>
            <a:r>
              <a:rPr lang="en-US" sz="2800" b="1" err="1">
                <a:solidFill>
                  <a:srgbClr val="284B23"/>
                </a:solidFill>
                <a:latin typeface="Helvetica Neue LT Std 75" charset="0"/>
                <a:ea typeface="Helvetica Neue LT Std 75" charset="0"/>
                <a:cs typeface="Helvetica Neue LT Std 75" charset="0"/>
              </a:rPr>
              <a:t>paga</a:t>
            </a:r>
            <a:r>
              <a:rPr lang="en-US" sz="2800" b="1">
                <a:solidFill>
                  <a:srgbClr val="284B23"/>
                </a:solidFill>
                <a:latin typeface="Helvetica Neue LT Std 75" charset="0"/>
                <a:ea typeface="Helvetica Neue LT Std 75" charset="0"/>
                <a:cs typeface="Helvetica Neue LT Std 75" charset="0"/>
              </a:rPr>
              <a:t> Jane en </a:t>
            </a:r>
            <a:r>
              <a:rPr lang="en-US" sz="2800" b="1" err="1">
                <a:solidFill>
                  <a:srgbClr val="284B23"/>
                </a:solidFill>
                <a:latin typeface="Helvetica Neue LT Std 75" charset="0"/>
                <a:ea typeface="Helvetica Neue LT Std 75" charset="0"/>
                <a:cs typeface="Helvetica Neue LT Std 75" charset="0"/>
              </a:rPr>
              <a:t>impuestos</a:t>
            </a:r>
            <a:r>
              <a:rPr lang="en-US" sz="2800" b="1">
                <a:solidFill>
                  <a:srgbClr val="284B23"/>
                </a:solidFill>
                <a:latin typeface="Helvetica Neue LT Std 75" charset="0"/>
                <a:ea typeface="Helvetica Neue LT Std 75" charset="0"/>
                <a:cs typeface="Helvetica Neue LT Std 75" charset="0"/>
              </a:rPr>
              <a:t>?</a:t>
            </a:r>
          </a:p>
        </p:txBody>
      </p:sp>
      <p:sp>
        <p:nvSpPr>
          <p:cNvPr id="1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8" name="Straight Connector 1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20" name="Rectangle 19"/>
          <p:cNvSpPr/>
          <p:nvPr/>
        </p:nvSpPr>
        <p:spPr>
          <a:xfrm flipV="1">
            <a:off x="4320444" y="2514730"/>
            <a:ext cx="4061556" cy="76069"/>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33400" y="5559164"/>
            <a:ext cx="8153399" cy="841636"/>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8802" y="1757700"/>
            <a:ext cx="8334198" cy="1600438"/>
          </a:xfrm>
          <a:prstGeom prst="rect">
            <a:avLst/>
          </a:prstGeom>
          <a:noFill/>
        </p:spPr>
        <p:txBody>
          <a:bodyPr wrap="square" rtlCol="0">
            <a:spAutoFit/>
          </a:bodyPr>
          <a:lstStyle/>
          <a:p>
            <a:r>
              <a:rPr lang="en-US" b="1" smtClean="0">
                <a:latin typeface="Helvetica Neue LT Std 55 Roman" charset="0"/>
                <a:ea typeface="Helvetica Neue LT Std 55 Roman" charset="0"/>
                <a:cs typeface="Helvetica Neue LT Std 55 Roman" charset="0"/>
              </a:rPr>
              <a:t>La </a:t>
            </a:r>
            <a:r>
              <a:rPr lang="en-US" b="1" err="1" smtClean="0">
                <a:latin typeface="Helvetica Neue LT Std 55 Roman" charset="0"/>
                <a:ea typeface="Helvetica Neue LT Std 55 Roman" charset="0"/>
                <a:cs typeface="Helvetica Neue LT Std 55 Roman" charset="0"/>
              </a:rPr>
              <a:t>Cooperativa</a:t>
            </a:r>
            <a:r>
              <a:rPr lang="en-US" smtClean="0">
                <a:latin typeface="Helvetica Neue LT Std 55 Roman" charset="0"/>
                <a:ea typeface="Helvetica Neue LT Std 55 Roman" charset="0"/>
                <a:cs typeface="Helvetica Neue LT Std 55 Roman" charset="0"/>
              </a:rPr>
              <a:t/>
            </a:r>
            <a:br>
              <a:rPr lang="en-US" smtClean="0">
                <a:latin typeface="Helvetica Neue LT Std 55 Roman" charset="0"/>
                <a:ea typeface="Helvetica Neue LT Std 55 Roman" charset="0"/>
                <a:cs typeface="Helvetica Neue LT Std 55 Roman" charset="0"/>
              </a:rPr>
            </a:br>
            <a:r>
              <a:rPr lang="es-ES_tradnl" sz="1600">
                <a:latin typeface="Helvetica Neue LT Std 55 Roman" charset="0"/>
                <a:ea typeface="Helvetica Neue LT Std 55 Roman" charset="0"/>
                <a:cs typeface="Helvetica Neue LT Std 55 Roman" charset="0"/>
              </a:rPr>
              <a:t>La cooperativa se beneficia porque paga menos en impuestos de lo que un negocio convencional pagaría. Esto significa que el dinero extra ahorrado en impuestos puede ser reinvertido en la </a:t>
            </a:r>
            <a:r>
              <a:rPr lang="es-ES_tradnl" sz="1600" err="1">
                <a:latin typeface="Helvetica Neue LT Std 55 Roman" charset="0"/>
                <a:ea typeface="Helvetica Neue LT Std 55 Roman" charset="0"/>
                <a:cs typeface="Helvetica Neue LT Std 55 Roman" charset="0"/>
              </a:rPr>
              <a:t>coop</a:t>
            </a:r>
            <a:r>
              <a:rPr lang="es-ES_tradnl" sz="1600">
                <a:latin typeface="Helvetica Neue LT Std 55 Roman" charset="0"/>
                <a:ea typeface="Helvetica Neue LT Std 55 Roman" charset="0"/>
                <a:cs typeface="Helvetica Neue LT Std 55 Roman" charset="0"/>
              </a:rPr>
              <a:t>, posiblemente generando mas ganancias. La </a:t>
            </a:r>
            <a:r>
              <a:rPr lang="es-ES_tradnl" sz="1600" smtClean="0">
                <a:latin typeface="Helvetica Neue LT Std 55 Roman" charset="0"/>
                <a:ea typeface="Helvetica Neue LT Std 55 Roman" charset="0"/>
                <a:cs typeface="Helvetica Neue LT Std 55 Roman" charset="0"/>
              </a:rPr>
              <a:t>cooperativa </a:t>
            </a:r>
            <a:r>
              <a:rPr lang="es-ES_tradnl" sz="1600">
                <a:latin typeface="Helvetica Neue LT Std 55 Roman" charset="0"/>
                <a:ea typeface="Helvetica Neue LT Std 55 Roman" charset="0"/>
                <a:cs typeface="Helvetica Neue LT Std 55 Roman" charset="0"/>
              </a:rPr>
              <a:t>además puede usar los fondos para reinvertirlos en las cuentas internas, lo cual es menos costoso que pedir un préstamo a un banco o inversionista en caso de necesitarlo.</a:t>
            </a:r>
          </a:p>
        </p:txBody>
      </p:sp>
      <p:sp>
        <p:nvSpPr>
          <p:cNvPr id="2" name="TextBox 1"/>
          <p:cNvSpPr txBox="1"/>
          <p:nvPr/>
        </p:nvSpPr>
        <p:spPr>
          <a:xfrm>
            <a:off x="2262554" y="3403377"/>
            <a:ext cx="5586046" cy="861774"/>
          </a:xfrm>
          <a:prstGeom prst="rect">
            <a:avLst/>
          </a:prstGeom>
          <a:noFill/>
        </p:spPr>
        <p:txBody>
          <a:bodyPr wrap="square" rtlCol="0">
            <a:spAutoFit/>
          </a:bodyPr>
          <a:lstStyle/>
          <a:p>
            <a:r>
              <a:rPr lang="en-US" b="1" smtClean="0">
                <a:latin typeface="Helvetica Neue LT Std 55 Roman" charset="0"/>
                <a:ea typeface="Helvetica Neue LT Std 55 Roman" charset="0"/>
                <a:cs typeface="Helvetica Neue LT Std 55 Roman" charset="0"/>
              </a:rPr>
              <a:t>Jane</a:t>
            </a:r>
          </a:p>
          <a:p>
            <a:r>
              <a:rPr lang="es-ES_tradnl" sz="1600" b="1">
                <a:latin typeface="Helvetica Neue LT Std 55 Roman" charset="0"/>
                <a:ea typeface="Helvetica Neue LT Std 55 Roman" charset="0"/>
                <a:cs typeface="Helvetica Neue LT Std 55 Roman" charset="0"/>
              </a:rPr>
              <a:t>Si a la </a:t>
            </a:r>
            <a:r>
              <a:rPr lang="es-ES_tradnl" sz="1600" b="1" smtClean="0">
                <a:latin typeface="Helvetica Neue LT Std 55 Roman" charset="0"/>
                <a:ea typeface="Helvetica Neue LT Std 55 Roman" charset="0"/>
                <a:cs typeface="Helvetica Neue LT Std 55 Roman" charset="0"/>
              </a:rPr>
              <a:t>cooperativa </a:t>
            </a:r>
            <a:r>
              <a:rPr lang="es-ES_tradnl" sz="1600" b="1">
                <a:latin typeface="Helvetica Neue LT Std 55 Roman" charset="0"/>
                <a:ea typeface="Helvetica Neue LT Std 55 Roman" charset="0"/>
                <a:cs typeface="Helvetica Neue LT Std 55 Roman" charset="0"/>
              </a:rPr>
              <a:t>le va mejor, a Jane le va mejor. </a:t>
            </a:r>
            <a:r>
              <a:rPr lang="es-ES_tradnl" sz="1600">
                <a:latin typeface="Helvetica Neue LT Std 55 Roman" charset="0"/>
                <a:ea typeface="Helvetica Neue LT Std 55 Roman" charset="0"/>
                <a:cs typeface="Helvetica Neue LT Std 55 Roman" charset="0"/>
              </a:rPr>
              <a:t>Invertir en el negocio es importante. </a:t>
            </a:r>
          </a:p>
        </p:txBody>
      </p:sp>
      <p:sp>
        <p:nvSpPr>
          <p:cNvPr id="20" name="TextBox 19"/>
          <p:cNvSpPr txBox="1"/>
          <p:nvPr/>
        </p:nvSpPr>
        <p:spPr>
          <a:xfrm>
            <a:off x="2262554" y="4297389"/>
            <a:ext cx="6614160" cy="954107"/>
          </a:xfrm>
          <a:prstGeom prst="rect">
            <a:avLst/>
          </a:prstGeom>
          <a:noFill/>
        </p:spPr>
        <p:txBody>
          <a:bodyPr wrap="square" rtlCol="0">
            <a:spAutoFit/>
          </a:bodyPr>
          <a:lstStyle/>
          <a:p>
            <a:r>
              <a:rPr lang="es-ES_tradnl" sz="1400" b="1">
                <a:latin typeface="Helvetica Neue LT Std 55 Roman" charset="0"/>
                <a:ea typeface="Helvetica Neue LT Std 55 Roman" charset="0"/>
                <a:cs typeface="Helvetica Neue LT Std 55 Roman" charset="0"/>
              </a:rPr>
              <a:t>La cuenta interna de capital de Jane actúa como una cuenta de ahorros o de retiro </a:t>
            </a:r>
            <a:r>
              <a:rPr lang="es-ES_tradnl" sz="1400">
                <a:latin typeface="Helvetica Neue LT Std 55 Roman" charset="0"/>
                <a:ea typeface="Helvetica Neue LT Std 55 Roman" charset="0"/>
                <a:cs typeface="Helvetica Neue LT Std 55 Roman" charset="0"/>
              </a:rPr>
              <a:t>(por ejemplo, </a:t>
            </a:r>
            <a:r>
              <a:rPr lang="es-ES_tradnl" sz="1400" err="1">
                <a:latin typeface="Helvetica Neue LT Std 55 Roman" charset="0"/>
                <a:ea typeface="Helvetica Neue LT Std 55 Roman" charset="0"/>
                <a:cs typeface="Helvetica Neue LT Std 55 Roman" charset="0"/>
              </a:rPr>
              <a:t>Roth</a:t>
            </a:r>
            <a:r>
              <a:rPr lang="es-ES_tradnl" sz="1400">
                <a:latin typeface="Helvetica Neue LT Std 55 Roman" charset="0"/>
                <a:ea typeface="Helvetica Neue LT Std 55 Roman" charset="0"/>
                <a:cs typeface="Helvetica Neue LT Std 55 Roman" charset="0"/>
              </a:rPr>
              <a:t> IRA). Cuando ella retira fundos, ella no paga impuestos en esos retiros. Entonces, en lugar de invertir en la bolsa de valores, Jane está invirtiendo en su propio lugar de trabajo.</a:t>
            </a:r>
          </a:p>
        </p:txBody>
      </p:sp>
      <p:sp>
        <p:nvSpPr>
          <p:cNvPr id="7" name="TextBox 6"/>
          <p:cNvSpPr txBox="1"/>
          <p:nvPr/>
        </p:nvSpPr>
        <p:spPr>
          <a:xfrm>
            <a:off x="762000" y="5715000"/>
            <a:ext cx="7696199" cy="584775"/>
          </a:xfrm>
          <a:prstGeom prst="rect">
            <a:avLst/>
          </a:prstGeom>
          <a:noFill/>
        </p:spPr>
        <p:txBody>
          <a:bodyPr wrap="square" rtlCol="0">
            <a:spAutoFit/>
          </a:bodyPr>
          <a:lstStyle/>
          <a:p>
            <a:r>
              <a:rPr lang="es-ES_tradnl" sz="1600" b="1">
                <a:solidFill>
                  <a:srgbClr val="284B23"/>
                </a:solidFill>
                <a:latin typeface="Helvetica Neue LT Std 55 Roman" charset="0"/>
                <a:ea typeface="Helvetica Neue LT Std 55 Roman" charset="0"/>
                <a:cs typeface="Helvetica Neue LT Std 55 Roman" charset="0"/>
              </a:rPr>
              <a:t>Cuándo recibe Jane un pago? </a:t>
            </a:r>
            <a:r>
              <a:rPr lang="es-ES_tradnl" sz="1600">
                <a:solidFill>
                  <a:srgbClr val="284B23"/>
                </a:solidFill>
                <a:latin typeface="Helvetica Neue LT Std 55 Roman" charset="0"/>
                <a:ea typeface="Helvetica Neue LT Std 55 Roman" charset="0"/>
                <a:cs typeface="Helvetica Neue LT Std 55 Roman" charset="0"/>
              </a:rPr>
              <a:t>La </a:t>
            </a:r>
            <a:r>
              <a:rPr lang="es-ES_tradnl" sz="1600" smtClean="0">
                <a:solidFill>
                  <a:srgbClr val="284B23"/>
                </a:solidFill>
                <a:latin typeface="Helvetica Neue LT Std 55 Roman" charset="0"/>
                <a:ea typeface="Helvetica Neue LT Std 55 Roman" charset="0"/>
                <a:cs typeface="Helvetica Neue LT Std 55 Roman" charset="0"/>
              </a:rPr>
              <a:t>cooperativa </a:t>
            </a:r>
            <a:r>
              <a:rPr lang="es-ES_tradnl" sz="1600">
                <a:solidFill>
                  <a:srgbClr val="284B23"/>
                </a:solidFill>
                <a:latin typeface="Helvetica Neue LT Std 55 Roman" charset="0"/>
                <a:ea typeface="Helvetica Neue LT Std 55 Roman" charset="0"/>
                <a:cs typeface="Helvetica Neue LT Std 55 Roman" charset="0"/>
              </a:rPr>
              <a:t>decide cuando se hacen pagos y balancea las necesidades de la </a:t>
            </a:r>
            <a:r>
              <a:rPr lang="es-ES_tradnl" sz="1600" smtClean="0">
                <a:solidFill>
                  <a:srgbClr val="284B23"/>
                </a:solidFill>
                <a:latin typeface="Helvetica Neue LT Std 55 Roman" charset="0"/>
                <a:ea typeface="Helvetica Neue LT Std 55 Roman" charset="0"/>
                <a:cs typeface="Helvetica Neue LT Std 55 Roman" charset="0"/>
              </a:rPr>
              <a:t>cooperativa </a:t>
            </a:r>
            <a:r>
              <a:rPr lang="es-ES_tradnl" sz="1600">
                <a:solidFill>
                  <a:srgbClr val="284B23"/>
                </a:solidFill>
                <a:latin typeface="Helvetica Neue LT Std 55 Roman" charset="0"/>
                <a:ea typeface="Helvetica Neue LT Std 55 Roman" charset="0"/>
                <a:cs typeface="Helvetica Neue LT Std 55 Roman" charset="0"/>
              </a:rPr>
              <a:t>con las necesidades de los miembros.</a:t>
            </a:r>
          </a:p>
        </p:txBody>
      </p:sp>
      <p:pic>
        <p:nvPicPr>
          <p:cNvPr id="17" name="Picture 9" descr="white_OFE"/>
          <p:cNvPicPr>
            <a:picLocks noChangeAspect="1" noChangeArrowheads="1"/>
          </p:cNvPicPr>
          <p:nvPr/>
        </p:nvPicPr>
        <p:blipFill>
          <a:blip r:embed="rId3" cstate="print"/>
          <a:srcRect/>
          <a:stretch>
            <a:fillRect/>
          </a:stretch>
        </p:blipFill>
        <p:spPr bwMode="auto">
          <a:xfrm>
            <a:off x="304800" y="279400"/>
            <a:ext cx="4495800" cy="558800"/>
          </a:xfrm>
          <a:prstGeom prst="rect">
            <a:avLst/>
          </a:prstGeom>
          <a:noFill/>
          <a:ln w="9525">
            <a:noFill/>
            <a:miter lim="800000"/>
            <a:headEnd/>
            <a:tailEnd/>
          </a:ln>
        </p:spPr>
      </p:pic>
      <p:sp>
        <p:nvSpPr>
          <p:cNvPr id="18" name="Rectangle 1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bwMode="auto">
          <a:xfrm>
            <a:off x="428802" y="765358"/>
            <a:ext cx="8745488"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kern="0">
                <a:solidFill>
                  <a:srgbClr val="284B23"/>
                </a:solidFill>
                <a:latin typeface="Helvetica Neue LT Std 75" charset="0"/>
                <a:ea typeface="Helvetica Neue LT Std 75" charset="0"/>
                <a:cs typeface="Helvetica Neue LT Std 75" charset="0"/>
              </a:rPr>
              <a:t>¿</a:t>
            </a:r>
            <a:r>
              <a:rPr lang="en-US" sz="2000" b="1" kern="0" err="1">
                <a:solidFill>
                  <a:srgbClr val="284B23"/>
                </a:solidFill>
                <a:latin typeface="Helvetica Neue LT Std 75" charset="0"/>
                <a:ea typeface="Helvetica Neue LT Std 75" charset="0"/>
                <a:cs typeface="Helvetica Neue LT Std 75" charset="0"/>
              </a:rPr>
              <a:t>Por</a:t>
            </a:r>
            <a:r>
              <a:rPr lang="en-US" sz="2000" b="1" kern="0">
                <a:solidFill>
                  <a:srgbClr val="284B23"/>
                </a:solidFill>
                <a:latin typeface="Helvetica Neue LT Std 75" charset="0"/>
                <a:ea typeface="Helvetica Neue LT Std 75" charset="0"/>
                <a:cs typeface="Helvetica Neue LT Std 75" charset="0"/>
              </a:rPr>
              <a:t> </a:t>
            </a:r>
            <a:r>
              <a:rPr lang="en-US" sz="2000" b="1" kern="0" err="1">
                <a:solidFill>
                  <a:srgbClr val="284B23"/>
                </a:solidFill>
                <a:latin typeface="Helvetica Neue LT Std 75" charset="0"/>
                <a:ea typeface="Helvetica Neue LT Std 75" charset="0"/>
                <a:cs typeface="Helvetica Neue LT Std 75" charset="0"/>
              </a:rPr>
              <a:t>qué</a:t>
            </a:r>
            <a:r>
              <a:rPr lang="en-US" sz="2000" b="1" kern="0">
                <a:solidFill>
                  <a:srgbClr val="284B23"/>
                </a:solidFill>
                <a:latin typeface="Helvetica Neue LT Std 75" charset="0"/>
                <a:ea typeface="Helvetica Neue LT Std 75" charset="0"/>
                <a:cs typeface="Helvetica Neue LT Std 75" charset="0"/>
              </a:rPr>
              <a:t> </a:t>
            </a:r>
            <a:r>
              <a:rPr lang="en-US" sz="2000" b="1" kern="0" err="1">
                <a:solidFill>
                  <a:srgbClr val="284B23"/>
                </a:solidFill>
                <a:latin typeface="Helvetica Neue LT Std 75" charset="0"/>
                <a:ea typeface="Helvetica Neue LT Std 75" charset="0"/>
                <a:cs typeface="Helvetica Neue LT Std 75" charset="0"/>
              </a:rPr>
              <a:t>este</a:t>
            </a:r>
            <a:r>
              <a:rPr lang="en-US" sz="2000" b="1" kern="0">
                <a:solidFill>
                  <a:srgbClr val="284B23"/>
                </a:solidFill>
                <a:latin typeface="Helvetica Neue LT Std 75" charset="0"/>
                <a:ea typeface="Helvetica Neue LT Std 75" charset="0"/>
                <a:cs typeface="Helvetica Neue LT Std 75" charset="0"/>
              </a:rPr>
              <a:t> </a:t>
            </a:r>
            <a:r>
              <a:rPr lang="en-US" sz="2000" b="1" kern="0" err="1">
                <a:solidFill>
                  <a:srgbClr val="284B23"/>
                </a:solidFill>
                <a:latin typeface="Helvetica Neue LT Std 75" charset="0"/>
                <a:ea typeface="Helvetica Neue LT Std 75" charset="0"/>
                <a:cs typeface="Helvetica Neue LT Std 75" charset="0"/>
              </a:rPr>
              <a:t>es</a:t>
            </a:r>
            <a:r>
              <a:rPr lang="en-US" sz="2000" b="1" kern="0">
                <a:solidFill>
                  <a:srgbClr val="284B23"/>
                </a:solidFill>
                <a:latin typeface="Helvetica Neue LT Std 75" charset="0"/>
                <a:ea typeface="Helvetica Neue LT Std 75" charset="0"/>
                <a:cs typeface="Helvetica Neue LT Std 75" charset="0"/>
              </a:rPr>
              <a:t> un </a:t>
            </a:r>
            <a:r>
              <a:rPr lang="en-US" sz="2000" b="1" kern="0" err="1">
                <a:solidFill>
                  <a:srgbClr val="284B23"/>
                </a:solidFill>
                <a:latin typeface="Helvetica Neue LT Std 75" charset="0"/>
                <a:ea typeface="Helvetica Neue LT Std 75" charset="0"/>
                <a:cs typeface="Helvetica Neue LT Std 75" charset="0"/>
              </a:rPr>
              <a:t>buen</a:t>
            </a:r>
            <a:r>
              <a:rPr lang="en-US" sz="2000" b="1" kern="0">
                <a:solidFill>
                  <a:srgbClr val="284B23"/>
                </a:solidFill>
                <a:latin typeface="Helvetica Neue LT Std 75" charset="0"/>
                <a:ea typeface="Helvetica Neue LT Std 75" charset="0"/>
                <a:cs typeface="Helvetica Neue LT Std 75" charset="0"/>
              </a:rPr>
              <a:t> </a:t>
            </a:r>
            <a:r>
              <a:rPr lang="en-US" sz="2000" b="1" kern="0" err="1">
                <a:solidFill>
                  <a:srgbClr val="284B23"/>
                </a:solidFill>
                <a:latin typeface="Helvetica Neue LT Std 75" charset="0"/>
                <a:ea typeface="Helvetica Neue LT Std 75" charset="0"/>
                <a:cs typeface="Helvetica Neue LT Std 75" charset="0"/>
              </a:rPr>
              <a:t>negocio</a:t>
            </a:r>
            <a:r>
              <a:rPr lang="en-US" sz="2000" b="1" kern="0">
                <a:solidFill>
                  <a:srgbClr val="284B23"/>
                </a:solidFill>
                <a:latin typeface="Helvetica Neue LT Std 75" charset="0"/>
                <a:ea typeface="Helvetica Neue LT Std 75" charset="0"/>
                <a:cs typeface="Helvetica Neue LT Std 75" charset="0"/>
              </a:rPr>
              <a:t> para la coop y para Jane?</a:t>
            </a:r>
            <a:endParaRPr lang="en-US" sz="2000" b="1" kern="0" smtClean="0">
              <a:solidFill>
                <a:srgbClr val="284B23"/>
              </a:solidFill>
              <a:latin typeface="Helvetica Neue LT Std 75" charset="0"/>
              <a:ea typeface="Helvetica Neue LT Std 75" charset="0"/>
              <a:cs typeface="Helvetica Neue LT Std 75" charset="0"/>
            </a:endParaRPr>
          </a:p>
        </p:txBody>
      </p:sp>
      <p:sp>
        <p:nvSpPr>
          <p:cNvPr id="23"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24" name="Straight Connector 23"/>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023" y="3403377"/>
            <a:ext cx="1473338" cy="1822826"/>
          </a:xfrm>
          <a:prstGeom prst="rect">
            <a:avLst/>
          </a:prstGeom>
        </p:spPr>
      </p:pic>
    </p:spTree>
    <p:extLst>
      <p:ext uri="{BB962C8B-B14F-4D97-AF65-F5344CB8AC3E}">
        <p14:creationId xmlns:p14="http://schemas.microsoft.com/office/powerpoint/2010/main" val="372417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0"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9448665"/>
              </p:ext>
            </p:extLst>
          </p:nvPr>
        </p:nvGraphicFramePr>
        <p:xfrm>
          <a:off x="430661" y="1161652"/>
          <a:ext cx="8119241" cy="5334000"/>
        </p:xfrm>
        <a:graphic>
          <a:graphicData uri="http://schemas.openxmlformats.org/drawingml/2006/chart">
            <c:chart xmlns:c="http://schemas.openxmlformats.org/drawingml/2006/chart" xmlns:r="http://schemas.openxmlformats.org/officeDocument/2006/relationships" r:id="rId3"/>
          </a:graphicData>
        </a:graphic>
      </p:graphicFrame>
      <p:pic>
        <p:nvPicPr>
          <p:cNvPr id="22" name="Picture 9" descr="white_OFE"/>
          <p:cNvPicPr>
            <a:picLocks noChangeAspect="1" noChangeArrowheads="1"/>
          </p:cNvPicPr>
          <p:nvPr/>
        </p:nvPicPr>
        <p:blipFill>
          <a:blip r:embed="rId4" cstate="print"/>
          <a:srcRect/>
          <a:stretch>
            <a:fillRect/>
          </a:stretch>
        </p:blipFill>
        <p:spPr bwMode="auto">
          <a:xfrm>
            <a:off x="304800" y="279400"/>
            <a:ext cx="4495800" cy="558800"/>
          </a:xfrm>
          <a:prstGeom prst="rect">
            <a:avLst/>
          </a:prstGeom>
          <a:noFill/>
          <a:ln w="9525">
            <a:noFill/>
            <a:miter lim="800000"/>
            <a:headEnd/>
            <a:tailEnd/>
          </a:ln>
        </p:spPr>
      </p:pic>
      <p:sp>
        <p:nvSpPr>
          <p:cNvPr id="23" name="Rectangle 22"/>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bwMode="auto">
          <a:xfrm>
            <a:off x="428802" y="765358"/>
            <a:ext cx="8745488"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a:solidFill>
                  <a:srgbClr val="284B23"/>
                </a:solidFill>
                <a:latin typeface="Helvetica Neue LT Std 75" charset="0"/>
                <a:ea typeface="Helvetica Neue LT Std 75" charset="0"/>
                <a:cs typeface="Helvetica Neue LT Std 75" charset="0"/>
              </a:rPr>
              <a:t>Balance </a:t>
            </a:r>
            <a:r>
              <a:rPr lang="en-US" sz="2800" b="1" kern="0" err="1">
                <a:solidFill>
                  <a:srgbClr val="284B23"/>
                </a:solidFill>
                <a:latin typeface="Helvetica Neue LT Std 75" charset="0"/>
                <a:ea typeface="Helvetica Neue LT Std 75" charset="0"/>
                <a:cs typeface="Helvetica Neue LT Std 75" charset="0"/>
              </a:rPr>
              <a:t>Cuenta</a:t>
            </a:r>
            <a:r>
              <a:rPr lang="en-US" sz="2800" b="1" kern="0">
                <a:solidFill>
                  <a:srgbClr val="284B23"/>
                </a:solidFill>
                <a:latin typeface="Helvetica Neue LT Std 75" charset="0"/>
                <a:ea typeface="Helvetica Neue LT Std 75" charset="0"/>
                <a:cs typeface="Helvetica Neue LT Std 75" charset="0"/>
              </a:rPr>
              <a:t> </a:t>
            </a:r>
            <a:r>
              <a:rPr lang="en-US" sz="2800" b="1" kern="0" err="1">
                <a:solidFill>
                  <a:srgbClr val="284B23"/>
                </a:solidFill>
                <a:latin typeface="Helvetica Neue LT Std 75" charset="0"/>
                <a:ea typeface="Helvetica Neue LT Std 75" charset="0"/>
                <a:cs typeface="Helvetica Neue LT Std 75" charset="0"/>
              </a:rPr>
              <a:t>Interna</a:t>
            </a:r>
            <a:r>
              <a:rPr lang="en-US" sz="2800" b="1" kern="0">
                <a:solidFill>
                  <a:srgbClr val="284B23"/>
                </a:solidFill>
                <a:latin typeface="Helvetica Neue LT Std 75" charset="0"/>
                <a:ea typeface="Helvetica Neue LT Std 75" charset="0"/>
                <a:cs typeface="Helvetica Neue LT Std 75" charset="0"/>
              </a:rPr>
              <a:t> de Capital</a:t>
            </a:r>
            <a:endParaRPr lang="en-US" sz="2800" b="1" kern="0" smtClean="0">
              <a:solidFill>
                <a:srgbClr val="284B23"/>
              </a:solidFill>
              <a:latin typeface="Helvetica Neue LT Std 75" charset="0"/>
              <a:ea typeface="Helvetica Neue LT Std 75" charset="0"/>
              <a:cs typeface="Helvetica Neue LT Std 75" charset="0"/>
            </a:endParaRPr>
          </a:p>
        </p:txBody>
      </p:sp>
      <p:sp>
        <p:nvSpPr>
          <p:cNvPr id="26"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27" name="Straight Connector 26"/>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extLst>
      <p:ext uri="{BB962C8B-B14F-4D97-AF65-F5344CB8AC3E}">
        <p14:creationId xmlns:p14="http://schemas.microsoft.com/office/powerpoint/2010/main" val="3112271967"/>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kern="0" err="1" smtClean="0">
                <a:solidFill>
                  <a:srgbClr val="284B23"/>
                </a:solidFill>
                <a:latin typeface="Helvetica Neue LT Std 75" charset="0"/>
                <a:ea typeface="Helvetica Neue LT Std 75" charset="0"/>
                <a:cs typeface="Helvetica Neue LT Std 75" charset="0"/>
              </a:rPr>
              <a:t>Resumen</a:t>
            </a:r>
            <a:endParaRPr lang="en-US" sz="2800" b="1" kern="0">
              <a:solidFill>
                <a:srgbClr val="284B23"/>
              </a:solidFill>
              <a:latin typeface="Helvetica Neue LT Std 75" charset="0"/>
              <a:ea typeface="Helvetica Neue LT Std 75" charset="0"/>
              <a:cs typeface="Helvetica Neue LT Std 75" charset="0"/>
            </a:endParaRPr>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0" name="Content Placeholder 2"/>
          <p:cNvSpPr txBox="1">
            <a:spLocks/>
          </p:cNvSpPr>
          <p:nvPr/>
        </p:nvSpPr>
        <p:spPr bwMode="auto">
          <a:xfrm>
            <a:off x="426672" y="2057400"/>
            <a:ext cx="7498128"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s-ES_tradnl" sz="2000" b="1">
                <a:latin typeface="Helvetica Neue LT Std 55 Roman" charset="0"/>
                <a:ea typeface="Helvetica Neue LT Std 55 Roman" charset="0"/>
                <a:cs typeface="Helvetica Neue LT Std 55 Roman" charset="0"/>
              </a:rPr>
              <a:t>Rentabilidad tiene dos niveles: </a:t>
            </a:r>
            <a:r>
              <a:rPr lang="es-ES_tradnl" sz="2000">
                <a:latin typeface="Helvetica Neue LT Std 55 Roman" charset="0"/>
                <a:ea typeface="Helvetica Neue LT Std 55 Roman" charset="0"/>
                <a:cs typeface="Helvetica Neue LT Std 55 Roman" charset="0"/>
              </a:rPr>
              <a:t>ganancias brutas y ganancias netas.</a:t>
            </a:r>
          </a:p>
          <a:p>
            <a:r>
              <a:rPr lang="es-ES_tradnl" sz="2000" b="1">
                <a:latin typeface="Helvetica Neue LT Std 55 Roman" charset="0"/>
                <a:ea typeface="Helvetica Neue LT Std 55 Roman" charset="0"/>
                <a:cs typeface="Helvetica Neue LT Std 55 Roman" charset="0"/>
              </a:rPr>
              <a:t>Miembros de una cooperativa pagan por una membresía </a:t>
            </a:r>
            <a:r>
              <a:rPr lang="es-ES_tradnl" sz="2000">
                <a:latin typeface="Helvetica Neue LT Std 55 Roman" charset="0"/>
                <a:ea typeface="Helvetica Neue LT Std 55 Roman" charset="0"/>
                <a:cs typeface="Helvetica Neue LT Std 55 Roman" charset="0"/>
              </a:rPr>
              <a:t>en la cooperativa.</a:t>
            </a:r>
          </a:p>
          <a:p>
            <a:r>
              <a:rPr lang="es-ES_tradnl" sz="2000" b="1">
                <a:latin typeface="Helvetica Neue LT Std 55 Roman" charset="0"/>
                <a:ea typeface="Helvetica Neue LT Std 55 Roman" charset="0"/>
                <a:cs typeface="Helvetica Neue LT Std 55 Roman" charset="0"/>
              </a:rPr>
              <a:t>Ganancias de la cooperativa pueden ser distribuidas a los miembros</a:t>
            </a:r>
            <a:r>
              <a:rPr lang="es-ES_tradnl" sz="2000">
                <a:latin typeface="Helvetica Neue LT Std 55 Roman" charset="0"/>
                <a:ea typeface="Helvetica Neue LT Std 55 Roman" charset="0"/>
                <a:cs typeface="Helvetica Neue LT Std 55 Roman" charset="0"/>
              </a:rPr>
              <a:t> y/o retenidas en el negocio.</a:t>
            </a:r>
          </a:p>
          <a:p>
            <a:r>
              <a:rPr lang="es-ES_tradnl" sz="2000" b="1">
                <a:latin typeface="Helvetica Neue LT Std 55 Roman" charset="0"/>
                <a:ea typeface="Helvetica Neue LT Std 55 Roman" charset="0"/>
                <a:cs typeface="Helvetica Neue LT Std 55 Roman" charset="0"/>
              </a:rPr>
              <a:t>Las acciones de los miembros, ganancias distribuidas y ganancias retenidas son registradas en una cuenta de capital interna.</a:t>
            </a:r>
            <a:endParaRPr lang="en-US" sz="2000" b="1">
              <a:latin typeface="Helvetica Neue LT Std 55 Roman" charset="0"/>
              <a:ea typeface="Helvetica Neue LT Std 55 Roman" charset="0"/>
              <a:cs typeface="Helvetica Neue LT Std 55 Roman" charset="0"/>
            </a:endParaRPr>
          </a:p>
        </p:txBody>
      </p:sp>
      <p:sp>
        <p:nvSpPr>
          <p:cNvPr id="11" name="TextBox 10"/>
          <p:cNvSpPr txBox="1"/>
          <p:nvPr/>
        </p:nvSpPr>
        <p:spPr>
          <a:xfrm>
            <a:off x="609600" y="5765991"/>
            <a:ext cx="5410200" cy="523220"/>
          </a:xfrm>
          <a:prstGeom prst="rect">
            <a:avLst/>
          </a:prstGeom>
          <a:noFill/>
        </p:spPr>
        <p:txBody>
          <a:bodyPr wrap="square" rtlCol="0">
            <a:spAutoFit/>
          </a:bodyPr>
          <a:lstStyle/>
          <a:p>
            <a:r>
              <a:rPr lang="en-US" sz="1000" dirty="0">
                <a:latin typeface="Helvetica Neue LT Std 55 Roman"/>
              </a:rPr>
              <a:t>© June 2017. New York City Department of Consumer Affairs. All rights reserved.</a:t>
            </a:r>
          </a:p>
          <a:p>
            <a:endParaRPr lang="en-US" dirty="0"/>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478606782"/>
              </p:ext>
            </p:extLst>
          </p:nvPr>
        </p:nvGraphicFramePr>
        <p:xfrm>
          <a:off x="533400" y="1905000"/>
          <a:ext cx="4800600" cy="4699411"/>
        </p:xfrm>
        <a:graphic>
          <a:graphicData uri="http://schemas.openxmlformats.org/drawingml/2006/table">
            <a:tbl>
              <a:tblPr/>
              <a:tblGrid>
                <a:gridCol w="3936226"/>
                <a:gridCol w="864374"/>
              </a:tblGrid>
              <a:tr h="206174">
                <a:tc>
                  <a:txBody>
                    <a:bodyPr/>
                    <a:lstStyle/>
                    <a:p>
                      <a:pPr algn="l" fontAlgn="b"/>
                      <a:r>
                        <a:rPr lang="es-ES_tradnl" sz="1800" b="1" i="0" u="none" strike="noStrike" noProof="0" dirty="0" smtClean="0">
                          <a:solidFill>
                            <a:schemeClr val="tx1"/>
                          </a:solidFill>
                          <a:latin typeface="Helvetica Neue LT Std 55 Roman" charset="0"/>
                          <a:ea typeface="Helvetica Neue LT Std 55 Roman" charset="0"/>
                          <a:cs typeface="Helvetica Neue LT Std 55 Roman" charset="0"/>
                        </a:rPr>
                        <a:t>Nombre de la Compañía</a:t>
                      </a:r>
                      <a:endParaRPr lang="es-ES_tradnl" sz="1800" b="1" i="0" u="none" strike="noStrike" noProof="0" dirty="0">
                        <a:solidFill>
                          <a:schemeClr val="tx1"/>
                        </a:solidFill>
                        <a:latin typeface="Helvetica Neue LT Std 55 Roman" charset="0"/>
                        <a:ea typeface="Helvetica Neue LT Std 55 Roman" charset="0"/>
                        <a:cs typeface="Helvetica Neue LT Std 55 Roman" charset="0"/>
                      </a:endParaRPr>
                    </a:p>
                  </a:txBody>
                  <a:tcPr marL="7759" marR="7759" marT="7759" marB="0" anchor="b">
                    <a:lnL>
                      <a:noFill/>
                    </a:lnL>
                    <a:lnR>
                      <a:noFill/>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r>
              <a:tr h="206174">
                <a:tc>
                  <a:txBody>
                    <a:bodyPr/>
                    <a:lstStyle/>
                    <a:p>
                      <a:pPr algn="l" fontAlgn="b"/>
                      <a:r>
                        <a:rPr lang="es-ES_tradnl" sz="1800" b="1" i="0" u="none" strike="noStrike" noProof="0" dirty="0" smtClean="0">
                          <a:solidFill>
                            <a:schemeClr val="tx1"/>
                          </a:solidFill>
                          <a:latin typeface="Helvetica Neue LT Std 55 Roman" charset="0"/>
                          <a:ea typeface="Helvetica Neue LT Std 55 Roman" charset="0"/>
                          <a:cs typeface="Helvetica Neue LT Std 55 Roman" charset="0"/>
                        </a:rPr>
                        <a:t>Presupuesto Inicial</a:t>
                      </a:r>
                      <a:endParaRPr lang="es-ES_tradnl" sz="1800" b="1" i="0" u="none" strike="noStrike" noProof="0" dirty="0">
                        <a:solidFill>
                          <a:schemeClr val="tx1"/>
                        </a:solidFill>
                        <a:latin typeface="Helvetica Neue LT Std 55 Roman" charset="0"/>
                        <a:ea typeface="Helvetica Neue LT Std 55 Roman" charset="0"/>
                        <a:cs typeface="Helvetica Neue LT Std 55 Roman" charset="0"/>
                      </a:endParaRPr>
                    </a:p>
                  </a:txBody>
                  <a:tcPr marL="7759" marR="7759" marT="7759" marB="0" anchor="b">
                    <a:lnL>
                      <a:noFill/>
                    </a:lnL>
                    <a:lnR>
                      <a:noFill/>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r>
              <a:tr h="146041">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r>
              <a:tr h="204201">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r>
              <a:tr h="180403">
                <a:tc>
                  <a:txBody>
                    <a:bodyPr/>
                    <a:lstStyle/>
                    <a:p>
                      <a:pPr algn="l" fontAlgn="b"/>
                      <a:r>
                        <a:rPr lang="es-ES_tradnl" sz="1000" b="1" i="0" u="none" strike="noStrike" noProof="0" dirty="0" smtClean="0">
                          <a:solidFill>
                            <a:schemeClr val="tx1"/>
                          </a:solidFill>
                          <a:latin typeface="Helvetica Neue LT Std 55 Roman" charset="0"/>
                          <a:ea typeface="Helvetica Neue LT Std 55 Roman" charset="0"/>
                          <a:cs typeface="Helvetica Neue LT Std 55 Roman" charset="0"/>
                        </a:rPr>
                        <a:t>Costos de Iniciación</a:t>
                      </a:r>
                      <a:endParaRPr lang="es-ES_tradnl" sz="1000" b="1" i="0" u="none" strike="noStrike" noProof="0" dirty="0">
                        <a:solidFill>
                          <a:schemeClr val="tx1"/>
                        </a:solidFill>
                        <a:latin typeface="Helvetica Neue LT Std 55 Roman" charset="0"/>
                        <a:ea typeface="Helvetica Neue LT Std 55 Roman" charset="0"/>
                        <a:cs typeface="Helvetica Neue LT Std 55 Roman" charset="0"/>
                      </a:endParaRPr>
                    </a:p>
                  </a:txBody>
                  <a:tcPr marL="7759" marR="7759" marT="7759" marB="0" anchor="b">
                    <a:lnL>
                      <a:noFill/>
                    </a:lnL>
                    <a:lnR>
                      <a:noFill/>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r>
              <a:tr h="177332">
                <a:tc>
                  <a:txBody>
                    <a:bodyPr/>
                    <a:lstStyle/>
                    <a:p>
                      <a:pPr algn="l" fontAlgn="b"/>
                      <a:r>
                        <a:rPr lang="es-ES_tradnl" sz="1000" b="0" i="0" u="none" strike="noStrike" noProof="0" dirty="0" smtClean="0">
                          <a:solidFill>
                            <a:schemeClr val="tx1"/>
                          </a:solidFill>
                          <a:latin typeface="Helvetica Neue LT Std 55 Roman" charset="0"/>
                          <a:ea typeface="Helvetica Neue LT Std 55 Roman" charset="0"/>
                          <a:cs typeface="Helvetica Neue LT Std 55 Roman" charset="0"/>
                        </a:rPr>
                        <a:t> </a:t>
                      </a:r>
                      <a:endParaRPr lang="es-ES_tradnl" sz="1000" b="0" i="0" u="none" strike="noStrike" noProof="0" dirty="0">
                        <a:solidFill>
                          <a:schemeClr val="tx1"/>
                        </a:solidFill>
                        <a:latin typeface="Helvetica Neue LT Std 55 Roman" charset="0"/>
                        <a:ea typeface="Helvetica Neue LT Std 55 Roman" charset="0"/>
                        <a:cs typeface="Helvetica Neue LT Std 55 Roman" charset="0"/>
                      </a:endParaRPr>
                    </a:p>
                  </a:txBody>
                  <a:tcPr marL="7759" marR="7759" marT="7759" marB="0" anchor="b">
                    <a:lnL>
                      <a:noFill/>
                    </a:lnL>
                    <a:lnR>
                      <a:noFill/>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75665">
                <a:tc>
                  <a:txBody>
                    <a:bodyPr/>
                    <a:lstStyle/>
                    <a:p>
                      <a:pPr algn="l" fontAlgn="b"/>
                      <a:r>
                        <a:rPr lang="es-ES_tradnl" sz="1000" b="0" i="0" u="none" strike="noStrike" noProof="0" smtClean="0">
                          <a:latin typeface="Arial"/>
                        </a:rPr>
                        <a:t>Compra</a:t>
                      </a:r>
                      <a:r>
                        <a:rPr lang="es-ES_tradnl" sz="1000" b="0" i="0" u="none" strike="noStrike" baseline="0" noProof="0" smtClean="0">
                          <a:latin typeface="Arial"/>
                        </a:rPr>
                        <a:t> de</a:t>
                      </a:r>
                      <a:r>
                        <a:rPr lang="es-ES_tradnl" sz="1000" b="0" i="0" u="none" strike="noStrike" noProof="0" smtClean="0">
                          <a:latin typeface="Arial"/>
                        </a:rPr>
                        <a:t> Inventario</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Renovación</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Depósitos de Alquiler</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Mercadeo</a:t>
                      </a:r>
                      <a:r>
                        <a:rPr lang="es-ES_tradnl" sz="1000" b="0" i="0" u="none" strike="noStrike" baseline="0" noProof="0" smtClean="0">
                          <a:latin typeface="Arial"/>
                        </a:rPr>
                        <a:t> y Publicidad</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0004">
                <a:tc>
                  <a:txBody>
                    <a:bodyPr/>
                    <a:lstStyle/>
                    <a:p>
                      <a:pPr algn="l" fontAlgn="b"/>
                      <a:r>
                        <a:rPr lang="es-ES_tradnl" sz="1000" b="0" i="0" u="none" strike="noStrike" noProof="0" dirty="0" smtClean="0">
                          <a:latin typeface="Arial"/>
                        </a:rPr>
                        <a:t>Equipo de Oficina</a:t>
                      </a:r>
                      <a:endParaRPr lang="es-ES_tradnl" sz="1000" b="0" i="0" u="none" strike="noStrike" noProof="0" dirty="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Inmobiliario</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Capital de Trabajo</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Equipo Automotor</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Otros Equipos</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Seguros de Iniciación</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2515">
                <a:tc>
                  <a:txBody>
                    <a:bodyPr/>
                    <a:lstStyle/>
                    <a:p>
                      <a:pPr algn="l" fontAlgn="b"/>
                      <a:r>
                        <a:rPr lang="es-ES_tradnl" sz="1000" b="0" i="0" u="none" strike="noStrike" noProof="0" smtClean="0">
                          <a:latin typeface="Arial"/>
                        </a:rPr>
                        <a:t>Gastos Fijos Mensuales x  (3-6) meses (recomendado)</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Tarifas Iniciales de Contabilidad y Legales</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Entrenamiento</a:t>
                      </a:r>
                      <a:r>
                        <a:rPr lang="es-ES_tradnl" sz="1000" b="0" i="0" u="none" strike="noStrike" baseline="0" noProof="0" smtClean="0">
                          <a:latin typeface="Arial"/>
                        </a:rPr>
                        <a:t> y </a:t>
                      </a:r>
                      <a:r>
                        <a:rPr lang="es-ES_tradnl" sz="1000" b="0" i="0" u="none" strike="noStrike" noProof="0" smtClean="0">
                          <a:latin typeface="Arial"/>
                        </a:rPr>
                        <a:t>Educación</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Gastos Iniciales de</a:t>
                      </a:r>
                      <a:r>
                        <a:rPr lang="es-ES_tradnl" sz="1000" b="0" i="0" u="none" strike="noStrike" baseline="0" noProof="0" smtClean="0">
                          <a:latin typeface="Arial"/>
                        </a:rPr>
                        <a:t> Venta</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Tarifas de Franquicias</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Licencias y Permisos</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7332">
                <a:tc>
                  <a:txBody>
                    <a:bodyPr/>
                    <a:lstStyle/>
                    <a:p>
                      <a:pPr algn="l" fontAlgn="b"/>
                      <a:r>
                        <a:rPr lang="es-ES_tradnl" sz="1000" b="0" i="0" u="none" strike="noStrike" noProof="0" smtClean="0">
                          <a:latin typeface="Arial"/>
                        </a:rPr>
                        <a:t>Artículos de Oficina</a:t>
                      </a:r>
                      <a:endParaRPr lang="es-ES_tradnl" sz="1000" b="0" i="0" u="none" strike="noStrike" noProof="0">
                        <a:latin typeface="Arial"/>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6041">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a:noFill/>
                    </a:lnT>
                    <a:lnB>
                      <a:noFill/>
                    </a:lnB>
                    <a:solidFill>
                      <a:srgbClr val="FFFFFF"/>
                    </a:solidFill>
                  </a:tcPr>
                </a:tc>
                <a:tc>
                  <a:txBody>
                    <a:bodyPr/>
                    <a:lstStyle/>
                    <a:p>
                      <a:pPr algn="l" fontAlgn="b"/>
                      <a:r>
                        <a:rPr lang="en-US" sz="800" b="0" i="0" u="none" strike="noStrike">
                          <a:solidFill>
                            <a:schemeClr val="tx1"/>
                          </a:solidFill>
                          <a:latin typeface="Helvetica Neue LT Std 55 Roman" charset="0"/>
                          <a:ea typeface="Helvetica Neue LT Std 55 Roman" charset="0"/>
                          <a:cs typeface="Helvetica Neue LT Std 55 Roman" charset="0"/>
                        </a:rPr>
                        <a:t> </a:t>
                      </a:r>
                    </a:p>
                  </a:txBody>
                  <a:tcPr marL="7759" marR="7759" marT="77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403">
                <a:tc>
                  <a:txBody>
                    <a:bodyPr/>
                    <a:lstStyle/>
                    <a:p>
                      <a:pPr algn="r" fontAlgn="b"/>
                      <a:r>
                        <a:rPr lang="en-US" sz="1000" b="1" i="0" u="none" strike="noStrike">
                          <a:solidFill>
                            <a:schemeClr val="tx1"/>
                          </a:solidFill>
                          <a:latin typeface="Helvetica Neue LT Std 55 Roman" charset="0"/>
                          <a:ea typeface="Helvetica Neue LT Std 55 Roman" charset="0"/>
                          <a:cs typeface="Helvetica Neue LT Std 55 Roman" charset="0"/>
                        </a:rPr>
                        <a:t>        </a:t>
                      </a:r>
                      <a:r>
                        <a:rPr lang="en-US" sz="1000" b="1" i="0" u="none" strike="noStrike" smtClean="0">
                          <a:solidFill>
                            <a:schemeClr val="tx1"/>
                          </a:solidFill>
                          <a:latin typeface="Helvetica Neue LT Std 55 Roman" charset="0"/>
                          <a:ea typeface="Helvetica Neue LT Std 55 Roman" charset="0"/>
                          <a:cs typeface="Helvetica Neue LT Std 55 Roman" charset="0"/>
                        </a:rPr>
                        <a:t>Total</a:t>
                      </a:r>
                      <a:r>
                        <a:rPr lang="en-US" sz="1000" b="1" i="0" u="none" strike="noStrike" smtClean="0">
                          <a:solidFill>
                            <a:schemeClr val="bg1"/>
                          </a:solidFill>
                          <a:latin typeface="Helvetica Neue LT Std 55 Roman" charset="0"/>
                          <a:ea typeface="Helvetica Neue LT Std 55 Roman" charset="0"/>
                          <a:cs typeface="Helvetica Neue LT Std 55 Roman" charset="0"/>
                        </a:rPr>
                        <a:t>_</a:t>
                      </a:r>
                      <a:r>
                        <a:rPr lang="en-US" sz="1000" b="1" i="0" u="none" strike="noStrike" smtClean="0">
                          <a:solidFill>
                            <a:schemeClr val="tx1"/>
                          </a:solidFill>
                          <a:latin typeface="Helvetica Neue LT Std 55 Roman" charset="0"/>
                          <a:ea typeface="Helvetica Neue LT Std 55 Roman" charset="0"/>
                          <a:cs typeface="Helvetica Neue LT Std 55 Roman" charset="0"/>
                        </a:rPr>
                        <a:t> </a:t>
                      </a:r>
                      <a:endParaRPr lang="en-US" sz="1000" b="1" i="0" u="none" strike="noStrike">
                        <a:solidFill>
                          <a:schemeClr val="tx1"/>
                        </a:solidFill>
                        <a:latin typeface="Helvetica Neue LT Std 55 Roman" charset="0"/>
                        <a:ea typeface="Helvetica Neue LT Std 55 Roman" charset="0"/>
                        <a:cs typeface="Helvetica Neue LT Std 55 Roman" charset="0"/>
                      </a:endParaRPr>
                    </a:p>
                  </a:txBody>
                  <a:tcPr marL="7759" marR="7759" marT="775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1" i="0" u="none" strike="noStrike">
                          <a:solidFill>
                            <a:schemeClr val="tx1"/>
                          </a:solidFill>
                          <a:latin typeface="Helvetica Neue LT Std 55 Roman" charset="0"/>
                          <a:ea typeface="Helvetica Neue LT Std 55 Roman" charset="0"/>
                          <a:cs typeface="Helvetica Neue LT Std 55 Roman" charset="0"/>
                        </a:rPr>
                        <a:t> $            -   </a:t>
                      </a:r>
                    </a:p>
                  </a:txBody>
                  <a:tcPr marL="7759" marR="7759" marT="77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4"/>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2000"/>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buNone/>
            </a:pPr>
            <a:r>
              <a:rPr lang="es-ES_tradnl" sz="2800" b="1" smtClean="0">
                <a:solidFill>
                  <a:srgbClr val="284B23"/>
                </a:solidFill>
                <a:latin typeface="Helvetica Neue LT Std 75" charset="0"/>
                <a:ea typeface="Helvetica Neue LT Std 75" charset="0"/>
                <a:cs typeface="Helvetica Neue LT Std 75" charset="0"/>
              </a:rPr>
              <a:t>Ejemplo Presupuesto </a:t>
            </a:r>
            <a:r>
              <a:rPr lang="es-ES_tradnl" sz="2800" b="1">
                <a:solidFill>
                  <a:srgbClr val="284B23"/>
                </a:solidFill>
                <a:latin typeface="Helvetica Neue LT Std 75" charset="0"/>
                <a:ea typeface="Helvetica Neue LT Std 75" charset="0"/>
                <a:cs typeface="Helvetica Neue LT Std 75" charset="0"/>
              </a:rPr>
              <a:t>Inicial</a:t>
            </a:r>
          </a:p>
        </p:txBody>
      </p:sp>
      <p:sp>
        <p:nvSpPr>
          <p:cNvPr id="10" name="Rectangle 9"/>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28803" y="2514600"/>
            <a:ext cx="8229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1800">
                <a:latin typeface="Helvetica Neue LT Std 55 Roman" charset="0"/>
                <a:ea typeface="Helvetica Neue LT Std 55 Roman" charset="0"/>
                <a:cs typeface="Helvetica Neue LT Std 55 Roman" charset="0"/>
              </a:rPr>
              <a:t>¿Cómo sabemos si el negocio es rentable</a:t>
            </a:r>
            <a:r>
              <a:rPr lang="es-ES_tradnl" sz="1800" smtClean="0">
                <a:latin typeface="Helvetica Neue LT Std 55 Roman" charset="0"/>
                <a:ea typeface="Helvetica Neue LT Std 55 Roman" charset="0"/>
                <a:cs typeface="Helvetica Neue LT Std 55 Roman" charset="0"/>
              </a:rPr>
              <a:t>?</a:t>
            </a:r>
          </a:p>
          <a:p>
            <a:pPr marL="0" indent="0">
              <a:buNone/>
            </a:pPr>
            <a:endParaRPr lang="es-ES_tradnl" sz="1800">
              <a:latin typeface="Helvetica Neue LT Std 55 Roman" charset="0"/>
              <a:ea typeface="Helvetica Neue LT Std 55 Roman" charset="0"/>
              <a:cs typeface="Helvetica Neue LT Std 55 Roman" charset="0"/>
            </a:endParaRPr>
          </a:p>
          <a:p>
            <a:pPr marL="0" indent="0">
              <a:buNone/>
            </a:pPr>
            <a:r>
              <a:rPr lang="es-ES_tradnl" sz="1800">
                <a:latin typeface="Helvetica Neue LT Std 55 Roman" charset="0"/>
                <a:ea typeface="Helvetica Neue LT Std 55 Roman" charset="0"/>
                <a:cs typeface="Helvetica Neue LT Std 55 Roman" charset="0"/>
              </a:rPr>
              <a:t>¿Cómo calculamos la ganancia</a:t>
            </a:r>
            <a:r>
              <a:rPr lang="es-ES_tradnl" sz="1800" smtClean="0">
                <a:latin typeface="Helvetica Neue LT Std 55 Roman" charset="0"/>
                <a:ea typeface="Helvetica Neue LT Std 55 Roman" charset="0"/>
                <a:cs typeface="Helvetica Neue LT Std 55 Roman" charset="0"/>
              </a:rPr>
              <a:t>?</a:t>
            </a:r>
          </a:p>
          <a:p>
            <a:pPr marL="0" indent="0">
              <a:buNone/>
            </a:pPr>
            <a:endParaRPr lang="es-ES_tradnl" sz="1800">
              <a:latin typeface="Helvetica Neue LT Std 55 Roman" charset="0"/>
              <a:ea typeface="Helvetica Neue LT Std 55 Roman" charset="0"/>
              <a:cs typeface="Helvetica Neue LT Std 55 Roman" charset="0"/>
            </a:endParaRPr>
          </a:p>
          <a:p>
            <a:pPr marL="0" indent="0">
              <a:buNone/>
            </a:pPr>
            <a:r>
              <a:rPr lang="es-ES_tradnl" sz="1800">
                <a:latin typeface="Helvetica Neue LT Std 55 Roman" charset="0"/>
                <a:ea typeface="Helvetica Neue LT Std 55 Roman" charset="0"/>
                <a:cs typeface="Helvetica Neue LT Std 55 Roman" charset="0"/>
              </a:rPr>
              <a:t>¿Qué hacemos con las ganancias</a:t>
            </a:r>
            <a:r>
              <a:rPr lang="es-ES_tradnl" sz="1800" smtClean="0">
                <a:latin typeface="Helvetica Neue LT Std 55 Roman" charset="0"/>
                <a:ea typeface="Helvetica Neue LT Std 55 Roman" charset="0"/>
                <a:cs typeface="Helvetica Neue LT Std 55 Roman" charset="0"/>
              </a:rPr>
              <a:t>?</a:t>
            </a:r>
          </a:p>
          <a:p>
            <a:pPr marL="0" indent="0">
              <a:buNone/>
            </a:pPr>
            <a:endParaRPr lang="es-ES_tradnl" sz="1800">
              <a:latin typeface="Helvetica Neue LT Std 55 Roman" charset="0"/>
              <a:ea typeface="Helvetica Neue LT Std 55 Roman" charset="0"/>
              <a:cs typeface="Helvetica Neue LT Std 55 Roman" charset="0"/>
            </a:endParaRPr>
          </a:p>
          <a:p>
            <a:pPr marL="0" indent="0">
              <a:buNone/>
            </a:pPr>
            <a:r>
              <a:rPr lang="es-ES_tradnl" sz="1800">
                <a:latin typeface="Helvetica Neue LT Std 55 Roman" charset="0"/>
                <a:ea typeface="Helvetica Neue LT Std 55 Roman" charset="0"/>
                <a:cs typeface="Helvetica Neue LT Std 55 Roman" charset="0"/>
              </a:rPr>
              <a:t>¿Cómo se calcula la ganancia de un miembro</a:t>
            </a:r>
            <a:r>
              <a:rPr lang="es-ES_tradnl" sz="1800" smtClean="0">
                <a:latin typeface="Helvetica Neue LT Std 55 Roman" charset="0"/>
                <a:ea typeface="Helvetica Neue LT Std 55 Roman" charset="0"/>
                <a:cs typeface="Helvetica Neue LT Std 55 Roman" charset="0"/>
              </a:rPr>
              <a:t>?</a:t>
            </a:r>
          </a:p>
          <a:p>
            <a:pPr marL="0" indent="0">
              <a:buNone/>
            </a:pPr>
            <a:endParaRPr lang="es-ES_tradnl" sz="1800">
              <a:latin typeface="Helvetica Neue LT Std 55 Roman" charset="0"/>
              <a:ea typeface="Helvetica Neue LT Std 55 Roman" charset="0"/>
              <a:cs typeface="Helvetica Neue LT Std 55 Roman" charset="0"/>
            </a:endParaRPr>
          </a:p>
          <a:p>
            <a:pPr marL="0" indent="0">
              <a:buNone/>
            </a:pPr>
            <a:r>
              <a:rPr lang="es-ES_tradnl" sz="1800">
                <a:latin typeface="Helvetica Neue LT Std 55 Roman" charset="0"/>
                <a:ea typeface="Helvetica Neue LT Std 55 Roman" charset="0"/>
                <a:cs typeface="Helvetica Neue LT Std 55 Roman" charset="0"/>
              </a:rPr>
              <a:t>¿Qué significa una ganancia para el dueño de la cooperativa</a:t>
            </a:r>
            <a:r>
              <a:rPr lang="es-ES_tradnl" sz="1800" smtClean="0">
                <a:latin typeface="Helvetica Neue LT Std 55 Roman" charset="0"/>
                <a:ea typeface="Helvetica Neue LT Std 55 Roman" charset="0"/>
                <a:cs typeface="Helvetica Neue LT Std 55 Roman" charset="0"/>
              </a:rPr>
              <a:t>?</a:t>
            </a:r>
            <a:endParaRPr lang="es-ES_tradnl" sz="1800">
              <a:latin typeface="Helvetica Neue LT Std 55 Roman" charset="0"/>
              <a:ea typeface="Helvetica Neue LT Std 55 Roman" charset="0"/>
              <a:cs typeface="Helvetica Neue LT Std 55 Roman" charset="0"/>
            </a:endParaRPr>
          </a:p>
        </p:txBody>
      </p:sp>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err="1">
                <a:solidFill>
                  <a:srgbClr val="284B23"/>
                </a:solidFill>
                <a:latin typeface="Helvetica Neue LT Std 75" charset="0"/>
                <a:ea typeface="Helvetica Neue LT Std 75" charset="0"/>
                <a:cs typeface="Helvetica Neue LT Std 75" charset="0"/>
              </a:rPr>
              <a:t>Preguntas</a:t>
            </a:r>
            <a:r>
              <a:rPr lang="en-US" sz="2800" b="1">
                <a:solidFill>
                  <a:srgbClr val="284B23"/>
                </a:solidFill>
                <a:latin typeface="Helvetica Neue LT Std 75" charset="0"/>
                <a:ea typeface="Helvetica Neue LT Std 75" charset="0"/>
                <a:cs typeface="Helvetica Neue LT Std 75" charset="0"/>
              </a:rPr>
              <a:t> Para </a:t>
            </a:r>
            <a:r>
              <a:rPr lang="en-US" sz="2800" b="1" err="1">
                <a:solidFill>
                  <a:srgbClr val="284B23"/>
                </a:solidFill>
                <a:latin typeface="Helvetica Neue LT Std 75" charset="0"/>
                <a:ea typeface="Helvetica Neue LT Std 75" charset="0"/>
                <a:cs typeface="Helvetica Neue LT Std 75" charset="0"/>
              </a:rPr>
              <a:t>Pensar</a:t>
            </a:r>
            <a:endParaRPr lang="en-US" sz="2800" b="1" kern="0">
              <a:solidFill>
                <a:srgbClr val="284B23"/>
              </a:solidFill>
              <a:latin typeface="Helvetica Neue LT Std 75" charset="0"/>
              <a:ea typeface="Helvetica Neue LT Std 75" charset="0"/>
              <a:cs typeface="Helvetica Neue LT Std 75" charset="0"/>
            </a:endParaRPr>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flipH="1">
            <a:off x="533400" y="2980006"/>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33400" y="3613540"/>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3400" y="4304218"/>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3400" y="5005782"/>
            <a:ext cx="7924800" cy="391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1851" y="1981200"/>
            <a:ext cx="2923997" cy="4525963"/>
          </a:xfrm>
          <a:prstGeom prst="rect">
            <a:avLst/>
          </a:prstGeom>
        </p:spPr>
        <p:txBody>
          <a:bodyPr/>
          <a:lstStyle/>
          <a:p>
            <a:pPr marL="0" indent="0">
              <a:buNone/>
            </a:pPr>
            <a:r>
              <a:rPr lang="es-ES_tradnl" sz="2800" b="1">
                <a:latin typeface="Helvetica Neue LT Std 55 Roman" charset="0"/>
                <a:ea typeface="Helvetica Neue LT Std 55 Roman" charset="0"/>
                <a:cs typeface="Helvetica Neue LT Std 55 Roman" charset="0"/>
              </a:rPr>
              <a:t>Dos niveles de ganancia</a:t>
            </a:r>
          </a:p>
          <a:p>
            <a:pPr>
              <a:buNone/>
            </a:pPr>
            <a:endParaRPr lang="es-ES_tradnl" sz="2800" b="1">
              <a:latin typeface="Helvetica Neue LT Std 55 Roman" charset="0"/>
              <a:ea typeface="Helvetica Neue LT Std 55 Roman" charset="0"/>
              <a:cs typeface="Helvetica Neue LT Std 55 Roman" charset="0"/>
            </a:endParaRPr>
          </a:p>
          <a:p>
            <a:pPr>
              <a:buNone/>
            </a:pPr>
            <a:r>
              <a:rPr lang="es-ES_tradnl" sz="2000" b="1">
                <a:latin typeface="Helvetica Neue LT Std 55 Roman" charset="0"/>
                <a:ea typeface="Helvetica Neue LT Std 55 Roman" charset="0"/>
                <a:cs typeface="Helvetica Neue LT Std 55 Roman" charset="0"/>
              </a:rPr>
              <a:t>Nivel 1:</a:t>
            </a:r>
          </a:p>
          <a:p>
            <a:pPr marL="0" indent="0">
              <a:buNone/>
            </a:pPr>
            <a:r>
              <a:rPr lang="es-ES_tradnl" sz="2000">
                <a:latin typeface="Helvetica Neue LT Std 55 Roman" charset="0"/>
                <a:ea typeface="Helvetica Neue LT Std 55 Roman" charset="0"/>
                <a:cs typeface="Helvetica Neue LT Std 55 Roman" charset="0"/>
              </a:rPr>
              <a:t>¿El producto/ servicio genera ganancia?</a:t>
            </a:r>
          </a:p>
          <a:p>
            <a:pPr>
              <a:buNone/>
            </a:pPr>
            <a:r>
              <a:rPr lang="es-ES_tradnl" sz="2000" b="1">
                <a:latin typeface="Helvetica Neue LT Std 55 Roman" charset="0"/>
                <a:ea typeface="Helvetica Neue LT Std 55 Roman" charset="0"/>
                <a:cs typeface="Helvetica Neue LT Std 55 Roman" charset="0"/>
              </a:rPr>
              <a:t>Nivel 2: </a:t>
            </a:r>
          </a:p>
          <a:p>
            <a:pPr marL="0" indent="0">
              <a:buNone/>
            </a:pPr>
            <a:r>
              <a:rPr lang="es-ES_tradnl" sz="2000">
                <a:latin typeface="Helvetica Neue LT Std 55 Roman" charset="0"/>
                <a:ea typeface="Helvetica Neue LT Std 55 Roman" charset="0"/>
                <a:cs typeface="Helvetica Neue LT Std 55 Roman" charset="0"/>
              </a:rPr>
              <a:t>¿El negocio genera ganancia?</a:t>
            </a:r>
          </a:p>
        </p:txBody>
      </p:sp>
      <p:sp>
        <p:nvSpPr>
          <p:cNvPr id="9" name="Rectangle 8"/>
          <p:cNvSpPr/>
          <p:nvPr/>
        </p:nvSpPr>
        <p:spPr>
          <a:xfrm>
            <a:off x="3657600" y="1981200"/>
            <a:ext cx="5210353" cy="4632037"/>
          </a:xfrm>
          <a:prstGeom prst="rect">
            <a:avLst/>
          </a:prstGeom>
          <a:ln>
            <a:noFill/>
          </a:ln>
        </p:spPr>
        <p:txBody>
          <a:bodyPr wrap="square">
            <a:spAutoFit/>
          </a:bodyPr>
          <a:lstStyle/>
          <a:p>
            <a:pPr marL="0" indent="0">
              <a:spcBef>
                <a:spcPts val="300"/>
              </a:spcBef>
              <a:spcAft>
                <a:spcPts val="0"/>
              </a:spcAft>
              <a:buSzPct val="101851"/>
            </a:pPr>
            <a:r>
              <a:rPr lang="en-US" b="1" smtClean="0">
                <a:solidFill>
                  <a:schemeClr val="tx1">
                    <a:lumMod val="75000"/>
                  </a:schemeClr>
                </a:solidFill>
                <a:latin typeface="Helvetica Neue LT Std 55 Roman" charset="0"/>
                <a:ea typeface="Helvetica Neue LT Std 55 Roman" charset="0"/>
                <a:cs typeface="Helvetica Neue LT Std 55 Roman" charset="0"/>
                <a:sym typeface="Calibri"/>
              </a:rPr>
              <a:t>Estado de </a:t>
            </a:r>
            <a:r>
              <a:rPr lang="en-US" b="1" err="1" smtClean="0">
                <a:solidFill>
                  <a:schemeClr val="tx1">
                    <a:lumMod val="75000"/>
                  </a:schemeClr>
                </a:solidFill>
                <a:latin typeface="Helvetica Neue LT Std 55 Roman" charset="0"/>
                <a:ea typeface="Helvetica Neue LT Std 55 Roman" charset="0"/>
                <a:cs typeface="Helvetica Neue LT Std 55 Roman" charset="0"/>
                <a:sym typeface="Calibri"/>
              </a:rPr>
              <a:t>Ingreso</a:t>
            </a:r>
            <a:r>
              <a:rPr lang="en-US" b="1" smtClean="0">
                <a:solidFill>
                  <a:schemeClr val="tx1">
                    <a:lumMod val="75000"/>
                  </a:schemeClr>
                </a:solidFill>
                <a:latin typeface="Helvetica Neue LT Std 55 Roman" charset="0"/>
                <a:ea typeface="Helvetica Neue LT Std 55 Roman" charset="0"/>
                <a:cs typeface="Helvetica Neue LT Std 55 Roman" charset="0"/>
                <a:sym typeface="Calibri"/>
              </a:rPr>
              <a:t>: </a:t>
            </a:r>
          </a:p>
          <a:p>
            <a:pPr marL="0" indent="0">
              <a:spcBef>
                <a:spcPts val="300"/>
              </a:spcBef>
              <a:spcAft>
                <a:spcPts val="0"/>
              </a:spcAft>
              <a:buSzPct val="101851"/>
            </a:pPr>
            <a:endParaRPr lang="en-US" smtClean="0">
              <a:solidFill>
                <a:schemeClr val="tx1">
                  <a:lumMod val="75000"/>
                </a:schemeClr>
              </a:solidFill>
              <a:latin typeface="Helvetica Neue LT Std 55 Roman" charset="0"/>
              <a:ea typeface="Helvetica Neue LT Std 55 Roman" charset="0"/>
              <a:cs typeface="Helvetica Neue LT Std 55 Roman" charset="0"/>
              <a:sym typeface="Calibri"/>
            </a:endParaRPr>
          </a:p>
          <a:p>
            <a:pPr marL="400050" lvl="1" indent="0">
              <a:spcBef>
                <a:spcPts val="300"/>
              </a:spcBef>
              <a:spcAft>
                <a:spcPts val="0"/>
              </a:spcAft>
              <a:buSzPct val="101851"/>
              <a:buNone/>
            </a:pPr>
            <a:r>
              <a:rPr lang="es-ES_tradnl" b="1">
                <a:solidFill>
                  <a:schemeClr val="tx1">
                    <a:lumMod val="75000"/>
                  </a:schemeClr>
                </a:solidFill>
                <a:latin typeface="Helvetica Neue LT Std 55 Roman" charset="0"/>
                <a:ea typeface="Helvetica Neue LT Std 55 Roman" charset="0"/>
                <a:cs typeface="Helvetica Neue LT Std 55 Roman" charset="0"/>
                <a:sym typeface="Calibri"/>
              </a:rPr>
              <a:t>Ingresos </a:t>
            </a:r>
            <a:r>
              <a:rPr lang="es-ES_tradnl" i="1">
                <a:solidFill>
                  <a:schemeClr val="tx1">
                    <a:lumMod val="75000"/>
                  </a:schemeClr>
                </a:solidFill>
                <a:latin typeface="Helvetica Neue LT Std 55 Roman" charset="0"/>
                <a:ea typeface="Helvetica Neue LT Std 55 Roman" charset="0"/>
                <a:cs typeface="Helvetica Neue LT Std 55 Roman" charset="0"/>
                <a:sym typeface="Calibri"/>
              </a:rPr>
              <a:t>(Ventas totales de bienes y servicios = unidades x precio)</a:t>
            </a:r>
          </a:p>
          <a:p>
            <a:pPr marL="465138" lvl="1" indent="0">
              <a:spcBef>
                <a:spcPts val="300"/>
              </a:spcBef>
              <a:spcAft>
                <a:spcPts val="0"/>
              </a:spcAft>
              <a:buSzPct val="101851"/>
              <a:buNone/>
            </a:pPr>
            <a:endParaRPr lang="es-ES_tradnl">
              <a:solidFill>
                <a:schemeClr val="tx1">
                  <a:lumMod val="75000"/>
                </a:schemeClr>
              </a:solidFill>
              <a:latin typeface="Helvetica Neue LT Std 55 Roman" charset="0"/>
              <a:ea typeface="Helvetica Neue LT Std 55 Roman" charset="0"/>
              <a:cs typeface="Helvetica Neue LT Std 55 Roman" charset="0"/>
              <a:sym typeface="Calibri"/>
            </a:endParaRPr>
          </a:p>
          <a:p>
            <a:pPr marL="465138" lvl="1">
              <a:spcBef>
                <a:spcPts val="300"/>
              </a:spcBef>
              <a:spcAft>
                <a:spcPts val="0"/>
              </a:spcAft>
              <a:buSzPct val="101851"/>
            </a:pPr>
            <a:r>
              <a:rPr lang="es-ES_tradnl" b="1" smtClean="0">
                <a:solidFill>
                  <a:schemeClr val="tx1">
                    <a:lumMod val="75000"/>
                  </a:schemeClr>
                </a:solidFill>
                <a:latin typeface="Helvetica Neue LT Std 55 Roman" charset="0"/>
                <a:ea typeface="Helvetica Neue LT Std 55 Roman" charset="0"/>
                <a:cs typeface="Helvetica Neue LT Std 55 Roman" charset="0"/>
                <a:sym typeface="Calibri"/>
              </a:rPr>
              <a:t>- Costos </a:t>
            </a:r>
            <a:r>
              <a:rPr lang="es-ES_tradnl" b="1">
                <a:solidFill>
                  <a:schemeClr val="tx1">
                    <a:lumMod val="75000"/>
                  </a:schemeClr>
                </a:solidFill>
                <a:latin typeface="Helvetica Neue LT Std 55 Roman" charset="0"/>
                <a:ea typeface="Helvetica Neue LT Std 55 Roman" charset="0"/>
                <a:cs typeface="Helvetica Neue LT Std 55 Roman" charset="0"/>
                <a:sym typeface="Calibri"/>
              </a:rPr>
              <a:t>directos </a:t>
            </a:r>
            <a:r>
              <a:rPr lang="es-ES_tradnl" i="1">
                <a:solidFill>
                  <a:schemeClr val="tx1">
                    <a:lumMod val="75000"/>
                  </a:schemeClr>
                </a:solidFill>
                <a:latin typeface="Helvetica Neue LT Std 55 Roman" charset="0"/>
                <a:ea typeface="Helvetica Neue LT Std 55 Roman" charset="0"/>
                <a:cs typeface="Helvetica Neue LT Std 55 Roman" charset="0"/>
                <a:sym typeface="Calibri"/>
              </a:rPr>
              <a:t>(Materiales, embalaje, trabajo, transporte, etc</a:t>
            </a:r>
            <a:r>
              <a:rPr lang="es-ES_tradnl" i="1" smtClean="0">
                <a:solidFill>
                  <a:schemeClr val="tx1">
                    <a:lumMod val="75000"/>
                  </a:schemeClr>
                </a:solidFill>
                <a:latin typeface="Helvetica Neue LT Std 55 Roman" charset="0"/>
                <a:ea typeface="Helvetica Neue LT Std 55 Roman" charset="0"/>
                <a:cs typeface="Helvetica Neue LT Std 55 Roman" charset="0"/>
                <a:sym typeface="Calibri"/>
              </a:rPr>
              <a:t>.)</a:t>
            </a:r>
          </a:p>
          <a:p>
            <a:pPr marL="750888" lvl="1" indent="-285750">
              <a:spcBef>
                <a:spcPts val="300"/>
              </a:spcBef>
              <a:spcAft>
                <a:spcPts val="0"/>
              </a:spcAft>
              <a:buSzPct val="101851"/>
              <a:buFontTx/>
              <a:buChar char="-"/>
            </a:pPr>
            <a:endParaRPr lang="en-US" b="1" smtClean="0">
              <a:solidFill>
                <a:schemeClr val="tx1">
                  <a:lumMod val="75000"/>
                </a:schemeClr>
              </a:solidFill>
              <a:latin typeface="Helvetica Neue LT Std 55 Roman" charset="0"/>
              <a:ea typeface="Helvetica Neue LT Std 55 Roman" charset="0"/>
              <a:cs typeface="Helvetica Neue LT Std 55 Roman" charset="0"/>
              <a:sym typeface="Calibri"/>
            </a:endParaRPr>
          </a:p>
          <a:p>
            <a:pPr lvl="1">
              <a:spcBef>
                <a:spcPts val="300"/>
              </a:spcBef>
              <a:spcAft>
                <a:spcPts val="0"/>
              </a:spcAft>
              <a:buClr>
                <a:schemeClr val="dk1"/>
              </a:buClr>
              <a:buSzPct val="101851"/>
            </a:pPr>
            <a:r>
              <a:rPr lang="en-US" b="1" smtClean="0">
                <a:solidFill>
                  <a:schemeClr val="tx1">
                    <a:lumMod val="75000"/>
                  </a:schemeClr>
                </a:solidFill>
                <a:latin typeface="Helvetica Neue LT Std 55 Roman" charset="0"/>
                <a:ea typeface="Helvetica Neue LT Std 55 Roman" charset="0"/>
                <a:cs typeface="Helvetica Neue LT Std 55 Roman" charset="0"/>
                <a:sym typeface="Calibri"/>
              </a:rPr>
              <a:t>= </a:t>
            </a:r>
            <a:r>
              <a:rPr lang="es-ES_tradnl" b="1">
                <a:solidFill>
                  <a:schemeClr val="tx1">
                    <a:lumMod val="75000"/>
                  </a:schemeClr>
                </a:solidFill>
                <a:latin typeface="Helvetica Neue LT Std 55 Roman" charset="0"/>
                <a:ea typeface="Helvetica Neue LT Std 55 Roman" charset="0"/>
                <a:cs typeface="Helvetica Neue LT Std 55 Roman" charset="0"/>
                <a:sym typeface="Calibri"/>
              </a:rPr>
              <a:t>Beneficio Bruto [NIVEL 1</a:t>
            </a:r>
            <a:r>
              <a:rPr lang="es-ES_tradnl" b="1" smtClean="0">
                <a:solidFill>
                  <a:schemeClr val="tx1">
                    <a:lumMod val="75000"/>
                  </a:schemeClr>
                </a:solidFill>
                <a:latin typeface="Helvetica Neue LT Std 55 Roman" charset="0"/>
                <a:ea typeface="Helvetica Neue LT Std 55 Roman" charset="0"/>
                <a:cs typeface="Helvetica Neue LT Std 55 Roman" charset="0"/>
                <a:sym typeface="Calibri"/>
              </a:rPr>
              <a:t>]</a:t>
            </a:r>
            <a:endParaRPr lang="en-US" b="1" smtClean="0">
              <a:solidFill>
                <a:schemeClr val="tx1">
                  <a:lumMod val="75000"/>
                </a:schemeClr>
              </a:solidFill>
              <a:latin typeface="Helvetica Neue LT Std 55 Roman" charset="0"/>
              <a:ea typeface="Helvetica Neue LT Std 55 Roman" charset="0"/>
              <a:cs typeface="Helvetica Neue LT Std 55 Roman" charset="0"/>
              <a:sym typeface="Calibri"/>
            </a:endParaRPr>
          </a:p>
          <a:p>
            <a:pPr lvl="1">
              <a:spcBef>
                <a:spcPts val="300"/>
              </a:spcBef>
              <a:spcAft>
                <a:spcPts val="0"/>
              </a:spcAft>
              <a:buClr>
                <a:schemeClr val="dk1"/>
              </a:buClr>
              <a:buSzPct val="101851"/>
            </a:pPr>
            <a:endParaRPr lang="en-US" smtClean="0">
              <a:solidFill>
                <a:schemeClr val="tx1">
                  <a:lumMod val="75000"/>
                </a:schemeClr>
              </a:solidFill>
              <a:latin typeface="Helvetica Neue LT Std 55 Roman" charset="0"/>
              <a:ea typeface="Helvetica Neue LT Std 55 Roman" charset="0"/>
              <a:cs typeface="Helvetica Neue LT Std 55 Roman" charset="0"/>
              <a:sym typeface="Calibri"/>
            </a:endParaRPr>
          </a:p>
          <a:p>
            <a:pPr marL="57150" indent="0">
              <a:spcBef>
                <a:spcPts val="300"/>
              </a:spcBef>
              <a:spcAft>
                <a:spcPts val="0"/>
              </a:spcAft>
              <a:buClr>
                <a:schemeClr val="dk1"/>
              </a:buClr>
              <a:buSzPct val="101851"/>
              <a:tabLst>
                <a:tab pos="460375" algn="l"/>
              </a:tabLst>
            </a:pPr>
            <a:r>
              <a:rPr lang="en-US" smtClean="0">
                <a:solidFill>
                  <a:schemeClr val="tx1">
                    <a:lumMod val="75000"/>
                  </a:schemeClr>
                </a:solidFill>
                <a:latin typeface="Helvetica Neue LT Std 55 Roman" charset="0"/>
                <a:ea typeface="Helvetica Neue LT Std 55 Roman" charset="0"/>
                <a:cs typeface="Helvetica Neue LT Std 55 Roman" charset="0"/>
                <a:sym typeface="Calibri"/>
              </a:rPr>
              <a:t>	</a:t>
            </a:r>
            <a:r>
              <a:rPr lang="es-ES_tradnl" b="1">
                <a:solidFill>
                  <a:schemeClr val="tx1">
                    <a:lumMod val="75000"/>
                  </a:schemeClr>
                </a:solidFill>
                <a:latin typeface="Helvetica Neue LT Std 55 Roman" charset="0"/>
                <a:ea typeface="Helvetica Neue LT Std 55 Roman" charset="0"/>
                <a:cs typeface="Helvetica Neue LT Std 55 Roman" charset="0"/>
                <a:sym typeface="Calibri"/>
              </a:rPr>
              <a:t>- Costos Indirectos </a:t>
            </a:r>
            <a:r>
              <a:rPr lang="es-ES_tradnl" i="1">
                <a:solidFill>
                  <a:schemeClr val="tx1">
                    <a:lumMod val="75000"/>
                  </a:schemeClr>
                </a:solidFill>
                <a:latin typeface="Helvetica Neue LT Std 55 Roman" charset="0"/>
                <a:ea typeface="Helvetica Neue LT Std 55 Roman" charset="0"/>
                <a:cs typeface="Helvetica Neue LT Std 55 Roman" charset="0"/>
                <a:sym typeface="Calibri"/>
              </a:rPr>
              <a:t>(Alquiler, </a:t>
            </a:r>
            <a:r>
              <a:rPr lang="es-ES_tradnl" i="1" smtClean="0">
                <a:solidFill>
                  <a:schemeClr val="tx1">
                    <a:lumMod val="75000"/>
                  </a:schemeClr>
                </a:solidFill>
                <a:latin typeface="Helvetica Neue LT Std 55 Roman" charset="0"/>
                <a:ea typeface="Helvetica Neue LT Std 55 Roman" charset="0"/>
                <a:cs typeface="Helvetica Neue LT Std 55 Roman" charset="0"/>
                <a:sym typeface="Calibri"/>
              </a:rPr>
              <a:t>servicios 	públicos</a:t>
            </a:r>
            <a:r>
              <a:rPr lang="es-ES_tradnl" i="1">
                <a:solidFill>
                  <a:schemeClr val="tx1">
                    <a:lumMod val="75000"/>
                  </a:schemeClr>
                </a:solidFill>
                <a:latin typeface="Helvetica Neue LT Std 55 Roman" charset="0"/>
                <a:ea typeface="Helvetica Neue LT Std 55 Roman" charset="0"/>
                <a:cs typeface="Helvetica Neue LT Std 55 Roman" charset="0"/>
                <a:sym typeface="Calibri"/>
              </a:rPr>
              <a:t>, administración, </a:t>
            </a:r>
            <a:r>
              <a:rPr lang="es-ES_tradnl" i="1" smtClean="0">
                <a:solidFill>
                  <a:schemeClr val="tx1">
                    <a:lumMod val="75000"/>
                  </a:schemeClr>
                </a:solidFill>
                <a:latin typeface="Helvetica Neue LT Std 55 Roman" charset="0"/>
                <a:ea typeface="Helvetica Neue LT Std 55 Roman" charset="0"/>
                <a:cs typeface="Helvetica Neue LT Std 55 Roman" charset="0"/>
                <a:sym typeface="Calibri"/>
              </a:rPr>
              <a:t>publicidad, etc</a:t>
            </a:r>
            <a:r>
              <a:rPr lang="es-ES_tradnl" i="1">
                <a:solidFill>
                  <a:schemeClr val="tx1">
                    <a:lumMod val="75000"/>
                  </a:schemeClr>
                </a:solidFill>
                <a:latin typeface="Helvetica Neue LT Std 55 Roman" charset="0"/>
                <a:ea typeface="Helvetica Neue LT Std 55 Roman" charset="0"/>
                <a:cs typeface="Helvetica Neue LT Std 55 Roman" charset="0"/>
                <a:sym typeface="Calibri"/>
              </a:rPr>
              <a:t>.)</a:t>
            </a:r>
          </a:p>
          <a:p>
            <a:pPr marL="392113" indent="-387350">
              <a:spcBef>
                <a:spcPts val="300"/>
              </a:spcBef>
              <a:spcAft>
                <a:spcPts val="0"/>
              </a:spcAft>
              <a:buClr>
                <a:schemeClr val="dk1"/>
              </a:buClr>
              <a:buSzPct val="101851"/>
              <a:tabLst>
                <a:tab pos="460375" algn="l"/>
                <a:tab pos="514350" algn="l"/>
                <a:tab pos="569913" algn="l"/>
              </a:tabLst>
            </a:pPr>
            <a:endParaRPr lang="en-US" b="1" smtClean="0">
              <a:solidFill>
                <a:schemeClr val="tx1">
                  <a:lumMod val="75000"/>
                </a:schemeClr>
              </a:solidFill>
              <a:latin typeface="Helvetica Neue LT Std 55 Roman" charset="0"/>
              <a:ea typeface="Helvetica Neue LT Std 55 Roman" charset="0"/>
              <a:cs typeface="Helvetica Neue LT Std 55 Roman" charset="0"/>
              <a:sym typeface="Calibri"/>
            </a:endParaRPr>
          </a:p>
          <a:p>
            <a:pPr marL="392113" indent="-387350">
              <a:spcBef>
                <a:spcPts val="300"/>
              </a:spcBef>
              <a:spcAft>
                <a:spcPts val="0"/>
              </a:spcAft>
              <a:buClr>
                <a:schemeClr val="dk1"/>
              </a:buClr>
              <a:buSzPct val="101851"/>
              <a:tabLst>
                <a:tab pos="460375" algn="l"/>
                <a:tab pos="514350" algn="l"/>
                <a:tab pos="569913" algn="l"/>
              </a:tabLst>
            </a:pPr>
            <a:r>
              <a:rPr lang="en-US" b="1" smtClean="0">
                <a:solidFill>
                  <a:schemeClr val="tx1">
                    <a:lumMod val="75000"/>
                  </a:schemeClr>
                </a:solidFill>
                <a:latin typeface="Helvetica Neue LT Std 55 Roman" charset="0"/>
                <a:ea typeface="Helvetica Neue LT Std 55 Roman" charset="0"/>
                <a:cs typeface="Helvetica Neue LT Std 55 Roman" charset="0"/>
                <a:sym typeface="Calibri"/>
              </a:rPr>
              <a:t>	</a:t>
            </a:r>
            <a:r>
              <a:rPr lang="es-ES_tradnl" b="1">
                <a:solidFill>
                  <a:schemeClr val="tx1">
                    <a:lumMod val="75000"/>
                  </a:schemeClr>
                </a:solidFill>
                <a:latin typeface="Helvetica Neue LT Std 55 Roman" charset="0"/>
                <a:ea typeface="Helvetica Neue LT Std 55 Roman" charset="0"/>
                <a:cs typeface="Helvetica Neue LT Std 55 Roman" charset="0"/>
                <a:sym typeface="Calibri"/>
              </a:rPr>
              <a:t>= Beneficio/Ganancia o Pérdida Neta [NIVEL 2]</a:t>
            </a:r>
            <a:endParaRPr lang="es-ES_tradnl" b="1">
              <a:latin typeface="Helvetica Neue LT Std 55 Roman" charset="0"/>
              <a:ea typeface="Helvetica Neue LT Std 55 Roman" charset="0"/>
              <a:cs typeface="Helvetica Neue LT Std 55 Roman" charset="0"/>
            </a:endParaRPr>
          </a:p>
        </p:txBody>
      </p:sp>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buNone/>
            </a:pPr>
            <a:r>
              <a:rPr lang="es-ES_tradnl" sz="2800" b="1">
                <a:solidFill>
                  <a:srgbClr val="284B23"/>
                </a:solidFill>
                <a:latin typeface="Helvetica Neue LT Std 75" charset="0"/>
                <a:ea typeface="Helvetica Neue LT Std 75" charset="0"/>
                <a:cs typeface="Helvetica Neue LT Std 75" charset="0"/>
              </a:rPr>
              <a:t>Creando un negocio rentable:  </a:t>
            </a:r>
          </a:p>
        </p:txBody>
      </p:sp>
      <p:sp>
        <p:nvSpPr>
          <p:cNvPr id="6" name="Rectangle 5"/>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8" name="Straight Connector 7"/>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2" name="Rectangle 11"/>
          <p:cNvSpPr/>
          <p:nvPr/>
        </p:nvSpPr>
        <p:spPr>
          <a:xfrm>
            <a:off x="4114800" y="4244181"/>
            <a:ext cx="4267200" cy="45719"/>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14800" y="5791200"/>
            <a:ext cx="4267200" cy="45719"/>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428803" y="1774397"/>
            <a:ext cx="787699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s-ES_tradnl" sz="2400" b="1">
                <a:solidFill>
                  <a:schemeClr val="tx1"/>
                </a:solidFill>
                <a:latin typeface="Helvetica Neue LT Std 75" charset="0"/>
                <a:ea typeface="Helvetica Neue LT Std 75" charset="0"/>
                <a:cs typeface="Helvetica Neue LT Std 75" charset="0"/>
              </a:rPr>
              <a:t>Nivel 1: ¿El producto / servicio genera ganancia?</a:t>
            </a:r>
            <a:endParaRPr lang="en-US" sz="2400" b="1" kern="0">
              <a:solidFill>
                <a:schemeClr val="tx1"/>
              </a:solidFill>
              <a:latin typeface="Helvetica Neue LT Std 55 Roman" charset="0"/>
              <a:ea typeface="Helvetica Neue LT Std 55 Roman" charset="0"/>
              <a:cs typeface="Helvetica Neue LT Std 55 Roman" charset="0"/>
            </a:endParaRPr>
          </a:p>
        </p:txBody>
      </p:sp>
      <p:sp>
        <p:nvSpPr>
          <p:cNvPr id="4" name="Rectangle 3"/>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buNone/>
            </a:pPr>
            <a:r>
              <a:rPr lang="es-ES_tradnl" sz="2800" b="1">
                <a:solidFill>
                  <a:srgbClr val="284B23"/>
                </a:solidFill>
                <a:latin typeface="Helvetica Neue LT Std 75" charset="0"/>
                <a:ea typeface="Helvetica Neue LT Std 75" charset="0"/>
                <a:cs typeface="Helvetica Neue LT Std 75" charset="0"/>
              </a:rPr>
              <a:t>Creando un negocio rentable:  </a:t>
            </a:r>
          </a:p>
        </p:txBody>
      </p:sp>
      <p:sp>
        <p:nvSpPr>
          <p:cNvPr id="8"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9" name="Straight Connector 8"/>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1" name="Content Placeholder 2"/>
          <p:cNvSpPr txBox="1">
            <a:spLocks/>
          </p:cNvSpPr>
          <p:nvPr/>
        </p:nvSpPr>
        <p:spPr bwMode="auto">
          <a:xfrm>
            <a:off x="428802" y="2895600"/>
            <a:ext cx="7876997"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s-ES_tradnl" sz="2000">
                <a:latin typeface="Helvetica Neue LT Std 55 Roman" charset="0"/>
                <a:ea typeface="Helvetica Neue LT Std 55 Roman" charset="0"/>
                <a:cs typeface="Helvetica Neue LT Std 55 Roman" charset="0"/>
              </a:rPr>
              <a:t>¿El precio del producto o servicio cubre los costos directos </a:t>
            </a:r>
            <a:r>
              <a:rPr lang="es-ES_tradnl" sz="2000" u="sng">
                <a:latin typeface="Helvetica Neue LT Std 55 Roman" charset="0"/>
                <a:ea typeface="Helvetica Neue LT Std 55 Roman" charset="0"/>
                <a:cs typeface="Helvetica Neue LT Std 55 Roman" charset="0"/>
              </a:rPr>
              <a:t>y</a:t>
            </a:r>
            <a:r>
              <a:rPr lang="es-ES_tradnl" sz="2000">
                <a:latin typeface="Helvetica Neue LT Std 55 Roman" charset="0"/>
                <a:ea typeface="Helvetica Neue LT Std 55 Roman" charset="0"/>
                <a:cs typeface="Helvetica Neue LT Std 55 Roman" charset="0"/>
              </a:rPr>
              <a:t> permite generar una ganancia?</a:t>
            </a:r>
          </a:p>
          <a:p>
            <a:pPr marL="457200" lvl="1" indent="0">
              <a:buNone/>
            </a:pPr>
            <a:endParaRPr lang="en-US" sz="2000" i="1">
              <a:latin typeface="Helvetica Neue LT Std 55 Roman" charset="0"/>
              <a:ea typeface="Helvetica Neue LT Std 55 Roman" charset="0"/>
              <a:cs typeface="Helvetica Neue LT Std 55 Roman" charset="0"/>
            </a:endParaRPr>
          </a:p>
          <a:p>
            <a:pPr lvl="2"/>
            <a:r>
              <a:rPr lang="es-ES_tradnl" sz="2000">
                <a:latin typeface="Helvetica Neue LT Std 55 Roman" charset="0"/>
                <a:ea typeface="Helvetica Neue LT Std 55 Roman" charset="0"/>
                <a:cs typeface="Helvetica Neue LT Std 55 Roman" charset="0"/>
              </a:rPr>
              <a:t>Costos Directos: (ejemplos)</a:t>
            </a:r>
          </a:p>
          <a:p>
            <a:pPr lvl="3">
              <a:buFont typeface="Courier New" charset="0"/>
              <a:buChar char="o"/>
            </a:pPr>
            <a:r>
              <a:rPr lang="es-ES_tradnl">
                <a:latin typeface="Helvetica Neue LT Std 55 Roman" charset="0"/>
                <a:ea typeface="Helvetica Neue LT Std 55 Roman" charset="0"/>
                <a:cs typeface="Helvetica Neue LT Std 55 Roman" charset="0"/>
              </a:rPr>
              <a:t>Materiales</a:t>
            </a:r>
          </a:p>
          <a:p>
            <a:pPr lvl="3">
              <a:buFont typeface="Courier New" charset="0"/>
              <a:buChar char="o"/>
            </a:pPr>
            <a:r>
              <a:rPr lang="es-ES_tradnl">
                <a:latin typeface="Helvetica Neue LT Std 55 Roman" charset="0"/>
                <a:ea typeface="Helvetica Neue LT Std 55 Roman" charset="0"/>
                <a:cs typeface="Helvetica Neue LT Std 55 Roman" charset="0"/>
              </a:rPr>
              <a:t>Embalaje</a:t>
            </a:r>
          </a:p>
          <a:p>
            <a:pPr lvl="3">
              <a:buFont typeface="Courier New" charset="0"/>
              <a:buChar char="o"/>
            </a:pPr>
            <a:r>
              <a:rPr lang="es-ES_tradnl">
                <a:latin typeface="Helvetica Neue LT Std 55 Roman" charset="0"/>
                <a:ea typeface="Helvetica Neue LT Std 55 Roman" charset="0"/>
                <a:cs typeface="Helvetica Neue LT Std 55 Roman" charset="0"/>
              </a:rPr>
              <a:t>Trabajo</a:t>
            </a:r>
          </a:p>
          <a:p>
            <a:pPr lvl="3">
              <a:buFont typeface="Courier New" charset="0"/>
              <a:buChar char="o"/>
            </a:pPr>
            <a:r>
              <a:rPr lang="es-ES_tradnl">
                <a:latin typeface="Helvetica Neue LT Std 55 Roman" charset="0"/>
                <a:ea typeface="Helvetica Neue LT Std 55 Roman" charset="0"/>
                <a:cs typeface="Helvetica Neue LT Std 55 Roman" charset="0"/>
              </a:rPr>
              <a:t>Distribución/logística</a:t>
            </a:r>
          </a:p>
          <a:p>
            <a:pPr lvl="3">
              <a:buFont typeface="Courier New" charset="0"/>
              <a:buChar char="o"/>
            </a:pPr>
            <a:r>
              <a:rPr lang="es-ES_tradnl" smtClean="0">
                <a:latin typeface="Helvetica Neue LT Std 55 Roman" charset="0"/>
                <a:ea typeface="Helvetica Neue LT Std 55 Roman" charset="0"/>
                <a:cs typeface="Helvetica Neue LT Std 55 Roman" charset="0"/>
              </a:rPr>
              <a:t>Alquileres</a:t>
            </a:r>
            <a:endParaRPr lang="en-US" sz="240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6177" y="3581400"/>
            <a:ext cx="8382000" cy="1371600"/>
          </a:xfrm>
          <a:prstGeom prst="rect">
            <a:avLst/>
          </a:prstGeom>
        </p:spPr>
        <p:txBody>
          <a:bodyPr/>
          <a:lstStyle/>
          <a:p>
            <a:pPr marL="0" indent="0">
              <a:buNone/>
            </a:pPr>
            <a:r>
              <a:rPr lang="es-ES_tradnl" sz="2000" b="1">
                <a:latin typeface="Helvetica Neue LT Std 55 Roman" charset="0"/>
                <a:ea typeface="Helvetica Neue LT Std 55 Roman" charset="0"/>
                <a:cs typeface="Helvetica Neue LT Std 55 Roman" charset="0"/>
              </a:rPr>
              <a:t>Paso 1:  </a:t>
            </a:r>
            <a:r>
              <a:rPr lang="es-ES_tradnl" sz="2000">
                <a:latin typeface="Helvetica Neue LT Std 55 Roman" charset="0"/>
                <a:ea typeface="Helvetica Neue LT Std 55 Roman" charset="0"/>
                <a:cs typeface="Helvetica Neue LT Std 55 Roman" charset="0"/>
              </a:rPr>
              <a:t>Primero, determine el total de los costos indirectos por mes…</a:t>
            </a:r>
          </a:p>
          <a:p>
            <a:pPr lvl="1">
              <a:buFont typeface="Arial" charset="0"/>
              <a:buChar char="•"/>
            </a:pPr>
            <a:r>
              <a:rPr lang="es-ES_tradnl" sz="2000">
                <a:latin typeface="Helvetica Neue LT Std 55 Roman" charset="0"/>
                <a:ea typeface="Helvetica Neue LT Std 55 Roman" charset="0"/>
                <a:cs typeface="Helvetica Neue LT Std 55 Roman" charset="0"/>
              </a:rPr>
              <a:t>Costos indirectos son gastos que un negocio debe hacer regularmente sin importar el volumen de </a:t>
            </a:r>
            <a:r>
              <a:rPr lang="es-ES_tradnl" sz="2000" smtClean="0">
                <a:latin typeface="Helvetica Neue LT Std 55 Roman" charset="0"/>
                <a:ea typeface="Helvetica Neue LT Std 55 Roman" charset="0"/>
                <a:cs typeface="Helvetica Neue LT Std 55 Roman" charset="0"/>
              </a:rPr>
              <a:t>ventas.</a:t>
            </a:r>
            <a:br>
              <a:rPr lang="es-ES_tradnl" sz="2000" smtClean="0">
                <a:latin typeface="Helvetica Neue LT Std 55 Roman" charset="0"/>
                <a:ea typeface="Helvetica Neue LT Std 55 Roman" charset="0"/>
                <a:cs typeface="Helvetica Neue LT Std 55 Roman" charset="0"/>
              </a:rPr>
            </a:br>
            <a:r>
              <a:rPr lang="en-US" sz="2000" err="1" smtClean="0">
                <a:latin typeface="Helvetica Neue LT Std 55 Roman" charset="0"/>
                <a:ea typeface="Helvetica Neue LT Std 55 Roman" charset="0"/>
                <a:cs typeface="Helvetica Neue LT Std 55 Roman" charset="0"/>
              </a:rPr>
              <a:t>Ejemplos</a:t>
            </a:r>
            <a:r>
              <a:rPr lang="en-US" sz="2000" smtClean="0">
                <a:latin typeface="Helvetica Neue LT Std 55 Roman" charset="0"/>
                <a:ea typeface="Helvetica Neue LT Std 55 Roman" charset="0"/>
                <a:cs typeface="Helvetica Neue LT Std 55 Roman" charset="0"/>
              </a:rPr>
              <a:t>:</a:t>
            </a:r>
            <a:endParaRPr lang="en-US" sz="2000" smtClean="0"/>
          </a:p>
        </p:txBody>
      </p:sp>
      <p:graphicFrame>
        <p:nvGraphicFramePr>
          <p:cNvPr id="8" name="Table 7"/>
          <p:cNvGraphicFramePr>
            <a:graphicFrameLocks noGrp="1"/>
          </p:cNvGraphicFramePr>
          <p:nvPr>
            <p:extLst>
              <p:ext uri="{D42A27DB-BD31-4B8C-83A1-F6EECF244321}">
                <p14:modId xmlns:p14="http://schemas.microsoft.com/office/powerpoint/2010/main" val="544997611"/>
              </p:ext>
            </p:extLst>
          </p:nvPr>
        </p:nvGraphicFramePr>
        <p:xfrm>
          <a:off x="1143000" y="5029200"/>
          <a:ext cx="7062700" cy="1828800"/>
        </p:xfrm>
        <a:graphic>
          <a:graphicData uri="http://schemas.openxmlformats.org/drawingml/2006/table">
            <a:tbl>
              <a:tblPr firstRow="1" bandRow="1">
                <a:tableStyleId>{5C22544A-7EE6-4342-B048-85BDC9FD1C3A}</a:tableStyleId>
              </a:tblPr>
              <a:tblGrid>
                <a:gridCol w="3531350"/>
                <a:gridCol w="3531350"/>
              </a:tblGrid>
              <a:tr h="1828800">
                <a:tc>
                  <a:txBody>
                    <a:bodyPr/>
                    <a:lstStyle/>
                    <a:p>
                      <a:pPr marL="6350" lvl="3" indent="0">
                        <a:buFont typeface="Arial" pitchFamily="34" charset="0"/>
                        <a:buNone/>
                      </a:pPr>
                      <a:r>
                        <a:rPr lang="es-ES_tradnl" sz="1400" b="0" i="0" noProof="0" smtClean="0">
                          <a:solidFill>
                            <a:schemeClr val="tx1"/>
                          </a:solidFill>
                          <a:latin typeface="Helvetica Neue LT Std 55 Roman" charset="0"/>
                          <a:ea typeface="Helvetica Neue LT Std 55 Roman" charset="0"/>
                          <a:cs typeface="Helvetica Neue LT Std 55 Roman" charset="0"/>
                        </a:rPr>
                        <a:t>Personal</a:t>
                      </a:r>
                    </a:p>
                    <a:p>
                      <a:pPr marL="6350" lvl="3" indent="0">
                        <a:buFont typeface="Arial" pitchFamily="34" charset="0"/>
                        <a:buNone/>
                      </a:pPr>
                      <a:r>
                        <a:rPr lang="es-ES_tradnl" sz="1400" b="0" i="0" noProof="0" smtClean="0">
                          <a:solidFill>
                            <a:schemeClr val="tx1"/>
                          </a:solidFill>
                          <a:latin typeface="Helvetica Neue LT Std 55 Roman" charset="0"/>
                          <a:ea typeface="Helvetica Neue LT Std 55 Roman" charset="0"/>
                          <a:cs typeface="Helvetica Neue LT Std 55 Roman" charset="0"/>
                        </a:rPr>
                        <a:t>Gastos</a:t>
                      </a:r>
                      <a:r>
                        <a:rPr lang="es-ES_tradnl" sz="1400" b="0" i="0" baseline="0" noProof="0" smtClean="0">
                          <a:solidFill>
                            <a:schemeClr val="tx1"/>
                          </a:solidFill>
                          <a:latin typeface="Helvetica Neue LT Std 55 Roman" charset="0"/>
                          <a:ea typeface="Helvetica Neue LT Std 55 Roman" charset="0"/>
                          <a:cs typeface="Helvetica Neue LT Std 55 Roman" charset="0"/>
                        </a:rPr>
                        <a:t> a</a:t>
                      </a:r>
                      <a:r>
                        <a:rPr lang="es-ES_tradnl" sz="1400" b="0" i="0" noProof="0" smtClean="0">
                          <a:solidFill>
                            <a:schemeClr val="tx1"/>
                          </a:solidFill>
                          <a:latin typeface="Helvetica Neue LT Std 55 Roman" charset="0"/>
                          <a:ea typeface="Helvetica Neue LT Std 55 Roman" charset="0"/>
                          <a:cs typeface="Helvetica Neue LT Std 55 Roman" charset="0"/>
                        </a:rPr>
                        <a:t>dministrativos</a:t>
                      </a:r>
                    </a:p>
                    <a:p>
                      <a:pPr marL="6350" lvl="3" indent="0">
                        <a:buFont typeface="Arial" pitchFamily="34" charset="0"/>
                        <a:buNone/>
                      </a:pPr>
                      <a:r>
                        <a:rPr lang="es-ES_tradnl" sz="1400" b="0" i="0" noProof="0" smtClean="0">
                          <a:solidFill>
                            <a:schemeClr val="tx1"/>
                          </a:solidFill>
                          <a:latin typeface="Helvetica Neue LT Std 55 Roman" charset="0"/>
                          <a:ea typeface="Helvetica Neue LT Std 55 Roman" charset="0"/>
                          <a:cs typeface="Helvetica Neue LT Std 55 Roman" charset="0"/>
                        </a:rPr>
                        <a:t>Contabilidad/teneduría</a:t>
                      </a:r>
                      <a:r>
                        <a:rPr lang="es-ES_tradnl" sz="1400" b="0" i="0" baseline="0" noProof="0" smtClean="0">
                          <a:solidFill>
                            <a:schemeClr val="tx1"/>
                          </a:solidFill>
                          <a:latin typeface="Helvetica Neue LT Std 55 Roman" charset="0"/>
                          <a:ea typeface="Helvetica Neue LT Std 55 Roman" charset="0"/>
                          <a:cs typeface="Helvetica Neue LT Std 55 Roman" charset="0"/>
                        </a:rPr>
                        <a:t> de libros</a:t>
                      </a:r>
                      <a:endParaRPr lang="es-ES_tradnl" sz="1400" b="0" i="0" noProof="0" smtClean="0">
                        <a:solidFill>
                          <a:schemeClr val="tx1"/>
                        </a:solidFill>
                        <a:latin typeface="Helvetica Neue LT Std 55 Roman" charset="0"/>
                        <a:ea typeface="Helvetica Neue LT Std 55 Roman" charset="0"/>
                        <a:cs typeface="Helvetica Neue LT Std 55 Roman" charset="0"/>
                      </a:endParaRPr>
                    </a:p>
                    <a:p>
                      <a:pPr marL="6350" lvl="3" indent="0">
                        <a:buFont typeface="Arial" pitchFamily="34" charset="0"/>
                        <a:buNone/>
                      </a:pPr>
                      <a:r>
                        <a:rPr lang="es-ES_tradnl" sz="1400" b="0" i="0" noProof="0" smtClean="0">
                          <a:solidFill>
                            <a:schemeClr val="tx1"/>
                          </a:solidFill>
                          <a:latin typeface="Helvetica Neue LT Std 55 Roman" charset="0"/>
                          <a:ea typeface="Helvetica Neue LT Std 55 Roman" charset="0"/>
                          <a:cs typeface="Helvetica Neue LT Std 55 Roman" charset="0"/>
                        </a:rPr>
                        <a:t>Seguro</a:t>
                      </a:r>
                    </a:p>
                    <a:p>
                      <a:pPr marL="6350" lvl="3" indent="0">
                        <a:buFont typeface="Arial" pitchFamily="34" charset="0"/>
                        <a:buNone/>
                      </a:pPr>
                      <a:r>
                        <a:rPr lang="es-ES_tradnl" sz="1400" b="0" i="0" noProof="0" smtClean="0">
                          <a:solidFill>
                            <a:schemeClr val="tx1"/>
                          </a:solidFill>
                          <a:latin typeface="Helvetica Neue LT Std 55 Roman" charset="0"/>
                          <a:ea typeface="Helvetica Neue LT Std 55 Roman" charset="0"/>
                          <a:cs typeface="Helvetica Neue LT Std 55 Roman" charset="0"/>
                        </a:rPr>
                        <a:t>Mercadeo</a:t>
                      </a:r>
                    </a:p>
                    <a:p>
                      <a:pPr marL="6350" lvl="3" indent="0">
                        <a:buFont typeface="Arial" pitchFamily="34" charset="0"/>
                        <a:buNone/>
                      </a:pPr>
                      <a:r>
                        <a:rPr lang="es-ES_tradnl" sz="1400" b="0" i="0" noProof="0" smtClean="0">
                          <a:solidFill>
                            <a:schemeClr val="tx1"/>
                          </a:solidFill>
                          <a:latin typeface="Helvetica Neue LT Std 55 Roman" charset="0"/>
                          <a:ea typeface="Helvetica Neue LT Std 55 Roman" charset="0"/>
                          <a:cs typeface="Helvetica Neue LT Std 55 Roman" charset="0"/>
                        </a:rPr>
                        <a:t>Página de Internet</a:t>
                      </a:r>
                    </a:p>
                    <a:p>
                      <a:pPr>
                        <a:buFont typeface="Arial" pitchFamily="34" charset="0"/>
                        <a:buNone/>
                      </a:pPr>
                      <a:r>
                        <a:rPr lang="es-ES_tradnl" sz="1400" b="0" i="0" noProof="0" smtClean="0">
                          <a:solidFill>
                            <a:schemeClr val="tx1"/>
                          </a:solidFill>
                          <a:latin typeface="Helvetica Neue LT Std 55 Roman" charset="0"/>
                          <a:ea typeface="Helvetica Neue LT Std 55 Roman" charset="0"/>
                          <a:cs typeface="Helvetica Neue LT Std 55 Roman" charset="0"/>
                        </a:rPr>
                        <a:t>Subscripciones</a:t>
                      </a:r>
                      <a:endParaRPr lang="es-ES_tradnl" sz="1400" b="0" i="0" noProof="0">
                        <a:solidFill>
                          <a:schemeClr val="tx1"/>
                        </a:solidFill>
                        <a:latin typeface="Helvetica Neue LT Std 55 Roman" charset="0"/>
                        <a:ea typeface="Helvetica Neue LT Std 55 Roman" charset="0"/>
                        <a:cs typeface="Helvetica Neue LT Std 55 Roman" charset="0"/>
                      </a:endParaRPr>
                    </a:p>
                  </a:txBody>
                  <a:tcPr>
                    <a:noFill/>
                  </a:tcPr>
                </a:tc>
                <a:tc>
                  <a:txBody>
                    <a:bodyPr/>
                    <a:lstStyle/>
                    <a:p>
                      <a:pPr marL="0" marR="0" lvl="3"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1400" b="0" i="0" baseline="0" noProof="0" smtClean="0">
                          <a:solidFill>
                            <a:schemeClr val="tx1"/>
                          </a:solidFill>
                          <a:latin typeface="Helvetica Neue LT Std 55 Roman" charset="0"/>
                          <a:ea typeface="Helvetica Neue LT Std 55 Roman" charset="0"/>
                          <a:cs typeface="Helvetica Neue LT Std 55 Roman" charset="0"/>
                        </a:rPr>
                        <a:t>Viaje</a:t>
                      </a:r>
                      <a:endParaRPr lang="es-ES_tradnl" sz="1400" b="0" i="0" noProof="0" smtClean="0">
                        <a:solidFill>
                          <a:schemeClr val="tx1"/>
                        </a:solidFill>
                        <a:latin typeface="Helvetica Neue LT Std 55 Roman" charset="0"/>
                        <a:ea typeface="Helvetica Neue LT Std 55 Roman" charset="0"/>
                        <a:cs typeface="Helvetica Neue LT Std 55 Roman"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1400" b="0" i="0" noProof="0" smtClean="0">
                          <a:solidFill>
                            <a:schemeClr val="tx1"/>
                          </a:solidFill>
                          <a:latin typeface="Helvetica Neue LT Std 55 Roman" charset="0"/>
                          <a:ea typeface="Helvetica Neue LT Std 55 Roman" charset="0"/>
                          <a:cs typeface="Helvetica Neue LT Std 55 Roman" charset="0"/>
                        </a:rPr>
                        <a:t>Entrenamiento/Certificaciones</a:t>
                      </a:r>
                    </a:p>
                    <a:p>
                      <a:pPr>
                        <a:buFont typeface="Arial" pitchFamily="34" charset="0"/>
                        <a:buNone/>
                      </a:pPr>
                      <a:r>
                        <a:rPr lang="es-ES_tradnl" sz="1400" b="0" i="0" noProof="0" smtClean="0">
                          <a:solidFill>
                            <a:schemeClr val="tx1"/>
                          </a:solidFill>
                          <a:latin typeface="Helvetica Neue LT Std 55 Roman" charset="0"/>
                          <a:ea typeface="Helvetica Neue LT Std 55 Roman" charset="0"/>
                          <a:cs typeface="Helvetica Neue LT Std 55 Roman" charset="0"/>
                        </a:rPr>
                        <a:t>Alquiler</a:t>
                      </a:r>
                    </a:p>
                    <a:p>
                      <a:pPr marL="0" marR="0" lvl="3"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1400" b="0" i="0" noProof="0" smtClean="0">
                          <a:solidFill>
                            <a:schemeClr val="tx1"/>
                          </a:solidFill>
                          <a:latin typeface="Helvetica Neue LT Std 55 Roman" charset="0"/>
                          <a:ea typeface="Helvetica Neue LT Std 55 Roman" charset="0"/>
                          <a:cs typeface="Helvetica Neue LT Std 55 Roman" charset="0"/>
                        </a:rPr>
                        <a:t>Servicios públicos</a:t>
                      </a:r>
                    </a:p>
                    <a:p>
                      <a:pPr marL="0" marR="0" lvl="3"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1400" b="0" i="0" noProof="0" smtClean="0">
                          <a:solidFill>
                            <a:schemeClr val="tx1"/>
                          </a:solidFill>
                          <a:latin typeface="Helvetica Neue LT Std 55 Roman" charset="0"/>
                          <a:ea typeface="Helvetica Neue LT Std 55 Roman" charset="0"/>
                          <a:cs typeface="Helvetica Neue LT Std 55 Roman" charset="0"/>
                        </a:rPr>
                        <a:t>Mantenimiento</a:t>
                      </a:r>
                    </a:p>
                    <a:p>
                      <a:pPr marL="0" marR="0" lvl="3"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1400" b="0" i="0" noProof="0" smtClean="0">
                          <a:solidFill>
                            <a:schemeClr val="tx1"/>
                          </a:solidFill>
                          <a:latin typeface="Helvetica Neue LT Std 55 Roman" charset="0"/>
                          <a:ea typeface="Helvetica Neue LT Std 55 Roman" charset="0"/>
                          <a:cs typeface="Helvetica Neue LT Std 55 Roman" charset="0"/>
                        </a:rPr>
                        <a:t>Almacenamiento</a:t>
                      </a:r>
                    </a:p>
                    <a:p>
                      <a:pPr marL="0" marR="0" lvl="3"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_tradnl" sz="1400" b="0" i="0" noProof="0" smtClean="0">
                          <a:solidFill>
                            <a:schemeClr val="tx1"/>
                          </a:solidFill>
                          <a:latin typeface="Helvetica Neue LT Std 55 Roman" charset="0"/>
                          <a:ea typeface="Helvetica Neue LT Std 55 Roman" charset="0"/>
                          <a:cs typeface="Helvetica Neue LT Std 55 Roman" charset="0"/>
                        </a:rPr>
                        <a:t>Disposición de la basura (aseo urbano)</a:t>
                      </a:r>
                      <a:endParaRPr lang="es-ES_tradnl" sz="1400" b="0" i="0" baseline="0" noProof="0" smtClean="0">
                        <a:solidFill>
                          <a:schemeClr val="tx1"/>
                        </a:solidFill>
                        <a:latin typeface="Helvetica Neue LT Std 55 Roman" charset="0"/>
                        <a:ea typeface="Helvetica Neue LT Std 55 Roman" charset="0"/>
                        <a:cs typeface="Helvetica Neue LT Std 55 Roman" charset="0"/>
                      </a:endParaRPr>
                    </a:p>
                  </a:txBody>
                  <a:tcPr>
                    <a:noFill/>
                  </a:tcPr>
                </a:tc>
              </a:tr>
            </a:tbl>
          </a:graphicData>
        </a:graphic>
      </p:graphicFrame>
      <p:sp>
        <p:nvSpPr>
          <p:cNvPr id="5" name="Rectangle 4"/>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buNone/>
            </a:pPr>
            <a:r>
              <a:rPr lang="es-ES_tradnl" sz="2800" b="1">
                <a:solidFill>
                  <a:srgbClr val="284B23"/>
                </a:solidFill>
                <a:latin typeface="Helvetica Neue LT Std 75" charset="0"/>
                <a:ea typeface="Helvetica Neue LT Std 75" charset="0"/>
                <a:cs typeface="Helvetica Neue LT Std 75" charset="0"/>
              </a:rPr>
              <a:t>Creando un negocio rentable</a:t>
            </a:r>
            <a:r>
              <a:rPr lang="es-ES_tradnl" sz="2800" b="1" smtClean="0">
                <a:solidFill>
                  <a:srgbClr val="284B23"/>
                </a:solidFill>
                <a:latin typeface="Helvetica Neue LT Std 75" charset="0"/>
                <a:ea typeface="Helvetica Neue LT Std 75" charset="0"/>
                <a:cs typeface="Helvetica Neue LT Std 75" charset="0"/>
              </a:rPr>
              <a:t>:</a:t>
            </a:r>
            <a:endParaRPr lang="es-ES_tradnl" sz="2800" b="1">
              <a:solidFill>
                <a:srgbClr val="284B23"/>
              </a:solidFill>
              <a:latin typeface="Helvetica Neue LT Std 75" charset="0"/>
              <a:ea typeface="Helvetica Neue LT Std 75" charset="0"/>
              <a:cs typeface="Helvetica Neue LT Std 75" charset="0"/>
            </a:endParaRPr>
          </a:p>
        </p:txBody>
      </p:sp>
      <p:sp>
        <p:nvSpPr>
          <p:cNvPr id="10"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1" name="Straight Connector 10"/>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5" name="Title 1"/>
          <p:cNvSpPr txBox="1">
            <a:spLocks/>
          </p:cNvSpPr>
          <p:nvPr/>
        </p:nvSpPr>
        <p:spPr bwMode="auto">
          <a:xfrm>
            <a:off x="428803" y="1774396"/>
            <a:ext cx="7876997" cy="15784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buNone/>
            </a:pPr>
            <a:r>
              <a:rPr lang="es-ES_tradnl" sz="2400" b="1">
                <a:solidFill>
                  <a:schemeClr val="tx1"/>
                </a:solidFill>
                <a:latin typeface="Helvetica Neue LT Std 75" charset="0"/>
                <a:ea typeface="Helvetica Neue LT Std 75" charset="0"/>
                <a:cs typeface="Helvetica Neue LT Std 75" charset="0"/>
              </a:rPr>
              <a:t>Nivel 2: ¿El negocio genera ganancia? ¿Si vendiendo el producto/ servicio genera una ganancia, cuantos productos/servicios usted necesitará vender para cubrir los costos indirectos del negocio?</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985863499"/>
              </p:ext>
            </p:extLst>
          </p:nvPr>
        </p:nvGraphicFramePr>
        <p:xfrm>
          <a:off x="528175" y="1600200"/>
          <a:ext cx="4038600" cy="5042439"/>
        </p:xfrm>
        <a:graphic>
          <a:graphicData uri="http://schemas.openxmlformats.org/drawingml/2006/table">
            <a:tbl>
              <a:tblPr/>
              <a:tblGrid>
                <a:gridCol w="3122965"/>
                <a:gridCol w="915635"/>
              </a:tblGrid>
              <a:tr h="186757">
                <a:tc>
                  <a:txBody>
                    <a:bodyPr/>
                    <a:lstStyle/>
                    <a:p>
                      <a:pPr algn="l" fontAlgn="b"/>
                      <a:r>
                        <a:rPr lang="es-ES_tradnl" sz="1200" b="1" i="0" u="none" strike="noStrike" noProof="0" smtClean="0">
                          <a:latin typeface="Helvetica Neue LT Std 55 Roman" charset="0"/>
                          <a:ea typeface="Helvetica Neue LT Std 55 Roman" charset="0"/>
                          <a:cs typeface="Helvetica Neue LT Std 55 Roman" charset="0"/>
                        </a:rPr>
                        <a:t>Estado de Ingreso</a:t>
                      </a:r>
                      <a:endParaRPr lang="es-ES_tradnl" sz="1200" b="1" i="0" u="none" strike="noStrike" noProof="0">
                        <a:latin typeface="Helvetica Neue LT Std 55 Roman" charset="0"/>
                        <a:ea typeface="Helvetica Neue LT Std 55 Roman" charset="0"/>
                        <a:cs typeface="Helvetica Neue LT Std 55 Roman" charset="0"/>
                      </a:endParaRPr>
                    </a:p>
                  </a:txBody>
                  <a:tcPr marL="3877" marR="3877" marT="38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err="1" smtClean="0">
                          <a:latin typeface="Helvetica Neue LT Std 55 Roman" charset="0"/>
                          <a:ea typeface="Helvetica Neue LT Std 55 Roman" charset="0"/>
                          <a:cs typeface="Helvetica Neue LT Std 55 Roman" charset="0"/>
                        </a:rPr>
                        <a:t>Mes</a:t>
                      </a:r>
                      <a:r>
                        <a:rPr lang="en-US" sz="1200" b="1" i="0" u="none" strike="noStrike" smtClean="0">
                          <a:latin typeface="Helvetica Neue LT Std 55 Roman" charset="0"/>
                          <a:ea typeface="Helvetica Neue LT Std 55 Roman" charset="0"/>
                          <a:cs typeface="Helvetica Neue LT Std 55 Roman" charset="0"/>
                        </a:rPr>
                        <a:t> 1</a:t>
                      </a:r>
                      <a:endParaRPr lang="en-US" sz="1200" b="1" i="0" u="none" strike="noStrike">
                        <a:latin typeface="Helvetica Neue LT Std 55 Roman" charset="0"/>
                        <a:ea typeface="Helvetica Neue LT Std 55 Roman" charset="0"/>
                        <a:cs typeface="Helvetica Neue LT Std 55 Roman" charset="0"/>
                      </a:endParaRPr>
                    </a:p>
                  </a:txBody>
                  <a:tcPr marL="3877" marR="3877" marT="387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01670">
                <a:tc>
                  <a:txBody>
                    <a:bodyPr/>
                    <a:lstStyle/>
                    <a:p>
                      <a:pPr algn="l" fontAlgn="b"/>
                      <a:r>
                        <a:rPr lang="es-ES_tradnl" sz="1200" b="1" i="0" u="none" strike="noStrike" noProof="0" smtClean="0">
                          <a:latin typeface="Helvetica Neue LT Std 55 Roman" charset="0"/>
                          <a:ea typeface="Helvetica Neue LT Std 55 Roman" charset="0"/>
                          <a:cs typeface="Helvetica Neue LT Std 55 Roman" charset="0"/>
                        </a:rPr>
                        <a:t>GANANCIAS TOTALES</a:t>
                      </a:r>
                      <a:endParaRPr lang="es-ES_tradnl" sz="1200" b="1"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a:latin typeface="Helvetica Neue LT Std 55 Roman" charset="0"/>
                          <a:ea typeface="Helvetica Neue LT Std 55 Roman" charset="0"/>
                          <a:cs typeface="Helvetica Neue LT Std 55 Roman" charset="0"/>
                        </a:rPr>
                        <a:t> $         -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3686">
                <a:tc>
                  <a:txBody>
                    <a:bodyPr/>
                    <a:lstStyle/>
                    <a:p>
                      <a:pPr algn="l" fontAlgn="b"/>
                      <a:r>
                        <a:rPr lang="es-ES_tradnl" sz="800" b="1" i="0" u="none" strike="noStrike" noProof="0" smtClean="0">
                          <a:latin typeface="Helvetica Neue LT Std 55 Roman" charset="0"/>
                          <a:ea typeface="Helvetica Neue LT Std 55 Roman" charset="0"/>
                          <a:cs typeface="Helvetica Neue LT Std 55 Roman" charset="0"/>
                        </a:rPr>
                        <a:t> </a:t>
                      </a:r>
                      <a:endParaRPr lang="es-ES_tradnl" sz="800" b="1" i="0" u="none" strike="noStrike" noProof="0">
                        <a:latin typeface="Helvetica Neue LT Std 55 Roman" charset="0"/>
                        <a:ea typeface="Helvetica Neue LT Std 55 Roman" charset="0"/>
                        <a:cs typeface="Helvetica Neue LT Std 55 Roman" charset="0"/>
                      </a:endParaRPr>
                    </a:p>
                  </a:txBody>
                  <a:tcPr marL="3877" marR="3877" marT="3877"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01670">
                <a:tc>
                  <a:txBody>
                    <a:bodyPr/>
                    <a:lstStyle/>
                    <a:p>
                      <a:pPr algn="l" fontAlgn="b"/>
                      <a:r>
                        <a:rPr lang="es-ES_tradnl" sz="1200" b="1" i="0" u="none" strike="noStrike" noProof="0" smtClean="0">
                          <a:latin typeface="Helvetica Neue LT Std 55 Roman" charset="0"/>
                          <a:ea typeface="Helvetica Neue LT Std 55 Roman" charset="0"/>
                          <a:cs typeface="Helvetica Neue LT Std 55 Roman" charset="0"/>
                        </a:rPr>
                        <a:t> TOTAL</a:t>
                      </a:r>
                      <a:r>
                        <a:rPr lang="es-ES_tradnl" sz="1200" b="1" i="0" u="none" strike="noStrike" baseline="0" noProof="0" smtClean="0">
                          <a:latin typeface="Helvetica Neue LT Std 55 Roman" charset="0"/>
                          <a:ea typeface="Helvetica Neue LT Std 55 Roman" charset="0"/>
                          <a:cs typeface="Helvetica Neue LT Std 55 Roman" charset="0"/>
                        </a:rPr>
                        <a:t> </a:t>
                      </a:r>
                      <a:r>
                        <a:rPr lang="es-ES_tradnl" sz="1200" b="1" i="0" u="none" strike="noStrike" noProof="0" smtClean="0">
                          <a:latin typeface="Helvetica Neue LT Std 55 Roman" charset="0"/>
                          <a:ea typeface="Helvetica Neue LT Std 55 Roman" charset="0"/>
                          <a:cs typeface="Helvetica Neue LT Std 55 Roman" charset="0"/>
                        </a:rPr>
                        <a:t>GASTOS DIRECTOS</a:t>
                      </a:r>
                      <a:endParaRPr lang="es-ES_tradnl" sz="1200" b="1"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r>
                        <a:rPr lang="en-US" sz="1200" b="1" i="0" u="none" strike="noStrike">
                          <a:latin typeface="Helvetica Neue LT Std 55 Roman" charset="0"/>
                          <a:ea typeface="Helvetica Neue LT Std 55 Roman" charset="0"/>
                          <a:cs typeface="Helvetica Neue LT Std 55 Roman" charset="0"/>
                        </a:rPr>
                        <a:t>$</a:t>
                      </a:r>
                      <a:r>
                        <a:rPr lang="en-US" sz="1200" b="0" i="0" u="none" strike="noStrike">
                          <a:latin typeface="Helvetica Neue LT Std 55 Roman" charset="0"/>
                          <a:ea typeface="Helvetica Neue LT Std 55 Roman" charset="0"/>
                          <a:cs typeface="Helvetica Neue LT Std 55 Roman" charset="0"/>
                        </a:rPr>
                        <a:t>         -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5448">
                <a:tc>
                  <a:txBody>
                    <a:bodyPr/>
                    <a:lstStyle/>
                    <a:p>
                      <a:pPr algn="l" fontAlgn="b"/>
                      <a:r>
                        <a:rPr lang="es-ES_tradnl" sz="1200" b="1" i="0" u="none" strike="noStrike" noProof="0" smtClean="0">
                          <a:latin typeface="Helvetica Neue LT Std 55 Roman" charset="0"/>
                          <a:ea typeface="Helvetica Neue LT Std 55 Roman" charset="0"/>
                          <a:cs typeface="Helvetica Neue LT Std 55 Roman" charset="0"/>
                        </a:rPr>
                        <a:t> </a:t>
                      </a:r>
                      <a:endParaRPr lang="es-ES_tradnl" sz="1200" b="1" i="0" u="none" strike="noStrike" noProof="0">
                        <a:latin typeface="Helvetica Neue LT Std 55 Roman" charset="0"/>
                        <a:ea typeface="Helvetica Neue LT Std 55 Roman" charset="0"/>
                        <a:cs typeface="Helvetica Neue LT Std 55 Roman" charset="0"/>
                      </a:endParaRPr>
                    </a:p>
                  </a:txBody>
                  <a:tcPr marL="3877" marR="3877" marT="3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1" i="0" u="none" strike="noStrike" noProof="0" smtClean="0">
                          <a:latin typeface="Helvetica Neue LT Std 55 Roman" charset="0"/>
                          <a:ea typeface="Helvetica Neue LT Std 55 Roman" charset="0"/>
                          <a:cs typeface="Helvetica Neue LT Std 55 Roman" charset="0"/>
                        </a:rPr>
                        <a:t>BENEFICIO BRUTO</a:t>
                      </a:r>
                      <a:endParaRPr lang="es-ES_tradnl" sz="1200" b="1"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r>
                        <a:rPr lang="en-US" sz="1200" b="1" i="0" u="none" strike="noStrike">
                          <a:latin typeface="Helvetica Neue LT Std 55 Roman" charset="0"/>
                          <a:ea typeface="Helvetica Neue LT Std 55 Roman" charset="0"/>
                          <a:cs typeface="Helvetica Neue LT Std 55 Roman" charset="0"/>
                        </a:rPr>
                        <a:t>$</a:t>
                      </a:r>
                      <a:r>
                        <a:rPr lang="en-US" sz="1200" b="0" i="0" u="none" strike="noStrike">
                          <a:latin typeface="Helvetica Neue LT Std 55 Roman" charset="0"/>
                          <a:ea typeface="Helvetica Neue LT Std 55 Roman" charset="0"/>
                          <a:cs typeface="Helvetica Neue LT Std 55 Roman" charset="0"/>
                        </a:rPr>
                        <a:t>         -   </a:t>
                      </a:r>
                    </a:p>
                  </a:txBody>
                  <a:tcPr marL="3877" marR="3877" marT="3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5448">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 </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01670">
                <a:tc>
                  <a:txBody>
                    <a:bodyPr/>
                    <a:lstStyle/>
                    <a:p>
                      <a:pPr algn="l" fontAlgn="b"/>
                      <a:r>
                        <a:rPr lang="es-ES_tradnl" sz="1200" b="1" i="0" u="none" strike="noStrike" noProof="0" smtClean="0">
                          <a:latin typeface="Helvetica Neue LT Std 55 Roman" charset="0"/>
                          <a:ea typeface="Helvetica Neue LT Std 55 Roman" charset="0"/>
                          <a:cs typeface="Helvetica Neue LT Std 55 Roman" charset="0"/>
                        </a:rPr>
                        <a:t>COSTOS INDIRECTOS</a:t>
                      </a:r>
                      <a:endParaRPr lang="es-ES_tradnl" sz="1200" b="1" i="0" u="none" strike="noStrike" noProof="0">
                        <a:latin typeface="Helvetica Neue LT Std 55 Roman" charset="0"/>
                        <a:ea typeface="Helvetica Neue LT Std 55 Roman" charset="0"/>
                        <a:cs typeface="Helvetica Neue LT Std 55 Roman" charset="0"/>
                      </a:endParaRPr>
                    </a:p>
                  </a:txBody>
                  <a:tcPr marL="3877" marR="3877" marT="387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Salarios</a:t>
                      </a:r>
                      <a:r>
                        <a:rPr lang="es-ES_tradnl" sz="1200" b="0" i="0" u="none" strike="noStrike" baseline="0" noProof="0" smtClean="0">
                          <a:latin typeface="Helvetica Neue LT Std 55 Roman" charset="0"/>
                          <a:ea typeface="Helvetica Neue LT Std 55 Roman" charset="0"/>
                          <a:cs typeface="Helvetica Neue LT Std 55 Roman" charset="0"/>
                        </a:rPr>
                        <a:t> de los Oficiales</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Salarios de Empleados</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Retención de los empleados</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Beneficios de los Empleados</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Responsabilidad de Seguros</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Teléfono</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Mercadeo / Publicidad</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Viajes</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Material de Oficina</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Tarifas Legales</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Tarifas de Contabilidad</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Alquiler</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Internet/Costos</a:t>
                      </a:r>
                      <a:r>
                        <a:rPr lang="es-ES_tradnl" sz="1200" b="0" i="0" u="none" strike="noStrike" baseline="0" noProof="0" smtClean="0">
                          <a:latin typeface="Helvetica Neue LT Std 55 Roman" charset="0"/>
                          <a:ea typeface="Helvetica Neue LT Std 55 Roman" charset="0"/>
                          <a:cs typeface="Helvetica Neue LT Std 55 Roman" charset="0"/>
                        </a:rPr>
                        <a:t> de la página de Internet</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Servicios</a:t>
                      </a:r>
                      <a:r>
                        <a:rPr lang="es-ES_tradnl" sz="1200" b="0" i="0" u="none" strike="noStrike" baseline="0" noProof="0" smtClean="0">
                          <a:latin typeface="Helvetica Neue LT Std 55 Roman" charset="0"/>
                          <a:ea typeface="Helvetica Neue LT Std 55 Roman" charset="0"/>
                          <a:cs typeface="Helvetica Neue LT Std 55 Roman" charset="0"/>
                        </a:rPr>
                        <a:t> Públicos</a:t>
                      </a:r>
                      <a:endParaRPr lang="es-ES_tradnl" sz="1200" b="0" i="0" u="none" strike="noStrike" noProof="0" smtClean="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Amortización</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0" i="0" u="none" strike="noStrike" noProof="0" smtClean="0">
                          <a:latin typeface="Helvetica Neue LT Std 55 Roman" charset="0"/>
                          <a:ea typeface="Helvetica Neue LT Std 55 Roman" charset="0"/>
                          <a:cs typeface="Helvetica Neue LT Std 55 Roman" charset="0"/>
                        </a:rPr>
                        <a:t>Otros</a:t>
                      </a:r>
                      <a:r>
                        <a:rPr lang="es-ES_tradnl" sz="1200" b="0" i="0" u="none" strike="noStrike" baseline="0" noProof="0" smtClean="0">
                          <a:latin typeface="Helvetica Neue LT Std 55 Roman" charset="0"/>
                          <a:ea typeface="Helvetica Neue LT Std 55 Roman" charset="0"/>
                          <a:cs typeface="Helvetica Neue LT Std 55 Roman" charset="0"/>
                        </a:rPr>
                        <a:t> Gastos</a:t>
                      </a:r>
                      <a:endParaRPr lang="es-ES_tradnl" sz="1200" b="0"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latin typeface="Helvetica Neue LT Std 55 Roman" charset="0"/>
                          <a:ea typeface="Helvetica Neue LT Std 55 Roman" charset="0"/>
                          <a:cs typeface="Helvetica Neue LT Std 55 Roman" charset="0"/>
                        </a:rPr>
                        <a:t>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670">
                <a:tc>
                  <a:txBody>
                    <a:bodyPr/>
                    <a:lstStyle/>
                    <a:p>
                      <a:pPr algn="l" fontAlgn="b"/>
                      <a:r>
                        <a:rPr lang="es-ES_tradnl" sz="1200" b="1" i="0" u="none" strike="noStrike" noProof="0" smtClean="0">
                          <a:latin typeface="Helvetica Neue LT Std 55 Roman" charset="0"/>
                          <a:ea typeface="Helvetica Neue LT Std 55 Roman" charset="0"/>
                          <a:cs typeface="Helvetica Neue LT Std 55 Roman" charset="0"/>
                        </a:rPr>
                        <a:t>TOTAL GASTOS</a:t>
                      </a:r>
                      <a:r>
                        <a:rPr lang="es-ES_tradnl" sz="1200" b="1" i="0" u="none" strike="noStrike" baseline="0" noProof="0" smtClean="0">
                          <a:latin typeface="Helvetica Neue LT Std 55 Roman" charset="0"/>
                          <a:ea typeface="Helvetica Neue LT Std 55 Roman" charset="0"/>
                          <a:cs typeface="Helvetica Neue LT Std 55 Roman" charset="0"/>
                        </a:rPr>
                        <a:t> </a:t>
                      </a:r>
                      <a:r>
                        <a:rPr lang="es-ES_tradnl" sz="1200" b="1" i="0" u="none" strike="noStrike" noProof="0" smtClean="0">
                          <a:latin typeface="Helvetica Neue LT Std 55 Roman" charset="0"/>
                          <a:ea typeface="Helvetica Neue LT Std 55 Roman" charset="0"/>
                          <a:cs typeface="Helvetica Neue LT Std 55 Roman" charset="0"/>
                        </a:rPr>
                        <a:t>INDIRECTOS</a:t>
                      </a:r>
                      <a:endParaRPr lang="es-ES_tradnl" sz="1200" b="1"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a:latin typeface="Helvetica Neue LT Std 55 Roman" charset="0"/>
                          <a:ea typeface="Helvetica Neue LT Std 55 Roman" charset="0"/>
                          <a:cs typeface="Helvetica Neue LT Std 55 Roman" charset="0"/>
                        </a:rPr>
                        <a:t> $         -   </a:t>
                      </a:r>
                    </a:p>
                  </a:txBody>
                  <a:tcPr marL="3877" marR="3877" marT="38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5448">
                <a:tc>
                  <a:txBody>
                    <a:bodyPr/>
                    <a:lstStyle/>
                    <a:p>
                      <a:pPr algn="l" fontAlgn="b"/>
                      <a:r>
                        <a:rPr lang="es-ES_tradnl" sz="1200" b="1" i="0" u="none" strike="noStrike" noProof="0" smtClean="0">
                          <a:latin typeface="Helvetica Neue LT Std 55 Roman" charset="0"/>
                          <a:ea typeface="Helvetica Neue LT Std 55 Roman" charset="0"/>
                          <a:cs typeface="Helvetica Neue LT Std 55 Roman" charset="0"/>
                        </a:rPr>
                        <a:t> </a:t>
                      </a:r>
                      <a:endParaRPr lang="es-ES_tradnl" sz="1200" b="1" i="0" u="none" strike="noStrike" noProof="0">
                        <a:latin typeface="Helvetica Neue LT Std 55 Roman" charset="0"/>
                        <a:ea typeface="Helvetica Neue LT Std 55 Roman" charset="0"/>
                        <a:cs typeface="Helvetica Neue LT Std 55 Roman" charset="0"/>
                      </a:endParaRPr>
                    </a:p>
                  </a:txBody>
                  <a:tcPr marL="3877" marR="3877" marT="3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a:latin typeface="Helvetica Neue LT Std 55 Roman" charset="0"/>
                          <a:ea typeface="Helvetica Neue LT Std 55 Roman" charset="0"/>
                          <a:cs typeface="Helvetica Neue LT Std 55 Roman" charset="0"/>
                        </a:rPr>
                        <a:t> </a:t>
                      </a:r>
                    </a:p>
                  </a:txBody>
                  <a:tcPr marL="3877" marR="3877" marT="3877"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6291">
                <a:tc>
                  <a:txBody>
                    <a:bodyPr/>
                    <a:lstStyle/>
                    <a:p>
                      <a:pPr algn="l" fontAlgn="b"/>
                      <a:r>
                        <a:rPr lang="es-ES_tradnl" sz="1200" b="1" i="0" u="none" strike="noStrike" noProof="0" smtClean="0">
                          <a:latin typeface="Helvetica Neue LT Std 55 Roman" charset="0"/>
                          <a:ea typeface="Helvetica Neue LT Std 55 Roman" charset="0"/>
                          <a:cs typeface="Helvetica Neue LT Std 55 Roman" charset="0"/>
                        </a:rPr>
                        <a:t>GANANCIAS / (PERDIDAS)</a:t>
                      </a:r>
                      <a:endParaRPr lang="es-ES_tradnl" sz="1200" b="1" i="0" u="none" strike="noStrike" noProof="0">
                        <a:latin typeface="Helvetica Neue LT Std 55 Roman" charset="0"/>
                        <a:ea typeface="Helvetica Neue LT Std 55 Roman" charset="0"/>
                        <a:cs typeface="Helvetica Neue LT Std 55 Roman" charset="0"/>
                      </a:endParaRPr>
                    </a:p>
                  </a:txBody>
                  <a:tcPr marL="3877" marR="3877" marT="387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1" i="0" u="none" strike="noStrike">
                          <a:latin typeface="Helvetica Neue LT Std 55 Roman" charset="0"/>
                          <a:ea typeface="Helvetica Neue LT Std 55 Roman" charset="0"/>
                          <a:cs typeface="Helvetica Neue LT Std 55 Roman" charset="0"/>
                        </a:rPr>
                        <a:t> $         -   </a:t>
                      </a:r>
                    </a:p>
                  </a:txBody>
                  <a:tcPr marL="3877" marR="3877" marT="387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5"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sp>
        <p:nvSpPr>
          <p:cNvPr id="8" name="Rectangle 7"/>
          <p:cNvSpPr/>
          <p:nvPr/>
        </p:nvSpPr>
        <p:spPr>
          <a:xfrm>
            <a:off x="0" y="457199"/>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428803" y="762000"/>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buNone/>
            </a:pPr>
            <a:r>
              <a:rPr lang="es-ES_tradnl" sz="2400" b="1">
                <a:solidFill>
                  <a:srgbClr val="284B23"/>
                </a:solidFill>
                <a:latin typeface="Helvetica Neue LT Std 75" charset="0"/>
                <a:ea typeface="Helvetica Neue LT Std 75" charset="0"/>
                <a:cs typeface="Helvetica Neue LT Std 75" charset="0"/>
              </a:rPr>
              <a:t>Ejemplo: Costos Indirectos en el Estado de Ingreso</a:t>
            </a:r>
          </a:p>
        </p:txBody>
      </p:sp>
      <p:sp>
        <p:nvSpPr>
          <p:cNvPr id="11" name="Rectangle 10"/>
          <p:cNvSpPr/>
          <p:nvPr/>
        </p:nvSpPr>
        <p:spPr>
          <a:xfrm>
            <a:off x="0" y="0"/>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2286000" y="139211"/>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3401" y="5285557"/>
            <a:ext cx="7162799"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white_OFE"/>
          <p:cNvPicPr>
            <a:picLocks noChangeAspect="1" noChangeArrowheads="1"/>
          </p:cNvPicPr>
          <p:nvPr/>
        </p:nvPicPr>
        <p:blipFill>
          <a:blip r:embed="rId2" cstate="print"/>
          <a:srcRect/>
          <a:stretch>
            <a:fillRect/>
          </a:stretch>
        </p:blipFill>
        <p:spPr bwMode="auto">
          <a:xfrm>
            <a:off x="304800" y="279400"/>
            <a:ext cx="4495800" cy="558800"/>
          </a:xfrm>
          <a:prstGeom prst="rect">
            <a:avLst/>
          </a:prstGeom>
          <a:noFill/>
          <a:ln w="9525">
            <a:noFill/>
            <a:miter lim="800000"/>
            <a:headEnd/>
            <a:tailEnd/>
          </a:ln>
        </p:spPr>
      </p:pic>
      <p:graphicFrame>
        <p:nvGraphicFramePr>
          <p:cNvPr id="10" name="Table 9"/>
          <p:cNvGraphicFramePr>
            <a:graphicFrameLocks noGrp="1"/>
          </p:cNvGraphicFramePr>
          <p:nvPr>
            <p:extLst>
              <p:ext uri="{D42A27DB-BD31-4B8C-83A1-F6EECF244321}">
                <p14:modId xmlns:p14="http://schemas.microsoft.com/office/powerpoint/2010/main" val="1822822785"/>
              </p:ext>
            </p:extLst>
          </p:nvPr>
        </p:nvGraphicFramePr>
        <p:xfrm>
          <a:off x="436177" y="3048000"/>
          <a:ext cx="8382000" cy="1828800"/>
        </p:xfrm>
        <a:graphic>
          <a:graphicData uri="http://schemas.openxmlformats.org/drawingml/2006/table">
            <a:tbl>
              <a:tblPr firstRow="1" bandRow="1">
                <a:tableStyleId>{5C22544A-7EE6-4342-B048-85BDC9FD1C3A}</a:tableStyleId>
              </a:tblPr>
              <a:tblGrid>
                <a:gridCol w="1648679"/>
                <a:gridCol w="2334042"/>
                <a:gridCol w="208280"/>
                <a:gridCol w="2497666"/>
                <a:gridCol w="1693333"/>
              </a:tblGrid>
              <a:tr h="1066800">
                <a:tc rowSpan="2">
                  <a:txBody>
                    <a:bodyPr/>
                    <a:lstStyle/>
                    <a:p>
                      <a:endParaRPr lang="en-US" smtClean="0">
                        <a:solidFill>
                          <a:schemeClr val="tx1"/>
                        </a:solidFill>
                        <a:latin typeface="Helvetica Neue LT Std 55 Roman" charset="0"/>
                        <a:ea typeface="Helvetica Neue LT Std 55 Roman" charset="0"/>
                        <a:cs typeface="Helvetica Neue LT Std 55 Roman" charset="0"/>
                      </a:endParaRPr>
                    </a:p>
                    <a:p>
                      <a:endParaRPr lang="en-US" smtClean="0">
                        <a:solidFill>
                          <a:schemeClr val="tx1"/>
                        </a:solidFill>
                        <a:latin typeface="Helvetica Neue LT Std 55 Roman" charset="0"/>
                        <a:ea typeface="Helvetica Neue LT Std 55 Roman" charset="0"/>
                        <a:cs typeface="Helvetica Neue LT Std 55 Roman" charset="0"/>
                      </a:endParaRPr>
                    </a:p>
                    <a:p>
                      <a:r>
                        <a:rPr lang="es-ES_tradnl" sz="1800" b="1" i="0" noProof="0" smtClean="0">
                          <a:solidFill>
                            <a:schemeClr val="tx1"/>
                          </a:solidFill>
                          <a:latin typeface="Helvetica Neue LT Std 55 Roman" charset="0"/>
                          <a:ea typeface="Helvetica Neue LT Std 55 Roman" charset="0"/>
                          <a:cs typeface="Helvetica Neue LT Std 55 Roman" charset="0"/>
                        </a:rPr>
                        <a:t>Análisis</a:t>
                      </a:r>
                      <a:r>
                        <a:rPr lang="es-ES_tradnl" sz="1800" b="1" i="0" baseline="0" noProof="0" smtClean="0">
                          <a:solidFill>
                            <a:schemeClr val="tx1"/>
                          </a:solidFill>
                          <a:latin typeface="Helvetica Neue LT Std 55 Roman" charset="0"/>
                          <a:ea typeface="Helvetica Neue LT Std 55 Roman" charset="0"/>
                          <a:cs typeface="Helvetica Neue LT Std 55 Roman" charset="0"/>
                        </a:rPr>
                        <a:t> del Punto de Equilibrio</a:t>
                      </a:r>
                      <a:endParaRPr lang="es-ES_tradnl" sz="1800" b="1" i="0" noProof="0">
                        <a:solidFill>
                          <a:schemeClr val="tx1"/>
                        </a:solidFill>
                        <a:latin typeface="Helvetica Neue LT Std 55 Roman" charset="0"/>
                        <a:ea typeface="Helvetica Neue LT Std 55 Roman" charset="0"/>
                        <a:cs typeface="Helvetica Neue LT Std 55 Roman" charset="0"/>
                      </a:endParaRPr>
                    </a:p>
                  </a:txBody>
                  <a:tcPr>
                    <a:noFill/>
                  </a:tcPr>
                </a:tc>
                <a:tc>
                  <a:txBody>
                    <a:bodyPr/>
                    <a:lstStyle/>
                    <a:p>
                      <a:r>
                        <a:rPr lang="es-ES_tradnl" sz="1800" b="0" i="0" noProof="0" smtClean="0">
                          <a:solidFill>
                            <a:schemeClr val="tx1"/>
                          </a:solidFill>
                          <a:latin typeface="Helvetica Neue LT Std 55 Roman" charset="0"/>
                          <a:ea typeface="Helvetica Neue LT Std 55 Roman" charset="0"/>
                          <a:cs typeface="Helvetica Neue LT Std 55 Roman" charset="0"/>
                        </a:rPr>
                        <a:t>Total Gastos </a:t>
                      </a:r>
                      <a:r>
                        <a:rPr lang="es-ES_tradnl" sz="1800" b="0" i="0" baseline="0" noProof="0" smtClean="0">
                          <a:solidFill>
                            <a:schemeClr val="tx1"/>
                          </a:solidFill>
                          <a:latin typeface="Helvetica Neue LT Std 55 Roman" charset="0"/>
                          <a:ea typeface="Helvetica Neue LT Std 55 Roman" charset="0"/>
                          <a:cs typeface="Helvetica Neue LT Std 55 Roman" charset="0"/>
                        </a:rPr>
                        <a:t> Indirectos Mensuales</a:t>
                      </a:r>
                    </a:p>
                    <a:p>
                      <a:r>
                        <a:rPr lang="en-US" baseline="0" smtClean="0">
                          <a:solidFill>
                            <a:schemeClr val="tx1"/>
                          </a:solidFill>
                          <a:latin typeface="Helvetica Neue LT Std 55 Roman" charset="0"/>
                          <a:ea typeface="Helvetica Neue LT Std 55 Roman" charset="0"/>
                          <a:cs typeface="Helvetica Neue LT Std 55 Roman" charset="0"/>
                        </a:rPr>
                        <a:t>_________________</a:t>
                      </a:r>
                    </a:p>
                  </a:txBody>
                  <a:tcPr>
                    <a:noFill/>
                  </a:tcPr>
                </a:tc>
                <a:tc rowSpan="2">
                  <a:txBody>
                    <a:bodyPr/>
                    <a:lstStyle/>
                    <a:p>
                      <a:pPr algn="ctr"/>
                      <a:endParaRPr lang="en-US" b="0" smtClean="0">
                        <a:solidFill>
                          <a:schemeClr val="tx1"/>
                        </a:solidFill>
                        <a:latin typeface="Helvetica Neue LT Std 55 Roman" charset="0"/>
                        <a:ea typeface="Helvetica Neue LT Std 55 Roman" charset="0"/>
                        <a:cs typeface="Helvetica Neue LT Std 55 Roman" charset="0"/>
                      </a:endParaRPr>
                    </a:p>
                    <a:p>
                      <a:pPr algn="ctr"/>
                      <a:endParaRPr lang="en-US" b="0" smtClean="0">
                        <a:solidFill>
                          <a:schemeClr val="tx1"/>
                        </a:solidFill>
                        <a:latin typeface="Helvetica Neue LT Std 55 Roman" charset="0"/>
                        <a:ea typeface="Helvetica Neue LT Std 55 Roman" charset="0"/>
                        <a:cs typeface="Helvetica Neue LT Std 55 Roman" charset="0"/>
                      </a:endParaRPr>
                    </a:p>
                    <a:p>
                      <a:pPr algn="ctr"/>
                      <a:endParaRPr lang="en-US" b="0" smtClean="0">
                        <a:solidFill>
                          <a:schemeClr val="tx1"/>
                        </a:solidFill>
                        <a:latin typeface="Helvetica Neue LT Std 55 Roman" charset="0"/>
                        <a:ea typeface="Helvetica Neue LT Std 55 Roman" charset="0"/>
                        <a:cs typeface="Helvetica Neue LT Std 55 Roman" charset="0"/>
                      </a:endParaRPr>
                    </a:p>
                    <a:p>
                      <a:pPr algn="ctr"/>
                      <a:r>
                        <a:rPr lang="en-US" b="0" smtClean="0">
                          <a:solidFill>
                            <a:schemeClr val="tx1"/>
                          </a:solidFill>
                          <a:latin typeface="Helvetica Neue LT Std 55 Roman" charset="0"/>
                          <a:ea typeface="Helvetica Neue LT Std 55 Roman" charset="0"/>
                          <a:cs typeface="Helvetica Neue LT Std 55 Roman" charset="0"/>
                        </a:rPr>
                        <a:t>=</a:t>
                      </a:r>
                      <a:endParaRPr lang="en-US" b="0">
                        <a:solidFill>
                          <a:schemeClr val="tx1"/>
                        </a:solidFill>
                        <a:latin typeface="Helvetica Neue LT Std 55 Roman" charset="0"/>
                        <a:ea typeface="Helvetica Neue LT Std 55 Roman" charset="0"/>
                        <a:cs typeface="Helvetica Neue LT Std 55 Roman" charset="0"/>
                      </a:endParaRPr>
                    </a:p>
                  </a:txBody>
                  <a:tcPr>
                    <a:noFill/>
                  </a:tcPr>
                </a:tc>
                <a:tc rowSpan="2">
                  <a:txBody>
                    <a:bodyPr/>
                    <a:lstStyle/>
                    <a:p>
                      <a:pPr algn="ctr"/>
                      <a:endParaRPr lang="en-US" smtClean="0">
                        <a:solidFill>
                          <a:schemeClr val="tx1"/>
                        </a:solidFill>
                        <a:latin typeface="Helvetica Neue LT Std 55 Roman" charset="0"/>
                        <a:ea typeface="Helvetica Neue LT Std 55 Roman" charset="0"/>
                        <a:cs typeface="Helvetica Neue LT Std 55 Roman" charset="0"/>
                      </a:endParaRPr>
                    </a:p>
                    <a:p>
                      <a:pPr algn="ctr"/>
                      <a:r>
                        <a:rPr lang="es-ES_tradnl" sz="1800" b="0" i="0" noProof="0" smtClean="0">
                          <a:solidFill>
                            <a:schemeClr val="tx1"/>
                          </a:solidFill>
                          <a:latin typeface="Helvetica Neue LT Std 55 Roman" charset="0"/>
                          <a:ea typeface="Helvetica Neue LT Std 55 Roman" charset="0"/>
                          <a:cs typeface="Helvetica Neue LT Std 55 Roman" charset="0"/>
                        </a:rPr>
                        <a:t>#</a:t>
                      </a:r>
                      <a:r>
                        <a:rPr lang="es-ES_tradnl" sz="1800" b="0" i="0" baseline="0" noProof="0" smtClean="0">
                          <a:solidFill>
                            <a:schemeClr val="tx1"/>
                          </a:solidFill>
                          <a:latin typeface="Helvetica Neue LT Std 55 Roman" charset="0"/>
                          <a:ea typeface="Helvetica Neue LT Std 55 Roman" charset="0"/>
                          <a:cs typeface="Helvetica Neue LT Std 55 Roman" charset="0"/>
                        </a:rPr>
                        <a:t> de productos/ servicios el negocio debe vender para  cubrir gastos indirectos por mes</a:t>
                      </a:r>
                      <a:endParaRPr lang="es-ES_tradnl" sz="1800" b="0" i="0" noProof="0">
                        <a:solidFill>
                          <a:schemeClr val="tx1"/>
                        </a:solidFill>
                        <a:latin typeface="Helvetica Neue LT Std 55 Roman" charset="0"/>
                        <a:ea typeface="Helvetica Neue LT Std 55 Roman" charset="0"/>
                        <a:cs typeface="Helvetica Neue LT Std 55 Roman" charset="0"/>
                      </a:endParaRPr>
                    </a:p>
                  </a:txBody>
                  <a:tcPr>
                    <a:noFill/>
                  </a:tcPr>
                </a:tc>
                <a:tc rowSpan="2">
                  <a:txBody>
                    <a:bodyPr/>
                    <a:lstStyle/>
                    <a:p>
                      <a:endParaRPr lang="en-US" b="0" i="1">
                        <a:solidFill>
                          <a:schemeClr val="tx1"/>
                        </a:solidFill>
                        <a:latin typeface="Helvetica Neue LT Std 55 Roman" charset="0"/>
                        <a:ea typeface="Helvetica Neue LT Std 55 Roman" charset="0"/>
                        <a:cs typeface="Helvetica Neue LT Std 55 Roman" charset="0"/>
                      </a:endParaRPr>
                    </a:p>
                  </a:txBody>
                  <a:tcPr>
                    <a:noFill/>
                  </a:tcPr>
                </a:tc>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800" b="0" i="0" noProof="0" smtClean="0">
                          <a:solidFill>
                            <a:schemeClr val="tx1"/>
                          </a:solidFill>
                          <a:latin typeface="Helvetica Neue LT Std 55 Roman" charset="0"/>
                          <a:ea typeface="Helvetica Neue LT Std 55 Roman" charset="0"/>
                          <a:cs typeface="Helvetica Neue LT Std 55 Roman" charset="0"/>
                        </a:rPr>
                        <a:t>Ganancia por producto/ servicio</a:t>
                      </a:r>
                    </a:p>
                  </a:txBody>
                  <a:tcPr>
                    <a:noFill/>
                  </a:tcPr>
                </a:tc>
                <a:tc vMerge="1">
                  <a:txBody>
                    <a:bodyPr/>
                    <a:lstStyle/>
                    <a:p>
                      <a:endParaRPr lang="en-US"/>
                    </a:p>
                  </a:txBody>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r>
            </a:tbl>
          </a:graphicData>
        </a:graphic>
      </p:graphicFrame>
      <p:sp>
        <p:nvSpPr>
          <p:cNvPr id="5" name="Content Placeholder 2"/>
          <p:cNvSpPr txBox="1">
            <a:spLocks/>
          </p:cNvSpPr>
          <p:nvPr/>
        </p:nvSpPr>
        <p:spPr bwMode="auto">
          <a:xfrm>
            <a:off x="436177" y="1933880"/>
            <a:ext cx="8382000" cy="733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a:latin typeface="Helvetica Neue LT Std 75" charset="0"/>
                <a:ea typeface="Helvetica Neue LT Std 75" charset="0"/>
                <a:cs typeface="Helvetica Neue LT Std 75" charset="0"/>
              </a:rPr>
              <a:t>PASO 2:  </a:t>
            </a:r>
            <a:r>
              <a:rPr lang="es-ES_tradnl" sz="2000">
                <a:latin typeface="Helvetica Neue LT Std 55 Roman" charset="0"/>
                <a:ea typeface="Helvetica Neue LT Std 55 Roman" charset="0"/>
                <a:cs typeface="Helvetica Neue LT Std 55 Roman" charset="0"/>
              </a:rPr>
              <a:t>Siguiente, divida el total de los gastos indirectos por mes entre la ganancia por producto/servicio.</a:t>
            </a:r>
          </a:p>
        </p:txBody>
      </p:sp>
      <p:sp>
        <p:nvSpPr>
          <p:cNvPr id="8" name="Rectangle 7"/>
          <p:cNvSpPr/>
          <p:nvPr/>
        </p:nvSpPr>
        <p:spPr>
          <a:xfrm>
            <a:off x="0" y="457200"/>
            <a:ext cx="9159145" cy="1009040"/>
          </a:xfrm>
          <a:prstGeom prst="rect">
            <a:avLst/>
          </a:prstGeom>
          <a:solidFill>
            <a:srgbClr val="D1D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9174290" cy="457200"/>
          </a:xfrm>
          <a:prstGeom prst="rect">
            <a:avLst/>
          </a:prstGeom>
          <a:solidFill>
            <a:srgbClr val="284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428803" y="765358"/>
            <a:ext cx="8229600" cy="392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indent="0" algn="l">
              <a:buNone/>
            </a:pPr>
            <a:r>
              <a:rPr lang="es-ES_tradnl" sz="2800" b="1">
                <a:solidFill>
                  <a:srgbClr val="284B23"/>
                </a:solidFill>
                <a:latin typeface="Helvetica Neue LT Std 75" charset="0"/>
                <a:ea typeface="Helvetica Neue LT Std 75" charset="0"/>
                <a:cs typeface="Helvetica Neue LT Std 75" charset="0"/>
              </a:rPr>
              <a:t>Creando un negocio rentable:</a:t>
            </a:r>
          </a:p>
        </p:txBody>
      </p:sp>
      <p:sp>
        <p:nvSpPr>
          <p:cNvPr id="12" name="Title 1"/>
          <p:cNvSpPr txBox="1">
            <a:spLocks/>
          </p:cNvSpPr>
          <p:nvPr/>
        </p:nvSpPr>
        <p:spPr bwMode="auto">
          <a:xfrm>
            <a:off x="2286000" y="139212"/>
            <a:ext cx="5077003" cy="205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900" b="1" kern="0" spc="-50" smtClean="0">
                <a:solidFill>
                  <a:schemeClr val="bg1"/>
                </a:solidFill>
                <a:latin typeface="Helvetica Neue LT Std 75" charset="0"/>
                <a:ea typeface="Helvetica Neue LT Std 75" charset="0"/>
                <a:cs typeface="Helvetica Neue LT Std 75" charset="0"/>
              </a:rPr>
              <a:t>Financial Education for Worker Cooperative Members</a:t>
            </a:r>
            <a:endParaRPr lang="en-US" sz="900" b="1" kern="0" spc="-50">
              <a:solidFill>
                <a:schemeClr val="bg1"/>
              </a:solidFill>
              <a:latin typeface="Helvetica Neue LT Std 75" charset="0"/>
              <a:ea typeface="Helvetica Neue LT Std 75" charset="0"/>
              <a:cs typeface="Helvetica Neue LT Std 75" charset="0"/>
            </a:endParaRPr>
          </a:p>
        </p:txBody>
      </p:sp>
      <p:cxnSp>
        <p:nvCxnSpPr>
          <p:cNvPr id="13" name="Straight Connector 12"/>
          <p:cNvCxnSpPr/>
          <p:nvPr/>
        </p:nvCxnSpPr>
        <p:spPr>
          <a:xfrm>
            <a:off x="2057400" y="94708"/>
            <a:ext cx="0" cy="267782"/>
          </a:xfrm>
          <a:prstGeom prst="line">
            <a:avLst/>
          </a:prstGeom>
          <a:ln w="15875">
            <a:solidFill>
              <a:srgbClr val="D1DE4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1470"/>
            <a:ext cx="1219200" cy="275067"/>
          </a:xfrm>
          <a:prstGeom prst="rect">
            <a:avLst/>
          </a:prstGeom>
        </p:spPr>
      </p:pic>
      <p:sp>
        <p:nvSpPr>
          <p:cNvPr id="16" name="Content Placeholder 2"/>
          <p:cNvSpPr txBox="1">
            <a:spLocks/>
          </p:cNvSpPr>
          <p:nvPr/>
        </p:nvSpPr>
        <p:spPr bwMode="auto">
          <a:xfrm>
            <a:off x="762000" y="5484155"/>
            <a:ext cx="6934200" cy="6118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1800" b="1">
                <a:solidFill>
                  <a:srgbClr val="284B23"/>
                </a:solidFill>
                <a:latin typeface="Helvetica Neue LT Std 55 Roman" charset="0"/>
                <a:ea typeface="Helvetica Neue LT Std 55 Roman" charset="0"/>
                <a:cs typeface="Helvetica Neue LT Std 55 Roman" charset="0"/>
              </a:rPr>
              <a:t>Recuerde! </a:t>
            </a:r>
            <a:r>
              <a:rPr lang="es-ES_tradnl" sz="1800">
                <a:solidFill>
                  <a:srgbClr val="284B23"/>
                </a:solidFill>
                <a:latin typeface="Helvetica Neue LT Std 55 Roman" charset="0"/>
                <a:ea typeface="Helvetica Neue LT Std 55 Roman" charset="0"/>
                <a:cs typeface="Helvetica Neue LT Std 55 Roman" charset="0"/>
              </a:rPr>
              <a:t>El negocio está generando ganancias solamente si vende más unidades de las que vende en su punto de equilibrio.</a:t>
            </a:r>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2168&quot;&gt;&lt;object type=&quot;3&quot; unique_id=&quot;12169&quot;&gt;&lt;property id=&quot;20148&quot; value=&quot;5&quot;/&gt;&lt;property id=&quot;20300&quot; value=&quot;Slide 1&quot;/&gt;&lt;property id=&quot;20307&quot; value=&quot;256&quot;/&gt;&lt;/object&gt;&lt;object type=&quot;3&quot; unique_id=&quot;12188&quot;&gt;&lt;property id=&quot;20148&quot; value=&quot;5&quot;/&gt;&lt;property id=&quot;20300&quot; value=&quot;Slide 38&quot;/&gt;&lt;property id=&quot;20307&quot; value=&quot;276&quot;/&gt;&lt;/object&gt;&lt;object type=&quot;3&quot; unique_id=&quot;43512&quot;&gt;&lt;property id=&quot;20148&quot; value=&quot;5&quot;/&gt;&lt;property id=&quot;20300&quot; value=&quot;Slide 2&quot;/&gt;&lt;property id=&quot;20307&quot; value=&quot;279&quot;/&gt;&lt;/object&gt;&lt;object type=&quot;3&quot; unique_id=&quot;43514&quot;&gt;&lt;property id=&quot;20148&quot; value=&quot;5&quot;/&gt;&lt;property id=&quot;20300&quot; value=&quot;Slide 3&quot;/&gt;&lt;property id=&quot;20307&quot; value=&quot;281&quot;/&gt;&lt;/object&gt;&lt;object type=&quot;3&quot; unique_id=&quot;43515&quot;&gt;&lt;property id=&quot;20148&quot; value=&quot;5&quot;/&gt;&lt;property id=&quot;20300&quot; value=&quot;Slide 4&quot;/&gt;&lt;property id=&quot;20307&quot; value=&quot;282&quot;/&gt;&lt;/object&gt;&lt;object type=&quot;3&quot; unique_id=&quot;43516&quot;&gt;&lt;property id=&quot;20148&quot; value=&quot;5&quot;/&gt;&lt;property id=&quot;20300&quot; value=&quot;Slide 5&quot;/&gt;&lt;property id=&quot;20307&quot; value=&quot;283&quot;/&gt;&lt;/object&gt;&lt;object type=&quot;3&quot; unique_id=&quot;43517&quot;&gt;&lt;property id=&quot;20148&quot; value=&quot;5&quot;/&gt;&lt;property id=&quot;20300&quot; value=&quot;Slide 6&quot;/&gt;&lt;property id=&quot;20307&quot; value=&quot;284&quot;/&gt;&lt;/object&gt;&lt;object type=&quot;3&quot; unique_id=&quot;43520&quot;&gt;&lt;property id=&quot;20148&quot; value=&quot;5&quot;/&gt;&lt;property id=&quot;20300&quot; value=&quot;Slide 7&quot;/&gt;&lt;property id=&quot;20307&quot; value=&quot;287&quot;/&gt;&lt;/object&gt;&lt;object type=&quot;3&quot; unique_id=&quot;43521&quot;&gt;&lt;property id=&quot;20148&quot; value=&quot;5&quot;/&gt;&lt;property id=&quot;20300&quot; value=&quot;Slide 8&quot;/&gt;&lt;property id=&quot;20307&quot; value=&quot;288&quot;/&gt;&lt;/object&gt;&lt;object type=&quot;3&quot; unique_id=&quot;43525&quot;&gt;&lt;property id=&quot;20148&quot; value=&quot;5&quot;/&gt;&lt;property id=&quot;20300&quot; value=&quot;Slide 12&quot;/&gt;&lt;property id=&quot;20307&quot; value=&quot;292&quot;/&gt;&lt;/object&gt;&lt;object type=&quot;3&quot; unique_id=&quot;43526&quot;&gt;&lt;property id=&quot;20148&quot; value=&quot;5&quot;/&gt;&lt;property id=&quot;20300&quot; value=&quot;Slide 13&quot;/&gt;&lt;property id=&quot;20307&quot; value=&quot;293&quot;/&gt;&lt;/object&gt;&lt;object type=&quot;3&quot; unique_id=&quot;43527&quot;&gt;&lt;property id=&quot;20148&quot; value=&quot;5&quot;/&gt;&lt;property id=&quot;20300&quot; value=&quot;Slide 22&quot;/&gt;&lt;property id=&quot;20307&quot; value=&quot;294&quot;/&gt;&lt;/object&gt;&lt;object type=&quot;3&quot; unique_id=&quot;43528&quot;&gt;&lt;property id=&quot;20148&quot; value=&quot;5&quot;/&gt;&lt;property id=&quot;20300&quot; value=&quot;Slide 32&quot;/&gt;&lt;property id=&quot;20307&quot; value=&quot;295&quot;/&gt;&lt;/object&gt;&lt;object type=&quot;3&quot; unique_id=&quot;43529&quot;&gt;&lt;property id=&quot;20148&quot; value=&quot;5&quot;/&gt;&lt;property id=&quot;20300&quot; value=&quot;Slide 36&quot;/&gt;&lt;property id=&quot;20307&quot; value=&quot;296&quot;/&gt;&lt;/object&gt;&lt;object type=&quot;3&quot; unique_id=&quot;43826&quot;&gt;&lt;property id=&quot;20148&quot; value=&quot;5&quot;/&gt;&lt;property id=&quot;20300&quot; value=&quot;Slide 9&quot;/&gt;&lt;property id=&quot;20307&quot; value=&quot;301&quot;/&gt;&lt;/object&gt;&lt;object type=&quot;3&quot; unique_id=&quot;43827&quot;&gt;&lt;property id=&quot;20148&quot; value=&quot;5&quot;/&gt;&lt;property id=&quot;20300&quot; value=&quot;Slide 10&quot;/&gt;&lt;property id=&quot;20307&quot; value=&quot;303&quot;/&gt;&lt;/object&gt;&lt;object type=&quot;3&quot; unique_id=&quot;43828&quot;&gt;&lt;property id=&quot;20148&quot; value=&quot;5&quot;/&gt;&lt;property id=&quot;20300&quot; value=&quot;Slide 11&quot;/&gt;&lt;property id=&quot;20307&quot; value=&quot;302&quot;/&gt;&lt;/object&gt;&lt;object type=&quot;3&quot; unique_id=&quot;43982&quot;&gt;&lt;property id=&quot;20148&quot; value=&quot;5&quot;/&gt;&lt;property id=&quot;20300&quot; value=&quot;Slide 14&quot;/&gt;&lt;property id=&quot;20307&quot; value=&quot;304&quot;/&gt;&lt;/object&gt;&lt;object type=&quot;3&quot; unique_id=&quot;43983&quot;&gt;&lt;property id=&quot;20148&quot; value=&quot;5&quot;/&gt;&lt;property id=&quot;20300&quot; value=&quot;Slide 15&quot;/&gt;&lt;property id=&quot;20307&quot; value=&quot;307&quot;/&gt;&lt;/object&gt;&lt;object type=&quot;3&quot; unique_id=&quot;43984&quot;&gt;&lt;property id=&quot;20148&quot; value=&quot;5&quot;/&gt;&lt;property id=&quot;20300&quot; value=&quot;Slide 16&quot;/&gt;&lt;property id=&quot;20307&quot; value=&quot;305&quot;/&gt;&lt;/object&gt;&lt;object type=&quot;3&quot; unique_id=&quot;43985&quot;&gt;&lt;property id=&quot;20148&quot; value=&quot;5&quot;/&gt;&lt;property id=&quot;20300&quot; value=&quot;Slide 18&quot;/&gt;&lt;property id=&quot;20307&quot; value=&quot;306&quot;/&gt;&lt;/object&gt;&lt;object type=&quot;3&quot; unique_id=&quot;44131&quot;&gt;&lt;property id=&quot;20148&quot; value=&quot;5&quot;/&gt;&lt;property id=&quot;20300&quot; value=&quot;Slide 17&quot;/&gt;&lt;property id=&quot;20307&quot; value=&quot;308&quot;/&gt;&lt;/object&gt;&lt;object type=&quot;3&quot; unique_id=&quot;44132&quot;&gt;&lt;property id=&quot;20148&quot; value=&quot;5&quot;/&gt;&lt;property id=&quot;20300&quot; value=&quot;Slide 19&quot;/&gt;&lt;property id=&quot;20307&quot; value=&quot;309&quot;/&gt;&lt;/object&gt;&lt;object type=&quot;3&quot; unique_id=&quot;44133&quot;&gt;&lt;property id=&quot;20148&quot; value=&quot;5&quot;/&gt;&lt;property id=&quot;20300&quot; value=&quot;Slide 20&quot;/&gt;&lt;property id=&quot;20307&quot; value=&quot;310&quot;/&gt;&lt;/object&gt;&lt;object type=&quot;3&quot; unique_id=&quot;44294&quot;&gt;&lt;property id=&quot;20148&quot; value=&quot;5&quot;/&gt;&lt;property id=&quot;20300&quot; value=&quot;Slide 21&quot;/&gt;&lt;property id=&quot;20307&quot; value=&quot;311&quot;/&gt;&lt;/object&gt;&lt;object type=&quot;3&quot; unique_id=&quot;44750&quot;&gt;&lt;property id=&quot;20148&quot; value=&quot;5&quot;/&gt;&lt;property id=&quot;20300&quot; value=&quot;Slide 23&quot;/&gt;&lt;property id=&quot;20307&quot; value=&quot;313&quot;/&gt;&lt;/object&gt;&lt;object type=&quot;3&quot; unique_id=&quot;44751&quot;&gt;&lt;property id=&quot;20148&quot; value=&quot;5&quot;/&gt;&lt;property id=&quot;20300&quot; value=&quot;Slide 25&quot;/&gt;&lt;property id=&quot;20307&quot; value=&quot;315&quot;/&gt;&lt;/object&gt;&lt;object type=&quot;3&quot; unique_id=&quot;44752&quot;&gt;&lt;property id=&quot;20148&quot; value=&quot;5&quot;/&gt;&lt;property id=&quot;20300&quot; value=&quot;Slide 26&quot;/&gt;&lt;property id=&quot;20307&quot; value=&quot;316&quot;/&gt;&lt;/object&gt;&lt;object type=&quot;3&quot; unique_id=&quot;45192&quot;&gt;&lt;property id=&quot;20148&quot; value=&quot;5&quot;/&gt;&lt;property id=&quot;20300&quot; value=&quot;Slide 24&quot;/&gt;&lt;property id=&quot;20307&quot; value=&quot;320&quot;/&gt;&lt;/object&gt;&lt;object type=&quot;3&quot; unique_id=&quot;45193&quot;&gt;&lt;property id=&quot;20148&quot; value=&quot;5&quot;/&gt;&lt;property id=&quot;20300&quot; value=&quot;Slide 27&quot;/&gt;&lt;property id=&quot;20307&quot; value=&quot;317&quot;/&gt;&lt;/object&gt;&lt;object type=&quot;3&quot; unique_id=&quot;45195&quot;&gt;&lt;property id=&quot;20148&quot; value=&quot;5&quot;/&gt;&lt;property id=&quot;20300&quot; value=&quot;Slide 29&quot;/&gt;&lt;property id=&quot;20307&quot; value=&quot;321&quot;/&gt;&lt;/object&gt;&lt;object type=&quot;3&quot; unique_id=&quot;45196&quot;&gt;&lt;property id=&quot;20148&quot; value=&quot;5&quot;/&gt;&lt;property id=&quot;20300&quot; value=&quot;Slide 30&quot;/&gt;&lt;property id=&quot;20307&quot; value=&quot;322&quot;/&gt;&lt;/object&gt;&lt;object type=&quot;3&quot; unique_id=&quot;45197&quot;&gt;&lt;property id=&quot;20148&quot; value=&quot;5&quot;/&gt;&lt;property id=&quot;20300&quot; value=&quot;Slide 31&quot;/&gt;&lt;property id=&quot;20307&quot; value=&quot;323&quot;/&gt;&lt;/object&gt;&lt;object type=&quot;3&quot; unique_id=&quot;45198&quot;&gt;&lt;property id=&quot;20148&quot; value=&quot;5&quot;/&gt;&lt;property id=&quot;20300&quot; value=&quot;Slide 33&quot;/&gt;&lt;property id=&quot;20307&quot; value=&quot;324&quot;/&gt;&lt;/object&gt;&lt;object type=&quot;3&quot; unique_id=&quot;45810&quot;&gt;&lt;property id=&quot;20148&quot; value=&quot;5&quot;/&gt;&lt;property id=&quot;20300&quot; value=&quot;Slide 34 - &amp;quot; Range of Lender Options &amp;quot;&quot;/&gt;&lt;property id=&quot;20307&quot; value=&quot;327&quot;/&gt;&lt;/object&gt;&lt;object type=&quot;3&quot; unique_id=&quot;45811&quot;&gt;&lt;property id=&quot;20148&quot; value=&quot;5&quot;/&gt;&lt;property id=&quot;20300&quot; value=&quot;Slide 35 - &amp;quot;The Five C’s of Qualifying for Loans&amp;quot;&quot;/&gt;&lt;property id=&quot;20307&quot; value=&quot;326&quot;/&gt;&lt;/object&gt;&lt;object type=&quot;3&quot; unique_id=&quot;45812&quot;&gt;&lt;property id=&quot;20148&quot; value=&quot;5&quot;/&gt;&lt;property id=&quot;20300&quot; value=&quot;Slide 28&quot;/&gt;&lt;property id=&quot;20307&quot; value=&quot;325&quot;/&gt;&lt;/object&gt;&lt;object type=&quot;3&quot; unique_id=&quot;47191&quot;&gt;&lt;property id=&quot;20148&quot; value=&quot;5&quot;/&gt;&lt;property id=&quot;20300&quot; value=&quot;Slide 37&quot;/&gt;&lt;property id=&quot;20307&quot; value=&quot;328&quot;/&gt;&lt;/object&gt;&lt;/object&gt;&lt;object type=&quot;8&quot; unique_id=&quot;12210&quot;&gt;&lt;/object&gt;&lt;/object&gt;&lt;/database&gt;"/>
  <p:tag name="SECTOMILLISECCONVERTED" val="1"/>
</p:tagLst>
</file>

<file path=ppt/theme/theme1.xml><?xml version="1.0" encoding="utf-8"?>
<a:theme xmlns:a="http://schemas.openxmlformats.org/drawingml/2006/main" name="NYC D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s">
  <a:themeElements>
    <a:clrScheme name="NYC_DCA">
      <a:dk1>
        <a:srgbClr val="000000"/>
      </a:dk1>
      <a:lt1>
        <a:srgbClr val="FFFFFF"/>
      </a:lt1>
      <a:dk2>
        <a:srgbClr val="000000"/>
      </a:dk2>
      <a:lt2>
        <a:srgbClr val="808080"/>
      </a:lt2>
      <a:accent1>
        <a:srgbClr val="94C93C"/>
      </a:accent1>
      <a:accent2>
        <a:srgbClr val="284B23"/>
      </a:accent2>
      <a:accent3>
        <a:srgbClr val="FFFFFF"/>
      </a:accent3>
      <a:accent4>
        <a:srgbClr val="000000"/>
      </a:accent4>
      <a:accent5>
        <a:srgbClr val="284B23"/>
      </a:accent5>
      <a:accent6>
        <a:srgbClr val="284B23"/>
      </a:accent6>
      <a:hlink>
        <a:srgbClr val="284B23"/>
      </a:hlink>
      <a:folHlink>
        <a:srgbClr val="FF6A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6001</TotalTime>
  <Words>3841</Words>
  <Application>Microsoft Office PowerPoint</Application>
  <PresentationFormat>On-screen Show (4:3)</PresentationFormat>
  <Paragraphs>531</Paragraphs>
  <Slides>27</Slides>
  <Notes>17</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NYC DCA</vt:lpstr>
      <vt:lpstr>Layouts</vt:lpstr>
      <vt:lpstr>Cover Slide</vt:lpstr>
      <vt:lpstr>Educación Financiera para Miembros de Cooperativas de Trabajadores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AAARI</dc:creator>
  <cp:lastModifiedBy>rinehartj</cp:lastModifiedBy>
  <cp:revision>200</cp:revision>
  <dcterms:created xsi:type="dcterms:W3CDTF">2009-11-16T09:36:17Z</dcterms:created>
  <dcterms:modified xsi:type="dcterms:W3CDTF">2017-06-07T21:32:15Z</dcterms:modified>
</cp:coreProperties>
</file>