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4" r:id="rId2"/>
    <p:sldMasterId id="2147483706" r:id="rId3"/>
  </p:sldMasterIdLst>
  <p:notesMasterIdLst>
    <p:notesMasterId r:id="rId40"/>
  </p:notesMasterIdLst>
  <p:handoutMasterIdLst>
    <p:handoutMasterId r:id="rId41"/>
  </p:handoutMasterIdLst>
  <p:sldIdLst>
    <p:sldId id="311" r:id="rId4"/>
    <p:sldId id="312" r:id="rId5"/>
    <p:sldId id="285" r:id="rId6"/>
    <p:sldId id="259" r:id="rId7"/>
    <p:sldId id="305" r:id="rId8"/>
    <p:sldId id="314" r:id="rId9"/>
    <p:sldId id="306" r:id="rId10"/>
    <p:sldId id="309" r:id="rId11"/>
    <p:sldId id="310" r:id="rId12"/>
    <p:sldId id="258" r:id="rId13"/>
    <p:sldId id="286" r:id="rId14"/>
    <p:sldId id="262" r:id="rId15"/>
    <p:sldId id="263" r:id="rId16"/>
    <p:sldId id="265" r:id="rId17"/>
    <p:sldId id="313" r:id="rId18"/>
    <p:sldId id="266" r:id="rId19"/>
    <p:sldId id="267" r:id="rId20"/>
    <p:sldId id="268" r:id="rId21"/>
    <p:sldId id="287" r:id="rId22"/>
    <p:sldId id="288" r:id="rId23"/>
    <p:sldId id="289" r:id="rId24"/>
    <p:sldId id="277" r:id="rId25"/>
    <p:sldId id="278" r:id="rId26"/>
    <p:sldId id="291" r:id="rId27"/>
    <p:sldId id="282" r:id="rId28"/>
    <p:sldId id="290" r:id="rId29"/>
    <p:sldId id="292" r:id="rId30"/>
    <p:sldId id="295" r:id="rId31"/>
    <p:sldId id="296" r:id="rId32"/>
    <p:sldId id="297" r:id="rId33"/>
    <p:sldId id="298" r:id="rId34"/>
    <p:sldId id="299" r:id="rId35"/>
    <p:sldId id="302" r:id="rId36"/>
    <p:sldId id="303" r:id="rId37"/>
    <p:sldId id="304" r:id="rId38"/>
    <p:sldId id="300" r:id="rId39"/>
  </p:sldIdLst>
  <p:sldSz cx="9144000" cy="6858000" type="screen4x3"/>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8" autoAdjust="0"/>
    <p:restoredTop sz="94643"/>
  </p:normalViewPr>
  <p:slideViewPr>
    <p:cSldViewPr>
      <p:cViewPr>
        <p:scale>
          <a:sx n="139" d="100"/>
          <a:sy n="139" d="100"/>
        </p:scale>
        <p:origin x="-72" y="1620"/>
      </p:cViewPr>
      <p:guideLst>
        <p:guide orient="horz" pos="2160"/>
        <p:guide pos="2880"/>
      </p:guideLst>
    </p:cSldViewPr>
  </p:slideViewPr>
  <p:outlineViewPr>
    <p:cViewPr>
      <p:scale>
        <a:sx n="33" d="100"/>
        <a:sy n="33" d="100"/>
      </p:scale>
      <p:origin x="0" y="-3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9807CE0-DBAC-4F9D-A043-4343314A758C}" type="datetimeFigureOut">
              <a:rPr lang="en-US" smtClean="0"/>
              <a:pPr/>
              <a:t>6/7/2017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AEE4EC6-09D6-4052-A12F-E0F922B49189}" type="slidenum">
              <a:rPr lang="en-US" smtClean="0"/>
              <a:pPr/>
              <a:t>‹#›</a:t>
            </a:fld>
            <a:endParaRPr lang="en-US"/>
          </a:p>
        </p:txBody>
      </p:sp>
    </p:spTree>
    <p:extLst>
      <p:ext uri="{BB962C8B-B14F-4D97-AF65-F5344CB8AC3E}">
        <p14:creationId xmlns:p14="http://schemas.microsoft.com/office/powerpoint/2010/main" val="135156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4B9948A-0CAD-4781-85EB-14EEDCDC559B}" type="datetimeFigureOut">
              <a:rPr lang="en-US" smtClean="0"/>
              <a:pPr/>
              <a:t>6/7/2017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E881C87-A754-46AA-AD91-312F312273DB}" type="slidenum">
              <a:rPr lang="en-US" smtClean="0"/>
              <a:pPr/>
              <a:t>‹#›</a:t>
            </a:fld>
            <a:endParaRPr lang="en-US"/>
          </a:p>
        </p:txBody>
      </p:sp>
    </p:spTree>
    <p:extLst>
      <p:ext uri="{BB962C8B-B14F-4D97-AF65-F5344CB8AC3E}">
        <p14:creationId xmlns:p14="http://schemas.microsoft.com/office/powerpoint/2010/main" val="133400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BF8BDA-F849-435A-9ECE-FED1496C5874}" type="slidenum">
              <a:rPr lang="en-US" smtClean="0"/>
              <a:pPr>
                <a:defRPr/>
              </a:pPr>
              <a:t>1</a:t>
            </a:fld>
            <a:endParaRPr lang="en-US"/>
          </a:p>
        </p:txBody>
      </p:sp>
    </p:spTree>
    <p:extLst>
      <p:ext uri="{BB962C8B-B14F-4D97-AF65-F5344CB8AC3E}">
        <p14:creationId xmlns:p14="http://schemas.microsoft.com/office/powerpoint/2010/main" val="14926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The goals are threefold: </a:t>
            </a:r>
          </a:p>
          <a:p>
            <a:endParaRPr lang="en-US" dirty="0"/>
          </a:p>
          <a:p>
            <a:r>
              <a:rPr lang="en-US" dirty="0"/>
              <a:t>To support and strengthen the financial health of individual members of workers cooperatives and to empower them to make the best possible financial decisions for themselves and ultimately their families</a:t>
            </a:r>
          </a:p>
          <a:p>
            <a:endParaRPr lang="en-US" dirty="0"/>
          </a:p>
          <a:p>
            <a:r>
              <a:rPr lang="en-US" dirty="0"/>
              <a:t>To ensure that the cooperative businesses are maximizing asset building and financial empowerment opportunities for their members, and</a:t>
            </a:r>
          </a:p>
          <a:p>
            <a:endParaRPr lang="en-US" dirty="0"/>
          </a:p>
          <a:p>
            <a:r>
              <a:rPr lang="en-US" dirty="0"/>
              <a:t>To develop individual-level and cooperative-level financial empowerment and asset building tools and practices for the broader New York City cooperative community </a:t>
            </a:r>
          </a:p>
          <a:p>
            <a:endParaRPr lang="en-US" dirty="0"/>
          </a:p>
        </p:txBody>
      </p:sp>
      <p:sp>
        <p:nvSpPr>
          <p:cNvPr id="4" name="Slide Number Placeholder 3"/>
          <p:cNvSpPr>
            <a:spLocks noGrp="1"/>
          </p:cNvSpPr>
          <p:nvPr>
            <p:ph type="sldNum" sz="quarter" idx="10"/>
          </p:nvPr>
        </p:nvSpPr>
        <p:spPr/>
        <p:txBody>
          <a:bodyPr/>
          <a:lstStyle/>
          <a:p>
            <a:pPr>
              <a:defRPr/>
            </a:pPr>
            <a:fld id="{24BF8BDA-F849-435A-9ECE-FED1496C5874}" type="slidenum">
              <a:rPr lang="en-US" smtClean="0"/>
              <a:pPr>
                <a:defRPr/>
              </a:pPr>
              <a:t>2</a:t>
            </a:fld>
            <a:endParaRPr lang="en-US"/>
          </a:p>
        </p:txBody>
      </p:sp>
    </p:spTree>
    <p:extLst>
      <p:ext uri="{BB962C8B-B14F-4D97-AF65-F5344CB8AC3E}">
        <p14:creationId xmlns:p14="http://schemas.microsoft.com/office/powerpoint/2010/main" val="164747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Credit</a:t>
            </a:r>
            <a:r>
              <a:rPr lang="en-US" baseline="0" dirty="0" smtClean="0"/>
              <a:t> in hiring decisions: whereas employers may not look at an applicant’s credit in the initial job offers, there are substantial exemptions: http://www.nyc.gov/html/cchr/html/coverage/credit-history-legalguidance.shtml --see next slide</a:t>
            </a:r>
          </a:p>
          <a:p>
            <a:endParaRPr lang="en-US" dirty="0"/>
          </a:p>
        </p:txBody>
      </p:sp>
      <p:sp>
        <p:nvSpPr>
          <p:cNvPr id="4" name="Slide Number Placeholder 3"/>
          <p:cNvSpPr>
            <a:spLocks noGrp="1"/>
          </p:cNvSpPr>
          <p:nvPr>
            <p:ph type="sldNum" sz="quarter" idx="10"/>
          </p:nvPr>
        </p:nvSpPr>
        <p:spPr/>
        <p:txBody>
          <a:bodyPr/>
          <a:lstStyle/>
          <a:p>
            <a:fld id="{EE881C87-A754-46AA-AD91-312F312273DB}" type="slidenum">
              <a:rPr lang="en-US" smtClean="0"/>
              <a:pPr/>
              <a:t>5</a:t>
            </a:fld>
            <a:endParaRPr lang="en-US"/>
          </a:p>
        </p:txBody>
      </p:sp>
    </p:spTree>
    <p:extLst>
      <p:ext uri="{BB962C8B-B14F-4D97-AF65-F5344CB8AC3E}">
        <p14:creationId xmlns:p14="http://schemas.microsoft.com/office/powerpoint/2010/main" val="116729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Credit</a:t>
            </a:r>
            <a:r>
              <a:rPr lang="en-US" baseline="0" dirty="0" smtClean="0"/>
              <a:t> in hiring decisions: whereas employers may not look at an applicant’s credit in the initial job offers, there are substantial exemptions: http://www.nyc.gov/html/cchr/html/coverage/credit-history-legalguidance.shtml --see next slide</a:t>
            </a:r>
          </a:p>
          <a:p>
            <a:endParaRPr lang="en-US" dirty="0"/>
          </a:p>
        </p:txBody>
      </p:sp>
      <p:sp>
        <p:nvSpPr>
          <p:cNvPr id="4" name="Slide Number Placeholder 3"/>
          <p:cNvSpPr>
            <a:spLocks noGrp="1"/>
          </p:cNvSpPr>
          <p:nvPr>
            <p:ph type="sldNum" sz="quarter" idx="10"/>
          </p:nvPr>
        </p:nvSpPr>
        <p:spPr/>
        <p:txBody>
          <a:bodyPr/>
          <a:lstStyle/>
          <a:p>
            <a:fld id="{EE881C87-A754-46AA-AD91-312F312273DB}" type="slidenum">
              <a:rPr lang="en-US" smtClean="0"/>
              <a:pPr/>
              <a:t>6</a:t>
            </a:fld>
            <a:endParaRPr lang="en-US"/>
          </a:p>
        </p:txBody>
      </p:sp>
    </p:spTree>
    <p:extLst>
      <p:ext uri="{BB962C8B-B14F-4D97-AF65-F5344CB8AC3E}">
        <p14:creationId xmlns:p14="http://schemas.microsoft.com/office/powerpoint/2010/main" val="98871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txBox="1">
            <a:spLocks noGrp="1"/>
          </p:cNvSpPr>
          <p:nvPr/>
        </p:nvSpPr>
        <p:spPr bwMode="auto">
          <a:xfrm>
            <a:off x="3971081" y="8830312"/>
            <a:ext cx="3037735" cy="464503"/>
          </a:xfrm>
          <a:prstGeom prst="rect">
            <a:avLst/>
          </a:prstGeom>
          <a:noFill/>
          <a:ln w="9525">
            <a:noFill/>
            <a:miter lim="800000"/>
            <a:headEnd/>
            <a:tailEnd/>
          </a:ln>
        </p:spPr>
        <p:txBody>
          <a:bodyPr lIns="93168" tIns="46584" rIns="93168" bIns="46584" anchor="b"/>
          <a:lstStyle/>
          <a:p>
            <a:pPr algn="r" defTabSz="931956"/>
            <a:fld id="{FDE1E25A-E269-4B82-A9CA-ECF9F89015F5}" type="slidenum">
              <a:rPr lang="en-US" sz="1200"/>
              <a:pPr algn="r" defTabSz="931956"/>
              <a:t>35</a:t>
            </a:fld>
            <a:endParaRPr lang="en-US" sz="1200" dirty="0"/>
          </a:p>
        </p:txBody>
      </p:sp>
      <p:sp>
        <p:nvSpPr>
          <p:cNvPr id="32771" name="Rectangle 2"/>
          <p:cNvSpPr>
            <a:spLocks noGrp="1" noRot="1" noChangeAspect="1" noTextEdit="1"/>
          </p:cNvSpPr>
          <p:nvPr>
            <p:ph type="sldImg"/>
          </p:nvPr>
        </p:nvSpPr>
        <p:spPr>
          <a:xfrm>
            <a:off x="1181100" y="696913"/>
            <a:ext cx="4648200" cy="3486150"/>
          </a:xfrm>
          <a:ln/>
        </p:spPr>
      </p:sp>
      <p:sp>
        <p:nvSpPr>
          <p:cNvPr id="32772" name="Rectangle 3"/>
          <p:cNvSpPr>
            <a:spLocks noGrp="1"/>
          </p:cNvSpPr>
          <p:nvPr>
            <p:ph type="body" idx="1"/>
          </p:nvPr>
        </p:nvSpPr>
        <p:spPr>
          <a:noFill/>
          <a:ln/>
        </p:spPr>
        <p:txBody>
          <a:bodyPr lIns="93168" tIns="46584" rIns="93168" bIns="46584"/>
          <a:lstStyle/>
          <a:p>
            <a:r>
              <a:rPr lang="en-US" smtClean="0"/>
              <a:t>If you have trouble filing a police report, bring a copy of the law (handout) to the precinct.  Also see Sample Dispute Letter handout.  </a:t>
            </a:r>
          </a:p>
        </p:txBody>
      </p:sp>
    </p:spTree>
    <p:extLst>
      <p:ext uri="{BB962C8B-B14F-4D97-AF65-F5344CB8AC3E}">
        <p14:creationId xmlns:p14="http://schemas.microsoft.com/office/powerpoint/2010/main" val="3126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rmAutofit/>
          </a:bodyPr>
          <a:lstStyle>
            <a:lvl1pPr algn="l">
              <a:defRPr lang="en-US" sz="2800" b="1" kern="0" dirty="0" smtClean="0">
                <a:solidFill>
                  <a:srgbClr val="284B23"/>
                </a:solidFill>
                <a:latin typeface="Helvetica Neue LT Std 75" charset="0"/>
                <a:ea typeface="Helvetica Neue LT Std 75" charset="0"/>
                <a:cs typeface="Helvetica Neue LT Std 75" charset="0"/>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callout box -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33602"/>
            <a:ext cx="38862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4" name="Text Placeholder 9"/>
          <p:cNvSpPr>
            <a:spLocks noGrp="1"/>
          </p:cNvSpPr>
          <p:nvPr>
            <p:ph type="body" idx="14" hasCustomPrompt="1"/>
          </p:nvPr>
        </p:nvSpPr>
        <p:spPr>
          <a:xfrm>
            <a:off x="457200" y="2978150"/>
            <a:ext cx="3886200" cy="3270249"/>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
        <p:nvSpPr>
          <p:cNvPr id="5"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
        <p:nvSpPr>
          <p:cNvPr id="7" name="Content Placeholder 6"/>
          <p:cNvSpPr>
            <a:spLocks noGrp="1"/>
          </p:cNvSpPr>
          <p:nvPr>
            <p:ph sz="quarter" idx="16" hasCustomPrompt="1"/>
          </p:nvPr>
        </p:nvSpPr>
        <p:spPr>
          <a:xfrm>
            <a:off x="4572000" y="2133601"/>
            <a:ext cx="4114800" cy="4114799"/>
          </a:xfrm>
          <a:prstGeom prst="rect">
            <a:avLst/>
          </a:prstGeom>
          <a:solidFill>
            <a:srgbClr val="D1DE49"/>
          </a:solidFill>
        </p:spPr>
        <p:txBody>
          <a:bodyPr/>
          <a:lstStyle>
            <a:lvl1pPr>
              <a:defRPr sz="2000">
                <a:solidFill>
                  <a:srgbClr val="284B23"/>
                </a:solidFill>
              </a:defRPr>
            </a:lvl1pPr>
          </a:lstStyle>
          <a:p>
            <a:pPr lvl="0"/>
            <a:r>
              <a:rPr lang="en-US" dirty="0" smtClean="0"/>
              <a:t/>
            </a:r>
            <a:br>
              <a:rPr lang="en-US" dirty="0" smtClean="0"/>
            </a:br>
            <a:r>
              <a:rPr lang="en-US" dirty="0" smtClean="0"/>
              <a:t>  Click to edit call-out box</a:t>
            </a:r>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mula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Content Placeholder 2"/>
          <p:cNvSpPr>
            <a:spLocks noGrp="1"/>
          </p:cNvSpPr>
          <p:nvPr>
            <p:ph idx="1" hasCustomPrompt="1"/>
          </p:nvPr>
        </p:nvSpPr>
        <p:spPr>
          <a:xfrm>
            <a:off x="457200" y="1828801"/>
            <a:ext cx="16002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smtClean="0"/>
              <a:t>Step #</a:t>
            </a:r>
            <a:endParaRPr lang="en-US" dirty="0" smtClean="0"/>
          </a:p>
        </p:txBody>
      </p:sp>
      <p:sp>
        <p:nvSpPr>
          <p:cNvPr id="6" name="Content Placeholder 2"/>
          <p:cNvSpPr>
            <a:spLocks noGrp="1"/>
          </p:cNvSpPr>
          <p:nvPr>
            <p:ph idx="10" hasCustomPrompt="1"/>
          </p:nvPr>
        </p:nvSpPr>
        <p:spPr>
          <a:xfrm>
            <a:off x="509954" y="3228340"/>
            <a:ext cx="1547446" cy="533399"/>
          </a:xfrm>
          <a:prstGeom prst="rect">
            <a:avLst/>
          </a:prstGeom>
        </p:spPr>
        <p:txBody>
          <a:bodyPr/>
          <a:lstStyle>
            <a:lvl1pPr marL="0" algn="l" defTabSz="914400" rtl="0" eaLnBrk="1" fontAlgn="base" latinLnBrk="0" hangingPunct="1">
              <a:spcBef>
                <a:spcPct val="0"/>
              </a:spcBef>
              <a:spcAft>
                <a:spcPct val="0"/>
              </a:spcAft>
              <a:defRPr lang="en-US" sz="1800" b="1" kern="1200" dirty="0" smtClean="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smtClean="0"/>
              <a:t>Formula </a:t>
            </a:r>
            <a:br>
              <a:rPr lang="en-US" dirty="0" smtClean="0"/>
            </a:br>
            <a:r>
              <a:rPr lang="en-US" dirty="0" smtClean="0"/>
              <a:t>Name</a:t>
            </a:r>
          </a:p>
        </p:txBody>
      </p:sp>
      <p:sp>
        <p:nvSpPr>
          <p:cNvPr id="9" name="Content Placeholder 8"/>
          <p:cNvSpPr>
            <a:spLocks noGrp="1"/>
          </p:cNvSpPr>
          <p:nvPr>
            <p:ph sz="quarter" idx="11" hasCustomPrompt="1"/>
          </p:nvPr>
        </p:nvSpPr>
        <p:spPr>
          <a:xfrm>
            <a:off x="2286000" y="3228975"/>
            <a:ext cx="3200400" cy="1114425"/>
          </a:xfrm>
          <a:prstGeom prst="rect">
            <a:avLst/>
          </a:prstGeom>
        </p:spPr>
        <p:txBody>
          <a:bodyPr/>
          <a:lstStyle>
            <a:lvl1pPr>
              <a:defRPr baseline="0"/>
            </a:lvl1pPr>
          </a:lstStyle>
          <a:p>
            <a:pPr lvl="0"/>
            <a:r>
              <a:rPr lang="en-US" smtClean="0"/>
              <a:t>Formula Content</a:t>
            </a:r>
          </a:p>
        </p:txBody>
      </p:sp>
      <p:sp>
        <p:nvSpPr>
          <p:cNvPr id="11" name="Text Placeholder 10"/>
          <p:cNvSpPr>
            <a:spLocks noGrp="1"/>
          </p:cNvSpPr>
          <p:nvPr>
            <p:ph type="body" sz="quarter" idx="12" hasCustomPrompt="1"/>
          </p:nvPr>
        </p:nvSpPr>
        <p:spPr>
          <a:xfrm>
            <a:off x="6096000" y="3228975"/>
            <a:ext cx="2324100" cy="1114425"/>
          </a:xfrm>
          <a:prstGeom prst="rect">
            <a:avLst/>
          </a:prstGeom>
        </p:spPr>
        <p:txBody>
          <a:bodyPr/>
          <a:lstStyle>
            <a:lvl1pPr>
              <a:defRPr baseline="0"/>
            </a:lvl1pPr>
          </a:lstStyle>
          <a:p>
            <a:pPr lvl="0"/>
            <a:r>
              <a:rPr lang="en-US" smtClean="0"/>
              <a:t>Formula Result</a:t>
            </a:r>
          </a:p>
        </p:txBody>
      </p:sp>
      <p:sp>
        <p:nvSpPr>
          <p:cNvPr id="12" name="Rectangle 11"/>
          <p:cNvSpPr/>
          <p:nvPr userDrawn="1"/>
        </p:nvSpPr>
        <p:spPr>
          <a:xfrm>
            <a:off x="5638800" y="3149153"/>
            <a:ext cx="322524" cy="369332"/>
          </a:xfrm>
          <a:prstGeom prst="rect">
            <a:avLst/>
          </a:prstGeom>
        </p:spPr>
        <p:txBody>
          <a:bodyPr wrap="none">
            <a:spAutoFit/>
          </a:bodyPr>
          <a:lstStyle/>
          <a:p>
            <a:r>
              <a:rPr lang="en-US" b="0" smtClean="0">
                <a:solidFill>
                  <a:schemeClr val="tx1"/>
                </a:solidFill>
                <a:latin typeface="Helvetica Neue LT Std 55 Roman" charset="0"/>
                <a:ea typeface="Helvetica Neue LT Std 55 Roman" charset="0"/>
                <a:cs typeface="Helvetica Neue LT Std 55 Roman" charset="0"/>
              </a:rPr>
              <a:t>=</a:t>
            </a:r>
            <a:endParaRPr lang="en-US"/>
          </a:p>
        </p:txBody>
      </p:sp>
      <p:sp>
        <p:nvSpPr>
          <p:cNvPr id="14" name="Text Placeholder 13"/>
          <p:cNvSpPr>
            <a:spLocks noGrp="1"/>
          </p:cNvSpPr>
          <p:nvPr>
            <p:ph type="body" sz="quarter" idx="13" hasCustomPrompt="1"/>
          </p:nvPr>
        </p:nvSpPr>
        <p:spPr>
          <a:xfrm>
            <a:off x="2286000" y="1828800"/>
            <a:ext cx="6134100" cy="533400"/>
          </a:xfrm>
          <a:prstGeom prst="rect">
            <a:avLst/>
          </a:prstGeom>
        </p:spPr>
        <p:txBody>
          <a:bodyPr/>
          <a:lstStyle>
            <a:lvl1pPr>
              <a:defRPr baseline="0"/>
            </a:lvl1pPr>
          </a:lstStyle>
          <a:p>
            <a:pPr lvl="0"/>
            <a:r>
              <a:rPr lang="en-US" dirty="0" smtClean="0"/>
              <a:t>Click to edit </a:t>
            </a:r>
            <a:r>
              <a:rPr lang="en-US" smtClean="0"/>
              <a:t>step description</a:t>
            </a:r>
            <a:endParaRPr lang="en-US" dirty="0" smtClean="0"/>
          </a:p>
        </p:txBody>
      </p:sp>
      <p:sp>
        <p:nvSpPr>
          <p:cNvPr id="15" name="Content Placeholder 6"/>
          <p:cNvSpPr>
            <a:spLocks noGrp="1"/>
          </p:cNvSpPr>
          <p:nvPr>
            <p:ph sz="quarter" idx="16" hasCustomPrompt="1"/>
          </p:nvPr>
        </p:nvSpPr>
        <p:spPr>
          <a:xfrm>
            <a:off x="457200" y="5181600"/>
            <a:ext cx="8077200" cy="914400"/>
          </a:xfrm>
          <a:prstGeom prst="rect">
            <a:avLst/>
          </a:prstGeom>
          <a:solidFill>
            <a:srgbClr val="D1DE49"/>
          </a:solidFill>
        </p:spPr>
        <p:txBody>
          <a:bodyPr/>
          <a:lstStyle>
            <a:lvl1pPr>
              <a:defRPr sz="2000">
                <a:solidFill>
                  <a:srgbClr val="284B23"/>
                </a:solidFill>
              </a:defRPr>
            </a:lvl1pPr>
          </a:lstStyle>
          <a:p>
            <a:pPr lvl="0"/>
            <a:r>
              <a:rPr lang="en-US" dirty="0" smtClean="0"/>
              <a:t/>
            </a:r>
            <a:br>
              <a:rPr lang="en-US" dirty="0" smtClean="0"/>
            </a:br>
            <a:r>
              <a:rPr lang="en-US" dirty="0" smtClean="0"/>
              <a:t>  Click to edit call-out box</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icture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905000"/>
            <a:ext cx="3505200" cy="4343400"/>
          </a:xfrm>
          <a:prstGeom prst="rect">
            <a:avLst/>
          </a:prstGeom>
        </p:spPr>
        <p:txBody>
          <a:bodyPr/>
          <a:lstStyle/>
          <a:p>
            <a:endParaRPr lang="en-US"/>
          </a:p>
        </p:txBody>
      </p:sp>
      <p:sp>
        <p:nvSpPr>
          <p:cNvPr id="6" name="Text Placeholder 5"/>
          <p:cNvSpPr>
            <a:spLocks noGrp="1"/>
          </p:cNvSpPr>
          <p:nvPr>
            <p:ph type="body" sz="quarter" idx="11" hasCustomPrompt="1"/>
          </p:nvPr>
        </p:nvSpPr>
        <p:spPr>
          <a:xfrm>
            <a:off x="4800599" y="2209800"/>
            <a:ext cx="3680555" cy="3733800"/>
          </a:xfrm>
          <a:prstGeom prst="rect">
            <a:avLst/>
          </a:prstGeom>
        </p:spPr>
        <p:txBody>
          <a:bodyPr/>
          <a:lstStyle>
            <a:lvl1pPr>
              <a:defRPr sz="1800" baseline="0">
                <a:solidFill>
                  <a:sysClr val="windowText" lastClr="000000"/>
                </a:solidFill>
              </a:defRPr>
            </a:lvl1pPr>
          </a:lstStyle>
          <a:p>
            <a:pPr lvl="0"/>
            <a:r>
              <a:rPr lang="en-US" sz="2400" b="1" dirty="0" smtClean="0">
                <a:solidFill>
                  <a:srgbClr val="353535"/>
                </a:solidFill>
                <a:latin typeface="Helvetica Neue LT Std 55 Roman" charset="0"/>
                <a:ea typeface="Helvetica Neue LT Std 55 Roman" charset="0"/>
                <a:cs typeface="Helvetica Neue LT Std 55 Roman" charset="0"/>
              </a:rPr>
              <a:t>Click to edit intro text</a:t>
            </a:r>
            <a:br>
              <a:rPr lang="en-US" sz="2400" b="1" dirty="0" smtClean="0">
                <a:solidFill>
                  <a:srgbClr val="353535"/>
                </a:solidFill>
                <a:latin typeface="Helvetica Neue LT Std 55 Roman" charset="0"/>
                <a:ea typeface="Helvetica Neue LT Std 55 Roman" charset="0"/>
                <a:cs typeface="Helvetica Neue LT Std 55 Roman" charset="0"/>
              </a:rPr>
            </a:br>
            <a:r>
              <a:rPr lang="en-US" sz="2400" b="0" dirty="0" smtClean="0">
                <a:solidFill>
                  <a:srgbClr val="353535"/>
                </a:solidFill>
                <a:latin typeface="Helvetica Neue LT Std 55 Roman" charset="0"/>
                <a:ea typeface="Helvetica Neue LT Std 55 Roman" charset="0"/>
                <a:cs typeface="Helvetica Neue LT Std 55 Roman" charset="0"/>
              </a:rPr>
              <a:t>Click to edit d</a:t>
            </a:r>
            <a:r>
              <a:rPr lang="en-US" sz="2400" dirty="0" smtClean="0">
                <a:solidFill>
                  <a:srgbClr val="353535"/>
                </a:solidFill>
                <a:latin typeface="Helvetica Neue LT Std 55 Roman" charset="0"/>
                <a:ea typeface="Helvetica Neue LT Std 55 Roman" charset="0"/>
                <a:cs typeface="Helvetica Neue LT Std 55 Roman" charset="0"/>
              </a:rPr>
              <a:t>etail text</a:t>
            </a:r>
            <a:endParaRPr lang="en-US" dirty="0" smtClean="0"/>
          </a:p>
        </p:txBody>
      </p:sp>
      <p:sp>
        <p:nvSpPr>
          <p:cNvPr id="7" name="Rectangle 6"/>
          <p:cNvSpPr/>
          <p:nvPr userDrawn="1"/>
        </p:nvSpPr>
        <p:spPr>
          <a:xfrm flipV="1">
            <a:off x="4800600" y="1905000"/>
            <a:ext cx="3680555" cy="7606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picture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62000" y="3429000"/>
            <a:ext cx="2286000" cy="2438400"/>
          </a:xfrm>
          <a:prstGeom prst="rect">
            <a:avLst/>
          </a:prstGeom>
        </p:spPr>
        <p:txBody>
          <a:bodyPr/>
          <a:lstStyle/>
          <a:p>
            <a:endParaRPr lang="en-US" dirty="0"/>
          </a:p>
        </p:txBody>
      </p:sp>
      <p:sp>
        <p:nvSpPr>
          <p:cNvPr id="6" name="Content Placeholder 5"/>
          <p:cNvSpPr>
            <a:spLocks noGrp="1"/>
          </p:cNvSpPr>
          <p:nvPr>
            <p:ph sz="quarter" idx="11" hasCustomPrompt="1"/>
          </p:nvPr>
        </p:nvSpPr>
        <p:spPr>
          <a:xfrm>
            <a:off x="685800" y="1905000"/>
            <a:ext cx="7734300" cy="1219200"/>
          </a:xfrm>
          <a:prstGeom prst="rect">
            <a:avLst/>
          </a:prstGeom>
        </p:spPr>
        <p:txBody>
          <a:bodyPr/>
          <a:lstStyle/>
          <a:p>
            <a:pPr lvl="0"/>
            <a:r>
              <a:rPr lang="en-US" dirty="0" smtClean="0"/>
              <a:t>Click to edit intro paragraph</a:t>
            </a:r>
          </a:p>
        </p:txBody>
      </p:sp>
      <p:sp>
        <p:nvSpPr>
          <p:cNvPr id="7" name="Content Placeholder 5"/>
          <p:cNvSpPr>
            <a:spLocks noGrp="1"/>
          </p:cNvSpPr>
          <p:nvPr>
            <p:ph sz="quarter" idx="12" hasCustomPrompt="1"/>
          </p:nvPr>
        </p:nvSpPr>
        <p:spPr>
          <a:xfrm>
            <a:off x="3276600" y="3429000"/>
            <a:ext cx="5257800" cy="2438400"/>
          </a:xfrm>
          <a:prstGeom prst="rect">
            <a:avLst/>
          </a:prstGeom>
        </p:spPr>
        <p:txBody>
          <a:bodyPr/>
          <a:lstStyle/>
          <a:p>
            <a:pPr lvl="0"/>
            <a:r>
              <a:rPr lang="en-US" dirty="0" smtClean="0"/>
              <a:t>Click to edit supplemental paragraph</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ubheader with body tex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828801"/>
            <a:ext cx="8229600" cy="533399"/>
          </a:xfrm>
          <a:prstGeom prst="rect">
            <a:avLst/>
          </a:prstGeom>
        </p:spPr>
        <p:txBody>
          <a:bodyPr/>
          <a:lstStyle>
            <a:lvl1pPr algn="l" rtl="0" fontAlgn="base">
              <a:spcBef>
                <a:spcPct val="0"/>
              </a:spcBef>
              <a:spcAft>
                <a:spcPct val="0"/>
              </a:spcAft>
              <a:defRPr lang="en-US" sz="2400" b="0"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smtClean="0"/>
              <a:t>Intro statement</a:t>
            </a:r>
          </a:p>
        </p:txBody>
      </p:sp>
      <p:sp>
        <p:nvSpPr>
          <p:cNvPr id="6" name="Text Placeholder 9"/>
          <p:cNvSpPr>
            <a:spLocks noGrp="1"/>
          </p:cNvSpPr>
          <p:nvPr>
            <p:ph type="body" idx="14" hasCustomPrompt="1"/>
          </p:nvPr>
        </p:nvSpPr>
        <p:spPr>
          <a:xfrm>
            <a:off x="457200" y="3376120"/>
            <a:ext cx="8077200" cy="2491280"/>
          </a:xfrm>
          <a:prstGeom prst="rect">
            <a:avLst/>
          </a:prstGeom>
        </p:spPr>
        <p:txBody>
          <a:bodyPr/>
          <a:lstStyle>
            <a:lvl1pPr marL="285750" indent="-285750">
              <a:buFont typeface="Arial" charset="0"/>
              <a:buChar char="•"/>
              <a:defRPr baseline="0">
                <a:solidFill>
                  <a:schemeClr val="tx1"/>
                </a:solidFill>
              </a:defRPr>
            </a:lvl1pPr>
          </a:lstStyle>
          <a:p>
            <a:pPr lvl="0"/>
            <a:r>
              <a:rPr lang="en-US" dirty="0" smtClean="0"/>
              <a:t>Click to edit body text</a:t>
            </a:r>
          </a:p>
          <a:p>
            <a:pPr lvl="0"/>
            <a:r>
              <a:rPr lang="en-US" dirty="0" smtClean="0"/>
              <a:t>Item 2</a:t>
            </a:r>
          </a:p>
          <a:p>
            <a:pPr lvl="0"/>
            <a:r>
              <a:rPr lang="en-US" dirty="0" smtClean="0"/>
              <a:t>Item 3</a:t>
            </a:r>
          </a:p>
        </p:txBody>
      </p:sp>
      <p:sp>
        <p:nvSpPr>
          <p:cNvPr id="7"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
        <p:nvSpPr>
          <p:cNvPr id="2" name="Rectangle 1"/>
          <p:cNvSpPr/>
          <p:nvPr userDrawn="1"/>
        </p:nvSpPr>
        <p:spPr>
          <a:xfrm>
            <a:off x="457200" y="2831068"/>
            <a:ext cx="1569660" cy="369332"/>
          </a:xfrm>
          <a:prstGeom prst="rect">
            <a:avLst/>
          </a:prstGeom>
        </p:spPr>
        <p:txBody>
          <a:bodyPr wrap="none">
            <a:spAutoFit/>
          </a:bodyPr>
          <a:lstStyle/>
          <a:p>
            <a:pPr lvl="0"/>
            <a:r>
              <a:rPr lang="en-US" b="1" dirty="0" smtClean="0"/>
              <a:t>Bold list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533400" y="2057400"/>
            <a:ext cx="7886700" cy="4038600"/>
          </a:xfrm>
          <a:prstGeom prst="rect">
            <a:avLst/>
          </a:prstGeom>
        </p:spPr>
        <p:txBody>
          <a:bodyPr/>
          <a:lstStyle/>
          <a:p>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533400" y="1905000"/>
            <a:ext cx="3733800" cy="4191000"/>
          </a:xfrm>
          <a:prstGeom prst="rect">
            <a:avLst/>
          </a:prstGeom>
        </p:spPr>
        <p:txBody>
          <a:bodyPr/>
          <a:lstStyle/>
          <a:p>
            <a:endParaRPr lang="en-US"/>
          </a:p>
        </p:txBody>
      </p:sp>
      <p:sp>
        <p:nvSpPr>
          <p:cNvPr id="5" name="Content Placeholder 5"/>
          <p:cNvSpPr>
            <a:spLocks noGrp="1"/>
          </p:cNvSpPr>
          <p:nvPr>
            <p:ph sz="quarter" idx="11" hasCustomPrompt="1"/>
          </p:nvPr>
        </p:nvSpPr>
        <p:spPr>
          <a:xfrm>
            <a:off x="4552950" y="1905000"/>
            <a:ext cx="3981450" cy="4191000"/>
          </a:xfrm>
          <a:prstGeom prst="rect">
            <a:avLst/>
          </a:prstGeom>
        </p:spPr>
        <p:txBody>
          <a:bodyPr/>
          <a:lstStyle/>
          <a:p>
            <a:pPr lvl="0"/>
            <a:r>
              <a:rPr lang="en-US" dirty="0" smtClean="0"/>
              <a:t>Click to edit paragraph</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533400" y="2057400"/>
            <a:ext cx="8001000" cy="4114800"/>
          </a:xfrm>
          <a:prstGeom prst="rect">
            <a:avLst/>
          </a:prstGeom>
        </p:spPr>
        <p:txBody>
          <a:bodyPr/>
          <a:lstStyle/>
          <a:p>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9"/>
          <p:cNvSpPr>
            <a:spLocks noGrp="1"/>
          </p:cNvSpPr>
          <p:nvPr>
            <p:ph type="body" idx="14" hasCustomPrompt="1"/>
          </p:nvPr>
        </p:nvSpPr>
        <p:spPr>
          <a:xfrm>
            <a:off x="457200" y="1905000"/>
            <a:ext cx="8077200" cy="2889250"/>
          </a:xfrm>
          <a:prstGeom prst="rect">
            <a:avLst/>
          </a:prstGeom>
        </p:spPr>
        <p:txBody>
          <a:bodyPr/>
          <a:lstStyle>
            <a:lvl1pPr marL="0" indent="0">
              <a:buFont typeface="+mj-lt"/>
              <a:buNone/>
              <a:defRPr sz="1600" b="0" i="0">
                <a:solidFill>
                  <a:schemeClr val="tx1"/>
                </a:solidFill>
                <a:latin typeface="Helvetica Neue LT Std 55 Roman" charset="0"/>
                <a:ea typeface="Helvetica Neue LT Std 55 Roman" charset="0"/>
                <a:cs typeface="Helvetica Neue LT Std 55 Roman" charset="0"/>
              </a:defRPr>
            </a:lvl1pPr>
          </a:lstStyle>
          <a:p>
            <a:pPr lvl="0"/>
            <a:r>
              <a:rPr lang="en-US" dirty="0" smtClean="0"/>
              <a:t>Click to edit body text</a:t>
            </a:r>
          </a:p>
        </p:txBody>
      </p:sp>
      <p:sp>
        <p:nvSpPr>
          <p:cNvPr id="6"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rmAutofit/>
          </a:bodyPr>
          <a:lstStyle>
            <a:lvl1pPr algn="l">
              <a:defRPr lang="en-US" sz="2800" b="1" kern="0" dirty="0" smtClean="0">
                <a:solidFill>
                  <a:srgbClr val="284B23"/>
                </a:solidFill>
                <a:latin typeface="Helvetica Neue LT Std 75" charset="0"/>
                <a:ea typeface="Helvetica Neue LT Std 75" charset="0"/>
                <a:cs typeface="Helvetica Neue LT Std 75"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Only">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381000" y="1905000"/>
            <a:ext cx="8382000" cy="4343400"/>
          </a:xfrm>
          <a:prstGeom prst="rect">
            <a:avLst/>
          </a:prstGeom>
        </p:spPr>
        <p:txBody>
          <a:bodyPr/>
          <a:lstStyle>
            <a:lvl1pPr>
              <a:defRPr sz="2000" baseline="0">
                <a:latin typeface="Helvetica Neue LT Std 55 Roman" charset="0"/>
                <a:ea typeface="Helvetica Neue LT Std 55 Roman" charset="0"/>
                <a:cs typeface="Helvetica Neue LT Std 55 Roman"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insert graphic</a:t>
            </a:r>
            <a:endParaRPr lang="en-US" dirty="0"/>
          </a:p>
        </p:txBody>
      </p:sp>
      <p:sp>
        <p:nvSpPr>
          <p:cNvPr id="9"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rmAutofit/>
          </a:bodyPr>
          <a:lstStyle>
            <a:lvl1pPr algn="l">
              <a:defRPr lang="en-US" sz="2800" b="1" kern="0" dirty="0" smtClean="0">
                <a:solidFill>
                  <a:srgbClr val="284B23"/>
                </a:solidFill>
                <a:latin typeface="Helvetica Neue LT Std 75" charset="0"/>
                <a:ea typeface="Helvetica Neue LT Std 75" charset="0"/>
                <a:cs typeface="Helvetica Neue LT Std 75" charset="0"/>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19100" y="2895600"/>
            <a:ext cx="7886700" cy="685800"/>
          </a:xfrm>
          <a:prstGeom prst="rect">
            <a:avLst/>
          </a:prstGeom>
        </p:spPr>
        <p:txBody>
          <a:bodyPr/>
          <a:lstStyle>
            <a:lvl1pPr>
              <a:defRPr sz="4300" b="1" i="0">
                <a:solidFill>
                  <a:schemeClr val="bg1"/>
                </a:solidFill>
                <a:latin typeface="Helvetica Neue LT Std 75" charset="0"/>
                <a:ea typeface="Helvetica Neue LT Std 75" charset="0"/>
                <a:cs typeface="Helvetica Neue LT Std 75" charset="0"/>
              </a:defRPr>
            </a:lvl1pPr>
          </a:lstStyle>
          <a:p>
            <a:r>
              <a:rPr lang="en-US" dirty="0" smtClean="0"/>
              <a:t>Click to edit Master title style</a:t>
            </a:r>
            <a:endParaRPr lang="en-US" dirty="0"/>
          </a:p>
        </p:txBody>
      </p:sp>
      <p:sp>
        <p:nvSpPr>
          <p:cNvPr id="3" name="TextBox 2"/>
          <p:cNvSpPr txBox="1"/>
          <p:nvPr userDrawn="1"/>
        </p:nvSpPr>
        <p:spPr>
          <a:xfrm>
            <a:off x="685800" y="1783080"/>
            <a:ext cx="184731" cy="369332"/>
          </a:xfrm>
          <a:prstGeom prst="rect">
            <a:avLst/>
          </a:prstGeom>
          <a:noFill/>
        </p:spPr>
        <p:txBody>
          <a:bodyPr wrap="none" rtlCol="0">
            <a:spAutoFit/>
          </a:bodyPr>
          <a:lstStyle/>
          <a:p>
            <a:endParaRPr lang="en-US" dirty="0"/>
          </a:p>
        </p:txBody>
      </p:sp>
      <p:sp>
        <p:nvSpPr>
          <p:cNvPr id="4" name="TextBox 3"/>
          <p:cNvSpPr txBox="1"/>
          <p:nvPr userDrawn="1"/>
        </p:nvSpPr>
        <p:spPr>
          <a:xfrm>
            <a:off x="914400" y="1691640"/>
            <a:ext cx="184731" cy="369332"/>
          </a:xfrm>
          <a:prstGeom prst="rect">
            <a:avLst/>
          </a:prstGeom>
          <a:noFill/>
        </p:spPr>
        <p:txBody>
          <a:bodyPr wrap="none" rtlCol="0">
            <a:spAutoFit/>
          </a:bodyPr>
          <a:lstStyle/>
          <a:p>
            <a:endParaRPr lang="en-US" dirty="0"/>
          </a:p>
        </p:txBody>
      </p:sp>
      <p:sp>
        <p:nvSpPr>
          <p:cNvPr id="9" name="Content Placeholder 8"/>
          <p:cNvSpPr>
            <a:spLocks noGrp="1"/>
          </p:cNvSpPr>
          <p:nvPr>
            <p:ph sz="quarter" idx="10"/>
          </p:nvPr>
        </p:nvSpPr>
        <p:spPr>
          <a:xfrm>
            <a:off x="870531" y="3886200"/>
            <a:ext cx="5562600" cy="685800"/>
          </a:xfrm>
          <a:prstGeom prst="rect">
            <a:avLst/>
          </a:prstGeom>
        </p:spPr>
        <p:txBody>
          <a:bodyPr/>
          <a:lstStyle>
            <a:lvl1pPr marL="0" indent="0">
              <a:buNone/>
              <a:defRPr lang="en-US" sz="3200" kern="0" spc="-150" dirty="0" smtClean="0">
                <a:solidFill>
                  <a:srgbClr val="D1DE49"/>
                </a:solidFill>
                <a:latin typeface="Helvetica Neue LT Std 55 Roman" charset="0"/>
                <a:ea typeface="Helvetica Neue LT Std 55 Roman" charset="0"/>
                <a:cs typeface="Helvetica Neue LT Std 55 Roman" charset="0"/>
              </a:defRPr>
            </a:lvl1pPr>
          </a:lstStyle>
          <a:p>
            <a:pPr lvl="0"/>
            <a:r>
              <a:rPr lang="en-US" dirty="0" smtClean="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762000"/>
            <a:ext cx="7772400" cy="460375"/>
          </a:xfrm>
          <a:prstGeom prst="rect">
            <a:avLst/>
          </a:prstGeom>
        </p:spPr>
        <p:txBody>
          <a:bodyPr/>
          <a:lstStyle/>
          <a:p>
            <a:r>
              <a:rPr lang="en-US" dirty="0"/>
              <a:t>Click to edit </a:t>
            </a:r>
            <a:r>
              <a:rPr lang="en-US" dirty="0" smtClean="0"/>
              <a:t>Agenda title</a:t>
            </a:r>
            <a:endParaRPr lang="en-US" dirty="0"/>
          </a:p>
        </p:txBody>
      </p:sp>
      <p:sp>
        <p:nvSpPr>
          <p:cNvPr id="3" name="Subtitle 2"/>
          <p:cNvSpPr>
            <a:spLocks noGrp="1"/>
          </p:cNvSpPr>
          <p:nvPr>
            <p:ph type="subTitle" idx="1" hasCustomPrompt="1"/>
          </p:nvPr>
        </p:nvSpPr>
        <p:spPr>
          <a:xfrm>
            <a:off x="513994" y="2019806"/>
            <a:ext cx="6400800" cy="175260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Item 1</a:t>
            </a:r>
          </a:p>
          <a:p>
            <a:endParaRPr lang="en-US" dirty="0" smtClean="0"/>
          </a:p>
          <a:p>
            <a:r>
              <a:rPr lang="en-US" dirty="0" smtClean="0"/>
              <a:t>Item 2</a:t>
            </a:r>
          </a:p>
          <a:p>
            <a:endParaRPr lang="en-US" dirty="0" smtClean="0"/>
          </a:p>
          <a:p>
            <a:r>
              <a:rPr lang="en-US" dirty="0" smtClean="0"/>
              <a:t>Item 3</a:t>
            </a:r>
          </a:p>
          <a:p>
            <a:endParaRPr lang="en-US" dirty="0" smtClean="0"/>
          </a:p>
          <a:p>
            <a:r>
              <a:rPr lang="en-US" dirty="0" smtClean="0"/>
              <a:t>Item 4</a:t>
            </a:r>
            <a:endParaRPr lang="en-US" dirty="0"/>
          </a:p>
        </p:txBody>
      </p:sp>
      <p:cxnSp>
        <p:nvCxnSpPr>
          <p:cNvPr id="17" name="Straight Connector 16"/>
          <p:cNvCxnSpPr/>
          <p:nvPr userDrawn="1"/>
        </p:nvCxnSpPr>
        <p:spPr>
          <a:xfrm flipH="1">
            <a:off x="533400" y="2438400"/>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533400" y="2971800"/>
            <a:ext cx="7924800" cy="47410"/>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533400" y="3538300"/>
            <a:ext cx="7924800" cy="43100"/>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8229600" cy="533400"/>
          </a:xfrm>
          <a:prstGeom prst="rect">
            <a:avLst/>
          </a:prstGeom>
        </p:spPr>
        <p:txBody>
          <a:bodyPr/>
          <a:lstStyle/>
          <a:p>
            <a:r>
              <a:rPr lang="en-US" dirty="0"/>
              <a:t>Click to </a:t>
            </a:r>
            <a:r>
              <a:rPr lang="en-US" dirty="0" smtClean="0"/>
              <a:t>edit title</a:t>
            </a:r>
            <a:endParaRPr lang="en-US" dirty="0"/>
          </a:p>
        </p:txBody>
      </p:sp>
      <p:sp>
        <p:nvSpPr>
          <p:cNvPr id="3"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9" name="Subtitle 2"/>
          <p:cNvSpPr>
            <a:spLocks noGrp="1"/>
          </p:cNvSpPr>
          <p:nvPr>
            <p:ph type="subTitle" idx="13" hasCustomPrompt="1"/>
          </p:nvPr>
        </p:nvSpPr>
        <p:spPr>
          <a:xfrm>
            <a:off x="457200" y="2369127"/>
            <a:ext cx="6400800" cy="1593273"/>
          </a:xfrm>
          <a:prstGeom prst="rect">
            <a:avLst/>
          </a:prstGeom>
        </p:spPr>
        <p:txBody>
          <a:bodyPr/>
          <a:lstStyle>
            <a:lvl1pPr marL="285750" indent="-285750" algn="l">
              <a:buFont typeface="Arial" charset="0"/>
              <a:buChar char="•"/>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Item 1</a:t>
            </a:r>
          </a:p>
          <a:p>
            <a:endParaRPr lang="en-US" dirty="0" smtClean="0"/>
          </a:p>
          <a:p>
            <a:r>
              <a:rPr lang="en-US" dirty="0" smtClean="0"/>
              <a:t>Item 2</a:t>
            </a:r>
          </a:p>
          <a:p>
            <a:endParaRPr lang="en-US" dirty="0" smtClean="0"/>
          </a:p>
          <a:p>
            <a:r>
              <a:rPr lang="en-US" dirty="0" smtClean="0"/>
              <a:t>Item 3</a:t>
            </a:r>
          </a:p>
          <a:p>
            <a:endParaRPr lang="en-US" dirty="0" smtClean="0"/>
          </a:p>
          <a:p>
            <a:r>
              <a:rPr lang="en-US" dirty="0" smtClean="0"/>
              <a:t>Item 4</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10" name="Text Placeholder 9"/>
          <p:cNvSpPr>
            <a:spLocks noGrp="1"/>
          </p:cNvSpPr>
          <p:nvPr>
            <p:ph type="body" idx="14" hasCustomPrompt="1"/>
          </p:nvPr>
        </p:nvSpPr>
        <p:spPr>
          <a:xfrm>
            <a:off x="457200" y="2444750"/>
            <a:ext cx="8077200" cy="2889250"/>
          </a:xfrm>
          <a:prstGeom prst="rect">
            <a:avLst/>
          </a:prstGeom>
        </p:spPr>
        <p:txBody>
          <a:bodyPr/>
          <a:lstStyle>
            <a:lvl1pPr marL="342900" indent="-342900">
              <a:buFont typeface="+mj-lt"/>
              <a:buAutoNum type="arabicPeriod"/>
              <a:defRPr>
                <a:solidFill>
                  <a:schemeClr val="tx1"/>
                </a:solidFill>
              </a:defRPr>
            </a:lvl1pPr>
          </a:lstStyle>
          <a:p>
            <a:pPr lvl="0"/>
            <a:r>
              <a:rPr lang="en-US" dirty="0" smtClean="0"/>
              <a:t>Click to edit numbered list</a:t>
            </a:r>
          </a:p>
        </p:txBody>
      </p:sp>
      <p:sp>
        <p:nvSpPr>
          <p:cNvPr id="12"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er with body tex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6" name="Text Placeholder 9"/>
          <p:cNvSpPr>
            <a:spLocks noGrp="1"/>
          </p:cNvSpPr>
          <p:nvPr>
            <p:ph type="body" idx="14" hasCustomPrompt="1"/>
          </p:nvPr>
        </p:nvSpPr>
        <p:spPr>
          <a:xfrm>
            <a:off x="457200" y="2444750"/>
            <a:ext cx="8077200" cy="28892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
        <p:nvSpPr>
          <p:cNvPr id="7"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4" name="Text Placeholder 9"/>
          <p:cNvSpPr>
            <a:spLocks noGrp="1"/>
          </p:cNvSpPr>
          <p:nvPr>
            <p:ph type="body" idx="14" hasCustomPrompt="1"/>
          </p:nvPr>
        </p:nvSpPr>
        <p:spPr>
          <a:xfrm>
            <a:off x="457200" y="2444750"/>
            <a:ext cx="2819400" cy="5270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cxnSp>
        <p:nvCxnSpPr>
          <p:cNvPr id="8" name="Straight Arrow Connector 7"/>
          <p:cNvCxnSpPr/>
          <p:nvPr userDrawn="1"/>
        </p:nvCxnSpPr>
        <p:spPr>
          <a:xfrm>
            <a:off x="3581400" y="2743200"/>
            <a:ext cx="762000" cy="0"/>
          </a:xfrm>
          <a:prstGeom prst="straightConnector1">
            <a:avLst/>
          </a:prstGeom>
          <a:ln>
            <a:solidFill>
              <a:srgbClr val="284B23"/>
            </a:solidFill>
            <a:tailEnd type="arrow" w="lg" len="lg"/>
          </a:ln>
        </p:spPr>
        <p:style>
          <a:lnRef idx="1">
            <a:schemeClr val="accent1"/>
          </a:lnRef>
          <a:fillRef idx="0">
            <a:schemeClr val="accent1"/>
          </a:fillRef>
          <a:effectRef idx="0">
            <a:schemeClr val="accent1"/>
          </a:effectRef>
          <a:fontRef idx="minor">
            <a:schemeClr val="tx1"/>
          </a:fontRef>
        </p:style>
      </p:cxnSp>
      <p:sp>
        <p:nvSpPr>
          <p:cNvPr id="9" name="Text Placeholder 9"/>
          <p:cNvSpPr>
            <a:spLocks noGrp="1"/>
          </p:cNvSpPr>
          <p:nvPr>
            <p:ph type="body" idx="15" hasCustomPrompt="1"/>
          </p:nvPr>
        </p:nvSpPr>
        <p:spPr>
          <a:xfrm>
            <a:off x="4800600" y="2444750"/>
            <a:ext cx="2819400" cy="5270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NUL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3.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Presentation Title</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0" name="Straight Connector 9"/>
          <p:cNvCxnSpPr/>
          <p:nvPr userDrawn="1"/>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3" name="Rectangle 12"/>
          <p:cNvSpPr/>
          <p:nvPr userDrawn="1"/>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3"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88720"/>
            <a:ext cx="9144000" cy="736092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936" y="6248400"/>
            <a:ext cx="466464" cy="53112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24200" y="6251909"/>
            <a:ext cx="936565" cy="535845"/>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8377" y="6216407"/>
            <a:ext cx="1605223" cy="565393"/>
          </a:xfrm>
          <a:prstGeom prst="rect">
            <a:avLst/>
          </a:prstGeom>
        </p:spPr>
      </p:pic>
      <p:sp>
        <p:nvSpPr>
          <p:cNvPr id="7" name="Rectangle 6"/>
          <p:cNvSpPr/>
          <p:nvPr userDrawn="1"/>
        </p:nvSpPr>
        <p:spPr>
          <a:xfrm>
            <a:off x="-15145" y="-51340"/>
            <a:ext cx="9174290" cy="6223540"/>
          </a:xfrm>
          <a:prstGeom prst="rect">
            <a:avLst/>
          </a:prstGeom>
          <a:solidFill>
            <a:srgbClr val="284B2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11067" y="3883618"/>
            <a:ext cx="228600" cy="228858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1482500"/>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userDrawn="1"/>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Presentation Title</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7" name="Straight Connector 16"/>
          <p:cNvCxnSpPr/>
          <p:nvPr userDrawn="1"/>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3"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756140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sldNum="0" hdr="0" dt="0"/>
  <p:txStyles>
    <p:titleStyle>
      <a:lvl1pPr algn="l" rtl="0" eaLnBrk="0" fontAlgn="base" hangingPunct="0">
        <a:spcBef>
          <a:spcPct val="0"/>
        </a:spcBef>
        <a:spcAft>
          <a:spcPct val="0"/>
        </a:spcAft>
        <a:defRPr lang="en-US" sz="2800" b="1" kern="0" dirty="0" smtClean="0">
          <a:solidFill>
            <a:srgbClr val="284B23"/>
          </a:solidFill>
          <a:latin typeface="Helvetica Neue LT Std 75" charset="0"/>
          <a:ea typeface="Helvetica Neue LT Std 75" charset="0"/>
          <a:cs typeface="Helvetica Neue LT Std 75"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0" marR="0" indent="0" algn="l" rtl="0" eaLnBrk="0" fontAlgn="base" hangingPunct="0">
        <a:spcBef>
          <a:spcPts val="0"/>
        </a:spcBef>
        <a:spcAft>
          <a:spcPts val="0"/>
        </a:spcAft>
        <a:buNone/>
        <a:defRPr lang="en-US" sz="1800" b="0" kern="1200" dirty="0" smtClean="0">
          <a:solidFill>
            <a:srgbClr val="353535"/>
          </a:solidFill>
          <a:latin typeface="Helvetica Neue LT Std 55 Roman" charset="0"/>
          <a:ea typeface="Helvetica Neue LT Std 55 Roman" charset="0"/>
          <a:cs typeface="Helvetica Neue LT Std 55 Roman"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consumer.gov/idtheft" TargetMode="Externa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abor.ny.gov/formsdocs/wp/correction-law-article-23a.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6986"/>
          <a:stretch/>
        </p:blipFill>
        <p:spPr>
          <a:xfrm>
            <a:off x="0" y="0"/>
            <a:ext cx="9159146" cy="6858000"/>
          </a:xfrm>
          <a:prstGeom prst="rect">
            <a:avLst/>
          </a:prstGeom>
        </p:spPr>
      </p:pic>
      <p:sp>
        <p:nvSpPr>
          <p:cNvPr id="20" name="Rectangle 19"/>
          <p:cNvSpPr/>
          <p:nvPr/>
        </p:nvSpPr>
        <p:spPr>
          <a:xfrm>
            <a:off x="-15145" y="0"/>
            <a:ext cx="9174290" cy="6223540"/>
          </a:xfrm>
          <a:prstGeom prst="rect">
            <a:avLst/>
          </a:prstGeom>
          <a:solidFill>
            <a:srgbClr val="284B2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3"/>
          <p:cNvSpPr>
            <a:spLocks noGrp="1"/>
          </p:cNvSpPr>
          <p:nvPr>
            <p:ph type="ctrTitle"/>
          </p:nvPr>
        </p:nvSpPr>
        <p:spPr>
          <a:xfrm>
            <a:off x="368084" y="1459407"/>
            <a:ext cx="7480516" cy="2097133"/>
          </a:xfrm>
          <a:prstGeom prst="rect">
            <a:avLst/>
          </a:prstGeom>
        </p:spPr>
        <p:txBody>
          <a:bodyPr>
            <a:normAutofit fontScale="90000"/>
          </a:bodyPr>
          <a:lstStyle/>
          <a:p>
            <a:r>
              <a:rPr lang="es-ES_tradnl" sz="4800" spc="-150" dirty="0">
                <a:solidFill>
                  <a:schemeClr val="bg1"/>
                </a:solidFill>
              </a:rPr>
              <a:t>Educación Financiera para Miembros de Cooperativas de Trabajadores</a:t>
            </a:r>
            <a:endParaRPr lang="en-US" sz="4800" b="1" spc="-150" dirty="0">
              <a:solidFill>
                <a:schemeClr val="bg1"/>
              </a:solidFill>
              <a:latin typeface="Helvetica Neue LT Std 75" charset="0"/>
              <a:ea typeface="Helvetica Neue LT Std 75" charset="0"/>
              <a:cs typeface="Helvetica Neue LT Std 75" charset="0"/>
            </a:endParaRPr>
          </a:p>
        </p:txBody>
      </p:sp>
      <p:sp>
        <p:nvSpPr>
          <p:cNvPr id="22" name="Subtitle 4"/>
          <p:cNvSpPr>
            <a:spLocks noGrp="1"/>
          </p:cNvSpPr>
          <p:nvPr>
            <p:ph type="subTitle" idx="4294967295"/>
          </p:nvPr>
        </p:nvSpPr>
        <p:spPr>
          <a:xfrm>
            <a:off x="838200" y="3710940"/>
            <a:ext cx="5791200" cy="1089660"/>
          </a:xfrm>
          <a:prstGeom prst="rect">
            <a:avLst/>
          </a:prstGeom>
        </p:spPr>
        <p:txBody>
          <a:bodyPr/>
          <a:lstStyle/>
          <a:p>
            <a:pPr marL="0" indent="0" algn="l">
              <a:buNone/>
            </a:pPr>
            <a:r>
              <a:rPr lang="en-US" spc="-150" dirty="0" err="1" smtClean="0">
                <a:solidFill>
                  <a:srgbClr val="D1DE49"/>
                </a:solidFill>
                <a:latin typeface="Helvetica Neue LT Std 55 Roman" charset="0"/>
                <a:ea typeface="Helvetica Neue LT Std 55 Roman" charset="0"/>
                <a:cs typeface="Helvetica Neue LT Std 55 Roman" charset="0"/>
              </a:rPr>
              <a:t>Tema</a:t>
            </a:r>
            <a:r>
              <a:rPr lang="en-US" spc="-150" dirty="0" smtClean="0">
                <a:solidFill>
                  <a:srgbClr val="D1DE49"/>
                </a:solidFill>
                <a:latin typeface="Helvetica Neue LT Std 55 Roman" charset="0"/>
                <a:ea typeface="Helvetica Neue LT Std 55 Roman" charset="0"/>
                <a:cs typeface="Helvetica Neue LT Std 55 Roman" charset="0"/>
              </a:rPr>
              <a:t> 3: </a:t>
            </a:r>
            <a:r>
              <a:rPr lang="en-US" spc="-150" dirty="0" err="1" smtClean="0">
                <a:solidFill>
                  <a:srgbClr val="D1DE49"/>
                </a:solidFill>
                <a:latin typeface="Helvetica Neue LT Std 55 Roman" charset="0"/>
                <a:ea typeface="Helvetica Neue LT Std 55 Roman" charset="0"/>
                <a:cs typeface="Helvetica Neue LT Std 55 Roman" charset="0"/>
              </a:rPr>
              <a:t>Crédito</a:t>
            </a:r>
            <a:endParaRPr lang="en-US" spc="-150" dirty="0">
              <a:solidFill>
                <a:srgbClr val="D1DE49"/>
              </a:solidFill>
              <a:latin typeface="Helvetica Neue LT Std 55 Roman" charset="0"/>
              <a:ea typeface="Helvetica Neue LT Std 55 Roman" charset="0"/>
              <a:cs typeface="Helvetica Neue LT Std 55 Roman" charset="0"/>
            </a:endParaRPr>
          </a:p>
        </p:txBody>
      </p:sp>
      <p:sp>
        <p:nvSpPr>
          <p:cNvPr id="23" name="Rectangle 22"/>
          <p:cNvSpPr/>
          <p:nvPr/>
        </p:nvSpPr>
        <p:spPr>
          <a:xfrm>
            <a:off x="-15145" y="6096000"/>
            <a:ext cx="917429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11067" y="3807418"/>
            <a:ext cx="228600" cy="228858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33" y="6211620"/>
            <a:ext cx="2869867" cy="522416"/>
          </a:xfrm>
          <a:prstGeom prst="rect">
            <a:avLst/>
          </a:prstGeom>
        </p:spPr>
      </p:pic>
    </p:spTree>
    <p:extLst>
      <p:ext uri="{BB962C8B-B14F-4D97-AF65-F5344CB8AC3E}">
        <p14:creationId xmlns:p14="http://schemas.microsoft.com/office/powerpoint/2010/main" val="2543572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2" y="765358"/>
            <a:ext cx="8562797" cy="4538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000" b="1">
                <a:solidFill>
                  <a:srgbClr val="284B23"/>
                </a:solidFill>
                <a:latin typeface="Helvetica Neue LT Std 75" charset="0"/>
                <a:ea typeface="Helvetica Neue LT Std 75" charset="0"/>
                <a:cs typeface="Helvetica Neue LT Std 75" charset="0"/>
              </a:rPr>
              <a:t>Por qué el Crédito es Importante y su Impacto en sus Metas Financieras (continuación)</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Content Placeholder 2"/>
          <p:cNvSpPr txBox="1">
            <a:spLocks/>
          </p:cNvSpPr>
          <p:nvPr/>
        </p:nvSpPr>
        <p:spPr>
          <a:xfrm>
            <a:off x="428803" y="2057400"/>
            <a:ext cx="63529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s-ES_tradnl" sz="2000" b="1" dirty="0">
                <a:latin typeface="Helvetica Neue LT Std 55 Roman" charset="0"/>
                <a:ea typeface="Helvetica Neue LT Std 55 Roman" charset="0"/>
                <a:cs typeface="Helvetica Neue LT Std 55 Roman" charset="0"/>
              </a:rPr>
              <a:t>Falta de crédito  </a:t>
            </a:r>
          </a:p>
          <a:p>
            <a:r>
              <a:rPr lang="es-ES_tradnl" sz="2000" dirty="0">
                <a:latin typeface="Helvetica Neue LT Std 55 Roman" charset="0"/>
                <a:ea typeface="Helvetica Neue LT Std 55 Roman" charset="0"/>
                <a:cs typeface="Helvetica Neue LT Std 55 Roman" charset="0"/>
              </a:rPr>
              <a:t>Inconveniencia</a:t>
            </a:r>
          </a:p>
          <a:p>
            <a:r>
              <a:rPr lang="es-ES_tradnl" sz="2000" dirty="0">
                <a:latin typeface="Helvetica Neue LT Std 55 Roman" charset="0"/>
                <a:ea typeface="Helvetica Neue LT Std 55 Roman" charset="0"/>
                <a:cs typeface="Helvetica Neue LT Std 55 Roman" charset="0"/>
              </a:rPr>
              <a:t>No hay opciones de emergencia</a:t>
            </a:r>
          </a:p>
          <a:p>
            <a:pPr>
              <a:buNone/>
            </a:pPr>
            <a:endParaRPr lang="es-ES_tradnl" sz="2000" dirty="0">
              <a:latin typeface="Helvetica Neue LT Std 55 Roman" charset="0"/>
              <a:ea typeface="Helvetica Neue LT Std 55 Roman" charset="0"/>
              <a:cs typeface="Helvetica Neue LT Std 55 Roman" charset="0"/>
            </a:endParaRPr>
          </a:p>
          <a:p>
            <a:pPr>
              <a:buNone/>
            </a:pPr>
            <a:r>
              <a:rPr lang="es-ES_tradnl" sz="2000" b="1" dirty="0">
                <a:latin typeface="Helvetica Neue LT Std 55 Roman" charset="0"/>
                <a:ea typeface="Helvetica Neue LT Std 55 Roman" charset="0"/>
                <a:cs typeface="Helvetica Neue LT Std 55 Roman" charset="0"/>
              </a:rPr>
              <a:t>Crédito Malo</a:t>
            </a:r>
          </a:p>
          <a:p>
            <a:r>
              <a:rPr lang="es-ES_tradnl" sz="2000" dirty="0">
                <a:latin typeface="Helvetica Neue LT Std 55 Roman" charset="0"/>
                <a:ea typeface="Helvetica Neue LT Std 55 Roman" charset="0"/>
                <a:cs typeface="Helvetica Neue LT Std 55 Roman" charset="0"/>
              </a:rPr>
              <a:t>Todo le cuesta más (riesgos más altos equivale a tasas de intereses más altas)</a:t>
            </a:r>
          </a:p>
          <a:p>
            <a:r>
              <a:rPr lang="es-ES_tradnl" sz="2000" dirty="0">
                <a:latin typeface="Helvetica Neue LT Std 55 Roman" charset="0"/>
                <a:ea typeface="Helvetica Neue LT Std 55 Roman" charset="0"/>
                <a:cs typeface="Helvetica Neue LT Std 55 Roman" charset="0"/>
              </a:rPr>
              <a:t>Menos opciones de préstamos</a:t>
            </a:r>
          </a:p>
          <a:p>
            <a:endParaRPr lang="es-ES_tradnl" sz="2000" dirty="0">
              <a:latin typeface="Helvetica Neue LT Std 55 Roman" charset="0"/>
              <a:ea typeface="Helvetica Neue LT Std 55 Roman" charset="0"/>
              <a:cs typeface="Helvetica Neue LT Std 55 Roman" charset="0"/>
            </a:endParaRPr>
          </a:p>
          <a:p>
            <a:pPr>
              <a:buNone/>
            </a:pPr>
            <a:r>
              <a:rPr lang="es-ES_tradnl" sz="2000" b="1" dirty="0">
                <a:latin typeface="Helvetica Neue LT Std 55 Roman" charset="0"/>
                <a:ea typeface="Helvetica Neue LT Std 55 Roman" charset="0"/>
                <a:cs typeface="Helvetica Neue LT Std 55 Roman" charset="0"/>
              </a:rPr>
              <a:t>Herramienta para manejar dinero</a:t>
            </a:r>
          </a:p>
          <a:p>
            <a:r>
              <a:rPr lang="es-ES_tradnl" sz="2000" dirty="0">
                <a:latin typeface="Helvetica Neue LT Std 55 Roman" charset="0"/>
                <a:ea typeface="Helvetica Neue LT Std 55 Roman" charset="0"/>
                <a:cs typeface="Helvetica Neue LT Std 55 Roman" charset="0"/>
              </a:rPr>
              <a:t>Puede ayudarle con su manejo del efectivo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Slide Number Placeholder 8"/>
          <p:cNvSpPr>
            <a:spLocks noGrp="1"/>
          </p:cNvSpPr>
          <p:nvPr>
            <p:ph type="sldNum" sz="quarter" idx="4294967295"/>
          </p:nvPr>
        </p:nvSpPr>
        <p:spPr>
          <a:xfrm>
            <a:off x="17241838" y="1588"/>
            <a:ext cx="762000" cy="366712"/>
          </a:xfrm>
          <a:prstGeom prst="rect">
            <a:avLst/>
          </a:prstGeom>
        </p:spPr>
        <p:txBody>
          <a:bodyPr anchor="b"/>
          <a:lstStyle/>
          <a:p>
            <a:pPr>
              <a:defRPr/>
            </a:pPr>
            <a:fld id="{901C67DF-D6E7-4323-B985-D6D1E5BCEE56}" type="slidenum">
              <a:rPr lang="en-US" sz="1800">
                <a:solidFill>
                  <a:srgbClr val="FFFFFF"/>
                </a:solidFill>
                <a:latin typeface="+mn-lt"/>
              </a:rPr>
              <a:pPr>
                <a:defRPr/>
              </a:pPr>
              <a:t>11</a:t>
            </a:fld>
            <a:endParaRPr lang="en-US" sz="1800" dirty="0">
              <a:solidFill>
                <a:srgbClr val="FFFFFF"/>
              </a:solidFill>
              <a:latin typeface="+mn-lt"/>
            </a:endParaRPr>
          </a:p>
        </p:txBody>
      </p:sp>
      <p:sp>
        <p:nvSpPr>
          <p:cNvPr id="20513" name="AutoShape 38"/>
          <p:cNvSpPr>
            <a:spLocks noChangeArrowheads="1"/>
          </p:cNvSpPr>
          <p:nvPr/>
        </p:nvSpPr>
        <p:spPr bwMode="auto">
          <a:xfrm rot="-5400000">
            <a:off x="17792700" y="723900"/>
            <a:ext cx="457200" cy="381000"/>
          </a:xfrm>
          <a:prstGeom prst="rtTriangle">
            <a:avLst/>
          </a:prstGeom>
          <a:solidFill>
            <a:schemeClr val="bg1"/>
          </a:solidFill>
          <a:ln w="9525">
            <a:solidFill>
              <a:schemeClr val="bg1"/>
            </a:solidFill>
            <a:miter lim="800000"/>
            <a:headEnd/>
            <a:tailEnd/>
          </a:ln>
        </p:spPr>
        <p:txBody>
          <a:bodyPr wrap="none" anchor="ct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42664624"/>
              </p:ext>
            </p:extLst>
          </p:nvPr>
        </p:nvGraphicFramePr>
        <p:xfrm>
          <a:off x="533400" y="2895599"/>
          <a:ext cx="8125003" cy="2160445"/>
        </p:xfrm>
        <a:graphic>
          <a:graphicData uri="http://schemas.openxmlformats.org/drawingml/2006/table">
            <a:tbl>
              <a:tblPr firstRow="1" bandRow="1">
                <a:tableStyleId>{F5AB1C69-6EDB-4FF4-983F-18BD219EF322}</a:tableStyleId>
              </a:tblPr>
              <a:tblGrid>
                <a:gridCol w="2989388"/>
                <a:gridCol w="2725612"/>
                <a:gridCol w="2410003"/>
              </a:tblGrid>
              <a:tr h="838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elvetica Neue LT Std 55 Roman" charset="0"/>
                          <a:ea typeface="Helvetica Neue LT Std 55 Roman" charset="0"/>
                          <a:cs typeface="Helvetica Neue LT Std 55 Roman" charset="0"/>
                        </a:rPr>
                        <a:t/>
                      </a:r>
                      <a:br>
                        <a:rPr lang="en-US" sz="1400" dirty="0" smtClean="0">
                          <a:latin typeface="Helvetica Neue LT Std 55 Roman" charset="0"/>
                          <a:ea typeface="Helvetica Neue LT Std 55 Roman" charset="0"/>
                          <a:cs typeface="Helvetica Neue LT Std 55 Roman" charset="0"/>
                        </a:rPr>
                      </a:br>
                      <a:r>
                        <a:rPr lang="es-ES_tradnl" sz="1400" b="1" i="0" noProof="0" dirty="0" smtClean="0">
                          <a:solidFill>
                            <a:schemeClr val="bg1"/>
                          </a:solidFill>
                          <a:latin typeface="Helvetica Neue LT Std 75" charset="0"/>
                          <a:ea typeface="Helvetica Neue LT Std 75" charset="0"/>
                          <a:cs typeface="Helvetica Neue LT Std 75" charset="0"/>
                        </a:rPr>
                        <a:t>Si usted no hace cargos adicionales usando esta tarjeta y cada mes usted paga</a:t>
                      </a:r>
                      <a:r>
                        <a:rPr lang="es-ES_tradnl" sz="1400" b="1" i="0" baseline="0" noProof="0" dirty="0" smtClean="0">
                          <a:solidFill>
                            <a:schemeClr val="bg1"/>
                          </a:solidFill>
                          <a:latin typeface="Helvetica Neue LT Std 75" charset="0"/>
                          <a:ea typeface="Helvetica Neue LT Std 75" charset="0"/>
                          <a:cs typeface="Helvetica Neue LT Std 75" charset="0"/>
                        </a:rPr>
                        <a:t>…</a:t>
                      </a:r>
                      <a:endParaRPr lang="es-ES_tradnl" sz="1400" b="1" i="0" noProof="0" dirty="0" smtClean="0">
                        <a:solidFill>
                          <a:schemeClr val="bg1"/>
                        </a:solidFill>
                        <a:latin typeface="Helvetica Neue LT Std 75" charset="0"/>
                        <a:ea typeface="Helvetica Neue LT Std 75" charset="0"/>
                        <a:cs typeface="Helvetica Neue LT Std 75" charset="0"/>
                      </a:endParaRPr>
                    </a:p>
                    <a:p>
                      <a:endParaRPr lang="en-US" sz="1400" dirty="0">
                        <a:solidFill>
                          <a:schemeClr val="tx1"/>
                        </a:solidFill>
                        <a:latin typeface="Helvetica Neue LT Std 55 Roman" charset="0"/>
                        <a:ea typeface="Helvetica Neue LT Std 55 Roman" charset="0"/>
                        <a:cs typeface="Helvetica Neue LT Std 55 Roman"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Helvetica Neue LT Std 55 Roman" charset="0"/>
                          <a:ea typeface="Helvetica Neue LT Std 55 Roman" charset="0"/>
                          <a:cs typeface="Helvetica Neue LT Std 55 Roman" charset="0"/>
                        </a:rPr>
                        <a:t/>
                      </a:r>
                      <a:br>
                        <a:rPr lang="en-US" sz="1400" dirty="0" smtClean="0">
                          <a:latin typeface="Helvetica Neue LT Std 55 Roman" charset="0"/>
                          <a:ea typeface="Helvetica Neue LT Std 55 Roman" charset="0"/>
                          <a:cs typeface="Helvetica Neue LT Std 55 Roman" charset="0"/>
                        </a:rPr>
                      </a:br>
                      <a:r>
                        <a:rPr lang="es-ES_tradnl" sz="1400" b="1" i="0" noProof="0" dirty="0" smtClean="0">
                          <a:solidFill>
                            <a:schemeClr val="bg1"/>
                          </a:solidFill>
                          <a:latin typeface="Helvetica Neue LT Std 75" charset="0"/>
                          <a:ea typeface="Helvetica Neue LT Std 75" charset="0"/>
                          <a:cs typeface="Helvetica Neue LT Std 75" charset="0"/>
                        </a:rPr>
                        <a:t>Usted pagará el balance mostrado en este estado de cuenta en</a:t>
                      </a:r>
                      <a:endParaRPr lang="es-ES_tradnl" sz="1400" b="1" i="0" noProof="0" dirty="0">
                        <a:solidFill>
                          <a:schemeClr val="bg1"/>
                        </a:solidFill>
                        <a:latin typeface="Helvetica Neue LT Std 75" charset="0"/>
                        <a:ea typeface="Helvetica Neue LT Std 75" charset="0"/>
                        <a:cs typeface="Helvetica Neue LT Std 75"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elvetica Neue LT Std 55 Roman" charset="0"/>
                          <a:ea typeface="Helvetica Neue LT Std 55 Roman" charset="0"/>
                          <a:cs typeface="Helvetica Neue LT Std 55 Roman" charset="0"/>
                        </a:rPr>
                        <a:t/>
                      </a:r>
                      <a:br>
                        <a:rPr lang="en-US" sz="1400" dirty="0" smtClean="0">
                          <a:latin typeface="Helvetica Neue LT Std 55 Roman" charset="0"/>
                          <a:ea typeface="Helvetica Neue LT Std 55 Roman" charset="0"/>
                          <a:cs typeface="Helvetica Neue LT Std 55 Roman" charset="0"/>
                        </a:rPr>
                      </a:br>
                      <a:r>
                        <a:rPr lang="es-ES_tradnl" sz="1400" b="1" i="0" noProof="0" dirty="0" smtClean="0">
                          <a:solidFill>
                            <a:schemeClr val="bg1"/>
                          </a:solidFill>
                          <a:latin typeface="Helvetica Neue LT Std 75" charset="0"/>
                          <a:ea typeface="Helvetica Neue LT Std 75" charset="0"/>
                          <a:cs typeface="Helvetica Neue LT Std 75" charset="0"/>
                        </a:rPr>
                        <a:t>Y</a:t>
                      </a:r>
                      <a:r>
                        <a:rPr lang="es-ES_tradnl" sz="1400" b="1" i="0" baseline="0" noProof="0" dirty="0" smtClean="0">
                          <a:solidFill>
                            <a:schemeClr val="bg1"/>
                          </a:solidFill>
                          <a:latin typeface="Helvetica Neue LT Std 75" charset="0"/>
                          <a:ea typeface="Helvetica Neue LT Std 75" charset="0"/>
                          <a:cs typeface="Helvetica Neue LT Std 75" charset="0"/>
                        </a:rPr>
                        <a:t> usted terminará pagando un total estimado de</a:t>
                      </a:r>
                      <a:r>
                        <a:rPr lang="es-ES_tradnl" sz="1400" b="1" i="0" noProof="0" dirty="0" smtClean="0">
                          <a:solidFill>
                            <a:schemeClr val="bg1"/>
                          </a:solidFill>
                          <a:latin typeface="Helvetica Neue LT Std 75" charset="0"/>
                          <a:ea typeface="Helvetica Neue LT Std 75" charset="0"/>
                          <a:cs typeface="Helvetica Neue LT Std 75" charset="0"/>
                        </a:rPr>
                        <a:t>…</a:t>
                      </a:r>
                      <a:endParaRPr lang="es-ES_tradnl" sz="1400" b="1" i="0" noProof="0" dirty="0">
                        <a:solidFill>
                          <a:schemeClr val="bg1"/>
                        </a:solidFill>
                        <a:latin typeface="Helvetica Neue LT Std 75" charset="0"/>
                        <a:ea typeface="Helvetica Neue LT Std 75" charset="0"/>
                        <a:cs typeface="Helvetica Neue LT Std 75"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67475">
                <a:tc>
                  <a:txBody>
                    <a:bodyPr/>
                    <a:lstStyle/>
                    <a:p>
                      <a:r>
                        <a:rPr lang="es-ES_tradnl" sz="1600" b="0" i="0" noProof="0" dirty="0" smtClean="0">
                          <a:solidFill>
                            <a:srgbClr val="284B23"/>
                          </a:solidFill>
                          <a:latin typeface="Helvetica Neue LT Std 55 Roman" charset="0"/>
                          <a:ea typeface="Helvetica Neue LT Std 55 Roman" charset="0"/>
                          <a:cs typeface="Helvetica Neue LT Std 55 Roman" charset="0"/>
                        </a:rPr>
                        <a:t>Solamente el pago mínimo</a:t>
                      </a:r>
                      <a:endParaRPr lang="es-ES_tradnl" sz="1600" b="0" i="0" noProof="0" dirty="0">
                        <a:solidFill>
                          <a:srgbClr val="284B23"/>
                        </a:solidFill>
                        <a:latin typeface="Helvetica Neue LT Std 55 Roman" charset="0"/>
                        <a:ea typeface="Helvetica Neue LT Std 55 Roman" charset="0"/>
                        <a:cs typeface="Helvetica Neue LT Std 55 Roman"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s-ES_tradnl" sz="1600" b="0" i="0" noProof="0" dirty="0" smtClean="0">
                          <a:solidFill>
                            <a:srgbClr val="284B23"/>
                          </a:solidFill>
                          <a:latin typeface="Helvetica Neue LT Std 55 Roman" charset="0"/>
                          <a:ea typeface="Helvetica Neue LT Std 55 Roman" charset="0"/>
                          <a:cs typeface="Helvetica Neue LT Std 55 Roman" charset="0"/>
                        </a:rPr>
                        <a:t>18 años</a:t>
                      </a:r>
                      <a:endParaRPr lang="es-ES_tradnl" sz="1600" b="0" i="0" noProof="0" dirty="0">
                        <a:solidFill>
                          <a:srgbClr val="284B23"/>
                        </a:solidFill>
                        <a:latin typeface="Helvetica Neue LT Std 55 Roman" charset="0"/>
                        <a:ea typeface="Helvetica Neue LT Std 55 Roman" charset="0"/>
                        <a:cs typeface="Helvetica Neue LT Std 55 Roman"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sz="1600" dirty="0" smtClean="0">
                          <a:solidFill>
                            <a:srgbClr val="284B23"/>
                          </a:solidFill>
                          <a:latin typeface="Helvetica Neue LT Std 55 Roman" charset="0"/>
                          <a:ea typeface="Helvetica Neue LT Std 55 Roman" charset="0"/>
                          <a:cs typeface="Helvetica Neue LT Std 55 Roman" charset="0"/>
                        </a:rPr>
                        <a:t>$5,829.00</a:t>
                      </a:r>
                      <a:endParaRPr lang="en-US" sz="1600" dirty="0">
                        <a:solidFill>
                          <a:srgbClr val="284B23"/>
                        </a:solidFill>
                        <a:latin typeface="Helvetica Neue LT Std 55 Roman" charset="0"/>
                        <a:ea typeface="Helvetica Neue LT Std 55 Roman" charset="0"/>
                        <a:cs typeface="Helvetica Neue LT Std 55 Roman"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r h="634730">
                <a:tc>
                  <a:txBody>
                    <a:bodyPr/>
                    <a:lstStyle/>
                    <a:p>
                      <a:r>
                        <a:rPr lang="en-US" sz="1600" dirty="0" smtClean="0">
                          <a:solidFill>
                            <a:srgbClr val="284B23"/>
                          </a:solidFill>
                          <a:latin typeface="Helvetica Neue LT Std 55 Roman" charset="0"/>
                          <a:ea typeface="Helvetica Neue LT Std 55 Roman" charset="0"/>
                          <a:cs typeface="Helvetica Neue LT Std 55 Roman" charset="0"/>
                        </a:rPr>
                        <a:t>$112</a:t>
                      </a:r>
                      <a:endParaRPr lang="en-US" sz="1600" dirty="0">
                        <a:solidFill>
                          <a:srgbClr val="284B23"/>
                        </a:solidFill>
                        <a:latin typeface="Helvetica Neue LT Std 55 Roman" charset="0"/>
                        <a:ea typeface="Helvetica Neue LT Std 55 Roman" charset="0"/>
                        <a:cs typeface="Helvetica Neue LT Std 55 Roman" charset="0"/>
                      </a:endParaRPr>
                    </a:p>
                  </a:txBody>
                  <a:tcPr>
                    <a:lnR w="12700" cap="flat" cmpd="sng" algn="ctr">
                      <a:solidFill>
                        <a:schemeClr val="bg1"/>
                      </a:solidFill>
                      <a:prstDash val="solid"/>
                      <a:round/>
                      <a:headEnd type="none" w="med" len="med"/>
                      <a:tailEnd type="none" w="med" len="med"/>
                    </a:lnR>
                  </a:tcPr>
                </a:tc>
                <a:tc>
                  <a:txBody>
                    <a:bodyPr/>
                    <a:lstStyle/>
                    <a:p>
                      <a:r>
                        <a:rPr lang="en-US" sz="1600" dirty="0" smtClean="0">
                          <a:solidFill>
                            <a:srgbClr val="284B23"/>
                          </a:solidFill>
                          <a:latin typeface="Helvetica Neue LT Std 55 Roman" charset="0"/>
                          <a:ea typeface="Helvetica Neue LT Std 55 Roman" charset="0"/>
                          <a:cs typeface="Helvetica Neue LT Std 55 Roman" charset="0"/>
                        </a:rPr>
                        <a:t>3 </a:t>
                      </a:r>
                      <a:r>
                        <a:rPr lang="en-US" sz="1600" dirty="0" err="1" smtClean="0">
                          <a:solidFill>
                            <a:srgbClr val="284B23"/>
                          </a:solidFill>
                          <a:latin typeface="Helvetica Neue LT Std 55 Roman" charset="0"/>
                          <a:ea typeface="Helvetica Neue LT Std 55 Roman" charset="0"/>
                          <a:cs typeface="Helvetica Neue LT Std 55 Roman" charset="0"/>
                        </a:rPr>
                        <a:t>años</a:t>
                      </a:r>
                      <a:endParaRPr lang="en-US" sz="1600" dirty="0">
                        <a:solidFill>
                          <a:srgbClr val="284B23"/>
                        </a:solidFill>
                        <a:latin typeface="Helvetica Neue LT Std 55 Roman" charset="0"/>
                        <a:ea typeface="Helvetica Neue LT Std 55 Roman" charset="0"/>
                        <a:cs typeface="Helvetica Neue LT Std 55 Roman"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sz="1600" dirty="0" smtClean="0">
                          <a:solidFill>
                            <a:srgbClr val="284B23"/>
                          </a:solidFill>
                          <a:latin typeface="Helvetica Neue LT Std 55 Roman" charset="0"/>
                          <a:ea typeface="Helvetica Neue LT Std 55 Roman" charset="0"/>
                          <a:cs typeface="Helvetica Neue LT Std 55 Roman" charset="0"/>
                        </a:rPr>
                        <a:t>$4,032.00</a:t>
                      </a:r>
                    </a:p>
                    <a:p>
                      <a:r>
                        <a:rPr lang="en-US" sz="1600" dirty="0" smtClean="0">
                          <a:solidFill>
                            <a:srgbClr val="284B23"/>
                          </a:solidFill>
                          <a:latin typeface="Helvetica Neue LT Std 55 Roman" charset="0"/>
                          <a:ea typeface="Helvetica Neue LT Std 55 Roman" charset="0"/>
                          <a:cs typeface="Helvetica Neue LT Std 55 Roman" charset="0"/>
                        </a:rPr>
                        <a:t>(</a:t>
                      </a:r>
                      <a:r>
                        <a:rPr lang="en-US" sz="1600" dirty="0" err="1" smtClean="0">
                          <a:solidFill>
                            <a:srgbClr val="284B23"/>
                          </a:solidFill>
                          <a:latin typeface="Helvetica Neue LT Std 55 Roman" charset="0"/>
                          <a:ea typeface="Helvetica Neue LT Std 55 Roman" charset="0"/>
                          <a:cs typeface="Helvetica Neue LT Std 55 Roman" charset="0"/>
                        </a:rPr>
                        <a:t>Ahorros</a:t>
                      </a:r>
                      <a:r>
                        <a:rPr lang="en-US" sz="1600" dirty="0" smtClean="0">
                          <a:solidFill>
                            <a:srgbClr val="284B23"/>
                          </a:solidFill>
                          <a:latin typeface="Helvetica Neue LT Std 55 Roman" charset="0"/>
                          <a:ea typeface="Helvetica Neue LT Std 55 Roman" charset="0"/>
                          <a:cs typeface="Helvetica Neue LT Std 55 Roman" charset="0"/>
                        </a:rPr>
                        <a:t>=$1,797.00)</a:t>
                      </a:r>
                      <a:endParaRPr lang="en-US" sz="1600" dirty="0">
                        <a:solidFill>
                          <a:srgbClr val="284B23"/>
                        </a:solidFill>
                        <a:latin typeface="Helvetica Neue LT Std 55 Roman" charset="0"/>
                        <a:ea typeface="Helvetica Neue LT Std 55 Roman" charset="0"/>
                        <a:cs typeface="Helvetica Neue LT Std 55 Roman" charset="0"/>
                      </a:endParaRPr>
                    </a:p>
                  </a:txBody>
                  <a:tcPr>
                    <a:lnL w="12700" cap="flat" cmpd="sng" algn="ctr">
                      <a:solidFill>
                        <a:schemeClr val="bg1"/>
                      </a:solidFill>
                      <a:prstDash val="solid"/>
                      <a:round/>
                      <a:headEnd type="none" w="med" len="med"/>
                      <a:tailEnd type="none" w="med" len="med"/>
                    </a:lnL>
                  </a:tcPr>
                </a:tc>
              </a:tr>
            </a:tbl>
          </a:graphicData>
        </a:graphic>
      </p:graphicFrame>
      <p:sp>
        <p:nvSpPr>
          <p:cNvPr id="18" name="Rectangle 17"/>
          <p:cNvSpPr/>
          <p:nvPr/>
        </p:nvSpPr>
        <p:spPr>
          <a:xfrm>
            <a:off x="428802" y="1969150"/>
            <a:ext cx="8105598" cy="646331"/>
          </a:xfrm>
          <a:prstGeom prst="rect">
            <a:avLst/>
          </a:prstGeom>
        </p:spPr>
        <p:txBody>
          <a:bodyPr wrap="square">
            <a:spAutoFit/>
          </a:bodyPr>
          <a:lstStyle/>
          <a:p>
            <a:pPr>
              <a:buNone/>
            </a:pPr>
            <a:r>
              <a:rPr lang="es-ES_tradnl" dirty="0">
                <a:latin typeface="Helvetica Neue LT Std 55 Roman" charset="0"/>
                <a:ea typeface="Helvetica Neue LT Std 55 Roman" charset="0"/>
                <a:cs typeface="Helvetica Neue LT Std 55 Roman" charset="0"/>
              </a:rPr>
              <a:t>Lo siguiente es de una factura real de una tarjeta de crédito en la cual el balance es $3,510.93, y la tasa de interés es 9.24% (relativamente baja).</a:t>
            </a:r>
          </a:p>
        </p:txBody>
      </p:sp>
      <p:sp>
        <p:nvSpPr>
          <p:cNvPr id="21" name="Rectangle 20"/>
          <p:cNvSpPr/>
          <p:nvPr/>
        </p:nvSpPr>
        <p:spPr>
          <a:xfrm>
            <a:off x="444844" y="5384005"/>
            <a:ext cx="8089556" cy="923330"/>
          </a:xfrm>
          <a:prstGeom prst="rect">
            <a:avLst/>
          </a:prstGeom>
        </p:spPr>
        <p:txBody>
          <a:bodyPr wrap="square">
            <a:spAutoFit/>
          </a:bodyPr>
          <a:lstStyle/>
          <a:p>
            <a:r>
              <a:rPr lang="es-ES_tradnl" dirty="0">
                <a:latin typeface="Helvetica Neue LT Std 55 Roman" charset="0"/>
                <a:ea typeface="Helvetica Neue LT Std 55 Roman" charset="0"/>
                <a:cs typeface="Helvetica Neue LT Std 55 Roman" charset="0"/>
              </a:rPr>
              <a:t>Las compañías de tarjetas de créditos están obligadas a decirle cual sería su pago total  si usted paga solamente el pago mínimo cada mes vs. cuanto usted debe pagar cada mes para pagar su deuda en 3 años.</a:t>
            </a:r>
          </a:p>
        </p:txBody>
      </p:sp>
      <p:sp>
        <p:nvSpPr>
          <p:cNvPr id="14" name="Rectangle 1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buNone/>
            </a:pPr>
            <a:r>
              <a:rPr lang="en-US" sz="2800" b="1" dirty="0">
                <a:solidFill>
                  <a:srgbClr val="284B23"/>
                </a:solidFill>
                <a:latin typeface="Helvetica Neue LT Std 75" charset="0"/>
                <a:ea typeface="Helvetica Neue LT Std 75" charset="0"/>
                <a:cs typeface="Helvetica Neue LT Std 75" charset="0"/>
              </a:rPr>
              <a:t>¿</a:t>
            </a:r>
            <a:r>
              <a:rPr lang="es-ES_tradnl" sz="2800" b="1" dirty="0">
                <a:solidFill>
                  <a:srgbClr val="284B23"/>
                </a:solidFill>
                <a:latin typeface="Helvetica Neue LT Std 75" charset="0"/>
                <a:ea typeface="Helvetica Neue LT Std 75" charset="0"/>
                <a:cs typeface="Helvetica Neue LT Std 75" charset="0"/>
              </a:rPr>
              <a:t>Cuánto Realmente le Cuesta el Crédito?</a:t>
            </a:r>
          </a:p>
        </p:txBody>
      </p:sp>
      <p:sp>
        <p:nvSpPr>
          <p:cNvPr id="24"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25" name="Straight Connector 24"/>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Costo Real del Crédito</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Content Placeholder 2"/>
          <p:cNvSpPr txBox="1">
            <a:spLocks/>
          </p:cNvSpPr>
          <p:nvPr/>
        </p:nvSpPr>
        <p:spPr>
          <a:xfrm>
            <a:off x="428803" y="2616833"/>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500"/>
              </a:spcBef>
            </a:pPr>
            <a:r>
              <a:rPr lang="es-ES_tradnl" sz="2000" b="1" dirty="0">
                <a:latin typeface="Helvetica Neue LT Std 55 Roman" charset="0"/>
                <a:ea typeface="Helvetica Neue LT Std 55 Roman" charset="0"/>
                <a:cs typeface="Helvetica Neue LT Std 55 Roman" charset="0"/>
              </a:rPr>
              <a:t>Interés: </a:t>
            </a:r>
            <a:r>
              <a:rPr lang="es-ES_tradnl" sz="2000" dirty="0">
                <a:latin typeface="Helvetica Neue LT Std 55 Roman" charset="0"/>
                <a:ea typeface="Helvetica Neue LT Std 55 Roman" charset="0"/>
                <a:cs typeface="Helvetica Neue LT Std 55 Roman" charset="0"/>
              </a:rPr>
              <a:t>La cantidad que un prestatario paga para usar el dinero de otro.</a:t>
            </a:r>
            <a:endParaRPr lang="es-ES_tradnl" sz="2000" u="sng" dirty="0">
              <a:latin typeface="Helvetica Neue LT Std 55 Roman" charset="0"/>
              <a:ea typeface="Helvetica Neue LT Std 55 Roman" charset="0"/>
              <a:cs typeface="Helvetica Neue LT Std 55 Roman" charset="0"/>
            </a:endParaRPr>
          </a:p>
          <a:p>
            <a:pPr>
              <a:spcBef>
                <a:spcPts val="1500"/>
              </a:spcBef>
            </a:pPr>
            <a:r>
              <a:rPr lang="es-ES_tradnl" sz="2000" b="1" dirty="0">
                <a:latin typeface="Helvetica Neue LT Std 55 Roman" charset="0"/>
                <a:ea typeface="Helvetica Neue LT Std 55 Roman" charset="0"/>
                <a:cs typeface="Helvetica Neue LT Std 55 Roman" charset="0"/>
              </a:rPr>
              <a:t>Tasa de Interés Anual (APR por sus siglas en inglés): </a:t>
            </a:r>
            <a:r>
              <a:rPr lang="es-ES_tradnl" sz="2000" dirty="0">
                <a:latin typeface="Helvetica Neue LT Std 55 Roman" charset="0"/>
                <a:ea typeface="Helvetica Neue LT Std 55 Roman" charset="0"/>
                <a:cs typeface="Helvetica Neue LT Std 55 Roman" charset="0"/>
              </a:rPr>
              <a:t>El costo en porcentaje por usar el crédito al año. Este es el cobro cuando el prestatario tiene un balance.</a:t>
            </a:r>
          </a:p>
          <a:p>
            <a:pPr>
              <a:spcBef>
                <a:spcPts val="1500"/>
              </a:spcBef>
            </a:pPr>
            <a:r>
              <a:rPr lang="es-ES_tradnl" sz="2000" b="1" dirty="0">
                <a:latin typeface="Helvetica Neue LT Std 55 Roman" charset="0"/>
                <a:ea typeface="Helvetica Neue LT Std 55 Roman" charset="0"/>
                <a:cs typeface="Helvetica Neue LT Std 55 Roman" charset="0"/>
              </a:rPr>
              <a:t>Tarifa Anual: </a:t>
            </a:r>
            <a:r>
              <a:rPr lang="es-ES_tradnl" sz="2000" dirty="0">
                <a:latin typeface="Helvetica Neue LT Std 55 Roman" charset="0"/>
                <a:ea typeface="Helvetica Neue LT Std 55 Roman" charset="0"/>
                <a:cs typeface="Helvetica Neue LT Std 55 Roman" charset="0"/>
              </a:rPr>
              <a:t>El costo anual de tener acceso a una tarjeta de crédito.</a:t>
            </a:r>
            <a:endParaRPr lang="es-ES_tradnl" sz="2000" dirty="0"/>
          </a:p>
        </p:txBody>
      </p:sp>
      <p:sp>
        <p:nvSpPr>
          <p:cNvPr id="12"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2400" b="1" dirty="0">
                <a:latin typeface="Helvetica Neue LT Std 75" charset="0"/>
                <a:ea typeface="Helvetica Neue LT Std 75" charset="0"/>
                <a:cs typeface="Helvetica Neue LT Std 75" charset="0"/>
              </a:rPr>
              <a:t>Terminología</a:t>
            </a:r>
            <a:endParaRPr lang="en-US" sz="2400" b="1" dirty="0">
              <a:latin typeface="Helvetica Neue LT Std 55 Roman" charset="0"/>
              <a:ea typeface="Helvetica Neue LT Std 55 Roman" charset="0"/>
              <a:cs typeface="Helvetica Neue LT Std 55 Roman"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Costo Real del Crédito</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4" name="Content Placeholder 2"/>
          <p:cNvSpPr txBox="1">
            <a:spLocks/>
          </p:cNvSpPr>
          <p:nvPr/>
        </p:nvSpPr>
        <p:spPr>
          <a:xfrm>
            <a:off x="428803" y="2616833"/>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500"/>
              </a:spcBef>
            </a:pPr>
            <a:r>
              <a:rPr lang="es-ES_tradnl" sz="2000" b="1" dirty="0">
                <a:latin typeface="Helvetica Neue LT Std 55 Roman" charset="0"/>
                <a:ea typeface="Helvetica Neue LT Std 55 Roman" charset="0"/>
                <a:cs typeface="Helvetica Neue LT Std 55 Roman" charset="0"/>
              </a:rPr>
              <a:t>Cargos Financieros: </a:t>
            </a:r>
            <a:r>
              <a:rPr lang="es-ES_tradnl" sz="2000" dirty="0">
                <a:latin typeface="Helvetica Neue LT Std 55 Roman" charset="0"/>
                <a:ea typeface="Helvetica Neue LT Std 55 Roman" charset="0"/>
                <a:cs typeface="Helvetica Neue LT Std 55 Roman" charset="0"/>
              </a:rPr>
              <a:t>Esta es la cantidad real que el prestatario paga por usar el crédito por año.</a:t>
            </a:r>
          </a:p>
          <a:p>
            <a:pPr>
              <a:spcBef>
                <a:spcPts val="1500"/>
              </a:spcBef>
            </a:pPr>
            <a:r>
              <a:rPr lang="es-ES_tradnl" sz="2000" b="1" dirty="0">
                <a:latin typeface="Helvetica Neue LT Std 55 Roman" charset="0"/>
                <a:ea typeface="Helvetica Neue LT Std 55 Roman" charset="0"/>
                <a:cs typeface="Helvetica Neue LT Std 55 Roman" charset="0"/>
              </a:rPr>
              <a:t>Tarifa de Apertura: </a:t>
            </a:r>
            <a:r>
              <a:rPr lang="es-ES_tradnl" sz="2000" dirty="0">
                <a:latin typeface="Helvetica Neue LT Std 55 Roman" charset="0"/>
                <a:ea typeface="Helvetica Neue LT Std 55 Roman" charset="0"/>
                <a:cs typeface="Helvetica Neue LT Std 55 Roman" charset="0"/>
              </a:rPr>
              <a:t>El costo de un préstamo aprobado; esto usualmente es aplicable en caso de préstamos para hipotecas y bienes raíces.</a:t>
            </a:r>
          </a:p>
          <a:p>
            <a:pPr>
              <a:spcBef>
                <a:spcPts val="1500"/>
              </a:spcBef>
            </a:pPr>
            <a:r>
              <a:rPr lang="es-ES_tradnl" sz="2000" b="1" dirty="0">
                <a:latin typeface="Helvetica Neue LT Std 55 Roman" charset="0"/>
                <a:ea typeface="Helvetica Neue LT Std 55 Roman" charset="0"/>
                <a:cs typeface="Helvetica Neue LT Std 55 Roman" charset="0"/>
              </a:rPr>
              <a:t>Largo Plazo: </a:t>
            </a:r>
            <a:r>
              <a:rPr lang="es-ES_tradnl" sz="2000" dirty="0">
                <a:latin typeface="Helvetica Neue LT Std 55 Roman" charset="0"/>
                <a:ea typeface="Helvetica Neue LT Std 55 Roman" charset="0"/>
                <a:cs typeface="Helvetica Neue LT Std 55 Roman" charset="0"/>
              </a:rPr>
              <a:t>El período de tiempo durante el cual el prestatario tiene que pagar el préstamo.</a:t>
            </a:r>
          </a:p>
          <a:p>
            <a:pPr>
              <a:spcBef>
                <a:spcPts val="1500"/>
              </a:spcBef>
            </a:pPr>
            <a:r>
              <a:rPr lang="es-ES_tradnl" sz="2000" b="1" dirty="0">
                <a:latin typeface="Helvetica Neue LT Std 55 Roman" charset="0"/>
                <a:ea typeface="Helvetica Neue LT Std 55 Roman" charset="0"/>
                <a:cs typeface="Helvetica Neue LT Std 55 Roman" charset="0"/>
              </a:rPr>
              <a:t>Tarifas por Pagos Tardíos: </a:t>
            </a:r>
            <a:r>
              <a:rPr lang="es-ES_tradnl" sz="2000" dirty="0">
                <a:latin typeface="Helvetica Neue LT Std 55 Roman" charset="0"/>
                <a:ea typeface="Helvetica Neue LT Std 55 Roman" charset="0"/>
                <a:cs typeface="Helvetica Neue LT Std 55 Roman" charset="0"/>
              </a:rPr>
              <a:t>La penalidad que el prestatario tiene que pagar si hace un pago atrasado. Esto es adicional a los intereses calculados. </a:t>
            </a:r>
          </a:p>
        </p:txBody>
      </p:sp>
      <p:sp>
        <p:nvSpPr>
          <p:cNvPr id="15"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smtClean="0">
                <a:latin typeface="Helvetica Neue LT Std 55 Roman" charset="0"/>
                <a:ea typeface="Helvetica Neue LT Std 55 Roman" charset="0"/>
                <a:cs typeface="Helvetica Neue LT Std 55 Roman" charset="0"/>
              </a:rPr>
              <a:t>Terminología</a:t>
            </a:r>
            <a:endParaRPr lang="en-US" sz="2400" b="1" dirty="0">
              <a:latin typeface="Helvetica Neue LT Std 55 Roman" charset="0"/>
              <a:ea typeface="Helvetica Neue LT Std 55 Roman" charset="0"/>
              <a:cs typeface="Helvetica Neue LT Std 55 Roman"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Costo Real del Crédito</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9" name="Straight Connector 8"/>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Content Placeholder 2"/>
          <p:cNvSpPr txBox="1">
            <a:spLocks/>
          </p:cNvSpPr>
          <p:nvPr/>
        </p:nvSpPr>
        <p:spPr>
          <a:xfrm>
            <a:off x="428803" y="2616833"/>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000" b="1" dirty="0">
                <a:latin typeface="Helvetica Neue LT Std 55 Roman" charset="0"/>
                <a:ea typeface="Helvetica Neue LT Std 55 Roman" charset="0"/>
                <a:cs typeface="Helvetica Neue LT Std 55 Roman" charset="0"/>
              </a:rPr>
              <a:t>Pago Mínimo: </a:t>
            </a:r>
            <a:r>
              <a:rPr lang="es-ES_tradnl" sz="2000" dirty="0">
                <a:latin typeface="Helvetica Neue LT Std 55 Roman" charset="0"/>
                <a:ea typeface="Helvetica Neue LT Std 55 Roman" charset="0"/>
                <a:cs typeface="Helvetica Neue LT Std 55 Roman" charset="0"/>
              </a:rPr>
              <a:t>Usualmente por lo menos 2% del balance. La mayoría de los acreedores establecerán un mínimo de $15 o $20/ al mes. Pagos mínimos han estado incrementando recientemente</a:t>
            </a:r>
            <a:r>
              <a:rPr lang="es-ES_tradnl" sz="2000" dirty="0" smtClean="0">
                <a:latin typeface="Helvetica Neue LT Std 55 Roman" charset="0"/>
                <a:ea typeface="Helvetica Neue LT Std 55 Roman" charset="0"/>
                <a:cs typeface="Helvetica Neue LT Std 55 Roman" charset="0"/>
              </a:rPr>
              <a:t>.</a:t>
            </a:r>
          </a:p>
          <a:p>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Período de Gracia: </a:t>
            </a:r>
            <a:r>
              <a:rPr lang="es-ES_tradnl" sz="2000" dirty="0">
                <a:latin typeface="Helvetica Neue LT Std 55 Roman" charset="0"/>
                <a:ea typeface="Helvetica Neue LT Std 55 Roman" charset="0"/>
                <a:cs typeface="Helvetica Neue LT Std 55 Roman" charset="0"/>
              </a:rPr>
              <a:t>El número de días que el prestatario tiene antes que tenga que pagar intereses si el balance no es pagado completamente. Una buena estrategia es pagar el balance durante el período de gracia cada vez que sea posible</a:t>
            </a:r>
            <a:r>
              <a:rPr lang="es-ES_tradnl" sz="2000" dirty="0" smtClean="0">
                <a:latin typeface="Helvetica Neue LT Std 55 Roman" charset="0"/>
                <a:ea typeface="Helvetica Neue LT Std 55 Roman" charset="0"/>
                <a:cs typeface="Helvetica Neue LT Std 55 Roman" charset="0"/>
              </a:rPr>
              <a:t>.</a:t>
            </a:r>
            <a:endParaRPr lang="es-ES_tradnl" sz="2000" dirty="0">
              <a:latin typeface="Helvetica Neue LT Std 55 Roman" charset="0"/>
              <a:ea typeface="Helvetica Neue LT Std 55 Roman" charset="0"/>
              <a:cs typeface="Helvetica Neue LT Std 55 Roman" charset="0"/>
            </a:endParaRPr>
          </a:p>
        </p:txBody>
      </p:sp>
      <p:sp>
        <p:nvSpPr>
          <p:cNvPr id="12"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mtClean="0">
                <a:latin typeface="Helvetica Neue LT Std 55 Roman" charset="0"/>
                <a:ea typeface="Helvetica Neue LT Std 55 Roman" charset="0"/>
                <a:cs typeface="Helvetica Neue LT Std 55 Roman" charset="0"/>
              </a:rPr>
              <a:t>Terminología</a:t>
            </a:r>
            <a:endParaRPr lang="en-US" sz="2400" b="1" dirty="0">
              <a:latin typeface="Helvetica Neue LT Std 55 Roman" charset="0"/>
              <a:ea typeface="Helvetica Neue LT Std 55 Roman" charset="0"/>
              <a:cs typeface="Helvetica Neue LT Std 55 Roman"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Costo Real del Crédito</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9" name="Straight Connector 8"/>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Content Placeholder 2"/>
          <p:cNvSpPr txBox="1">
            <a:spLocks/>
          </p:cNvSpPr>
          <p:nvPr/>
        </p:nvSpPr>
        <p:spPr>
          <a:xfrm>
            <a:off x="428803" y="2616833"/>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000" b="1" dirty="0">
                <a:latin typeface="Helvetica Neue LT Std 55 Roman" charset="0"/>
                <a:ea typeface="Helvetica Neue LT Std 55 Roman" charset="0"/>
                <a:cs typeface="Helvetica Neue LT Std 55 Roman" charset="0"/>
              </a:rPr>
              <a:t>Fiador: </a:t>
            </a:r>
            <a:r>
              <a:rPr lang="es-ES_tradnl" sz="2000" dirty="0">
                <a:latin typeface="Helvetica Neue LT Std 55 Roman" charset="0"/>
                <a:ea typeface="Helvetica Neue LT Std 55 Roman" charset="0"/>
                <a:cs typeface="Helvetica Neue LT Std 55 Roman" charset="0"/>
              </a:rPr>
              <a:t>Alguien que se compromete a pagar el préstamo o la deuda  cuando el prestatario no lo hace. A menudo el fiador es la segunda persona que firma el documento de la deuda, hipoteca o préstamo</a:t>
            </a:r>
            <a:r>
              <a:rPr lang="es-ES_tradnl" sz="2000" dirty="0" smtClean="0">
                <a:latin typeface="Helvetica Neue LT Std 55 Roman" charset="0"/>
                <a:ea typeface="Helvetica Neue LT Std 55 Roman" charset="0"/>
                <a:cs typeface="Helvetica Neue LT Std 55 Roman" charset="0"/>
              </a:rPr>
              <a:t>.</a:t>
            </a:r>
          </a:p>
          <a:p>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Puntaje de crédito: </a:t>
            </a:r>
            <a:r>
              <a:rPr lang="es-ES_tradnl" sz="2000" dirty="0">
                <a:latin typeface="Helvetica Neue LT Std 55 Roman" charset="0"/>
                <a:ea typeface="Helvetica Neue LT Std 55 Roman" charset="0"/>
                <a:cs typeface="Helvetica Neue LT Std 55 Roman" charset="0"/>
              </a:rPr>
              <a:t>Un número usado por prestamistas para decidir si se extiende el crédito – por ejemplo, su riesgo de crédito. Cuentas por factores tales como pagos a tiempo, cantidad de la deuda pendiente, tipos de préstamos o crédito, cuanto crédito usted ha solicitado recientemente, por cuánto tiempo usted ha tenido historia de crédito</a:t>
            </a:r>
            <a:r>
              <a:rPr lang="es-ES_tradnl" sz="2000" dirty="0" smtClean="0">
                <a:latin typeface="Helvetica Neue LT Std 55 Roman" charset="0"/>
                <a:ea typeface="Helvetica Neue LT Std 55 Roman" charset="0"/>
                <a:cs typeface="Helvetica Neue LT Std 55 Roman" charset="0"/>
              </a:rPr>
              <a:t>.</a:t>
            </a:r>
            <a:endParaRPr lang="es-ES_tradnl" sz="2000" dirty="0"/>
          </a:p>
        </p:txBody>
      </p:sp>
      <p:sp>
        <p:nvSpPr>
          <p:cNvPr id="12"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mtClean="0">
                <a:latin typeface="Helvetica Neue LT Std 55 Roman" charset="0"/>
                <a:ea typeface="Helvetica Neue LT Std 55 Roman" charset="0"/>
                <a:cs typeface="Helvetica Neue LT Std 55 Roman" charset="0"/>
              </a:rPr>
              <a:t>Terminología</a:t>
            </a:r>
            <a:endParaRPr lang="en-US" sz="2400" b="1" dirty="0">
              <a:latin typeface="Helvetica Neue LT Std 55 Roman" charset="0"/>
              <a:ea typeface="Helvetica Neue LT Std 55 Roman" charset="0"/>
              <a:cs typeface="Helvetica Neue LT Std 55 Roman" charset="0"/>
            </a:endParaRPr>
          </a:p>
        </p:txBody>
      </p:sp>
    </p:spTree>
    <p:extLst>
      <p:ext uri="{BB962C8B-B14F-4D97-AF65-F5344CB8AC3E}">
        <p14:creationId xmlns:p14="http://schemas.microsoft.com/office/powerpoint/2010/main" val="28584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err="1" smtClean="0">
                <a:solidFill>
                  <a:srgbClr val="284B23"/>
                </a:solidFill>
                <a:latin typeface="Helvetica Neue LT Std 75" charset="0"/>
                <a:ea typeface="Helvetica Neue LT Std 75" charset="0"/>
                <a:cs typeface="Helvetica Neue LT Std 75" charset="0"/>
              </a:rPr>
              <a:t>Beneficios</a:t>
            </a:r>
            <a:r>
              <a:rPr lang="en-US" sz="2800" b="1" kern="0" dirty="0" smtClean="0">
                <a:solidFill>
                  <a:srgbClr val="284B23"/>
                </a:solidFill>
                <a:latin typeface="Helvetica Neue LT Std 75" charset="0"/>
                <a:ea typeface="Helvetica Neue LT Std 75" charset="0"/>
                <a:cs typeface="Helvetica Neue LT Std 75" charset="0"/>
              </a:rPr>
              <a:t> de </a:t>
            </a:r>
            <a:r>
              <a:rPr lang="en-US" sz="2800" b="1" kern="0" dirty="0" err="1" smtClean="0">
                <a:solidFill>
                  <a:srgbClr val="284B23"/>
                </a:solidFill>
                <a:latin typeface="Helvetica Neue LT Std 75" charset="0"/>
                <a:ea typeface="Helvetica Neue LT Std 75" charset="0"/>
                <a:cs typeface="Helvetica Neue LT Std 75" charset="0"/>
              </a:rPr>
              <a:t>Crédito</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428803" y="2057400"/>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pPr>
            <a:r>
              <a:rPr lang="es-ES_tradnl" sz="2000" b="1" dirty="0">
                <a:latin typeface="Helvetica Neue LT Std 55 Roman" charset="0"/>
                <a:ea typeface="Helvetica Neue LT Std 55 Roman" charset="0"/>
                <a:cs typeface="Helvetica Neue LT Std 55 Roman" charset="0"/>
              </a:rPr>
              <a:t>Herramientas</a:t>
            </a:r>
            <a:r>
              <a:rPr lang="es-ES_tradnl" sz="2000" dirty="0">
                <a:latin typeface="Helvetica Neue LT Std 55 Roman" charset="0"/>
                <a:ea typeface="Helvetica Neue LT Std 55 Roman" charset="0"/>
                <a:cs typeface="Helvetica Neue LT Std 55 Roman" charset="0"/>
              </a:rPr>
              <a:t> para manejar su </a:t>
            </a:r>
            <a:r>
              <a:rPr lang="es-ES_tradnl" sz="2000" dirty="0" smtClean="0">
                <a:latin typeface="Helvetica Neue LT Std 55 Roman" charset="0"/>
                <a:ea typeface="Helvetica Neue LT Std 55 Roman" charset="0"/>
                <a:cs typeface="Helvetica Neue LT Std 55 Roman" charset="0"/>
              </a:rPr>
              <a:t>dinero</a:t>
            </a:r>
          </a:p>
          <a:p>
            <a:pPr>
              <a:spcBef>
                <a:spcPts val="1000"/>
              </a:spcBef>
            </a:pPr>
            <a:endParaRPr lang="es-ES_tradnl" sz="2000" dirty="0">
              <a:latin typeface="Helvetica Neue LT Std 55 Roman" charset="0"/>
              <a:ea typeface="Helvetica Neue LT Std 55 Roman" charset="0"/>
              <a:cs typeface="Helvetica Neue LT Std 55 Roman" charset="0"/>
            </a:endParaRPr>
          </a:p>
          <a:p>
            <a:pPr>
              <a:spcBef>
                <a:spcPts val="1000"/>
              </a:spcBef>
            </a:pPr>
            <a:r>
              <a:rPr lang="es-ES_tradnl" sz="2000" b="1" dirty="0" smtClean="0">
                <a:latin typeface="Helvetica Neue LT Std 55 Roman" charset="0"/>
                <a:ea typeface="Helvetica Neue LT Std 55 Roman" charset="0"/>
                <a:cs typeface="Helvetica Neue LT Std 55 Roman" charset="0"/>
              </a:rPr>
              <a:t>Emergencias</a:t>
            </a:r>
          </a:p>
          <a:p>
            <a:pPr>
              <a:spcBef>
                <a:spcPts val="1000"/>
              </a:spcBef>
            </a:pPr>
            <a:endParaRPr lang="es-ES_tradnl" sz="2000" dirty="0">
              <a:latin typeface="Helvetica Neue LT Std 55 Roman" charset="0"/>
              <a:ea typeface="Helvetica Neue LT Std 55 Roman" charset="0"/>
              <a:cs typeface="Helvetica Neue LT Std 55 Roman" charset="0"/>
            </a:endParaRPr>
          </a:p>
          <a:p>
            <a:pPr>
              <a:spcBef>
                <a:spcPts val="1000"/>
              </a:spcBef>
            </a:pPr>
            <a:r>
              <a:rPr lang="es-ES_tradnl" sz="2000" b="1" dirty="0">
                <a:latin typeface="Helvetica Neue LT Std 55 Roman" charset="0"/>
                <a:ea typeface="Helvetica Neue LT Std 55 Roman" charset="0"/>
                <a:cs typeface="Helvetica Neue LT Std 55 Roman" charset="0"/>
              </a:rPr>
              <a:t>Seguridad y </a:t>
            </a:r>
            <a:r>
              <a:rPr lang="es-ES_tradnl" sz="2000" b="1" dirty="0" smtClean="0">
                <a:latin typeface="Helvetica Neue LT Std 55 Roman" charset="0"/>
                <a:ea typeface="Helvetica Neue LT Std 55 Roman" charset="0"/>
                <a:cs typeface="Helvetica Neue LT Std 55 Roman" charset="0"/>
              </a:rPr>
              <a:t>Conveniencia</a:t>
            </a:r>
          </a:p>
          <a:p>
            <a:pPr>
              <a:spcBef>
                <a:spcPts val="1000"/>
              </a:spcBef>
            </a:pPr>
            <a:endParaRPr lang="es-ES_tradnl" sz="2000" dirty="0">
              <a:latin typeface="Helvetica Neue LT Std 55 Roman" charset="0"/>
              <a:ea typeface="Helvetica Neue LT Std 55 Roman" charset="0"/>
              <a:cs typeface="Helvetica Neue LT Std 55 Roman" charset="0"/>
            </a:endParaRPr>
          </a:p>
          <a:p>
            <a:pPr>
              <a:spcBef>
                <a:spcPts val="1000"/>
              </a:spcBef>
            </a:pPr>
            <a:r>
              <a:rPr lang="es-ES_tradnl" sz="2000" b="1" dirty="0">
                <a:latin typeface="Helvetica Neue LT Std 55 Roman" charset="0"/>
                <a:ea typeface="Helvetica Neue LT Std 55 Roman" charset="0"/>
                <a:cs typeface="Helvetica Neue LT Std 55 Roman" charset="0"/>
              </a:rPr>
              <a:t>Extras</a:t>
            </a:r>
            <a:r>
              <a:rPr lang="es-ES_tradnl" sz="2000" dirty="0">
                <a:latin typeface="Helvetica Neue LT Std 55 Roman" charset="0"/>
                <a:ea typeface="Helvetica Neue LT Std 55 Roman" charset="0"/>
                <a:cs typeface="Helvetica Neue LT Std 55 Roman" charset="0"/>
              </a:rPr>
              <a:t> – puntos </a:t>
            </a:r>
            <a:r>
              <a:rPr lang="es-ES_tradnl" sz="2000" dirty="0" smtClean="0">
                <a:latin typeface="Helvetica Neue LT Std 55 Roman" charset="0"/>
                <a:ea typeface="Helvetica Neue LT Std 55 Roman" charset="0"/>
                <a:cs typeface="Helvetica Neue LT Std 55 Roman" charset="0"/>
              </a:rPr>
              <a:t>plus/millas</a:t>
            </a:r>
            <a:endParaRPr lang="es-ES_tradnl" sz="2000" dirty="0">
              <a:latin typeface="Helvetica Neue LT Std 55 Roman" charset="0"/>
              <a:ea typeface="Helvetica Neue LT Std 55 Roman" charset="0"/>
              <a:cs typeface="Helvetica Neue LT Std 55 Roman"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Tipos</a:t>
            </a:r>
            <a:r>
              <a:rPr lang="en-US" sz="2800" b="1" dirty="0">
                <a:solidFill>
                  <a:srgbClr val="284B23"/>
                </a:solidFill>
                <a:latin typeface="Helvetica Neue LT Std 75" charset="0"/>
                <a:ea typeface="Helvetica Neue LT Std 75" charset="0"/>
                <a:cs typeface="Helvetica Neue LT Std 75" charset="0"/>
              </a:rPr>
              <a:t> de </a:t>
            </a:r>
            <a:r>
              <a:rPr lang="en-US" sz="2800" b="1" dirty="0" err="1">
                <a:solidFill>
                  <a:srgbClr val="284B23"/>
                </a:solidFill>
                <a:latin typeface="Helvetica Neue LT Std 75" charset="0"/>
                <a:ea typeface="Helvetica Neue LT Std 75" charset="0"/>
                <a:cs typeface="Helvetica Neue LT Std 75" charset="0"/>
              </a:rPr>
              <a:t>Crédito</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428803" y="2057400"/>
            <a:ext cx="7953197"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Bef>
                <a:spcPts val="1000"/>
              </a:spcBef>
            </a:pPr>
            <a:r>
              <a:rPr lang="es-ES_tradnl" sz="2000" b="1" dirty="0">
                <a:latin typeface="Helvetica Neue LT Std 55 Roman" charset="0"/>
                <a:ea typeface="Helvetica Neue LT Std 55 Roman" charset="0"/>
                <a:cs typeface="Helvetica Neue LT Std 55 Roman" charset="0"/>
              </a:rPr>
              <a:t>Tarjetas de Crédito / Crédito Rotativo: </a:t>
            </a:r>
            <a:r>
              <a:rPr lang="es-ES_tradnl" sz="2000" dirty="0">
                <a:latin typeface="Helvetica Neue LT Std 55 Roman" charset="0"/>
                <a:ea typeface="Helvetica Neue LT Std 55 Roman" charset="0"/>
                <a:cs typeface="Helvetica Neue LT Std 55 Roman" charset="0"/>
              </a:rPr>
              <a:t>El límite de crédito disminuye a medida que la cuenta es usada, y aumenta a medida que el balance es pagado</a:t>
            </a:r>
            <a:r>
              <a:rPr lang="es-ES_tradnl" sz="2000" dirty="0" smtClean="0">
                <a:latin typeface="Helvetica Neue LT Std 55 Roman" charset="0"/>
                <a:ea typeface="Helvetica Neue LT Std 55 Roman" charset="0"/>
                <a:cs typeface="Helvetica Neue LT Std 55 Roman" charset="0"/>
              </a:rPr>
              <a:t>.</a:t>
            </a:r>
            <a:br>
              <a:rPr lang="es-ES_tradnl" sz="2000" dirty="0" smtClean="0">
                <a:latin typeface="Helvetica Neue LT Std 55 Roman" charset="0"/>
                <a:ea typeface="Helvetica Neue LT Std 55 Roman" charset="0"/>
                <a:cs typeface="Helvetica Neue LT Std 55 Roman" charset="0"/>
              </a:rPr>
            </a:br>
            <a:endParaRPr lang="es-ES_tradnl" sz="2000" dirty="0">
              <a:latin typeface="Helvetica Neue LT Std 55 Roman" charset="0"/>
              <a:ea typeface="Helvetica Neue LT Std 55 Roman" charset="0"/>
              <a:cs typeface="Helvetica Neue LT Std 55 Roman" charset="0"/>
            </a:endParaRPr>
          </a:p>
          <a:p>
            <a:pPr marL="514350" indent="-514350">
              <a:spcBef>
                <a:spcPts val="1000"/>
              </a:spcBef>
            </a:pPr>
            <a:r>
              <a:rPr lang="es-ES_tradnl" sz="2000" b="1" dirty="0">
                <a:latin typeface="Helvetica Neue LT Std 55 Roman" charset="0"/>
                <a:ea typeface="Helvetica Neue LT Std 55 Roman" charset="0"/>
                <a:cs typeface="Helvetica Neue LT Std 55 Roman" charset="0"/>
              </a:rPr>
              <a:t>Préstamos Fraccionados: </a:t>
            </a:r>
            <a:r>
              <a:rPr lang="es-ES_tradnl" sz="2000" dirty="0">
                <a:latin typeface="Helvetica Neue LT Std 55 Roman" charset="0"/>
                <a:ea typeface="Helvetica Neue LT Std 55 Roman" charset="0"/>
                <a:cs typeface="Helvetica Neue LT Std 55 Roman" charset="0"/>
              </a:rPr>
              <a:t>Usualmente para compras grandes como préstamos para vehículos o electrodomésticos. Pagos son establecidos a una cantidad fija mensual hasta que la cantidad total y los intereses son completamente pagados</a:t>
            </a:r>
            <a:r>
              <a:rPr lang="es-ES_tradnl" sz="2000" dirty="0" smtClean="0">
                <a:latin typeface="Helvetica Neue LT Std 55 Roman" charset="0"/>
                <a:ea typeface="Helvetica Neue LT Std 55 Roman" charset="0"/>
                <a:cs typeface="Helvetica Neue LT Std 55 Roman" charset="0"/>
              </a:rPr>
              <a:t>.</a:t>
            </a:r>
            <a:br>
              <a:rPr lang="es-ES_tradnl" sz="2000" dirty="0" smtClean="0">
                <a:latin typeface="Helvetica Neue LT Std 55 Roman" charset="0"/>
                <a:ea typeface="Helvetica Neue LT Std 55 Roman" charset="0"/>
                <a:cs typeface="Helvetica Neue LT Std 55 Roman" charset="0"/>
              </a:rPr>
            </a:br>
            <a:endParaRPr lang="es-ES_tradnl" sz="2000" dirty="0">
              <a:latin typeface="Helvetica Neue LT Std 55 Roman" charset="0"/>
              <a:ea typeface="Helvetica Neue LT Std 55 Roman" charset="0"/>
              <a:cs typeface="Helvetica Neue LT Std 55 Roman" charset="0"/>
            </a:endParaRPr>
          </a:p>
          <a:p>
            <a:pPr marL="514350" indent="-514350">
              <a:spcBef>
                <a:spcPts val="1000"/>
              </a:spcBef>
            </a:pPr>
            <a:r>
              <a:rPr lang="es-ES_tradnl" sz="2000" b="1" dirty="0">
                <a:latin typeface="Helvetica Neue LT Std 55 Roman" charset="0"/>
                <a:ea typeface="Helvetica Neue LT Std 55 Roman" charset="0"/>
                <a:cs typeface="Helvetica Neue LT Std 55 Roman" charset="0"/>
              </a:rPr>
              <a:t>Hipotecas: </a:t>
            </a:r>
            <a:r>
              <a:rPr lang="es-ES_tradnl" sz="2000" dirty="0">
                <a:latin typeface="Helvetica Neue LT Std 55 Roman" charset="0"/>
                <a:ea typeface="Helvetica Neue LT Std 55 Roman" charset="0"/>
                <a:cs typeface="Helvetica Neue LT Std 55 Roman" charset="0"/>
              </a:rPr>
              <a:t>Un préstamo hecho en el cual la garantía del prestatario es un inmueble de bienes raíces</a:t>
            </a:r>
            <a:r>
              <a:rPr lang="es-ES_tradnl" sz="2000" dirty="0" smtClean="0">
                <a:latin typeface="Helvetica Neue LT Std 55 Roman" charset="0"/>
                <a:ea typeface="Helvetica Neue LT Std 55 Roman" charset="0"/>
                <a:cs typeface="Helvetica Neue LT Std 55 Roman" charset="0"/>
              </a:rPr>
              <a:t>.</a:t>
            </a:r>
            <a:br>
              <a:rPr lang="es-ES_tradnl" sz="2000" dirty="0" smtClean="0">
                <a:latin typeface="Helvetica Neue LT Std 55 Roman" charset="0"/>
                <a:ea typeface="Helvetica Neue LT Std 55 Roman" charset="0"/>
                <a:cs typeface="Helvetica Neue LT Std 55 Roman" charset="0"/>
              </a:rPr>
            </a:br>
            <a:endParaRPr lang="es-ES_tradnl" sz="2000" dirty="0">
              <a:latin typeface="Helvetica Neue LT Std 55 Roman" charset="0"/>
              <a:ea typeface="Helvetica Neue LT Std 55 Roman" charset="0"/>
              <a:cs typeface="Helvetica Neue LT Std 55 Roman" charset="0"/>
            </a:endParaRPr>
          </a:p>
          <a:p>
            <a:pPr marL="514350" indent="-514350">
              <a:spcBef>
                <a:spcPts val="1000"/>
              </a:spcBef>
            </a:pPr>
            <a:r>
              <a:rPr lang="es-ES_tradnl" sz="2000" b="1" dirty="0">
                <a:latin typeface="Helvetica Neue LT Std 55 Roman" charset="0"/>
                <a:ea typeface="Helvetica Neue LT Std 55 Roman" charset="0"/>
                <a:cs typeface="Helvetica Neue LT Std 55 Roman" charset="0"/>
              </a:rPr>
              <a:t>Préstamos Estudiantiles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smtClean="0">
                <a:solidFill>
                  <a:srgbClr val="284B23"/>
                </a:solidFill>
                <a:latin typeface="Helvetica Neue LT Std 75" charset="0"/>
                <a:ea typeface="Helvetica Neue LT Std 75" charset="0"/>
                <a:cs typeface="Helvetica Neue LT Std 75" charset="0"/>
              </a:rPr>
              <a:t>Estableciendo Crédito</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428803" y="1828800"/>
            <a:ext cx="8562796"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000" b="1" dirty="0">
                <a:latin typeface="Helvetica Neue LT Std 55 Roman" charset="0"/>
                <a:ea typeface="Helvetica Neue LT Std 55 Roman" charset="0"/>
                <a:cs typeface="Helvetica Neue LT Std 55 Roman" charset="0"/>
              </a:rPr>
              <a:t>Estableciendo una Relación Bancaria para el Largo Plazo</a:t>
            </a:r>
          </a:p>
          <a:p>
            <a:pPr lvl="2">
              <a:buFont typeface="Courier New" charset="0"/>
              <a:buChar char="o"/>
            </a:pPr>
            <a:r>
              <a:rPr lang="es-ES_tradnl" sz="2000" dirty="0">
                <a:latin typeface="Helvetica Neue LT Std 55 Roman" charset="0"/>
                <a:ea typeface="Helvetica Neue LT Std 55 Roman" charset="0"/>
                <a:cs typeface="Helvetica Neue LT Std 55 Roman" charset="0"/>
              </a:rPr>
              <a:t>Los productos y servicios ofrecidos estarán alineados con mis planes futuros?</a:t>
            </a:r>
          </a:p>
          <a:p>
            <a:pPr lvl="2">
              <a:buFont typeface="Courier New" charset="0"/>
              <a:buChar char="o"/>
            </a:pPr>
            <a:r>
              <a:rPr lang="es-ES_tradnl" sz="2000" dirty="0">
                <a:latin typeface="Helvetica Neue LT Std 55 Roman" charset="0"/>
                <a:ea typeface="Helvetica Neue LT Std 55 Roman" charset="0"/>
                <a:cs typeface="Helvetica Neue LT Std 55 Roman" charset="0"/>
              </a:rPr>
              <a:t>Maneje sus cuentas responsablemente</a:t>
            </a:r>
          </a:p>
          <a:p>
            <a:pPr lvl="2">
              <a:buFont typeface="Courier New" charset="0"/>
              <a:buChar char="o"/>
            </a:pPr>
            <a:r>
              <a:rPr lang="es-ES_tradnl" sz="2000" dirty="0">
                <a:latin typeface="Helvetica Neue LT Std 55 Roman" charset="0"/>
                <a:ea typeface="Helvetica Neue LT Std 55 Roman" charset="0"/>
                <a:cs typeface="Helvetica Neue LT Std 55 Roman" charset="0"/>
              </a:rPr>
              <a:t>Conozca el gerente de su </a:t>
            </a:r>
            <a:r>
              <a:rPr lang="es-ES_tradnl" sz="2000" dirty="0" smtClean="0">
                <a:latin typeface="Helvetica Neue LT Std 55 Roman" charset="0"/>
                <a:ea typeface="Helvetica Neue LT Std 55 Roman" charset="0"/>
                <a:cs typeface="Helvetica Neue LT Std 55 Roman" charset="0"/>
              </a:rPr>
              <a:t>sucursal</a:t>
            </a:r>
            <a:br>
              <a:rPr lang="es-ES_tradnl" sz="2000" dirty="0" smtClean="0">
                <a:latin typeface="Helvetica Neue LT Std 55 Roman" charset="0"/>
                <a:ea typeface="Helvetica Neue LT Std 55 Roman" charset="0"/>
                <a:cs typeface="Helvetica Neue LT Std 55 Roman" charset="0"/>
              </a:rPr>
            </a:br>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Tarjetas de Crédito de Tiendas </a:t>
            </a:r>
            <a:r>
              <a:rPr lang="es-ES_tradnl" sz="2000" dirty="0">
                <a:latin typeface="Helvetica Neue LT Std 55 Roman" charset="0"/>
                <a:ea typeface="Helvetica Neue LT Std 55 Roman" charset="0"/>
                <a:cs typeface="Helvetica Neue LT Std 55 Roman" charset="0"/>
              </a:rPr>
              <a:t>– comerciantes más pequeños a menudo ofrecen tarjetas con pequeños límite de </a:t>
            </a:r>
            <a:r>
              <a:rPr lang="es-ES_tradnl" sz="2000" dirty="0" smtClean="0">
                <a:latin typeface="Helvetica Neue LT Std 55 Roman" charset="0"/>
                <a:ea typeface="Helvetica Neue LT Std 55 Roman" charset="0"/>
                <a:cs typeface="Helvetica Neue LT Std 55 Roman" charset="0"/>
              </a:rPr>
              <a:t>crédito</a:t>
            </a:r>
            <a:br>
              <a:rPr lang="es-ES_tradnl" sz="2000" dirty="0" smtClean="0">
                <a:latin typeface="Helvetica Neue LT Std 55 Roman" charset="0"/>
                <a:ea typeface="Helvetica Neue LT Std 55 Roman" charset="0"/>
                <a:cs typeface="Helvetica Neue LT Std 55 Roman" charset="0"/>
              </a:rPr>
            </a:br>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Tarjetas de crédito </a:t>
            </a:r>
            <a:r>
              <a:rPr lang="es-ES_tradnl" sz="2000" b="1" dirty="0" smtClean="0">
                <a:latin typeface="Helvetica Neue LT Std 55 Roman" charset="0"/>
                <a:ea typeface="Helvetica Neue LT Std 55 Roman" charset="0"/>
                <a:cs typeface="Helvetica Neue LT Std 55 Roman" charset="0"/>
              </a:rPr>
              <a:t>aseguradas</a:t>
            </a:r>
            <a:br>
              <a:rPr lang="es-ES_tradnl" sz="2000" b="1" dirty="0" smtClean="0">
                <a:latin typeface="Helvetica Neue LT Std 55 Roman" charset="0"/>
                <a:ea typeface="Helvetica Neue LT Std 55 Roman" charset="0"/>
                <a:cs typeface="Helvetica Neue LT Std 55 Roman" charset="0"/>
              </a:rPr>
            </a:br>
            <a:endParaRPr lang="es-ES_tradnl" sz="2000" b="1"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Hágase un usuario </a:t>
            </a:r>
            <a:r>
              <a:rPr lang="es-ES_tradnl" sz="2000" b="1" dirty="0" smtClean="0">
                <a:latin typeface="Helvetica Neue LT Std 55 Roman" charset="0"/>
                <a:ea typeface="Helvetica Neue LT Std 55 Roman" charset="0"/>
                <a:cs typeface="Helvetica Neue LT Std 55 Roman" charset="0"/>
              </a:rPr>
              <a:t>autorizado</a:t>
            </a:r>
            <a:br>
              <a:rPr lang="es-ES_tradnl" sz="2000" b="1" dirty="0" smtClean="0">
                <a:latin typeface="Helvetica Neue LT Std 55 Roman" charset="0"/>
                <a:ea typeface="Helvetica Neue LT Std 55 Roman" charset="0"/>
                <a:cs typeface="Helvetica Neue LT Std 55 Roman" charset="0"/>
              </a:rPr>
            </a:br>
            <a:endParaRPr lang="es-ES_tradnl" sz="2000" b="1"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Préstamos para construir crédito</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Reporte</a:t>
            </a:r>
            <a:r>
              <a:rPr lang="en-US" sz="2800" b="1" dirty="0">
                <a:solidFill>
                  <a:srgbClr val="284B23"/>
                </a:solidFill>
                <a:latin typeface="Helvetica Neue LT Std 75" charset="0"/>
                <a:ea typeface="Helvetica Neue LT Std 75" charset="0"/>
                <a:cs typeface="Helvetica Neue LT Std 75" charset="0"/>
              </a:rPr>
              <a:t> de </a:t>
            </a:r>
            <a:r>
              <a:rPr lang="en-US" sz="2800" b="1" dirty="0" err="1">
                <a:solidFill>
                  <a:srgbClr val="284B23"/>
                </a:solidFill>
                <a:latin typeface="Helvetica Neue LT Std 75" charset="0"/>
                <a:ea typeface="Helvetica Neue LT Std 75" charset="0"/>
                <a:cs typeface="Helvetica Neue LT Std 75" charset="0"/>
              </a:rPr>
              <a:t>Crédito</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28803" y="1828800"/>
            <a:ext cx="8105597"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1700" b="1" dirty="0">
                <a:latin typeface="Helvetica Neue LT Std 55 Roman" charset="0"/>
                <a:ea typeface="Helvetica Neue LT Std 55 Roman" charset="0"/>
                <a:cs typeface="Helvetica Neue LT Std 55 Roman" charset="0"/>
              </a:rPr>
              <a:t>Tres agencias primordiales de reporte de crédito:</a:t>
            </a:r>
          </a:p>
          <a:p>
            <a:pPr>
              <a:buNone/>
            </a:pPr>
            <a:r>
              <a:rPr lang="es-ES_tradnl" sz="1700" dirty="0">
                <a:latin typeface="Helvetica Neue LT Std 55 Roman" charset="0"/>
                <a:ea typeface="Helvetica Neue LT Std 55 Roman" charset="0"/>
                <a:cs typeface="Helvetica Neue LT Std 55 Roman" charset="0"/>
              </a:rPr>
              <a:t>	- </a:t>
            </a:r>
            <a:r>
              <a:rPr lang="es-ES_tradnl" sz="1700" dirty="0" err="1">
                <a:latin typeface="Helvetica Neue LT Std 55 Roman" charset="0"/>
                <a:ea typeface="Helvetica Neue LT Std 55 Roman" charset="0"/>
                <a:cs typeface="Helvetica Neue LT Std 55 Roman" charset="0"/>
              </a:rPr>
              <a:t>Equifax</a:t>
            </a:r>
            <a:endParaRPr lang="es-ES_tradnl" sz="1700" dirty="0">
              <a:latin typeface="Helvetica Neue LT Std 55 Roman" charset="0"/>
              <a:ea typeface="Helvetica Neue LT Std 55 Roman" charset="0"/>
              <a:cs typeface="Helvetica Neue LT Std 55 Roman" charset="0"/>
            </a:endParaRPr>
          </a:p>
          <a:p>
            <a:pPr>
              <a:buNone/>
            </a:pPr>
            <a:r>
              <a:rPr lang="es-ES_tradnl" sz="1700" dirty="0">
                <a:latin typeface="Helvetica Neue LT Std 55 Roman" charset="0"/>
                <a:ea typeface="Helvetica Neue LT Std 55 Roman" charset="0"/>
                <a:cs typeface="Helvetica Neue LT Std 55 Roman" charset="0"/>
              </a:rPr>
              <a:t>	- </a:t>
            </a:r>
            <a:r>
              <a:rPr lang="es-ES_tradnl" sz="1700" dirty="0" err="1">
                <a:latin typeface="Helvetica Neue LT Std 55 Roman" charset="0"/>
                <a:ea typeface="Helvetica Neue LT Std 55 Roman" charset="0"/>
                <a:cs typeface="Helvetica Neue LT Std 55 Roman" charset="0"/>
              </a:rPr>
              <a:t>Experian</a:t>
            </a:r>
            <a:endParaRPr lang="es-ES_tradnl" sz="1700" dirty="0">
              <a:latin typeface="Helvetica Neue LT Std 55 Roman" charset="0"/>
              <a:ea typeface="Helvetica Neue LT Std 55 Roman" charset="0"/>
              <a:cs typeface="Helvetica Neue LT Std 55 Roman" charset="0"/>
            </a:endParaRPr>
          </a:p>
          <a:p>
            <a:pPr>
              <a:buNone/>
            </a:pPr>
            <a:r>
              <a:rPr lang="es-ES_tradnl" sz="1700" dirty="0">
                <a:latin typeface="Helvetica Neue LT Std 55 Roman" charset="0"/>
                <a:ea typeface="Helvetica Neue LT Std 55 Roman" charset="0"/>
                <a:cs typeface="Helvetica Neue LT Std 55 Roman" charset="0"/>
              </a:rPr>
              <a:t>	- </a:t>
            </a:r>
            <a:r>
              <a:rPr lang="es-ES_tradnl" sz="1700" dirty="0" err="1" smtClean="0">
                <a:latin typeface="Helvetica Neue LT Std 55 Roman" charset="0"/>
                <a:ea typeface="Helvetica Neue LT Std 55 Roman" charset="0"/>
                <a:cs typeface="Helvetica Neue LT Std 55 Roman" charset="0"/>
              </a:rPr>
              <a:t>TransUnion</a:t>
            </a:r>
            <a:r>
              <a:rPr lang="es-ES_tradnl" sz="1700" dirty="0" smtClean="0">
                <a:latin typeface="Helvetica Neue LT Std 55 Roman" charset="0"/>
                <a:ea typeface="Helvetica Neue LT Std 55 Roman" charset="0"/>
                <a:cs typeface="Helvetica Neue LT Std 55 Roman" charset="0"/>
              </a:rPr>
              <a:t/>
            </a:r>
            <a:br>
              <a:rPr lang="es-ES_tradnl" sz="1700" dirty="0" smtClean="0">
                <a:latin typeface="Helvetica Neue LT Std 55 Roman" charset="0"/>
                <a:ea typeface="Helvetica Neue LT Std 55 Roman" charset="0"/>
                <a:cs typeface="Helvetica Neue LT Std 55 Roman" charset="0"/>
              </a:rPr>
            </a:br>
            <a:endParaRPr lang="es-ES_tradnl" sz="1700" dirty="0">
              <a:latin typeface="Helvetica Neue LT Std 55 Roman" charset="0"/>
              <a:ea typeface="Helvetica Neue LT Std 55 Roman" charset="0"/>
              <a:cs typeface="Helvetica Neue LT Std 55 Roman" charset="0"/>
            </a:endParaRPr>
          </a:p>
          <a:p>
            <a:r>
              <a:rPr lang="es-ES_tradnl" sz="1700" b="1" dirty="0">
                <a:latin typeface="Helvetica Neue LT Std 55 Roman" charset="0"/>
                <a:ea typeface="Helvetica Neue LT Std 55 Roman" charset="0"/>
                <a:cs typeface="Helvetica Neue LT Std 55 Roman" charset="0"/>
              </a:rPr>
              <a:t>Acreedores pueden reportar a una o más de las agencias reportadoras de crédito; </a:t>
            </a:r>
            <a:r>
              <a:rPr lang="es-ES_tradnl" sz="1700" dirty="0">
                <a:latin typeface="Helvetica Neue LT Std 55 Roman" charset="0"/>
                <a:ea typeface="Helvetica Neue LT Std 55 Roman" charset="0"/>
                <a:cs typeface="Helvetica Neue LT Std 55 Roman" charset="0"/>
              </a:rPr>
              <a:t>Futuros acreedores y otros pueden pedirle un reporte  a una o más de las agencias de crédito cuando un cliente solicita crédito</a:t>
            </a:r>
            <a:r>
              <a:rPr lang="es-ES_tradnl" sz="1700" dirty="0" smtClean="0">
                <a:latin typeface="Helvetica Neue LT Std 55 Roman" charset="0"/>
                <a:ea typeface="Helvetica Neue LT Std 55 Roman" charset="0"/>
                <a:cs typeface="Helvetica Neue LT Std 55 Roman" charset="0"/>
              </a:rPr>
              <a:t>.</a:t>
            </a:r>
            <a:br>
              <a:rPr lang="es-ES_tradnl" sz="1700" dirty="0" smtClean="0">
                <a:latin typeface="Helvetica Neue LT Std 55 Roman" charset="0"/>
                <a:ea typeface="Helvetica Neue LT Std 55 Roman" charset="0"/>
                <a:cs typeface="Helvetica Neue LT Std 55 Roman" charset="0"/>
              </a:rPr>
            </a:br>
            <a:endParaRPr lang="es-ES_tradnl" sz="1700" dirty="0">
              <a:latin typeface="Helvetica Neue LT Std 55 Roman" charset="0"/>
              <a:ea typeface="Helvetica Neue LT Std 55 Roman" charset="0"/>
              <a:cs typeface="Helvetica Neue LT Std 55 Roman" charset="0"/>
            </a:endParaRPr>
          </a:p>
          <a:p>
            <a:r>
              <a:rPr lang="es-ES_tradnl" sz="1700" b="1" dirty="0">
                <a:latin typeface="Helvetica Neue LT Std 55 Roman" charset="0"/>
                <a:ea typeface="Helvetica Neue LT Std 55 Roman" charset="0"/>
                <a:cs typeface="Helvetica Neue LT Std 55 Roman" charset="0"/>
              </a:rPr>
              <a:t>Autorizado a una copia gratis de su reporte </a:t>
            </a:r>
            <a:r>
              <a:rPr lang="es-ES_tradnl" sz="1700" dirty="0">
                <a:latin typeface="Helvetica Neue LT Std 55 Roman" charset="0"/>
                <a:ea typeface="Helvetica Neue LT Std 55 Roman" charset="0"/>
                <a:cs typeface="Helvetica Neue LT Std 55 Roman" charset="0"/>
              </a:rPr>
              <a:t>de cada una de las 3 agencias reportadoras de crédito cada 12 meses</a:t>
            </a:r>
            <a:r>
              <a:rPr lang="es-ES_tradnl" sz="1700" dirty="0" smtClean="0">
                <a:latin typeface="Helvetica Neue LT Std 55 Roman" charset="0"/>
                <a:ea typeface="Helvetica Neue LT Std 55 Roman" charset="0"/>
                <a:cs typeface="Helvetica Neue LT Std 55 Roman" charset="0"/>
              </a:rPr>
              <a:t>.</a:t>
            </a:r>
            <a:br>
              <a:rPr lang="es-ES_tradnl" sz="1700" dirty="0" smtClean="0">
                <a:latin typeface="Helvetica Neue LT Std 55 Roman" charset="0"/>
                <a:ea typeface="Helvetica Neue LT Std 55 Roman" charset="0"/>
                <a:cs typeface="Helvetica Neue LT Std 55 Roman" charset="0"/>
              </a:rPr>
            </a:br>
            <a:endParaRPr lang="es-ES_tradnl" sz="1700" dirty="0">
              <a:latin typeface="Helvetica Neue LT Std 55 Roman" charset="0"/>
              <a:ea typeface="Helvetica Neue LT Std 55 Roman" charset="0"/>
              <a:cs typeface="Helvetica Neue LT Std 55 Roman" charset="0"/>
            </a:endParaRPr>
          </a:p>
          <a:p>
            <a:r>
              <a:rPr lang="es-ES_tradnl" sz="1700" b="1" dirty="0">
                <a:latin typeface="Helvetica Neue LT Std 55 Roman" charset="0"/>
                <a:ea typeface="Helvetica Neue LT Std 55 Roman" charset="0"/>
                <a:cs typeface="Helvetica Neue LT Std 55 Roman" charset="0"/>
              </a:rPr>
              <a:t>Puntajes de crédito no son gratis </a:t>
            </a:r>
            <a:r>
              <a:rPr lang="es-ES_tradnl" sz="1700" dirty="0">
                <a:latin typeface="Helvetica Neue LT Std 55 Roman" charset="0"/>
                <a:ea typeface="Helvetica Neue LT Std 55 Roman" charset="0"/>
                <a:cs typeface="Helvetica Neue LT Std 55 Roman" charset="0"/>
              </a:rPr>
              <a:t>(sin embargo, muchas compañías de tarjeta de crédito ofrecen reporte de puntajes  de crédito gratis a sus clientes—a menudo basado en una variación de FICO, por ejemplo, puntaje compuesto de </a:t>
            </a:r>
            <a:r>
              <a:rPr lang="es-ES_tradnl" sz="1700" dirty="0" err="1">
                <a:latin typeface="Helvetica Neue LT Std 55 Roman" charset="0"/>
                <a:ea typeface="Helvetica Neue LT Std 55 Roman" charset="0"/>
                <a:cs typeface="Helvetica Neue LT Std 55 Roman" charset="0"/>
              </a:rPr>
              <a:t>Experian</a:t>
            </a:r>
            <a:r>
              <a:rPr lang="es-ES_tradnl" sz="1700" dirty="0">
                <a:latin typeface="Helvetica Neue LT Std 55 Roman" charset="0"/>
                <a:ea typeface="Helvetica Neue LT Std 55 Roman" charset="0"/>
                <a:cs typeface="Helvetica Neue LT Std 55 Roman" charset="0"/>
              </a:rPr>
              <a:t>).</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4294967295"/>
          </p:nvPr>
        </p:nvSpPr>
        <p:spPr>
          <a:xfrm>
            <a:off x="464772" y="3969833"/>
            <a:ext cx="8679228" cy="2888167"/>
          </a:xfrm>
          <a:prstGeom prst="rect">
            <a:avLst/>
          </a:prstGeom>
        </p:spPr>
        <p:txBody>
          <a:bodyPr>
            <a:normAutofit/>
          </a:bodyPr>
          <a:lstStyle/>
          <a:p>
            <a:pPr>
              <a:buNone/>
            </a:pPr>
            <a:r>
              <a:rPr lang="es-ES_tradnl" sz="1800" dirty="0" smtClean="0">
                <a:latin typeface="Helvetica Neue LT Std 55 Roman" charset="0"/>
                <a:ea typeface="Helvetica Neue LT Std 55 Roman" charset="0"/>
                <a:cs typeface="Helvetica Neue LT Std 55 Roman" charset="0"/>
              </a:rPr>
              <a:t>Consiste en 5 talleres de 2 horas:</a:t>
            </a:r>
            <a:br>
              <a:rPr lang="es-ES_tradnl" sz="1800" dirty="0" smtClean="0">
                <a:latin typeface="Helvetica Neue LT Std 55 Roman" charset="0"/>
                <a:ea typeface="Helvetica Neue LT Std 55 Roman" charset="0"/>
                <a:cs typeface="Helvetica Neue LT Std 55 Roman" charset="0"/>
              </a:rPr>
            </a:br>
            <a:endParaRPr lang="es-ES_tradnl" sz="1800" dirty="0" smtClean="0">
              <a:latin typeface="Helvetica Neue LT Std 55 Roman" charset="0"/>
              <a:ea typeface="Helvetica Neue LT Std 55 Roman" charset="0"/>
              <a:cs typeface="Helvetica Neue LT Std 55 Roman" charset="0"/>
            </a:endParaRPr>
          </a:p>
          <a:p>
            <a:r>
              <a:rPr lang="es-ES_tradnl" sz="1800" dirty="0" smtClean="0">
                <a:latin typeface="Helvetica Neue LT Std 55 Roman" charset="0"/>
                <a:ea typeface="Helvetica Neue LT Std 55 Roman" charset="0"/>
                <a:cs typeface="Helvetica Neue LT Std 55 Roman" charset="0"/>
              </a:rPr>
              <a:t>Tema 1: Principios Básicos de Manejo o Gestión de Dinero y Presupuesto</a:t>
            </a:r>
          </a:p>
          <a:p>
            <a:r>
              <a:rPr lang="es-ES_tradnl" sz="1800" dirty="0" smtClean="0">
                <a:latin typeface="Helvetica Neue LT Std 55 Roman" charset="0"/>
                <a:ea typeface="Helvetica Neue LT Std 55 Roman" charset="0"/>
                <a:cs typeface="Helvetica Neue LT Std 55 Roman" charset="0"/>
              </a:rPr>
              <a:t>Tema 2: Transacciones Financieras Básicas</a:t>
            </a:r>
          </a:p>
          <a:p>
            <a:r>
              <a:rPr lang="es-ES_tradnl" sz="1800" b="1" dirty="0" smtClean="0">
                <a:latin typeface="Helvetica Neue LT Std 55 Roman" charset="0"/>
                <a:ea typeface="Helvetica Neue LT Std 55 Roman" charset="0"/>
                <a:cs typeface="Helvetica Neue LT Std 55 Roman" charset="0"/>
              </a:rPr>
              <a:t>Tema 3: Crédito</a:t>
            </a:r>
          </a:p>
          <a:p>
            <a:r>
              <a:rPr lang="es-ES_tradnl" sz="1800" dirty="0" smtClean="0">
                <a:latin typeface="Helvetica Neue LT Std 55 Roman" charset="0"/>
                <a:ea typeface="Helvetica Neue LT Std 55 Roman" charset="0"/>
                <a:cs typeface="Helvetica Neue LT Std 55 Roman" charset="0"/>
              </a:rPr>
              <a:t>Tema 4: Creando un Negocio Rentable</a:t>
            </a:r>
          </a:p>
          <a:p>
            <a:r>
              <a:rPr lang="es-ES_tradnl" sz="1800" dirty="0" smtClean="0">
                <a:latin typeface="Helvetica Neue LT Std 55 Roman" charset="0"/>
                <a:ea typeface="Helvetica Neue LT Std 55 Roman" charset="0"/>
                <a:cs typeface="Helvetica Neue LT Std 55 Roman" charset="0"/>
              </a:rPr>
              <a:t>Tema 5: Estados Financieros Básicos</a:t>
            </a:r>
            <a:endParaRPr lang="es-ES_tradnl" sz="1800" dirty="0">
              <a:latin typeface="Helvetica Neue LT Std 55 Roman" charset="0"/>
              <a:ea typeface="Helvetica Neue LT Std 55 Roman" charset="0"/>
              <a:cs typeface="Helvetica Neue LT Std 55 Roman" charset="0"/>
            </a:endParaRPr>
          </a:p>
        </p:txBody>
      </p:sp>
      <p:sp>
        <p:nvSpPr>
          <p:cNvPr id="8" name="Title 1"/>
          <p:cNvSpPr txBox="1">
            <a:spLocks/>
          </p:cNvSpPr>
          <p:nvPr/>
        </p:nvSpPr>
        <p:spPr bwMode="auto">
          <a:xfrm>
            <a:off x="428803" y="762000"/>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err="1" smtClean="0">
                <a:solidFill>
                  <a:srgbClr val="284B23"/>
                </a:solidFill>
                <a:latin typeface="Helvetica Neue LT Std 75" charset="0"/>
                <a:ea typeface="Helvetica Neue LT Std 75" charset="0"/>
                <a:cs typeface="Helvetica Neue LT Std 75" charset="0"/>
              </a:rPr>
              <a:t>Introducción</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sp>
        <p:nvSpPr>
          <p:cNvPr id="11" name="Rectangle 10"/>
          <p:cNvSpPr/>
          <p:nvPr/>
        </p:nvSpPr>
        <p:spPr>
          <a:xfrm>
            <a:off x="428802" y="1969150"/>
            <a:ext cx="7191197" cy="1754326"/>
          </a:xfrm>
          <a:prstGeom prst="rect">
            <a:avLst/>
          </a:prstGeom>
        </p:spPr>
        <p:txBody>
          <a:bodyPr wrap="square">
            <a:spAutoFit/>
          </a:bodyPr>
          <a:lstStyle/>
          <a:p>
            <a:r>
              <a:rPr lang="es-ES_tradnl" dirty="0" smtClean="0">
                <a:latin typeface="Helvetica Neue LT Std 55 Roman" charset="0"/>
                <a:ea typeface="Helvetica Neue LT Std 55 Roman" charset="0"/>
                <a:cs typeface="Helvetica Neue LT Std 55 Roman" charset="0"/>
              </a:rPr>
              <a:t>Este </a:t>
            </a:r>
            <a:r>
              <a:rPr lang="es-ES_tradnl" dirty="0">
                <a:latin typeface="Helvetica Neue LT Std 55 Roman" charset="0"/>
                <a:ea typeface="Helvetica Neue LT Std 55 Roman" charset="0"/>
                <a:cs typeface="Helvetica Neue LT Std 55 Roman" charset="0"/>
              </a:rPr>
              <a:t>plan de estudios fue creado como parte de un proyecto entre la oficina de empoderamiento financiero del Departamento asuntos del Consumidor de Nueva York y </a:t>
            </a:r>
            <a:r>
              <a:rPr lang="es-ES_tradnl" dirty="0" err="1">
                <a:latin typeface="Helvetica Neue LT Std 55 Roman" charset="0"/>
                <a:ea typeface="Helvetica Neue LT Std 55 Roman" charset="0"/>
                <a:cs typeface="Helvetica Neue LT Std 55 Roman" charset="0"/>
              </a:rPr>
              <a:t>Make</a:t>
            </a:r>
            <a:r>
              <a:rPr lang="es-ES_tradnl" dirty="0">
                <a:latin typeface="Helvetica Neue LT Std 55 Roman" charset="0"/>
                <a:ea typeface="Helvetica Neue LT Std 55 Roman" charset="0"/>
                <a:cs typeface="Helvetica Neue LT Std 55 Roman" charset="0"/>
              </a:rPr>
              <a:t> </a:t>
            </a:r>
            <a:r>
              <a:rPr lang="es-ES_tradnl" dirty="0" err="1">
                <a:latin typeface="Helvetica Neue LT Std 55 Roman" charset="0"/>
                <a:ea typeface="Helvetica Neue LT Std 55 Roman" charset="0"/>
                <a:cs typeface="Helvetica Neue LT Std 55 Roman" charset="0"/>
              </a:rPr>
              <a:t>the</a:t>
            </a:r>
            <a:r>
              <a:rPr lang="es-ES_tradnl" dirty="0">
                <a:latin typeface="Helvetica Neue LT Std 55 Roman" charset="0"/>
                <a:ea typeface="Helvetica Neue LT Std 55 Roman" charset="0"/>
                <a:cs typeface="Helvetica Neue LT Std 55 Roman" charset="0"/>
              </a:rPr>
              <a:t> Road Nueva York, con el apoyo de </a:t>
            </a:r>
            <a:r>
              <a:rPr lang="es-ES_tradnl" dirty="0" err="1">
                <a:latin typeface="Helvetica Neue LT Std 55 Roman" charset="0"/>
                <a:ea typeface="Helvetica Neue LT Std 55 Roman" charset="0"/>
                <a:cs typeface="Helvetica Neue LT Std 55 Roman" charset="0"/>
              </a:rPr>
              <a:t>Citi</a:t>
            </a:r>
            <a:r>
              <a:rPr lang="es-ES_tradnl" dirty="0">
                <a:latin typeface="Helvetica Neue LT Std 55 Roman" charset="0"/>
                <a:ea typeface="Helvetica Neue LT Std 55 Roman" charset="0"/>
                <a:cs typeface="Helvetica Neue LT Std 55 Roman" charset="0"/>
              </a:rPr>
              <a:t> </a:t>
            </a:r>
            <a:r>
              <a:rPr lang="es-ES_tradnl" dirty="0" err="1">
                <a:latin typeface="Helvetica Neue LT Std 55 Roman" charset="0"/>
                <a:ea typeface="Helvetica Neue LT Std 55 Roman" charset="0"/>
                <a:cs typeface="Helvetica Neue LT Std 55 Roman" charset="0"/>
              </a:rPr>
              <a:t>Community</a:t>
            </a:r>
            <a:r>
              <a:rPr lang="es-ES_tradnl" dirty="0">
                <a:latin typeface="Helvetica Neue LT Std 55 Roman" charset="0"/>
                <a:ea typeface="Helvetica Neue LT Std 55 Roman" charset="0"/>
                <a:cs typeface="Helvetica Neue LT Std 55 Roman" charset="0"/>
              </a:rPr>
              <a:t> </a:t>
            </a:r>
            <a:r>
              <a:rPr lang="es-ES_tradnl" dirty="0" err="1">
                <a:latin typeface="Helvetica Neue LT Std 55 Roman" charset="0"/>
                <a:ea typeface="Helvetica Neue LT Std 55 Roman" charset="0"/>
                <a:cs typeface="Helvetica Neue LT Std 55 Roman" charset="0"/>
              </a:rPr>
              <a:t>Development</a:t>
            </a:r>
            <a:r>
              <a:rPr lang="es-ES_tradnl" dirty="0">
                <a:latin typeface="Helvetica Neue LT Std 55 Roman" charset="0"/>
                <a:ea typeface="Helvetica Neue LT Std 55 Roman" charset="0"/>
                <a:cs typeface="Helvetica Neue LT Std 55 Roman" charset="0"/>
              </a:rPr>
              <a:t> para integrar herramientas de empoderamiento financiero y capacitación en el proceso de desarrollo de las cooperativas.</a:t>
            </a:r>
            <a:endParaRPr lang="en-US" dirty="0">
              <a:effectLst/>
              <a:latin typeface="Helvetica Neue LT Std 55 Roman" charset="0"/>
              <a:ea typeface="Helvetica Neue LT Std 55 Roman" charset="0"/>
              <a:cs typeface="Helvetica Neue LT Std 55 Roman"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369549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a:solidFill>
                  <a:srgbClr val="284B23"/>
                </a:solidFill>
                <a:latin typeface="Helvetica Neue LT Std 75" charset="0"/>
                <a:ea typeface="Helvetica Neue LT Std 75" charset="0"/>
                <a:cs typeface="Helvetica Neue LT Std 75" charset="0"/>
              </a:rPr>
              <a:t>Para </a:t>
            </a:r>
            <a:r>
              <a:rPr lang="en-US" sz="2800" b="1" dirty="0" err="1">
                <a:solidFill>
                  <a:srgbClr val="284B23"/>
                </a:solidFill>
                <a:latin typeface="Helvetica Neue LT Std 75" charset="0"/>
                <a:ea typeface="Helvetica Neue LT Std 75" charset="0"/>
                <a:cs typeface="Helvetica Neue LT Std 75" charset="0"/>
              </a:rPr>
              <a:t>Obtener</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Reporte</a:t>
            </a:r>
            <a:r>
              <a:rPr lang="en-US" sz="2800" b="1" dirty="0">
                <a:solidFill>
                  <a:srgbClr val="284B23"/>
                </a:solidFill>
                <a:latin typeface="Helvetica Neue LT Std 75" charset="0"/>
                <a:ea typeface="Helvetica Neue LT Std 75" charset="0"/>
                <a:cs typeface="Helvetica Neue LT Std 75" charset="0"/>
              </a:rPr>
              <a:t> de </a:t>
            </a:r>
            <a:r>
              <a:rPr lang="en-US" sz="2800" b="1" dirty="0" err="1">
                <a:solidFill>
                  <a:srgbClr val="284B23"/>
                </a:solidFill>
                <a:latin typeface="Helvetica Neue LT Std 75" charset="0"/>
                <a:ea typeface="Helvetica Neue LT Std 75" charset="0"/>
                <a:cs typeface="Helvetica Neue LT Std 75" charset="0"/>
              </a:rPr>
              <a:t>Crédito</a:t>
            </a:r>
            <a:r>
              <a:rPr lang="en-US" sz="2800" b="1" dirty="0">
                <a:solidFill>
                  <a:srgbClr val="284B23"/>
                </a:solidFill>
                <a:latin typeface="Helvetica Neue LT Std 75" charset="0"/>
                <a:ea typeface="Helvetica Neue LT Std 75" charset="0"/>
                <a:cs typeface="Helvetica Neue LT Std 75" charset="0"/>
              </a:rPr>
              <a:t> Gratis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28803" y="1828800"/>
            <a:ext cx="8257997"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000" b="1" dirty="0">
                <a:latin typeface="Helvetica Neue LT Std 55 Roman" charset="0"/>
                <a:ea typeface="Helvetica Neue LT Std 55 Roman" charset="0"/>
                <a:cs typeface="Helvetica Neue LT Std 55 Roman" charset="0"/>
              </a:rPr>
              <a:t>Por Internet: </a:t>
            </a:r>
            <a:r>
              <a:rPr lang="en-US" sz="2000" u="sng" dirty="0">
                <a:latin typeface="Helvetica Neue LT Std 55 Roman" charset="0"/>
                <a:ea typeface="Helvetica Neue LT Std 55 Roman" charset="0"/>
                <a:cs typeface="Helvetica Neue LT Std 55 Roman" charset="0"/>
                <a:hlinkClick r:id="rId2"/>
              </a:rPr>
              <a:t>www.annualcreditreport.com</a:t>
            </a:r>
            <a:endParaRPr lang="en-US" sz="2000" u="sng" dirty="0">
              <a:latin typeface="Helvetica Neue LT Std 55 Roman" charset="0"/>
              <a:ea typeface="Helvetica Neue LT Std 55 Roman" charset="0"/>
              <a:cs typeface="Helvetica Neue LT Std 55 Roman" charset="0"/>
            </a:endParaRPr>
          </a:p>
          <a:p>
            <a:pPr marL="800100" lvl="1" indent="-342900">
              <a:buFont typeface="Courier New" charset="0"/>
              <a:buChar char="o"/>
            </a:pPr>
            <a:r>
              <a:rPr lang="es-ES_tradnl" sz="2000" dirty="0">
                <a:latin typeface="Helvetica Neue LT Std 55 Roman" charset="0"/>
                <a:ea typeface="Helvetica Neue LT Std 55 Roman" charset="0"/>
                <a:cs typeface="Helvetica Neue LT Std 55 Roman" charset="0"/>
              </a:rPr>
              <a:t>Endosado por la Comisión Federal de Comercio de los Estados Unidos y la Junta de Protección Financiera al Consumidor.</a:t>
            </a:r>
          </a:p>
          <a:p>
            <a:pPr marL="800100" lvl="1" indent="-342900">
              <a:buFont typeface="Courier New" charset="0"/>
              <a:buChar char="o"/>
            </a:pPr>
            <a:r>
              <a:rPr lang="es-ES_tradnl" sz="2000" dirty="0">
                <a:latin typeface="Helvetica Neue LT Std 55 Roman" charset="0"/>
                <a:ea typeface="Helvetica Neue LT Std 55 Roman" charset="0"/>
                <a:cs typeface="Helvetica Neue LT Std 55 Roman" charset="0"/>
              </a:rPr>
              <a:t> Los 3 están disponibles (no marque la caja aceptando pagar por el reporte de puntaje de crédito al menos que usted lo quiera) solo obtenga el reporte de crédito gratis.</a:t>
            </a:r>
          </a:p>
          <a:p>
            <a:pPr lvl="1"/>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Por Teléfono: </a:t>
            </a:r>
            <a:r>
              <a:rPr lang="es-ES_tradnl" sz="2000" dirty="0">
                <a:latin typeface="Helvetica Neue LT Std 55 Roman" charset="0"/>
                <a:ea typeface="Helvetica Neue LT Std 55 Roman" charset="0"/>
                <a:cs typeface="Helvetica Neue LT Std 55 Roman" charset="0"/>
              </a:rPr>
              <a:t>para las 3 agencias de reportes</a:t>
            </a:r>
          </a:p>
          <a:p>
            <a:pPr marL="800100" lvl="1" indent="-342900">
              <a:buFont typeface="Courier New" charset="0"/>
              <a:buChar char="o"/>
            </a:pPr>
            <a:r>
              <a:rPr lang="es-ES_tradnl" sz="2000" dirty="0">
                <a:latin typeface="Helvetica Neue LT Std 55 Roman" charset="0"/>
                <a:ea typeface="Helvetica Neue LT Std 55 Roman" charset="0"/>
                <a:cs typeface="Helvetica Neue LT Std 55 Roman" charset="0"/>
              </a:rPr>
              <a:t> 1 (888) 397-3742 </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0" name="Slide Number Placeholder 4"/>
          <p:cNvSpPr>
            <a:spLocks noGrp="1"/>
          </p:cNvSpPr>
          <p:nvPr>
            <p:ph type="sldNum" sz="quarter" idx="4294967295"/>
          </p:nvPr>
        </p:nvSpPr>
        <p:spPr>
          <a:xfrm>
            <a:off x="8174038" y="1588"/>
            <a:ext cx="762000" cy="366712"/>
          </a:xfrm>
          <a:prstGeom prst="rect">
            <a:avLst/>
          </a:prstGeom>
        </p:spPr>
        <p:txBody>
          <a:bodyPr anchor="b"/>
          <a:lstStyle/>
          <a:p>
            <a:pPr>
              <a:defRPr/>
            </a:pPr>
            <a:fld id="{9A1062C4-DF8B-429E-B195-646E899FD584}" type="slidenum">
              <a:rPr lang="en-US" sz="1800">
                <a:solidFill>
                  <a:srgbClr val="FFFFFF"/>
                </a:solidFill>
                <a:latin typeface="+mn-lt"/>
              </a:rPr>
              <a:pPr>
                <a:defRPr/>
              </a:pPr>
              <a:t>21</a:t>
            </a:fld>
            <a:endParaRPr lang="en-US" sz="1800" dirty="0">
              <a:solidFill>
                <a:srgbClr val="FFFFFF"/>
              </a:solidFill>
              <a:latin typeface="+mn-lt"/>
            </a:endParaRPr>
          </a:p>
        </p:txBody>
      </p:sp>
      <p:sp>
        <p:nvSpPr>
          <p:cNvPr id="30753" name="AutoShape 37"/>
          <p:cNvSpPr>
            <a:spLocks noChangeArrowheads="1"/>
          </p:cNvSpPr>
          <p:nvPr/>
        </p:nvSpPr>
        <p:spPr bwMode="auto">
          <a:xfrm rot="-5400000">
            <a:off x="8724900" y="723900"/>
            <a:ext cx="457200" cy="381000"/>
          </a:xfrm>
          <a:prstGeom prst="rtTriangle">
            <a:avLst/>
          </a:prstGeom>
          <a:solidFill>
            <a:schemeClr val="bg1"/>
          </a:solidFill>
          <a:ln w="9525">
            <a:solidFill>
              <a:schemeClr val="bg1"/>
            </a:solidFill>
            <a:miter lim="800000"/>
            <a:headEnd/>
            <a:tailEnd/>
          </a:ln>
        </p:spPr>
        <p:txBody>
          <a:bodyPr wrap="none" anchor="ctr"/>
          <a:lstStyle/>
          <a:p>
            <a:endParaRPr lang="en-US" dirty="0"/>
          </a:p>
        </p:txBody>
      </p:sp>
      <p:sp>
        <p:nvSpPr>
          <p:cNvPr id="10" name="Rectangle 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a:solidFill>
                  <a:srgbClr val="284B23"/>
                </a:solidFill>
                <a:latin typeface="Helvetica Neue LT Std 75" charset="0"/>
                <a:ea typeface="Helvetica Neue LT Std 75" charset="0"/>
                <a:cs typeface="Helvetica Neue LT Std 75" charset="0"/>
              </a:rPr>
              <a:t>Para </a:t>
            </a:r>
            <a:r>
              <a:rPr lang="en-US" sz="2800" b="1" dirty="0" err="1">
                <a:solidFill>
                  <a:srgbClr val="284B23"/>
                </a:solidFill>
                <a:latin typeface="Helvetica Neue LT Std 75" charset="0"/>
                <a:ea typeface="Helvetica Neue LT Std 75" charset="0"/>
                <a:cs typeface="Helvetica Neue LT Std 75" charset="0"/>
              </a:rPr>
              <a:t>Obtener</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Reporte</a:t>
            </a:r>
            <a:r>
              <a:rPr lang="en-US" sz="2800" b="1" dirty="0">
                <a:solidFill>
                  <a:srgbClr val="284B23"/>
                </a:solidFill>
                <a:latin typeface="Helvetica Neue LT Std 75" charset="0"/>
                <a:ea typeface="Helvetica Neue LT Std 75" charset="0"/>
                <a:cs typeface="Helvetica Neue LT Std 75" charset="0"/>
              </a:rPr>
              <a:t> de </a:t>
            </a:r>
            <a:r>
              <a:rPr lang="en-US" sz="2800" b="1" dirty="0" err="1">
                <a:solidFill>
                  <a:srgbClr val="284B23"/>
                </a:solidFill>
                <a:latin typeface="Helvetica Neue LT Std 75" charset="0"/>
                <a:ea typeface="Helvetica Neue LT Std 75" charset="0"/>
                <a:cs typeface="Helvetica Neue LT Std 75" charset="0"/>
              </a:rPr>
              <a:t>Crédito</a:t>
            </a:r>
            <a:r>
              <a:rPr lang="en-US" sz="2800" b="1" dirty="0">
                <a:solidFill>
                  <a:srgbClr val="284B23"/>
                </a:solidFill>
                <a:latin typeface="Helvetica Neue LT Std 75" charset="0"/>
                <a:ea typeface="Helvetica Neue LT Std 75" charset="0"/>
                <a:cs typeface="Helvetica Neue LT Std 75" charset="0"/>
              </a:rPr>
              <a:t> Gratis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4" name="Straight Connector 1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428803" y="1828800"/>
            <a:ext cx="8334197"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pPr>
            <a:r>
              <a:rPr lang="es-ES_tradnl" sz="2000" b="1" dirty="0">
                <a:latin typeface="Helvetica Neue LT Std 55 Roman" charset="0"/>
                <a:ea typeface="Helvetica Neue LT Std 55 Roman" charset="0"/>
                <a:cs typeface="Helvetica Neue LT Std 55 Roman" charset="0"/>
              </a:rPr>
              <a:t>Por Correo: </a:t>
            </a:r>
            <a:r>
              <a:rPr lang="es-ES_tradnl" sz="2000" dirty="0">
                <a:latin typeface="Helvetica Neue LT Std 55 Roman" charset="0"/>
                <a:ea typeface="Helvetica Neue LT Std 55 Roman" charset="0"/>
                <a:cs typeface="Helvetica Neue LT Std 55 Roman" charset="0"/>
              </a:rPr>
              <a:t>para las 3 agencias de reportes</a:t>
            </a:r>
          </a:p>
          <a:p>
            <a:pPr marL="800100" lvl="1" indent="-342900">
              <a:buFont typeface="Courier New" charset="0"/>
              <a:buChar char="o"/>
            </a:pPr>
            <a:r>
              <a:rPr lang="es-ES_tradnl" sz="2000" b="1" dirty="0" err="1">
                <a:latin typeface="Helvetica Neue LT Std 55 Roman" charset="0"/>
                <a:ea typeface="Helvetica Neue LT Std 55 Roman" charset="0"/>
                <a:cs typeface="Helvetica Neue LT Std 55 Roman" charset="0"/>
              </a:rPr>
              <a:t>Annual</a:t>
            </a:r>
            <a:r>
              <a:rPr lang="es-ES_tradnl" sz="2000" b="1" dirty="0">
                <a:latin typeface="Helvetica Neue LT Std 55 Roman" charset="0"/>
                <a:ea typeface="Helvetica Neue LT Std 55 Roman" charset="0"/>
                <a:cs typeface="Helvetica Neue LT Std 55 Roman" charset="0"/>
              </a:rPr>
              <a:t> </a:t>
            </a:r>
            <a:r>
              <a:rPr lang="es-ES_tradnl" sz="2000" b="1" dirty="0" err="1">
                <a:latin typeface="Helvetica Neue LT Std 55 Roman" charset="0"/>
                <a:ea typeface="Helvetica Neue LT Std 55 Roman" charset="0"/>
                <a:cs typeface="Helvetica Neue LT Std 55 Roman" charset="0"/>
              </a:rPr>
              <a:t>Credit</a:t>
            </a:r>
            <a:r>
              <a:rPr lang="es-ES_tradnl" sz="2000" b="1" dirty="0">
                <a:latin typeface="Helvetica Neue LT Std 55 Roman" charset="0"/>
                <a:ea typeface="Helvetica Neue LT Std 55 Roman" charset="0"/>
                <a:cs typeface="Helvetica Neue LT Std 55 Roman" charset="0"/>
              </a:rPr>
              <a:t> </a:t>
            </a:r>
            <a:r>
              <a:rPr lang="es-ES_tradnl" sz="2000" b="1" dirty="0" err="1">
                <a:latin typeface="Helvetica Neue LT Std 55 Roman" charset="0"/>
                <a:ea typeface="Helvetica Neue LT Std 55 Roman" charset="0"/>
                <a:cs typeface="Helvetica Neue LT Std 55 Roman" charset="0"/>
              </a:rPr>
              <a:t>Report</a:t>
            </a:r>
            <a:r>
              <a:rPr lang="es-ES_tradnl" sz="2000" b="1" dirty="0">
                <a:latin typeface="Helvetica Neue LT Std 55 Roman" charset="0"/>
                <a:ea typeface="Helvetica Neue LT Std 55 Roman" charset="0"/>
                <a:cs typeface="Helvetica Neue LT Std 55 Roman" charset="0"/>
              </a:rPr>
              <a:t> </a:t>
            </a:r>
            <a:r>
              <a:rPr lang="es-ES_tradnl" sz="2000" b="1" dirty="0" err="1">
                <a:latin typeface="Helvetica Neue LT Std 55 Roman" charset="0"/>
                <a:ea typeface="Helvetica Neue LT Std 55 Roman" charset="0"/>
                <a:cs typeface="Helvetica Neue LT Std 55 Roman" charset="0"/>
              </a:rPr>
              <a:t>Request</a:t>
            </a:r>
            <a:r>
              <a:rPr lang="es-ES_tradnl" sz="2000" b="1" dirty="0">
                <a:latin typeface="Helvetica Neue LT Std 55 Roman" charset="0"/>
                <a:ea typeface="Helvetica Neue LT Std 55 Roman" charset="0"/>
                <a:cs typeface="Helvetica Neue LT Std 55 Roman" charset="0"/>
              </a:rPr>
              <a:t> </a:t>
            </a:r>
            <a:r>
              <a:rPr lang="es-ES_tradnl" sz="2000" b="1" dirty="0" err="1">
                <a:latin typeface="Helvetica Neue LT Std 55 Roman" charset="0"/>
                <a:ea typeface="Helvetica Neue LT Std 55 Roman" charset="0"/>
                <a:cs typeface="Helvetica Neue LT Std 55 Roman" charset="0"/>
              </a:rPr>
              <a:t>Service</a:t>
            </a:r>
            <a:r>
              <a:rPr lang="es-ES_tradnl" sz="2000" b="1" dirty="0">
                <a:latin typeface="Helvetica Neue LT Std 55 Roman" charset="0"/>
                <a:ea typeface="Helvetica Neue LT Std 55 Roman" charset="0"/>
                <a:cs typeface="Helvetica Neue LT Std 55 Roman" charset="0"/>
              </a:rPr>
              <a:t> </a:t>
            </a:r>
            <a:r>
              <a:rPr lang="es-ES_tradnl" sz="2000" dirty="0">
                <a:latin typeface="Helvetica Neue LT Std 55 Roman" charset="0"/>
                <a:ea typeface="Helvetica Neue LT Std 55 Roman" charset="0"/>
                <a:cs typeface="Helvetica Neue LT Std 55 Roman" charset="0"/>
              </a:rPr>
              <a:t/>
            </a:r>
            <a:br>
              <a:rPr lang="es-ES_tradnl" sz="2000" dirty="0">
                <a:latin typeface="Helvetica Neue LT Std 55 Roman" charset="0"/>
                <a:ea typeface="Helvetica Neue LT Std 55 Roman" charset="0"/>
                <a:cs typeface="Helvetica Neue LT Std 55 Roman" charset="0"/>
              </a:rPr>
            </a:br>
            <a:r>
              <a:rPr lang="es-ES_tradnl" sz="2000" dirty="0">
                <a:latin typeface="Helvetica Neue LT Std 55 Roman" charset="0"/>
                <a:ea typeface="Helvetica Neue LT Std 55 Roman" charset="0"/>
                <a:cs typeface="Helvetica Neue LT Std 55 Roman" charset="0"/>
              </a:rPr>
              <a:t>P.O. Box 105281 </a:t>
            </a:r>
            <a:br>
              <a:rPr lang="es-ES_tradnl" sz="2000" dirty="0">
                <a:latin typeface="Helvetica Neue LT Std 55 Roman" charset="0"/>
                <a:ea typeface="Helvetica Neue LT Std 55 Roman" charset="0"/>
                <a:cs typeface="Helvetica Neue LT Std 55 Roman" charset="0"/>
              </a:rPr>
            </a:br>
            <a:r>
              <a:rPr lang="es-ES_tradnl" sz="2000" dirty="0">
                <a:latin typeface="Helvetica Neue LT Std 55 Roman" charset="0"/>
                <a:ea typeface="Helvetica Neue LT Std 55 Roman" charset="0"/>
                <a:cs typeface="Helvetica Neue LT Std 55 Roman" charset="0"/>
              </a:rPr>
              <a:t>Atlanta, GA 30348-5281</a:t>
            </a:r>
          </a:p>
          <a:p>
            <a:pPr lvl="1">
              <a:buFont typeface="Courier New" charset="0"/>
              <a:buChar char="o"/>
            </a:pPr>
            <a:r>
              <a:rPr lang="es-ES_tradnl" sz="2000" b="1" dirty="0" smtClean="0">
                <a:latin typeface="Helvetica Neue LT Std 55 Roman" charset="0"/>
                <a:ea typeface="Helvetica Neue LT Std 55 Roman" charset="0"/>
                <a:cs typeface="Helvetica Neue LT Std 55 Roman" charset="0"/>
              </a:rPr>
              <a:t> Baje </a:t>
            </a:r>
            <a:r>
              <a:rPr lang="es-ES_tradnl" sz="2000" b="1" dirty="0">
                <a:latin typeface="Helvetica Neue LT Std 55 Roman" charset="0"/>
                <a:ea typeface="Helvetica Neue LT Std 55 Roman" charset="0"/>
                <a:cs typeface="Helvetica Neue LT Std 55 Roman" charset="0"/>
              </a:rPr>
              <a:t>la planilla de petición </a:t>
            </a:r>
            <a:r>
              <a:rPr lang="es-ES_tradnl" sz="2000" dirty="0">
                <a:latin typeface="Helvetica Neue LT Std 55 Roman" charset="0"/>
                <a:ea typeface="Helvetica Neue LT Std 55 Roman" charset="0"/>
                <a:cs typeface="Helvetica Neue LT Std 55 Roman" charset="0"/>
              </a:rPr>
              <a:t>en </a:t>
            </a:r>
            <a:r>
              <a:rPr lang="en-US" sz="2000" u="sng" dirty="0">
                <a:latin typeface="Helvetica Neue LT Std 55 Roman" charset="0"/>
                <a:ea typeface="Helvetica Neue LT Std 55 Roman" charset="0"/>
                <a:cs typeface="Helvetica Neue LT Std 55 Roman" charset="0"/>
                <a:hlinkClick r:id="rId2"/>
              </a:rPr>
              <a:t>www.annualcreditreport.com</a:t>
            </a:r>
            <a:endParaRPr lang="en-US" sz="2000" u="sng" dirty="0">
              <a:latin typeface="Helvetica Neue LT Std 55 Roman" charset="0"/>
              <a:ea typeface="Helvetica Neue LT Std 55 Roman" charset="0"/>
              <a:cs typeface="Helvetica Neue LT Std 55 Roman" charset="0"/>
            </a:endParaRPr>
          </a:p>
          <a:p>
            <a:pPr marL="800100" lvl="1" indent="-342900">
              <a:buFont typeface="Courier New" charset="0"/>
              <a:buChar char="o"/>
            </a:pPr>
            <a:r>
              <a:rPr lang="es-ES_tradnl" sz="2000" b="1" dirty="0">
                <a:latin typeface="Helvetica Neue LT Std 55 Roman" charset="0"/>
                <a:ea typeface="Helvetica Neue LT Std 55 Roman" charset="0"/>
                <a:cs typeface="Helvetica Neue LT Std 55 Roman" charset="0"/>
              </a:rPr>
              <a:t>O escriba una carta </a:t>
            </a:r>
          </a:p>
          <a:p>
            <a:pPr marL="800100" lvl="1" indent="-342900">
              <a:buFont typeface=".AppleSystemUIFont" charset="-120"/>
              <a:buChar char="-"/>
            </a:pPr>
            <a:r>
              <a:rPr lang="es-ES_tradnl" sz="2000" dirty="0">
                <a:latin typeface="Helvetica Neue LT Std 55 Roman" charset="0"/>
                <a:ea typeface="Helvetica Neue LT Std 55 Roman" charset="0"/>
                <a:cs typeface="Helvetica Neue LT Std 55 Roman" charset="0"/>
              </a:rPr>
              <a:t>Documentos de prueba de identidad requeridos:</a:t>
            </a:r>
            <a:br>
              <a:rPr lang="es-ES_tradnl" sz="2000" dirty="0">
                <a:latin typeface="Helvetica Neue LT Std 55 Roman" charset="0"/>
                <a:ea typeface="Helvetica Neue LT Std 55 Roman" charset="0"/>
                <a:cs typeface="Helvetica Neue LT Std 55 Roman" charset="0"/>
              </a:rPr>
            </a:br>
            <a:r>
              <a:rPr lang="es-ES_tradnl" sz="2000" dirty="0">
                <a:latin typeface="Helvetica Neue LT Std 55 Roman" charset="0"/>
                <a:ea typeface="Helvetica Neue LT Std 55 Roman" charset="0"/>
                <a:cs typeface="Helvetica Neue LT Std 55 Roman" charset="0"/>
              </a:rPr>
              <a:t>Tarjeta de Seguro Social, o Comprobante de pago con el Número del Seguro Social, o Planilla W2</a:t>
            </a:r>
          </a:p>
          <a:p>
            <a:pPr marL="800100" lvl="1" indent="-342900">
              <a:buFont typeface=".AppleSystemUIFont" charset="-120"/>
              <a:buChar char="-"/>
            </a:pPr>
            <a:r>
              <a:rPr lang="es-ES_tradnl" sz="2000" dirty="0">
                <a:latin typeface="Helvetica Neue LT Std 55 Roman" charset="0"/>
                <a:ea typeface="Helvetica Neue LT Std 55 Roman" charset="0"/>
                <a:cs typeface="Helvetica Neue LT Std 55 Roman" charset="0"/>
              </a:rPr>
              <a:t>Prueba de residencia requerida</a:t>
            </a:r>
            <a:br>
              <a:rPr lang="es-ES_tradnl" sz="2000" dirty="0">
                <a:latin typeface="Helvetica Neue LT Std 55 Roman" charset="0"/>
                <a:ea typeface="Helvetica Neue LT Std 55 Roman" charset="0"/>
                <a:cs typeface="Helvetica Neue LT Std 55 Roman" charset="0"/>
              </a:rPr>
            </a:br>
            <a:r>
              <a:rPr lang="es-ES_tradnl" sz="2000" dirty="0">
                <a:latin typeface="Helvetica Neue LT Std 55 Roman" charset="0"/>
                <a:ea typeface="Helvetica Neue LT Std 55 Roman" charset="0"/>
                <a:cs typeface="Helvetica Neue LT Std 55 Roman" charset="0"/>
              </a:rPr>
              <a:t>Licencia de manejar, o Contrato de alquiler/Documentos de propiedad de la casa, o Comprobante de pago con su dirección, o Facturas de servicios públicos (gas, electricidad, agua, cable, teléfono residencial)</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8174038" y="1588"/>
            <a:ext cx="762000" cy="366712"/>
          </a:xfrm>
          <a:prstGeom prst="rect">
            <a:avLst/>
          </a:prstGeom>
        </p:spPr>
        <p:txBody>
          <a:bodyPr anchor="b"/>
          <a:lstStyle/>
          <a:p>
            <a:pPr>
              <a:defRPr/>
            </a:pPr>
            <a:fld id="{9A1062C4-DF8B-429E-B195-646E899FD584}" type="slidenum">
              <a:rPr lang="en-US" sz="1800">
                <a:solidFill>
                  <a:srgbClr val="FFFFFF"/>
                </a:solidFill>
                <a:latin typeface="+mn-lt"/>
              </a:rPr>
              <a:pPr>
                <a:defRPr/>
              </a:pPr>
              <a:t>22</a:t>
            </a:fld>
            <a:endParaRPr lang="en-US" sz="1800" dirty="0">
              <a:solidFill>
                <a:srgbClr val="FFFFFF"/>
              </a:solidFill>
              <a:latin typeface="+mn-lt"/>
            </a:endParaRPr>
          </a:p>
        </p:txBody>
      </p:sp>
      <p:sp>
        <p:nvSpPr>
          <p:cNvPr id="7" name="AutoShape 37"/>
          <p:cNvSpPr>
            <a:spLocks noChangeArrowheads="1"/>
          </p:cNvSpPr>
          <p:nvPr/>
        </p:nvSpPr>
        <p:spPr bwMode="auto">
          <a:xfrm rot="-5400000">
            <a:off x="8724900" y="723900"/>
            <a:ext cx="457200" cy="381000"/>
          </a:xfrm>
          <a:prstGeom prst="rtTriangle">
            <a:avLst/>
          </a:prstGeom>
          <a:solidFill>
            <a:schemeClr val="bg1"/>
          </a:solidFill>
          <a:ln w="9525">
            <a:solidFill>
              <a:schemeClr val="bg1"/>
            </a:solidFill>
            <a:miter lim="800000"/>
            <a:headEnd/>
            <a:tailEnd/>
          </a:ln>
        </p:spPr>
        <p:txBody>
          <a:bodyPr wrap="none" anchor="ctr"/>
          <a:lstStyle/>
          <a:p>
            <a:endParaRPr lang="en-US" dirty="0"/>
          </a:p>
        </p:txBody>
      </p:sp>
      <p:sp>
        <p:nvSpPr>
          <p:cNvPr id="8" name="Rectangle 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Puntaje</a:t>
            </a:r>
            <a:r>
              <a:rPr lang="en-US" sz="2800" b="1" dirty="0">
                <a:solidFill>
                  <a:srgbClr val="284B23"/>
                </a:solidFill>
                <a:latin typeface="Helvetica Neue LT Std 75" charset="0"/>
                <a:ea typeface="Helvetica Neue LT Std 75" charset="0"/>
                <a:cs typeface="Helvetica Neue LT Std 75" charset="0"/>
              </a:rPr>
              <a:t> de </a:t>
            </a:r>
            <a:r>
              <a:rPr lang="en-US" sz="2800" b="1" dirty="0" err="1">
                <a:solidFill>
                  <a:srgbClr val="284B23"/>
                </a:solidFill>
                <a:latin typeface="Helvetica Neue LT Std 75" charset="0"/>
                <a:ea typeface="Helvetica Neue LT Std 75" charset="0"/>
                <a:cs typeface="Helvetica Neue LT Std 75" charset="0"/>
              </a:rPr>
              <a:t>Crédito</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Determina</a:t>
            </a:r>
            <a:r>
              <a:rPr lang="en-US" sz="2800" b="1" dirty="0">
                <a:solidFill>
                  <a:srgbClr val="284B23"/>
                </a:solidFill>
                <a:latin typeface="Helvetica Neue LT Std 75" charset="0"/>
                <a:ea typeface="Helvetica Neue LT Std 75" charset="0"/>
                <a:cs typeface="Helvetica Neue LT Std 75" charset="0"/>
              </a:rPr>
              <a:t> la </a:t>
            </a:r>
            <a:r>
              <a:rPr lang="en-US" sz="2800" b="1" dirty="0" err="1">
                <a:solidFill>
                  <a:srgbClr val="284B23"/>
                </a:solidFill>
                <a:latin typeface="Helvetica Neue LT Std 75" charset="0"/>
                <a:ea typeface="Helvetica Neue LT Std 75" charset="0"/>
                <a:cs typeface="Helvetica Neue LT Std 75" charset="0"/>
              </a:rPr>
              <a:t>Tasa</a:t>
            </a:r>
            <a:r>
              <a:rPr lang="en-US" sz="2800" b="1" dirty="0">
                <a:solidFill>
                  <a:srgbClr val="284B23"/>
                </a:solidFill>
                <a:latin typeface="Helvetica Neue LT Std 75" charset="0"/>
                <a:ea typeface="Helvetica Neue LT Std 75" charset="0"/>
                <a:cs typeface="Helvetica Neue LT Std 75" charset="0"/>
              </a:rPr>
              <a:t> de </a:t>
            </a:r>
            <a:r>
              <a:rPr lang="en-US" sz="2800" b="1" dirty="0" err="1">
                <a:solidFill>
                  <a:srgbClr val="284B23"/>
                </a:solidFill>
                <a:latin typeface="Helvetica Neue LT Std 75" charset="0"/>
                <a:ea typeface="Helvetica Neue LT Std 75" charset="0"/>
                <a:cs typeface="Helvetica Neue LT Std 75" charset="0"/>
              </a:rPr>
              <a:t>Interés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4" name="Content Placeholder 2"/>
          <p:cNvSpPr txBox="1">
            <a:spLocks/>
          </p:cNvSpPr>
          <p:nvPr/>
        </p:nvSpPr>
        <p:spPr>
          <a:xfrm>
            <a:off x="428803" y="1828800"/>
            <a:ext cx="7953197"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000" b="1" dirty="0">
                <a:latin typeface="Helvetica Neue LT Std 55 Roman" charset="0"/>
                <a:ea typeface="Helvetica Neue LT Std 55 Roman" charset="0"/>
                <a:cs typeface="Helvetica Neue LT Std 55 Roman" charset="0"/>
              </a:rPr>
              <a:t>Puntaje FICO </a:t>
            </a:r>
            <a:r>
              <a:rPr lang="es-ES_tradnl" sz="2000" dirty="0">
                <a:latin typeface="Helvetica Neue LT Std 55 Roman" charset="0"/>
                <a:ea typeface="Helvetica Neue LT Std 55 Roman" charset="0"/>
                <a:cs typeface="Helvetica Neue LT Std 55 Roman" charset="0"/>
              </a:rPr>
              <a:t>– mide el riesgo creado por la Compañía </a:t>
            </a:r>
            <a:r>
              <a:rPr lang="es-ES_tradnl" sz="2000" dirty="0" err="1">
                <a:latin typeface="Helvetica Neue LT Std 55 Roman" charset="0"/>
                <a:ea typeface="Helvetica Neue LT Std 55 Roman" charset="0"/>
                <a:cs typeface="Helvetica Neue LT Std 55 Roman" charset="0"/>
              </a:rPr>
              <a:t>Isaacs</a:t>
            </a:r>
            <a:r>
              <a:rPr lang="es-ES_tradnl" sz="2000" dirty="0">
                <a:latin typeface="Helvetica Neue LT Std 55 Roman" charset="0"/>
                <a:ea typeface="Helvetica Neue LT Std 55 Roman" charset="0"/>
                <a:cs typeface="Helvetica Neue LT Std 55 Roman" charset="0"/>
              </a:rPr>
              <a:t> Justa (</a:t>
            </a:r>
            <a:r>
              <a:rPr lang="es-ES_tradnl" sz="2000" dirty="0" err="1">
                <a:latin typeface="Helvetica Neue LT Std 55 Roman" charset="0"/>
                <a:ea typeface="Helvetica Neue LT Std 55 Roman" charset="0"/>
                <a:cs typeface="Helvetica Neue LT Std 55 Roman" charset="0"/>
              </a:rPr>
              <a:t>Fair</a:t>
            </a:r>
            <a:r>
              <a:rPr lang="es-ES_tradnl" sz="2000" dirty="0">
                <a:latin typeface="Helvetica Neue LT Std 55 Roman" charset="0"/>
                <a:ea typeface="Helvetica Neue LT Std 55 Roman" charset="0"/>
                <a:cs typeface="Helvetica Neue LT Std 55 Roman" charset="0"/>
              </a:rPr>
              <a:t> </a:t>
            </a:r>
            <a:r>
              <a:rPr lang="es-ES_tradnl" sz="2000" dirty="0" err="1">
                <a:latin typeface="Helvetica Neue LT Std 55 Roman" charset="0"/>
                <a:ea typeface="Helvetica Neue LT Std 55 Roman" charset="0"/>
                <a:cs typeface="Helvetica Neue LT Std 55 Roman" charset="0"/>
              </a:rPr>
              <a:t>Isaacs</a:t>
            </a:r>
            <a:r>
              <a:rPr lang="es-ES_tradnl" sz="2000" dirty="0">
                <a:latin typeface="Helvetica Neue LT Std 55 Roman" charset="0"/>
                <a:ea typeface="Helvetica Neue LT Std 55 Roman" charset="0"/>
                <a:cs typeface="Helvetica Neue LT Std 55 Roman" charset="0"/>
              </a:rPr>
              <a:t> Company) .</a:t>
            </a:r>
          </a:p>
          <a:p>
            <a:pPr lvl="1">
              <a:buFont typeface="Courier New" charset="0"/>
              <a:buChar char="o"/>
            </a:pPr>
            <a:r>
              <a:rPr lang="es-ES_tradnl" sz="2000" dirty="0">
                <a:latin typeface="Helvetica Neue LT Std 55 Roman" charset="0"/>
                <a:ea typeface="Helvetica Neue LT Std 55 Roman" charset="0"/>
                <a:cs typeface="Helvetica Neue LT Std 55 Roman" charset="0"/>
              </a:rPr>
              <a:t>	El puntaje oscila entre </a:t>
            </a:r>
            <a:r>
              <a:rPr lang="es-ES_tradnl" sz="2000" dirty="0" smtClean="0">
                <a:latin typeface="Helvetica Neue LT Std 55 Roman" charset="0"/>
                <a:ea typeface="Helvetica Neue LT Std 55 Roman" charset="0"/>
                <a:cs typeface="Helvetica Neue LT Std 55 Roman" charset="0"/>
              </a:rPr>
              <a:t>300-850</a:t>
            </a:r>
          </a:p>
          <a:p>
            <a:pPr lvl="1">
              <a:buFont typeface="Courier New" charset="0"/>
              <a:buChar char="o"/>
            </a:pPr>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Cada agencia de crédito usa sistemas ligeramente diferentes, </a:t>
            </a:r>
            <a:r>
              <a:rPr lang="es-ES_tradnl" sz="2000" dirty="0">
                <a:latin typeface="Helvetica Neue LT Std 55 Roman" charset="0"/>
                <a:ea typeface="Helvetica Neue LT Std 55 Roman" charset="0"/>
                <a:cs typeface="Helvetica Neue LT Std 55 Roman" charset="0"/>
              </a:rPr>
              <a:t>pero generalmente son basados en FICO.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4294967295"/>
          </p:nvPr>
        </p:nvSpPr>
        <p:spPr>
          <a:xfrm>
            <a:off x="1752600" y="2040277"/>
            <a:ext cx="6172200" cy="609600"/>
          </a:xfrm>
          <a:prstGeom prst="rect">
            <a:avLst/>
          </a:prstGeom>
        </p:spPr>
        <p:txBody>
          <a:bodyPr>
            <a:noAutofit/>
          </a:bodyPr>
          <a:lstStyle/>
          <a:p>
            <a:pPr marL="0" indent="0">
              <a:lnSpc>
                <a:spcPct val="80000"/>
              </a:lnSpc>
              <a:buNone/>
            </a:pPr>
            <a:r>
              <a:rPr lang="es-ES_tradnl" sz="1600" dirty="0">
                <a:latin typeface="Helvetica Neue LT Std 55 Roman" charset="0"/>
                <a:ea typeface="Helvetica Neue LT Std 55 Roman" charset="0"/>
                <a:cs typeface="Helvetica Neue LT Std 55 Roman" charset="0"/>
              </a:rPr>
              <a:t>Puntualidad de pago en el pasado (solamente incluye pagos hechos después de 30 días). </a:t>
            </a:r>
          </a:p>
        </p:txBody>
      </p:sp>
      <p:sp>
        <p:nvSpPr>
          <p:cNvPr id="8" name="Rectangle 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Calculando</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su</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Puntaje</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2" name="Rectangle 1"/>
          <p:cNvSpPr/>
          <p:nvPr/>
        </p:nvSpPr>
        <p:spPr>
          <a:xfrm>
            <a:off x="437518" y="1774397"/>
            <a:ext cx="1410964" cy="4708981"/>
          </a:xfrm>
          <a:prstGeom prst="rect">
            <a:avLst/>
          </a:prstGeom>
        </p:spPr>
        <p:txBody>
          <a:bodyPr wrap="none">
            <a:spAutoFit/>
          </a:bodyPr>
          <a:lstStyle/>
          <a:p>
            <a:pPr>
              <a:lnSpc>
                <a:spcPct val="150000"/>
              </a:lnSpc>
            </a:pPr>
            <a:r>
              <a:rPr lang="en-US" sz="4000" b="1" dirty="0">
                <a:solidFill>
                  <a:srgbClr val="284B23"/>
                </a:solidFill>
                <a:latin typeface="Helvetica Neue LT Std 55 Roman" charset="0"/>
                <a:ea typeface="Helvetica Neue LT Std 55 Roman" charset="0"/>
                <a:cs typeface="Helvetica Neue LT Std 55 Roman" charset="0"/>
              </a:rPr>
              <a:t>35</a:t>
            </a:r>
            <a:r>
              <a:rPr lang="en-US" sz="4000" b="1" dirty="0" smtClean="0">
                <a:solidFill>
                  <a:srgbClr val="284B23"/>
                </a:solidFill>
                <a:latin typeface="Helvetica Neue LT Std 55 Roman" charset="0"/>
                <a:ea typeface="Helvetica Neue LT Std 55 Roman" charset="0"/>
                <a:cs typeface="Helvetica Neue LT Std 55 Roman" charset="0"/>
              </a:rPr>
              <a:t>%</a:t>
            </a:r>
          </a:p>
          <a:p>
            <a:pPr>
              <a:lnSpc>
                <a:spcPct val="150000"/>
              </a:lnSpc>
            </a:pPr>
            <a:r>
              <a:rPr lang="en-US" sz="4000" b="1" dirty="0" smtClean="0">
                <a:solidFill>
                  <a:srgbClr val="284B23"/>
                </a:solidFill>
                <a:latin typeface="Helvetica Neue LT Std 55 Roman" charset="0"/>
                <a:ea typeface="Helvetica Neue LT Std 55 Roman" charset="0"/>
                <a:cs typeface="Helvetica Neue LT Std 55 Roman" charset="0"/>
              </a:rPr>
              <a:t>30%</a:t>
            </a:r>
          </a:p>
          <a:p>
            <a:pPr>
              <a:lnSpc>
                <a:spcPct val="150000"/>
              </a:lnSpc>
            </a:pPr>
            <a:r>
              <a:rPr lang="en-US" sz="4000" b="1" dirty="0" smtClean="0">
                <a:solidFill>
                  <a:srgbClr val="284B23"/>
                </a:solidFill>
                <a:latin typeface="Helvetica Neue LT Std 55 Roman" charset="0"/>
                <a:ea typeface="Helvetica Neue LT Std 55 Roman" charset="0"/>
                <a:cs typeface="Helvetica Neue LT Std 55 Roman" charset="0"/>
              </a:rPr>
              <a:t>15%</a:t>
            </a:r>
          </a:p>
          <a:p>
            <a:pPr>
              <a:lnSpc>
                <a:spcPct val="150000"/>
              </a:lnSpc>
            </a:pPr>
            <a:r>
              <a:rPr lang="en-US" sz="4000" b="1" dirty="0" smtClean="0">
                <a:solidFill>
                  <a:srgbClr val="284B23"/>
                </a:solidFill>
                <a:latin typeface="Helvetica Neue LT Std 55 Roman" charset="0"/>
                <a:ea typeface="Helvetica Neue LT Std 55 Roman" charset="0"/>
                <a:cs typeface="Helvetica Neue LT Std 55 Roman" charset="0"/>
              </a:rPr>
              <a:t>10%</a:t>
            </a:r>
          </a:p>
          <a:p>
            <a:pPr>
              <a:lnSpc>
                <a:spcPct val="150000"/>
              </a:lnSpc>
            </a:pPr>
            <a:r>
              <a:rPr lang="en-US" sz="4000" b="1" dirty="0" smtClean="0">
                <a:solidFill>
                  <a:srgbClr val="284B23"/>
                </a:solidFill>
                <a:latin typeface="Helvetica Neue LT Std 55 Roman" charset="0"/>
                <a:ea typeface="Helvetica Neue LT Std 55 Roman" charset="0"/>
                <a:cs typeface="Helvetica Neue LT Std 55 Roman" charset="0"/>
              </a:rPr>
              <a:t>10% </a:t>
            </a:r>
          </a:p>
        </p:txBody>
      </p:sp>
      <p:sp>
        <p:nvSpPr>
          <p:cNvPr id="15" name="Content Placeholder 2"/>
          <p:cNvSpPr txBox="1">
            <a:spLocks/>
          </p:cNvSpPr>
          <p:nvPr/>
        </p:nvSpPr>
        <p:spPr>
          <a:xfrm>
            <a:off x="1752600" y="2900085"/>
            <a:ext cx="6858000" cy="5961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s-ES_tradnl" sz="1600" dirty="0">
                <a:latin typeface="Helvetica Neue LT Std 55 Roman" charset="0"/>
                <a:ea typeface="Helvetica Neue LT Std 55 Roman" charset="0"/>
                <a:cs typeface="Helvetica Neue LT Std 55 Roman" charset="0"/>
              </a:rPr>
              <a:t>La cantidad de deuda, expresada como la relación actual de crédito rotatorio (balances de tarjeta de crédito, etc.) y el total de crédito rotativo disponible (límite de crédito). </a:t>
            </a:r>
          </a:p>
        </p:txBody>
      </p:sp>
      <p:sp>
        <p:nvSpPr>
          <p:cNvPr id="16" name="Content Placeholder 2"/>
          <p:cNvSpPr txBox="1">
            <a:spLocks/>
          </p:cNvSpPr>
          <p:nvPr/>
        </p:nvSpPr>
        <p:spPr>
          <a:xfrm>
            <a:off x="1752600" y="3990317"/>
            <a:ext cx="70104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indent="-800100">
              <a:lnSpc>
                <a:spcPct val="80000"/>
              </a:lnSpc>
              <a:buNone/>
            </a:pPr>
            <a:r>
              <a:rPr lang="es-ES_tradnl" sz="1600" dirty="0">
                <a:latin typeface="Helvetica Neue LT Std 55 Roman" charset="0"/>
                <a:ea typeface="Helvetica Neue LT Std 55 Roman" charset="0"/>
                <a:cs typeface="Helvetica Neue LT Std 55 Roman" charset="0"/>
              </a:rPr>
              <a:t>Período de historia de crédito.</a:t>
            </a:r>
          </a:p>
        </p:txBody>
      </p:sp>
      <p:sp>
        <p:nvSpPr>
          <p:cNvPr id="17" name="Content Placeholder 2"/>
          <p:cNvSpPr txBox="1">
            <a:spLocks/>
          </p:cNvSpPr>
          <p:nvPr/>
        </p:nvSpPr>
        <p:spPr>
          <a:xfrm>
            <a:off x="1752600" y="4911823"/>
            <a:ext cx="70104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indent="-800100">
              <a:lnSpc>
                <a:spcPct val="80000"/>
              </a:lnSpc>
              <a:spcBef>
                <a:spcPct val="0"/>
              </a:spcBef>
              <a:buNone/>
            </a:pPr>
            <a:r>
              <a:rPr lang="es-ES_tradnl" sz="1600" dirty="0">
                <a:latin typeface="Helvetica Neue LT Std 55 Roman" charset="0"/>
                <a:ea typeface="Helvetica Neue LT Std 55 Roman" charset="0"/>
                <a:cs typeface="Helvetica Neue LT Std 55 Roman" charset="0"/>
              </a:rPr>
              <a:t>Tipos de crédito usado (plazo, rotativo, bienes raíces).</a:t>
            </a:r>
          </a:p>
        </p:txBody>
      </p:sp>
      <p:sp>
        <p:nvSpPr>
          <p:cNvPr id="18" name="Content Placeholder 2"/>
          <p:cNvSpPr txBox="1">
            <a:spLocks/>
          </p:cNvSpPr>
          <p:nvPr/>
        </p:nvSpPr>
        <p:spPr>
          <a:xfrm>
            <a:off x="1752600" y="5715000"/>
            <a:ext cx="5610404" cy="6159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s-ES_tradnl" sz="1600">
                <a:latin typeface="Helvetica Neue LT Std 55 Roman" charset="0"/>
                <a:ea typeface="Helvetica Neue LT Std 55 Roman" charset="0"/>
                <a:cs typeface="Helvetica Neue LT Std 55 Roman" charset="0"/>
              </a:rPr>
              <a:t>Búsqueda recientes de crédito y/o cantidad de crédito obtenida recientemente.</a:t>
            </a:r>
            <a:endParaRPr lang="en-US" sz="1600" dirty="0">
              <a:latin typeface="Helvetica Neue LT Std 55 Roman" charset="0"/>
              <a:ea typeface="Helvetica Neue LT Std 55 Roman" charset="0"/>
              <a:cs typeface="Helvetica Neue LT Std 55 Roman" charset="0"/>
            </a:endParaRPr>
          </a:p>
        </p:txBody>
      </p:sp>
      <p:cxnSp>
        <p:nvCxnSpPr>
          <p:cNvPr id="19" name="Straight Connector 18"/>
          <p:cNvCxnSpPr/>
          <p:nvPr/>
        </p:nvCxnSpPr>
        <p:spPr>
          <a:xfrm flipH="1">
            <a:off x="533400" y="2695325"/>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33400" y="3666836"/>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3400" y="4550169"/>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33400" y="5494452"/>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0" y="12339935"/>
            <a:ext cx="1454244" cy="338554"/>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t>© July 1, 2015, Joyce Moy </a:t>
            </a:r>
          </a:p>
          <a:p>
            <a:r>
              <a:rPr lang="en-US" sz="800" dirty="0" smtClean="0"/>
              <a:t>All rights reserved.</a:t>
            </a:r>
            <a:endParaRPr lang="en-US" sz="800" dirty="0"/>
          </a:p>
        </p:txBody>
      </p:sp>
      <p:sp>
        <p:nvSpPr>
          <p:cNvPr id="12" name="Rectangle 11"/>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000" b="1" dirty="0">
                <a:solidFill>
                  <a:srgbClr val="284B23"/>
                </a:solidFill>
                <a:latin typeface="Helvetica Neue LT Std 75" charset="0"/>
                <a:ea typeface="Helvetica Neue LT Std 75" charset="0"/>
                <a:cs typeface="Helvetica Neue LT Std 75" charset="0"/>
              </a:rPr>
              <a:t>Manteniendo Buen Crédito y Evitando Dañar su Crédito</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6" name="Straight Connector 15"/>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9" name="Content Placeholder 2"/>
          <p:cNvSpPr txBox="1">
            <a:spLocks/>
          </p:cNvSpPr>
          <p:nvPr/>
        </p:nvSpPr>
        <p:spPr>
          <a:xfrm>
            <a:off x="428802" y="1813560"/>
            <a:ext cx="8229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000" b="1" dirty="0">
                <a:latin typeface="Helvetica Neue LT Std 55 Roman" charset="0"/>
                <a:ea typeface="Helvetica Neue LT Std 55 Roman" charset="0"/>
                <a:cs typeface="Helvetica Neue LT Std 55 Roman" charset="0"/>
              </a:rPr>
              <a:t>Revise su reporte de crédito </a:t>
            </a:r>
            <a:r>
              <a:rPr lang="es-ES_tradnl" sz="2000" dirty="0">
                <a:latin typeface="Helvetica Neue LT Std 55 Roman" charset="0"/>
                <a:ea typeface="Helvetica Neue LT Std 55 Roman" charset="0"/>
                <a:cs typeface="Helvetica Neue LT Std 55 Roman" charset="0"/>
              </a:rPr>
              <a:t>por lo menos una vez al año</a:t>
            </a:r>
            <a:r>
              <a:rPr lang="es-ES_tradnl" sz="2000" dirty="0" smtClean="0">
                <a:latin typeface="Helvetica Neue LT Std 55 Roman" charset="0"/>
                <a:ea typeface="Helvetica Neue LT Std 55 Roman" charset="0"/>
                <a:cs typeface="Helvetica Neue LT Std 55 Roman" charset="0"/>
              </a:rPr>
              <a:t>.</a:t>
            </a:r>
          </a:p>
          <a:p>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Pague sus facturas de servicios a tiempo </a:t>
            </a:r>
            <a:r>
              <a:rPr lang="es-ES_tradnl" sz="2000" dirty="0">
                <a:latin typeface="Helvetica Neue LT Std 55 Roman" charset="0"/>
                <a:ea typeface="Helvetica Neue LT Std 55 Roman" charset="0"/>
                <a:cs typeface="Helvetica Neue LT Std 55 Roman" charset="0"/>
              </a:rPr>
              <a:t>– pago automático si usted tiene suficiente flujo de efectivo</a:t>
            </a:r>
            <a:r>
              <a:rPr lang="es-ES_tradnl" sz="2000" dirty="0" smtClean="0">
                <a:latin typeface="Helvetica Neue LT Std 55 Roman" charset="0"/>
                <a:ea typeface="Helvetica Neue LT Std 55 Roman" charset="0"/>
                <a:cs typeface="Helvetica Neue LT Std 55 Roman" charset="0"/>
              </a:rPr>
              <a:t>.</a:t>
            </a:r>
          </a:p>
          <a:p>
            <a:endParaRPr lang="es-ES_tradnl" sz="2000" dirty="0">
              <a:latin typeface="Helvetica Neue LT Std 55 Roman" charset="0"/>
              <a:ea typeface="Helvetica Neue LT Std 55 Roman" charset="0"/>
              <a:cs typeface="Helvetica Neue LT Std 55 Roman" charset="0"/>
            </a:endParaRPr>
          </a:p>
          <a:p>
            <a:r>
              <a:rPr lang="es-ES_tradnl" sz="2000" dirty="0">
                <a:latin typeface="Helvetica Neue LT Std 55 Roman" charset="0"/>
                <a:ea typeface="Helvetica Neue LT Std 55 Roman" charset="0"/>
                <a:cs typeface="Helvetica Neue LT Std 55 Roman" charset="0"/>
              </a:rPr>
              <a:t>Si usted va a pagar tarde – </a:t>
            </a:r>
            <a:r>
              <a:rPr lang="es-ES_tradnl" sz="2000" b="1" dirty="0">
                <a:latin typeface="Helvetica Neue LT Std 55 Roman" charset="0"/>
                <a:ea typeface="Helvetica Neue LT Std 55 Roman" charset="0"/>
                <a:cs typeface="Helvetica Neue LT Std 55 Roman" charset="0"/>
              </a:rPr>
              <a:t>no espere hasta pasado el día de pago</a:t>
            </a:r>
            <a:r>
              <a:rPr lang="es-ES_tradnl" sz="2000" dirty="0">
                <a:latin typeface="Helvetica Neue LT Std 55 Roman" charset="0"/>
                <a:ea typeface="Helvetica Neue LT Std 55 Roman" charset="0"/>
                <a:cs typeface="Helvetica Neue LT Std 55 Roman" charset="0"/>
              </a:rPr>
              <a:t>: - llame para una extensión - Usted estará a tiempo si paga para el vencimiento de la nueva fecha de extensión</a:t>
            </a:r>
            <a:r>
              <a:rPr lang="es-ES_tradnl" sz="2000" dirty="0" smtClean="0">
                <a:latin typeface="Helvetica Neue LT Std 55 Roman" charset="0"/>
                <a:ea typeface="Helvetica Neue LT Std 55 Roman" charset="0"/>
                <a:cs typeface="Helvetica Neue LT Std 55 Roman" charset="0"/>
              </a:rPr>
              <a:t>.</a:t>
            </a:r>
          </a:p>
          <a:p>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Evite ser un fiador</a:t>
            </a:r>
            <a:r>
              <a:rPr lang="es-ES_tradnl" sz="2000" dirty="0">
                <a:latin typeface="Helvetica Neue LT Std 55 Roman" charset="0"/>
                <a:ea typeface="Helvetica Neue LT Std 55 Roman" charset="0"/>
                <a:cs typeface="Helvetica Neue LT Std 55 Roman" charset="0"/>
              </a:rPr>
              <a:t> en préstamos o tarjetas de créditos para otros</a:t>
            </a:r>
            <a:r>
              <a:rPr lang="es-ES_tradnl" sz="2000" dirty="0" smtClean="0">
                <a:latin typeface="Helvetica Neue LT Std 55 Roman" charset="0"/>
                <a:ea typeface="Helvetica Neue LT Std 55 Roman" charset="0"/>
                <a:cs typeface="Helvetica Neue LT Std 55 Roman" charset="0"/>
              </a:rPr>
              <a:t>.</a:t>
            </a:r>
          </a:p>
          <a:p>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Evite tener usuario autorizado en sus tarjetas de crédito.</a:t>
            </a:r>
            <a:endParaRPr lang="es-ES_tradnl" sz="2000" dirty="0">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400" b="1" dirty="0">
                <a:solidFill>
                  <a:srgbClr val="284B23"/>
                </a:solidFill>
                <a:latin typeface="Helvetica Neue LT Std 75" charset="0"/>
                <a:ea typeface="Helvetica Neue LT Std 75" charset="0"/>
                <a:cs typeface="Helvetica Neue LT Std 75" charset="0"/>
              </a:rPr>
              <a:t>Corrigiendo Errores y Limpiando Reporte de Crédito</a:t>
            </a:r>
            <a:endParaRPr lang="en-US" sz="2400" b="1" kern="0" dirty="0">
              <a:solidFill>
                <a:srgbClr val="284B23"/>
              </a:solidFill>
              <a:latin typeface="Helvetica Neue LT Std 75" charset="0"/>
              <a:ea typeface="Helvetica Neue LT Std 75" charset="0"/>
              <a:cs typeface="Helvetica Neue LT Std 75" charset="0"/>
            </a:endParaRPr>
          </a:p>
        </p:txBody>
      </p:sp>
      <p:sp>
        <p:nvSpPr>
          <p:cNvPr id="9"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0" name="Straight Connector 9"/>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3" name="Content Placeholder 2"/>
          <p:cNvSpPr txBox="1">
            <a:spLocks/>
          </p:cNvSpPr>
          <p:nvPr/>
        </p:nvSpPr>
        <p:spPr>
          <a:xfrm>
            <a:off x="428801" y="1748870"/>
            <a:ext cx="7953199" cy="51091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000" b="1" dirty="0">
                <a:latin typeface="Helvetica Neue LT Std 55 Roman" charset="0"/>
                <a:ea typeface="Helvetica Neue LT Std 55 Roman" charset="0"/>
                <a:cs typeface="Helvetica Neue LT Std 55 Roman" charset="0"/>
              </a:rPr>
              <a:t>Para disputar o corregir reportes de crédito </a:t>
            </a:r>
            <a:r>
              <a:rPr lang="es-ES_tradnl" sz="2000" dirty="0">
                <a:latin typeface="Helvetica Neue LT Std 55 Roman" charset="0"/>
                <a:ea typeface="Helvetica Neue LT Std 55 Roman" charset="0"/>
                <a:cs typeface="Helvetica Neue LT Std 55 Roman" charset="0"/>
              </a:rPr>
              <a:t>– asegúrese de utilizar su derecho de incluir una declaración de 100 palabras con su lado de la historia (ejemplos, Productos defectuosos, cobro incorrecto</a:t>
            </a:r>
            <a:r>
              <a:rPr lang="es-ES_tradnl" sz="2000" dirty="0" smtClean="0">
                <a:latin typeface="Helvetica Neue LT Std 55 Roman" charset="0"/>
                <a:ea typeface="Helvetica Neue LT Std 55 Roman" charset="0"/>
                <a:cs typeface="Helvetica Neue LT Std 55 Roman" charset="0"/>
              </a:rPr>
              <a:t>).</a:t>
            </a:r>
          </a:p>
          <a:p>
            <a:endParaRPr lang="es-ES_tradnl" sz="2000" b="1" dirty="0">
              <a:latin typeface="Helvetica Neue LT Std 55 Roman" charset="0"/>
              <a:ea typeface="Helvetica Neue LT Std 55 Roman" charset="0"/>
              <a:cs typeface="Helvetica Neue LT Std 55 Roman" charset="0"/>
            </a:endParaRPr>
          </a:p>
          <a:p>
            <a:r>
              <a:rPr lang="es-ES_tradnl" sz="2000" b="1" dirty="0" smtClean="0">
                <a:latin typeface="Helvetica Neue LT Std 55 Roman" charset="0"/>
                <a:ea typeface="Helvetica Neue LT Std 55 Roman" charset="0"/>
                <a:cs typeface="Helvetica Neue LT Std 55 Roman" charset="0"/>
              </a:rPr>
              <a:t>Escríbale </a:t>
            </a:r>
            <a:r>
              <a:rPr lang="es-ES_tradnl" sz="2000" b="1" dirty="0">
                <a:latin typeface="Helvetica Neue LT Std 55 Roman" charset="0"/>
                <a:ea typeface="Helvetica Neue LT Std 55 Roman" charset="0"/>
                <a:cs typeface="Helvetica Neue LT Std 55 Roman" charset="0"/>
              </a:rPr>
              <a:t>a la Agencia de Crédito </a:t>
            </a:r>
            <a:r>
              <a:rPr lang="es-ES_tradnl" sz="2000" dirty="0">
                <a:latin typeface="Helvetica Neue LT Std 55 Roman" charset="0"/>
                <a:ea typeface="Helvetica Neue LT Std 55 Roman" charset="0"/>
                <a:cs typeface="Helvetica Neue LT Std 55 Roman" charset="0"/>
              </a:rPr>
              <a:t>que produjo la </a:t>
            </a:r>
            <a:r>
              <a:rPr lang="es-ES_tradnl" sz="2000" dirty="0" smtClean="0">
                <a:latin typeface="Helvetica Neue LT Std 55 Roman" charset="0"/>
                <a:ea typeface="Helvetica Neue LT Std 55 Roman" charset="0"/>
                <a:cs typeface="Helvetica Neue LT Std 55 Roman" charset="0"/>
              </a:rPr>
              <a:t>información en </a:t>
            </a:r>
            <a:r>
              <a:rPr lang="es-ES_tradnl" sz="2000" dirty="0">
                <a:latin typeface="Helvetica Neue LT Std 55 Roman" charset="0"/>
                <a:ea typeface="Helvetica Neue LT Std 55 Roman" charset="0"/>
                <a:cs typeface="Helvetica Neue LT Std 55 Roman" charset="0"/>
              </a:rPr>
              <a:t>su carta asegúrese de </a:t>
            </a:r>
            <a:r>
              <a:rPr lang="es-ES_tradnl" sz="2000" dirty="0" smtClean="0">
                <a:latin typeface="Helvetica Neue LT Std 55 Roman" charset="0"/>
                <a:ea typeface="Helvetica Neue LT Std 55 Roman" charset="0"/>
                <a:cs typeface="Helvetica Neue LT Std 55 Roman" charset="0"/>
              </a:rPr>
              <a:t>incluir:</a:t>
            </a:r>
            <a:endParaRPr lang="es-ES_tradnl" sz="2000" dirty="0">
              <a:latin typeface="Helvetica Neue LT Std 55 Roman" charset="0"/>
              <a:ea typeface="Helvetica Neue LT Std 55 Roman" charset="0"/>
              <a:cs typeface="Helvetica Neue LT Std 55 Roman" charset="0"/>
            </a:endParaRPr>
          </a:p>
          <a:p>
            <a:pPr lvl="1">
              <a:buFont typeface="Courier New" charset="0"/>
              <a:buChar char="o"/>
            </a:pPr>
            <a:r>
              <a:rPr lang="es-ES_tradnl" sz="1600" dirty="0" smtClean="0">
                <a:latin typeface="Helvetica Neue LT Std 55 Roman" charset="0"/>
                <a:ea typeface="Helvetica Neue LT Std 55 Roman" charset="0"/>
                <a:cs typeface="Helvetica Neue LT Std 55 Roman" charset="0"/>
              </a:rPr>
              <a:t>Nombre </a:t>
            </a:r>
            <a:r>
              <a:rPr lang="es-ES_tradnl" sz="1600" dirty="0">
                <a:latin typeface="Helvetica Neue LT Std 55 Roman" charset="0"/>
                <a:ea typeface="Helvetica Neue LT Std 55 Roman" charset="0"/>
                <a:cs typeface="Helvetica Neue LT Std 55 Roman" charset="0"/>
              </a:rPr>
              <a:t>completo incluyendo inicial del segundo nombre y sufijos (Jr., Sr., II, etc</a:t>
            </a:r>
            <a:r>
              <a:rPr lang="es-ES_tradnl" sz="1600" dirty="0" smtClean="0">
                <a:latin typeface="Helvetica Neue LT Std 55 Roman" charset="0"/>
                <a:ea typeface="Helvetica Neue LT Std 55 Roman" charset="0"/>
                <a:cs typeface="Helvetica Neue LT Std 55 Roman" charset="0"/>
              </a:rPr>
              <a:t>.)</a:t>
            </a:r>
          </a:p>
          <a:p>
            <a:pPr lvl="1">
              <a:buFont typeface="Courier New" charset="0"/>
              <a:buChar char="o"/>
            </a:pPr>
            <a:r>
              <a:rPr lang="es-ES_tradnl" sz="1600" dirty="0" smtClean="0">
                <a:latin typeface="Helvetica Neue LT Std 55 Roman" charset="0"/>
                <a:ea typeface="Helvetica Neue LT Std 55 Roman" charset="0"/>
                <a:cs typeface="Helvetica Neue LT Std 55 Roman" charset="0"/>
              </a:rPr>
              <a:t>Fecha </a:t>
            </a:r>
            <a:r>
              <a:rPr lang="es-ES_tradnl" sz="1600" dirty="0">
                <a:latin typeface="Helvetica Neue LT Std 55 Roman" charset="0"/>
                <a:ea typeface="Helvetica Neue LT Std 55 Roman" charset="0"/>
                <a:cs typeface="Helvetica Neue LT Std 55 Roman" charset="0"/>
              </a:rPr>
              <a:t>de </a:t>
            </a:r>
            <a:r>
              <a:rPr lang="es-ES_tradnl" sz="1600" dirty="0" smtClean="0">
                <a:latin typeface="Helvetica Neue LT Std 55 Roman" charset="0"/>
                <a:ea typeface="Helvetica Neue LT Std 55 Roman" charset="0"/>
                <a:cs typeface="Helvetica Neue LT Std 55 Roman" charset="0"/>
              </a:rPr>
              <a:t>nacimiento</a:t>
            </a:r>
          </a:p>
          <a:p>
            <a:pPr lvl="1">
              <a:buFont typeface="Courier New" charset="0"/>
              <a:buChar char="o"/>
            </a:pPr>
            <a:r>
              <a:rPr lang="es-ES_tradnl" sz="1600" dirty="0" smtClean="0">
                <a:latin typeface="Helvetica Neue LT Std 55 Roman" charset="0"/>
                <a:ea typeface="Helvetica Neue LT Std 55 Roman" charset="0"/>
                <a:cs typeface="Helvetica Neue LT Std 55 Roman" charset="0"/>
              </a:rPr>
              <a:t>Número </a:t>
            </a:r>
            <a:r>
              <a:rPr lang="es-ES_tradnl" sz="1600" dirty="0">
                <a:latin typeface="Helvetica Neue LT Std 55 Roman" charset="0"/>
                <a:ea typeface="Helvetica Neue LT Std 55 Roman" charset="0"/>
                <a:cs typeface="Helvetica Neue LT Std 55 Roman" charset="0"/>
              </a:rPr>
              <a:t>de Seguro </a:t>
            </a:r>
            <a:r>
              <a:rPr lang="es-ES_tradnl" sz="1600" dirty="0" smtClean="0">
                <a:latin typeface="Helvetica Neue LT Std 55 Roman" charset="0"/>
                <a:ea typeface="Helvetica Neue LT Std 55 Roman" charset="0"/>
                <a:cs typeface="Helvetica Neue LT Std 55 Roman" charset="0"/>
              </a:rPr>
              <a:t>Social</a:t>
            </a:r>
          </a:p>
          <a:p>
            <a:pPr lvl="1">
              <a:buFont typeface="Courier New" charset="0"/>
              <a:buChar char="o"/>
            </a:pPr>
            <a:r>
              <a:rPr lang="es-ES_tradnl" sz="1600" dirty="0" smtClean="0">
                <a:latin typeface="Helvetica Neue LT Std 55 Roman" charset="0"/>
                <a:ea typeface="Helvetica Neue LT Std 55 Roman" charset="0"/>
                <a:cs typeface="Helvetica Neue LT Std 55 Roman" charset="0"/>
              </a:rPr>
              <a:t>Dirección </a:t>
            </a:r>
            <a:r>
              <a:rPr lang="es-ES_tradnl" sz="1600" dirty="0">
                <a:latin typeface="Helvetica Neue LT Std 55 Roman" charset="0"/>
                <a:ea typeface="Helvetica Neue LT Std 55 Roman" charset="0"/>
                <a:cs typeface="Helvetica Neue LT Std 55 Roman" charset="0"/>
              </a:rPr>
              <a:t>actual de </a:t>
            </a:r>
            <a:r>
              <a:rPr lang="es-ES_tradnl" sz="1600" dirty="0" smtClean="0">
                <a:latin typeface="Helvetica Neue LT Std 55 Roman" charset="0"/>
                <a:ea typeface="Helvetica Neue LT Std 55 Roman" charset="0"/>
                <a:cs typeface="Helvetica Neue LT Std 55 Roman" charset="0"/>
              </a:rPr>
              <a:t>correo</a:t>
            </a:r>
          </a:p>
          <a:p>
            <a:pPr lvl="1">
              <a:buFont typeface="Courier New" charset="0"/>
              <a:buChar char="o"/>
            </a:pPr>
            <a:r>
              <a:rPr lang="es-ES_tradnl" sz="1600" dirty="0" smtClean="0">
                <a:latin typeface="Helvetica Neue LT Std 55 Roman" charset="0"/>
                <a:ea typeface="Helvetica Neue LT Std 55 Roman" charset="0"/>
                <a:cs typeface="Helvetica Neue LT Std 55 Roman" charset="0"/>
              </a:rPr>
              <a:t>Si </a:t>
            </a:r>
            <a:r>
              <a:rPr lang="es-ES_tradnl" sz="1600" dirty="0">
                <a:latin typeface="Helvetica Neue LT Std 55 Roman" charset="0"/>
                <a:ea typeface="Helvetica Neue LT Std 55 Roman" charset="0"/>
                <a:cs typeface="Helvetica Neue LT Std 55 Roman" charset="0"/>
              </a:rPr>
              <a:t>es aplicable, el nombre y número de cuenta del acreedor y artículo en cuestión </a:t>
            </a:r>
          </a:p>
          <a:p>
            <a:pPr lvl="1">
              <a:buFont typeface="Courier New" charset="0"/>
              <a:buChar char="o"/>
            </a:pPr>
            <a:r>
              <a:rPr lang="es-ES_tradnl" sz="1600" dirty="0" smtClean="0">
                <a:latin typeface="Helvetica Neue LT Std 55 Roman" charset="0"/>
                <a:ea typeface="Helvetica Neue LT Std 55 Roman" charset="0"/>
                <a:cs typeface="Helvetica Neue LT Std 55 Roman" charset="0"/>
              </a:rPr>
              <a:t>La </a:t>
            </a:r>
            <a:r>
              <a:rPr lang="es-ES_tradnl" sz="1600" dirty="0">
                <a:latin typeface="Helvetica Neue LT Std 55 Roman" charset="0"/>
                <a:ea typeface="Helvetica Neue LT Std 55 Roman" charset="0"/>
                <a:cs typeface="Helvetica Neue LT Std 55 Roman" charset="0"/>
              </a:rPr>
              <a:t>razón específica de su desacuerdo con el artículo </a:t>
            </a:r>
            <a:r>
              <a:rPr lang="es-ES_tradnl" sz="1600" dirty="0" smtClean="0">
                <a:latin typeface="Helvetica Neue LT Std 55 Roman" charset="0"/>
                <a:ea typeface="Helvetica Neue LT Std 55 Roman" charset="0"/>
                <a:cs typeface="Helvetica Neue LT Std 55 Roman" charset="0"/>
              </a:rPr>
              <a:t>disputado</a:t>
            </a:r>
          </a:p>
          <a:p>
            <a:pPr lvl="1">
              <a:buFont typeface="Courier New" charset="0"/>
              <a:buChar char="o"/>
            </a:pPr>
            <a:r>
              <a:rPr lang="es-ES_tradnl" sz="1600" dirty="0" smtClean="0">
                <a:latin typeface="Helvetica Neue LT Std 55 Roman" charset="0"/>
                <a:ea typeface="Helvetica Neue LT Std 55 Roman" charset="0"/>
                <a:cs typeface="Helvetica Neue LT Std 55 Roman" charset="0"/>
              </a:rPr>
              <a:t>Su </a:t>
            </a:r>
            <a:r>
              <a:rPr lang="es-ES_tradnl" sz="1600" dirty="0">
                <a:latin typeface="Helvetica Neue LT Std 55 Roman" charset="0"/>
                <a:ea typeface="Helvetica Neue LT Std 55 Roman" charset="0"/>
                <a:cs typeface="Helvetica Neue LT Std 55 Roman" charset="0"/>
              </a:rPr>
              <a:t>firma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28801" y="1748870"/>
            <a:ext cx="8562797" cy="51091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s-ES_tradnl" sz="1900" b="1" dirty="0">
                <a:latin typeface="Helvetica Neue LT Std 55 Roman" charset="0"/>
                <a:ea typeface="Helvetica Neue LT Std 55 Roman" charset="0"/>
                <a:cs typeface="Helvetica Neue LT Std 55 Roman" charset="0"/>
              </a:rPr>
              <a:t>Corrija errores </a:t>
            </a:r>
            <a:r>
              <a:rPr lang="es-ES_tradnl" sz="1900" dirty="0">
                <a:latin typeface="Helvetica Neue LT Std 55 Roman" charset="0"/>
                <a:ea typeface="Helvetica Neue LT Std 55 Roman" charset="0"/>
                <a:cs typeface="Helvetica Neue LT Std 55 Roman" charset="0"/>
              </a:rPr>
              <a:t>- inmediatamente reporte cualquier error</a:t>
            </a:r>
          </a:p>
          <a:p>
            <a:pPr>
              <a:lnSpc>
                <a:spcPct val="90000"/>
              </a:lnSpc>
            </a:pPr>
            <a:r>
              <a:rPr lang="es-ES_tradnl" sz="1900" b="1" dirty="0">
                <a:latin typeface="Helvetica Neue LT Std 55 Roman" charset="0"/>
                <a:ea typeface="Helvetica Neue LT Std 55 Roman" charset="0"/>
                <a:cs typeface="Helvetica Neue LT Std 55 Roman" charset="0"/>
              </a:rPr>
              <a:t>Remueva artículos donde el período de reporte se ha vencido:</a:t>
            </a:r>
          </a:p>
          <a:p>
            <a:pPr lvl="1">
              <a:lnSpc>
                <a:spcPct val="90000"/>
              </a:lnSpc>
              <a:buFont typeface="Courier New" charset="0"/>
              <a:buChar char="o"/>
            </a:pPr>
            <a:r>
              <a:rPr lang="es-ES_tradnl" sz="1900" dirty="0">
                <a:latin typeface="Helvetica Neue LT Std 55 Roman" charset="0"/>
                <a:ea typeface="Helvetica Neue LT Std 55 Roman" charset="0"/>
                <a:cs typeface="Helvetica Neue LT Std 55 Roman" charset="0"/>
              </a:rPr>
              <a:t>	Información Negativa reportada por 7 años.</a:t>
            </a:r>
          </a:p>
          <a:p>
            <a:pPr lvl="1">
              <a:lnSpc>
                <a:spcPct val="90000"/>
              </a:lnSpc>
              <a:buFont typeface="Courier New" charset="0"/>
              <a:buChar char="o"/>
            </a:pPr>
            <a:r>
              <a:rPr lang="es-ES_tradnl" sz="1900" dirty="0">
                <a:latin typeface="Helvetica Neue LT Std 55 Roman" charset="0"/>
                <a:ea typeface="Helvetica Neue LT Std 55 Roman" charset="0"/>
                <a:cs typeface="Helvetica Neue LT Std 55 Roman" charset="0"/>
              </a:rPr>
              <a:t>   Capítulo 7 de Bancarrota reportado por 10 años.</a:t>
            </a:r>
          </a:p>
          <a:p>
            <a:pPr lvl="1">
              <a:lnSpc>
                <a:spcPct val="90000"/>
              </a:lnSpc>
              <a:buFont typeface="Courier New" charset="0"/>
              <a:buChar char="o"/>
            </a:pPr>
            <a:r>
              <a:rPr lang="es-ES_tradnl" sz="1900" dirty="0">
                <a:latin typeface="Helvetica Neue LT Std 55 Roman" charset="0"/>
                <a:ea typeface="Helvetica Neue LT Std 55 Roman" charset="0"/>
                <a:cs typeface="Helvetica Neue LT Std 55 Roman" charset="0"/>
              </a:rPr>
              <a:t> 	Capítulo 13 de Bancarrota reportado por 7 años.</a:t>
            </a:r>
          </a:p>
          <a:p>
            <a:pPr lvl="1">
              <a:lnSpc>
                <a:spcPct val="90000"/>
              </a:lnSpc>
              <a:buFont typeface="Courier New" charset="0"/>
              <a:buChar char="o"/>
            </a:pPr>
            <a:r>
              <a:rPr lang="es-ES_tradnl" sz="1900" dirty="0">
                <a:latin typeface="Helvetica Neue LT Std 55 Roman" charset="0"/>
                <a:ea typeface="Helvetica Neue LT Std 55 Roman" charset="0"/>
                <a:cs typeface="Helvetica Neue LT Std 55 Roman" charset="0"/>
              </a:rPr>
              <a:t>   Expedientes criminales – no tienen límite de tiempo.</a:t>
            </a:r>
          </a:p>
          <a:p>
            <a:pPr lvl="1">
              <a:lnSpc>
                <a:spcPct val="90000"/>
              </a:lnSpc>
              <a:buFont typeface="Courier New" charset="0"/>
              <a:buChar char="o"/>
            </a:pPr>
            <a:r>
              <a:rPr lang="es-ES_tradnl" sz="1900" dirty="0">
                <a:latin typeface="Helvetica Neue LT Std 55 Roman" charset="0"/>
                <a:ea typeface="Helvetica Neue LT Std 55 Roman" charset="0"/>
                <a:cs typeface="Helvetica Neue LT Std 55 Roman" charset="0"/>
              </a:rPr>
              <a:t>   Otros artículos cubierto en la Deuda de Protección </a:t>
            </a:r>
            <a:r>
              <a:rPr lang="es-ES_tradnl" sz="1900" dirty="0" smtClean="0">
                <a:latin typeface="Helvetica Neue LT Std 55 Roman" charset="0"/>
                <a:ea typeface="Helvetica Neue LT Std 55 Roman" charset="0"/>
                <a:cs typeface="Helvetica Neue LT Std 55 Roman" charset="0"/>
              </a:rPr>
              <a:t>al 	Consumidor (</a:t>
            </a:r>
            <a:r>
              <a:rPr lang="es-ES_tradnl" sz="1900" dirty="0" err="1">
                <a:latin typeface="Helvetica Neue LT Std 55 Roman" charset="0"/>
                <a:ea typeface="Helvetica Neue LT Std 55 Roman" charset="0"/>
                <a:cs typeface="Helvetica Neue LT Std 55 Roman" charset="0"/>
              </a:rPr>
              <a:t>Consumer</a:t>
            </a:r>
            <a:r>
              <a:rPr lang="es-ES_tradnl" sz="1900" dirty="0">
                <a:latin typeface="Helvetica Neue LT Std 55 Roman" charset="0"/>
                <a:ea typeface="Helvetica Neue LT Std 55 Roman" charset="0"/>
                <a:cs typeface="Helvetica Neue LT Std 55 Roman" charset="0"/>
              </a:rPr>
              <a:t> </a:t>
            </a:r>
            <a:r>
              <a:rPr lang="es-ES_tradnl" sz="1900" dirty="0" err="1">
                <a:latin typeface="Helvetica Neue LT Std 55 Roman" charset="0"/>
                <a:ea typeface="Helvetica Neue LT Std 55 Roman" charset="0"/>
                <a:cs typeface="Helvetica Neue LT Std 55 Roman" charset="0"/>
              </a:rPr>
              <a:t>Debt</a:t>
            </a:r>
            <a:r>
              <a:rPr lang="es-ES_tradnl" sz="1900" dirty="0">
                <a:latin typeface="Helvetica Neue LT Std 55 Roman" charset="0"/>
                <a:ea typeface="Helvetica Neue LT Std 55 Roman" charset="0"/>
                <a:cs typeface="Helvetica Neue LT Std 55 Roman" charset="0"/>
              </a:rPr>
              <a:t> </a:t>
            </a:r>
            <a:r>
              <a:rPr lang="es-ES_tradnl" sz="1900" dirty="0" err="1">
                <a:latin typeface="Helvetica Neue LT Std 55 Roman" charset="0"/>
                <a:ea typeface="Helvetica Neue LT Std 55 Roman" charset="0"/>
                <a:cs typeface="Helvetica Neue LT Std 55 Roman" charset="0"/>
              </a:rPr>
              <a:t>Protection</a:t>
            </a:r>
            <a:r>
              <a:rPr lang="es-ES_tradnl" sz="1900" dirty="0">
                <a:latin typeface="Helvetica Neue LT Std 55 Roman" charset="0"/>
                <a:ea typeface="Helvetica Neue LT Std 55 Roman" charset="0"/>
                <a:cs typeface="Helvetica Neue LT Std 55 Roman" charset="0"/>
              </a:rPr>
              <a:t>).</a:t>
            </a:r>
          </a:p>
          <a:p>
            <a:pPr>
              <a:lnSpc>
                <a:spcPct val="90000"/>
              </a:lnSpc>
            </a:pPr>
            <a:r>
              <a:rPr lang="es-ES_tradnl" sz="1900" b="1" dirty="0">
                <a:latin typeface="Helvetica Neue LT Std 55 Roman" charset="0"/>
                <a:ea typeface="Helvetica Neue LT Std 55 Roman" charset="0"/>
                <a:cs typeface="Helvetica Neue LT Std 55 Roman" charset="0"/>
              </a:rPr>
              <a:t>Comienza a pagar a tiempo.</a:t>
            </a:r>
          </a:p>
          <a:p>
            <a:pPr>
              <a:lnSpc>
                <a:spcPct val="90000"/>
              </a:lnSpc>
            </a:pPr>
            <a:r>
              <a:rPr lang="es-ES_tradnl" sz="1900" b="1" dirty="0">
                <a:latin typeface="Helvetica Neue LT Std 55 Roman" charset="0"/>
                <a:ea typeface="Helvetica Neue LT Std 55 Roman" charset="0"/>
                <a:cs typeface="Helvetica Neue LT Std 55 Roman" charset="0"/>
              </a:rPr>
              <a:t>Obtenga una tarjeta de crédito asegurada.</a:t>
            </a:r>
          </a:p>
          <a:p>
            <a:pPr>
              <a:lnSpc>
                <a:spcPct val="90000"/>
              </a:lnSpc>
            </a:pPr>
            <a:r>
              <a:rPr lang="es-ES_tradnl" sz="1900" b="1" dirty="0">
                <a:latin typeface="Helvetica Neue LT Std 55 Roman" charset="0"/>
                <a:ea typeface="Helvetica Neue LT Std 55 Roman" charset="0"/>
                <a:cs typeface="Helvetica Neue LT Std 55 Roman" charset="0"/>
              </a:rPr>
              <a:t>Préstamos para construir crédito </a:t>
            </a:r>
            <a:r>
              <a:rPr lang="es-ES_tradnl" sz="1900" dirty="0">
                <a:latin typeface="Helvetica Neue LT Std 55 Roman" charset="0"/>
                <a:ea typeface="Helvetica Neue LT Std 55 Roman" charset="0"/>
                <a:cs typeface="Helvetica Neue LT Std 55 Roman" charset="0"/>
              </a:rPr>
              <a:t>(ofrecido por algunas uniones de crédito y bancos comunitarios).</a:t>
            </a:r>
          </a:p>
          <a:p>
            <a:pPr>
              <a:lnSpc>
                <a:spcPct val="90000"/>
              </a:lnSpc>
            </a:pPr>
            <a:r>
              <a:rPr lang="es-ES_tradnl" sz="1900" b="1" dirty="0">
                <a:latin typeface="Helvetica Neue LT Std 55 Roman" charset="0"/>
                <a:ea typeface="Helvetica Neue LT Std 55 Roman" charset="0"/>
                <a:cs typeface="Helvetica Neue LT Std 55 Roman" charset="0"/>
              </a:rPr>
              <a:t>Obtenga una tarjeta autorizada </a:t>
            </a:r>
            <a:r>
              <a:rPr lang="es-ES_tradnl" sz="1900" dirty="0">
                <a:latin typeface="Helvetica Neue LT Std 55 Roman" charset="0"/>
                <a:ea typeface="Helvetica Neue LT Std 55 Roman" charset="0"/>
                <a:cs typeface="Helvetica Neue LT Std 55 Roman" charset="0"/>
              </a:rPr>
              <a:t>(riesgo para el usuario principal de la tarjeta).</a:t>
            </a:r>
          </a:p>
          <a:p>
            <a:pPr>
              <a:lnSpc>
                <a:spcPct val="90000"/>
              </a:lnSpc>
            </a:pPr>
            <a:r>
              <a:rPr lang="es-ES_tradnl" sz="1900" b="1" dirty="0">
                <a:latin typeface="Helvetica Neue LT Std 55 Roman" charset="0"/>
                <a:ea typeface="Helvetica Neue LT Std 55 Roman" charset="0"/>
                <a:cs typeface="Helvetica Neue LT Std 55 Roman" charset="0"/>
              </a:rPr>
              <a:t>Obtenga un fiador </a:t>
            </a:r>
            <a:r>
              <a:rPr lang="es-ES_tradnl" sz="1900" dirty="0">
                <a:latin typeface="Helvetica Neue LT Std 55 Roman" charset="0"/>
                <a:ea typeface="Helvetica Neue LT Std 55 Roman" charset="0"/>
                <a:cs typeface="Helvetica Neue LT Std 55 Roman" charset="0"/>
              </a:rPr>
              <a:t>(riesgo para el fiador</a:t>
            </a:r>
            <a:r>
              <a:rPr lang="es-ES_tradnl" sz="1900" dirty="0" smtClean="0">
                <a:latin typeface="Helvetica Neue LT Std 55 Roman" charset="0"/>
                <a:ea typeface="Helvetica Neue LT Std 55 Roman" charset="0"/>
                <a:cs typeface="Helvetica Neue LT Std 55 Roman" charset="0"/>
              </a:rPr>
              <a:t>).</a:t>
            </a:r>
            <a:endParaRPr lang="es-ES_tradnl" sz="1900" dirty="0">
              <a:latin typeface="Helvetica Neue LT Std 55 Roman" charset="0"/>
              <a:ea typeface="Helvetica Neue LT Std 55 Roman" charset="0"/>
              <a:cs typeface="Helvetica Neue LT Std 55 Roman" charset="0"/>
            </a:endParaRPr>
          </a:p>
        </p:txBody>
      </p:sp>
      <p:sp>
        <p:nvSpPr>
          <p:cNvPr id="14" name="Rectangle 1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Estrategias para Reparar Crédito</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8" name="Straight Connector 1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Qué</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es</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una</a:t>
            </a:r>
            <a:r>
              <a:rPr lang="en-US" sz="2800" b="1" dirty="0">
                <a:solidFill>
                  <a:srgbClr val="284B23"/>
                </a:solidFill>
                <a:latin typeface="Helvetica Neue LT Std 75" charset="0"/>
                <a:ea typeface="Helvetica Neue LT Std 75" charset="0"/>
                <a:cs typeface="Helvetica Neue LT Std 75" charset="0"/>
              </a:rPr>
              <a:t> </a:t>
            </a:r>
            <a:r>
              <a:rPr lang="en-US" sz="2800" b="1" dirty="0" err="1">
                <a:solidFill>
                  <a:srgbClr val="284B23"/>
                </a:solidFill>
                <a:latin typeface="Helvetica Neue LT Std 75" charset="0"/>
                <a:ea typeface="Helvetica Neue LT Std 75" charset="0"/>
                <a:cs typeface="Helvetica Neue LT Std 75" charset="0"/>
              </a:rPr>
              <a:t>Tarjeta</a:t>
            </a:r>
            <a:r>
              <a:rPr lang="en-US" sz="2800" b="1" dirty="0">
                <a:solidFill>
                  <a:srgbClr val="284B23"/>
                </a:solidFill>
                <a:latin typeface="Helvetica Neue LT Std 75" charset="0"/>
                <a:ea typeface="Helvetica Neue LT Std 75" charset="0"/>
                <a:cs typeface="Helvetica Neue LT Std 75" charset="0"/>
              </a:rPr>
              <a:t> de </a:t>
            </a:r>
            <a:r>
              <a:rPr lang="en-US" sz="2800" b="1" dirty="0" err="1">
                <a:solidFill>
                  <a:srgbClr val="284B23"/>
                </a:solidFill>
                <a:latin typeface="Helvetica Neue LT Std 75" charset="0"/>
                <a:ea typeface="Helvetica Neue LT Std 75" charset="0"/>
                <a:cs typeface="Helvetica Neue LT Std 75" charset="0"/>
              </a:rPr>
              <a:t>Crédito</a:t>
            </a:r>
            <a:r>
              <a:rPr lang="en-US" sz="2800" b="1" dirty="0">
                <a:solidFill>
                  <a:srgbClr val="284B23"/>
                </a:solidFill>
                <a:latin typeface="Helvetica Neue LT Std 75" charset="0"/>
                <a:ea typeface="Helvetica Neue LT Std 75" charset="0"/>
                <a:cs typeface="Helvetica Neue LT Std 75" charset="0"/>
              </a:rPr>
              <a:t>?</a:t>
            </a:r>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3" name="Content Placeholder 2"/>
          <p:cNvSpPr txBox="1">
            <a:spLocks/>
          </p:cNvSpPr>
          <p:nvPr/>
        </p:nvSpPr>
        <p:spPr>
          <a:xfrm>
            <a:off x="304800" y="1748870"/>
            <a:ext cx="7648399"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125" indent="-255588">
              <a:spcBef>
                <a:spcPts val="1500"/>
              </a:spcBef>
              <a:buFontTx/>
              <a:buChar char="•"/>
            </a:pPr>
            <a:r>
              <a:rPr lang="es-ES_tradnl" sz="2000" dirty="0">
                <a:solidFill>
                  <a:srgbClr val="000000"/>
                </a:solidFill>
                <a:latin typeface="Helvetica Neue LT Std 55 Roman" charset="0"/>
                <a:ea typeface="Helvetica Neue LT Std 55 Roman" charset="0"/>
                <a:cs typeface="Helvetica Neue LT Std 55 Roman" charset="0"/>
              </a:rPr>
              <a:t>Tarjeta emitida por un acreedor o institución la cual le permite al cliente tener acceso a una línea de crédito para comprar bienes, servicios u obtener un préstamo (avance de efectivo) basado en un acuerdo contractual.</a:t>
            </a:r>
          </a:p>
          <a:p>
            <a:pPr marL="365125" indent="-255588">
              <a:spcBef>
                <a:spcPts val="1500"/>
              </a:spcBef>
              <a:buFontTx/>
              <a:buChar char="•"/>
            </a:pPr>
            <a:r>
              <a:rPr lang="es-ES_tradnl" sz="2000" dirty="0">
                <a:solidFill>
                  <a:srgbClr val="000000"/>
                </a:solidFill>
                <a:latin typeface="Helvetica Neue LT Std 55 Roman" charset="0"/>
                <a:ea typeface="Helvetica Neue LT Std 55 Roman" charset="0"/>
                <a:cs typeface="Helvetica Neue LT Std 55 Roman" charset="0"/>
              </a:rPr>
              <a:t>El poseedor de la tarjeta debe pagar cantidades retiradas como acordado, por ejemplo, balance completo, o en un período de tiempo con los intereses y otros costos o tarifas acordados.</a:t>
            </a:r>
          </a:p>
          <a:p>
            <a:pPr marL="365125" indent="-255588">
              <a:spcBef>
                <a:spcPts val="1500"/>
              </a:spcBef>
              <a:buFontTx/>
              <a:buChar char="•"/>
            </a:pPr>
            <a:r>
              <a:rPr lang="es-ES_tradnl" sz="2000" dirty="0">
                <a:solidFill>
                  <a:srgbClr val="000000"/>
                </a:solidFill>
                <a:latin typeface="Helvetica Neue LT Std 55 Roman" charset="0"/>
                <a:ea typeface="Helvetica Neue LT Std 55 Roman" charset="0"/>
                <a:cs typeface="Helvetica Neue LT Std 55 Roman" charset="0"/>
              </a:rPr>
              <a:t>No confundirlo con una tarjeta de pago en la cual el total del balance debe ser pagado cuando llega la factura (algunas tarjetas le permiten escoger que gastos pagar en un período de tiempo).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28</a:t>
            </a:fld>
            <a:endParaRPr lang="en-US">
              <a:solidFill>
                <a:srgbClr val="FFFFFF"/>
              </a:solidFill>
              <a:latin typeface="+mn-lt"/>
            </a:endParaRPr>
          </a:p>
        </p:txBody>
      </p:sp>
      <p:pic>
        <p:nvPicPr>
          <p:cNvPr id="8"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Protecciones a Tarjeta de Crédito</a:t>
            </a:r>
          </a:p>
        </p:txBody>
      </p: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4" name="Straight Connector 1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7" name="Content Placeholder 2"/>
          <p:cNvSpPr txBox="1">
            <a:spLocks/>
          </p:cNvSpPr>
          <p:nvPr/>
        </p:nvSpPr>
        <p:spPr>
          <a:xfrm>
            <a:off x="428801" y="1748870"/>
            <a:ext cx="8105599"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buFontTx/>
              <a:buChar char="•"/>
            </a:pPr>
            <a:r>
              <a:rPr lang="es-ES_tradnl" sz="2000" dirty="0">
                <a:solidFill>
                  <a:srgbClr val="000000"/>
                </a:solidFill>
                <a:latin typeface="Helvetica Neue LT Std 55 Roman" charset="0"/>
                <a:ea typeface="Helvetica Neue LT Std 55 Roman" charset="0"/>
                <a:cs typeface="Helvetica Neue LT Std 55 Roman" charset="0"/>
              </a:rPr>
              <a:t>Compañías de tarjeta de crédito </a:t>
            </a:r>
            <a:r>
              <a:rPr lang="es-ES_tradnl" sz="2000" b="1" dirty="0">
                <a:solidFill>
                  <a:srgbClr val="000000"/>
                </a:solidFill>
                <a:latin typeface="Helvetica Neue LT Std 55 Roman" charset="0"/>
                <a:ea typeface="Helvetica Neue LT Std 55 Roman" charset="0"/>
                <a:cs typeface="Helvetica Neue LT Std 55 Roman" charset="0"/>
              </a:rPr>
              <a:t>deben proveer notificación escrita </a:t>
            </a:r>
            <a:r>
              <a:rPr lang="es-ES_tradnl" sz="2000" b="1" dirty="0" smtClean="0">
                <a:solidFill>
                  <a:srgbClr val="000000"/>
                </a:solidFill>
                <a:latin typeface="Helvetica Neue LT Std 55 Roman" charset="0"/>
                <a:ea typeface="Helvetica Neue LT Std 55 Roman" charset="0"/>
                <a:cs typeface="Helvetica Neue LT Std 55 Roman" charset="0"/>
              </a:rPr>
              <a:t>45 </a:t>
            </a:r>
            <a:r>
              <a:rPr lang="es-ES_tradnl" sz="2000" b="1" dirty="0">
                <a:solidFill>
                  <a:srgbClr val="000000"/>
                </a:solidFill>
                <a:latin typeface="Helvetica Neue LT Std 55 Roman" charset="0"/>
                <a:ea typeface="Helvetica Neue LT Std 55 Roman" charset="0"/>
                <a:cs typeface="Helvetica Neue LT Std 55 Roman" charset="0"/>
              </a:rPr>
              <a:t>días antes de cambiar la tasa de </a:t>
            </a:r>
            <a:r>
              <a:rPr lang="es-ES_tradnl" sz="2000" b="1" dirty="0" smtClean="0">
                <a:solidFill>
                  <a:srgbClr val="000000"/>
                </a:solidFill>
                <a:latin typeface="Helvetica Neue LT Std 55 Roman" charset="0"/>
                <a:ea typeface="Helvetica Neue LT Std 55 Roman" charset="0"/>
                <a:cs typeface="Helvetica Neue LT Std 55 Roman" charset="0"/>
              </a:rPr>
              <a:t>interés</a:t>
            </a:r>
            <a:r>
              <a:rPr lang="es-ES_tradnl" sz="2000" dirty="0" smtClean="0">
                <a:solidFill>
                  <a:srgbClr val="000000"/>
                </a:solidFill>
                <a:latin typeface="Helvetica Neue LT Std 55 Roman" charset="0"/>
                <a:ea typeface="Helvetica Neue LT Std 55 Roman" charset="0"/>
                <a:cs typeface="Helvetica Neue LT Std 55 Roman" charset="0"/>
              </a:rPr>
              <a:t> en </a:t>
            </a:r>
            <a:r>
              <a:rPr lang="es-ES_tradnl" sz="2000" dirty="0">
                <a:solidFill>
                  <a:srgbClr val="000000"/>
                </a:solidFill>
                <a:latin typeface="Helvetica Neue LT Std 55 Roman" charset="0"/>
                <a:ea typeface="Helvetica Neue LT Std 55 Roman" charset="0"/>
                <a:cs typeface="Helvetica Neue LT Std 55 Roman" charset="0"/>
              </a:rPr>
              <a:t>futuros balances o hacer cambios  significantes en los términos acordados de una tarjeta de crédito.</a:t>
            </a:r>
          </a:p>
          <a:p>
            <a:pPr>
              <a:spcBef>
                <a:spcPts val="1000"/>
              </a:spcBef>
              <a:buFontTx/>
              <a:buChar char="•"/>
            </a:pPr>
            <a:r>
              <a:rPr lang="es-ES_tradnl" sz="2000" dirty="0">
                <a:solidFill>
                  <a:srgbClr val="000000"/>
                </a:solidFill>
                <a:latin typeface="Helvetica Neue LT Std 55 Roman" charset="0"/>
                <a:ea typeface="Helvetica Neue LT Std 55 Roman" charset="0"/>
                <a:cs typeface="Helvetica Neue LT Std 55 Roman" charset="0"/>
              </a:rPr>
              <a:t>Notificaciones le dan al consumidor el canal apropiado para evitar aumento de tarifas.</a:t>
            </a:r>
          </a:p>
          <a:p>
            <a:pPr>
              <a:spcBef>
                <a:spcPts val="1000"/>
              </a:spcBef>
              <a:buFontTx/>
              <a:buChar char="•"/>
            </a:pPr>
            <a:r>
              <a:rPr lang="es-ES_tradnl" sz="2000" dirty="0">
                <a:solidFill>
                  <a:srgbClr val="000000"/>
                </a:solidFill>
                <a:latin typeface="Helvetica Neue LT Std 55 Roman" charset="0"/>
                <a:ea typeface="Helvetica Neue LT Std 55 Roman" charset="0"/>
                <a:cs typeface="Helvetica Neue LT Std 55 Roman" charset="0"/>
              </a:rPr>
              <a:t>Si el consumidor cancela, él/ella debe pagar la deuda en cinco años o haciendo pagos mensuales de hasta la cantidad doble del pago mínimo actual.</a:t>
            </a:r>
          </a:p>
          <a:p>
            <a:pPr>
              <a:spcBef>
                <a:spcPts val="1000"/>
              </a:spcBef>
              <a:buFontTx/>
              <a:buChar char="•"/>
            </a:pPr>
            <a:r>
              <a:rPr lang="es-ES_tradnl" sz="2000" b="1" dirty="0">
                <a:solidFill>
                  <a:srgbClr val="000000"/>
                </a:solidFill>
                <a:latin typeface="Helvetica Neue LT Std 55 Roman" charset="0"/>
                <a:ea typeface="Helvetica Neue LT Std 55 Roman" charset="0"/>
                <a:cs typeface="Helvetica Neue LT Std 55 Roman" charset="0"/>
              </a:rPr>
              <a:t>Excepciones: </a:t>
            </a:r>
          </a:p>
          <a:p>
            <a:pPr marL="800100" lvl="1" indent="-342900">
              <a:spcBef>
                <a:spcPts val="1000"/>
              </a:spcBef>
              <a:buFont typeface="Courier New" charset="0"/>
              <a:buChar char="o"/>
            </a:pPr>
            <a:r>
              <a:rPr lang="es-ES_tradnl" sz="1400" dirty="0">
                <a:solidFill>
                  <a:srgbClr val="000000"/>
                </a:solidFill>
                <a:latin typeface="Helvetica Neue LT Std 55 Roman" charset="0"/>
                <a:ea typeface="Helvetica Neue LT Std 55 Roman" charset="0"/>
                <a:cs typeface="Helvetica Neue LT Std 55 Roman" charset="0"/>
              </a:rPr>
              <a:t>45-días de </a:t>
            </a:r>
            <a:r>
              <a:rPr lang="es-ES_tradnl" sz="1400" dirty="0" smtClean="0">
                <a:solidFill>
                  <a:srgbClr val="000000"/>
                </a:solidFill>
                <a:latin typeface="Helvetica Neue LT Std 55 Roman" charset="0"/>
                <a:ea typeface="Helvetica Neue LT Std 55 Roman" charset="0"/>
                <a:cs typeface="Helvetica Neue LT Std 55 Roman" charset="0"/>
              </a:rPr>
              <a:t>notificación </a:t>
            </a:r>
            <a:r>
              <a:rPr lang="es-ES_tradnl" sz="1400" b="1" dirty="0" smtClean="0">
                <a:latin typeface="Helvetica Neue LT Std 55 Roman" charset="0"/>
                <a:ea typeface="Helvetica Neue LT Std 55 Roman" charset="0"/>
                <a:cs typeface="Helvetica Neue LT Std 55 Roman" charset="0"/>
              </a:rPr>
              <a:t>no</a:t>
            </a:r>
            <a:r>
              <a:rPr lang="es-ES_tradnl" sz="1400" dirty="0" smtClean="0">
                <a:latin typeface="Helvetica Neue LT Std 55 Roman" charset="0"/>
                <a:ea typeface="Helvetica Neue LT Std 55 Roman" charset="0"/>
                <a:cs typeface="Helvetica Neue LT Std 55 Roman" charset="0"/>
              </a:rPr>
              <a:t> </a:t>
            </a:r>
            <a:r>
              <a:rPr lang="es-ES_tradnl" sz="1400" dirty="0">
                <a:latin typeface="Helvetica Neue LT Std 55 Roman" charset="0"/>
                <a:ea typeface="Helvetica Neue LT Std 55 Roman" charset="0"/>
                <a:cs typeface="Helvetica Neue LT Std 55 Roman" charset="0"/>
              </a:rPr>
              <a:t>es requerido si el </a:t>
            </a:r>
            <a:r>
              <a:rPr lang="es-ES_tradnl" sz="1400" dirty="0">
                <a:solidFill>
                  <a:srgbClr val="000000"/>
                </a:solidFill>
                <a:latin typeface="Helvetica Neue LT Std 55 Roman" charset="0"/>
                <a:ea typeface="Helvetica Neue LT Std 55 Roman" charset="0"/>
                <a:cs typeface="Helvetica Neue LT Std 55 Roman" charset="0"/>
              </a:rPr>
              <a:t>cambio se debe a una tasa variable.</a:t>
            </a:r>
          </a:p>
          <a:p>
            <a:pPr marL="800100" lvl="1" indent="-342900">
              <a:lnSpc>
                <a:spcPct val="80000"/>
              </a:lnSpc>
              <a:spcBef>
                <a:spcPts val="1000"/>
              </a:spcBef>
              <a:buFont typeface="Courier New" charset="0"/>
              <a:buChar char="o"/>
            </a:pPr>
            <a:r>
              <a:rPr lang="es-ES_tradnl" sz="1400" dirty="0">
                <a:solidFill>
                  <a:srgbClr val="000000"/>
                </a:solidFill>
                <a:latin typeface="Helvetica Neue LT Std 55 Roman" charset="0"/>
                <a:ea typeface="Helvetica Neue LT Std 55 Roman" charset="0"/>
                <a:cs typeface="Helvetica Neue LT Std 55 Roman" charset="0"/>
              </a:rPr>
              <a:t>El vencimiento de una tasa promocional.</a:t>
            </a:r>
          </a:p>
          <a:p>
            <a:pPr marL="800100" lvl="1" indent="-342900">
              <a:lnSpc>
                <a:spcPct val="80000"/>
              </a:lnSpc>
              <a:spcBef>
                <a:spcPts val="1000"/>
              </a:spcBef>
              <a:buFont typeface="Courier New" charset="0"/>
              <a:buChar char="o"/>
            </a:pPr>
            <a:r>
              <a:rPr lang="es-ES_tradnl" sz="1400" dirty="0">
                <a:solidFill>
                  <a:srgbClr val="000000"/>
                </a:solidFill>
                <a:latin typeface="Helvetica Neue LT Std 55 Roman" charset="0"/>
                <a:ea typeface="Helvetica Neue LT Std 55 Roman" charset="0"/>
                <a:cs typeface="Helvetica Neue LT Std 55 Roman" charset="0"/>
              </a:rPr>
              <a:t>Incumplimiento con los términos de un “plan de pago” o un acuerdo de “dificultad”.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29</a:t>
            </a:fld>
            <a:endParaRPr lang="en-US">
              <a:solidFill>
                <a:srgbClr val="FFFFFF"/>
              </a:solidFill>
              <a:latin typeface="+mn-lt"/>
            </a:endParaRPr>
          </a:p>
        </p:txBody>
      </p:sp>
      <p:pic>
        <p:nvPicPr>
          <p:cNvPr id="7"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9" name="Rectangle 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Protecciones a Tarjeta de Crédito</a:t>
            </a: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6" name="Content Placeholder 2"/>
          <p:cNvSpPr txBox="1">
            <a:spLocks/>
          </p:cNvSpPr>
          <p:nvPr/>
        </p:nvSpPr>
        <p:spPr>
          <a:xfrm>
            <a:off x="428801" y="1748870"/>
            <a:ext cx="8105599"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buFontTx/>
              <a:buChar char="•"/>
            </a:pPr>
            <a:r>
              <a:rPr lang="es-ES_tradnl" sz="2000" dirty="0">
                <a:solidFill>
                  <a:srgbClr val="000000"/>
                </a:solidFill>
                <a:latin typeface="Helvetica Neue LT Std 55 Roman" charset="0"/>
                <a:ea typeface="Helvetica Neue LT Std 55 Roman" charset="0"/>
                <a:cs typeface="Helvetica Neue LT Std 55 Roman" charset="0"/>
              </a:rPr>
              <a:t>Compañías de tarjeta de crédito </a:t>
            </a:r>
            <a:r>
              <a:rPr lang="es-ES_tradnl" sz="2000" b="1" dirty="0">
                <a:solidFill>
                  <a:srgbClr val="000000"/>
                </a:solidFill>
                <a:latin typeface="Helvetica Neue LT Std 55 Roman" charset="0"/>
                <a:ea typeface="Helvetica Neue LT Std 55 Roman" charset="0"/>
                <a:cs typeface="Helvetica Neue LT Std 55 Roman" charset="0"/>
              </a:rPr>
              <a:t>no pueden aumentar la tasa de interés</a:t>
            </a:r>
            <a:r>
              <a:rPr lang="es-ES_tradnl" sz="2000" dirty="0">
                <a:solidFill>
                  <a:srgbClr val="000000"/>
                </a:solidFill>
                <a:latin typeface="Helvetica Neue LT Std 55 Roman" charset="0"/>
                <a:ea typeface="Helvetica Neue LT Std 55 Roman" charset="0"/>
                <a:cs typeface="Helvetica Neue LT Std 55 Roman" charset="0"/>
              </a:rPr>
              <a:t> en balances o saldos existentes.</a:t>
            </a:r>
          </a:p>
          <a:p>
            <a:pPr>
              <a:spcBef>
                <a:spcPts val="1000"/>
              </a:spcBef>
              <a:buFontTx/>
              <a:buChar char="•"/>
            </a:pPr>
            <a:r>
              <a:rPr lang="es-ES_tradnl" sz="2000" b="1" dirty="0">
                <a:solidFill>
                  <a:srgbClr val="000000"/>
                </a:solidFill>
                <a:latin typeface="Helvetica Neue LT Std 55 Roman" charset="0"/>
                <a:ea typeface="Helvetica Neue LT Std 55 Roman" charset="0"/>
                <a:cs typeface="Helvetica Neue LT Std 55 Roman" charset="0"/>
              </a:rPr>
              <a:t>Excepciones:</a:t>
            </a:r>
          </a:p>
          <a:p>
            <a:pPr marL="800100" lvl="1" indent="-342900">
              <a:spcBef>
                <a:spcPts val="1000"/>
              </a:spcBef>
              <a:buFont typeface="Courier New" charset="0"/>
              <a:buChar char="o"/>
            </a:pPr>
            <a:r>
              <a:rPr lang="es-ES_tradnl" sz="1800" b="1" dirty="0">
                <a:solidFill>
                  <a:srgbClr val="000000"/>
                </a:solidFill>
                <a:latin typeface="Helvetica Neue LT Std 55 Roman" charset="0"/>
                <a:ea typeface="Helvetica Neue LT Std 55 Roman" charset="0"/>
                <a:cs typeface="Helvetica Neue LT Std 55 Roman" charset="0"/>
              </a:rPr>
              <a:t>No</a:t>
            </a:r>
            <a:r>
              <a:rPr lang="es-ES_tradnl" sz="1800" dirty="0">
                <a:solidFill>
                  <a:srgbClr val="000000"/>
                </a:solidFill>
                <a:latin typeface="Helvetica Neue LT Std 55 Roman" charset="0"/>
                <a:ea typeface="Helvetica Neue LT Std 55 Roman" charset="0"/>
                <a:cs typeface="Helvetica Neue LT Std 55 Roman" charset="0"/>
              </a:rPr>
              <a:t> </a:t>
            </a:r>
            <a:r>
              <a:rPr lang="es-ES_tradnl" sz="1800" dirty="0">
                <a:latin typeface="Helvetica Neue LT Std 55 Roman" charset="0"/>
                <a:ea typeface="Helvetica Neue LT Std 55 Roman" charset="0"/>
                <a:cs typeface="Helvetica Neue LT Std 55 Roman" charset="0"/>
              </a:rPr>
              <a:t>aplica cuando el pago mínimo tiene 60 días de retraso.</a:t>
            </a:r>
          </a:p>
          <a:p>
            <a:pPr marL="800100" lvl="1" indent="-342900">
              <a:spcBef>
                <a:spcPts val="1000"/>
              </a:spcBef>
              <a:buFont typeface="Courier New" charset="0"/>
              <a:buChar char="o"/>
            </a:pPr>
            <a:r>
              <a:rPr lang="es-ES_tradnl" sz="1800" dirty="0">
                <a:latin typeface="Helvetica Neue LT Std 55 Roman" charset="0"/>
                <a:ea typeface="Helvetica Neue LT Std 55 Roman" charset="0"/>
                <a:cs typeface="Helvetica Neue LT Std 55 Roman" charset="0"/>
              </a:rPr>
              <a:t>El cambio se debe a un cambio en el indicie conectado a la tasa variable.</a:t>
            </a:r>
          </a:p>
          <a:p>
            <a:pPr marL="800100" lvl="1" indent="-342900">
              <a:spcBef>
                <a:spcPts val="1000"/>
              </a:spcBef>
              <a:buFont typeface="Courier New" charset="0"/>
              <a:buChar char="o"/>
            </a:pPr>
            <a:r>
              <a:rPr lang="es-ES_tradnl" sz="1800" dirty="0">
                <a:latin typeface="Helvetica Neue LT Std 55 Roman" charset="0"/>
                <a:ea typeface="Helvetica Neue LT Std 55 Roman" charset="0"/>
                <a:cs typeface="Helvetica Neue LT Std 55 Roman" charset="0"/>
              </a:rPr>
              <a:t>Vencimiento de una tasa de interés promocional.</a:t>
            </a:r>
          </a:p>
          <a:p>
            <a:pPr marL="800100" lvl="1" indent="-342900">
              <a:spcBef>
                <a:spcPts val="1000"/>
              </a:spcBef>
              <a:buFont typeface="Courier New" charset="0"/>
              <a:buChar char="o"/>
            </a:pPr>
            <a:r>
              <a:rPr lang="es-ES_tradnl" sz="1800" dirty="0">
                <a:latin typeface="Helvetica Neue LT Std 55 Roman" charset="0"/>
                <a:ea typeface="Helvetica Neue LT Std 55 Roman" charset="0"/>
                <a:cs typeface="Helvetica Neue LT Std 55 Roman" charset="0"/>
              </a:rPr>
              <a:t>El consumidor no paga en los términos establecidos – donde el deudor y el acreedor han negociado un plan de pago diferente al requerido por el acuerdo de la tarjeta o el acuerdo de  “dificultades” – donde el acreedor puede extender el tiempo para pagar, o bajar los pagos debido a dificultades del deudor como pérdida de empleo, enfermedad, catástrofe como  huracán, o contratiempo inesperado que hacen </a:t>
            </a:r>
            <a:r>
              <a:rPr lang="es-ES_tradnl" sz="1800" dirty="0">
                <a:solidFill>
                  <a:srgbClr val="000000"/>
                </a:solidFill>
                <a:latin typeface="Helvetica Neue LT Std 55 Roman" charset="0"/>
                <a:ea typeface="Helvetica Neue LT Std 55 Roman" charset="0"/>
                <a:cs typeface="Helvetica Neue LT Std 55 Roman" charset="0"/>
              </a:rPr>
              <a:t>difícil pagar.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a:xfrm>
            <a:off x="428803" y="2514600"/>
            <a:ext cx="8229600" cy="350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1500"/>
              </a:spcBef>
              <a:buNone/>
            </a:pPr>
            <a:r>
              <a:rPr lang="en-US" sz="1800" dirty="0">
                <a:latin typeface="Helvetica Neue LT Std 55 Roman" charset="0"/>
                <a:ea typeface="Helvetica Neue LT Std 55 Roman" charset="0"/>
                <a:cs typeface="Helvetica Neue LT Std 55 Roman" charset="0"/>
              </a:rPr>
              <a:t>¿</a:t>
            </a:r>
            <a:r>
              <a:rPr lang="es-ES_tradnl" sz="1800" dirty="0">
                <a:solidFill>
                  <a:srgbClr val="000000"/>
                </a:solidFill>
                <a:latin typeface="Helvetica Neue LT Std 55 Roman" charset="0"/>
                <a:ea typeface="Helvetica Neue LT Std 55 Roman" charset="0"/>
                <a:cs typeface="Helvetica Neue LT Std 55 Roman" charset="0"/>
              </a:rPr>
              <a:t>Qué es crédito y por qué es importante</a:t>
            </a:r>
            <a:r>
              <a:rPr lang="es-ES_tradnl" sz="1800" dirty="0" smtClean="0">
                <a:solidFill>
                  <a:srgbClr val="000000"/>
                </a:solidFill>
                <a:latin typeface="Helvetica Neue LT Std 55 Roman" charset="0"/>
                <a:ea typeface="Helvetica Neue LT Std 55 Roman" charset="0"/>
                <a:cs typeface="Helvetica Neue LT Std 55 Roman" charset="0"/>
              </a:rPr>
              <a:t>?</a:t>
            </a:r>
            <a:br>
              <a:rPr lang="es-ES_tradnl" sz="1800" dirty="0" smtClean="0">
                <a:solidFill>
                  <a:srgbClr val="000000"/>
                </a:solidFill>
                <a:latin typeface="Helvetica Neue LT Std 55 Roman" charset="0"/>
                <a:ea typeface="Helvetica Neue LT Std 55 Roman" charset="0"/>
                <a:cs typeface="Helvetica Neue LT Std 55 Roman" charset="0"/>
              </a:rPr>
            </a:br>
            <a:endParaRPr lang="es-ES_tradnl" sz="1800" dirty="0">
              <a:solidFill>
                <a:srgbClr val="000000"/>
              </a:solidFill>
              <a:latin typeface="Helvetica Neue LT Std 55 Roman" charset="0"/>
              <a:ea typeface="Helvetica Neue LT Std 55 Roman" charset="0"/>
              <a:cs typeface="Helvetica Neue LT Std 55 Roman" charset="0"/>
            </a:endParaRPr>
          </a:p>
          <a:p>
            <a:pPr marL="0" indent="0">
              <a:lnSpc>
                <a:spcPct val="80000"/>
              </a:lnSpc>
              <a:spcBef>
                <a:spcPts val="1500"/>
              </a:spcBef>
              <a:buNone/>
            </a:pPr>
            <a:r>
              <a:rPr lang="es-ES_tradnl" sz="1800" dirty="0">
                <a:latin typeface="Helvetica Neue LT Std 55 Roman" charset="0"/>
                <a:ea typeface="Helvetica Neue LT Std 55 Roman" charset="0"/>
                <a:cs typeface="Helvetica Neue LT Std 55 Roman" charset="0"/>
              </a:rPr>
              <a:t>¿</a:t>
            </a:r>
            <a:r>
              <a:rPr lang="es-ES_tradnl" sz="1800" dirty="0">
                <a:solidFill>
                  <a:srgbClr val="000000"/>
                </a:solidFill>
                <a:latin typeface="Helvetica Neue LT Std 55 Roman" charset="0"/>
                <a:ea typeface="Helvetica Neue LT Std 55 Roman" charset="0"/>
                <a:cs typeface="Helvetica Neue LT Std 55 Roman" charset="0"/>
              </a:rPr>
              <a:t>Cómo obtengo un reporte de crédito y un puntaje de crédito</a:t>
            </a:r>
            <a:r>
              <a:rPr lang="es-ES_tradnl" sz="1800" dirty="0" smtClean="0">
                <a:solidFill>
                  <a:srgbClr val="000000"/>
                </a:solidFill>
                <a:latin typeface="Helvetica Neue LT Std 55 Roman" charset="0"/>
                <a:ea typeface="Helvetica Neue LT Std 55 Roman" charset="0"/>
                <a:cs typeface="Helvetica Neue LT Std 55 Roman" charset="0"/>
              </a:rPr>
              <a:t>?</a:t>
            </a:r>
            <a:br>
              <a:rPr lang="es-ES_tradnl" sz="1800" dirty="0" smtClean="0">
                <a:solidFill>
                  <a:srgbClr val="000000"/>
                </a:solidFill>
                <a:latin typeface="Helvetica Neue LT Std 55 Roman" charset="0"/>
                <a:ea typeface="Helvetica Neue LT Std 55 Roman" charset="0"/>
                <a:cs typeface="Helvetica Neue LT Std 55 Roman" charset="0"/>
              </a:rPr>
            </a:br>
            <a:endParaRPr lang="es-ES_tradnl" sz="1800" dirty="0">
              <a:solidFill>
                <a:srgbClr val="000000"/>
              </a:solidFill>
              <a:latin typeface="Helvetica Neue LT Std 55 Roman" charset="0"/>
              <a:ea typeface="Helvetica Neue LT Std 55 Roman" charset="0"/>
              <a:cs typeface="Helvetica Neue LT Std 55 Roman" charset="0"/>
            </a:endParaRPr>
          </a:p>
          <a:p>
            <a:pPr marL="0" indent="0">
              <a:lnSpc>
                <a:spcPct val="80000"/>
              </a:lnSpc>
              <a:spcBef>
                <a:spcPts val="1500"/>
              </a:spcBef>
              <a:buNone/>
            </a:pPr>
            <a:r>
              <a:rPr lang="es-ES_tradnl" sz="1800" dirty="0">
                <a:latin typeface="Helvetica Neue LT Std 55 Roman" charset="0"/>
                <a:ea typeface="Helvetica Neue LT Std 55 Roman" charset="0"/>
                <a:cs typeface="Helvetica Neue LT Std 55 Roman" charset="0"/>
              </a:rPr>
              <a:t>¿</a:t>
            </a:r>
            <a:r>
              <a:rPr lang="es-ES_tradnl" sz="1800" dirty="0">
                <a:solidFill>
                  <a:srgbClr val="000000"/>
                </a:solidFill>
                <a:latin typeface="Helvetica Neue LT Std 55 Roman" charset="0"/>
                <a:ea typeface="Helvetica Neue LT Std 55 Roman" charset="0"/>
                <a:cs typeface="Helvetica Neue LT Std 55 Roman" charset="0"/>
              </a:rPr>
              <a:t>Cómo construyo, mantengo o reparo el crédito que está dañado</a:t>
            </a:r>
            <a:r>
              <a:rPr lang="es-ES_tradnl" sz="1800" dirty="0" smtClean="0">
                <a:solidFill>
                  <a:srgbClr val="000000"/>
                </a:solidFill>
                <a:latin typeface="Helvetica Neue LT Std 55 Roman" charset="0"/>
                <a:ea typeface="Helvetica Neue LT Std 55 Roman" charset="0"/>
                <a:cs typeface="Helvetica Neue LT Std 55 Roman" charset="0"/>
              </a:rPr>
              <a:t>?</a:t>
            </a:r>
            <a:br>
              <a:rPr lang="es-ES_tradnl" sz="1800" dirty="0" smtClean="0">
                <a:solidFill>
                  <a:srgbClr val="000000"/>
                </a:solidFill>
                <a:latin typeface="Helvetica Neue LT Std 55 Roman" charset="0"/>
                <a:ea typeface="Helvetica Neue LT Std 55 Roman" charset="0"/>
                <a:cs typeface="Helvetica Neue LT Std 55 Roman" charset="0"/>
              </a:rPr>
            </a:br>
            <a:endParaRPr lang="es-ES_tradnl" sz="1800" dirty="0">
              <a:solidFill>
                <a:srgbClr val="000000"/>
              </a:solidFill>
              <a:latin typeface="Helvetica Neue LT Std 55 Roman" charset="0"/>
              <a:ea typeface="Helvetica Neue LT Std 55 Roman" charset="0"/>
              <a:cs typeface="Helvetica Neue LT Std 55 Roman" charset="0"/>
            </a:endParaRPr>
          </a:p>
          <a:p>
            <a:pPr marL="0" indent="0">
              <a:lnSpc>
                <a:spcPct val="80000"/>
              </a:lnSpc>
              <a:spcBef>
                <a:spcPts val="1500"/>
              </a:spcBef>
              <a:buNone/>
            </a:pPr>
            <a:r>
              <a:rPr lang="es-ES_tradnl" sz="1800" dirty="0">
                <a:latin typeface="Helvetica Neue LT Std 55 Roman" charset="0"/>
                <a:ea typeface="Helvetica Neue LT Std 55 Roman" charset="0"/>
                <a:cs typeface="Helvetica Neue LT Std 55 Roman" charset="0"/>
              </a:rPr>
              <a:t>¿</a:t>
            </a:r>
            <a:r>
              <a:rPr lang="es-ES_tradnl" sz="1800" dirty="0">
                <a:solidFill>
                  <a:srgbClr val="000000"/>
                </a:solidFill>
                <a:latin typeface="Helvetica Neue LT Std 55 Roman" charset="0"/>
                <a:ea typeface="Helvetica Neue LT Std 55 Roman" charset="0"/>
                <a:cs typeface="Helvetica Neue LT Std 55 Roman" charset="0"/>
              </a:rPr>
              <a:t>Cuándo debería usar crédito vs. pagar con mi </a:t>
            </a:r>
            <a:r>
              <a:rPr lang="es-ES_tradnl" sz="1800" dirty="0">
                <a:latin typeface="Helvetica Neue LT Std 55 Roman" charset="0"/>
                <a:ea typeface="Helvetica Neue LT Std 55 Roman" charset="0"/>
                <a:cs typeface="Helvetica Neue LT Std 55 Roman" charset="0"/>
              </a:rPr>
              <a:t>cuenta corriente o de ahorros</a:t>
            </a:r>
            <a:r>
              <a:rPr lang="es-ES_tradnl" sz="1800" dirty="0" smtClean="0">
                <a:latin typeface="Helvetica Neue LT Std 55 Roman" charset="0"/>
                <a:ea typeface="Helvetica Neue LT Std 55 Roman" charset="0"/>
                <a:cs typeface="Helvetica Neue LT Std 55 Roman" charset="0"/>
              </a:rPr>
              <a:t>?</a:t>
            </a:r>
            <a:br>
              <a:rPr lang="es-ES_tradnl" sz="1800" dirty="0" smtClean="0">
                <a:latin typeface="Helvetica Neue LT Std 55 Roman" charset="0"/>
                <a:ea typeface="Helvetica Neue LT Std 55 Roman" charset="0"/>
                <a:cs typeface="Helvetica Neue LT Std 55 Roman" charset="0"/>
              </a:rPr>
            </a:br>
            <a:endParaRPr lang="es-ES_tradnl" sz="1800" dirty="0">
              <a:latin typeface="Helvetica Neue LT Std 55 Roman" charset="0"/>
              <a:ea typeface="Helvetica Neue LT Std 55 Roman" charset="0"/>
              <a:cs typeface="Helvetica Neue LT Std 55 Roman" charset="0"/>
            </a:endParaRPr>
          </a:p>
          <a:p>
            <a:pPr marL="0" indent="0">
              <a:lnSpc>
                <a:spcPct val="80000"/>
              </a:lnSpc>
              <a:spcBef>
                <a:spcPts val="1500"/>
              </a:spcBef>
              <a:buNone/>
            </a:pPr>
            <a:r>
              <a:rPr lang="es-ES_tradnl" sz="1800" dirty="0">
                <a:latin typeface="Helvetica Neue LT Std 55 Roman" charset="0"/>
                <a:ea typeface="Helvetica Neue LT Std 55 Roman" charset="0"/>
                <a:cs typeface="Helvetica Neue LT Std 55 Roman" charset="0"/>
              </a:rPr>
              <a:t>¿Cómo escojo </a:t>
            </a:r>
            <a:r>
              <a:rPr lang="es-ES_tradnl" sz="1800" dirty="0">
                <a:solidFill>
                  <a:srgbClr val="000000"/>
                </a:solidFill>
                <a:latin typeface="Helvetica Neue LT Std 55 Roman" charset="0"/>
                <a:ea typeface="Helvetica Neue LT Std 55 Roman" charset="0"/>
                <a:cs typeface="Helvetica Neue LT Std 55 Roman" charset="0"/>
              </a:rPr>
              <a:t>la tarjeta de crédito apropiada</a:t>
            </a:r>
            <a:r>
              <a:rPr lang="es-ES_tradnl" sz="1800" dirty="0" smtClean="0">
                <a:solidFill>
                  <a:srgbClr val="000000"/>
                </a:solidFill>
                <a:latin typeface="Helvetica Neue LT Std 55 Roman" charset="0"/>
                <a:ea typeface="Helvetica Neue LT Std 55 Roman" charset="0"/>
                <a:cs typeface="Helvetica Neue LT Std 55 Roman" charset="0"/>
              </a:rPr>
              <a:t>?</a:t>
            </a:r>
            <a:br>
              <a:rPr lang="es-ES_tradnl" sz="1800" dirty="0" smtClean="0">
                <a:solidFill>
                  <a:srgbClr val="000000"/>
                </a:solidFill>
                <a:latin typeface="Helvetica Neue LT Std 55 Roman" charset="0"/>
                <a:ea typeface="Helvetica Neue LT Std 55 Roman" charset="0"/>
                <a:cs typeface="Helvetica Neue LT Std 55 Roman" charset="0"/>
              </a:rPr>
            </a:br>
            <a:endParaRPr lang="es-ES_tradnl" sz="1800" dirty="0">
              <a:solidFill>
                <a:srgbClr val="000000"/>
              </a:solidFill>
              <a:latin typeface="Helvetica Neue LT Std 55 Roman" charset="0"/>
              <a:ea typeface="Helvetica Neue LT Std 55 Roman" charset="0"/>
              <a:cs typeface="Helvetica Neue LT Std 55 Roman" charset="0"/>
            </a:endParaRPr>
          </a:p>
          <a:p>
            <a:pPr marL="0" indent="0">
              <a:lnSpc>
                <a:spcPct val="80000"/>
              </a:lnSpc>
              <a:spcBef>
                <a:spcPts val="1500"/>
              </a:spcBef>
              <a:buNone/>
            </a:pPr>
            <a:r>
              <a:rPr lang="es-ES_tradnl" sz="1800" dirty="0">
                <a:latin typeface="Helvetica Neue LT Std 55 Roman" charset="0"/>
                <a:ea typeface="Helvetica Neue LT Std 55 Roman" charset="0"/>
                <a:cs typeface="Helvetica Neue LT Std 55 Roman" charset="0"/>
              </a:rPr>
              <a:t>¿</a:t>
            </a:r>
            <a:r>
              <a:rPr lang="es-ES_tradnl" sz="1800" dirty="0">
                <a:solidFill>
                  <a:srgbClr val="000000"/>
                </a:solidFill>
                <a:latin typeface="Helvetica Neue LT Std 55 Roman" charset="0"/>
                <a:ea typeface="Helvetica Neue LT Std 55 Roman" charset="0"/>
                <a:cs typeface="Helvetica Neue LT Std 55 Roman" charset="0"/>
              </a:rPr>
              <a:t>Qué son préstamos abusivos y cómo afecta a los clientes?</a:t>
            </a:r>
            <a:endParaRPr lang="es-ES_tradnl" sz="1800" dirty="0">
              <a:latin typeface="Helvetica Neue LT Std 55 Roman" charset="0"/>
              <a:ea typeface="Helvetica Neue LT Std 55 Roman" charset="0"/>
              <a:cs typeface="Helvetica Neue LT Std 55 Roman" charset="0"/>
            </a:endParaRPr>
          </a:p>
        </p:txBody>
      </p:sp>
      <p:sp>
        <p:nvSpPr>
          <p:cNvPr id="5" name="Rectangle 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err="1">
                <a:solidFill>
                  <a:srgbClr val="284B23"/>
                </a:solidFill>
                <a:latin typeface="Helvetica Neue LT Std 75" charset="0"/>
                <a:ea typeface="Helvetica Neue LT Std 75" charset="0"/>
                <a:cs typeface="Helvetica Neue LT Std 75" charset="0"/>
              </a:rPr>
              <a:t>Preguntas</a:t>
            </a:r>
            <a:r>
              <a:rPr lang="en-US" sz="2800" b="1" kern="0" dirty="0">
                <a:solidFill>
                  <a:srgbClr val="284B23"/>
                </a:solidFill>
                <a:latin typeface="Helvetica Neue LT Std 75" charset="0"/>
                <a:ea typeface="Helvetica Neue LT Std 75" charset="0"/>
                <a:cs typeface="Helvetica Neue LT Std 75" charset="0"/>
              </a:rPr>
              <a:t> Para </a:t>
            </a:r>
            <a:r>
              <a:rPr lang="en-US" sz="2800" b="1" kern="0" dirty="0" err="1">
                <a:solidFill>
                  <a:srgbClr val="284B23"/>
                </a:solidFill>
                <a:latin typeface="Helvetica Neue LT Std 75" charset="0"/>
                <a:ea typeface="Helvetica Neue LT Std 75" charset="0"/>
                <a:cs typeface="Helvetica Neue LT Std 75" charset="0"/>
              </a:rPr>
              <a:t>Pensar</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 name="Rectangle 6"/>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9" name="Straight Connector 8"/>
          <p:cNvCxnSpPr/>
          <p:nvPr/>
        </p:nvCxnSpPr>
        <p:spPr>
          <a:xfrm flipH="1">
            <a:off x="533400" y="2894738"/>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33400" y="3541356"/>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3400" y="4192747"/>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3400" y="4844138"/>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cxnSp>
        <p:nvCxnSpPr>
          <p:cNvPr id="16" name="Straight Connector 15"/>
          <p:cNvCxnSpPr/>
          <p:nvPr/>
        </p:nvCxnSpPr>
        <p:spPr>
          <a:xfrm flipH="1">
            <a:off x="533400" y="5486400"/>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30</a:t>
            </a:fld>
            <a:endParaRPr lang="en-US">
              <a:solidFill>
                <a:srgbClr val="FFFFFF"/>
              </a:solidFill>
              <a:latin typeface="+mn-lt"/>
            </a:endParaRPr>
          </a:p>
        </p:txBody>
      </p:sp>
      <p:pic>
        <p:nvPicPr>
          <p:cNvPr id="7"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9" name="Rectangle 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Protecciones a Tarjeta de Crédito</a:t>
            </a: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6" name="Content Placeholder 2"/>
          <p:cNvSpPr txBox="1">
            <a:spLocks/>
          </p:cNvSpPr>
          <p:nvPr/>
        </p:nvSpPr>
        <p:spPr>
          <a:xfrm>
            <a:off x="428801" y="1748870"/>
            <a:ext cx="7267399"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buFontTx/>
              <a:buChar char="•"/>
            </a:pPr>
            <a:r>
              <a:rPr lang="es-ES_tradnl" sz="2000" b="1" dirty="0">
                <a:latin typeface="Helvetica Neue LT Std 55 Roman" charset="0"/>
                <a:ea typeface="Helvetica Neue LT Std 55 Roman" charset="0"/>
                <a:cs typeface="Helvetica Neue LT Std 55 Roman" charset="0"/>
              </a:rPr>
              <a:t>Tiempo Razonable para Hacer Pagos: </a:t>
            </a:r>
            <a:r>
              <a:rPr lang="es-ES_tradnl" sz="2000" dirty="0">
                <a:latin typeface="Helvetica Neue LT Std 55 Roman" charset="0"/>
                <a:ea typeface="Helvetica Neue LT Std 55 Roman" charset="0"/>
                <a:cs typeface="Helvetica Neue LT Std 55 Roman" charset="0"/>
              </a:rPr>
              <a:t>Su factura debe ser enviada dentro de 21 días antes del día de pago.</a:t>
            </a:r>
          </a:p>
          <a:p>
            <a:pPr>
              <a:spcBef>
                <a:spcPts val="1000"/>
              </a:spcBef>
              <a:buFontTx/>
              <a:buChar char="•"/>
            </a:pPr>
            <a:endParaRPr lang="es-ES_tradnl" sz="2000" dirty="0">
              <a:latin typeface="Helvetica Neue LT Std 55 Roman" charset="0"/>
              <a:ea typeface="Helvetica Neue LT Std 55 Roman" charset="0"/>
              <a:cs typeface="Helvetica Neue LT Std 55 Roman" charset="0"/>
            </a:endParaRPr>
          </a:p>
          <a:p>
            <a:pPr>
              <a:spcBef>
                <a:spcPts val="1000"/>
              </a:spcBef>
              <a:buFontTx/>
              <a:buChar char="•"/>
            </a:pPr>
            <a:r>
              <a:rPr lang="es-ES_tradnl" sz="2000" b="1" dirty="0">
                <a:latin typeface="Helvetica Neue LT Std 55 Roman" charset="0"/>
                <a:ea typeface="Helvetica Neue LT Std 55 Roman" charset="0"/>
                <a:cs typeface="Helvetica Neue LT Std 55 Roman" charset="0"/>
              </a:rPr>
              <a:t>Días de Pago Razonables: </a:t>
            </a:r>
            <a:r>
              <a:rPr lang="es-ES_tradnl" sz="2000" dirty="0">
                <a:latin typeface="Helvetica Neue LT Std 55 Roman" charset="0"/>
                <a:ea typeface="Helvetica Neue LT Std 55 Roman" charset="0"/>
                <a:cs typeface="Helvetica Neue LT Std 55 Roman" charset="0"/>
              </a:rPr>
              <a:t>No </a:t>
            </a:r>
            <a:r>
              <a:rPr lang="es-ES_tradnl" sz="2000" dirty="0">
                <a:solidFill>
                  <a:srgbClr val="000000"/>
                </a:solidFill>
                <a:latin typeface="Helvetica Neue LT Std 55 Roman" charset="0"/>
                <a:ea typeface="Helvetica Neue LT Std 55 Roman" charset="0"/>
                <a:cs typeface="Helvetica Neue LT Std 55 Roman" charset="0"/>
              </a:rPr>
              <a:t>fechas de pago los fines de semanas, fechas de pago que cambian cada mes, y fechas límites de pago que caen en el medio del día.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31</a:t>
            </a:fld>
            <a:endParaRPr lang="en-US">
              <a:solidFill>
                <a:srgbClr val="FFFFFF"/>
              </a:solidFill>
              <a:latin typeface="+mn-lt"/>
            </a:endParaRPr>
          </a:p>
        </p:txBody>
      </p:sp>
      <p:pic>
        <p:nvPicPr>
          <p:cNvPr id="7"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9" name="Rectangle 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Protecciones a Tarjeta de Crédito</a:t>
            </a: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5" name="Content Placeholder 2"/>
          <p:cNvSpPr txBox="1">
            <a:spLocks/>
          </p:cNvSpPr>
          <p:nvPr/>
        </p:nvSpPr>
        <p:spPr>
          <a:xfrm>
            <a:off x="428801" y="1748870"/>
            <a:ext cx="7953199"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buFontTx/>
              <a:buChar char="•"/>
            </a:pPr>
            <a:r>
              <a:rPr lang="es-ES_tradnl" sz="1900" b="1" dirty="0">
                <a:solidFill>
                  <a:srgbClr val="000000"/>
                </a:solidFill>
                <a:latin typeface="Helvetica Neue LT Std 55 Roman" charset="0"/>
                <a:ea typeface="Helvetica Neue LT Std 55 Roman" charset="0"/>
                <a:cs typeface="Helvetica Neue LT Std 55 Roman" charset="0"/>
              </a:rPr>
              <a:t>Tarifas y </a:t>
            </a:r>
            <a:r>
              <a:rPr lang="es-ES_tradnl" sz="1900" b="1" dirty="0">
                <a:latin typeface="Helvetica Neue LT Std 55 Roman" charset="0"/>
                <a:ea typeface="Helvetica Neue LT Std 55 Roman" charset="0"/>
                <a:cs typeface="Helvetica Neue LT Std 55 Roman" charset="0"/>
              </a:rPr>
              <a:t>Penalidades: </a:t>
            </a:r>
            <a:r>
              <a:rPr lang="es-ES_tradnl" sz="1900" dirty="0">
                <a:latin typeface="Helvetica Neue LT Std 55 Roman" charset="0"/>
                <a:ea typeface="Helvetica Neue LT Std 55 Roman" charset="0"/>
                <a:cs typeface="Helvetica Neue LT Std 55 Roman" charset="0"/>
              </a:rPr>
              <a:t>Deben ser razonables y proporcionales.</a:t>
            </a:r>
          </a:p>
          <a:p>
            <a:pPr>
              <a:spcBef>
                <a:spcPts val="1000"/>
              </a:spcBef>
              <a:buFontTx/>
              <a:buChar char="•"/>
            </a:pPr>
            <a:r>
              <a:rPr lang="es-ES_tradnl" sz="1900" b="1" dirty="0">
                <a:latin typeface="Helvetica Neue LT Std 55 Roman" charset="0"/>
                <a:ea typeface="Helvetica Neue LT Std 55 Roman" charset="0"/>
                <a:cs typeface="Helvetica Neue LT Std 55 Roman" charset="0"/>
              </a:rPr>
              <a:t>Cargo de Demora: </a:t>
            </a:r>
            <a:r>
              <a:rPr lang="es-ES_tradnl" sz="1900" dirty="0">
                <a:latin typeface="Helvetica Neue LT Std 55 Roman" charset="0"/>
                <a:ea typeface="Helvetica Neue LT Std 55 Roman" charset="0"/>
                <a:cs typeface="Helvetica Neue LT Std 55 Roman" charset="0"/>
              </a:rPr>
              <a:t>Limitada a $25 o el pago mínimo no pagado el que sea menor en el primer pago, después, puede subir a $35 o el pago mínimo si es menor.</a:t>
            </a:r>
            <a:endParaRPr lang="es-ES_tradnl" sz="1900" u="sng" dirty="0">
              <a:latin typeface="Helvetica Neue LT Std 55 Roman" charset="0"/>
              <a:ea typeface="Helvetica Neue LT Std 55 Roman" charset="0"/>
              <a:cs typeface="Helvetica Neue LT Std 55 Roman" charset="0"/>
            </a:endParaRPr>
          </a:p>
          <a:p>
            <a:pPr>
              <a:spcBef>
                <a:spcPts val="1000"/>
              </a:spcBef>
              <a:buFontTx/>
              <a:buChar char="•"/>
            </a:pPr>
            <a:r>
              <a:rPr lang="es-ES_tradnl" sz="1900" b="1" dirty="0">
                <a:latin typeface="Helvetica Neue LT Std 55 Roman" charset="0"/>
                <a:ea typeface="Helvetica Neue LT Std 55 Roman" charset="0"/>
                <a:cs typeface="Helvetica Neue LT Std 55 Roman" charset="0"/>
              </a:rPr>
              <a:t>Tasa de Interés de Penalización Activada por un Pago </a:t>
            </a:r>
            <a:r>
              <a:rPr lang="es-ES_tradnl" sz="1900" b="1" dirty="0" smtClean="0">
                <a:latin typeface="Helvetica Neue LT Std 55 Roman" charset="0"/>
                <a:ea typeface="Helvetica Neue LT Std 55 Roman" charset="0"/>
                <a:cs typeface="Helvetica Neue LT Std 55 Roman" charset="0"/>
              </a:rPr>
              <a:t>Atrasado: </a:t>
            </a:r>
            <a:r>
              <a:rPr lang="es-ES_tradnl" sz="1900" dirty="0">
                <a:latin typeface="Helvetica Neue LT Std 55 Roman" charset="0"/>
                <a:ea typeface="Helvetica Neue LT Std 55 Roman" charset="0"/>
                <a:cs typeface="Helvetica Neue LT Std 55 Roman" charset="0"/>
              </a:rPr>
              <a:t>Si un cliente hace un pago con 60 días de retraso y hubo un aumento legal de la tasa de interés, la tasa inicial más baja debe ser reestablecida si el usuario de la tarjeta hace 6 pagos consecutivos a tiempo.</a:t>
            </a:r>
          </a:p>
          <a:p>
            <a:pPr>
              <a:spcBef>
                <a:spcPts val="1000"/>
              </a:spcBef>
              <a:buFontTx/>
              <a:buChar char="•"/>
            </a:pPr>
            <a:r>
              <a:rPr lang="es-ES_tradnl" sz="1900" b="1" dirty="0">
                <a:latin typeface="Helvetica Neue LT Std 55 Roman" charset="0"/>
                <a:ea typeface="Helvetica Neue LT Std 55 Roman" charset="0"/>
                <a:cs typeface="Helvetica Neue LT Std 55 Roman" charset="0"/>
              </a:rPr>
              <a:t>Re-Evaluación de Otros Aumento de la Tasa: </a:t>
            </a:r>
            <a:r>
              <a:rPr lang="es-ES_tradnl" sz="1900" dirty="0">
                <a:latin typeface="Helvetica Neue LT Std 55 Roman" charset="0"/>
                <a:ea typeface="Helvetica Neue LT Std 55 Roman" charset="0"/>
                <a:cs typeface="Helvetica Neue LT Std 55 Roman" charset="0"/>
              </a:rPr>
              <a:t>Para las cuentas que han tenido aumentos de la tasa después del 1 de enero, 2009, acreedores deben revisar las cuentas cada 6 meses </a:t>
            </a:r>
            <a:r>
              <a:rPr lang="es-ES_tradnl" sz="1900" dirty="0">
                <a:solidFill>
                  <a:srgbClr val="000000"/>
                </a:solidFill>
                <a:latin typeface="Helvetica Neue LT Std 55 Roman" charset="0"/>
                <a:ea typeface="Helvetica Neue LT Std 55 Roman" charset="0"/>
                <a:cs typeface="Helvetica Neue LT Std 55 Roman" charset="0"/>
              </a:rPr>
              <a:t>para determinar si los factores de riesgos y las condiciones del mercado han cambiado para reducir la Tasa de Porcentaje Anual (APR por sus siglas en inglés).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32</a:t>
            </a:fld>
            <a:endParaRPr lang="en-US">
              <a:solidFill>
                <a:srgbClr val="FFFFFF"/>
              </a:solidFill>
              <a:latin typeface="+mn-lt"/>
            </a:endParaRPr>
          </a:p>
        </p:txBody>
      </p:sp>
      <p:pic>
        <p:nvPicPr>
          <p:cNvPr id="7"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9" name="Rectangle 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Protecciones a Tarjeta de Crédito</a:t>
            </a: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7" name="Content Placeholder 2"/>
          <p:cNvSpPr txBox="1">
            <a:spLocks/>
          </p:cNvSpPr>
          <p:nvPr/>
        </p:nvSpPr>
        <p:spPr bwMode="auto">
          <a:xfrm>
            <a:off x="-14200" y="2841196"/>
            <a:ext cx="8624799" cy="4016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00100" lvl="1" indent="-342900">
              <a:spcBef>
                <a:spcPts val="1000"/>
              </a:spcBef>
              <a:buFont typeface="Arial" charset="0"/>
              <a:buChar char="•"/>
            </a:pPr>
            <a:r>
              <a:rPr lang="es-ES_tradnl" sz="1800" b="1" dirty="0">
                <a:solidFill>
                  <a:srgbClr val="000000"/>
                </a:solidFill>
                <a:latin typeface="Helvetica Neue LT Std 55 Roman" charset="0"/>
                <a:ea typeface="Helvetica Neue LT Std 55 Roman" charset="0"/>
                <a:cs typeface="Helvetica Neue LT Std 55 Roman" charset="0"/>
              </a:rPr>
              <a:t>Tarjetas de crédito pueden que no sean emitidas a un solicitante </a:t>
            </a:r>
            <a:r>
              <a:rPr lang="es-ES_tradnl" sz="1800" dirty="0">
                <a:solidFill>
                  <a:srgbClr val="000000"/>
                </a:solidFill>
                <a:latin typeface="Helvetica Neue LT Std 55 Roman" charset="0"/>
                <a:ea typeface="Helvetica Neue LT Std 55 Roman" charset="0"/>
                <a:cs typeface="Helvetica Neue LT Std 55 Roman" charset="0"/>
              </a:rPr>
              <a:t>a menos que </a:t>
            </a:r>
            <a:r>
              <a:rPr lang="es-ES_tradnl" sz="1800" dirty="0" smtClean="0">
                <a:solidFill>
                  <a:srgbClr val="000000"/>
                </a:solidFill>
                <a:latin typeface="Helvetica Neue LT Std 55 Roman" charset="0"/>
                <a:ea typeface="Helvetica Neue LT Std 55 Roman" charset="0"/>
                <a:cs typeface="Helvetica Neue LT Std 55 Roman" charset="0"/>
              </a:rPr>
              <a:t>él/ella </a:t>
            </a:r>
            <a:r>
              <a:rPr lang="es-ES_tradnl" sz="1800" dirty="0">
                <a:solidFill>
                  <a:srgbClr val="000000"/>
                </a:solidFill>
                <a:latin typeface="Helvetica Neue LT Std 55 Roman" charset="0"/>
                <a:ea typeface="Helvetica Neue LT Std 55 Roman" charset="0"/>
                <a:cs typeface="Helvetica Neue LT Std 55 Roman" charset="0"/>
              </a:rPr>
              <a:t>provea evidencia que tiene recursos independientes para hacer pagos o tiene una segunda firma de alguien de 21 años o mayor que demuestre que puede pagar.</a:t>
            </a:r>
          </a:p>
          <a:p>
            <a:pPr marL="800100" lvl="1" indent="-342900">
              <a:spcBef>
                <a:spcPts val="1000"/>
              </a:spcBef>
              <a:buFont typeface="Arial" charset="0"/>
              <a:buChar char="•"/>
            </a:pPr>
            <a:r>
              <a:rPr lang="es-ES_tradnl" sz="1800" b="1" dirty="0">
                <a:solidFill>
                  <a:srgbClr val="000000"/>
                </a:solidFill>
                <a:latin typeface="Helvetica Neue LT Std 55 Roman" charset="0"/>
                <a:ea typeface="Helvetica Neue LT Std 55 Roman" charset="0"/>
                <a:cs typeface="Helvetica Neue LT Std 55 Roman" charset="0"/>
              </a:rPr>
              <a:t>No se puede ofrecer artículos tangible </a:t>
            </a:r>
            <a:r>
              <a:rPr lang="es-ES_tradnl" sz="1800" dirty="0">
                <a:solidFill>
                  <a:srgbClr val="000000"/>
                </a:solidFill>
                <a:latin typeface="Helvetica Neue LT Std 55 Roman" charset="0"/>
                <a:ea typeface="Helvetica Neue LT Std 55 Roman" charset="0"/>
                <a:cs typeface="Helvetica Neue LT Std 55 Roman" charset="0"/>
              </a:rPr>
              <a:t>(como </a:t>
            </a:r>
            <a:r>
              <a:rPr lang="es-ES_tradnl" sz="1800" dirty="0" err="1">
                <a:solidFill>
                  <a:srgbClr val="000000"/>
                </a:solidFill>
                <a:latin typeface="Helvetica Neue LT Std 55 Roman" charset="0"/>
                <a:ea typeface="Helvetica Neue LT Std 55 Roman" charset="0"/>
                <a:cs typeface="Helvetica Neue LT Std 55 Roman" charset="0"/>
              </a:rPr>
              <a:t>Frisbees</a:t>
            </a:r>
            <a:r>
              <a:rPr lang="es-ES_tradnl" sz="1800" dirty="0">
                <a:solidFill>
                  <a:srgbClr val="000000"/>
                </a:solidFill>
                <a:latin typeface="Helvetica Neue LT Std 55 Roman" charset="0"/>
                <a:ea typeface="Helvetica Neue LT Std 55 Roman" charset="0"/>
                <a:cs typeface="Helvetica Neue LT Std 55 Roman" charset="0"/>
              </a:rPr>
              <a:t> o franelas) en las premisas de las universidades o eventos patrocinados por </a:t>
            </a:r>
            <a:r>
              <a:rPr lang="es-ES_tradnl" sz="1800" dirty="0">
                <a:latin typeface="Helvetica Neue LT Std 55 Roman" charset="0"/>
                <a:ea typeface="Helvetica Neue LT Std 55 Roman" charset="0"/>
                <a:cs typeface="Helvetica Neue LT Std 55 Roman" charset="0"/>
              </a:rPr>
              <a:t>universidades para inducir estudiantes </a:t>
            </a:r>
            <a:r>
              <a:rPr lang="es-ES_tradnl" sz="1800" dirty="0">
                <a:solidFill>
                  <a:srgbClr val="000000"/>
                </a:solidFill>
                <a:latin typeface="Helvetica Neue LT Std 55 Roman" charset="0"/>
                <a:ea typeface="Helvetica Neue LT Std 55 Roman" charset="0"/>
                <a:cs typeface="Helvetica Neue LT Std 55 Roman" charset="0"/>
              </a:rPr>
              <a:t>a solicitar tarjetas de créditos.</a:t>
            </a:r>
          </a:p>
          <a:p>
            <a:pPr marL="800100" lvl="1" indent="-342900">
              <a:spcBef>
                <a:spcPts val="1000"/>
              </a:spcBef>
              <a:buFont typeface="Arial" charset="0"/>
              <a:buChar char="•"/>
            </a:pPr>
            <a:r>
              <a:rPr lang="es-ES_tradnl" sz="1800" b="1" dirty="0">
                <a:solidFill>
                  <a:srgbClr val="000000"/>
                </a:solidFill>
                <a:latin typeface="Helvetica Neue LT Std 55 Roman" charset="0"/>
                <a:ea typeface="Helvetica Neue LT Std 55 Roman" charset="0"/>
                <a:cs typeface="Helvetica Neue LT Std 55 Roman" charset="0"/>
              </a:rPr>
              <a:t>Universidades deben revelar la relación de mercadeo.</a:t>
            </a:r>
          </a:p>
          <a:p>
            <a:pPr marL="800100" lvl="1" indent="-342900">
              <a:spcBef>
                <a:spcPts val="1000"/>
              </a:spcBef>
              <a:buFont typeface="Arial" charset="0"/>
              <a:buChar char="•"/>
            </a:pPr>
            <a:r>
              <a:rPr lang="es-ES_tradnl" sz="1800" b="1" dirty="0">
                <a:solidFill>
                  <a:srgbClr val="000000"/>
                </a:solidFill>
                <a:latin typeface="Helvetica Neue LT Std 55 Roman" charset="0"/>
                <a:ea typeface="Helvetica Neue LT Std 55 Roman" charset="0"/>
                <a:cs typeface="Helvetica Neue LT Std 55 Roman" charset="0"/>
              </a:rPr>
              <a:t>Está prohibido que las oficinas de crédito les provean reportes de créditos </a:t>
            </a:r>
            <a:r>
              <a:rPr lang="es-ES_tradnl" sz="1800" dirty="0">
                <a:solidFill>
                  <a:srgbClr val="000000"/>
                </a:solidFill>
                <a:latin typeface="Helvetica Neue LT Std 55 Roman" charset="0"/>
                <a:ea typeface="Helvetica Neue LT Std 55 Roman" charset="0"/>
                <a:cs typeface="Helvetica Neue LT Std 55 Roman" charset="0"/>
              </a:rPr>
              <a:t>de adultos jóvenes a las compañías de tarjetas de crédito al menos que los jóvenes hayan expresado su consentimiento</a:t>
            </a:r>
            <a:endParaRPr lang="en-US" sz="1800" dirty="0">
              <a:solidFill>
                <a:srgbClr val="000000"/>
              </a:solidFill>
              <a:latin typeface="Helvetica Neue LT Std 55 Roman" charset="0"/>
              <a:ea typeface="Helvetica Neue LT Std 55 Roman" charset="0"/>
              <a:cs typeface="Helvetica Neue LT Std 55 Roman" charset="0"/>
            </a:endParaRPr>
          </a:p>
        </p:txBody>
      </p:sp>
      <p:sp>
        <p:nvSpPr>
          <p:cNvPr id="18" name="Title 1"/>
          <p:cNvSpPr txBox="1">
            <a:spLocks/>
          </p:cNvSpPr>
          <p:nvPr/>
        </p:nvSpPr>
        <p:spPr bwMode="auto">
          <a:xfrm>
            <a:off x="428803" y="1774397"/>
            <a:ext cx="8562796"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Bef>
                <a:spcPts val="1000"/>
              </a:spcBef>
            </a:pPr>
            <a:r>
              <a:rPr lang="es-ES_tradnl" sz="2400" b="1" dirty="0">
                <a:solidFill>
                  <a:srgbClr val="000000"/>
                </a:solidFill>
                <a:latin typeface="Helvetica Neue LT Std 75" charset="0"/>
                <a:ea typeface="Helvetica Neue LT Std 75" charset="0"/>
                <a:cs typeface="Helvetica Neue LT Std 75" charset="0"/>
              </a:rPr>
              <a:t>Protecciones para Adultos Jóvenes Menores de 21 Años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07DF8714-8E6A-42BC-B505-25B165607A6F}" type="slidenum">
              <a:rPr lang="en-US">
                <a:solidFill>
                  <a:srgbClr val="FFFFFF"/>
                </a:solidFill>
                <a:latin typeface="+mn-lt"/>
              </a:rPr>
              <a:pPr algn="r" fontAlgn="auto">
                <a:spcBef>
                  <a:spcPts val="0"/>
                </a:spcBef>
                <a:spcAft>
                  <a:spcPts val="0"/>
                </a:spcAft>
                <a:defRPr/>
              </a:pPr>
              <a:t>33</a:t>
            </a:fld>
            <a:endParaRPr lang="en-US">
              <a:solidFill>
                <a:srgbClr val="FFFFFF"/>
              </a:solidFill>
              <a:latin typeface="+mn-lt"/>
            </a:endParaRPr>
          </a:p>
        </p:txBody>
      </p:sp>
      <p:pic>
        <p:nvPicPr>
          <p:cNvPr id="23559"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7"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33</a:t>
            </a:fld>
            <a:endParaRPr lang="en-US">
              <a:solidFill>
                <a:srgbClr val="FFFFFF"/>
              </a:solidFill>
              <a:latin typeface="+mn-lt"/>
            </a:endParaRPr>
          </a:p>
        </p:txBody>
      </p:sp>
      <p:pic>
        <p:nvPicPr>
          <p:cNvPr id="8"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err="1">
                <a:solidFill>
                  <a:srgbClr val="284B23"/>
                </a:solidFill>
                <a:latin typeface="Helvetica Neue LT Std 75" charset="0"/>
                <a:ea typeface="Helvetica Neue LT Std 75" charset="0"/>
                <a:cs typeface="Helvetica Neue LT Std 75" charset="0"/>
              </a:rPr>
              <a:t>Robo</a:t>
            </a:r>
            <a:r>
              <a:rPr lang="en-US" sz="2800" b="1" dirty="0">
                <a:solidFill>
                  <a:srgbClr val="284B23"/>
                </a:solidFill>
                <a:latin typeface="Helvetica Neue LT Std 75" charset="0"/>
                <a:ea typeface="Helvetica Neue LT Std 75" charset="0"/>
                <a:cs typeface="Helvetica Neue LT Std 75" charset="0"/>
              </a:rPr>
              <a:t> de </a:t>
            </a:r>
            <a:r>
              <a:rPr lang="en-US" sz="2800" b="1" dirty="0" err="1">
                <a:solidFill>
                  <a:srgbClr val="284B23"/>
                </a:solidFill>
                <a:latin typeface="Helvetica Neue LT Std 75" charset="0"/>
                <a:ea typeface="Helvetica Neue LT Std 75" charset="0"/>
                <a:cs typeface="Helvetica Neue LT Std 75" charset="0"/>
              </a:rPr>
              <a:t>Identidad</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4" name="Straight Connector 1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8" name="Content Placeholder 2"/>
          <p:cNvSpPr txBox="1">
            <a:spLocks/>
          </p:cNvSpPr>
          <p:nvPr/>
        </p:nvSpPr>
        <p:spPr bwMode="auto">
          <a:xfrm>
            <a:off x="428803" y="2841196"/>
            <a:ext cx="7953198" cy="378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s-ES_tradnl" sz="2000" b="1" dirty="0">
                <a:solidFill>
                  <a:srgbClr val="000000"/>
                </a:solidFill>
                <a:latin typeface="Helvetica Neue LT Std 55 Roman" charset="0"/>
                <a:ea typeface="Helvetica Neue LT Std 55 Roman" charset="0"/>
                <a:cs typeface="Helvetica Neue LT Std 55 Roman" charset="0"/>
              </a:rPr>
              <a:t>Uso no </a:t>
            </a:r>
            <a:r>
              <a:rPr lang="es-ES_tradnl" sz="2000" b="1" dirty="0">
                <a:latin typeface="Helvetica Neue LT Std 55 Roman" charset="0"/>
                <a:ea typeface="Helvetica Neue LT Std 55 Roman" charset="0"/>
                <a:cs typeface="Helvetica Neue LT Std 55 Roman" charset="0"/>
              </a:rPr>
              <a:t>autorizado del nombre de otra persona </a:t>
            </a:r>
            <a:r>
              <a:rPr lang="es-ES_tradnl" sz="2000" dirty="0">
                <a:latin typeface="Helvetica Neue LT Std 55 Roman" charset="0"/>
                <a:ea typeface="Helvetica Neue LT Std 55 Roman" charset="0"/>
                <a:cs typeface="Helvetica Neue LT Std 55 Roman" charset="0"/>
              </a:rPr>
              <a:t>u otra información con propósitos fraudulentos</a:t>
            </a:r>
            <a:r>
              <a:rPr lang="es-ES_tradnl" sz="2000" dirty="0" smtClean="0">
                <a:latin typeface="Helvetica Neue LT Std 55 Roman" charset="0"/>
                <a:ea typeface="Helvetica Neue LT Std 55 Roman" charset="0"/>
                <a:cs typeface="Helvetica Neue LT Std 55 Roman" charset="0"/>
              </a:rPr>
              <a:t>.</a:t>
            </a:r>
            <a:endParaRPr lang="es-ES_tradnl" sz="2000" dirty="0">
              <a:latin typeface="Helvetica Neue LT Std 55 Roman" charset="0"/>
              <a:ea typeface="Helvetica Neue LT Std 55 Roman" charset="0"/>
              <a:cs typeface="Helvetica Neue LT Std 55 Roman" charset="0"/>
            </a:endParaRPr>
          </a:p>
          <a:p>
            <a:pPr eaLnBrk="1" hangingPunct="1">
              <a:lnSpc>
                <a:spcPct val="90000"/>
              </a:lnSpc>
            </a:pPr>
            <a:r>
              <a:rPr lang="es-ES_tradnl" sz="2000" b="1" dirty="0">
                <a:latin typeface="Helvetica Neue LT Std 55 Roman" charset="0"/>
                <a:ea typeface="Helvetica Neue LT Std 55 Roman" charset="0"/>
                <a:cs typeface="Helvetica Neue LT Std 55 Roman" charset="0"/>
              </a:rPr>
              <a:t>Robar billeteras o carteras con identificaciones </a:t>
            </a:r>
            <a:r>
              <a:rPr lang="es-ES_tradnl" sz="2000" dirty="0">
                <a:latin typeface="Helvetica Neue LT Std 55 Roman" charset="0"/>
                <a:ea typeface="Helvetica Neue LT Std 55 Roman" charset="0"/>
                <a:cs typeface="Helvetica Neue LT Std 55 Roman" charset="0"/>
              </a:rPr>
              <a:t>como licencia de conducir y tarjetas de créditos y de cajeros automáticos</a:t>
            </a:r>
            <a:r>
              <a:rPr lang="es-ES_tradnl" sz="2000" dirty="0" smtClean="0">
                <a:latin typeface="Helvetica Neue LT Std 55 Roman" charset="0"/>
                <a:ea typeface="Helvetica Neue LT Std 55 Roman" charset="0"/>
                <a:cs typeface="Helvetica Neue LT Std 55 Roman" charset="0"/>
              </a:rPr>
              <a:t>.</a:t>
            </a:r>
            <a:endParaRPr lang="es-ES_tradnl" sz="2000" dirty="0">
              <a:latin typeface="Helvetica Neue LT Std 55 Roman" charset="0"/>
              <a:ea typeface="Helvetica Neue LT Std 55 Roman" charset="0"/>
              <a:cs typeface="Helvetica Neue LT Std 55 Roman" charset="0"/>
            </a:endParaRPr>
          </a:p>
          <a:p>
            <a:pPr eaLnBrk="1" hangingPunct="1">
              <a:lnSpc>
                <a:spcPct val="90000"/>
              </a:lnSpc>
            </a:pPr>
            <a:r>
              <a:rPr lang="es-ES_tradnl" sz="2000" b="1" dirty="0">
                <a:latin typeface="Helvetica Neue LT Std 55 Roman" charset="0"/>
                <a:ea typeface="Helvetica Neue LT Std 55 Roman" charset="0"/>
                <a:cs typeface="Helvetica Neue LT Std 55 Roman" charset="0"/>
              </a:rPr>
              <a:t>Tomar estados de cuentas bancarias</a:t>
            </a:r>
            <a:r>
              <a:rPr lang="es-ES_tradnl" sz="2000" dirty="0">
                <a:latin typeface="Helvetica Neue LT Std 55 Roman" charset="0"/>
                <a:ea typeface="Helvetica Neue LT Std 55 Roman" charset="0"/>
                <a:cs typeface="Helvetica Neue LT Std 55 Roman" charset="0"/>
              </a:rPr>
              <a:t> del buzón de correo</a:t>
            </a:r>
            <a:r>
              <a:rPr lang="es-ES_tradnl" sz="2000" dirty="0" smtClean="0">
                <a:latin typeface="Helvetica Neue LT Std 55 Roman" charset="0"/>
                <a:ea typeface="Helvetica Neue LT Std 55 Roman" charset="0"/>
                <a:cs typeface="Helvetica Neue LT Std 55 Roman" charset="0"/>
              </a:rPr>
              <a:t>.</a:t>
            </a:r>
            <a:endParaRPr lang="es-ES_tradnl" sz="2000" dirty="0">
              <a:latin typeface="Helvetica Neue LT Std 55 Roman" charset="0"/>
              <a:ea typeface="Helvetica Neue LT Std 55 Roman" charset="0"/>
              <a:cs typeface="Helvetica Neue LT Std 55 Roman" charset="0"/>
            </a:endParaRPr>
          </a:p>
          <a:p>
            <a:pPr eaLnBrk="1" hangingPunct="1">
              <a:lnSpc>
                <a:spcPct val="90000"/>
              </a:lnSpc>
            </a:pPr>
            <a:r>
              <a:rPr lang="es-ES_tradnl" sz="2000" b="1" dirty="0">
                <a:latin typeface="Helvetica Neue LT Std 55 Roman" charset="0"/>
                <a:ea typeface="Helvetica Neue LT Std 55 Roman" charset="0"/>
                <a:cs typeface="Helvetica Neue LT Std 55 Roman" charset="0"/>
              </a:rPr>
              <a:t>Desviar correo </a:t>
            </a:r>
            <a:r>
              <a:rPr lang="es-ES_tradnl" sz="2000" dirty="0">
                <a:latin typeface="Helvetica Neue LT Std 55 Roman" charset="0"/>
                <a:ea typeface="Helvetica Neue LT Std 55 Roman" charset="0"/>
                <a:cs typeface="Helvetica Neue LT Std 55 Roman" charset="0"/>
              </a:rPr>
              <a:t>llenando una planilla de cambio de dirección de la Oficina de Correo</a:t>
            </a:r>
            <a:r>
              <a:rPr lang="es-ES_tradnl" sz="2000" dirty="0" smtClean="0">
                <a:latin typeface="Helvetica Neue LT Std 55 Roman" charset="0"/>
                <a:ea typeface="Helvetica Neue LT Std 55 Roman" charset="0"/>
                <a:cs typeface="Helvetica Neue LT Std 55 Roman" charset="0"/>
              </a:rPr>
              <a:t>.</a:t>
            </a:r>
            <a:endParaRPr lang="es-ES_tradnl" sz="2000" dirty="0">
              <a:latin typeface="Helvetica Neue LT Std 55 Roman" charset="0"/>
              <a:ea typeface="Helvetica Neue LT Std 55 Roman" charset="0"/>
              <a:cs typeface="Helvetica Neue LT Std 55 Roman" charset="0"/>
            </a:endParaRPr>
          </a:p>
          <a:p>
            <a:pPr eaLnBrk="1" hangingPunct="1">
              <a:lnSpc>
                <a:spcPct val="90000"/>
              </a:lnSpc>
            </a:pPr>
            <a:r>
              <a:rPr lang="es-ES_tradnl" sz="2000" b="1" dirty="0">
                <a:latin typeface="Helvetica Neue LT Std 55 Roman" charset="0"/>
                <a:ea typeface="Helvetica Neue LT Std 55 Roman" charset="0"/>
                <a:cs typeface="Helvetica Neue LT Std 55 Roman" charset="0"/>
              </a:rPr>
              <a:t>Buscar en los basureros</a:t>
            </a:r>
            <a:r>
              <a:rPr lang="es-ES_tradnl" sz="2000" b="1" dirty="0" smtClean="0">
                <a:latin typeface="Helvetica Neue LT Std 55 Roman" charset="0"/>
                <a:ea typeface="Helvetica Neue LT Std 55 Roman" charset="0"/>
                <a:cs typeface="Helvetica Neue LT Std 55 Roman" charset="0"/>
              </a:rPr>
              <a:t>.</a:t>
            </a:r>
            <a:endParaRPr lang="es-ES_tradnl" sz="2000" b="1" dirty="0">
              <a:latin typeface="Helvetica Neue LT Std 55 Roman" charset="0"/>
              <a:ea typeface="Helvetica Neue LT Std 55 Roman" charset="0"/>
              <a:cs typeface="Helvetica Neue LT Std 55 Roman" charset="0"/>
            </a:endParaRPr>
          </a:p>
          <a:p>
            <a:pPr eaLnBrk="1" hangingPunct="1">
              <a:lnSpc>
                <a:spcPct val="90000"/>
              </a:lnSpc>
            </a:pPr>
            <a:r>
              <a:rPr lang="es-ES_tradnl" sz="2000" b="1" dirty="0">
                <a:latin typeface="Helvetica Neue LT Std 55 Roman" charset="0"/>
                <a:ea typeface="Helvetica Neue LT Std 55 Roman" charset="0"/>
                <a:cs typeface="Helvetica Neue LT Std 55 Roman" charset="0"/>
              </a:rPr>
              <a:t>Robar información de los archivos </a:t>
            </a:r>
            <a:r>
              <a:rPr lang="es-ES_tradnl" sz="2000" dirty="0">
                <a:latin typeface="Helvetica Neue LT Std 55 Roman" charset="0"/>
                <a:ea typeface="Helvetica Neue LT Std 55 Roman" charset="0"/>
                <a:cs typeface="Helvetica Neue LT Std 55 Roman" charset="0"/>
              </a:rPr>
              <a:t>del trabajo o de la escuela</a:t>
            </a:r>
            <a:r>
              <a:rPr lang="es-ES_tradnl" sz="2000" dirty="0" smtClean="0">
                <a:latin typeface="Helvetica Neue LT Std 55 Roman" charset="0"/>
                <a:ea typeface="Helvetica Neue LT Std 55 Roman" charset="0"/>
                <a:cs typeface="Helvetica Neue LT Std 55 Roman" charset="0"/>
              </a:rPr>
              <a:t>.</a:t>
            </a:r>
            <a:endParaRPr lang="es-ES_tradnl" sz="2000" dirty="0">
              <a:latin typeface="Helvetica Neue LT Std 55 Roman" charset="0"/>
              <a:ea typeface="Helvetica Neue LT Std 55 Roman" charset="0"/>
              <a:cs typeface="Helvetica Neue LT Std 55 Roman" charset="0"/>
            </a:endParaRPr>
          </a:p>
          <a:p>
            <a:pPr eaLnBrk="1" hangingPunct="1">
              <a:lnSpc>
                <a:spcPct val="90000"/>
              </a:lnSpc>
            </a:pPr>
            <a:r>
              <a:rPr lang="es-ES_tradnl" sz="2000" b="1" dirty="0">
                <a:latin typeface="Helvetica Neue LT Std 55 Roman" charset="0"/>
                <a:ea typeface="Helvetica Neue LT Std 55 Roman" charset="0"/>
                <a:cs typeface="Helvetica Neue LT Std 55 Roman" charset="0"/>
              </a:rPr>
              <a:t>Interceptar u obtener información transmitida electrónicamente </a:t>
            </a:r>
            <a:r>
              <a:rPr lang="es-ES_tradnl" sz="2000" dirty="0">
                <a:latin typeface="Helvetica Neue LT Std 55 Roman" charset="0"/>
                <a:ea typeface="Helvetica Neue LT Std 55 Roman" charset="0"/>
                <a:cs typeface="Helvetica Neue LT Std 55 Roman" charset="0"/>
              </a:rPr>
              <a:t>a través del Internet o fax.</a:t>
            </a:r>
            <a:endParaRPr lang="es-ES_tradnl" sz="2000" dirty="0">
              <a:solidFill>
                <a:srgbClr val="000000"/>
              </a:solidFill>
              <a:latin typeface="Helvetica Neue LT Std 55 Roman" charset="0"/>
              <a:ea typeface="Helvetica Neue LT Std 55 Roman" charset="0"/>
              <a:cs typeface="Helvetica Neue LT Std 55 Roman" charset="0"/>
            </a:endParaRPr>
          </a:p>
        </p:txBody>
      </p:sp>
      <p:sp>
        <p:nvSpPr>
          <p:cNvPr id="19" name="Title 1"/>
          <p:cNvSpPr txBox="1">
            <a:spLocks/>
          </p:cNvSpPr>
          <p:nvPr/>
        </p:nvSpPr>
        <p:spPr bwMode="auto">
          <a:xfrm>
            <a:off x="428803" y="1774397"/>
            <a:ext cx="7114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buNone/>
            </a:pPr>
            <a:r>
              <a:rPr lang="en-US" sz="2400" b="1" dirty="0">
                <a:solidFill>
                  <a:schemeClr val="tx1"/>
                </a:solidFill>
                <a:latin typeface="Helvetica Neue LT Std 55 Roman" charset="0"/>
                <a:ea typeface="Helvetica Neue LT Std 55 Roman" charset="0"/>
                <a:cs typeface="Helvetica Neue LT Std 55 Roman" charset="0"/>
              </a:rPr>
              <a:t>¿</a:t>
            </a:r>
            <a:r>
              <a:rPr lang="es-ES_tradnl" sz="2400" b="1" dirty="0">
                <a:solidFill>
                  <a:srgbClr val="000000"/>
                </a:solidFill>
                <a:latin typeface="Helvetica Neue LT Std 55 Roman" charset="0"/>
                <a:ea typeface="Helvetica Neue LT Std 55 Roman" charset="0"/>
                <a:cs typeface="Helvetica Neue LT Std 55 Roman" charset="0"/>
              </a:rPr>
              <a:t>Qué es Robo de Identidad y Cómo Sucede?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7549D109-EA8F-46E8-941F-9B4C13DFE152}" type="slidenum">
              <a:rPr lang="en-US">
                <a:solidFill>
                  <a:srgbClr val="FFFFFF"/>
                </a:solidFill>
                <a:latin typeface="+mn-lt"/>
              </a:rPr>
              <a:pPr algn="r" fontAlgn="auto">
                <a:spcBef>
                  <a:spcPts val="0"/>
                </a:spcBef>
                <a:spcAft>
                  <a:spcPts val="0"/>
                </a:spcAft>
                <a:defRPr/>
              </a:pPr>
              <a:t>34</a:t>
            </a:fld>
            <a:endParaRPr lang="en-US">
              <a:solidFill>
                <a:srgbClr val="FFFFFF"/>
              </a:solidFill>
              <a:latin typeface="+mn-lt"/>
            </a:endParaRPr>
          </a:p>
        </p:txBody>
      </p:sp>
      <p:sp>
        <p:nvSpPr>
          <p:cNvPr id="7"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07DF8714-8E6A-42BC-B505-25B165607A6F}" type="slidenum">
              <a:rPr lang="en-US">
                <a:solidFill>
                  <a:srgbClr val="FFFFFF"/>
                </a:solidFill>
                <a:latin typeface="+mn-lt"/>
              </a:rPr>
              <a:pPr algn="r" fontAlgn="auto">
                <a:spcBef>
                  <a:spcPts val="0"/>
                </a:spcBef>
                <a:spcAft>
                  <a:spcPts val="0"/>
                </a:spcAft>
                <a:defRPr/>
              </a:pPr>
              <a:t>34</a:t>
            </a:fld>
            <a:endParaRPr lang="en-US">
              <a:solidFill>
                <a:srgbClr val="FFFFFF"/>
              </a:solidFill>
              <a:latin typeface="+mn-lt"/>
            </a:endParaRPr>
          </a:p>
        </p:txBody>
      </p:sp>
      <p:pic>
        <p:nvPicPr>
          <p:cNvPr id="8"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9"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34</a:t>
            </a:fld>
            <a:endParaRPr lang="en-US">
              <a:solidFill>
                <a:srgbClr val="FFFFFF"/>
              </a:solidFill>
              <a:latin typeface="+mn-lt"/>
            </a:endParaRPr>
          </a:p>
        </p:txBody>
      </p:sp>
      <p:pic>
        <p:nvPicPr>
          <p:cNvPr id="10"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1"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2" name="Rectangle 11"/>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Bef>
                <a:spcPct val="50000"/>
              </a:spcBef>
            </a:pPr>
            <a:r>
              <a:rPr lang="es-ES_tradnl" sz="2800" b="1" dirty="0">
                <a:solidFill>
                  <a:srgbClr val="284B23"/>
                </a:solidFill>
                <a:latin typeface="Helvetica Neue LT Std 75" charset="0"/>
                <a:ea typeface="Helvetica Neue LT Std 75" charset="0"/>
                <a:cs typeface="Helvetica Neue LT Std 75" charset="0"/>
              </a:rPr>
              <a:t>Ideas para Prevenir el Robo de Identidad</a:t>
            </a:r>
          </a:p>
        </p:txBody>
      </p: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6" name="Straight Connector 15"/>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9" name="Content Placeholder 2"/>
          <p:cNvSpPr txBox="1">
            <a:spLocks/>
          </p:cNvSpPr>
          <p:nvPr/>
        </p:nvSpPr>
        <p:spPr>
          <a:xfrm>
            <a:off x="428801" y="2056772"/>
            <a:ext cx="8029399" cy="48012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6688" indent="-166688">
              <a:spcBef>
                <a:spcPct val="50000"/>
              </a:spcBef>
              <a:spcAft>
                <a:spcPct val="15000"/>
              </a:spcAft>
              <a:buSzPct val="105000"/>
              <a:buFontTx/>
              <a:buChar char="•"/>
            </a:pPr>
            <a:r>
              <a:rPr lang="es-ES_tradnl" sz="2000" b="1" dirty="0">
                <a:solidFill>
                  <a:srgbClr val="000000"/>
                </a:solidFill>
                <a:latin typeface="Helvetica Neue LT Std 55 Roman" charset="0"/>
                <a:ea typeface="Helvetica Neue LT Std 55 Roman" charset="0"/>
                <a:cs typeface="Helvetica Neue LT Std 55 Roman" charset="0"/>
              </a:rPr>
              <a:t>Nunca </a:t>
            </a:r>
            <a:r>
              <a:rPr lang="es-ES_tradnl" sz="2000" b="1" dirty="0">
                <a:latin typeface="Helvetica Neue LT Std 55 Roman" charset="0"/>
                <a:ea typeface="Helvetica Neue LT Std 55 Roman" charset="0"/>
                <a:cs typeface="Helvetica Neue LT Std 55 Roman" charset="0"/>
              </a:rPr>
              <a:t>tire papeles con información sensitiva o importante. </a:t>
            </a:r>
            <a:r>
              <a:rPr lang="es-ES_tradnl" sz="2000" dirty="0">
                <a:latin typeface="Helvetica Neue LT Std 55 Roman" charset="0"/>
                <a:ea typeface="Helvetica Neue LT Std 55 Roman" charset="0"/>
                <a:cs typeface="Helvetica Neue LT Std 55 Roman" charset="0"/>
              </a:rPr>
              <a:t>Destruya los documentos que contienen información personal antes de botarlos.</a:t>
            </a:r>
          </a:p>
          <a:p>
            <a:pPr marL="166688" indent="-166688">
              <a:spcBef>
                <a:spcPct val="50000"/>
              </a:spcBef>
              <a:spcAft>
                <a:spcPct val="15000"/>
              </a:spcAft>
              <a:buSzPct val="105000"/>
              <a:buFontTx/>
              <a:buChar char="•"/>
            </a:pPr>
            <a:r>
              <a:rPr lang="es-ES_tradnl" sz="2000" b="1" dirty="0">
                <a:latin typeface="Helvetica Neue LT Std 55 Roman" charset="0"/>
                <a:ea typeface="Helvetica Neue LT Std 55 Roman" charset="0"/>
                <a:cs typeface="Helvetica Neue LT Std 55 Roman" charset="0"/>
              </a:rPr>
              <a:t>Tenga cuidado cuando reciba ofertas sospechosas por teléfono o correo electrónico. </a:t>
            </a:r>
            <a:r>
              <a:rPr lang="es-ES_tradnl" sz="2000" dirty="0">
                <a:latin typeface="Helvetica Neue LT Std 55 Roman" charset="0"/>
                <a:ea typeface="Helvetica Neue LT Std 55 Roman" charset="0"/>
                <a:cs typeface="Helvetica Neue LT Std 55 Roman" charset="0"/>
              </a:rPr>
              <a:t>Información personal nunca debe ser dada por teléfono; nunca abra correos electrónicos o enlaces que no reconozca o que no le sean familiares.</a:t>
            </a:r>
          </a:p>
          <a:p>
            <a:pPr marL="166688" indent="-166688">
              <a:spcBef>
                <a:spcPct val="50000"/>
              </a:spcBef>
              <a:spcAft>
                <a:spcPct val="15000"/>
              </a:spcAft>
              <a:buSzPct val="105000"/>
              <a:buFontTx/>
              <a:buChar char="•"/>
            </a:pPr>
            <a:r>
              <a:rPr lang="es-ES_tradnl" sz="2000" b="1" dirty="0">
                <a:latin typeface="Helvetica Neue LT Std 55 Roman" charset="0"/>
                <a:ea typeface="Helvetica Neue LT Std 55 Roman" charset="0"/>
                <a:cs typeface="Helvetica Neue LT Std 55 Roman" charset="0"/>
              </a:rPr>
              <a:t>Asegure el uso de computadora. </a:t>
            </a:r>
            <a:r>
              <a:rPr lang="es-ES_tradnl" sz="2000" dirty="0">
                <a:latin typeface="Helvetica Neue LT Std 55 Roman" charset="0"/>
                <a:ea typeface="Helvetica Neue LT Std 55 Roman" charset="0"/>
                <a:cs typeface="Helvetica Neue LT Std 55 Roman" charset="0"/>
              </a:rPr>
              <a:t>Utiliza antivirus y sistemas de barra de control de acceso.</a:t>
            </a:r>
          </a:p>
          <a:p>
            <a:pPr marL="166688" indent="-166688">
              <a:spcBef>
                <a:spcPct val="50000"/>
              </a:spcBef>
              <a:spcAft>
                <a:spcPct val="15000"/>
              </a:spcAft>
              <a:buSzPct val="105000"/>
              <a:buFontTx/>
              <a:buChar char="•"/>
            </a:pPr>
            <a:r>
              <a:rPr lang="es-ES_tradnl" sz="2000" b="1" dirty="0">
                <a:solidFill>
                  <a:srgbClr val="000000"/>
                </a:solidFill>
                <a:latin typeface="Helvetica Neue LT Std 55 Roman" charset="0"/>
                <a:ea typeface="Helvetica Neue LT Std 55 Roman" charset="0"/>
                <a:cs typeface="Helvetica Neue LT Std 55 Roman" charset="0"/>
              </a:rPr>
              <a:t>Revise su reporte de crédito </a:t>
            </a:r>
            <a:r>
              <a:rPr lang="es-ES_tradnl" sz="2000" dirty="0">
                <a:solidFill>
                  <a:srgbClr val="000000"/>
                </a:solidFill>
                <a:latin typeface="Helvetica Neue LT Std 55 Roman" charset="0"/>
                <a:ea typeface="Helvetica Neue LT Std 55 Roman" charset="0"/>
                <a:cs typeface="Helvetica Neue LT Std 55 Roman" charset="0"/>
              </a:rPr>
              <a:t>para ver si hay actividades inusuales. Pida un reporte de crédito anual gratis.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7549D109-EA8F-46E8-941F-9B4C13DFE152}" type="slidenum">
              <a:rPr lang="en-US">
                <a:solidFill>
                  <a:srgbClr val="FFFFFF"/>
                </a:solidFill>
                <a:latin typeface="+mn-lt"/>
              </a:rPr>
              <a:pPr algn="r" fontAlgn="auto">
                <a:spcBef>
                  <a:spcPts val="0"/>
                </a:spcBef>
                <a:spcAft>
                  <a:spcPts val="0"/>
                </a:spcAft>
                <a:defRPr/>
              </a:pPr>
              <a:t>35</a:t>
            </a:fld>
            <a:endParaRPr lang="en-US">
              <a:solidFill>
                <a:srgbClr val="FFFFFF"/>
              </a:solidFill>
              <a:latin typeface="+mn-lt"/>
            </a:endParaRPr>
          </a:p>
        </p:txBody>
      </p:sp>
      <p:sp>
        <p:nvSpPr>
          <p:cNvPr id="8"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07DF8714-8E6A-42BC-B505-25B165607A6F}" type="slidenum">
              <a:rPr lang="en-US">
                <a:solidFill>
                  <a:srgbClr val="FFFFFF"/>
                </a:solidFill>
                <a:latin typeface="+mn-lt"/>
              </a:rPr>
              <a:pPr algn="r" fontAlgn="auto">
                <a:spcBef>
                  <a:spcPts val="0"/>
                </a:spcBef>
                <a:spcAft>
                  <a:spcPts val="0"/>
                </a:spcAft>
                <a:defRPr/>
              </a:pPr>
              <a:t>35</a:t>
            </a:fld>
            <a:endParaRPr lang="en-US">
              <a:solidFill>
                <a:srgbClr val="FFFFFF"/>
              </a:solidFill>
              <a:latin typeface="+mn-lt"/>
            </a:endParaRPr>
          </a:p>
        </p:txBody>
      </p:sp>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0"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35</a:t>
            </a:fld>
            <a:endParaRPr lang="en-US">
              <a:solidFill>
                <a:srgbClr val="FFFFFF"/>
              </a:solidFill>
              <a:latin typeface="+mn-lt"/>
            </a:endParaRPr>
          </a:p>
        </p:txBody>
      </p:sp>
      <p:pic>
        <p:nvPicPr>
          <p:cNvPr id="11" name="Picture 11"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2" name="Picture 11"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3" name="Rectangle 12"/>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dirty="0">
                <a:solidFill>
                  <a:srgbClr val="284B23"/>
                </a:solidFill>
                <a:latin typeface="Helvetica Neue LT Std 75" charset="0"/>
                <a:ea typeface="Helvetica Neue LT Std 75" charset="0"/>
                <a:cs typeface="Helvetica Neue LT Std 75" charset="0"/>
              </a:rPr>
              <a:t>Pasos a Seguir si su Cliente es Víctima</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7" name="Straight Connector 16"/>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20" name="Content Placeholder 2"/>
          <p:cNvSpPr txBox="1">
            <a:spLocks/>
          </p:cNvSpPr>
          <p:nvPr/>
        </p:nvSpPr>
        <p:spPr>
          <a:xfrm>
            <a:off x="428801" y="2056772"/>
            <a:ext cx="8105599" cy="48012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pPr>
            <a:r>
              <a:rPr lang="es-ES_tradnl" sz="2000" b="1" dirty="0">
                <a:latin typeface="Helvetica Neue LT Std 55 Roman" charset="0"/>
                <a:ea typeface="Helvetica Neue LT Std 55 Roman" charset="0"/>
                <a:cs typeface="Helvetica Neue LT Std 55 Roman" charset="0"/>
              </a:rPr>
              <a:t>Ponga una alerta de fraude en el reporte de crédito </a:t>
            </a:r>
            <a:r>
              <a:rPr lang="es-ES_tradnl" sz="2000" dirty="0">
                <a:latin typeface="Helvetica Neue LT Std 55 Roman" charset="0"/>
                <a:ea typeface="Helvetica Neue LT Std 55 Roman" charset="0"/>
                <a:cs typeface="Helvetica Neue LT Std 55 Roman" charset="0"/>
              </a:rPr>
              <a:t>con una o tres de las mayores agencias de crédito.</a:t>
            </a:r>
          </a:p>
          <a:p>
            <a:pPr>
              <a:spcBef>
                <a:spcPct val="0"/>
              </a:spcBef>
            </a:pPr>
            <a:r>
              <a:rPr lang="es-ES_tradnl" sz="2000" b="1" dirty="0">
                <a:latin typeface="Helvetica Neue LT Std 55 Roman" charset="0"/>
                <a:ea typeface="Helvetica Neue LT Std 55 Roman" charset="0"/>
                <a:cs typeface="Helvetica Neue LT Std 55 Roman" charset="0"/>
              </a:rPr>
              <a:t>Cierre todas las cuentas fraudulentas.</a:t>
            </a:r>
            <a:endParaRPr lang="es-ES_tradnl" sz="2000" dirty="0">
              <a:latin typeface="Helvetica Neue LT Std 55 Roman" charset="0"/>
              <a:ea typeface="Helvetica Neue LT Std 55 Roman" charset="0"/>
              <a:cs typeface="Helvetica Neue LT Std 55 Roman" charset="0"/>
            </a:endParaRPr>
          </a:p>
          <a:p>
            <a:pPr>
              <a:spcBef>
                <a:spcPct val="0"/>
              </a:spcBef>
              <a:buSzPct val="105000"/>
            </a:pPr>
            <a:r>
              <a:rPr lang="es-ES_tradnl" sz="2000" b="1" dirty="0">
                <a:latin typeface="Helvetica Neue LT Std 55 Roman" charset="0"/>
                <a:ea typeface="Helvetica Neue LT Std 55 Roman" charset="0"/>
                <a:cs typeface="Helvetica Neue LT Std 55 Roman" charset="0"/>
              </a:rPr>
              <a:t>Notifique a su estación de policía local, </a:t>
            </a:r>
            <a:r>
              <a:rPr lang="es-ES_tradnl" sz="2000" dirty="0">
                <a:latin typeface="Helvetica Neue LT Std 55 Roman" charset="0"/>
                <a:ea typeface="Helvetica Neue LT Std 55 Roman" charset="0"/>
                <a:cs typeface="Helvetica Neue LT Std 55 Roman" charset="0"/>
              </a:rPr>
              <a:t>las oficinas de créditos, y la oficina fiscal de distrito.</a:t>
            </a:r>
          </a:p>
          <a:p>
            <a:r>
              <a:rPr lang="es-ES_tradnl" sz="2000" b="1" dirty="0">
                <a:latin typeface="Helvetica Neue LT Std 55 Roman" charset="0"/>
                <a:ea typeface="Helvetica Neue LT Std 55 Roman" charset="0"/>
                <a:cs typeface="Helvetica Neue LT Std 55 Roman" charset="0"/>
              </a:rPr>
              <a:t>Obtenga una copia del </a:t>
            </a:r>
            <a:r>
              <a:rPr lang="es-ES_tradnl" sz="2000" b="1" dirty="0">
                <a:solidFill>
                  <a:srgbClr val="000000"/>
                </a:solidFill>
                <a:latin typeface="Helvetica Neue LT Std 55 Roman" charset="0"/>
                <a:ea typeface="Helvetica Neue LT Std 55 Roman" charset="0"/>
                <a:cs typeface="Helvetica Neue LT Std 55 Roman" charset="0"/>
              </a:rPr>
              <a:t>reporte policial </a:t>
            </a:r>
            <a:r>
              <a:rPr lang="es-ES_tradnl" sz="2000" dirty="0">
                <a:solidFill>
                  <a:srgbClr val="000000"/>
                </a:solidFill>
                <a:latin typeface="Helvetica Neue LT Std 55 Roman" charset="0"/>
                <a:ea typeface="Helvetica Neue LT Std 55 Roman" charset="0"/>
                <a:cs typeface="Helvetica Neue LT Std 55 Roman" charset="0"/>
              </a:rPr>
              <a:t>para entregárselo a acreedores y otros quienes puedan requerir prueba del crimen.</a:t>
            </a:r>
          </a:p>
          <a:p>
            <a:r>
              <a:rPr lang="es-ES_tradnl" sz="2000" b="1" dirty="0">
                <a:solidFill>
                  <a:srgbClr val="000000"/>
                </a:solidFill>
                <a:latin typeface="Helvetica Neue LT Std 55 Roman" charset="0"/>
                <a:ea typeface="Helvetica Neue LT Std 55 Roman" charset="0"/>
                <a:cs typeface="Helvetica Neue LT Std 55 Roman" charset="0"/>
              </a:rPr>
              <a:t>Presente una queja a la Comisión Federal de Comercio </a:t>
            </a:r>
            <a:r>
              <a:rPr lang="es-ES_tradnl" sz="2000" dirty="0">
                <a:solidFill>
                  <a:srgbClr val="000000"/>
                </a:solidFill>
                <a:latin typeface="Helvetica Neue LT Std 55 Roman" charset="0"/>
                <a:ea typeface="Helvetica Neue LT Std 55 Roman" charset="0"/>
                <a:cs typeface="Helvetica Neue LT Std 55 Roman" charset="0"/>
              </a:rPr>
              <a:t>(FTC por sus siglas en inglés). Usted puede visitar </a:t>
            </a:r>
            <a:r>
              <a:rPr lang="es-ES_tradnl" sz="2000" dirty="0">
                <a:solidFill>
                  <a:srgbClr val="000000"/>
                </a:solidFill>
                <a:latin typeface="Helvetica Neue LT Std 55 Roman" charset="0"/>
                <a:ea typeface="Helvetica Neue LT Std 55 Roman" charset="0"/>
                <a:cs typeface="Helvetica Neue LT Std 55 Roman" charset="0"/>
                <a:hlinkClick r:id="rId5"/>
              </a:rPr>
              <a:t>www.consumer.gov/idtheft</a:t>
            </a:r>
            <a:r>
              <a:rPr lang="es-ES_tradnl" sz="2000" dirty="0">
                <a:solidFill>
                  <a:srgbClr val="000000"/>
                </a:solidFill>
                <a:latin typeface="Helvetica Neue LT Std 55 Roman" charset="0"/>
                <a:ea typeface="Helvetica Neue LT Std 55 Roman" charset="0"/>
                <a:cs typeface="Helvetica Neue LT Std 55 Roman" charset="0"/>
              </a:rPr>
              <a:t> o llamar al número gratuito 1-877-ID-THEFT (438-4338), o por correo a: </a:t>
            </a:r>
            <a:r>
              <a:rPr lang="es-ES_tradnl" sz="2000" dirty="0" err="1">
                <a:solidFill>
                  <a:srgbClr val="000000"/>
                </a:solidFill>
                <a:latin typeface="Helvetica Neue LT Std 55 Roman" charset="0"/>
                <a:ea typeface="Helvetica Neue LT Std 55 Roman" charset="0"/>
                <a:cs typeface="Helvetica Neue LT Std 55 Roman" charset="0"/>
              </a:rPr>
              <a:t>Identity</a:t>
            </a:r>
            <a:r>
              <a:rPr lang="es-ES_tradnl" sz="2000" dirty="0">
                <a:solidFill>
                  <a:srgbClr val="000000"/>
                </a:solidFill>
                <a:latin typeface="Helvetica Neue LT Std 55 Roman" charset="0"/>
                <a:ea typeface="Helvetica Neue LT Std 55 Roman" charset="0"/>
                <a:cs typeface="Helvetica Neue LT Std 55 Roman" charset="0"/>
              </a:rPr>
              <a:t> </a:t>
            </a:r>
            <a:r>
              <a:rPr lang="es-ES_tradnl" sz="2000" dirty="0" err="1">
                <a:solidFill>
                  <a:srgbClr val="000000"/>
                </a:solidFill>
                <a:latin typeface="Helvetica Neue LT Std 55 Roman" charset="0"/>
                <a:ea typeface="Helvetica Neue LT Std 55 Roman" charset="0"/>
                <a:cs typeface="Helvetica Neue LT Std 55 Roman" charset="0"/>
              </a:rPr>
              <a:t>Theft</a:t>
            </a:r>
            <a:r>
              <a:rPr lang="es-ES_tradnl" sz="2000" dirty="0">
                <a:solidFill>
                  <a:srgbClr val="000000"/>
                </a:solidFill>
                <a:latin typeface="Helvetica Neue LT Std 55 Roman" charset="0"/>
                <a:ea typeface="Helvetica Neue LT Std 55 Roman" charset="0"/>
                <a:cs typeface="Helvetica Neue LT Std 55 Roman" charset="0"/>
              </a:rPr>
              <a:t> </a:t>
            </a:r>
            <a:r>
              <a:rPr lang="es-ES_tradnl" sz="2000" dirty="0" err="1">
                <a:solidFill>
                  <a:srgbClr val="000000"/>
                </a:solidFill>
                <a:latin typeface="Helvetica Neue LT Std 55 Roman" charset="0"/>
                <a:ea typeface="Helvetica Neue LT Std 55 Roman" charset="0"/>
                <a:cs typeface="Helvetica Neue LT Std 55 Roman" charset="0"/>
              </a:rPr>
              <a:t>Clearinghouse</a:t>
            </a:r>
            <a:r>
              <a:rPr lang="es-ES_tradnl" sz="2000" dirty="0">
                <a:solidFill>
                  <a:srgbClr val="000000"/>
                </a:solidFill>
                <a:latin typeface="Helvetica Neue LT Std 55 Roman" charset="0"/>
                <a:ea typeface="Helvetica Neue LT Std 55 Roman" charset="0"/>
                <a:cs typeface="Helvetica Neue LT Std 55 Roman" charset="0"/>
              </a:rPr>
              <a:t>, Federal </a:t>
            </a:r>
            <a:r>
              <a:rPr lang="es-ES_tradnl" sz="2000" dirty="0" err="1">
                <a:solidFill>
                  <a:srgbClr val="000000"/>
                </a:solidFill>
                <a:latin typeface="Helvetica Neue LT Std 55 Roman" charset="0"/>
                <a:ea typeface="Helvetica Neue LT Std 55 Roman" charset="0"/>
                <a:cs typeface="Helvetica Neue LT Std 55 Roman" charset="0"/>
              </a:rPr>
              <a:t>Trade</a:t>
            </a:r>
            <a:r>
              <a:rPr lang="es-ES_tradnl" sz="2000" dirty="0">
                <a:solidFill>
                  <a:srgbClr val="000000"/>
                </a:solidFill>
                <a:latin typeface="Helvetica Neue LT Std 55 Roman" charset="0"/>
                <a:ea typeface="Helvetica Neue LT Std 55 Roman" charset="0"/>
                <a:cs typeface="Helvetica Neue LT Std 55 Roman" charset="0"/>
              </a:rPr>
              <a:t> </a:t>
            </a:r>
            <a:r>
              <a:rPr lang="es-ES_tradnl" sz="2000" dirty="0" err="1">
                <a:solidFill>
                  <a:srgbClr val="000000"/>
                </a:solidFill>
                <a:latin typeface="Helvetica Neue LT Std 55 Roman" charset="0"/>
                <a:ea typeface="Helvetica Neue LT Std 55 Roman" charset="0"/>
                <a:cs typeface="Helvetica Neue LT Std 55 Roman" charset="0"/>
              </a:rPr>
              <a:t>Commission</a:t>
            </a:r>
            <a:r>
              <a:rPr lang="es-ES_tradnl" sz="2000" dirty="0">
                <a:solidFill>
                  <a:srgbClr val="000000"/>
                </a:solidFill>
                <a:latin typeface="Helvetica Neue LT Std 55 Roman" charset="0"/>
                <a:ea typeface="Helvetica Neue LT Std 55 Roman" charset="0"/>
                <a:cs typeface="Helvetica Neue LT Std 55 Roman" charset="0"/>
              </a:rPr>
              <a:t>, 600 Pennsylvania </a:t>
            </a:r>
            <a:r>
              <a:rPr lang="es-ES_tradnl" sz="2000" dirty="0" err="1">
                <a:solidFill>
                  <a:srgbClr val="000000"/>
                </a:solidFill>
                <a:latin typeface="Helvetica Neue LT Std 55 Roman" charset="0"/>
                <a:ea typeface="Helvetica Neue LT Std 55 Roman" charset="0"/>
                <a:cs typeface="Helvetica Neue LT Std 55 Roman" charset="0"/>
              </a:rPr>
              <a:t>Avenue</a:t>
            </a:r>
            <a:r>
              <a:rPr lang="es-ES_tradnl" sz="2000" dirty="0">
                <a:solidFill>
                  <a:srgbClr val="000000"/>
                </a:solidFill>
                <a:latin typeface="Helvetica Neue LT Std 55 Roman" charset="0"/>
                <a:ea typeface="Helvetica Neue LT Std 55 Roman" charset="0"/>
                <a:cs typeface="Helvetica Neue LT Std 55 Roman" charset="0"/>
              </a:rPr>
              <a:t>, NW, Washington, DC 20580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a:spLocks/>
          </p:cNvSpPr>
          <p:nvPr/>
        </p:nvSpPr>
        <p:spPr bwMode="auto">
          <a:xfrm>
            <a:off x="228600" y="8864600"/>
            <a:ext cx="8534400" cy="4648200"/>
          </a:xfrm>
          <a:prstGeom prst="rect">
            <a:avLst/>
          </a:prstGeom>
          <a:noFill/>
          <a:ln w="9525">
            <a:noFill/>
            <a:miter lim="800000"/>
            <a:headEnd/>
            <a:tailEnd/>
          </a:ln>
        </p:spPr>
        <p:txBody>
          <a:bodyPr/>
          <a:lstStyle/>
          <a:p>
            <a:pPr marL="342900" indent="-342900">
              <a:spcBef>
                <a:spcPts val="1000"/>
              </a:spcBef>
              <a:buFontTx/>
              <a:buChar char="•"/>
            </a:pPr>
            <a:endParaRPr lang="en-US" sz="2100" dirty="0">
              <a:solidFill>
                <a:srgbClr val="000000"/>
              </a:solidFill>
            </a:endParaRPr>
          </a:p>
        </p:txBody>
      </p:sp>
      <p:sp>
        <p:nvSpPr>
          <p:cNvPr id="6"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7549D109-EA8F-46E8-941F-9B4C13DFE152}" type="slidenum">
              <a:rPr lang="en-US">
                <a:solidFill>
                  <a:srgbClr val="FFFFFF"/>
                </a:solidFill>
                <a:latin typeface="+mn-lt"/>
              </a:rPr>
              <a:pPr algn="r" fontAlgn="auto">
                <a:spcBef>
                  <a:spcPts val="0"/>
                </a:spcBef>
                <a:spcAft>
                  <a:spcPts val="0"/>
                </a:spcAft>
                <a:defRPr/>
              </a:pPr>
              <a:t>36</a:t>
            </a:fld>
            <a:endParaRPr lang="en-US">
              <a:solidFill>
                <a:srgbClr val="FFFFFF"/>
              </a:solidFill>
              <a:latin typeface="+mn-lt"/>
            </a:endParaRPr>
          </a:p>
        </p:txBody>
      </p:sp>
      <p:sp>
        <p:nvSpPr>
          <p:cNvPr id="8"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07DF8714-8E6A-42BC-B505-25B165607A6F}" type="slidenum">
              <a:rPr lang="en-US">
                <a:solidFill>
                  <a:srgbClr val="FFFFFF"/>
                </a:solidFill>
                <a:latin typeface="+mn-lt"/>
              </a:rPr>
              <a:pPr algn="r" fontAlgn="auto">
                <a:spcBef>
                  <a:spcPts val="0"/>
                </a:spcBef>
                <a:spcAft>
                  <a:spcPts val="0"/>
                </a:spcAft>
                <a:defRPr/>
              </a:pPr>
              <a:t>36</a:t>
            </a:fld>
            <a:endParaRPr lang="en-US">
              <a:solidFill>
                <a:srgbClr val="FFFFFF"/>
              </a:solidFill>
              <a:latin typeface="+mn-lt"/>
            </a:endParaRPr>
          </a:p>
        </p:txBody>
      </p:sp>
      <p:pic>
        <p:nvPicPr>
          <p:cNvPr id="9"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0"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36</a:t>
            </a:fld>
            <a:endParaRPr lang="en-US">
              <a:solidFill>
                <a:srgbClr val="FFFFFF"/>
              </a:solidFill>
              <a:latin typeface="+mn-lt"/>
            </a:endParaRPr>
          </a:p>
        </p:txBody>
      </p:sp>
      <p:pic>
        <p:nvPicPr>
          <p:cNvPr id="11"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2"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3" name="Rectangle 12"/>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err="1" smtClean="0">
                <a:solidFill>
                  <a:srgbClr val="284B23"/>
                </a:solidFill>
                <a:latin typeface="Helvetica Neue LT Std 75" charset="0"/>
                <a:ea typeface="Helvetica Neue LT Std 75" charset="0"/>
                <a:cs typeface="Helvetica Neue LT Std 75" charset="0"/>
              </a:rPr>
              <a:t>Resumen</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7" name="Straight Connector 16"/>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20" name="Content Placeholder 2"/>
          <p:cNvSpPr txBox="1">
            <a:spLocks/>
          </p:cNvSpPr>
          <p:nvPr/>
        </p:nvSpPr>
        <p:spPr>
          <a:xfrm>
            <a:off x="428801" y="2056772"/>
            <a:ext cx="8257999" cy="48012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1800" b="1" dirty="0">
                <a:latin typeface="Helvetica Neue LT Std 55 Roman" charset="0"/>
                <a:ea typeface="Helvetica Neue LT Std 55 Roman" charset="0"/>
                <a:cs typeface="Helvetica Neue LT Std 55 Roman" charset="0"/>
              </a:rPr>
              <a:t>Mal manejo de crédito puede impactar sus metas financieras.</a:t>
            </a:r>
          </a:p>
          <a:p>
            <a:r>
              <a:rPr lang="es-ES_tradnl" sz="1800" b="1" dirty="0" smtClean="0">
                <a:latin typeface="Helvetica Neue LT Std 55 Roman" charset="0"/>
                <a:ea typeface="Helvetica Neue LT Std 55 Roman" charset="0"/>
                <a:cs typeface="Helvetica Neue LT Std 55 Roman" charset="0"/>
              </a:rPr>
              <a:t>Obtenga </a:t>
            </a:r>
            <a:r>
              <a:rPr lang="es-ES_tradnl" sz="1800" b="1" dirty="0">
                <a:latin typeface="Helvetica Neue LT Std 55 Roman" charset="0"/>
                <a:ea typeface="Helvetica Neue LT Std 55 Roman" charset="0"/>
                <a:cs typeface="Helvetica Neue LT Std 55 Roman" charset="0"/>
              </a:rPr>
              <a:t>y revise reportes de crédito</a:t>
            </a:r>
            <a:r>
              <a:rPr lang="es-ES_tradnl" sz="1800" dirty="0">
                <a:latin typeface="Helvetica Neue LT Std 55 Roman" charset="0"/>
                <a:ea typeface="Helvetica Neue LT Std 55 Roman" charset="0"/>
                <a:cs typeface="Helvetica Neue LT Std 55 Roman" charset="0"/>
              </a:rPr>
              <a:t> gratis cada 12 meses.</a:t>
            </a:r>
          </a:p>
          <a:p>
            <a:r>
              <a:rPr lang="es-ES_tradnl" sz="1800" b="1" dirty="0" smtClean="0">
                <a:latin typeface="Helvetica Neue LT Std 55 Roman" charset="0"/>
                <a:ea typeface="Helvetica Neue LT Std 55 Roman" charset="0"/>
                <a:cs typeface="Helvetica Neue LT Std 55 Roman" charset="0"/>
              </a:rPr>
              <a:t>Corrija </a:t>
            </a:r>
            <a:r>
              <a:rPr lang="es-ES_tradnl" sz="1800" b="1" dirty="0">
                <a:latin typeface="Helvetica Neue LT Std 55 Roman" charset="0"/>
                <a:ea typeface="Helvetica Neue LT Std 55 Roman" charset="0"/>
                <a:cs typeface="Helvetica Neue LT Std 55 Roman" charset="0"/>
              </a:rPr>
              <a:t>o dispute cualquier error en su reporte </a:t>
            </a:r>
            <a:r>
              <a:rPr lang="es-ES_tradnl" sz="1800" dirty="0">
                <a:latin typeface="Helvetica Neue LT Std 55 Roman" charset="0"/>
                <a:ea typeface="Helvetica Neue LT Std 55 Roman" charset="0"/>
                <a:cs typeface="Helvetica Neue LT Std 55 Roman" charset="0"/>
              </a:rPr>
              <a:t>inmediatamente</a:t>
            </a:r>
          </a:p>
          <a:p>
            <a:r>
              <a:rPr lang="es-ES_tradnl" sz="1800" b="1" dirty="0" smtClean="0">
                <a:latin typeface="Helvetica Neue LT Std 55 Roman" charset="0"/>
                <a:ea typeface="Helvetica Neue LT Std 55 Roman" charset="0"/>
                <a:cs typeface="Helvetica Neue LT Std 55 Roman" charset="0"/>
              </a:rPr>
              <a:t>Remueva </a:t>
            </a:r>
            <a:r>
              <a:rPr lang="es-ES_tradnl" sz="1800" b="1" dirty="0">
                <a:latin typeface="Helvetica Neue LT Std 55 Roman" charset="0"/>
                <a:ea typeface="Helvetica Neue LT Std 55 Roman" charset="0"/>
                <a:cs typeface="Helvetica Neue LT Std 55 Roman" charset="0"/>
              </a:rPr>
              <a:t>información negativa </a:t>
            </a:r>
            <a:r>
              <a:rPr lang="es-ES_tradnl" sz="1800" dirty="0">
                <a:latin typeface="Helvetica Neue LT Std 55 Roman" charset="0"/>
                <a:ea typeface="Helvetica Neue LT Std 55 Roman" charset="0"/>
                <a:cs typeface="Helvetica Neue LT Std 55 Roman" charset="0"/>
              </a:rPr>
              <a:t>después de 7 años cuando sea permitido.</a:t>
            </a:r>
          </a:p>
          <a:p>
            <a:r>
              <a:rPr lang="es-ES_tradnl" sz="1800" b="1" dirty="0">
                <a:latin typeface="Helvetica Neue LT Std 55 Roman" charset="0"/>
                <a:ea typeface="Helvetica Neue LT Std 55 Roman" charset="0"/>
                <a:cs typeface="Helvetica Neue LT Std 55 Roman" charset="0"/>
              </a:rPr>
              <a:t>Evite ser un fiador.</a:t>
            </a:r>
          </a:p>
          <a:p>
            <a:r>
              <a:rPr lang="es-ES_tradnl" sz="1800" b="1" dirty="0">
                <a:latin typeface="Helvetica Neue LT Std 55 Roman" charset="0"/>
                <a:ea typeface="Helvetica Neue LT Std 55 Roman" charset="0"/>
                <a:cs typeface="Helvetica Neue LT Std 55 Roman" charset="0"/>
              </a:rPr>
              <a:t>Evite tener usuarios autorizados.</a:t>
            </a:r>
          </a:p>
          <a:p>
            <a:r>
              <a:rPr lang="es-ES_tradnl" sz="1800" b="1" dirty="0">
                <a:latin typeface="Helvetica Neue LT Std 55 Roman" charset="0"/>
                <a:ea typeface="Helvetica Neue LT Std 55 Roman" charset="0"/>
                <a:cs typeface="Helvetica Neue LT Std 55 Roman" charset="0"/>
              </a:rPr>
              <a:t>Manejo inapropiado de crédito resulta en costo más elevado </a:t>
            </a:r>
            <a:r>
              <a:rPr lang="es-ES_tradnl" sz="1800" dirty="0">
                <a:latin typeface="Helvetica Neue LT Std 55 Roman" charset="0"/>
                <a:ea typeface="Helvetica Neue LT Std 55 Roman" charset="0"/>
                <a:cs typeface="Helvetica Neue LT Std 55 Roman" charset="0"/>
              </a:rPr>
              <a:t>de productos y servicios y, puede impactar oportunidades de empleo y promoción. </a:t>
            </a:r>
          </a:p>
          <a:p>
            <a:r>
              <a:rPr lang="es-ES_tradnl" sz="1800" b="1" dirty="0">
                <a:latin typeface="Helvetica Neue LT Std 55 Roman" charset="0"/>
                <a:ea typeface="Helvetica Neue LT Std 55 Roman" charset="0"/>
                <a:cs typeface="Helvetica Neue LT Std 55 Roman" charset="0"/>
              </a:rPr>
              <a:t>Limita opciones y habilidad </a:t>
            </a:r>
            <a:r>
              <a:rPr lang="es-ES_tradnl" sz="1800" dirty="0">
                <a:latin typeface="Helvetica Neue LT Std 55 Roman" charset="0"/>
                <a:ea typeface="Helvetica Neue LT Std 55 Roman" charset="0"/>
                <a:cs typeface="Helvetica Neue LT Std 55 Roman" charset="0"/>
              </a:rPr>
              <a:t>para alquilar o comprar vivienda.</a:t>
            </a:r>
          </a:p>
          <a:p>
            <a:r>
              <a:rPr lang="es-ES_tradnl" sz="1800" b="1" dirty="0">
                <a:latin typeface="Helvetica Neue LT Std 55 Roman" charset="0"/>
                <a:ea typeface="Helvetica Neue LT Std 55 Roman" charset="0"/>
                <a:cs typeface="Helvetica Neue LT Std 55 Roman" charset="0"/>
              </a:rPr>
              <a:t>Dificulta la habilidad de comenzar negocios, </a:t>
            </a:r>
            <a:r>
              <a:rPr lang="es-ES_tradnl" sz="1800" dirty="0">
                <a:latin typeface="Helvetica Neue LT Std 55 Roman" charset="0"/>
                <a:ea typeface="Helvetica Neue LT Std 55 Roman" charset="0"/>
                <a:cs typeface="Helvetica Neue LT Std 55 Roman" charset="0"/>
              </a:rPr>
              <a:t>atraer capital o inversiones.</a:t>
            </a:r>
          </a:p>
          <a:p>
            <a:r>
              <a:rPr lang="es-ES_tradnl" sz="1800" b="1" dirty="0">
                <a:latin typeface="Helvetica Neue LT Std 55 Roman" charset="0"/>
                <a:ea typeface="Helvetica Neue LT Std 55 Roman" charset="0"/>
                <a:cs typeface="Helvetica Neue LT Std 55 Roman" charset="0"/>
              </a:rPr>
              <a:t>Afecta flujo de efectivo</a:t>
            </a:r>
            <a:r>
              <a:rPr lang="es-ES_tradnl" sz="1800" dirty="0">
                <a:latin typeface="Helvetica Neue LT Std 55 Roman" charset="0"/>
                <a:ea typeface="Helvetica Neue LT Std 55 Roman" charset="0"/>
                <a:cs typeface="Helvetica Neue LT Std 55 Roman" charset="0"/>
              </a:rPr>
              <a:t> y obstaculiza la habilidad de ahorrar e invertir más para el futuro.</a:t>
            </a:r>
          </a:p>
        </p:txBody>
      </p:sp>
      <p:sp>
        <p:nvSpPr>
          <p:cNvPr id="19" name="TextBox 18"/>
          <p:cNvSpPr txBox="1"/>
          <p:nvPr/>
        </p:nvSpPr>
        <p:spPr>
          <a:xfrm>
            <a:off x="2552700" y="6041351"/>
            <a:ext cx="5410200" cy="523220"/>
          </a:xfrm>
          <a:prstGeom prst="rect">
            <a:avLst/>
          </a:prstGeom>
          <a:noFill/>
        </p:spPr>
        <p:txBody>
          <a:bodyPr wrap="square" rtlCol="0">
            <a:spAutoFit/>
          </a:bodyPr>
          <a:lstStyle/>
          <a:p>
            <a:r>
              <a:rPr lang="en-US" sz="1000" dirty="0">
                <a:latin typeface="Helvetica Neue LT Std 55 Roman"/>
              </a:rPr>
              <a:t>© June 2017. New York City Department of Consumer Affairs. All rights reserved.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28803" y="2049300"/>
            <a:ext cx="82296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pPr>
            <a:r>
              <a:rPr lang="es-ES_tradnl" sz="2000" dirty="0">
                <a:latin typeface="Helvetica Neue LT Std 55 Roman" charset="0"/>
                <a:ea typeface="Helvetica Neue LT Std 55 Roman" charset="0"/>
                <a:cs typeface="Helvetica Neue LT Std 55 Roman" charset="0"/>
              </a:rPr>
              <a:t>Crédito es una relación de </a:t>
            </a:r>
            <a:r>
              <a:rPr lang="es-ES_tradnl" sz="2000" b="1" dirty="0">
                <a:latin typeface="Helvetica Neue LT Std 55 Roman" charset="0"/>
                <a:ea typeface="Helvetica Neue LT Std 55 Roman" charset="0"/>
                <a:cs typeface="Helvetica Neue LT Std 55 Roman" charset="0"/>
              </a:rPr>
              <a:t>confianza.</a:t>
            </a:r>
          </a:p>
          <a:p>
            <a:pPr>
              <a:spcBef>
                <a:spcPts val="1000"/>
              </a:spcBef>
            </a:pPr>
            <a:r>
              <a:rPr lang="es-ES_tradnl" sz="2000" dirty="0">
                <a:latin typeface="Helvetica Neue LT Std 55 Roman" charset="0"/>
                <a:ea typeface="Helvetica Neue LT Std 55 Roman" charset="0"/>
                <a:cs typeface="Helvetica Neue LT Std 55 Roman" charset="0"/>
              </a:rPr>
              <a:t>Una parte, bien sea el prestamista, un banco, comercio, o compañía de tarjeta de crédito (el </a:t>
            </a:r>
            <a:r>
              <a:rPr lang="es-ES_tradnl" sz="2000" b="1" dirty="0">
                <a:latin typeface="Helvetica Neue LT Std 55 Roman" charset="0"/>
                <a:ea typeface="Helvetica Neue LT Std 55 Roman" charset="0"/>
                <a:cs typeface="Helvetica Neue LT Std 55 Roman" charset="0"/>
              </a:rPr>
              <a:t>acreedor</a:t>
            </a:r>
            <a:r>
              <a:rPr lang="es-ES_tradnl" sz="2000" dirty="0">
                <a:latin typeface="Helvetica Neue LT Std 55 Roman" charset="0"/>
                <a:ea typeface="Helvetica Neue LT Std 55 Roman" charset="0"/>
                <a:cs typeface="Helvetica Neue LT Std 55 Roman" charset="0"/>
              </a:rPr>
              <a:t>), le da, (el </a:t>
            </a:r>
            <a:r>
              <a:rPr lang="es-ES_tradnl" sz="2000" b="1" dirty="0">
                <a:latin typeface="Helvetica Neue LT Std 55 Roman" charset="0"/>
                <a:ea typeface="Helvetica Neue LT Std 55 Roman" charset="0"/>
                <a:cs typeface="Helvetica Neue LT Std 55 Roman" charset="0"/>
              </a:rPr>
              <a:t>deudor</a:t>
            </a:r>
            <a:r>
              <a:rPr lang="es-ES_tradnl" sz="2000" dirty="0">
                <a:latin typeface="Helvetica Neue LT Std 55 Roman" charset="0"/>
                <a:ea typeface="Helvetica Neue LT Std 55 Roman" charset="0"/>
                <a:cs typeface="Helvetica Neue LT Std 55 Roman" charset="0"/>
              </a:rPr>
              <a:t> o </a:t>
            </a:r>
            <a:r>
              <a:rPr lang="es-ES_tradnl" sz="2000" b="1" dirty="0">
                <a:latin typeface="Helvetica Neue LT Std 55 Roman" charset="0"/>
                <a:ea typeface="Helvetica Neue LT Std 55 Roman" charset="0"/>
                <a:cs typeface="Helvetica Neue LT Std 55 Roman" charset="0"/>
              </a:rPr>
              <a:t>prestatario</a:t>
            </a:r>
            <a:r>
              <a:rPr lang="es-ES_tradnl" sz="2000" dirty="0">
                <a:latin typeface="Helvetica Neue LT Std 55 Roman" charset="0"/>
                <a:ea typeface="Helvetica Neue LT Std 55 Roman" charset="0"/>
                <a:cs typeface="Helvetica Neue LT Std 55 Roman" charset="0"/>
              </a:rPr>
              <a:t>), fondos o hace un pago a su favor para que usted pueda comprar o pagar, con la expectativa que usted le pagará al acreedor de acuerdo con su contrato o lo acordado</a:t>
            </a:r>
            <a:r>
              <a:rPr lang="es-ES_tradnl" sz="2000" dirty="0">
                <a:solidFill>
                  <a:schemeClr val="accent1"/>
                </a:solidFill>
                <a:latin typeface="Helvetica Neue LT Std 55 Roman" charset="0"/>
                <a:ea typeface="Helvetica Neue LT Std 55 Roman" charset="0"/>
                <a:cs typeface="Helvetica Neue LT Std 55 Roman" charset="0"/>
              </a:rPr>
              <a:t>.</a:t>
            </a:r>
          </a:p>
        </p:txBody>
      </p:sp>
      <p:sp>
        <p:nvSpPr>
          <p:cNvPr id="6" name="Rectangle 5"/>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284B23"/>
                </a:solidFill>
                <a:latin typeface="Helvetica Neue LT Std 75" charset="0"/>
                <a:ea typeface="Helvetica Neue LT Std 75" charset="0"/>
                <a:cs typeface="Helvetica Neue LT Std 75" charset="0"/>
              </a:rPr>
              <a:t>¿</a:t>
            </a:r>
            <a:r>
              <a:rPr lang="en-US" sz="2800" b="1" kern="0" dirty="0" err="1">
                <a:solidFill>
                  <a:srgbClr val="284B23"/>
                </a:solidFill>
                <a:latin typeface="Helvetica Neue LT Std 75" charset="0"/>
                <a:ea typeface="Helvetica Neue LT Std 75" charset="0"/>
                <a:cs typeface="Helvetica Neue LT Std 75" charset="0"/>
              </a:rPr>
              <a:t>Qué</a:t>
            </a:r>
            <a:r>
              <a:rPr lang="en-US" sz="2800" b="1" kern="0" dirty="0">
                <a:solidFill>
                  <a:srgbClr val="284B23"/>
                </a:solidFill>
                <a:latin typeface="Helvetica Neue LT Std 75" charset="0"/>
                <a:ea typeface="Helvetica Neue LT Std 75" charset="0"/>
                <a:cs typeface="Helvetica Neue LT Std 75" charset="0"/>
              </a:rPr>
              <a:t> </a:t>
            </a:r>
            <a:r>
              <a:rPr lang="en-US" sz="2800" b="1" kern="0" dirty="0" err="1">
                <a:solidFill>
                  <a:srgbClr val="284B23"/>
                </a:solidFill>
                <a:latin typeface="Helvetica Neue LT Std 75" charset="0"/>
                <a:ea typeface="Helvetica Neue LT Std 75" charset="0"/>
                <a:cs typeface="Helvetica Neue LT Std 75" charset="0"/>
              </a:rPr>
              <a:t>es</a:t>
            </a:r>
            <a:r>
              <a:rPr lang="en-US" sz="2800" b="1" kern="0" dirty="0">
                <a:solidFill>
                  <a:srgbClr val="284B23"/>
                </a:solidFill>
                <a:latin typeface="Helvetica Neue LT Std 75" charset="0"/>
                <a:ea typeface="Helvetica Neue LT Std 75" charset="0"/>
                <a:cs typeface="Helvetica Neue LT Std 75" charset="0"/>
              </a:rPr>
              <a:t> </a:t>
            </a:r>
            <a:r>
              <a:rPr lang="en-US" sz="2800" b="1" kern="0" dirty="0" err="1">
                <a:solidFill>
                  <a:srgbClr val="284B23"/>
                </a:solidFill>
                <a:latin typeface="Helvetica Neue LT Std 75" charset="0"/>
                <a:ea typeface="Helvetica Neue LT Std 75" charset="0"/>
                <a:cs typeface="Helvetica Neue LT Std 75" charset="0"/>
              </a:rPr>
              <a:t>Credito</a:t>
            </a:r>
            <a:r>
              <a:rPr lang="en-US" sz="2800" b="1" kern="0" dirty="0">
                <a:solidFill>
                  <a:srgbClr val="284B23"/>
                </a:solidFill>
                <a:latin typeface="Helvetica Neue LT Std 75" charset="0"/>
                <a:ea typeface="Helvetica Neue LT Std 75" charset="0"/>
                <a:cs typeface="Helvetica Neue LT Std 75" charset="0"/>
              </a:rPr>
              <a:t>?</a:t>
            </a:r>
          </a:p>
        </p:txBody>
      </p:sp>
      <p:sp>
        <p:nvSpPr>
          <p:cNvPr id="9"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0" name="Straight Connector 9"/>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dirty="0">
                <a:solidFill>
                  <a:srgbClr val="284B23"/>
                </a:solidFill>
                <a:latin typeface="Helvetica Neue LT Std 75" charset="0"/>
                <a:ea typeface="Helvetica Neue LT Std 75" charset="0"/>
                <a:cs typeface="Helvetica Neue LT Std 75" charset="0"/>
              </a:rPr>
              <a:t>¿</a:t>
            </a:r>
            <a:r>
              <a:rPr lang="es-ES_tradnl" sz="2000" b="1" dirty="0">
                <a:solidFill>
                  <a:srgbClr val="284B23"/>
                </a:solidFill>
                <a:latin typeface="Helvetica Neue LT Std 75" charset="0"/>
                <a:ea typeface="Helvetica Neue LT Std 75" charset="0"/>
                <a:cs typeface="Helvetica Neue LT Std 75" charset="0"/>
              </a:rPr>
              <a:t>En qué Basan los Acreedores sus Decisiones de Crédito?</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Content Placeholder 2"/>
          <p:cNvSpPr txBox="1">
            <a:spLocks/>
          </p:cNvSpPr>
          <p:nvPr/>
        </p:nvSpPr>
        <p:spPr>
          <a:xfrm>
            <a:off x="428803" y="2057400"/>
            <a:ext cx="82296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00"/>
              </a:spcBef>
              <a:buNone/>
            </a:pPr>
            <a:r>
              <a:rPr lang="es-ES_tradnl" sz="2000" dirty="0">
                <a:latin typeface="Helvetica Neue LT Std 55 Roman" charset="0"/>
                <a:ea typeface="Helvetica Neue LT Std 55 Roman" charset="0"/>
                <a:cs typeface="Helvetica Neue LT Std 55 Roman" charset="0"/>
              </a:rPr>
              <a:t>Prestamistas y emisores de tarjeta de crédito deciden si prestarle dinero, o darle una tarjeta de crédito, y cuanto basado en:</a:t>
            </a:r>
          </a:p>
          <a:p>
            <a:pPr>
              <a:spcBef>
                <a:spcPts val="1000"/>
              </a:spcBef>
            </a:pPr>
            <a:r>
              <a:rPr lang="es-ES_tradnl" sz="2000" dirty="0">
                <a:latin typeface="Helvetica Neue LT Std 55 Roman" charset="0"/>
                <a:ea typeface="Helvetica Neue LT Std 55 Roman" charset="0"/>
                <a:cs typeface="Helvetica Neue LT Std 55 Roman" charset="0"/>
              </a:rPr>
              <a:t>Su reporte de crédito</a:t>
            </a:r>
          </a:p>
          <a:p>
            <a:pPr>
              <a:spcBef>
                <a:spcPts val="1000"/>
              </a:spcBef>
            </a:pPr>
            <a:r>
              <a:rPr lang="es-ES_tradnl" sz="2000" dirty="0">
                <a:latin typeface="Helvetica Neue LT Std 55 Roman" charset="0"/>
                <a:ea typeface="Helvetica Neue LT Std 55 Roman" charset="0"/>
                <a:cs typeface="Helvetica Neue LT Std 55 Roman" charset="0"/>
              </a:rPr>
              <a:t>Puntaje de crédito</a:t>
            </a:r>
          </a:p>
          <a:p>
            <a:pPr>
              <a:spcBef>
                <a:spcPts val="1000"/>
              </a:spcBef>
            </a:pPr>
            <a:r>
              <a:rPr lang="es-ES_tradnl" sz="2000" dirty="0">
                <a:latin typeface="Helvetica Neue LT Std 55 Roman" charset="0"/>
                <a:ea typeface="Helvetica Neue LT Std 55 Roman" charset="0"/>
                <a:cs typeface="Helvetica Neue LT Std 55 Roman" charset="0"/>
              </a:rPr>
              <a:t>Valor de la garantía (propiedad usada para asegurar el préstamo)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dirty="0" err="1">
                <a:solidFill>
                  <a:srgbClr val="284B23"/>
                </a:solidFill>
                <a:latin typeface="Helvetica Neue LT Std 75" charset="0"/>
                <a:ea typeface="Helvetica Neue LT Std 75" charset="0"/>
                <a:cs typeface="Helvetica Neue LT Std 75" charset="0"/>
              </a:rPr>
              <a:t>Por</a:t>
            </a:r>
            <a:r>
              <a:rPr lang="en-US" sz="2000" b="1" dirty="0">
                <a:solidFill>
                  <a:srgbClr val="284B23"/>
                </a:solidFill>
                <a:latin typeface="Helvetica Neue LT Std 75" charset="0"/>
                <a:ea typeface="Helvetica Neue LT Std 75" charset="0"/>
                <a:cs typeface="Helvetica Neue LT Std 75" charset="0"/>
              </a:rPr>
              <a:t> </a:t>
            </a:r>
            <a:r>
              <a:rPr lang="en-US" sz="2000" b="1" dirty="0" err="1">
                <a:solidFill>
                  <a:srgbClr val="284B23"/>
                </a:solidFill>
                <a:latin typeface="Helvetica Neue LT Std 75" charset="0"/>
                <a:ea typeface="Helvetica Neue LT Std 75" charset="0"/>
                <a:cs typeface="Helvetica Neue LT Std 75" charset="0"/>
              </a:rPr>
              <a:t>qué</a:t>
            </a:r>
            <a:r>
              <a:rPr lang="en-US" sz="2000" b="1" dirty="0">
                <a:solidFill>
                  <a:srgbClr val="284B23"/>
                </a:solidFill>
                <a:latin typeface="Helvetica Neue LT Std 75" charset="0"/>
                <a:ea typeface="Helvetica Neue LT Std 75" charset="0"/>
                <a:cs typeface="Helvetica Neue LT Std 75" charset="0"/>
              </a:rPr>
              <a:t> </a:t>
            </a:r>
            <a:r>
              <a:rPr lang="en-US" sz="2000" b="1" dirty="0" err="1">
                <a:solidFill>
                  <a:srgbClr val="284B23"/>
                </a:solidFill>
                <a:latin typeface="Helvetica Neue LT Std 75" charset="0"/>
                <a:ea typeface="Helvetica Neue LT Std 75" charset="0"/>
                <a:cs typeface="Helvetica Neue LT Std 75" charset="0"/>
              </a:rPr>
              <a:t>su</a:t>
            </a:r>
            <a:r>
              <a:rPr lang="en-US" sz="2000" b="1" dirty="0">
                <a:solidFill>
                  <a:srgbClr val="284B23"/>
                </a:solidFill>
                <a:latin typeface="Helvetica Neue LT Std 75" charset="0"/>
                <a:ea typeface="Helvetica Neue LT Std 75" charset="0"/>
                <a:cs typeface="Helvetica Neue LT Std 75" charset="0"/>
              </a:rPr>
              <a:t> </a:t>
            </a:r>
            <a:r>
              <a:rPr lang="en-US" sz="2000" b="1" dirty="0" err="1">
                <a:solidFill>
                  <a:srgbClr val="284B23"/>
                </a:solidFill>
                <a:latin typeface="Helvetica Neue LT Std 75" charset="0"/>
                <a:ea typeface="Helvetica Neue LT Std 75" charset="0"/>
                <a:cs typeface="Helvetica Neue LT Std 75" charset="0"/>
              </a:rPr>
              <a:t>Información</a:t>
            </a:r>
            <a:r>
              <a:rPr lang="en-US" sz="2000" b="1" dirty="0">
                <a:solidFill>
                  <a:srgbClr val="284B23"/>
                </a:solidFill>
                <a:latin typeface="Helvetica Neue LT Std 75" charset="0"/>
                <a:ea typeface="Helvetica Neue LT Std 75" charset="0"/>
                <a:cs typeface="Helvetica Neue LT Std 75" charset="0"/>
              </a:rPr>
              <a:t> de </a:t>
            </a:r>
            <a:r>
              <a:rPr lang="en-US" sz="2000" b="1" dirty="0" err="1">
                <a:solidFill>
                  <a:srgbClr val="284B23"/>
                </a:solidFill>
                <a:latin typeface="Helvetica Neue LT Std 75" charset="0"/>
                <a:ea typeface="Helvetica Neue LT Std 75" charset="0"/>
                <a:cs typeface="Helvetica Neue LT Std 75" charset="0"/>
              </a:rPr>
              <a:t>Crédito</a:t>
            </a:r>
            <a:r>
              <a:rPr lang="en-US" sz="2000" b="1" dirty="0">
                <a:solidFill>
                  <a:srgbClr val="284B23"/>
                </a:solidFill>
                <a:latin typeface="Helvetica Neue LT Std 75" charset="0"/>
                <a:ea typeface="Helvetica Neue LT Std 75" charset="0"/>
                <a:cs typeface="Helvetica Neue LT Std 75" charset="0"/>
              </a:rPr>
              <a:t> </a:t>
            </a:r>
            <a:r>
              <a:rPr lang="en-US" sz="2000" b="1" dirty="0" err="1">
                <a:solidFill>
                  <a:srgbClr val="284B23"/>
                </a:solidFill>
                <a:latin typeface="Helvetica Neue LT Std 75" charset="0"/>
                <a:ea typeface="Helvetica Neue LT Std 75" charset="0"/>
                <a:cs typeface="Helvetica Neue LT Std 75" charset="0"/>
              </a:rPr>
              <a:t>es</a:t>
            </a:r>
            <a:r>
              <a:rPr lang="en-US" sz="2000" b="1" dirty="0">
                <a:solidFill>
                  <a:srgbClr val="284B23"/>
                </a:solidFill>
                <a:latin typeface="Helvetica Neue LT Std 75" charset="0"/>
                <a:ea typeface="Helvetica Neue LT Std 75" charset="0"/>
                <a:cs typeface="Helvetica Neue LT Std 75" charset="0"/>
              </a:rPr>
              <a:t> </a:t>
            </a:r>
            <a:r>
              <a:rPr lang="en-US" sz="2000" b="1" dirty="0" err="1">
                <a:solidFill>
                  <a:srgbClr val="284B23"/>
                </a:solidFill>
                <a:latin typeface="Helvetica Neue LT Std 75" charset="0"/>
                <a:ea typeface="Helvetica Neue LT Std 75" charset="0"/>
                <a:cs typeface="Helvetica Neue LT Std 75" charset="0"/>
              </a:rPr>
              <a:t>Importante</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0"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2400" b="1" dirty="0" smtClean="0">
                <a:latin typeface="Helvetica Neue LT Std 55 Roman" charset="0"/>
                <a:ea typeface="Helvetica Neue LT Std 55 Roman" charset="0"/>
                <a:cs typeface="Helvetica Neue LT Std 55 Roman" charset="0"/>
              </a:rPr>
              <a:t>Su </a:t>
            </a:r>
            <a:r>
              <a:rPr lang="es-ES_tradnl" sz="2400" b="1" dirty="0">
                <a:latin typeface="Helvetica Neue LT Std 55 Roman" charset="0"/>
                <a:ea typeface="Helvetica Neue LT Std 55 Roman" charset="0"/>
                <a:cs typeface="Helvetica Neue LT Std 55 Roman" charset="0"/>
              </a:rPr>
              <a:t>información de crédito es usada para juzgar su carácter y nivel de riesgo: </a:t>
            </a:r>
            <a:endParaRPr lang="es-ES_tradnl" sz="2000" dirty="0">
              <a:latin typeface="Helvetica Neue LT Std 55 Roman" charset="0"/>
              <a:ea typeface="Helvetica Neue LT Std 55 Roman" charset="0"/>
              <a:cs typeface="Helvetica Neue LT Std 55 Roman" charset="0"/>
            </a:endParaRPr>
          </a:p>
        </p:txBody>
      </p:sp>
      <p:sp>
        <p:nvSpPr>
          <p:cNvPr id="11" name="Content Placeholder 2"/>
          <p:cNvSpPr txBox="1">
            <a:spLocks/>
          </p:cNvSpPr>
          <p:nvPr/>
        </p:nvSpPr>
        <p:spPr>
          <a:xfrm>
            <a:off x="428803" y="2971800"/>
            <a:ext cx="82296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1900" b="1" dirty="0">
                <a:latin typeface="Helvetica Neue LT Std 55 Roman" charset="0"/>
                <a:ea typeface="Helvetica Neue LT Std 55 Roman" charset="0"/>
                <a:cs typeface="Helvetica Neue LT Std 55 Roman" charset="0"/>
              </a:rPr>
              <a:t>Por caseros</a:t>
            </a:r>
          </a:p>
          <a:p>
            <a:pPr>
              <a:buNone/>
            </a:pPr>
            <a:r>
              <a:rPr lang="es-ES_tradnl" sz="1900" dirty="0">
                <a:latin typeface="Helvetica Neue LT Std 55 Roman" charset="0"/>
                <a:ea typeface="Helvetica Neue LT Std 55 Roman" charset="0"/>
                <a:cs typeface="Helvetica Neue LT Std 55 Roman" charset="0"/>
              </a:rPr>
              <a:t>	- Afecta si usted va a poder alquilar.</a:t>
            </a:r>
          </a:p>
          <a:p>
            <a:pPr>
              <a:buNone/>
            </a:pPr>
            <a:endParaRPr lang="es-ES_tradnl" sz="1900" dirty="0">
              <a:latin typeface="Helvetica Neue LT Std 55 Roman" charset="0"/>
              <a:ea typeface="Helvetica Neue LT Std 55 Roman" charset="0"/>
              <a:cs typeface="Helvetica Neue LT Std 55 Roman" charset="0"/>
            </a:endParaRPr>
          </a:p>
          <a:p>
            <a:r>
              <a:rPr lang="es-ES_tradnl" sz="1900" b="1" dirty="0">
                <a:latin typeface="Helvetica Neue LT Std 55 Roman" charset="0"/>
                <a:ea typeface="Helvetica Neue LT Std 55 Roman" charset="0"/>
                <a:cs typeface="Helvetica Neue LT Std 55 Roman" charset="0"/>
              </a:rPr>
              <a:t>Por Prestamistas</a:t>
            </a:r>
          </a:p>
          <a:p>
            <a:pPr>
              <a:buNone/>
            </a:pPr>
            <a:r>
              <a:rPr lang="es-ES_tradnl" sz="1900" dirty="0">
                <a:latin typeface="Helvetica Neue LT Std 55 Roman" charset="0"/>
                <a:ea typeface="Helvetica Neue LT Std 55 Roman" charset="0"/>
                <a:cs typeface="Helvetica Neue LT Std 55 Roman" charset="0"/>
              </a:rPr>
              <a:t>	- Afecta la habilidad de obtener una hipoteca, tarjetas de créditos, préstamos para vehículos, préstamos para pequeños negocios (ven el crédito del propietario.)</a:t>
            </a:r>
          </a:p>
          <a:p>
            <a:pPr>
              <a:buNone/>
            </a:pPr>
            <a:endParaRPr lang="es-ES_tradnl" sz="1900" dirty="0">
              <a:latin typeface="Helvetica Neue LT Std 55 Roman" charset="0"/>
              <a:ea typeface="Helvetica Neue LT Std 55 Roman" charset="0"/>
              <a:cs typeface="Helvetica Neue LT Std 55 Roman" charset="0"/>
            </a:endParaRPr>
          </a:p>
          <a:p>
            <a:r>
              <a:rPr lang="es-ES_tradnl" sz="1900" b="1" dirty="0">
                <a:latin typeface="Helvetica Neue LT Std 55 Roman" charset="0"/>
                <a:ea typeface="Helvetica Neue LT Std 55 Roman" charset="0"/>
                <a:cs typeface="Helvetica Neue LT Std 55 Roman" charset="0"/>
              </a:rPr>
              <a:t>Por proveedores de servicios</a:t>
            </a:r>
          </a:p>
          <a:p>
            <a:pPr>
              <a:buNone/>
            </a:pPr>
            <a:r>
              <a:rPr lang="es-ES_tradnl" sz="1900" dirty="0">
                <a:latin typeface="Helvetica Neue LT Std 55 Roman" charset="0"/>
                <a:ea typeface="Helvetica Neue LT Std 55 Roman" charset="0"/>
                <a:cs typeface="Helvetica Neue LT Std 55 Roman" charset="0"/>
              </a:rPr>
              <a:t>	- Afecta si usted puede abrir una cuenta de teléfono celular, servicios públicos (gas y electricidad), cantidad de depósito requerido.</a:t>
            </a:r>
          </a:p>
        </p:txBody>
      </p:sp>
    </p:spTree>
    <p:extLst>
      <p:ext uri="{BB962C8B-B14F-4D97-AF65-F5344CB8AC3E}">
        <p14:creationId xmlns:p14="http://schemas.microsoft.com/office/powerpoint/2010/main" val="51140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428803" y="2971800"/>
            <a:ext cx="82296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1600" dirty="0">
                <a:latin typeface="Helvetica Neue LT Std 55 Roman" charset="0"/>
                <a:ea typeface="Helvetica Neue LT Std 55 Roman" charset="0"/>
                <a:cs typeface="Helvetica Neue LT Std 55 Roman" charset="0"/>
              </a:rPr>
              <a:t>Efectivo el 15 de septiembre, 2015 empleadores no pueden usar o pedir “historia de crédito” de un individuo, de las agencias de antecedentes penales, o de reporte de crédito con el propósito de una solicitud de empleo o después de las decisiones de contratación—</a:t>
            </a:r>
            <a:r>
              <a:rPr lang="es-ES_tradnl" sz="1600" i="1" dirty="0">
                <a:latin typeface="Helvetica Neue LT Std 55 Roman" charset="0"/>
                <a:ea typeface="Helvetica Neue LT Std 55 Roman" charset="0"/>
                <a:cs typeface="Helvetica Neue LT Std 55 Roman" charset="0"/>
              </a:rPr>
              <a:t>excepto como se establece (próxima diapositiva</a:t>
            </a:r>
            <a:r>
              <a:rPr lang="es-ES_tradnl" sz="1600" i="1" dirty="0" smtClean="0">
                <a:latin typeface="Helvetica Neue LT Std 55 Roman" charset="0"/>
                <a:ea typeface="Helvetica Neue LT Std 55 Roman" charset="0"/>
                <a:cs typeface="Helvetica Neue LT Std 55 Roman" charset="0"/>
              </a:rPr>
              <a:t>).</a:t>
            </a:r>
          </a:p>
          <a:p>
            <a:endParaRPr lang="es-ES_tradnl" sz="1600" i="1" dirty="0">
              <a:latin typeface="Helvetica Neue LT Std 55 Roman" charset="0"/>
              <a:ea typeface="Helvetica Neue LT Std 55 Roman" charset="0"/>
              <a:cs typeface="Helvetica Neue LT Std 55 Roman" charset="0"/>
            </a:endParaRPr>
          </a:p>
          <a:p>
            <a:r>
              <a:rPr lang="es-ES_tradnl" sz="1600" dirty="0">
                <a:latin typeface="Helvetica Neue LT Std 55 Roman" charset="0"/>
                <a:ea typeface="Helvetica Neue LT Std 55 Roman" charset="0"/>
                <a:cs typeface="Helvetica Neue LT Std 55 Roman" charset="0"/>
              </a:rPr>
              <a:t>“Historia de crédito” significa: solvencia, prestigio o puntaje; bancarrotas, juicios o derechos de retención; pagos atrasados, cantidad de la deuda, número de cuentas. No pueden obtenerse del solicitante o tercera parte</a:t>
            </a:r>
            <a:r>
              <a:rPr lang="es-ES_tradnl" sz="1600" dirty="0" smtClean="0">
                <a:latin typeface="Helvetica Neue LT Std 55 Roman" charset="0"/>
                <a:ea typeface="Helvetica Neue LT Std 55 Roman" charset="0"/>
                <a:cs typeface="Helvetica Neue LT Std 55 Roman" charset="0"/>
              </a:rPr>
              <a:t>.</a:t>
            </a:r>
          </a:p>
          <a:p>
            <a:endParaRPr lang="es-ES_tradnl" sz="1600" dirty="0">
              <a:latin typeface="Helvetica Neue LT Std 55 Roman" charset="0"/>
              <a:ea typeface="Helvetica Neue LT Std 55 Roman" charset="0"/>
              <a:cs typeface="Helvetica Neue LT Std 55 Roman" charset="0"/>
            </a:endParaRPr>
          </a:p>
          <a:p>
            <a:r>
              <a:rPr lang="es-ES_tradnl" sz="1600" dirty="0">
                <a:latin typeface="Helvetica Neue LT Std 55 Roman" charset="0"/>
                <a:ea typeface="Helvetica Neue LT Std 55 Roman" charset="0"/>
                <a:cs typeface="Helvetica Neue LT Std 55 Roman" charset="0"/>
              </a:rPr>
              <a:t>No puede anunciar empleos con advertencias directas o indirectas de records criminales o arrestos</a:t>
            </a:r>
            <a:r>
              <a:rPr lang="es-ES_tradnl" sz="1600" dirty="0" smtClean="0">
                <a:latin typeface="Helvetica Neue LT Std 55 Roman" charset="0"/>
                <a:ea typeface="Helvetica Neue LT Std 55 Roman" charset="0"/>
                <a:cs typeface="Helvetica Neue LT Std 55 Roman" charset="0"/>
              </a:rPr>
              <a:t>.</a:t>
            </a:r>
          </a:p>
          <a:p>
            <a:endParaRPr lang="es-ES_tradnl" sz="1600" dirty="0">
              <a:latin typeface="Helvetica Neue LT Std 55 Roman" charset="0"/>
              <a:ea typeface="Helvetica Neue LT Std 55 Roman" charset="0"/>
              <a:cs typeface="Helvetica Neue LT Std 55 Roman" charset="0"/>
            </a:endParaRPr>
          </a:p>
          <a:p>
            <a:r>
              <a:rPr lang="es-ES_tradnl" sz="1600" dirty="0">
                <a:latin typeface="Helvetica Neue LT Std 55 Roman" charset="0"/>
                <a:ea typeface="Helvetica Neue LT Std 55 Roman" charset="0"/>
                <a:cs typeface="Helvetica Neue LT Std 55 Roman" charset="0"/>
              </a:rPr>
              <a:t>Algunas excepciones.</a:t>
            </a:r>
          </a:p>
        </p:txBody>
      </p:sp>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2" y="765358"/>
            <a:ext cx="8486597" cy="4538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000" b="1" dirty="0">
                <a:solidFill>
                  <a:srgbClr val="284B23"/>
                </a:solidFill>
                <a:latin typeface="Helvetica Neue LT Std 75" charset="0"/>
                <a:ea typeface="Helvetica Neue LT Std 75" charset="0"/>
                <a:cs typeface="Helvetica Neue LT Std 75" charset="0"/>
              </a:rPr>
              <a:t>Por qué el Crédito es Importante y su Impacto en sus Metas Financieras (continuación)</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4"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2400" b="1" dirty="0">
                <a:latin typeface="Helvetica Neue LT Std 75" charset="0"/>
                <a:ea typeface="Helvetica Neue LT Std 75" charset="0"/>
                <a:cs typeface="Helvetica Neue LT Std 75" charset="0"/>
              </a:rPr>
              <a:t>Uso del Reporte de Crédito por Empleadores para Decidir Contratar a Alguien en NYC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000" b="1" dirty="0">
                <a:solidFill>
                  <a:srgbClr val="284B23"/>
                </a:solidFill>
                <a:latin typeface="Helvetica Neue LT Std 75" charset="0"/>
                <a:ea typeface="Helvetica Neue LT Std 75" charset="0"/>
                <a:cs typeface="Helvetica Neue LT Std 75" charset="0"/>
              </a:rPr>
              <a:t>Empleadores Investigando Arresto Pendiente o Condenas Criminales Antes de la Decisión de Contratación in NYC</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5" name="Content Placeholder 2"/>
          <p:cNvSpPr txBox="1">
            <a:spLocks/>
          </p:cNvSpPr>
          <p:nvPr/>
        </p:nvSpPr>
        <p:spPr>
          <a:xfrm>
            <a:off x="428803" y="2616833"/>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000" b="1" dirty="0">
                <a:latin typeface="Helvetica Neue LT Std 55 Roman" charset="0"/>
                <a:ea typeface="Helvetica Neue LT Std 55 Roman" charset="0"/>
                <a:cs typeface="Helvetica Neue LT Std 55 Roman" charset="0"/>
              </a:rPr>
              <a:t>Efectiva el 27 de octubre, </a:t>
            </a:r>
            <a:r>
              <a:rPr lang="es-ES_tradnl" sz="2000" b="1" dirty="0" smtClean="0">
                <a:latin typeface="Helvetica Neue LT Std 55 Roman" charset="0"/>
                <a:ea typeface="Helvetica Neue LT Std 55 Roman" charset="0"/>
                <a:cs typeface="Helvetica Neue LT Std 55 Roman" charset="0"/>
              </a:rPr>
              <a:t>2015</a:t>
            </a:r>
            <a:br>
              <a:rPr lang="es-ES_tradnl" sz="2000" b="1" dirty="0" smtClean="0">
                <a:latin typeface="Helvetica Neue LT Std 55 Roman" charset="0"/>
                <a:ea typeface="Helvetica Neue LT Std 55 Roman" charset="0"/>
                <a:cs typeface="Helvetica Neue LT Std 55 Roman" charset="0"/>
              </a:rPr>
            </a:br>
            <a:endParaRPr lang="es-ES_tradnl" sz="2000" b="1"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Se les prohíbe a los empleadores hacer “investigaciones” </a:t>
            </a:r>
            <a:r>
              <a:rPr lang="es-ES_tradnl" sz="2000" dirty="0">
                <a:latin typeface="Helvetica Neue LT Std 55 Roman" charset="0"/>
                <a:ea typeface="Helvetica Neue LT Std 55 Roman" charset="0"/>
                <a:cs typeface="Helvetica Neue LT Std 55 Roman" charset="0"/>
              </a:rPr>
              <a:t>acerca de arresto pendientes y convicciones criminales antes</a:t>
            </a:r>
            <a:r>
              <a:rPr lang="es-ES_tradnl" sz="2000" u="sng" dirty="0">
                <a:latin typeface="Helvetica Neue LT Std 55 Roman" charset="0"/>
                <a:ea typeface="Helvetica Neue LT Std 55 Roman" charset="0"/>
                <a:cs typeface="Helvetica Neue LT Std 55 Roman" charset="0"/>
              </a:rPr>
              <a:t> </a:t>
            </a:r>
            <a:r>
              <a:rPr lang="es-ES_tradnl" sz="2000" dirty="0">
                <a:latin typeface="Helvetica Neue LT Std 55 Roman" charset="0"/>
                <a:ea typeface="Helvetica Neue LT Std 55 Roman" charset="0"/>
                <a:cs typeface="Helvetica Neue LT Std 55 Roman" charset="0"/>
              </a:rPr>
              <a:t>de hacer una oferta de trabajo al solicitante</a:t>
            </a:r>
            <a:r>
              <a:rPr lang="es-ES_tradnl" sz="2000" dirty="0" smtClean="0">
                <a:latin typeface="Helvetica Neue LT Std 55 Roman" charset="0"/>
                <a:ea typeface="Helvetica Neue LT Std 55 Roman" charset="0"/>
                <a:cs typeface="Helvetica Neue LT Std 55 Roman" charset="0"/>
              </a:rPr>
              <a:t>.</a:t>
            </a:r>
            <a:br>
              <a:rPr lang="es-ES_tradnl" sz="2000" dirty="0" smtClean="0">
                <a:latin typeface="Helvetica Neue LT Std 55 Roman" charset="0"/>
                <a:ea typeface="Helvetica Neue LT Std 55 Roman" charset="0"/>
                <a:cs typeface="Helvetica Neue LT Std 55 Roman" charset="0"/>
              </a:rPr>
            </a:br>
            <a:endParaRPr lang="es-ES_tradnl" sz="2000" dirty="0">
              <a:latin typeface="Helvetica Neue LT Std 55 Roman" charset="0"/>
              <a:ea typeface="Helvetica Neue LT Std 55 Roman" charset="0"/>
              <a:cs typeface="Helvetica Neue LT Std 55 Roman" charset="0"/>
            </a:endParaRPr>
          </a:p>
          <a:p>
            <a:r>
              <a:rPr lang="es-ES_tradnl" sz="2000" b="1" dirty="0">
                <a:latin typeface="Helvetica Neue LT Std 55 Roman" charset="0"/>
                <a:ea typeface="Helvetica Neue LT Std 55 Roman" charset="0"/>
                <a:cs typeface="Helvetica Neue LT Std 55 Roman" charset="0"/>
              </a:rPr>
              <a:t>“Investigación significa”: hacerle preguntas por escrito o de alguna otra manera a un solicitante de empleo </a:t>
            </a:r>
            <a:r>
              <a:rPr lang="es-ES_tradnl" sz="2000" dirty="0">
                <a:latin typeface="Helvetica Neue LT Std 55 Roman" charset="0"/>
                <a:ea typeface="Helvetica Neue LT Std 55 Roman" charset="0"/>
                <a:cs typeface="Helvetica Neue LT Std 55 Roman" charset="0"/>
              </a:rPr>
              <a:t>con el propósito de obtener información criminal o antecedentes penales del solicitante.</a:t>
            </a:r>
          </a:p>
        </p:txBody>
      </p:sp>
      <p:sp>
        <p:nvSpPr>
          <p:cNvPr id="17"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2400" b="1" dirty="0">
                <a:latin typeface="Helvetica Neue LT Std 55 Roman" charset="0"/>
                <a:ea typeface="Helvetica Neue LT Std 55 Roman" charset="0"/>
                <a:cs typeface="Helvetica Neue LT Std 55 Roman" charset="0"/>
              </a:rPr>
              <a:t>Ley de Oportunidad Justa: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bwMode="auto">
          <a:xfrm>
            <a:off x="428803" y="765358"/>
            <a:ext cx="8229600" cy="4538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1800" b="1" dirty="0">
                <a:solidFill>
                  <a:srgbClr val="284B23"/>
                </a:solidFill>
                <a:latin typeface="Helvetica Neue LT Std 75" charset="0"/>
                <a:ea typeface="Helvetica Neue LT Std 75" charset="0"/>
                <a:cs typeface="Helvetica Neue LT Std 75" charset="0"/>
              </a:rPr>
              <a:t>Empleadores Investigando Arresto Pendiente o Condenas Criminales Antes de la Decisión de Contratación in NYC (Continuación)</a:t>
            </a:r>
            <a:endParaRPr lang="en-US" sz="1800" b="1" kern="0" dirty="0">
              <a:solidFill>
                <a:srgbClr val="284B23"/>
              </a:solidFill>
              <a:latin typeface="Helvetica Neue LT Std 75" charset="0"/>
              <a:ea typeface="Helvetica Neue LT Std 75" charset="0"/>
              <a:cs typeface="Helvetica Neue LT Std 75" charset="0"/>
            </a:endParaRPr>
          </a:p>
        </p:txBody>
      </p: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4" name="Straight Connector 1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6" name="Content Placeholder 2"/>
          <p:cNvSpPr txBox="1">
            <a:spLocks/>
          </p:cNvSpPr>
          <p:nvPr/>
        </p:nvSpPr>
        <p:spPr>
          <a:xfrm>
            <a:off x="428803" y="2058427"/>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2000" b="1" dirty="0">
                <a:latin typeface="Helvetica Neue LT Std 55 Roman" charset="0"/>
                <a:ea typeface="Helvetica Neue LT Std 55 Roman" charset="0"/>
                <a:cs typeface="Helvetica Neue LT Std 55 Roman" charset="0"/>
              </a:rPr>
              <a:t>Una vez que se ha hecho una oferta provisional- no se puede negar el empleo basado en arresto o condenas criminales pendientes a menos que:</a:t>
            </a:r>
          </a:p>
          <a:p>
            <a:pPr lvl="1">
              <a:buFont typeface="Courier New" charset="0"/>
              <a:buChar char="o"/>
            </a:pPr>
            <a:r>
              <a:rPr lang="es-ES_tradnl" sz="1800" dirty="0" smtClean="0">
                <a:latin typeface="Helvetica Neue LT Std 55 Roman" charset="0"/>
                <a:ea typeface="Helvetica Neue LT Std 55 Roman" charset="0"/>
                <a:cs typeface="Helvetica Neue LT Std 55 Roman" charset="0"/>
              </a:rPr>
              <a:t>Se </a:t>
            </a:r>
            <a:r>
              <a:rPr lang="es-ES_tradnl" sz="1800" dirty="0">
                <a:latin typeface="Helvetica Neue LT Std 55 Roman" charset="0"/>
                <a:ea typeface="Helvetica Neue LT Std 55 Roman" charset="0"/>
                <a:cs typeface="Helvetica Neue LT Std 55 Roman" charset="0"/>
              </a:rPr>
              <a:t>le provea una copia escrita de la investigación al solicitante basado en reglas de la Comisión de Derechos Humanos en NYC;</a:t>
            </a:r>
          </a:p>
          <a:p>
            <a:pPr lvl="1">
              <a:buFont typeface="Courier New" charset="0"/>
              <a:buChar char="o"/>
            </a:pPr>
            <a:r>
              <a:rPr lang="es-ES_tradnl" sz="1800" dirty="0" smtClean="0">
                <a:latin typeface="Helvetica Neue LT Std 55 Roman" charset="0"/>
                <a:ea typeface="Helvetica Neue LT Std 55 Roman" charset="0"/>
                <a:cs typeface="Helvetica Neue LT Std 55 Roman" charset="0"/>
              </a:rPr>
              <a:t>Analizar </a:t>
            </a:r>
            <a:r>
              <a:rPr lang="es-ES_tradnl" sz="1800" dirty="0">
                <a:latin typeface="Helvetica Neue LT Std 55 Roman" charset="0"/>
                <a:ea typeface="Helvetica Neue LT Std 55 Roman" charset="0"/>
                <a:cs typeface="Helvetica Neue LT Std 55 Roman" charset="0"/>
              </a:rPr>
              <a:t>varios factores bajo </a:t>
            </a:r>
            <a:r>
              <a:rPr lang="es-ES_tradnl" sz="1800" dirty="0" smtClean="0">
                <a:latin typeface="Helvetica Neue LT Std 55 Roman" charset="0"/>
                <a:ea typeface="Helvetica Neue LT Std 55 Roman" charset="0"/>
                <a:cs typeface="Helvetica Neue LT Std 55 Roman" charset="0"/>
              </a:rPr>
              <a:t>la </a:t>
            </a:r>
            <a:r>
              <a:rPr lang="es-ES_tradnl" sz="1800" dirty="0">
                <a:latin typeface="Helvetica Neue LT Std 55 Roman" charset="0"/>
                <a:ea typeface="Helvetica Neue LT Std 55 Roman" charset="0"/>
                <a:cs typeface="Helvetica Neue LT Std 55 Roman" charset="0"/>
                <a:hlinkClick r:id="rId3"/>
              </a:rPr>
              <a:t>Ley Correccional de Nueva York Articulo 23-A</a:t>
            </a:r>
            <a:r>
              <a:rPr lang="es-ES_tradnl" sz="1800" dirty="0">
                <a:latin typeface="Helvetica Neue LT Std 55 Roman" charset="0"/>
                <a:ea typeface="Helvetica Neue LT Std 55 Roman" charset="0"/>
                <a:cs typeface="Helvetica Neue LT Std 55 Roman" charset="0"/>
              </a:rPr>
              <a:t> para determinar si el solicitante debe ser descalificado del trabajo o cargo;</a:t>
            </a:r>
          </a:p>
          <a:p>
            <a:pPr lvl="1">
              <a:buFont typeface="Courier New" charset="0"/>
              <a:buChar char="o"/>
            </a:pPr>
            <a:r>
              <a:rPr lang="es-ES_tradnl" sz="1800" dirty="0" smtClean="0">
                <a:latin typeface="Helvetica Neue LT Std 55 Roman" charset="0"/>
                <a:ea typeface="Helvetica Neue LT Std 55 Roman" charset="0"/>
                <a:cs typeface="Helvetica Neue LT Std 55 Roman" charset="0"/>
              </a:rPr>
              <a:t>Proveer </a:t>
            </a:r>
            <a:r>
              <a:rPr lang="es-ES_tradnl" sz="1800" dirty="0">
                <a:latin typeface="Helvetica Neue LT Std 55 Roman" charset="0"/>
                <a:ea typeface="Helvetica Neue LT Std 55 Roman" charset="0"/>
                <a:cs typeface="Helvetica Neue LT Std 55 Roman" charset="0"/>
              </a:rPr>
              <a:t>al solicitante copia de análisis y cualquier otro documento de apoyo como lo establecen las directrices  de la Comisión de Derechos Humanos de NYC; y</a:t>
            </a:r>
          </a:p>
          <a:p>
            <a:pPr lvl="1">
              <a:buFont typeface="Courier New" charset="0"/>
              <a:buChar char="o"/>
            </a:pPr>
            <a:r>
              <a:rPr lang="es-ES_tradnl" sz="1800" dirty="0" smtClean="0">
                <a:latin typeface="Helvetica Neue LT Std 55 Roman" charset="0"/>
                <a:ea typeface="Helvetica Neue LT Std 55 Roman" charset="0"/>
                <a:cs typeface="Helvetica Neue LT Std 55 Roman" charset="0"/>
              </a:rPr>
              <a:t>Darle </a:t>
            </a:r>
            <a:r>
              <a:rPr lang="es-ES_tradnl" sz="1800" dirty="0">
                <a:latin typeface="Helvetica Neue LT Std 55 Roman" charset="0"/>
                <a:ea typeface="Helvetica Neue LT Std 55 Roman" charset="0"/>
                <a:cs typeface="Helvetica Neue LT Std 55 Roman" charset="0"/>
              </a:rPr>
              <a:t>al solicitante por lo menos 3 días hábiles para responder y deben mantener la posición abierta para el solicitante durante ese período de tiempo.</a:t>
            </a:r>
            <a:endParaRPr lang="es-ES_tradnl" sz="2400" dirty="0">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Topic 3: Credit  Presented by: &amp;quot;&quot;/&gt;&lt;property id=&quot;20307&quot; value=&quot;256&quot;/&gt;&lt;/object&gt;&lt;object type=&quot;3&quot; unique_id=&quot;10005&quot;&gt;&lt;property id=&quot;20148&quot; value=&quot;5&quot;/&gt;&lt;property id=&quot;20300&quot; value=&quot;Slide 9 - &amp;quot;Why Credit Is Important and Impact on Your Financial Goals&amp;quot;&quot;/&gt;&lt;property id=&quot;20307&quot; value=&quot;258&quot;/&gt;&lt;/object&gt;&lt;object type=&quot;3&quot; unique_id=&quot;10006&quot;&gt;&lt;property id=&quot;20148&quot; value=&quot;5&quot;/&gt;&lt;property id=&quot;20300&quot; value=&quot;Slide 3 - &amp;quot;What is Credit? &amp;quot;&quot;/&gt;&lt;property id=&quot;20307&quot; value=&quot;259&quot;/&gt;&lt;/object&gt;&lt;object type=&quot;3&quot; unique_id=&quot;10008&quot;&gt;&lt;property id=&quot;20148&quot; value=&quot;5&quot;/&gt;&lt;property id=&quot;20300&quot; value=&quot;Slide 11 - &amp;quot;Real Cost of Credit  Terminology&amp;quot;&quot;/&gt;&lt;property id=&quot;20307&quot; value=&quot;262&quot;/&gt;&lt;/object&gt;&lt;object type=&quot;3&quot; unique_id=&quot;10009&quot;&gt;&lt;property id=&quot;20148&quot; value=&quot;5&quot;/&gt;&lt;property id=&quot;20300&quot; value=&quot;Slide 12 - &amp;quot;Terminology&amp;quot;&quot;/&gt;&lt;property id=&quot;20307&quot; value=&quot;263&quot;/&gt;&lt;/object&gt;&lt;object type=&quot;3&quot; unique_id=&quot;10010&quot;&gt;&lt;property id=&quot;20148&quot; value=&quot;5&quot;/&gt;&lt;property id=&quot;20300&quot; value=&quot;Slide 13 - &amp;quot;Terminology&amp;quot;&quot;/&gt;&lt;property id=&quot;20307&quot; value=&quot;265&quot;/&gt;&lt;/object&gt;&lt;object type=&quot;3&quot; unique_id=&quot;10011&quot;&gt;&lt;property id=&quot;20148&quot; value=&quot;5&quot;/&gt;&lt;property id=&quot;20300&quot; value=&quot;Slide 14 - &amp;quot;Benefits of Credit&amp;quot;&quot;/&gt;&lt;property id=&quot;20307&quot; value=&quot;266&quot;/&gt;&lt;/object&gt;&lt;object type=&quot;3&quot; unique_id=&quot;10012&quot;&gt;&lt;property id=&quot;20148&quot; value=&quot;5&quot;/&gt;&lt;property id=&quot;20300&quot; value=&quot;Slide 15 - &amp;quot;Types of Credit&amp;quot;&quot;/&gt;&lt;property id=&quot;20307&quot; value=&quot;267&quot;/&gt;&lt;/object&gt;&lt;object type=&quot;3&quot; unique_id=&quot;10013&quot;&gt;&lt;property id=&quot;20148&quot; value=&quot;5&quot;/&gt;&lt;property id=&quot;20300&quot; value=&quot;Slide 16 - &amp;quot;Establishing Credit&amp;quot;&quot;/&gt;&lt;property id=&quot;20307&quot; value=&quot;268&quot;/&gt;&lt;/object&gt;&lt;object type=&quot;3&quot; unique_id=&quot;10018&quot;&gt;&lt;property id=&quot;20148&quot; value=&quot;5&quot;/&gt;&lt;property id=&quot;20300&quot; value=&quot;Slide 20 - &amp;quot;Score Determines Interest Rates&amp;quot;&quot;/&gt;&lt;property id=&quot;20307&quot; value=&quot;277&quot;/&gt;&lt;/object&gt;&lt;object type=&quot;3&quot; unique_id=&quot;10020&quot;&gt;&lt;property id=&quot;20148&quot; value=&quot;5&quot;/&gt;&lt;property id=&quot;20300&quot; value=&quot;Slide 21 - &amp;quot;Calculating Your Score&amp;quot;&quot;/&gt;&lt;property id=&quot;20307&quot; value=&quot;278&quot;/&gt;&lt;/object&gt;&lt;object type=&quot;3&quot; unique_id=&quot;10022&quot;&gt;&lt;property id=&quot;20148&quot; value=&quot;5&quot;/&gt;&lt;property id=&quot;20300&quot; value=&quot;Slide 23 - &amp;quot;Correcting Errors and Clearing up Credit Report&amp;quot;&quot;/&gt;&lt;property id=&quot;20307&quot; value=&quot;282&quot;/&gt;&lt;/object&gt;&lt;object type=&quot;3&quot; unique_id=&quot;10047&quot;&gt;&lt;property id=&quot;20148&quot; value=&quot;5&quot;/&gt;&lt;property id=&quot;20300&quot; value=&quot;Slide 2 - &amp;quot;Questions to Think About&amp;quot;&quot;/&gt;&lt;property id=&quot;20307&quot; value=&quot;285&quot;/&gt;&lt;/object&gt;&lt;object type=&quot;3&quot; unique_id=&quot;10048&quot;&gt;&lt;property id=&quot;20148&quot; value=&quot;5&quot;/&gt;&lt;property id=&quot;20300&quot; value=&quot;Slide 10&quot;/&gt;&lt;property id=&quot;20307&quot; value=&quot;286&quot;/&gt;&lt;/object&gt;&lt;object type=&quot;3&quot; unique_id=&quot;10049&quot;&gt;&lt;property id=&quot;20148&quot; value=&quot;5&quot;/&gt;&lt;property id=&quot;20300&quot; value=&quot;Slide 17 - &amp;quot;Credit Report&amp;quot;&quot;/&gt;&lt;property id=&quot;20307&quot; value=&quot;287&quot;/&gt;&lt;/object&gt;&lt;object type=&quot;3&quot; unique_id=&quot;10050&quot;&gt;&lt;property id=&quot;20148&quot; value=&quot;5&quot;/&gt;&lt;property id=&quot;20300&quot; value=&quot;Slide 18 - &amp;quot;To Obtain Free Credit Report&amp;quot;&quot;/&gt;&lt;property id=&quot;20307&quot; value=&quot;288&quot;/&gt;&lt;/object&gt;&lt;object type=&quot;3&quot; unique_id=&quot;10051&quot;&gt;&lt;property id=&quot;20148&quot; value=&quot;5&quot;/&gt;&lt;property id=&quot;20300&quot; value=&quot;Slide 19 - &amp;quot;To Obtain Free Credit Report&amp;quot;&quot;/&gt;&lt;property id=&quot;20307&quot; value=&quot;289&quot;/&gt;&lt;/object&gt;&lt;object type=&quot;3&quot; unique_id=&quot;10052&quot;&gt;&lt;property id=&quot;20148&quot; value=&quot;5&quot;/&gt;&lt;property id=&quot;20300&quot; value=&quot;Slide 22 - &amp;quot;Maintaining Good Credit and Avoid Damaging Your Credit&amp;quot;&quot;/&gt;&lt;property id=&quot;20307&quot; value=&quot;291&quot;/&gt;&lt;/object&gt;&lt;object type=&quot;3&quot; unique_id=&quot;10053&quot;&gt;&lt;property id=&quot;20148&quot; value=&quot;5&quot;/&gt;&lt;property id=&quot;20300&quot; value=&quot;Slide 24 - &amp;quot;Strategies for Credit Repair&amp;quot;&quot;/&gt;&lt;property id=&quot;20307&quot; value=&quot;290&quot;/&gt;&lt;/object&gt;&lt;object type=&quot;3&quot; unique_id=&quot;10054&quot;&gt;&lt;property id=&quot;20148&quot; value=&quot;5&quot;/&gt;&lt;property id=&quot;20300&quot; value=&quot;Slide 25&quot;/&gt;&lt;property id=&quot;20307&quot; value=&quot;292&quot;/&gt;&lt;/object&gt;&lt;object type=&quot;3&quot; unique_id=&quot;10055&quot;&gt;&lt;property id=&quot;20148&quot; value=&quot;5&quot;/&gt;&lt;property id=&quot;20300&quot; value=&quot;Slide 26&quot;/&gt;&lt;property id=&quot;20307&quot; value=&quot;294&quot;/&gt;&lt;/object&gt;&lt;object type=&quot;3&quot; unique_id=&quot;10056&quot;&gt;&lt;property id=&quot;20148&quot; value=&quot;5&quot;/&gt;&lt;property id=&quot;20300&quot; value=&quot;Slide 27&quot;/&gt;&lt;property id=&quot;20307&quot; value=&quot;295&quot;/&gt;&lt;/object&gt;&lt;object type=&quot;3&quot; unique_id=&quot;10057&quot;&gt;&lt;property id=&quot;20148&quot; value=&quot;5&quot;/&gt;&lt;property id=&quot;20300&quot; value=&quot;Slide 28&quot;/&gt;&lt;property id=&quot;20307&quot; value=&quot;296&quot;/&gt;&lt;/object&gt;&lt;object type=&quot;3&quot; unique_id=&quot;10058&quot;&gt;&lt;property id=&quot;20148&quot; value=&quot;5&quot;/&gt;&lt;property id=&quot;20300&quot; value=&quot;Slide 29&quot;/&gt;&lt;property id=&quot;20307&quot; value=&quot;297&quot;/&gt;&lt;/object&gt;&lt;object type=&quot;3&quot; unique_id=&quot;10059&quot;&gt;&lt;property id=&quot;20148&quot; value=&quot;5&quot;/&gt;&lt;property id=&quot;20300&quot; value=&quot;Slide 30&quot;/&gt;&lt;property id=&quot;20307&quot; value=&quot;298&quot;/&gt;&lt;/object&gt;&lt;object type=&quot;3&quot; unique_id=&quot;10060&quot;&gt;&lt;property id=&quot;20148&quot; value=&quot;5&quot;/&gt;&lt;property id=&quot;20300&quot; value=&quot;Slide 31&quot;/&gt;&lt;property id=&quot;20307&quot; value=&quot;299&quot;/&gt;&lt;/object&gt;&lt;object type=&quot;3&quot; unique_id=&quot;10061&quot;&gt;&lt;property id=&quot;20148&quot; value=&quot;5&quot;/&gt;&lt;property id=&quot;20300&quot; value=&quot;Slide 32 - &amp;quot;Identity Theft&amp;quot;&quot;/&gt;&lt;property id=&quot;20307&quot; value=&quot;302&quot;/&gt;&lt;/object&gt;&lt;object type=&quot;3&quot; unique_id=&quot;10062&quot;&gt;&lt;property id=&quot;20148&quot; value=&quot;5&quot;/&gt;&lt;property id=&quot;20300&quot; value=&quot;Slide 33&quot;/&gt;&lt;property id=&quot;20307&quot; value=&quot;303&quot;/&gt;&lt;/object&gt;&lt;object type=&quot;3&quot; unique_id=&quot;10063&quot;&gt;&lt;property id=&quot;20148&quot; value=&quot;5&quot;/&gt;&lt;property id=&quot;20300&quot; value=&quot;Slide 34 - &amp;quot;Steps to Take if Your Client Is Victimized&amp;quot;&quot;/&gt;&lt;property id=&quot;20307&quot; value=&quot;304&quot;/&gt;&lt;/object&gt;&lt;object type=&quot;3&quot; unique_id=&quot;10064&quot;&gt;&lt;property id=&quot;20148&quot; value=&quot;5&quot;/&gt;&lt;property id=&quot;20300&quot; value=&quot;Slide 35&quot;/&gt;&lt;property id=&quot;20307&quot; value=&quot;300&quot;/&gt;&lt;/object&gt;&lt;object type=&quot;3&quot; unique_id=&quot;39387&quot;&gt;&lt;property id=&quot;20148&quot; value=&quot;5&quot;/&gt;&lt;property id=&quot;20300&quot; value=&quot;Slide 4 - &amp;quot;Why Credit Is Important and Impact on Your Financial Goals&amp;quot;&quot;/&gt;&lt;property id=&quot;20307&quot; value=&quot;305&quot;/&gt;&lt;/object&gt;&lt;object type=&quot;3&quot; unique_id=&quot;39388&quot;&gt;&lt;property id=&quot;20148&quot; value=&quot;5&quot;/&gt;&lt;property id=&quot;20300&quot; value=&quot;Slide 5 - &amp;quot;Why Credit Is Important and Impact on Your Financial Goals cont’d &amp;quot;&quot;/&gt;&lt;property id=&quot;20307&quot; value=&quot;306&quot;/&gt;&lt;/object&gt;&lt;object type=&quot;3&quot; unique_id=&quot;39389&quot;&gt;&lt;property id=&quot;20148&quot; value=&quot;5&quot;/&gt;&lt;property id=&quot;20300&quot; value=&quot;Slide 6 - &amp;quot;Why Credit Is Important and Impact on Your Financial Goals cont’d &amp;quot;&quot;/&gt;&lt;property id=&quot;20307&quot; value=&quot;308&quot;/&gt;&lt;/object&gt;&lt;object type=&quot;3&quot; unique_id=&quot;39932&quot;&gt;&lt;property id=&quot;20148&quot; value=&quot;5&quot;/&gt;&lt;property id=&quot;20300&quot; value=&quot;Slide 7 - &amp;quot;Employer’s Inquiry on Pending Arrest or Criminal Convictions Prior to Hiring Decisions in NYC&amp;quot;&quot;/&gt;&lt;property id=&quot;20307&quot; value=&quot;309&quot;/&gt;&lt;/object&gt;&lt;object type=&quot;3&quot; unique_id=&quot;39933&quot;&gt;&lt;property id=&quot;20148&quot; value=&quot;5&quot;/&gt;&lt;property id=&quot;20300&quot; value=&quot;Slide 8 - &amp;quot;Employer’s Inquiry on Pending Arrest or Criminal Convictions Prior to Hiring Decisions cont’d&amp;quot;&quot;/&gt;&lt;property id=&quot;20307&quot; value=&quot;310&quot;/&gt;&lt;/object&gt;&lt;/object&gt;&lt;object type=&quot;8&quot; unique_id=&quot;10046&quot;&gt;&lt;/object&gt;&lt;/object&gt;&lt;/database&gt;"/>
  <p:tag name="SECTOMILLISECCONVERTED" val="1"/>
</p:tagLst>
</file>

<file path=ppt/theme/theme1.xml><?xml version="1.0" encoding="utf-8"?>
<a:theme xmlns:a="http://schemas.openxmlformats.org/drawingml/2006/main" name="NYC D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ayouts">
  <a:themeElements>
    <a:clrScheme name="NYC_DCA">
      <a:dk1>
        <a:srgbClr val="000000"/>
      </a:dk1>
      <a:lt1>
        <a:srgbClr val="FFFFFF"/>
      </a:lt1>
      <a:dk2>
        <a:srgbClr val="000000"/>
      </a:dk2>
      <a:lt2>
        <a:srgbClr val="808080"/>
      </a:lt2>
      <a:accent1>
        <a:srgbClr val="94C93C"/>
      </a:accent1>
      <a:accent2>
        <a:srgbClr val="284B23"/>
      </a:accent2>
      <a:accent3>
        <a:srgbClr val="FFFFFF"/>
      </a:accent3>
      <a:accent4>
        <a:srgbClr val="000000"/>
      </a:accent4>
      <a:accent5>
        <a:srgbClr val="284B23"/>
      </a:accent5>
      <a:accent6>
        <a:srgbClr val="284B23"/>
      </a:accent6>
      <a:hlink>
        <a:srgbClr val="284B23"/>
      </a:hlink>
      <a:folHlink>
        <a:srgbClr val="FF6A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1013</TotalTime>
  <Words>3236</Words>
  <Application>Microsoft Office PowerPoint</Application>
  <PresentationFormat>On-screen Show (4:3)</PresentationFormat>
  <Paragraphs>331</Paragraphs>
  <Slides>36</Slides>
  <Notes>5</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NYC DCA</vt:lpstr>
      <vt:lpstr>Cover Slide</vt:lpstr>
      <vt:lpstr>Layouts</vt:lpstr>
      <vt:lpstr>Educación Financiera para Miembros de Cooperativas de Trabajadores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Maintaining and Repairing Credit</dc:title>
  <dc:creator>JMoy</dc:creator>
  <cp:lastModifiedBy>rinehartj</cp:lastModifiedBy>
  <cp:revision>141</cp:revision>
  <dcterms:created xsi:type="dcterms:W3CDTF">2014-10-17T09:11:30Z</dcterms:created>
  <dcterms:modified xsi:type="dcterms:W3CDTF">2017-06-07T21:31:29Z</dcterms:modified>
</cp:coreProperties>
</file>