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4" r:id="rId2"/>
    <p:sldMasterId id="2147483706" r:id="rId3"/>
  </p:sldMasterIdLst>
  <p:notesMasterIdLst>
    <p:notesMasterId r:id="rId41"/>
  </p:notesMasterIdLst>
  <p:handoutMasterIdLst>
    <p:handoutMasterId r:id="rId42"/>
  </p:handoutMasterIdLst>
  <p:sldIdLst>
    <p:sldId id="311" r:id="rId4"/>
    <p:sldId id="312" r:id="rId5"/>
    <p:sldId id="285" r:id="rId6"/>
    <p:sldId id="259" r:id="rId7"/>
    <p:sldId id="305" r:id="rId8"/>
    <p:sldId id="306" r:id="rId9"/>
    <p:sldId id="308" r:id="rId10"/>
    <p:sldId id="309" r:id="rId11"/>
    <p:sldId id="310" r:id="rId12"/>
    <p:sldId id="258" r:id="rId13"/>
    <p:sldId id="286" r:id="rId14"/>
    <p:sldId id="262" r:id="rId15"/>
    <p:sldId id="263" r:id="rId16"/>
    <p:sldId id="265" r:id="rId17"/>
    <p:sldId id="313" r:id="rId18"/>
    <p:sldId id="266" r:id="rId19"/>
    <p:sldId id="267" r:id="rId20"/>
    <p:sldId id="268" r:id="rId21"/>
    <p:sldId id="287" r:id="rId22"/>
    <p:sldId id="288" r:id="rId23"/>
    <p:sldId id="289" r:id="rId24"/>
    <p:sldId id="277" r:id="rId25"/>
    <p:sldId id="278" r:id="rId26"/>
    <p:sldId id="291" r:id="rId27"/>
    <p:sldId id="282" r:id="rId28"/>
    <p:sldId id="290" r:id="rId29"/>
    <p:sldId id="292" r:id="rId30"/>
    <p:sldId id="294" r:id="rId31"/>
    <p:sldId id="295" r:id="rId32"/>
    <p:sldId id="296" r:id="rId33"/>
    <p:sldId id="297" r:id="rId34"/>
    <p:sldId id="298" r:id="rId35"/>
    <p:sldId id="299" r:id="rId36"/>
    <p:sldId id="302" r:id="rId37"/>
    <p:sldId id="303" r:id="rId38"/>
    <p:sldId id="304" r:id="rId39"/>
    <p:sldId id="300" r:id="rId40"/>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1" autoAdjust="0"/>
    <p:restoredTop sz="94805"/>
  </p:normalViewPr>
  <p:slideViewPr>
    <p:cSldViewPr>
      <p:cViewPr>
        <p:scale>
          <a:sx n="100" d="100"/>
          <a:sy n="100" d="100"/>
        </p:scale>
        <p:origin x="-546" y="-276"/>
      </p:cViewPr>
      <p:guideLst>
        <p:guide orient="horz" pos="2160"/>
        <p:guide pos="2880"/>
      </p:guideLst>
    </p:cSldViewPr>
  </p:slideViewPr>
  <p:outlineViewPr>
    <p:cViewPr>
      <p:scale>
        <a:sx n="33" d="100"/>
        <a:sy n="33" d="100"/>
      </p:scale>
      <p:origin x="0" y="-3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9807CE0-DBAC-4F9D-A043-4343314A758C}" type="datetimeFigureOut">
              <a:rPr lang="en-US" smtClean="0"/>
              <a:pPr/>
              <a:t>6/7/2017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EE4EC6-09D6-4052-A12F-E0F922B49189}" type="slidenum">
              <a:rPr lang="en-US" smtClean="0"/>
              <a:pPr/>
              <a:t>‹#›</a:t>
            </a:fld>
            <a:endParaRPr lang="en-US"/>
          </a:p>
        </p:txBody>
      </p:sp>
    </p:spTree>
    <p:extLst>
      <p:ext uri="{BB962C8B-B14F-4D97-AF65-F5344CB8AC3E}">
        <p14:creationId xmlns:p14="http://schemas.microsoft.com/office/powerpoint/2010/main" val="135156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4B9948A-0CAD-4781-85EB-14EEDCDC559B}" type="datetimeFigureOut">
              <a:rPr lang="en-US" smtClean="0"/>
              <a:pPr/>
              <a:t>6/7/2017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E881C87-A754-46AA-AD91-312F312273DB}" type="slidenum">
              <a:rPr lang="en-US" smtClean="0"/>
              <a:pPr/>
              <a:t>‹#›</a:t>
            </a:fld>
            <a:endParaRPr lang="en-US"/>
          </a:p>
        </p:txBody>
      </p:sp>
    </p:spTree>
    <p:extLst>
      <p:ext uri="{BB962C8B-B14F-4D97-AF65-F5344CB8AC3E}">
        <p14:creationId xmlns:p14="http://schemas.microsoft.com/office/powerpoint/2010/main" val="133400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1</a:t>
            </a:fld>
            <a:endParaRPr lang="en-US"/>
          </a:p>
        </p:txBody>
      </p:sp>
    </p:spTree>
    <p:extLst>
      <p:ext uri="{BB962C8B-B14F-4D97-AF65-F5344CB8AC3E}">
        <p14:creationId xmlns:p14="http://schemas.microsoft.com/office/powerpoint/2010/main" val="1492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 goals are threefold: </a:t>
            </a:r>
          </a:p>
          <a:p>
            <a:endParaRPr lang="en-US" dirty="0"/>
          </a:p>
          <a:p>
            <a:r>
              <a:rPr lang="en-US" dirty="0"/>
              <a:t>To support and strengthen the financial health of individual members of workers cooperatives and to empower them to make the best possible financial decisions for themselves and ultimately their families</a:t>
            </a:r>
          </a:p>
          <a:p>
            <a:endParaRPr lang="en-US" dirty="0"/>
          </a:p>
          <a:p>
            <a:r>
              <a:rPr lang="en-US" dirty="0"/>
              <a:t>To ensure that the cooperative businesses are maximizing asset building and financial empowerment opportunities for their members, and</a:t>
            </a:r>
          </a:p>
          <a:p>
            <a:endParaRPr lang="en-US" dirty="0"/>
          </a:p>
          <a:p>
            <a:r>
              <a:rPr lang="en-US" dirty="0"/>
              <a:t>To develop individual-level and cooperative-level financial empowerment and asset building tools and practices for the broader New York City cooperative community </a:t>
            </a:r>
          </a:p>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2</a:t>
            </a:fld>
            <a:endParaRPr lang="en-US"/>
          </a:p>
        </p:txBody>
      </p:sp>
    </p:spTree>
    <p:extLst>
      <p:ext uri="{BB962C8B-B14F-4D97-AF65-F5344CB8AC3E}">
        <p14:creationId xmlns:p14="http://schemas.microsoft.com/office/powerpoint/2010/main" val="164747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a:t>
            </a:r>
            <a:r>
              <a:rPr lang="en-US" baseline="0" dirty="0" smtClean="0"/>
              <a:t> in hiring decisions: whereas employers may not look at an applicant’s credit in the initial job offers, there are substantial exemptions: http://www.nyc.gov/html/cchr/html/coverage/credit-history-legalguidance.shtml --see next slide</a:t>
            </a:r>
          </a:p>
          <a:p>
            <a:endParaRPr lang="en-US" dirty="0"/>
          </a:p>
        </p:txBody>
      </p:sp>
      <p:sp>
        <p:nvSpPr>
          <p:cNvPr id="4" name="Slide Number Placeholder 3"/>
          <p:cNvSpPr>
            <a:spLocks noGrp="1"/>
          </p:cNvSpPr>
          <p:nvPr>
            <p:ph type="sldNum" sz="quarter" idx="10"/>
          </p:nvPr>
        </p:nvSpPr>
        <p:spPr/>
        <p:txBody>
          <a:bodyPr/>
          <a:lstStyle/>
          <a:p>
            <a:fld id="{EE881C87-A754-46AA-AD91-312F312273DB}" type="slidenum">
              <a:rPr lang="en-US" smtClean="0"/>
              <a:pPr/>
              <a:t>5</a:t>
            </a:fld>
            <a:endParaRPr lang="en-US"/>
          </a:p>
        </p:txBody>
      </p:sp>
    </p:spTree>
    <p:extLst>
      <p:ext uri="{BB962C8B-B14F-4D97-AF65-F5344CB8AC3E}">
        <p14:creationId xmlns:p14="http://schemas.microsoft.com/office/powerpoint/2010/main" val="116729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txBox="1">
            <a:spLocks noGrp="1"/>
          </p:cNvSpPr>
          <p:nvPr/>
        </p:nvSpPr>
        <p:spPr bwMode="auto">
          <a:xfrm>
            <a:off x="3971081" y="8830312"/>
            <a:ext cx="3037735" cy="464503"/>
          </a:xfrm>
          <a:prstGeom prst="rect">
            <a:avLst/>
          </a:prstGeom>
          <a:noFill/>
          <a:ln w="9525">
            <a:noFill/>
            <a:miter lim="800000"/>
            <a:headEnd/>
            <a:tailEnd/>
          </a:ln>
        </p:spPr>
        <p:txBody>
          <a:bodyPr lIns="93168" tIns="46584" rIns="93168" bIns="46584" anchor="b"/>
          <a:lstStyle/>
          <a:p>
            <a:pPr algn="r" defTabSz="931956"/>
            <a:fld id="{FDE1E25A-E269-4B82-A9CA-ECF9F89015F5}" type="slidenum">
              <a:rPr lang="en-US" sz="1200"/>
              <a:pPr algn="r" defTabSz="931956"/>
              <a:t>36</a:t>
            </a:fld>
            <a:endParaRPr lang="en-US" sz="1200" dirty="0"/>
          </a:p>
        </p:txBody>
      </p:sp>
      <p:sp>
        <p:nvSpPr>
          <p:cNvPr id="32771" name="Rectangle 2"/>
          <p:cNvSpPr>
            <a:spLocks noGrp="1" noRot="1" noChangeAspect="1" noTextEdit="1"/>
          </p:cNvSpPr>
          <p:nvPr>
            <p:ph type="sldImg"/>
          </p:nvPr>
        </p:nvSpPr>
        <p:spPr>
          <a:xfrm>
            <a:off x="1181100" y="696913"/>
            <a:ext cx="4648200" cy="3486150"/>
          </a:xfrm>
          <a:ln/>
        </p:spPr>
      </p:sp>
      <p:sp>
        <p:nvSpPr>
          <p:cNvPr id="32772" name="Rectangle 3"/>
          <p:cNvSpPr>
            <a:spLocks noGrp="1"/>
          </p:cNvSpPr>
          <p:nvPr>
            <p:ph type="body" idx="1"/>
          </p:nvPr>
        </p:nvSpPr>
        <p:spPr>
          <a:noFill/>
          <a:ln/>
        </p:spPr>
        <p:txBody>
          <a:bodyPr lIns="93168" tIns="46584" rIns="93168" bIns="46584"/>
          <a:lstStyle/>
          <a:p>
            <a:r>
              <a:rPr lang="en-US" smtClean="0"/>
              <a:t>If you have trouble filing a police report, bring a copy of the law (handout) to the precinct.  Also see Sample Dispute Letter handout.  </a:t>
            </a:r>
          </a:p>
        </p:txBody>
      </p:sp>
    </p:spTree>
    <p:extLst>
      <p:ext uri="{BB962C8B-B14F-4D97-AF65-F5344CB8AC3E}">
        <p14:creationId xmlns:p14="http://schemas.microsoft.com/office/powerpoint/2010/main" val="3126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lvl1pPr algn="l">
              <a:defRPr lang="en-US" sz="2800" b="1" kern="0" dirty="0" smtClean="0">
                <a:solidFill>
                  <a:srgbClr val="284B23"/>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callout box -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33602"/>
            <a:ext cx="3886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978150"/>
            <a:ext cx="3886200" cy="3270249"/>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5"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7" name="Content Placeholder 6"/>
          <p:cNvSpPr>
            <a:spLocks noGrp="1"/>
          </p:cNvSpPr>
          <p:nvPr>
            <p:ph sz="quarter" idx="16" hasCustomPrompt="1"/>
          </p:nvPr>
        </p:nvSpPr>
        <p:spPr>
          <a:xfrm>
            <a:off x="4572000" y="2133601"/>
            <a:ext cx="4114800" cy="4114799"/>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mula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Content Placeholder 2"/>
          <p:cNvSpPr>
            <a:spLocks noGrp="1"/>
          </p:cNvSpPr>
          <p:nvPr>
            <p:ph idx="1" hasCustomPrompt="1"/>
          </p:nvPr>
        </p:nvSpPr>
        <p:spPr>
          <a:xfrm>
            <a:off x="457200" y="1828801"/>
            <a:ext cx="1600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smtClean="0"/>
              <a:t>Step #</a:t>
            </a:r>
            <a:endParaRPr lang="en-US" dirty="0" smtClean="0"/>
          </a:p>
        </p:txBody>
      </p:sp>
      <p:sp>
        <p:nvSpPr>
          <p:cNvPr id="6" name="Content Placeholder 2"/>
          <p:cNvSpPr>
            <a:spLocks noGrp="1"/>
          </p:cNvSpPr>
          <p:nvPr>
            <p:ph idx="10" hasCustomPrompt="1"/>
          </p:nvPr>
        </p:nvSpPr>
        <p:spPr>
          <a:xfrm>
            <a:off x="509954" y="3228340"/>
            <a:ext cx="1547446" cy="533399"/>
          </a:xfrm>
          <a:prstGeom prst="rect">
            <a:avLst/>
          </a:prstGeom>
        </p:spPr>
        <p:txBody>
          <a:bodyPr/>
          <a:lstStyle>
            <a:lvl1pPr marL="0" algn="l" defTabSz="914400" rtl="0" eaLnBrk="1" fontAlgn="base" latinLnBrk="0" hangingPunct="1">
              <a:spcBef>
                <a:spcPct val="0"/>
              </a:spcBef>
              <a:spcAft>
                <a:spcPct val="0"/>
              </a:spcAft>
              <a:defRPr lang="en-US" sz="1800" b="1" kern="1200" dirty="0" smtClean="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Formula </a:t>
            </a:r>
            <a:br>
              <a:rPr lang="en-US" dirty="0" smtClean="0"/>
            </a:br>
            <a:r>
              <a:rPr lang="en-US" dirty="0" smtClean="0"/>
              <a:t>Name</a:t>
            </a:r>
          </a:p>
        </p:txBody>
      </p:sp>
      <p:sp>
        <p:nvSpPr>
          <p:cNvPr id="9" name="Content Placeholder 8"/>
          <p:cNvSpPr>
            <a:spLocks noGrp="1"/>
          </p:cNvSpPr>
          <p:nvPr>
            <p:ph sz="quarter" idx="11" hasCustomPrompt="1"/>
          </p:nvPr>
        </p:nvSpPr>
        <p:spPr>
          <a:xfrm>
            <a:off x="2286000" y="3228975"/>
            <a:ext cx="3200400" cy="1114425"/>
          </a:xfrm>
          <a:prstGeom prst="rect">
            <a:avLst/>
          </a:prstGeom>
        </p:spPr>
        <p:txBody>
          <a:bodyPr/>
          <a:lstStyle>
            <a:lvl1pPr>
              <a:defRPr baseline="0"/>
            </a:lvl1pPr>
          </a:lstStyle>
          <a:p>
            <a:pPr lvl="0"/>
            <a:r>
              <a:rPr lang="en-US" smtClean="0"/>
              <a:t>Formula Content</a:t>
            </a:r>
          </a:p>
        </p:txBody>
      </p:sp>
      <p:sp>
        <p:nvSpPr>
          <p:cNvPr id="11" name="Text Placeholder 10"/>
          <p:cNvSpPr>
            <a:spLocks noGrp="1"/>
          </p:cNvSpPr>
          <p:nvPr>
            <p:ph type="body" sz="quarter" idx="12" hasCustomPrompt="1"/>
          </p:nvPr>
        </p:nvSpPr>
        <p:spPr>
          <a:xfrm>
            <a:off x="6096000" y="3228975"/>
            <a:ext cx="2324100" cy="1114425"/>
          </a:xfrm>
          <a:prstGeom prst="rect">
            <a:avLst/>
          </a:prstGeom>
        </p:spPr>
        <p:txBody>
          <a:bodyPr/>
          <a:lstStyle>
            <a:lvl1pPr>
              <a:defRPr baseline="0"/>
            </a:lvl1pPr>
          </a:lstStyle>
          <a:p>
            <a:pPr lvl="0"/>
            <a:r>
              <a:rPr lang="en-US" smtClean="0"/>
              <a:t>Formula Result</a:t>
            </a:r>
          </a:p>
        </p:txBody>
      </p:sp>
      <p:sp>
        <p:nvSpPr>
          <p:cNvPr id="12" name="Rectangle 11"/>
          <p:cNvSpPr/>
          <p:nvPr userDrawn="1"/>
        </p:nvSpPr>
        <p:spPr>
          <a:xfrm>
            <a:off x="5638800" y="3149153"/>
            <a:ext cx="322524" cy="369332"/>
          </a:xfrm>
          <a:prstGeom prst="rect">
            <a:avLst/>
          </a:prstGeom>
        </p:spPr>
        <p:txBody>
          <a:bodyPr wrap="none">
            <a:spAutoFit/>
          </a:bodyPr>
          <a:lstStyle/>
          <a:p>
            <a:r>
              <a:rPr lang="en-US" b="0" smtClean="0">
                <a:solidFill>
                  <a:schemeClr val="tx1"/>
                </a:solidFill>
                <a:latin typeface="Helvetica Neue LT Std 55 Roman" charset="0"/>
                <a:ea typeface="Helvetica Neue LT Std 55 Roman" charset="0"/>
                <a:cs typeface="Helvetica Neue LT Std 55 Roman" charset="0"/>
              </a:rPr>
              <a:t>=</a:t>
            </a:r>
            <a:endParaRPr lang="en-US"/>
          </a:p>
        </p:txBody>
      </p:sp>
      <p:sp>
        <p:nvSpPr>
          <p:cNvPr id="14" name="Text Placeholder 13"/>
          <p:cNvSpPr>
            <a:spLocks noGrp="1"/>
          </p:cNvSpPr>
          <p:nvPr>
            <p:ph type="body" sz="quarter" idx="13" hasCustomPrompt="1"/>
          </p:nvPr>
        </p:nvSpPr>
        <p:spPr>
          <a:xfrm>
            <a:off x="2286000" y="1828800"/>
            <a:ext cx="6134100" cy="533400"/>
          </a:xfrm>
          <a:prstGeom prst="rect">
            <a:avLst/>
          </a:prstGeom>
        </p:spPr>
        <p:txBody>
          <a:bodyPr/>
          <a:lstStyle>
            <a:lvl1pPr>
              <a:defRPr baseline="0"/>
            </a:lvl1pPr>
          </a:lstStyle>
          <a:p>
            <a:pPr lvl="0"/>
            <a:r>
              <a:rPr lang="en-US" dirty="0" smtClean="0"/>
              <a:t>Click to edit </a:t>
            </a:r>
            <a:r>
              <a:rPr lang="en-US" smtClean="0"/>
              <a:t>step description</a:t>
            </a:r>
            <a:endParaRPr lang="en-US" dirty="0" smtClean="0"/>
          </a:p>
        </p:txBody>
      </p:sp>
      <p:sp>
        <p:nvSpPr>
          <p:cNvPr id="15" name="Content Placeholder 6"/>
          <p:cNvSpPr>
            <a:spLocks noGrp="1"/>
          </p:cNvSpPr>
          <p:nvPr>
            <p:ph sz="quarter" idx="16" hasCustomPrompt="1"/>
          </p:nvPr>
        </p:nvSpPr>
        <p:spPr>
          <a:xfrm>
            <a:off x="457200" y="5181600"/>
            <a:ext cx="8077200" cy="914400"/>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905000"/>
            <a:ext cx="3505200" cy="4343400"/>
          </a:xfrm>
          <a:prstGeom prst="rect">
            <a:avLst/>
          </a:prstGeom>
        </p:spPr>
        <p:txBody>
          <a:bodyPr/>
          <a:lstStyle/>
          <a:p>
            <a:endParaRPr lang="en-US"/>
          </a:p>
        </p:txBody>
      </p:sp>
      <p:sp>
        <p:nvSpPr>
          <p:cNvPr id="6" name="Text Placeholder 5"/>
          <p:cNvSpPr>
            <a:spLocks noGrp="1"/>
          </p:cNvSpPr>
          <p:nvPr>
            <p:ph type="body" sz="quarter" idx="11" hasCustomPrompt="1"/>
          </p:nvPr>
        </p:nvSpPr>
        <p:spPr>
          <a:xfrm>
            <a:off x="4800599" y="2209800"/>
            <a:ext cx="3680555" cy="3733800"/>
          </a:xfrm>
          <a:prstGeom prst="rect">
            <a:avLst/>
          </a:prstGeom>
        </p:spPr>
        <p:txBody>
          <a:bodyPr/>
          <a:lstStyle>
            <a:lvl1pPr>
              <a:defRPr sz="1800" baseline="0">
                <a:solidFill>
                  <a:sysClr val="windowText" lastClr="000000"/>
                </a:solidFill>
              </a:defRPr>
            </a:lvl1pPr>
          </a:lstStyle>
          <a:p>
            <a:pPr lvl="0"/>
            <a:r>
              <a:rPr lang="en-US" sz="2400" b="1" dirty="0" smtClean="0">
                <a:solidFill>
                  <a:srgbClr val="353535"/>
                </a:solidFill>
                <a:latin typeface="Helvetica Neue LT Std 55 Roman" charset="0"/>
                <a:ea typeface="Helvetica Neue LT Std 55 Roman" charset="0"/>
                <a:cs typeface="Helvetica Neue LT Std 55 Roman" charset="0"/>
              </a:rPr>
              <a:t>Click to edit intro text</a:t>
            </a:r>
            <a:br>
              <a:rPr lang="en-US" sz="2400" b="1" dirty="0" smtClean="0">
                <a:solidFill>
                  <a:srgbClr val="353535"/>
                </a:solidFill>
                <a:latin typeface="Helvetica Neue LT Std 55 Roman" charset="0"/>
                <a:ea typeface="Helvetica Neue LT Std 55 Roman" charset="0"/>
                <a:cs typeface="Helvetica Neue LT Std 55 Roman" charset="0"/>
              </a:rPr>
            </a:br>
            <a:r>
              <a:rPr lang="en-US" sz="2400" b="0" dirty="0" smtClean="0">
                <a:solidFill>
                  <a:srgbClr val="353535"/>
                </a:solidFill>
                <a:latin typeface="Helvetica Neue LT Std 55 Roman" charset="0"/>
                <a:ea typeface="Helvetica Neue LT Std 55 Roman" charset="0"/>
                <a:cs typeface="Helvetica Neue LT Std 55 Roman" charset="0"/>
              </a:rPr>
              <a:t>Click to edit d</a:t>
            </a:r>
            <a:r>
              <a:rPr lang="en-US" sz="2400" dirty="0" smtClean="0">
                <a:solidFill>
                  <a:srgbClr val="353535"/>
                </a:solidFill>
                <a:latin typeface="Helvetica Neue LT Std 55 Roman" charset="0"/>
                <a:ea typeface="Helvetica Neue LT Std 55 Roman" charset="0"/>
                <a:cs typeface="Helvetica Neue LT Std 55 Roman" charset="0"/>
              </a:rPr>
              <a:t>etail text</a:t>
            </a:r>
            <a:endParaRPr lang="en-US" dirty="0" smtClean="0"/>
          </a:p>
        </p:txBody>
      </p:sp>
      <p:sp>
        <p:nvSpPr>
          <p:cNvPr id="7" name="Rectangle 6"/>
          <p:cNvSpPr/>
          <p:nvPr userDrawn="1"/>
        </p:nvSpPr>
        <p:spPr>
          <a:xfrm flipV="1">
            <a:off x="4800600" y="1905000"/>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62000" y="3429000"/>
            <a:ext cx="2286000" cy="2438400"/>
          </a:xfrm>
          <a:prstGeom prst="rect">
            <a:avLst/>
          </a:prstGeom>
        </p:spPr>
        <p:txBody>
          <a:bodyPr/>
          <a:lstStyle/>
          <a:p>
            <a:endParaRPr lang="en-US" dirty="0"/>
          </a:p>
        </p:txBody>
      </p:sp>
      <p:sp>
        <p:nvSpPr>
          <p:cNvPr id="6" name="Content Placeholder 5"/>
          <p:cNvSpPr>
            <a:spLocks noGrp="1"/>
          </p:cNvSpPr>
          <p:nvPr>
            <p:ph sz="quarter" idx="11" hasCustomPrompt="1"/>
          </p:nvPr>
        </p:nvSpPr>
        <p:spPr>
          <a:xfrm>
            <a:off x="685800" y="1905000"/>
            <a:ext cx="7734300" cy="1219200"/>
          </a:xfrm>
          <a:prstGeom prst="rect">
            <a:avLst/>
          </a:prstGeom>
        </p:spPr>
        <p:txBody>
          <a:bodyPr/>
          <a:lstStyle/>
          <a:p>
            <a:pPr lvl="0"/>
            <a:r>
              <a:rPr lang="en-US" dirty="0" smtClean="0"/>
              <a:t>Click to edit intro paragraph</a:t>
            </a:r>
          </a:p>
        </p:txBody>
      </p:sp>
      <p:sp>
        <p:nvSpPr>
          <p:cNvPr id="7" name="Content Placeholder 5"/>
          <p:cNvSpPr>
            <a:spLocks noGrp="1"/>
          </p:cNvSpPr>
          <p:nvPr>
            <p:ph sz="quarter" idx="12" hasCustomPrompt="1"/>
          </p:nvPr>
        </p:nvSpPr>
        <p:spPr>
          <a:xfrm>
            <a:off x="3276600" y="3429000"/>
            <a:ext cx="5257800" cy="2438400"/>
          </a:xfrm>
          <a:prstGeom prst="rect">
            <a:avLst/>
          </a:prstGeom>
        </p:spPr>
        <p:txBody>
          <a:bodyPr/>
          <a:lstStyle/>
          <a:p>
            <a:pPr lvl="0"/>
            <a:r>
              <a:rPr lang="en-US" dirty="0" smtClean="0"/>
              <a:t>Click to edit supplemental paragraph</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828801"/>
            <a:ext cx="8229600" cy="533399"/>
          </a:xfrm>
          <a:prstGeom prst="rect">
            <a:avLst/>
          </a:prstGeom>
        </p:spPr>
        <p:txBody>
          <a:bodyPr/>
          <a:lstStyle>
            <a:lvl1pPr algn="l" rtl="0" fontAlgn="base">
              <a:spcBef>
                <a:spcPct val="0"/>
              </a:spcBef>
              <a:spcAft>
                <a:spcPct val="0"/>
              </a:spcAft>
              <a:defRPr lang="en-US" sz="2400" b="0"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Intro statement</a:t>
            </a:r>
          </a:p>
        </p:txBody>
      </p:sp>
      <p:sp>
        <p:nvSpPr>
          <p:cNvPr id="6" name="Text Placeholder 9"/>
          <p:cNvSpPr>
            <a:spLocks noGrp="1"/>
          </p:cNvSpPr>
          <p:nvPr>
            <p:ph type="body" idx="14" hasCustomPrompt="1"/>
          </p:nvPr>
        </p:nvSpPr>
        <p:spPr>
          <a:xfrm>
            <a:off x="457200" y="3376120"/>
            <a:ext cx="8077200" cy="2491280"/>
          </a:xfrm>
          <a:prstGeom prst="rect">
            <a:avLst/>
          </a:prstGeom>
        </p:spPr>
        <p:txBody>
          <a:bodyPr/>
          <a:lstStyle>
            <a:lvl1pPr marL="285750" indent="-285750">
              <a:buFont typeface="Arial" charset="0"/>
              <a:buChar char="•"/>
              <a:defRPr baseline="0">
                <a:solidFill>
                  <a:schemeClr val="tx1"/>
                </a:solidFill>
              </a:defRPr>
            </a:lvl1pPr>
          </a:lstStyle>
          <a:p>
            <a:pPr lvl="0"/>
            <a:r>
              <a:rPr lang="en-US" dirty="0" smtClean="0"/>
              <a:t>Click to edit body text</a:t>
            </a:r>
          </a:p>
          <a:p>
            <a:pPr lvl="0"/>
            <a:r>
              <a:rPr lang="en-US" dirty="0" smtClean="0"/>
              <a:t>Item 2</a:t>
            </a:r>
          </a:p>
          <a:p>
            <a:pPr lvl="0"/>
            <a:r>
              <a:rPr lang="en-US" dirty="0" smtClean="0"/>
              <a:t>Item 3</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2" name="Rectangle 1"/>
          <p:cNvSpPr/>
          <p:nvPr userDrawn="1"/>
        </p:nvSpPr>
        <p:spPr>
          <a:xfrm>
            <a:off x="457200" y="2831068"/>
            <a:ext cx="1569660" cy="369332"/>
          </a:xfrm>
          <a:prstGeom prst="rect">
            <a:avLst/>
          </a:prstGeom>
        </p:spPr>
        <p:txBody>
          <a:bodyPr wrap="none">
            <a:spAutoFit/>
          </a:bodyPr>
          <a:lstStyle/>
          <a:p>
            <a:pPr lvl="0"/>
            <a:r>
              <a:rPr lang="en-US" b="1" dirty="0" smtClean="0"/>
              <a:t>Bold list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2057400"/>
            <a:ext cx="7886700" cy="4038600"/>
          </a:xfrm>
          <a:prstGeom prst="rect">
            <a:avLst/>
          </a:prstGeom>
        </p:spPr>
        <p:txBody>
          <a:bodyPr/>
          <a:lstStyle/>
          <a:p>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1905000"/>
            <a:ext cx="3733800" cy="4191000"/>
          </a:xfrm>
          <a:prstGeom prst="rect">
            <a:avLst/>
          </a:prstGeom>
        </p:spPr>
        <p:txBody>
          <a:bodyPr/>
          <a:lstStyle/>
          <a:p>
            <a:endParaRPr lang="en-US"/>
          </a:p>
        </p:txBody>
      </p:sp>
      <p:sp>
        <p:nvSpPr>
          <p:cNvPr id="5" name="Content Placeholder 5"/>
          <p:cNvSpPr>
            <a:spLocks noGrp="1"/>
          </p:cNvSpPr>
          <p:nvPr>
            <p:ph sz="quarter" idx="11" hasCustomPrompt="1"/>
          </p:nvPr>
        </p:nvSpPr>
        <p:spPr>
          <a:xfrm>
            <a:off x="4552950" y="1905000"/>
            <a:ext cx="3981450" cy="4191000"/>
          </a:xfrm>
          <a:prstGeom prst="rect">
            <a:avLst/>
          </a:prstGeom>
        </p:spPr>
        <p:txBody>
          <a:bodyPr/>
          <a:lstStyle/>
          <a:p>
            <a:pPr lvl="0"/>
            <a:r>
              <a:rPr lang="en-US" dirty="0" smtClean="0"/>
              <a:t>Click to edit paragraph</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533400" y="2057400"/>
            <a:ext cx="8001000" cy="4114800"/>
          </a:xfrm>
          <a:prstGeom prst="rect">
            <a:avLst/>
          </a:prstGeom>
        </p:spPr>
        <p:txBody>
          <a:bodyPr/>
          <a:lstStyle/>
          <a:p>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9"/>
          <p:cNvSpPr>
            <a:spLocks noGrp="1"/>
          </p:cNvSpPr>
          <p:nvPr>
            <p:ph type="body" idx="14" hasCustomPrompt="1"/>
          </p:nvPr>
        </p:nvSpPr>
        <p:spPr>
          <a:xfrm>
            <a:off x="457200" y="1905000"/>
            <a:ext cx="8077200" cy="2889250"/>
          </a:xfrm>
          <a:prstGeom prst="rect">
            <a:avLst/>
          </a:prstGeom>
        </p:spPr>
        <p:txBody>
          <a:bodyPr/>
          <a:lstStyle>
            <a:lvl1pPr marL="0" indent="0">
              <a:buFont typeface="+mj-lt"/>
              <a:buNone/>
              <a:defRPr sz="1600" b="0" i="0">
                <a:solidFill>
                  <a:schemeClr val="tx1"/>
                </a:solidFill>
                <a:latin typeface="Helvetica Neue LT Std 55 Roman" charset="0"/>
                <a:ea typeface="Helvetica Neue LT Std 55 Roman" charset="0"/>
                <a:cs typeface="Helvetica Neue LT Std 55 Roman" charset="0"/>
              </a:defRPr>
            </a:lvl1pPr>
          </a:lstStyle>
          <a:p>
            <a:pPr lvl="0"/>
            <a:r>
              <a:rPr lang="en-US" dirty="0" smtClean="0"/>
              <a:t>Click to edit body text</a:t>
            </a:r>
          </a:p>
        </p:txBody>
      </p:sp>
      <p:sp>
        <p:nvSpPr>
          <p:cNvPr id="6"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lvl1pPr algn="l">
              <a:defRPr lang="en-US" sz="2800" b="1" kern="0" dirty="0" smtClean="0">
                <a:solidFill>
                  <a:srgbClr val="284B23"/>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381000" y="1905000"/>
            <a:ext cx="8382000" cy="4343400"/>
          </a:xfrm>
          <a:prstGeom prst="rect">
            <a:avLst/>
          </a:prstGeom>
        </p:spPr>
        <p:txBody>
          <a:bodyPr/>
          <a:lstStyle>
            <a:lvl1pPr>
              <a:defRPr sz="2000" baseline="0">
                <a:latin typeface="Helvetica Neue LT Std 55 Roman" charset="0"/>
                <a:ea typeface="Helvetica Neue LT Std 55 Roman" charset="0"/>
                <a:cs typeface="Helvetica Neue LT Std 55 Roman"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insert graphic</a:t>
            </a:r>
            <a:endParaRPr lang="en-US" dirty="0"/>
          </a:p>
        </p:txBody>
      </p:sp>
      <p:sp>
        <p:nvSpPr>
          <p:cNvPr id="9"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lvl1pPr algn="l">
              <a:defRPr lang="en-US" sz="2800" b="1" kern="0" dirty="0" smtClean="0">
                <a:solidFill>
                  <a:srgbClr val="284B23"/>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 y="2895600"/>
            <a:ext cx="7886700" cy="685800"/>
          </a:xfrm>
          <a:prstGeom prst="rect">
            <a:avLst/>
          </a:prstGeom>
        </p:spPr>
        <p:txBody>
          <a:bodyPr/>
          <a:lstStyle>
            <a:lvl1pPr>
              <a:defRPr sz="4300" b="1" i="0">
                <a:solidFill>
                  <a:schemeClr val="bg1"/>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
        <p:nvSpPr>
          <p:cNvPr id="3" name="TextBox 2"/>
          <p:cNvSpPr txBox="1"/>
          <p:nvPr userDrawn="1"/>
        </p:nvSpPr>
        <p:spPr>
          <a:xfrm>
            <a:off x="685800" y="1783080"/>
            <a:ext cx="184731" cy="369332"/>
          </a:xfrm>
          <a:prstGeom prst="rect">
            <a:avLst/>
          </a:prstGeom>
          <a:noFill/>
        </p:spPr>
        <p:txBody>
          <a:bodyPr wrap="none" rtlCol="0">
            <a:spAutoFit/>
          </a:bodyPr>
          <a:lstStyle/>
          <a:p>
            <a:endParaRPr lang="en-US" dirty="0"/>
          </a:p>
        </p:txBody>
      </p:sp>
      <p:sp>
        <p:nvSpPr>
          <p:cNvPr id="4" name="TextBox 3"/>
          <p:cNvSpPr txBox="1"/>
          <p:nvPr userDrawn="1"/>
        </p:nvSpPr>
        <p:spPr>
          <a:xfrm>
            <a:off x="914400" y="1691640"/>
            <a:ext cx="184731" cy="369332"/>
          </a:xfrm>
          <a:prstGeom prst="rect">
            <a:avLst/>
          </a:prstGeom>
          <a:noFill/>
        </p:spPr>
        <p:txBody>
          <a:bodyPr wrap="none" rtlCol="0">
            <a:spAutoFit/>
          </a:bodyPr>
          <a:lstStyle/>
          <a:p>
            <a:endParaRPr lang="en-US" dirty="0"/>
          </a:p>
        </p:txBody>
      </p:sp>
      <p:sp>
        <p:nvSpPr>
          <p:cNvPr id="9" name="Content Placeholder 8"/>
          <p:cNvSpPr>
            <a:spLocks noGrp="1"/>
          </p:cNvSpPr>
          <p:nvPr>
            <p:ph sz="quarter" idx="10"/>
          </p:nvPr>
        </p:nvSpPr>
        <p:spPr>
          <a:xfrm>
            <a:off x="870531" y="3886200"/>
            <a:ext cx="5562600" cy="685800"/>
          </a:xfrm>
          <a:prstGeom prst="rect">
            <a:avLst/>
          </a:prstGeom>
        </p:spPr>
        <p:txBody>
          <a:bodyPr/>
          <a:lstStyle>
            <a:lvl1pPr marL="0" indent="0">
              <a:buNone/>
              <a:defRPr lang="en-US" sz="3200" kern="0" spc="-150" dirty="0" smtClean="0">
                <a:solidFill>
                  <a:srgbClr val="D1DE49"/>
                </a:solidFill>
                <a:latin typeface="Helvetica Neue LT Std 55 Roman" charset="0"/>
                <a:ea typeface="Helvetica Neue LT Std 55 Roman" charset="0"/>
                <a:cs typeface="Helvetica Neue LT Std 55 Roman" charset="0"/>
              </a:defRPr>
            </a:lvl1pPr>
          </a:lstStyle>
          <a:p>
            <a:pPr lvl="0"/>
            <a:r>
              <a:rPr lang="en-US" dirty="0" smtClean="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762000"/>
            <a:ext cx="7772400" cy="460375"/>
          </a:xfrm>
          <a:prstGeom prst="rect">
            <a:avLst/>
          </a:prstGeom>
        </p:spPr>
        <p:txBody>
          <a:bodyPr/>
          <a:lstStyle/>
          <a:p>
            <a:r>
              <a:rPr lang="en-US" dirty="0"/>
              <a:t>Click to edit </a:t>
            </a:r>
            <a:r>
              <a:rPr lang="en-US" dirty="0" smtClean="0"/>
              <a:t>Agenda title</a:t>
            </a:r>
            <a:endParaRPr lang="en-US" dirty="0"/>
          </a:p>
        </p:txBody>
      </p:sp>
      <p:sp>
        <p:nvSpPr>
          <p:cNvPr id="3" name="Subtitle 2"/>
          <p:cNvSpPr>
            <a:spLocks noGrp="1"/>
          </p:cNvSpPr>
          <p:nvPr>
            <p:ph type="subTitle" idx="1" hasCustomPrompt="1"/>
          </p:nvPr>
        </p:nvSpPr>
        <p:spPr>
          <a:xfrm>
            <a:off x="513994" y="2019806"/>
            <a:ext cx="64008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cxnSp>
        <p:nvCxnSpPr>
          <p:cNvPr id="17" name="Straight Connector 16"/>
          <p:cNvCxnSpPr/>
          <p:nvPr userDrawn="1"/>
        </p:nvCxnSpPr>
        <p:spPr>
          <a:xfrm flipH="1">
            <a:off x="533400" y="2438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33400" y="2971800"/>
            <a:ext cx="7924800" cy="4741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533400" y="3538300"/>
            <a:ext cx="7924800" cy="4310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533400"/>
          </a:xfrm>
          <a:prstGeom prst="rect">
            <a:avLst/>
          </a:prstGeom>
        </p:spPr>
        <p:txBody>
          <a:bodyPr/>
          <a:lstStyle/>
          <a:p>
            <a:r>
              <a:rPr lang="en-US" dirty="0"/>
              <a:t>Click to </a:t>
            </a:r>
            <a:r>
              <a:rPr lang="en-US" dirty="0" smtClean="0"/>
              <a:t>edit title</a:t>
            </a:r>
            <a:endParaRPr lang="en-US" dirty="0"/>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9" name="Subtitle 2"/>
          <p:cNvSpPr>
            <a:spLocks noGrp="1"/>
          </p:cNvSpPr>
          <p:nvPr>
            <p:ph type="subTitle" idx="13" hasCustomPrompt="1"/>
          </p:nvPr>
        </p:nvSpPr>
        <p:spPr>
          <a:xfrm>
            <a:off x="457200" y="2369127"/>
            <a:ext cx="6400800" cy="1593273"/>
          </a:xfrm>
          <a:prstGeom prst="rect">
            <a:avLst/>
          </a:prstGeom>
        </p:spPr>
        <p:txBody>
          <a:bodyPr/>
          <a:lstStyle>
            <a:lvl1pPr marL="285750" indent="-285750" algn="l">
              <a:buFont typeface="Arial" charset="0"/>
              <a:buChar char="•"/>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10" name="Text Placeholder 9"/>
          <p:cNvSpPr>
            <a:spLocks noGrp="1"/>
          </p:cNvSpPr>
          <p:nvPr>
            <p:ph type="body" idx="14" hasCustomPrompt="1"/>
          </p:nvPr>
        </p:nvSpPr>
        <p:spPr>
          <a:xfrm>
            <a:off x="457200" y="2444750"/>
            <a:ext cx="8077200" cy="2889250"/>
          </a:xfrm>
          <a:prstGeom prst="rect">
            <a:avLst/>
          </a:prstGeom>
        </p:spPr>
        <p:txBody>
          <a:bodyPr/>
          <a:lstStyle>
            <a:lvl1pPr marL="342900" indent="-342900">
              <a:buFont typeface="+mj-lt"/>
              <a:buAutoNum type="arabicPeriod"/>
              <a:defRPr>
                <a:solidFill>
                  <a:schemeClr val="tx1"/>
                </a:solidFill>
              </a:defRPr>
            </a:lvl1pPr>
          </a:lstStyle>
          <a:p>
            <a:pPr lvl="0"/>
            <a:r>
              <a:rPr lang="en-US" dirty="0" smtClean="0"/>
              <a:t>Click to edit numbered list</a:t>
            </a:r>
          </a:p>
        </p:txBody>
      </p:sp>
      <p:sp>
        <p:nvSpPr>
          <p:cNvPr id="12"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6" name="Text Placeholder 9"/>
          <p:cNvSpPr>
            <a:spLocks noGrp="1"/>
          </p:cNvSpPr>
          <p:nvPr>
            <p:ph type="body" idx="14" hasCustomPrompt="1"/>
          </p:nvPr>
        </p:nvSpPr>
        <p:spPr>
          <a:xfrm>
            <a:off x="457200" y="2444750"/>
            <a:ext cx="8077200" cy="28892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cxnSp>
        <p:nvCxnSpPr>
          <p:cNvPr id="8" name="Straight Arrow Connector 7"/>
          <p:cNvCxnSpPr/>
          <p:nvPr userDrawn="1"/>
        </p:nvCxnSpPr>
        <p:spPr>
          <a:xfrm>
            <a:off x="3581400" y="2743200"/>
            <a:ext cx="762000" cy="0"/>
          </a:xfrm>
          <a:prstGeom prst="straightConnector1">
            <a:avLst/>
          </a:prstGeom>
          <a:ln>
            <a:solidFill>
              <a:srgbClr val="284B23"/>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idx="15" hasCustomPrompt="1"/>
          </p:nvPr>
        </p:nvSpPr>
        <p:spPr>
          <a:xfrm>
            <a:off x="48006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NUL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3.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Rectangle 12"/>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3"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88720"/>
            <a:ext cx="9144000" cy="736092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936" y="6248400"/>
            <a:ext cx="466464" cy="53112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251909"/>
            <a:ext cx="936565" cy="53584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8377" y="6216407"/>
            <a:ext cx="1605223" cy="565393"/>
          </a:xfrm>
          <a:prstGeom prst="rect">
            <a:avLst/>
          </a:prstGeom>
        </p:spPr>
      </p:pic>
      <p:sp>
        <p:nvSpPr>
          <p:cNvPr id="7" name="Rectangle 6"/>
          <p:cNvSpPr/>
          <p:nvPr userDrawn="1"/>
        </p:nvSpPr>
        <p:spPr>
          <a:xfrm>
            <a:off x="-15145" y="-5134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1067" y="38836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48250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756140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sldNum="0" hdr="0" dt="0"/>
  <p:txStyles>
    <p:titleStyle>
      <a:lvl1pPr algn="l" rtl="0" eaLnBrk="0" fontAlgn="base" hangingPunct="0">
        <a:spcBef>
          <a:spcPct val="0"/>
        </a:spcBef>
        <a:spcAft>
          <a:spcPct val="0"/>
        </a:spcAft>
        <a:defRPr lang="en-US" sz="2800" b="1" kern="0" dirty="0" smtClean="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marR="0" indent="0" algn="l" rtl="0" eaLnBrk="0" fontAlgn="base" hangingPunct="0">
        <a:spcBef>
          <a:spcPts val="0"/>
        </a:spcBef>
        <a:spcAft>
          <a:spcPts val="0"/>
        </a:spcAft>
        <a:buNone/>
        <a:defRPr lang="en-US" sz="1800" b="0" kern="1200" dirty="0" smtClean="0">
          <a:solidFill>
            <a:srgbClr val="353535"/>
          </a:solidFill>
          <a:latin typeface="Helvetica Neue LT Std 55 Roman" charset="0"/>
          <a:ea typeface="Helvetica Neue LT Std 55 Roman" charset="0"/>
          <a:cs typeface="Helvetica Neue LT Std 55 Roman"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consumer.gov/idtheft" TargetMode="Externa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bor.ny.gov/formsdocs/wp/correction-law-article-23a.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6986"/>
          <a:stretch/>
        </p:blipFill>
        <p:spPr>
          <a:xfrm>
            <a:off x="0" y="0"/>
            <a:ext cx="9159146" cy="6858000"/>
          </a:xfrm>
          <a:prstGeom prst="rect">
            <a:avLst/>
          </a:prstGeom>
        </p:spPr>
      </p:pic>
      <p:sp>
        <p:nvSpPr>
          <p:cNvPr id="20" name="Rectangle 19"/>
          <p:cNvSpPr/>
          <p:nvPr/>
        </p:nvSpPr>
        <p:spPr>
          <a:xfrm>
            <a:off x="-15145" y="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3"/>
          <p:cNvSpPr>
            <a:spLocks noGrp="1"/>
          </p:cNvSpPr>
          <p:nvPr>
            <p:ph type="ctrTitle"/>
          </p:nvPr>
        </p:nvSpPr>
        <p:spPr>
          <a:xfrm>
            <a:off x="368084" y="1459407"/>
            <a:ext cx="7480516" cy="2097133"/>
          </a:xfrm>
          <a:prstGeom prst="rect">
            <a:avLst/>
          </a:prstGeom>
        </p:spPr>
        <p:txBody>
          <a:bodyPr>
            <a:normAutofit fontScale="90000"/>
          </a:bodyPr>
          <a:lstStyle/>
          <a:p>
            <a:pPr algn="l"/>
            <a:r>
              <a:rPr lang="en-US" sz="4800" b="1" spc="-1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4800" b="1" spc="-150" dirty="0">
              <a:solidFill>
                <a:schemeClr val="bg1"/>
              </a:solidFill>
              <a:latin typeface="Helvetica Neue LT Std 75" charset="0"/>
              <a:ea typeface="Helvetica Neue LT Std 75" charset="0"/>
              <a:cs typeface="Helvetica Neue LT Std 75" charset="0"/>
            </a:endParaRPr>
          </a:p>
        </p:txBody>
      </p:sp>
      <p:sp>
        <p:nvSpPr>
          <p:cNvPr id="22" name="Subtitle 4"/>
          <p:cNvSpPr>
            <a:spLocks noGrp="1"/>
          </p:cNvSpPr>
          <p:nvPr>
            <p:ph type="subTitle" idx="4294967295"/>
          </p:nvPr>
        </p:nvSpPr>
        <p:spPr>
          <a:xfrm>
            <a:off x="838200" y="3710940"/>
            <a:ext cx="5791200" cy="1089660"/>
          </a:xfrm>
          <a:prstGeom prst="rect">
            <a:avLst/>
          </a:prstGeom>
        </p:spPr>
        <p:txBody>
          <a:bodyPr/>
          <a:lstStyle/>
          <a:p>
            <a:pPr marL="0" indent="0" algn="l">
              <a:buNone/>
            </a:pPr>
            <a:r>
              <a:rPr lang="en-US" spc="-150" dirty="0">
                <a:solidFill>
                  <a:srgbClr val="D1DE49"/>
                </a:solidFill>
                <a:latin typeface="Helvetica Neue LT Std 55 Roman" charset="0"/>
                <a:ea typeface="Helvetica Neue LT Std 55 Roman" charset="0"/>
                <a:cs typeface="Helvetica Neue LT Std 55 Roman" charset="0"/>
              </a:rPr>
              <a:t>Topic </a:t>
            </a:r>
            <a:r>
              <a:rPr lang="en-US" spc="-150" dirty="0" smtClean="0">
                <a:solidFill>
                  <a:srgbClr val="D1DE49"/>
                </a:solidFill>
                <a:latin typeface="Helvetica Neue LT Std 55 Roman" charset="0"/>
                <a:ea typeface="Helvetica Neue LT Std 55 Roman" charset="0"/>
                <a:cs typeface="Helvetica Neue LT Std 55 Roman" charset="0"/>
              </a:rPr>
              <a:t>3: Credit</a:t>
            </a:r>
            <a:endParaRPr lang="en-US" spc="-150" dirty="0">
              <a:solidFill>
                <a:srgbClr val="D1DE49"/>
              </a:solidFill>
              <a:latin typeface="Helvetica Neue LT Std 55 Roman" charset="0"/>
              <a:ea typeface="Helvetica Neue LT Std 55 Roman" charset="0"/>
              <a:cs typeface="Helvetica Neue LT Std 55 Roman" charset="0"/>
            </a:endParaRPr>
          </a:p>
        </p:txBody>
      </p:sp>
      <p:sp>
        <p:nvSpPr>
          <p:cNvPr id="23" name="Rectangle 22"/>
          <p:cNvSpPr/>
          <p:nvPr/>
        </p:nvSpPr>
        <p:spPr>
          <a:xfrm>
            <a:off x="-15145" y="6096000"/>
            <a:ext cx="917429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11067" y="38074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33" y="6211620"/>
            <a:ext cx="2869867" cy="522416"/>
          </a:xfrm>
          <a:prstGeom prst="rect">
            <a:avLst/>
          </a:prstGeom>
        </p:spPr>
      </p:pic>
    </p:spTree>
    <p:extLst>
      <p:ext uri="{BB962C8B-B14F-4D97-AF65-F5344CB8AC3E}">
        <p14:creationId xmlns:p14="http://schemas.microsoft.com/office/powerpoint/2010/main" val="254357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Why Credit is Important and Impacts on Your Financial Goals, cont’d</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057400"/>
            <a:ext cx="63529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a:latin typeface="Helvetica Neue LT Std 55 Roman" charset="0"/>
                <a:ea typeface="Helvetica Neue LT Std 55 Roman" charset="0"/>
                <a:cs typeface="Helvetica Neue LT Std 55 Roman" charset="0"/>
              </a:rPr>
              <a:t>Lack of </a:t>
            </a:r>
            <a:r>
              <a:rPr lang="en-US" sz="2000" b="1" dirty="0" smtClean="0">
                <a:latin typeface="Helvetica Neue LT Std 55 Roman" charset="0"/>
                <a:ea typeface="Helvetica Neue LT Std 55 Roman" charset="0"/>
                <a:cs typeface="Helvetica Neue LT Std 55 Roman" charset="0"/>
              </a:rPr>
              <a:t>credit  </a:t>
            </a:r>
            <a:endParaRPr lang="en-US" sz="2000" b="1"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Inconvenience</a:t>
            </a:r>
          </a:p>
          <a:p>
            <a:r>
              <a:rPr lang="en-US" sz="2000" dirty="0">
                <a:latin typeface="Helvetica Neue LT Std 55 Roman" charset="0"/>
                <a:ea typeface="Helvetica Neue LT Std 55 Roman" charset="0"/>
                <a:cs typeface="Helvetica Neue LT Std 55 Roman" charset="0"/>
              </a:rPr>
              <a:t>No emergency options</a:t>
            </a:r>
          </a:p>
          <a:p>
            <a:pPr>
              <a:buNone/>
            </a:pPr>
            <a:endParaRPr lang="en-US" sz="2000" dirty="0">
              <a:latin typeface="Helvetica Neue LT Std 55 Roman" charset="0"/>
              <a:ea typeface="Helvetica Neue LT Std 55 Roman" charset="0"/>
              <a:cs typeface="Helvetica Neue LT Std 55 Roman" charset="0"/>
            </a:endParaRPr>
          </a:p>
          <a:p>
            <a:pPr>
              <a:buNone/>
            </a:pPr>
            <a:r>
              <a:rPr lang="en-US" sz="2000" b="1" dirty="0">
                <a:latin typeface="Helvetica Neue LT Std 55 Roman" charset="0"/>
                <a:ea typeface="Helvetica Neue LT Std 55 Roman" charset="0"/>
                <a:cs typeface="Helvetica Neue LT Std 55 Roman" charset="0"/>
              </a:rPr>
              <a:t>Bad </a:t>
            </a:r>
            <a:r>
              <a:rPr lang="en-US" sz="2000" b="1" dirty="0" smtClean="0">
                <a:latin typeface="Helvetica Neue LT Std 55 Roman" charset="0"/>
                <a:ea typeface="Helvetica Neue LT Std 55 Roman" charset="0"/>
                <a:cs typeface="Helvetica Neue LT Std 55 Roman" charset="0"/>
              </a:rPr>
              <a:t>credit</a:t>
            </a:r>
            <a:endParaRPr lang="en-US" sz="2000" b="1"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Everything costs you more (higher risks means higher interest rates)</a:t>
            </a:r>
          </a:p>
          <a:p>
            <a:r>
              <a:rPr lang="en-US" sz="2000" dirty="0">
                <a:latin typeface="Helvetica Neue LT Std 55 Roman" charset="0"/>
                <a:ea typeface="Helvetica Neue LT Std 55 Roman" charset="0"/>
                <a:cs typeface="Helvetica Neue LT Std 55 Roman" charset="0"/>
              </a:rPr>
              <a:t>Fewer loan options</a:t>
            </a:r>
          </a:p>
          <a:p>
            <a:endParaRPr lang="en-US" sz="2000" dirty="0">
              <a:latin typeface="Helvetica Neue LT Std 55 Roman" charset="0"/>
              <a:ea typeface="Helvetica Neue LT Std 55 Roman" charset="0"/>
              <a:cs typeface="Helvetica Neue LT Std 55 Roman" charset="0"/>
            </a:endParaRPr>
          </a:p>
          <a:p>
            <a:pPr>
              <a:buNone/>
            </a:pPr>
            <a:r>
              <a:rPr lang="en-US" sz="2000" b="1" dirty="0">
                <a:latin typeface="Helvetica Neue LT Std 55 Roman" charset="0"/>
                <a:ea typeface="Helvetica Neue LT Std 55 Roman" charset="0"/>
                <a:cs typeface="Helvetica Neue LT Std 55 Roman" charset="0"/>
              </a:rPr>
              <a:t>Money management tool</a:t>
            </a:r>
          </a:p>
          <a:p>
            <a:r>
              <a:rPr lang="en-US" sz="2000" dirty="0">
                <a:latin typeface="Helvetica Neue LT Std 55 Roman" charset="0"/>
                <a:ea typeface="Helvetica Neue LT Std 55 Roman" charset="0"/>
                <a:cs typeface="Helvetica Neue LT Std 55 Roman" charset="0"/>
              </a:rPr>
              <a:t>Can help with cash flow management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Slide Number Placeholder 8"/>
          <p:cNvSpPr>
            <a:spLocks noGrp="1"/>
          </p:cNvSpPr>
          <p:nvPr>
            <p:ph type="sldNum" sz="quarter" idx="4294967295"/>
          </p:nvPr>
        </p:nvSpPr>
        <p:spPr>
          <a:xfrm>
            <a:off x="17241838" y="1588"/>
            <a:ext cx="762000" cy="366712"/>
          </a:xfrm>
          <a:prstGeom prst="rect">
            <a:avLst/>
          </a:prstGeom>
        </p:spPr>
        <p:txBody>
          <a:bodyPr anchor="b"/>
          <a:lstStyle/>
          <a:p>
            <a:pPr>
              <a:defRPr/>
            </a:pPr>
            <a:fld id="{901C67DF-D6E7-4323-B985-D6D1E5BCEE56}" type="slidenum">
              <a:rPr lang="en-US" sz="1800">
                <a:solidFill>
                  <a:srgbClr val="FFFFFF"/>
                </a:solidFill>
                <a:latin typeface="+mn-lt"/>
              </a:rPr>
              <a:pPr>
                <a:defRPr/>
              </a:pPr>
              <a:t>11</a:t>
            </a:fld>
            <a:endParaRPr lang="en-US" sz="1800" dirty="0">
              <a:solidFill>
                <a:srgbClr val="FFFFFF"/>
              </a:solidFill>
              <a:latin typeface="+mn-lt"/>
            </a:endParaRPr>
          </a:p>
        </p:txBody>
      </p:sp>
      <p:sp>
        <p:nvSpPr>
          <p:cNvPr id="20513" name="AutoShape 38"/>
          <p:cNvSpPr>
            <a:spLocks noChangeArrowheads="1"/>
          </p:cNvSpPr>
          <p:nvPr/>
        </p:nvSpPr>
        <p:spPr bwMode="auto">
          <a:xfrm rot="-5400000">
            <a:off x="177927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0320"/>
              </p:ext>
            </p:extLst>
          </p:nvPr>
        </p:nvGraphicFramePr>
        <p:xfrm>
          <a:off x="533400" y="2895599"/>
          <a:ext cx="8125003" cy="2160445"/>
        </p:xfrm>
        <a:graphic>
          <a:graphicData uri="http://schemas.openxmlformats.org/drawingml/2006/table">
            <a:tbl>
              <a:tblPr firstRow="1" bandRow="1">
                <a:tableStyleId>{F5AB1C69-6EDB-4FF4-983F-18BD219EF322}</a:tableStyleId>
              </a:tblPr>
              <a:tblGrid>
                <a:gridCol w="2989388"/>
                <a:gridCol w="2725612"/>
                <a:gridCol w="2410003"/>
              </a:tblGrid>
              <a:tr h="838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Neue LT Std 55 Roman" charset="0"/>
                          <a:ea typeface="Helvetica Neue LT Std 55 Roman" charset="0"/>
                          <a:cs typeface="Helvetica Neue LT Std 55 Roman" charset="0"/>
                        </a:rPr>
                        <a:t/>
                      </a:r>
                      <a:br>
                        <a:rPr lang="en-US" sz="1400" dirty="0" smtClean="0">
                          <a:latin typeface="Helvetica Neue LT Std 55 Roman" charset="0"/>
                          <a:ea typeface="Helvetica Neue LT Std 55 Roman" charset="0"/>
                          <a:cs typeface="Helvetica Neue LT Std 55 Roman" charset="0"/>
                        </a:rPr>
                      </a:br>
                      <a:r>
                        <a:rPr lang="en-US" sz="1400" dirty="0" smtClean="0">
                          <a:latin typeface="Helvetica Neue LT Std 55 Roman" charset="0"/>
                          <a:ea typeface="Helvetica Neue LT Std 55 Roman" charset="0"/>
                          <a:cs typeface="Helvetica Neue LT Std 55 Roman" charset="0"/>
                        </a:rPr>
                        <a:t>If you make no additional charges using this card and each month</a:t>
                      </a:r>
                      <a:r>
                        <a:rPr lang="en-US" sz="1400" baseline="0" dirty="0" smtClean="0">
                          <a:latin typeface="Helvetica Neue LT Std 55 Roman" charset="0"/>
                          <a:ea typeface="Helvetica Neue LT Std 55 Roman" charset="0"/>
                          <a:cs typeface="Helvetica Neue LT Std 55 Roman" charset="0"/>
                        </a:rPr>
                        <a:t> you pay</a:t>
                      </a:r>
                      <a:r>
                        <a:rPr lang="mr-IN" sz="1400" baseline="0" dirty="0" smtClean="0">
                          <a:latin typeface="Helvetica Neue LT Std 55 Roman" charset="0"/>
                          <a:ea typeface="Helvetica Neue LT Std 55 Roman" charset="0"/>
                          <a:cs typeface="Helvetica Neue LT Std 55 Roman" charset="0"/>
                        </a:rPr>
                        <a:t>…</a:t>
                      </a:r>
                      <a:endParaRPr lang="en-US" sz="1400" dirty="0" smtClean="0">
                        <a:latin typeface="Helvetica Neue LT Std 55 Roman" charset="0"/>
                        <a:ea typeface="Helvetica Neue LT Std 55 Roman" charset="0"/>
                        <a:cs typeface="Helvetica Neue LT Std 55 Roman" charset="0"/>
                      </a:endParaRPr>
                    </a:p>
                    <a:p>
                      <a:endParaRPr lang="en-US" sz="1400" dirty="0">
                        <a:solidFill>
                          <a:schemeClr val="tx1"/>
                        </a:solidFill>
                        <a:latin typeface="Helvetica Neue LT Std 55 Roman" charset="0"/>
                        <a:ea typeface="Helvetica Neue LT Std 55 Roman" charset="0"/>
                        <a:cs typeface="Helvetica Neue LT Std 55 Roman" charset="0"/>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Helvetica Neue LT Std 55 Roman" charset="0"/>
                          <a:ea typeface="Helvetica Neue LT Std 55 Roman" charset="0"/>
                          <a:cs typeface="Helvetica Neue LT Std 55 Roman" charset="0"/>
                        </a:rPr>
                        <a:t/>
                      </a:r>
                      <a:br>
                        <a:rPr lang="en-US" sz="1400" dirty="0" smtClean="0">
                          <a:latin typeface="Helvetica Neue LT Std 55 Roman" charset="0"/>
                          <a:ea typeface="Helvetica Neue LT Std 55 Roman" charset="0"/>
                          <a:cs typeface="Helvetica Neue LT Std 55 Roman" charset="0"/>
                        </a:rPr>
                      </a:br>
                      <a:r>
                        <a:rPr lang="en-US" sz="1400" dirty="0" smtClean="0">
                          <a:latin typeface="Helvetica Neue LT Std 55 Roman" charset="0"/>
                          <a:ea typeface="Helvetica Neue LT Std 55 Roman" charset="0"/>
                          <a:cs typeface="Helvetica Neue LT Std 55 Roman" charset="0"/>
                        </a:rPr>
                        <a:t>You will pay off the</a:t>
                      </a:r>
                    </a:p>
                    <a:p>
                      <a:r>
                        <a:rPr lang="en-US" sz="1400" dirty="0" smtClean="0">
                          <a:latin typeface="Helvetica Neue LT Std 55 Roman" charset="0"/>
                          <a:ea typeface="Helvetica Neue LT Std 55 Roman" charset="0"/>
                          <a:cs typeface="Helvetica Neue LT Std 55 Roman" charset="0"/>
                        </a:rPr>
                        <a:t>balance shown on this statement in about </a:t>
                      </a:r>
                      <a:endParaRPr lang="en-US" sz="1400" dirty="0">
                        <a:solidFill>
                          <a:schemeClr val="tx1"/>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Neue LT Std 55 Roman" charset="0"/>
                          <a:ea typeface="Helvetica Neue LT Std 55 Roman" charset="0"/>
                          <a:cs typeface="Helvetica Neue LT Std 55 Roman" charset="0"/>
                        </a:rPr>
                        <a:t/>
                      </a:r>
                      <a:br>
                        <a:rPr lang="en-US" sz="1400" dirty="0" smtClean="0">
                          <a:latin typeface="Helvetica Neue LT Std 55 Roman" charset="0"/>
                          <a:ea typeface="Helvetica Neue LT Std 55 Roman" charset="0"/>
                          <a:cs typeface="Helvetica Neue LT Std 55 Roman" charset="0"/>
                        </a:rPr>
                      </a:br>
                      <a:r>
                        <a:rPr lang="en-US" sz="1400" dirty="0" smtClean="0">
                          <a:latin typeface="Helvetica Neue LT Std 55 Roman" charset="0"/>
                          <a:ea typeface="Helvetica Neue LT Std 55 Roman" charset="0"/>
                          <a:cs typeface="Helvetica Neue LT Std 55 Roman" charset="0"/>
                        </a:rPr>
                        <a:t>And you will end up paying an estimated total of</a:t>
                      </a:r>
                      <a:r>
                        <a:rPr lang="mr-IN" sz="1400" dirty="0" smtClean="0">
                          <a:latin typeface="Helvetica Neue LT Std 55 Roman" charset="0"/>
                          <a:ea typeface="Helvetica Neue LT Std 55 Roman" charset="0"/>
                          <a:cs typeface="Helvetica Neue LT Std 55 Roman" charset="0"/>
                        </a:rPr>
                        <a:t>…</a:t>
                      </a:r>
                      <a:endParaRPr lang="en-US" sz="1400" dirty="0">
                        <a:solidFill>
                          <a:schemeClr val="tx1"/>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67475">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Only the minimum payment</a:t>
                      </a:r>
                      <a:endParaRPr lang="en-US" sz="1600" dirty="0">
                        <a:solidFill>
                          <a:srgbClr val="284B23"/>
                        </a:solidFill>
                        <a:latin typeface="Helvetica Neue LT Std 55 Roman" charset="0"/>
                        <a:ea typeface="Helvetica Neue LT Std 55 Roman" charset="0"/>
                        <a:cs typeface="Helvetica Neue LT Std 55 Roman"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18 years</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$5,829.00</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634730">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$112</a:t>
                      </a:r>
                      <a:endParaRPr lang="en-US" sz="1600" dirty="0">
                        <a:solidFill>
                          <a:srgbClr val="284B23"/>
                        </a:solidFill>
                        <a:latin typeface="Helvetica Neue LT Std 55 Roman" charset="0"/>
                        <a:ea typeface="Helvetica Neue LT Std 55 Roman" charset="0"/>
                        <a:cs typeface="Helvetica Neue LT Std 55 Roman" charset="0"/>
                      </a:endParaRPr>
                    </a:p>
                  </a:txBody>
                  <a:tcPr>
                    <a:lnR w="12700" cap="flat" cmpd="sng" algn="ctr">
                      <a:solidFill>
                        <a:schemeClr val="bg1"/>
                      </a:solidFill>
                      <a:prstDash val="solid"/>
                      <a:round/>
                      <a:headEnd type="none" w="med" len="med"/>
                      <a:tailEnd type="none" w="med" len="med"/>
                    </a:lnR>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3 years</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US" sz="1600" dirty="0" smtClean="0">
                          <a:solidFill>
                            <a:srgbClr val="284B23"/>
                          </a:solidFill>
                          <a:latin typeface="Helvetica Neue LT Std 55 Roman" charset="0"/>
                          <a:ea typeface="Helvetica Neue LT Std 55 Roman" charset="0"/>
                          <a:cs typeface="Helvetica Neue LT Std 55 Roman" charset="0"/>
                        </a:rPr>
                        <a:t>$4,032.00</a:t>
                      </a:r>
                    </a:p>
                    <a:p>
                      <a:r>
                        <a:rPr lang="en-US" sz="1600" dirty="0" smtClean="0">
                          <a:solidFill>
                            <a:srgbClr val="284B23"/>
                          </a:solidFill>
                          <a:latin typeface="Helvetica Neue LT Std 55 Roman" charset="0"/>
                          <a:ea typeface="Helvetica Neue LT Std 55 Roman" charset="0"/>
                          <a:cs typeface="Helvetica Neue LT Std 55 Roman" charset="0"/>
                        </a:rPr>
                        <a:t>(Savings=$1,797.00)</a:t>
                      </a:r>
                      <a:endParaRPr lang="en-US" sz="1600" dirty="0">
                        <a:solidFill>
                          <a:srgbClr val="284B23"/>
                        </a:solidFill>
                        <a:latin typeface="Helvetica Neue LT Std 55 Roman" charset="0"/>
                        <a:ea typeface="Helvetica Neue LT Std 55 Roman" charset="0"/>
                        <a:cs typeface="Helvetica Neue LT Std 55 Roman" charset="0"/>
                      </a:endParaRPr>
                    </a:p>
                  </a:txBody>
                  <a:tcPr>
                    <a:lnL w="12700" cap="flat" cmpd="sng" algn="ctr">
                      <a:solidFill>
                        <a:schemeClr val="bg1"/>
                      </a:solidFill>
                      <a:prstDash val="solid"/>
                      <a:round/>
                      <a:headEnd type="none" w="med" len="med"/>
                      <a:tailEnd type="none" w="med" len="med"/>
                    </a:lnL>
                  </a:tcPr>
                </a:tc>
              </a:tr>
            </a:tbl>
          </a:graphicData>
        </a:graphic>
      </p:graphicFrame>
      <p:sp>
        <p:nvSpPr>
          <p:cNvPr id="18" name="Rectangle 17"/>
          <p:cNvSpPr/>
          <p:nvPr/>
        </p:nvSpPr>
        <p:spPr>
          <a:xfrm>
            <a:off x="428802" y="1969150"/>
            <a:ext cx="7495998" cy="646331"/>
          </a:xfrm>
          <a:prstGeom prst="rect">
            <a:avLst/>
          </a:prstGeom>
        </p:spPr>
        <p:txBody>
          <a:bodyPr wrap="square">
            <a:spAutoFit/>
          </a:bodyPr>
          <a:lstStyle/>
          <a:p>
            <a:r>
              <a:rPr lang="en-US" dirty="0">
                <a:solidFill>
                  <a:srgbClr val="353535"/>
                </a:solidFill>
                <a:latin typeface="Helvetica Neue LT Std 55 Roman" charset="0"/>
                <a:ea typeface="Helvetica Neue LT Std 55 Roman" charset="0"/>
                <a:cs typeface="Helvetica Neue LT Std 55 Roman" charset="0"/>
              </a:rPr>
              <a:t>The following is from an actual credit card invoice on which the balance is $3,510.93, and interest rate of 9.24% (relatively low interest rate)</a:t>
            </a:r>
            <a:endParaRPr lang="en-US" dirty="0">
              <a:effectLst/>
              <a:latin typeface="Helvetica Neue LT Std 55 Roman" charset="0"/>
              <a:ea typeface="Helvetica Neue LT Std 55 Roman" charset="0"/>
              <a:cs typeface="Helvetica Neue LT Std 55 Roman" charset="0"/>
            </a:endParaRPr>
          </a:p>
        </p:txBody>
      </p:sp>
      <p:sp>
        <p:nvSpPr>
          <p:cNvPr id="21" name="Rectangle 20"/>
          <p:cNvSpPr/>
          <p:nvPr/>
        </p:nvSpPr>
        <p:spPr>
          <a:xfrm>
            <a:off x="444844" y="5384005"/>
            <a:ext cx="8089556" cy="923330"/>
          </a:xfrm>
          <a:prstGeom prst="rect">
            <a:avLst/>
          </a:prstGeom>
        </p:spPr>
        <p:txBody>
          <a:bodyPr wrap="square">
            <a:spAutoFit/>
          </a:bodyPr>
          <a:lstStyle/>
          <a:p>
            <a:r>
              <a:rPr lang="en-US" dirty="0">
                <a:solidFill>
                  <a:srgbClr val="353535"/>
                </a:solidFill>
                <a:latin typeface="Helvetica Neue LT Std 55 Roman" charset="0"/>
                <a:ea typeface="Helvetica Neue LT Std 55 Roman" charset="0"/>
                <a:cs typeface="Helvetica Neue LT Std 55 Roman" charset="0"/>
              </a:rPr>
              <a:t>Credit card companies are required to tell you what your total payments would </a:t>
            </a:r>
            <a:r>
              <a:rPr lang="en-US" dirty="0" smtClean="0">
                <a:solidFill>
                  <a:srgbClr val="353535"/>
                </a:solidFill>
                <a:latin typeface="Helvetica Neue LT Std 55 Roman" charset="0"/>
                <a:ea typeface="Helvetica Neue LT Std 55 Roman" charset="0"/>
                <a:cs typeface="Helvetica Neue LT Std 55 Roman" charset="0"/>
              </a:rPr>
              <a:t>be </a:t>
            </a:r>
            <a:r>
              <a:rPr lang="en-US" dirty="0">
                <a:solidFill>
                  <a:srgbClr val="353535"/>
                </a:solidFill>
                <a:latin typeface="Helvetica Neue LT Std 55 Roman" charset="0"/>
                <a:ea typeface="Helvetica Neue LT Std 55 Roman" charset="0"/>
                <a:cs typeface="Helvetica Neue LT Std 55 Roman" charset="0"/>
              </a:rPr>
              <a:t>if you only pay the minimum payment each month vs. how much you </a:t>
            </a:r>
            <a:r>
              <a:rPr lang="en-US" dirty="0" smtClean="0">
                <a:solidFill>
                  <a:srgbClr val="353535"/>
                </a:solidFill>
                <a:latin typeface="Helvetica Neue LT Std 55 Roman" charset="0"/>
                <a:ea typeface="Helvetica Neue LT Std 55 Roman" charset="0"/>
                <a:cs typeface="Helvetica Neue LT Std 55 Roman" charset="0"/>
              </a:rPr>
              <a:t>must pay </a:t>
            </a:r>
            <a:r>
              <a:rPr lang="en-US" dirty="0">
                <a:solidFill>
                  <a:srgbClr val="353535"/>
                </a:solidFill>
                <a:latin typeface="Helvetica Neue LT Std 55 Roman" charset="0"/>
                <a:ea typeface="Helvetica Neue LT Std 55 Roman" charset="0"/>
                <a:cs typeface="Helvetica Neue LT Std 55 Roman" charset="0"/>
              </a:rPr>
              <a:t>each month to pay off the debt in three </a:t>
            </a:r>
            <a:r>
              <a:rPr lang="en-US" dirty="0" smtClean="0">
                <a:solidFill>
                  <a:srgbClr val="353535"/>
                </a:solidFill>
                <a:latin typeface="Helvetica Neue LT Std 55 Roman" charset="0"/>
                <a:ea typeface="Helvetica Neue LT Std 55 Roman" charset="0"/>
                <a:cs typeface="Helvetica Neue LT Std 55 Roman" charset="0"/>
              </a:rPr>
              <a:t>years.</a:t>
            </a:r>
            <a:endParaRPr lang="en-US" dirty="0">
              <a:effectLst/>
              <a:latin typeface="Helvetica Neue LT Std 55 Roman" charset="0"/>
              <a:ea typeface="Helvetica Neue LT Std 55 Roman" charset="0"/>
              <a:cs typeface="Helvetica Neue LT Std 55 Roman" charset="0"/>
            </a:endParaRPr>
          </a:p>
        </p:txBody>
      </p:sp>
      <p:sp>
        <p:nvSpPr>
          <p:cNvPr id="14" name="Rectangle 1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 Does Credit Actually Cost You?</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2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5" name="Straight Connector 2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Real Cost of 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pPr>
            <a:r>
              <a:rPr lang="en-US" sz="2000" b="1" dirty="0">
                <a:latin typeface="Helvetica Neue LT Std 55 Roman" charset="0"/>
                <a:ea typeface="Helvetica Neue LT Std 55 Roman" charset="0"/>
                <a:cs typeface="Helvetica Neue LT Std 55 Roman" charset="0"/>
              </a:rPr>
              <a:t>Interest: </a:t>
            </a:r>
            <a:r>
              <a:rPr lang="en-US" sz="2000" dirty="0">
                <a:latin typeface="Helvetica Neue LT Std 55 Roman" charset="0"/>
                <a:ea typeface="Helvetica Neue LT Std 55 Roman" charset="0"/>
                <a:cs typeface="Helvetica Neue LT Std 55 Roman" charset="0"/>
              </a:rPr>
              <a:t>The amount a borrower pays to use someone else’s money</a:t>
            </a:r>
            <a:endParaRPr lang="en-US" sz="2000" u="sng" dirty="0">
              <a:latin typeface="Helvetica Neue LT Std 55 Roman" charset="0"/>
              <a:ea typeface="Helvetica Neue LT Std 55 Roman" charset="0"/>
              <a:cs typeface="Helvetica Neue LT Std 55 Roman" charset="0"/>
            </a:endParaRPr>
          </a:p>
          <a:p>
            <a:pPr>
              <a:spcBef>
                <a:spcPts val="1500"/>
              </a:spcBef>
            </a:pPr>
            <a:r>
              <a:rPr lang="en-US" sz="2000" b="1" dirty="0">
                <a:latin typeface="Helvetica Neue LT Std 55 Roman" charset="0"/>
                <a:ea typeface="Helvetica Neue LT Std 55 Roman" charset="0"/>
                <a:cs typeface="Helvetica Neue LT Std 55 Roman" charset="0"/>
              </a:rPr>
              <a:t>Annual Percentage Rate (APR): </a:t>
            </a:r>
            <a:r>
              <a:rPr lang="en-US" sz="2000" dirty="0">
                <a:latin typeface="Helvetica Neue LT Std 55 Roman" charset="0"/>
                <a:ea typeface="Helvetica Neue LT Std 55 Roman" charset="0"/>
                <a:cs typeface="Helvetica Neue LT Std 55 Roman" charset="0"/>
              </a:rPr>
              <a:t>The percentage cost of using the credit for the year. This is the charge when a borrower carries a balance</a:t>
            </a:r>
          </a:p>
          <a:p>
            <a:pPr>
              <a:spcBef>
                <a:spcPts val="1500"/>
              </a:spcBef>
            </a:pPr>
            <a:r>
              <a:rPr lang="en-US" sz="2000" b="1" dirty="0">
                <a:latin typeface="Helvetica Neue LT Std 55 Roman" charset="0"/>
                <a:ea typeface="Helvetica Neue LT Std 55 Roman" charset="0"/>
                <a:cs typeface="Helvetica Neue LT Std 55 Roman" charset="0"/>
              </a:rPr>
              <a:t>Annual Fee: </a:t>
            </a:r>
            <a:r>
              <a:rPr lang="en-US" sz="2000" dirty="0">
                <a:latin typeface="Helvetica Neue LT Std 55 Roman" charset="0"/>
                <a:ea typeface="Helvetica Neue LT Std 55 Roman" charset="0"/>
                <a:cs typeface="Helvetica Neue LT Std 55 Roman" charset="0"/>
              </a:rPr>
              <a:t>The cost of having the use of a credit card, or having access to the use of the credit per </a:t>
            </a:r>
            <a:r>
              <a:rPr lang="en-US" sz="2000" dirty="0" smtClean="0">
                <a:latin typeface="Helvetica Neue LT Std 55 Roman" charset="0"/>
                <a:ea typeface="Helvetica Neue LT Std 55 Roman" charset="0"/>
                <a:cs typeface="Helvetica Neue LT Std 55 Roman" charset="0"/>
              </a:rPr>
              <a:t>year</a:t>
            </a:r>
            <a:endParaRPr lang="en-US" sz="2000" dirty="0">
              <a:latin typeface="Helvetica Neue LT Std 55 Roman" charset="0"/>
              <a:ea typeface="Helvetica Neue LT Std 55 Roman" charset="0"/>
              <a:cs typeface="Helvetica Neue LT Std 55 Roman" charset="0"/>
            </a:endParaRPr>
          </a:p>
        </p:txBody>
      </p:sp>
      <p:sp>
        <p:nvSpPr>
          <p:cNvPr id="12"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latin typeface="Helvetica Neue LT Std 55 Roman" charset="0"/>
                <a:ea typeface="Helvetica Neue LT Std 55 Roman" charset="0"/>
                <a:cs typeface="Helvetica Neue LT Std 55 Roman" charset="0"/>
              </a:rPr>
              <a:t>Terminology</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Real Cost of 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pPr>
            <a:r>
              <a:rPr lang="en-US" sz="2000" b="1" dirty="0">
                <a:latin typeface="Helvetica Neue LT Std 55 Roman" charset="0"/>
                <a:ea typeface="Helvetica Neue LT Std 55 Roman" charset="0"/>
                <a:cs typeface="Helvetica Neue LT Std 55 Roman" charset="0"/>
              </a:rPr>
              <a:t>Finance Charge: </a:t>
            </a:r>
            <a:r>
              <a:rPr lang="en-US" sz="2000" dirty="0">
                <a:latin typeface="Helvetica Neue LT Std 55 Roman" charset="0"/>
                <a:ea typeface="Helvetica Neue LT Std 55 Roman" charset="0"/>
                <a:cs typeface="Helvetica Neue LT Std 55 Roman" charset="0"/>
              </a:rPr>
              <a:t>This is the actual amount the borrower pays for using the credit for the year</a:t>
            </a:r>
          </a:p>
          <a:p>
            <a:pPr>
              <a:spcBef>
                <a:spcPts val="1500"/>
              </a:spcBef>
            </a:pPr>
            <a:r>
              <a:rPr lang="en-US" sz="2000" b="1" dirty="0">
                <a:latin typeface="Helvetica Neue LT Std 55 Roman" charset="0"/>
                <a:ea typeface="Helvetica Neue LT Std 55 Roman" charset="0"/>
                <a:cs typeface="Helvetica Neue LT Std 55 Roman" charset="0"/>
              </a:rPr>
              <a:t>Origination Fee: </a:t>
            </a:r>
            <a:r>
              <a:rPr lang="en-US" sz="2000" dirty="0">
                <a:latin typeface="Helvetica Neue LT Std 55 Roman" charset="0"/>
                <a:ea typeface="Helvetica Neue LT Std 55 Roman" charset="0"/>
                <a:cs typeface="Helvetica Neue LT Std 55 Roman" charset="0"/>
              </a:rPr>
              <a:t>The cost of setting up a loan; this usually applies in the case of a mortgage or real estate loan</a:t>
            </a:r>
          </a:p>
          <a:p>
            <a:pPr>
              <a:spcBef>
                <a:spcPts val="1500"/>
              </a:spcBef>
            </a:pPr>
            <a:r>
              <a:rPr lang="en-US" sz="2000" b="1" dirty="0">
                <a:latin typeface="Helvetica Neue LT Std 55 Roman" charset="0"/>
                <a:ea typeface="Helvetica Neue LT Std 55 Roman" charset="0"/>
                <a:cs typeface="Helvetica Neue LT Std 55 Roman" charset="0"/>
              </a:rPr>
              <a:t>Loan Term: </a:t>
            </a:r>
            <a:r>
              <a:rPr lang="en-US" sz="2000" dirty="0">
                <a:latin typeface="Helvetica Neue LT Std 55 Roman" charset="0"/>
                <a:ea typeface="Helvetica Neue LT Std 55 Roman" charset="0"/>
                <a:cs typeface="Helvetica Neue LT Std 55 Roman" charset="0"/>
              </a:rPr>
              <a:t>The period of time over which the borrower has to repay the loan</a:t>
            </a:r>
          </a:p>
          <a:p>
            <a:pPr>
              <a:spcBef>
                <a:spcPts val="1500"/>
              </a:spcBef>
            </a:pPr>
            <a:r>
              <a:rPr lang="en-US" sz="2000" b="1" dirty="0">
                <a:latin typeface="Helvetica Neue LT Std 55 Roman" charset="0"/>
                <a:ea typeface="Helvetica Neue LT Std 55 Roman" charset="0"/>
                <a:cs typeface="Helvetica Neue LT Std 55 Roman" charset="0"/>
              </a:rPr>
              <a:t>Late Fees: </a:t>
            </a:r>
            <a:r>
              <a:rPr lang="en-US" sz="2000" dirty="0">
                <a:latin typeface="Helvetica Neue LT Std 55 Roman" charset="0"/>
                <a:ea typeface="Helvetica Neue LT Std 55 Roman" charset="0"/>
                <a:cs typeface="Helvetica Neue LT Std 55 Roman" charset="0"/>
              </a:rPr>
              <a:t>The penalty that a borrower must pay if a payment is made late. This is in addition to the interest that is calculated</a:t>
            </a:r>
            <a:r>
              <a:rPr lang="en-US" sz="2000" dirty="0" smtClean="0">
                <a:latin typeface="Helvetica Neue LT Std 55 Roman" charset="0"/>
                <a:ea typeface="Helvetica Neue LT Std 55 Roman" charset="0"/>
                <a:cs typeface="Helvetica Neue LT Std 55 Roman" charset="0"/>
              </a:rPr>
              <a:t>.</a:t>
            </a:r>
            <a:endParaRPr lang="en-US" sz="2000" dirty="0">
              <a:latin typeface="Helvetica Neue LT Std 55 Roman" charset="0"/>
              <a:ea typeface="Helvetica Neue LT Std 55 Roman" charset="0"/>
              <a:cs typeface="Helvetica Neue LT Std 55 Roman" charset="0"/>
            </a:endParaRPr>
          </a:p>
        </p:txBody>
      </p:sp>
      <p:sp>
        <p:nvSpPr>
          <p:cNvPr id="15"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latin typeface="Helvetica Neue LT Std 55 Roman" charset="0"/>
                <a:ea typeface="Helvetica Neue LT Std 55 Roman" charset="0"/>
                <a:cs typeface="Helvetica Neue LT Std 55 Roman" charset="0"/>
              </a:rPr>
              <a:t>Terminology</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Real Cost of 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latin typeface="Helvetica Neue LT Std 55 Roman" charset="0"/>
                <a:ea typeface="Helvetica Neue LT Std 55 Roman" charset="0"/>
                <a:cs typeface="Helvetica Neue LT Std 55 Roman" charset="0"/>
              </a:rPr>
              <a:t>Minimum Payment: </a:t>
            </a:r>
            <a:r>
              <a:rPr lang="en-US" sz="2000" dirty="0" smtClean="0">
                <a:latin typeface="Helvetica Neue LT Std 55 Roman" charset="0"/>
                <a:ea typeface="Helvetica Neue LT Std 55 Roman" charset="0"/>
                <a:cs typeface="Helvetica Neue LT Std 55 Roman" charset="0"/>
              </a:rPr>
              <a:t>Usually at least 2% of the outstanding balance. Most creditors will set a minimum of $15 or $20/month. Minimum payments have been rising recently</a:t>
            </a:r>
          </a:p>
          <a:p>
            <a:endParaRPr lang="en-US" sz="2000" dirty="0" smtClean="0">
              <a:latin typeface="Helvetica Neue LT Std 55 Roman" charset="0"/>
              <a:ea typeface="Helvetica Neue LT Std 55 Roman" charset="0"/>
              <a:cs typeface="Helvetica Neue LT Std 55 Roman" charset="0"/>
            </a:endParaRPr>
          </a:p>
          <a:p>
            <a:r>
              <a:rPr lang="en-US" sz="2000" b="1" dirty="0" smtClean="0">
                <a:latin typeface="Helvetica Neue LT Std 55 Roman" charset="0"/>
                <a:ea typeface="Helvetica Neue LT Std 55 Roman" charset="0"/>
                <a:cs typeface="Helvetica Neue LT Std 55 Roman" charset="0"/>
              </a:rPr>
              <a:t>Grace Period: </a:t>
            </a:r>
            <a:r>
              <a:rPr lang="en-US" sz="2000" dirty="0" smtClean="0">
                <a:latin typeface="Helvetica Neue LT Std 55 Roman" charset="0"/>
                <a:ea typeface="Helvetica Neue LT Std 55 Roman" charset="0"/>
                <a:cs typeface="Helvetica Neue LT Std 55 Roman" charset="0"/>
              </a:rPr>
              <a:t>The number of days that a borrower has before he or she will have to pay interest if the balance is paid in full. A good strategy is to pay off the balance within the grace period whenever possible</a:t>
            </a:r>
            <a:endParaRPr lang="en-US" sz="2000" dirty="0">
              <a:latin typeface="Helvetica Neue LT Std 55 Roman" charset="0"/>
              <a:ea typeface="Helvetica Neue LT Std 55 Roman" charset="0"/>
              <a:cs typeface="Helvetica Neue LT Std 55 Roman" charset="0"/>
            </a:endParaRPr>
          </a:p>
        </p:txBody>
      </p:sp>
      <p:sp>
        <p:nvSpPr>
          <p:cNvPr id="12"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latin typeface="Helvetica Neue LT Std 55 Roman" charset="0"/>
                <a:ea typeface="Helvetica Neue LT Std 55 Roman" charset="0"/>
                <a:cs typeface="Helvetica Neue LT Std 55 Roman" charset="0"/>
              </a:rPr>
              <a:t>Terminology</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Real Cost of 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latin typeface="Helvetica Neue LT Std 55 Roman" charset="0"/>
                <a:ea typeface="Helvetica Neue LT Std 55 Roman" charset="0"/>
                <a:cs typeface="Helvetica Neue LT Std 55 Roman" charset="0"/>
              </a:rPr>
              <a:t>Guarantor: </a:t>
            </a:r>
            <a:r>
              <a:rPr lang="en-US" sz="2000" dirty="0" smtClean="0">
                <a:latin typeface="Helvetica Neue LT Std 55 Roman" charset="0"/>
                <a:ea typeface="Helvetica Neue LT Std 55 Roman" charset="0"/>
                <a:cs typeface="Helvetica Neue LT Std 55 Roman" charset="0"/>
              </a:rPr>
              <a:t>Someone who agrees to pay the loan or debt where the borrower or debtor does not. Often takes place in the form of a co-signer</a:t>
            </a:r>
          </a:p>
          <a:p>
            <a:endParaRPr lang="en-US" sz="2000" dirty="0" smtClean="0">
              <a:latin typeface="Helvetica Neue LT Std 55 Roman" charset="0"/>
              <a:ea typeface="Helvetica Neue LT Std 55 Roman" charset="0"/>
              <a:cs typeface="Helvetica Neue LT Std 55 Roman" charset="0"/>
            </a:endParaRPr>
          </a:p>
          <a:p>
            <a:r>
              <a:rPr lang="en-US" sz="2000" b="1" dirty="0" smtClean="0">
                <a:latin typeface="Helvetica Neue LT Std 55 Roman" charset="0"/>
                <a:ea typeface="Helvetica Neue LT Std 55 Roman" charset="0"/>
                <a:cs typeface="Helvetica Neue LT Std 55 Roman" charset="0"/>
              </a:rPr>
              <a:t>Credit Score: </a:t>
            </a:r>
            <a:r>
              <a:rPr lang="en-US" sz="2000" dirty="0" smtClean="0">
                <a:latin typeface="Helvetica Neue LT Std 55 Roman" charset="0"/>
                <a:ea typeface="Helvetica Neue LT Std 55 Roman" charset="0"/>
                <a:cs typeface="Helvetica Neue LT Std 55 Roman" charset="0"/>
              </a:rPr>
              <a:t>A number used by lenders and credit to decide whether to extend credit, i.e., your credit risk. Accounts for factors such as timeliness of payments, amount of debt outstanding, types of loans or credit, how much credit you have applied for recently, how long you have a credit history</a:t>
            </a:r>
            <a:endParaRPr lang="en-US" sz="2000" dirty="0">
              <a:latin typeface="Helvetica Neue LT Std 55 Roman" charset="0"/>
              <a:ea typeface="Helvetica Neue LT Std 55 Roman" charset="0"/>
              <a:cs typeface="Helvetica Neue LT Std 55 Roman" charset="0"/>
            </a:endParaRPr>
          </a:p>
        </p:txBody>
      </p:sp>
      <p:sp>
        <p:nvSpPr>
          <p:cNvPr id="12"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latin typeface="Helvetica Neue LT Std 55 Roman" charset="0"/>
                <a:ea typeface="Helvetica Neue LT Std 55 Roman" charset="0"/>
                <a:cs typeface="Helvetica Neue LT Std 55 Roman" charset="0"/>
              </a:rPr>
              <a:t>Terminology</a:t>
            </a:r>
            <a:endParaRPr lang="en-US" sz="2400" b="1" dirty="0">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28584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Benefits of </a:t>
            </a:r>
            <a:r>
              <a:rPr lang="en-US" sz="2800" b="1" kern="0" dirty="0" smtClean="0">
                <a:solidFill>
                  <a:srgbClr val="284B23"/>
                </a:solidFill>
                <a:latin typeface="Helvetica Neue LT Std 75" charset="0"/>
                <a:ea typeface="Helvetica Neue LT Std 75" charset="0"/>
                <a:cs typeface="Helvetica Neue LT Std 75" charset="0"/>
              </a:rPr>
              <a:t>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28803" y="2057400"/>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2000" b="1" dirty="0">
                <a:latin typeface="Helvetica Neue LT Std 55 Roman" charset="0"/>
                <a:ea typeface="Helvetica Neue LT Std 55 Roman" charset="0"/>
                <a:cs typeface="Helvetica Neue LT Std 55 Roman" charset="0"/>
              </a:rPr>
              <a:t>Tool</a:t>
            </a:r>
            <a:r>
              <a:rPr lang="en-US" sz="2000" dirty="0">
                <a:latin typeface="Helvetica Neue LT Std 55 Roman" charset="0"/>
                <a:ea typeface="Helvetica Neue LT Std 55 Roman" charset="0"/>
                <a:cs typeface="Helvetica Neue LT Std 55 Roman" charset="0"/>
              </a:rPr>
              <a:t> for managing your </a:t>
            </a:r>
            <a:r>
              <a:rPr lang="en-US" sz="2000" dirty="0" smtClean="0">
                <a:latin typeface="Helvetica Neue LT Std 55 Roman" charset="0"/>
                <a:ea typeface="Helvetica Neue LT Std 55 Roman" charset="0"/>
                <a:cs typeface="Helvetica Neue LT Std 55 Roman" charset="0"/>
              </a:rPr>
              <a:t>money</a:t>
            </a:r>
          </a:p>
          <a:p>
            <a:pPr>
              <a:spcBef>
                <a:spcPts val="1000"/>
              </a:spcBef>
            </a:pPr>
            <a:endParaRPr lang="en-US" sz="2000" dirty="0">
              <a:latin typeface="Helvetica Neue LT Std 55 Roman" charset="0"/>
              <a:ea typeface="Helvetica Neue LT Std 55 Roman" charset="0"/>
              <a:cs typeface="Helvetica Neue LT Std 55 Roman" charset="0"/>
            </a:endParaRPr>
          </a:p>
          <a:p>
            <a:pPr>
              <a:spcBef>
                <a:spcPts val="1000"/>
              </a:spcBef>
            </a:pPr>
            <a:r>
              <a:rPr lang="en-US" sz="2000" b="1" dirty="0" smtClean="0">
                <a:latin typeface="Helvetica Neue LT Std 55 Roman" charset="0"/>
                <a:ea typeface="Helvetica Neue LT Std 55 Roman" charset="0"/>
                <a:cs typeface="Helvetica Neue LT Std 55 Roman" charset="0"/>
              </a:rPr>
              <a:t>Emergencies</a:t>
            </a:r>
          </a:p>
          <a:p>
            <a:pPr>
              <a:spcBef>
                <a:spcPts val="1000"/>
              </a:spcBef>
            </a:pPr>
            <a:endParaRPr lang="en-US" sz="2000" b="1" dirty="0">
              <a:latin typeface="Helvetica Neue LT Std 55 Roman" charset="0"/>
              <a:ea typeface="Helvetica Neue LT Std 55 Roman" charset="0"/>
              <a:cs typeface="Helvetica Neue LT Std 55 Roman" charset="0"/>
            </a:endParaRPr>
          </a:p>
          <a:p>
            <a:pPr>
              <a:spcBef>
                <a:spcPts val="1000"/>
              </a:spcBef>
            </a:pPr>
            <a:r>
              <a:rPr lang="en-US" sz="2000" b="1" dirty="0">
                <a:latin typeface="Helvetica Neue LT Std 55 Roman" charset="0"/>
                <a:ea typeface="Helvetica Neue LT Std 55 Roman" charset="0"/>
                <a:cs typeface="Helvetica Neue LT Std 55 Roman" charset="0"/>
              </a:rPr>
              <a:t>Safety and </a:t>
            </a:r>
            <a:r>
              <a:rPr lang="en-US" sz="2000" b="1" dirty="0" smtClean="0">
                <a:latin typeface="Helvetica Neue LT Std 55 Roman" charset="0"/>
                <a:ea typeface="Helvetica Neue LT Std 55 Roman" charset="0"/>
                <a:cs typeface="Helvetica Neue LT Std 55 Roman" charset="0"/>
              </a:rPr>
              <a:t>convenience</a:t>
            </a:r>
          </a:p>
          <a:p>
            <a:pPr>
              <a:spcBef>
                <a:spcPts val="1000"/>
              </a:spcBef>
            </a:pPr>
            <a:endParaRPr lang="en-US" sz="2000" b="1" dirty="0">
              <a:latin typeface="Helvetica Neue LT Std 55 Roman" charset="0"/>
              <a:ea typeface="Helvetica Neue LT Std 55 Roman" charset="0"/>
              <a:cs typeface="Helvetica Neue LT Std 55 Roman" charset="0"/>
            </a:endParaRPr>
          </a:p>
          <a:p>
            <a:pPr>
              <a:spcBef>
                <a:spcPts val="1000"/>
              </a:spcBef>
            </a:pPr>
            <a:r>
              <a:rPr lang="en-US" sz="2000" b="1" dirty="0" smtClean="0">
                <a:latin typeface="Helvetica Neue LT Std 55 Roman" charset="0"/>
                <a:ea typeface="Helvetica Neue LT Std 55 Roman" charset="0"/>
                <a:cs typeface="Helvetica Neue LT Std 55 Roman" charset="0"/>
              </a:rPr>
              <a:t>Extras</a:t>
            </a:r>
            <a:r>
              <a:rPr lang="en-US" sz="2000" dirty="0" smtClean="0">
                <a:latin typeface="Helvetica Neue LT Std 55 Roman" charset="0"/>
                <a:ea typeface="Helvetica Neue LT Std 55 Roman" charset="0"/>
                <a:cs typeface="Helvetica Neue LT Std 55 Roman" charset="0"/>
              </a:rPr>
              <a:t>: bonus points/miles</a:t>
            </a:r>
            <a:endParaRPr lang="en-US" sz="2000" dirty="0">
              <a:latin typeface="Helvetica Neue LT Std 55 Roman" charset="0"/>
              <a:ea typeface="Helvetica Neue LT Std 55 Roman" charset="0"/>
              <a:cs typeface="Helvetica Neue LT Std 55 Roman"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Types of </a:t>
            </a:r>
            <a:r>
              <a:rPr lang="en-US" sz="2800" b="1" kern="0" dirty="0" smtClean="0">
                <a:solidFill>
                  <a:srgbClr val="284B23"/>
                </a:solidFill>
                <a:latin typeface="Helvetica Neue LT Std 75" charset="0"/>
                <a:ea typeface="Helvetica Neue LT Std 75" charset="0"/>
                <a:cs typeface="Helvetica Neue LT Std 75" charset="0"/>
              </a:rPr>
              <a:t>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28803" y="2057400"/>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1000"/>
              </a:spcBef>
            </a:pPr>
            <a:r>
              <a:rPr lang="en-US" sz="2000" b="1" dirty="0">
                <a:latin typeface="Helvetica Neue LT Std 55 Roman" charset="0"/>
                <a:ea typeface="Helvetica Neue LT Std 55 Roman" charset="0"/>
                <a:cs typeface="Helvetica Neue LT Std 55 Roman" charset="0"/>
              </a:rPr>
              <a:t>Credit Cards/Revolving Credit: </a:t>
            </a:r>
            <a:r>
              <a:rPr lang="en-US" sz="2000" dirty="0">
                <a:latin typeface="Helvetica Neue LT Std 55 Roman" charset="0"/>
                <a:ea typeface="Helvetica Neue LT Std 55 Roman" charset="0"/>
                <a:cs typeface="Helvetica Neue LT Std 55 Roman" charset="0"/>
              </a:rPr>
              <a:t>Credit limit decreases as account is used, and increases as balance is repaid</a:t>
            </a:r>
            <a:r>
              <a:rPr lang="en-US" sz="2000" dirty="0" smtClean="0">
                <a:latin typeface="Helvetica Neue LT Std 55 Roman" charset="0"/>
                <a:ea typeface="Helvetica Neue LT Std 55 Roman" charset="0"/>
                <a:cs typeface="Helvetica Neue LT Std 55 Roman" charset="0"/>
              </a:rPr>
              <a:t>.</a:t>
            </a:r>
            <a:br>
              <a:rPr lang="en-US" sz="2000" dirty="0" smtClean="0">
                <a:latin typeface="Helvetica Neue LT Std 55 Roman" charset="0"/>
                <a:ea typeface="Helvetica Neue LT Std 55 Roman" charset="0"/>
                <a:cs typeface="Helvetica Neue LT Std 55 Roman" charset="0"/>
              </a:rPr>
            </a:br>
            <a:endParaRPr lang="en-US" sz="2000" dirty="0">
              <a:latin typeface="Helvetica Neue LT Std 55 Roman" charset="0"/>
              <a:ea typeface="Helvetica Neue LT Std 55 Roman" charset="0"/>
              <a:cs typeface="Helvetica Neue LT Std 55 Roman" charset="0"/>
            </a:endParaRPr>
          </a:p>
          <a:p>
            <a:pPr marL="514350" indent="-514350">
              <a:spcBef>
                <a:spcPts val="1000"/>
              </a:spcBef>
            </a:pPr>
            <a:r>
              <a:rPr lang="en-US" sz="2000" b="1" dirty="0">
                <a:latin typeface="Helvetica Neue LT Std 55 Roman" charset="0"/>
                <a:ea typeface="Helvetica Neue LT Std 55 Roman" charset="0"/>
                <a:cs typeface="Helvetica Neue LT Std 55 Roman" charset="0"/>
              </a:rPr>
              <a:t>Installment Loan: </a:t>
            </a:r>
            <a:r>
              <a:rPr lang="en-US" sz="2000" dirty="0">
                <a:latin typeface="Helvetica Neue LT Std 55 Roman" charset="0"/>
                <a:ea typeface="Helvetica Neue LT Std 55 Roman" charset="0"/>
                <a:cs typeface="Helvetica Neue LT Std 55 Roman" charset="0"/>
              </a:rPr>
              <a:t>Usually for larger purchases such as car loan or appliances. Payments are set at a fixed amount payable monthly until the full amount and interest are paid in full</a:t>
            </a:r>
            <a:r>
              <a:rPr lang="en-US" sz="2000" dirty="0" smtClean="0">
                <a:latin typeface="Helvetica Neue LT Std 55 Roman" charset="0"/>
                <a:ea typeface="Helvetica Neue LT Std 55 Roman" charset="0"/>
                <a:cs typeface="Helvetica Neue LT Std 55 Roman" charset="0"/>
              </a:rPr>
              <a:t>.</a:t>
            </a:r>
          </a:p>
          <a:p>
            <a:pPr marL="514350" indent="-514350">
              <a:spcBef>
                <a:spcPts val="1000"/>
              </a:spcBef>
            </a:pPr>
            <a:endParaRPr lang="en-US" sz="2000" dirty="0">
              <a:latin typeface="Helvetica Neue LT Std 55 Roman" charset="0"/>
              <a:ea typeface="Helvetica Neue LT Std 55 Roman" charset="0"/>
              <a:cs typeface="Helvetica Neue LT Std 55 Roman" charset="0"/>
            </a:endParaRPr>
          </a:p>
          <a:p>
            <a:pPr marL="514350" indent="-514350">
              <a:spcBef>
                <a:spcPts val="1000"/>
              </a:spcBef>
            </a:pPr>
            <a:r>
              <a:rPr lang="en-US" sz="2000" b="1" dirty="0">
                <a:latin typeface="Helvetica Neue LT Std 55 Roman" charset="0"/>
                <a:ea typeface="Helvetica Neue LT Std 55 Roman" charset="0"/>
                <a:cs typeface="Helvetica Neue LT Std 55 Roman" charset="0"/>
              </a:rPr>
              <a:t>Mortgages: </a:t>
            </a:r>
            <a:r>
              <a:rPr lang="en-US" sz="2000" dirty="0">
                <a:latin typeface="Helvetica Neue LT Std 55 Roman" charset="0"/>
                <a:ea typeface="Helvetica Neue LT Std 55 Roman" charset="0"/>
                <a:cs typeface="Helvetica Neue LT Std 55 Roman" charset="0"/>
              </a:rPr>
              <a:t>A loan made in which the borrower’s collateral securing the loan is real estate</a:t>
            </a:r>
            <a:r>
              <a:rPr lang="en-US" sz="2000" dirty="0" smtClean="0">
                <a:latin typeface="Helvetica Neue LT Std 55 Roman" charset="0"/>
                <a:ea typeface="Helvetica Neue LT Std 55 Roman" charset="0"/>
                <a:cs typeface="Helvetica Neue LT Std 55 Roman" charset="0"/>
              </a:rPr>
              <a:t>.</a:t>
            </a:r>
          </a:p>
          <a:p>
            <a:pPr marL="514350" indent="-514350">
              <a:spcBef>
                <a:spcPts val="1000"/>
              </a:spcBef>
            </a:pPr>
            <a:endParaRPr lang="en-US" sz="2000" dirty="0">
              <a:latin typeface="Helvetica Neue LT Std 55 Roman" charset="0"/>
              <a:ea typeface="Helvetica Neue LT Std 55 Roman" charset="0"/>
              <a:cs typeface="Helvetica Neue LT Std 55 Roman" charset="0"/>
            </a:endParaRPr>
          </a:p>
          <a:p>
            <a:pPr marL="514350" indent="-514350">
              <a:spcBef>
                <a:spcPts val="1000"/>
              </a:spcBef>
            </a:pPr>
            <a:r>
              <a:rPr lang="en-US" sz="2000" b="1" dirty="0">
                <a:latin typeface="Helvetica Neue LT Std 55 Roman" charset="0"/>
                <a:ea typeface="Helvetica Neue LT Std 55 Roman" charset="0"/>
                <a:cs typeface="Helvetica Neue LT Std 55 Roman" charset="0"/>
              </a:rPr>
              <a:t>Student Loans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Establishing 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28803" y="1828800"/>
            <a:ext cx="8562796"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Establish a Banking Relationship for the Long-Term</a:t>
            </a:r>
          </a:p>
          <a:p>
            <a:pPr lvl="2">
              <a:buFont typeface="Courier New" charset="0"/>
              <a:buChar char="o"/>
            </a:pPr>
            <a:r>
              <a:rPr lang="en-US" sz="2000" dirty="0">
                <a:latin typeface="Helvetica Neue LT Std 55 Roman" charset="0"/>
                <a:ea typeface="Helvetica Neue LT Std 55 Roman" charset="0"/>
                <a:cs typeface="Helvetica Neue LT Std 55 Roman" charset="0"/>
              </a:rPr>
              <a:t>Will products and services offered fit my future plans?</a:t>
            </a:r>
          </a:p>
          <a:p>
            <a:pPr lvl="2">
              <a:buFont typeface="Courier New" charset="0"/>
              <a:buChar char="o"/>
            </a:pPr>
            <a:r>
              <a:rPr lang="en-US" sz="2000" dirty="0">
                <a:latin typeface="Helvetica Neue LT Std 55 Roman" charset="0"/>
                <a:ea typeface="Helvetica Neue LT Std 55 Roman" charset="0"/>
                <a:cs typeface="Helvetica Neue LT Std 55 Roman" charset="0"/>
              </a:rPr>
              <a:t>Handle your accounts responsibly</a:t>
            </a:r>
          </a:p>
          <a:p>
            <a:pPr lvl="2">
              <a:buFont typeface="Courier New" charset="0"/>
              <a:buChar char="o"/>
            </a:pPr>
            <a:r>
              <a:rPr lang="en-US" sz="2000" dirty="0">
                <a:latin typeface="Helvetica Neue LT Std 55 Roman" charset="0"/>
                <a:ea typeface="Helvetica Neue LT Std 55 Roman" charset="0"/>
                <a:cs typeface="Helvetica Neue LT Std 55 Roman" charset="0"/>
              </a:rPr>
              <a:t>Get to know your branch manager</a:t>
            </a:r>
          </a:p>
          <a:p>
            <a:pPr lvl="2">
              <a:buFont typeface="Courier New" charset="0"/>
              <a:buChar char="o"/>
            </a:pPr>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Retail card </a:t>
            </a:r>
            <a:r>
              <a:rPr lang="en-US" sz="2000" dirty="0">
                <a:latin typeface="Helvetica Neue LT Std 55 Roman" charset="0"/>
                <a:ea typeface="Helvetica Neue LT Std 55 Roman" charset="0"/>
                <a:cs typeface="Helvetica Neue LT Std 55 Roman" charset="0"/>
              </a:rPr>
              <a:t>– smaller retailers often offer cards with small credit limits</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Credit builder cards</a:t>
            </a:r>
          </a:p>
          <a:p>
            <a:endParaRPr lang="en-US" sz="2000" b="1"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Secured credit cards</a:t>
            </a:r>
          </a:p>
          <a:p>
            <a:endParaRPr lang="en-US" sz="2000" b="1"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Become an authorized user</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Credit Report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28803" y="1828800"/>
            <a:ext cx="81055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latin typeface="Helvetica Neue LT Std 55 Roman" charset="0"/>
                <a:ea typeface="Helvetica Neue LT Std 55 Roman" charset="0"/>
                <a:cs typeface="Helvetica Neue LT Std 55 Roman" charset="0"/>
              </a:rPr>
              <a:t>Three primary credit reporting agencies:</a:t>
            </a:r>
          </a:p>
          <a:p>
            <a:pPr>
              <a:buNone/>
            </a:pPr>
            <a:r>
              <a:rPr lang="en-US" sz="1800" dirty="0">
                <a:latin typeface="Helvetica Neue LT Std 55 Roman" charset="0"/>
                <a:ea typeface="Helvetica Neue LT Std 55 Roman" charset="0"/>
                <a:cs typeface="Helvetica Neue LT Std 55 Roman" charset="0"/>
              </a:rPr>
              <a:t>	- Equifax</a:t>
            </a:r>
          </a:p>
          <a:p>
            <a:pPr>
              <a:buNone/>
            </a:pPr>
            <a:r>
              <a:rPr lang="en-US" sz="1800" dirty="0">
                <a:latin typeface="Helvetica Neue LT Std 55 Roman" charset="0"/>
                <a:ea typeface="Helvetica Neue LT Std 55 Roman" charset="0"/>
                <a:cs typeface="Helvetica Neue LT Std 55 Roman" charset="0"/>
              </a:rPr>
              <a:t>	- Experian</a:t>
            </a:r>
          </a:p>
          <a:p>
            <a:pPr>
              <a:buNone/>
            </a:pPr>
            <a:r>
              <a:rPr lang="en-US" sz="1800" dirty="0">
                <a:latin typeface="Helvetica Neue LT Std 55 Roman" charset="0"/>
                <a:ea typeface="Helvetica Neue LT Std 55 Roman" charset="0"/>
                <a:cs typeface="Helvetica Neue LT Std 55 Roman" charset="0"/>
              </a:rPr>
              <a:t>	- </a:t>
            </a:r>
            <a:r>
              <a:rPr lang="en-US" sz="1800" dirty="0" smtClean="0">
                <a:latin typeface="Helvetica Neue LT Std 55 Roman" charset="0"/>
                <a:ea typeface="Helvetica Neue LT Std 55 Roman" charset="0"/>
                <a:cs typeface="Helvetica Neue LT Std 55 Roman" charset="0"/>
              </a:rPr>
              <a:t>TransUnion</a:t>
            </a:r>
          </a:p>
          <a:p>
            <a:pPr>
              <a:buNone/>
            </a:pPr>
            <a:endParaRPr lang="en-US" sz="1800" dirty="0">
              <a:latin typeface="Helvetica Neue LT Std 55 Roman" charset="0"/>
              <a:ea typeface="Helvetica Neue LT Std 55 Roman" charset="0"/>
              <a:cs typeface="Helvetica Neue LT Std 55 Roman" charset="0"/>
            </a:endParaRPr>
          </a:p>
          <a:p>
            <a:r>
              <a:rPr lang="en-US" sz="1800" b="1" dirty="0">
                <a:latin typeface="Helvetica Neue LT Std 55 Roman" charset="0"/>
                <a:ea typeface="Helvetica Neue LT Std 55 Roman" charset="0"/>
                <a:cs typeface="Helvetica Neue LT Std 55 Roman" charset="0"/>
              </a:rPr>
              <a:t>Creditors may report to one or more credit reporting agencies; </a:t>
            </a:r>
            <a:r>
              <a:rPr lang="en-US" sz="1800" dirty="0">
                <a:latin typeface="Helvetica Neue LT Std 55 Roman" charset="0"/>
                <a:ea typeface="Helvetica Neue LT Std 55 Roman" charset="0"/>
                <a:cs typeface="Helvetica Neue LT Std 55 Roman" charset="0"/>
              </a:rPr>
              <a:t>prospective creditors and others may request a report from one or more of them when a consumer applies for </a:t>
            </a:r>
            <a:r>
              <a:rPr lang="en-US" sz="1800" dirty="0" smtClean="0">
                <a:latin typeface="Helvetica Neue LT Std 55 Roman" charset="0"/>
                <a:ea typeface="Helvetica Neue LT Std 55 Roman" charset="0"/>
                <a:cs typeface="Helvetica Neue LT Std 55 Roman" charset="0"/>
              </a:rPr>
              <a:t>credit</a:t>
            </a:r>
          </a:p>
          <a:p>
            <a:endParaRPr lang="en-US" sz="1800" dirty="0">
              <a:latin typeface="Helvetica Neue LT Std 55 Roman" charset="0"/>
              <a:ea typeface="Helvetica Neue LT Std 55 Roman" charset="0"/>
              <a:cs typeface="Helvetica Neue LT Std 55 Roman" charset="0"/>
            </a:endParaRPr>
          </a:p>
          <a:p>
            <a:r>
              <a:rPr lang="en-US" sz="1800" b="1" dirty="0">
                <a:latin typeface="Helvetica Neue LT Std 55 Roman" charset="0"/>
                <a:ea typeface="Helvetica Neue LT Std 55 Roman" charset="0"/>
                <a:cs typeface="Helvetica Neue LT Std 55 Roman" charset="0"/>
              </a:rPr>
              <a:t>Entitled to a free copy of your report</a:t>
            </a:r>
            <a:r>
              <a:rPr lang="en-US" sz="1800" dirty="0">
                <a:latin typeface="Helvetica Neue LT Std 55 Roman" charset="0"/>
                <a:ea typeface="Helvetica Neue LT Std 55 Roman" charset="0"/>
                <a:cs typeface="Helvetica Neue LT Std 55 Roman" charset="0"/>
              </a:rPr>
              <a:t> from each of the 3 credit reporting agencies every 12 </a:t>
            </a:r>
            <a:r>
              <a:rPr lang="en-US" sz="1800" dirty="0" smtClean="0">
                <a:latin typeface="Helvetica Neue LT Std 55 Roman" charset="0"/>
                <a:ea typeface="Helvetica Neue LT Std 55 Roman" charset="0"/>
                <a:cs typeface="Helvetica Neue LT Std 55 Roman" charset="0"/>
              </a:rPr>
              <a:t>months</a:t>
            </a:r>
          </a:p>
          <a:p>
            <a:endParaRPr lang="en-US" sz="1800" dirty="0">
              <a:latin typeface="Helvetica Neue LT Std 55 Roman" charset="0"/>
              <a:ea typeface="Helvetica Neue LT Std 55 Roman" charset="0"/>
              <a:cs typeface="Helvetica Neue LT Std 55 Roman" charset="0"/>
            </a:endParaRPr>
          </a:p>
          <a:p>
            <a:r>
              <a:rPr lang="en-US" sz="1800" b="1" dirty="0">
                <a:latin typeface="Helvetica Neue LT Std 55 Roman" charset="0"/>
                <a:ea typeface="Helvetica Neue LT Std 55 Roman" charset="0"/>
                <a:cs typeface="Helvetica Neue LT Std 55 Roman" charset="0"/>
              </a:rPr>
              <a:t>Credit scores are not free </a:t>
            </a:r>
            <a:r>
              <a:rPr lang="en-US" sz="1800" dirty="0">
                <a:latin typeface="Helvetica Neue LT Std 55 Roman" charset="0"/>
                <a:ea typeface="Helvetica Neue LT Std 55 Roman" charset="0"/>
                <a:cs typeface="Helvetica Neue LT Std 55 Roman" charset="0"/>
              </a:rPr>
              <a:t>(although many credit card companies offer free scores to customers—often based on a variation of FICO, for example, Experian composite score)</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4294967295"/>
          </p:nvPr>
        </p:nvSpPr>
        <p:spPr>
          <a:xfrm>
            <a:off x="464772" y="3969833"/>
            <a:ext cx="6088428" cy="2202367"/>
          </a:xfrm>
          <a:prstGeom prst="rect">
            <a:avLst/>
          </a:prstGeom>
        </p:spPr>
        <p:txBody>
          <a:bodyPr>
            <a:normAutofit lnSpcReduction="10000"/>
          </a:bodyPr>
          <a:lstStyle/>
          <a:p>
            <a:pPr>
              <a:buNone/>
            </a:pPr>
            <a:r>
              <a:rPr lang="en-US" sz="1800" dirty="0" smtClean="0">
                <a:latin typeface="Helvetica Neue LT Std 55 Roman" charset="0"/>
                <a:ea typeface="Helvetica Neue LT Std 55 Roman" charset="0"/>
                <a:cs typeface="Helvetica Neue LT Std 55 Roman" charset="0"/>
              </a:rPr>
              <a:t>It consists of 5 two-hour-long workshops:</a:t>
            </a:r>
            <a:br>
              <a:rPr lang="en-US" sz="1800" dirty="0" smtClean="0">
                <a:latin typeface="Helvetica Neue LT Std 55 Roman" charset="0"/>
                <a:ea typeface="Helvetica Neue LT Std 55 Roman" charset="0"/>
                <a:cs typeface="Helvetica Neue LT Std 55 Roman" charset="0"/>
              </a:rPr>
            </a:br>
            <a:endParaRPr lang="en-US" sz="1800" dirty="0" smtClean="0">
              <a:latin typeface="Helvetica Neue LT Std 55 Roman" charset="0"/>
              <a:ea typeface="Helvetica Neue LT Std 55 Roman" charset="0"/>
              <a:cs typeface="Helvetica Neue LT Std 55 Roman" charset="0"/>
            </a:endParaRPr>
          </a:p>
          <a:p>
            <a:r>
              <a:rPr lang="en-US" sz="1800" dirty="0">
                <a:latin typeface="Helvetica Neue LT Std 55 Roman" charset="0"/>
                <a:ea typeface="Helvetica Neue LT Std 55 Roman" charset="0"/>
                <a:cs typeface="Helvetica Neue LT Std 55 Roman" charset="0"/>
              </a:rPr>
              <a:t>Topic </a:t>
            </a:r>
            <a:r>
              <a:rPr lang="en-US" sz="1800" dirty="0" smtClean="0">
                <a:latin typeface="Helvetica Neue LT Std 55 Roman" charset="0"/>
                <a:ea typeface="Helvetica Neue LT Std 55 Roman" charset="0"/>
                <a:cs typeface="Helvetica Neue LT Std 55 Roman" charset="0"/>
              </a:rPr>
              <a:t>1: Basic </a:t>
            </a:r>
            <a:r>
              <a:rPr lang="en-US" sz="1800" dirty="0">
                <a:latin typeface="Helvetica Neue LT Std 55 Roman" charset="0"/>
                <a:ea typeface="Helvetica Neue LT Std 55 Roman" charset="0"/>
                <a:cs typeface="Helvetica Neue LT Std 55 Roman" charset="0"/>
              </a:rPr>
              <a:t>Money Management &amp; </a:t>
            </a:r>
            <a:r>
              <a:rPr lang="en-US" sz="1800" dirty="0" smtClean="0">
                <a:latin typeface="Helvetica Neue LT Std 55 Roman" charset="0"/>
                <a:ea typeface="Helvetica Neue LT Std 55 Roman" charset="0"/>
                <a:cs typeface="Helvetica Neue LT Std 55 Roman" charset="0"/>
              </a:rPr>
              <a:t>Budgeting</a:t>
            </a:r>
          </a:p>
          <a:p>
            <a:r>
              <a:rPr lang="en-US" sz="1800" dirty="0">
                <a:latin typeface="Helvetica Neue LT Std 55 Roman" charset="0"/>
                <a:ea typeface="Helvetica Neue LT Std 55 Roman" charset="0"/>
                <a:cs typeface="Helvetica Neue LT Std 55 Roman" charset="0"/>
              </a:rPr>
              <a:t>Topic 2: Banking &amp; Basic Financial Transactions</a:t>
            </a:r>
          </a:p>
          <a:p>
            <a:r>
              <a:rPr lang="en-US" sz="1800" b="1" dirty="0">
                <a:latin typeface="Helvetica Neue LT Std 55 Roman" charset="0"/>
                <a:ea typeface="Helvetica Neue LT Std 55 Roman" charset="0"/>
                <a:cs typeface="Helvetica Neue LT Std 55 Roman" charset="0"/>
              </a:rPr>
              <a:t>Topic 3: </a:t>
            </a:r>
            <a:r>
              <a:rPr lang="en-US" sz="1800" b="1" dirty="0" smtClean="0">
                <a:latin typeface="Helvetica Neue LT Std 55 Roman" charset="0"/>
                <a:ea typeface="Helvetica Neue LT Std 55 Roman" charset="0"/>
                <a:cs typeface="Helvetica Neue LT Std 55 Roman" charset="0"/>
              </a:rPr>
              <a:t>Credit</a:t>
            </a:r>
          </a:p>
          <a:p>
            <a:r>
              <a:rPr lang="en-US" sz="1800" dirty="0">
                <a:latin typeface="Helvetica Neue LT Std 55 Roman" charset="0"/>
                <a:ea typeface="Helvetica Neue LT Std 55 Roman" charset="0"/>
                <a:cs typeface="Helvetica Neue LT Std 55 Roman" charset="0"/>
              </a:rPr>
              <a:t>Topic </a:t>
            </a:r>
            <a:r>
              <a:rPr lang="en-US" sz="1800" dirty="0" smtClean="0">
                <a:latin typeface="Helvetica Neue LT Std 55 Roman" charset="0"/>
                <a:ea typeface="Helvetica Neue LT Std 55 Roman" charset="0"/>
                <a:cs typeface="Helvetica Neue LT Std 55 Roman" charset="0"/>
              </a:rPr>
              <a:t>4: </a:t>
            </a:r>
            <a:r>
              <a:rPr lang="en-US" sz="1800" dirty="0">
                <a:latin typeface="Helvetica Neue LT Std 55 Roman" charset="0"/>
                <a:ea typeface="Helvetica Neue LT Std 55 Roman" charset="0"/>
                <a:cs typeface="Helvetica Neue LT Std 55 Roman" charset="0"/>
              </a:rPr>
              <a:t>Creating a Profitable </a:t>
            </a:r>
            <a:r>
              <a:rPr lang="en-US" sz="1800" dirty="0" smtClean="0">
                <a:latin typeface="Helvetica Neue LT Std 55 Roman" charset="0"/>
                <a:ea typeface="Helvetica Neue LT Std 55 Roman" charset="0"/>
                <a:cs typeface="Helvetica Neue LT Std 55 Roman" charset="0"/>
              </a:rPr>
              <a:t>Business</a:t>
            </a:r>
          </a:p>
          <a:p>
            <a:r>
              <a:rPr lang="en-US" sz="1800" dirty="0">
                <a:latin typeface="Helvetica Neue LT Std 55 Roman" charset="0"/>
                <a:ea typeface="Helvetica Neue LT Std 55 Roman" charset="0"/>
                <a:cs typeface="Helvetica Neue LT Std 55 Roman" charset="0"/>
              </a:rPr>
              <a:t>Topic 5: Basic Financial </a:t>
            </a:r>
            <a:r>
              <a:rPr lang="en-US" sz="1800" dirty="0" smtClean="0">
                <a:latin typeface="Helvetica Neue LT Std 55 Roman" charset="0"/>
                <a:ea typeface="Helvetica Neue LT Std 55 Roman" charset="0"/>
                <a:cs typeface="Helvetica Neue LT Std 55 Roman" charset="0"/>
              </a:rPr>
              <a:t>Statements</a:t>
            </a:r>
          </a:p>
        </p:txBody>
      </p:sp>
      <p:sp>
        <p:nvSpPr>
          <p:cNvPr id="8"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Introduction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sp>
        <p:nvSpPr>
          <p:cNvPr id="11" name="Rectangle 10"/>
          <p:cNvSpPr/>
          <p:nvPr/>
        </p:nvSpPr>
        <p:spPr>
          <a:xfrm>
            <a:off x="428802" y="1969150"/>
            <a:ext cx="7191197" cy="1477328"/>
          </a:xfrm>
          <a:prstGeom prst="rect">
            <a:avLst/>
          </a:prstGeom>
        </p:spPr>
        <p:txBody>
          <a:bodyPr wrap="square">
            <a:spAutoFit/>
          </a:bodyPr>
          <a:lstStyle/>
          <a:p>
            <a:pPr marL="0" marR="0">
              <a:spcBef>
                <a:spcPts val="0"/>
              </a:spcBef>
              <a:spcAft>
                <a:spcPts val="0"/>
              </a:spcAft>
            </a:pPr>
            <a:r>
              <a:rPr lang="en-US" dirty="0">
                <a:solidFill>
                  <a:srgbClr val="353535"/>
                </a:solidFill>
                <a:latin typeface="Helvetica Neue LT Std 55 Roman" charset="0"/>
                <a:ea typeface="Helvetica Neue LT Std 55 Roman" charset="0"/>
                <a:cs typeface="Helvetica Neue LT Std 55 Roman" charset="0"/>
              </a:rPr>
              <a:t>This curriculum was created as part of a project between the New York City Department of Consumer Affairs Office of Financial Empowerment and Make the Road New York, with the support of Citi Community </a:t>
            </a:r>
            <a:r>
              <a:rPr lang="en-US" dirty="0" smtClean="0">
                <a:solidFill>
                  <a:srgbClr val="353535"/>
                </a:solidFill>
                <a:latin typeface="Helvetica Neue LT Std 55 Roman" charset="0"/>
                <a:ea typeface="Helvetica Neue LT Std 55 Roman" charset="0"/>
                <a:cs typeface="Helvetica Neue LT Std 55 Roman" charset="0"/>
              </a:rPr>
              <a:t>Development </a:t>
            </a:r>
            <a:r>
              <a:rPr lang="en-US" dirty="0">
                <a:solidFill>
                  <a:srgbClr val="353535"/>
                </a:solidFill>
                <a:latin typeface="Helvetica Neue LT Std 55 Roman" charset="0"/>
                <a:ea typeface="Helvetica Neue LT Std 55 Roman" charset="0"/>
                <a:cs typeface="Helvetica Neue LT Std 55 Roman" charset="0"/>
              </a:rPr>
              <a:t>to integrate financial empowerment tools and training into the cooperative development process.</a:t>
            </a:r>
            <a:endParaRPr lang="en-US" dirty="0">
              <a:effectLst/>
              <a:latin typeface="Helvetica Neue LT Std 55 Roman" charset="0"/>
              <a:ea typeface="Helvetica Neue LT Std 55 Roman" charset="0"/>
              <a:cs typeface="Helvetica Neue LT Std 55 Roman"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369549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To obtain Free Credit Report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28803" y="1828800"/>
            <a:ext cx="79531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On-line</a:t>
            </a:r>
            <a:r>
              <a:rPr lang="en-US" sz="2000" dirty="0">
                <a:latin typeface="Helvetica Neue LT Std 55 Roman" charset="0"/>
                <a:ea typeface="Helvetica Neue LT Std 55 Roman" charset="0"/>
                <a:cs typeface="Helvetica Neue LT Std 55 Roman" charset="0"/>
              </a:rPr>
              <a:t>: </a:t>
            </a:r>
            <a:r>
              <a:rPr lang="en-US" sz="2000" u="sng" dirty="0" err="1" smtClean="0">
                <a:latin typeface="Helvetica Neue LT Std 55 Roman" charset="0"/>
                <a:ea typeface="Helvetica Neue LT Std 55 Roman" charset="0"/>
                <a:cs typeface="Helvetica Neue LT Std 55 Roman" charset="0"/>
                <a:hlinkClick r:id="rId2"/>
              </a:rPr>
              <a:t>www.annualcreditreport.com</a:t>
            </a:r>
            <a:endParaRPr lang="en-US" sz="2000" u="sng" dirty="0">
              <a:latin typeface="Helvetica Neue LT Std 55 Roman" charset="0"/>
              <a:ea typeface="Helvetica Neue LT Std 55 Roman" charset="0"/>
              <a:cs typeface="Helvetica Neue LT Std 55 Roman" charset="0"/>
            </a:endParaRPr>
          </a:p>
          <a:p>
            <a:pPr lvl="1">
              <a:buFont typeface="Courier New" charset="0"/>
              <a:buChar char="o"/>
            </a:pPr>
            <a:r>
              <a:rPr lang="en-US" sz="2000" dirty="0">
                <a:latin typeface="Helvetica Neue LT Std 55 Roman" charset="0"/>
                <a:ea typeface="Helvetica Neue LT Std 55 Roman" charset="0"/>
                <a:cs typeface="Helvetica Neue LT Std 55 Roman" charset="0"/>
              </a:rPr>
              <a:t>Endorsed by the US Federal Trade Commission and the Consumer Financial Protection Board</a:t>
            </a:r>
          </a:p>
          <a:p>
            <a:pPr lvl="1">
              <a:buFont typeface="Courier New" charset="0"/>
              <a:buChar char="o"/>
            </a:pPr>
            <a:r>
              <a:rPr lang="en-US" sz="2000" dirty="0">
                <a:latin typeface="Helvetica Neue LT Std 55 Roman" charset="0"/>
                <a:ea typeface="Helvetica Neue LT Std 55 Roman" charset="0"/>
                <a:cs typeface="Helvetica Neue LT Std 55 Roman" charset="0"/>
              </a:rPr>
              <a:t> All 3 are available (do not check box agreeing to pay for the credit score unless you want the score), just obtain the free credit report</a:t>
            </a:r>
          </a:p>
          <a:p>
            <a:endParaRPr lang="en-US" sz="2000" b="1"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By Phone</a:t>
            </a:r>
            <a:r>
              <a:rPr lang="en-US" sz="2000" dirty="0">
                <a:latin typeface="Helvetica Neue LT Std 55 Roman" charset="0"/>
                <a:ea typeface="Helvetica Neue LT Std 55 Roman" charset="0"/>
                <a:cs typeface="Helvetica Neue LT Std 55 Roman" charset="0"/>
              </a:rPr>
              <a:t>: for all 3 reports</a:t>
            </a:r>
          </a:p>
          <a:p>
            <a:pPr lvl="1">
              <a:buFont typeface="Courier New" charset="0"/>
              <a:buChar char="o"/>
            </a:pPr>
            <a:r>
              <a:rPr lang="en-US" sz="2000" dirty="0">
                <a:latin typeface="Helvetica Neue LT Std 55 Roman" charset="0"/>
                <a:ea typeface="Helvetica Neue LT Std 55 Roman" charset="0"/>
                <a:cs typeface="Helvetica Neue LT Std 55 Roman" charset="0"/>
              </a:rPr>
              <a:t> 1 (888) 397-3742 </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0" name="Slide Number Placeholder 4"/>
          <p:cNvSpPr>
            <a:spLocks noGrp="1"/>
          </p:cNvSpPr>
          <p:nvPr>
            <p:ph type="sldNum" sz="quarter" idx="4294967295"/>
          </p:nvPr>
        </p:nvSpPr>
        <p:spPr>
          <a:xfrm>
            <a:off x="8174038" y="1588"/>
            <a:ext cx="762000" cy="366712"/>
          </a:xfrm>
          <a:prstGeom prst="rect">
            <a:avLst/>
          </a:prstGeom>
        </p:spPr>
        <p:txBody>
          <a:bodyPr anchor="b"/>
          <a:lstStyle/>
          <a:p>
            <a:pPr>
              <a:defRPr/>
            </a:pPr>
            <a:fld id="{9A1062C4-DF8B-429E-B195-646E899FD584}" type="slidenum">
              <a:rPr lang="en-US" sz="1800">
                <a:solidFill>
                  <a:srgbClr val="FFFFFF"/>
                </a:solidFill>
                <a:latin typeface="+mn-lt"/>
              </a:rPr>
              <a:pPr>
                <a:defRPr/>
              </a:pPr>
              <a:t>21</a:t>
            </a:fld>
            <a:endParaRPr lang="en-US" sz="1800" dirty="0">
              <a:solidFill>
                <a:srgbClr val="FFFFFF"/>
              </a:solidFill>
              <a:latin typeface="+mn-lt"/>
            </a:endParaRPr>
          </a:p>
        </p:txBody>
      </p:sp>
      <p:sp>
        <p:nvSpPr>
          <p:cNvPr id="30753" name="AutoShape 37"/>
          <p:cNvSpPr>
            <a:spLocks noChangeArrowheads="1"/>
          </p:cNvSpPr>
          <p:nvPr/>
        </p:nvSpPr>
        <p:spPr bwMode="auto">
          <a:xfrm rot="-5400000">
            <a:off x="87249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dirty="0"/>
          </a:p>
        </p:txBody>
      </p:sp>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To obtain Free Credit Report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428803" y="1828800"/>
            <a:ext cx="79531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n-US" sz="2000" b="1" dirty="0">
                <a:latin typeface="Helvetica Neue LT Std 55 Roman" charset="0"/>
                <a:ea typeface="Helvetica Neue LT Std 55 Roman" charset="0"/>
                <a:cs typeface="Helvetica Neue LT Std 55 Roman" charset="0"/>
              </a:rPr>
              <a:t>By Mail</a:t>
            </a:r>
            <a:r>
              <a:rPr lang="en-US" sz="2000" dirty="0">
                <a:latin typeface="Helvetica Neue LT Std 55 Roman" charset="0"/>
                <a:ea typeface="Helvetica Neue LT Std 55 Roman" charset="0"/>
                <a:cs typeface="Helvetica Neue LT Std 55 Roman" charset="0"/>
              </a:rPr>
              <a:t>: for all 3 reports</a:t>
            </a:r>
          </a:p>
          <a:p>
            <a:pPr marL="800100" lvl="1" indent="-342900">
              <a:buFont typeface="Courier New" charset="0"/>
              <a:buChar char="o"/>
            </a:pPr>
            <a:r>
              <a:rPr lang="en-US" sz="2000" b="1" dirty="0">
                <a:latin typeface="Helvetica Neue LT Std 55 Roman" charset="0"/>
                <a:ea typeface="Helvetica Neue LT Std 55 Roman" charset="0"/>
                <a:cs typeface="Helvetica Neue LT Std 55 Roman" charset="0"/>
              </a:rPr>
              <a:t>Annual Credit Report Request Service </a:t>
            </a:r>
            <a:r>
              <a:rPr lang="en-US" sz="2000" dirty="0">
                <a:latin typeface="Helvetica Neue LT Std 55 Roman" charset="0"/>
                <a:ea typeface="Helvetica Neue LT Std 55 Roman" charset="0"/>
                <a:cs typeface="Helvetica Neue LT Std 55 Roman" charset="0"/>
              </a:rPr>
              <a:t/>
            </a:r>
            <a:br>
              <a:rPr lang="en-US" sz="2000" dirty="0">
                <a:latin typeface="Helvetica Neue LT Std 55 Roman" charset="0"/>
                <a:ea typeface="Helvetica Neue LT Std 55 Roman" charset="0"/>
                <a:cs typeface="Helvetica Neue LT Std 55 Roman" charset="0"/>
              </a:rPr>
            </a:br>
            <a:r>
              <a:rPr lang="en-US" sz="2000" dirty="0">
                <a:latin typeface="Helvetica Neue LT Std 55 Roman" charset="0"/>
                <a:ea typeface="Helvetica Neue LT Std 55 Roman" charset="0"/>
                <a:cs typeface="Helvetica Neue LT Std 55 Roman" charset="0"/>
              </a:rPr>
              <a:t>P.O. Box 105281 </a:t>
            </a:r>
            <a:br>
              <a:rPr lang="en-US" sz="2000" dirty="0">
                <a:latin typeface="Helvetica Neue LT Std 55 Roman" charset="0"/>
                <a:ea typeface="Helvetica Neue LT Std 55 Roman" charset="0"/>
                <a:cs typeface="Helvetica Neue LT Std 55 Roman" charset="0"/>
              </a:rPr>
            </a:br>
            <a:r>
              <a:rPr lang="en-US" sz="2000" dirty="0">
                <a:latin typeface="Helvetica Neue LT Std 55 Roman" charset="0"/>
                <a:ea typeface="Helvetica Neue LT Std 55 Roman" charset="0"/>
                <a:cs typeface="Helvetica Neue LT Std 55 Roman" charset="0"/>
              </a:rPr>
              <a:t>Atlanta, GA 30348-5281 </a:t>
            </a:r>
          </a:p>
          <a:p>
            <a:pPr lvl="1">
              <a:buFont typeface="Courier New" charset="0"/>
              <a:buChar char="o"/>
            </a:pPr>
            <a:r>
              <a:rPr lang="en-US" sz="2000" b="1" dirty="0" smtClean="0">
                <a:latin typeface="Helvetica Neue LT Std 55 Roman" charset="0"/>
                <a:ea typeface="Helvetica Neue LT Std 55 Roman" charset="0"/>
                <a:cs typeface="Helvetica Neue LT Std 55 Roman" charset="0"/>
              </a:rPr>
              <a:t>Download request form</a:t>
            </a:r>
            <a:r>
              <a:rPr lang="en-US" sz="2000" dirty="0" smtClean="0">
                <a:latin typeface="Helvetica Neue LT Std 55 Roman" charset="0"/>
                <a:ea typeface="Helvetica Neue LT Std 55 Roman" charset="0"/>
                <a:cs typeface="Helvetica Neue LT Std 55 Roman" charset="0"/>
              </a:rPr>
              <a:t> at </a:t>
            </a:r>
            <a:r>
              <a:rPr lang="en-US" sz="2000" u="sng" dirty="0" smtClean="0">
                <a:latin typeface="Helvetica Neue LT Std 55 Roman" charset="0"/>
                <a:ea typeface="Helvetica Neue LT Std 55 Roman" charset="0"/>
                <a:cs typeface="Helvetica Neue LT Std 55 Roman" charset="0"/>
                <a:hlinkClick r:id="rId2"/>
              </a:rPr>
              <a:t>www.annualcreditreport.com</a:t>
            </a:r>
            <a:endParaRPr lang="en-US" sz="2000" u="sng" dirty="0" smtClean="0">
              <a:latin typeface="Helvetica Neue LT Std 55 Roman" charset="0"/>
              <a:ea typeface="Helvetica Neue LT Std 55 Roman" charset="0"/>
              <a:cs typeface="Helvetica Neue LT Std 55 Roman" charset="0"/>
            </a:endParaRPr>
          </a:p>
          <a:p>
            <a:pPr lvl="1">
              <a:buFont typeface="Courier New" charset="0"/>
              <a:buChar char="o"/>
            </a:pPr>
            <a:r>
              <a:rPr lang="en-US" sz="2000" b="1" dirty="0" smtClean="0">
                <a:latin typeface="Helvetica Neue LT Std 55 Roman" charset="0"/>
                <a:ea typeface="Helvetica Neue LT Std 55 Roman" charset="0"/>
                <a:cs typeface="Helvetica Neue LT Std 55 Roman" charset="0"/>
              </a:rPr>
              <a:t>Or </a:t>
            </a:r>
            <a:r>
              <a:rPr lang="en-US" sz="2000" b="1" dirty="0">
                <a:latin typeface="Helvetica Neue LT Std 55 Roman" charset="0"/>
                <a:ea typeface="Helvetica Neue LT Std 55 Roman" charset="0"/>
                <a:cs typeface="Helvetica Neue LT Std 55 Roman" charset="0"/>
              </a:rPr>
              <a:t>write letter </a:t>
            </a:r>
            <a:r>
              <a:rPr lang="en-US" sz="2000" b="1" dirty="0" smtClean="0">
                <a:latin typeface="Helvetica Neue LT Std 55 Roman" charset="0"/>
                <a:ea typeface="Helvetica Neue LT Std 55 Roman" charset="0"/>
                <a:cs typeface="Helvetica Neue LT Std 55 Roman" charset="0"/>
              </a:rPr>
              <a:t>request</a:t>
            </a:r>
          </a:p>
          <a:p>
            <a:pPr marL="457200" lvl="1" indent="0">
              <a:buNone/>
            </a:pPr>
            <a:r>
              <a:rPr lang="en-US" sz="2000" dirty="0" smtClean="0">
                <a:latin typeface="Helvetica Neue LT Std 55 Roman" charset="0"/>
                <a:ea typeface="Helvetica Neue LT Std 55 Roman" charset="0"/>
                <a:cs typeface="Helvetica Neue LT Std 55 Roman" charset="0"/>
              </a:rPr>
              <a:t>	- </a:t>
            </a:r>
            <a:r>
              <a:rPr lang="en-US" sz="2000" dirty="0">
                <a:latin typeface="Helvetica Neue LT Std 55 Roman" charset="0"/>
                <a:ea typeface="Helvetica Neue LT Std 55 Roman" charset="0"/>
                <a:cs typeface="Helvetica Neue LT Std 55 Roman" charset="0"/>
              </a:rPr>
              <a:t>Required proof of identity:</a:t>
            </a:r>
          </a:p>
          <a:p>
            <a:pPr lvl="1">
              <a:buNone/>
            </a:pPr>
            <a:r>
              <a:rPr lang="en-US" sz="2000" dirty="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Social </a:t>
            </a:r>
            <a:r>
              <a:rPr lang="en-US" sz="2000" dirty="0">
                <a:latin typeface="Helvetica Neue LT Std 55 Roman" charset="0"/>
                <a:ea typeface="Helvetica Neue LT Std 55 Roman" charset="0"/>
                <a:cs typeface="Helvetica Neue LT Std 55 Roman" charset="0"/>
              </a:rPr>
              <a:t>Security card, or </a:t>
            </a:r>
            <a:r>
              <a:rPr lang="en-US" sz="2000" dirty="0" smtClean="0">
                <a:latin typeface="Helvetica Neue LT Std 55 Roman" charset="0"/>
                <a:ea typeface="Helvetica Neue LT Std 55 Roman" charset="0"/>
                <a:cs typeface="Helvetica Neue LT Std 55 Roman" charset="0"/>
              </a:rPr>
              <a:t>Pay </a:t>
            </a:r>
            <a:r>
              <a:rPr lang="en-US" sz="2000" dirty="0">
                <a:latin typeface="Helvetica Neue LT Std 55 Roman" charset="0"/>
                <a:ea typeface="Helvetica Neue LT Std 55 Roman" charset="0"/>
                <a:cs typeface="Helvetica Neue LT Std 55 Roman" charset="0"/>
              </a:rPr>
              <a:t>stub with </a:t>
            </a:r>
            <a:r>
              <a:rPr lang="en-US" sz="2000" dirty="0" smtClean="0">
                <a:latin typeface="Helvetica Neue LT Std 55 Roman" charset="0"/>
                <a:ea typeface="Helvetica Neue LT Std 55 Roman" charset="0"/>
                <a:cs typeface="Helvetica Neue LT Std 55 Roman" charset="0"/>
              </a:rPr>
              <a:t>Social Security </a:t>
            </a:r>
          </a:p>
          <a:p>
            <a:pPr lvl="1">
              <a:buNone/>
            </a:pPr>
            <a:r>
              <a:rPr lang="en-US" sz="2000" dirty="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	Number</a:t>
            </a:r>
            <a:r>
              <a:rPr lang="en-US" sz="2000" dirty="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or W2 form</a:t>
            </a:r>
          </a:p>
          <a:p>
            <a:pPr lvl="1">
              <a:buNone/>
            </a:pPr>
            <a:r>
              <a:rPr lang="en-US" sz="2000" dirty="0" smtClean="0">
                <a:latin typeface="Helvetica Neue LT Std 55 Roman" charset="0"/>
                <a:ea typeface="Helvetica Neue LT Std 55 Roman" charset="0"/>
                <a:cs typeface="Helvetica Neue LT Std 55 Roman" charset="0"/>
              </a:rPr>
              <a:t>		- </a:t>
            </a:r>
            <a:r>
              <a:rPr lang="en-US" sz="2000" dirty="0">
                <a:latin typeface="Helvetica Neue LT Std 55 Roman" charset="0"/>
                <a:ea typeface="Helvetica Neue LT Std 55 Roman" charset="0"/>
                <a:cs typeface="Helvetica Neue LT Std 55 Roman" charset="0"/>
              </a:rPr>
              <a:t>Required proof of </a:t>
            </a:r>
            <a:r>
              <a:rPr lang="en-US" sz="2000" dirty="0" smtClean="0">
                <a:latin typeface="Helvetica Neue LT Std 55 Roman" charset="0"/>
                <a:ea typeface="Helvetica Neue LT Std 55 Roman" charset="0"/>
                <a:cs typeface="Helvetica Neue LT Std 55 Roman" charset="0"/>
              </a:rPr>
              <a:t>address</a:t>
            </a:r>
          </a:p>
          <a:p>
            <a:pPr lvl="1">
              <a:buNone/>
            </a:pPr>
            <a:r>
              <a:rPr lang="en-US" sz="2000" dirty="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	Driver's </a:t>
            </a:r>
            <a:r>
              <a:rPr lang="en-US" sz="2000" dirty="0">
                <a:latin typeface="Helvetica Neue LT Std 55 Roman" charset="0"/>
                <a:ea typeface="Helvetica Neue LT Std 55 Roman" charset="0"/>
                <a:cs typeface="Helvetica Neue LT Std 55 Roman" charset="0"/>
              </a:rPr>
              <a:t>license, </a:t>
            </a:r>
            <a:r>
              <a:rPr lang="en-US" sz="2000" dirty="0" smtClean="0">
                <a:latin typeface="Helvetica Neue LT Std 55 Roman" charset="0"/>
                <a:ea typeface="Helvetica Neue LT Std 55 Roman" charset="0"/>
                <a:cs typeface="Helvetica Neue LT Std 55 Roman" charset="0"/>
              </a:rPr>
              <a:t>or Rental </a:t>
            </a:r>
            <a:r>
              <a:rPr lang="en-US" sz="2000" dirty="0">
                <a:latin typeface="Helvetica Neue LT Std 55 Roman" charset="0"/>
                <a:ea typeface="Helvetica Neue LT Std 55 Roman" charset="0"/>
                <a:cs typeface="Helvetica Neue LT Std 55 Roman" charset="0"/>
              </a:rPr>
              <a:t>or lease agreement/house </a:t>
            </a:r>
            <a:r>
              <a:rPr lang="en-US" sz="2000" dirty="0" smtClean="0">
                <a:latin typeface="Helvetica Neue LT Std 55 Roman" charset="0"/>
                <a:ea typeface="Helvetica Neue LT Std 55 Roman" charset="0"/>
                <a:cs typeface="Helvetica Neue LT Std 55 Roman" charset="0"/>
              </a:rPr>
              <a:t>deed,</a:t>
            </a:r>
          </a:p>
          <a:p>
            <a:pPr lvl="1">
              <a:buNone/>
            </a:pPr>
            <a:r>
              <a:rPr lang="en-US" sz="2000" dirty="0" smtClean="0">
                <a:latin typeface="Helvetica Neue LT Std 55 Roman" charset="0"/>
                <a:ea typeface="Helvetica Neue LT Std 55 Roman" charset="0"/>
                <a:cs typeface="Helvetica Neue LT Std 55 Roman" charset="0"/>
              </a:rPr>
              <a:t>		or Pay </a:t>
            </a:r>
            <a:r>
              <a:rPr lang="en-US" sz="2000" dirty="0">
                <a:latin typeface="Helvetica Neue LT Std 55 Roman" charset="0"/>
                <a:ea typeface="Helvetica Neue LT Std 55 Roman" charset="0"/>
                <a:cs typeface="Helvetica Neue LT Std 55 Roman" charset="0"/>
              </a:rPr>
              <a:t>stub with address, </a:t>
            </a:r>
            <a:r>
              <a:rPr lang="en-US" sz="2000" dirty="0" smtClean="0">
                <a:latin typeface="Helvetica Neue LT Std 55 Roman" charset="0"/>
                <a:ea typeface="Helvetica Neue LT Std 55 Roman" charset="0"/>
                <a:cs typeface="Helvetica Neue LT Std 55 Roman" charset="0"/>
              </a:rPr>
              <a:t>or Utility </a:t>
            </a:r>
            <a:r>
              <a:rPr lang="en-US" sz="2000" dirty="0">
                <a:latin typeface="Helvetica Neue LT Std 55 Roman" charset="0"/>
                <a:ea typeface="Helvetica Neue LT Std 55 Roman" charset="0"/>
                <a:cs typeface="Helvetica Neue LT Std 55 Roman" charset="0"/>
              </a:rPr>
              <a:t>bill (gas, electric, </a:t>
            </a:r>
            <a:r>
              <a:rPr lang="en-US" sz="2000" dirty="0" smtClean="0">
                <a:latin typeface="Helvetica Neue LT Std 55 Roman" charset="0"/>
                <a:ea typeface="Helvetica Neue LT Std 55 Roman" charset="0"/>
                <a:cs typeface="Helvetica Neue LT Std 55 Roman" charset="0"/>
              </a:rPr>
              <a:t>water, </a:t>
            </a:r>
          </a:p>
          <a:p>
            <a:pPr lvl="1">
              <a:buNone/>
            </a:pPr>
            <a:r>
              <a:rPr lang="en-US" sz="2000" dirty="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	cable</a:t>
            </a:r>
            <a:r>
              <a:rPr lang="en-US" sz="2000" dirty="0">
                <a:latin typeface="Helvetica Neue LT Std 55 Roman" charset="0"/>
                <a:ea typeface="Helvetica Neue LT Std 55 Roman" charset="0"/>
                <a:cs typeface="Helvetica Neue LT Std 55 Roman" charset="0"/>
              </a:rPr>
              <a:t>, residential phone)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8174038" y="1588"/>
            <a:ext cx="762000" cy="366712"/>
          </a:xfrm>
          <a:prstGeom prst="rect">
            <a:avLst/>
          </a:prstGeom>
        </p:spPr>
        <p:txBody>
          <a:bodyPr anchor="b"/>
          <a:lstStyle/>
          <a:p>
            <a:pPr>
              <a:defRPr/>
            </a:pPr>
            <a:fld id="{9A1062C4-DF8B-429E-B195-646E899FD584}" type="slidenum">
              <a:rPr lang="en-US" sz="1800">
                <a:solidFill>
                  <a:srgbClr val="FFFFFF"/>
                </a:solidFill>
                <a:latin typeface="+mn-lt"/>
              </a:rPr>
              <a:pPr>
                <a:defRPr/>
              </a:pPr>
              <a:t>22</a:t>
            </a:fld>
            <a:endParaRPr lang="en-US" sz="1800" dirty="0">
              <a:solidFill>
                <a:srgbClr val="FFFFFF"/>
              </a:solidFill>
              <a:latin typeface="+mn-lt"/>
            </a:endParaRPr>
          </a:p>
        </p:txBody>
      </p:sp>
      <p:sp>
        <p:nvSpPr>
          <p:cNvPr id="7" name="AutoShape 37"/>
          <p:cNvSpPr>
            <a:spLocks noChangeArrowheads="1"/>
          </p:cNvSpPr>
          <p:nvPr/>
        </p:nvSpPr>
        <p:spPr bwMode="auto">
          <a:xfrm rot="-5400000">
            <a:off x="8724900" y="723900"/>
            <a:ext cx="457200" cy="381000"/>
          </a:xfrm>
          <a:prstGeom prst="rtTriangle">
            <a:avLst/>
          </a:prstGeom>
          <a:solidFill>
            <a:schemeClr val="bg1"/>
          </a:solidFill>
          <a:ln w="9525">
            <a:solidFill>
              <a:schemeClr val="bg1"/>
            </a:solidFill>
            <a:miter lim="800000"/>
            <a:headEnd/>
            <a:tailEnd/>
          </a:ln>
        </p:spPr>
        <p:txBody>
          <a:bodyPr wrap="none" anchor="ctr"/>
          <a:lstStyle/>
          <a:p>
            <a:endParaRPr lang="en-US" dirty="0"/>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Score Determines Interest Rates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Content Placeholder 2"/>
          <p:cNvSpPr txBox="1">
            <a:spLocks/>
          </p:cNvSpPr>
          <p:nvPr/>
        </p:nvSpPr>
        <p:spPr>
          <a:xfrm>
            <a:off x="428803" y="1828800"/>
            <a:ext cx="7953197"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FICO Score </a:t>
            </a:r>
            <a:r>
              <a:rPr lang="en-US" sz="2000" dirty="0">
                <a:latin typeface="Helvetica Neue LT Std 55 Roman" charset="0"/>
                <a:ea typeface="Helvetica Neue LT Std 55 Roman" charset="0"/>
                <a:cs typeface="Helvetica Neue LT Std 55 Roman" charset="0"/>
              </a:rPr>
              <a:t>– measurement of risk created by the Fair Isaacs Company </a:t>
            </a:r>
          </a:p>
          <a:p>
            <a:pPr lvl="1">
              <a:buFont typeface="Courier New" charset="0"/>
              <a:buChar char="o"/>
            </a:pPr>
            <a:r>
              <a:rPr lang="en-US" sz="2000" dirty="0">
                <a:latin typeface="Helvetica Neue LT Std 55 Roman" charset="0"/>
                <a:ea typeface="Helvetica Neue LT Std 55 Roman" charset="0"/>
                <a:cs typeface="Helvetica Neue LT Std 55 Roman" charset="0"/>
              </a:rPr>
              <a:t>	Scores range </a:t>
            </a:r>
            <a:r>
              <a:rPr lang="en-US" sz="2000" dirty="0" smtClean="0">
                <a:latin typeface="Helvetica Neue LT Std 55 Roman" charset="0"/>
                <a:ea typeface="Helvetica Neue LT Std 55 Roman" charset="0"/>
                <a:cs typeface="Helvetica Neue LT Std 55 Roman" charset="0"/>
              </a:rPr>
              <a:t>300-850</a:t>
            </a:r>
          </a:p>
          <a:p>
            <a:pPr lvl="1">
              <a:buFont typeface="Courier New" charset="0"/>
              <a:buChar char="o"/>
            </a:pPr>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Each credit bureau uses slightly different system,</a:t>
            </a:r>
            <a:r>
              <a:rPr lang="en-US" sz="2000" dirty="0">
                <a:latin typeface="Helvetica Neue LT Std 55 Roman" charset="0"/>
                <a:ea typeface="Helvetica Neue LT Std 55 Roman" charset="0"/>
                <a:cs typeface="Helvetica Neue LT Std 55 Roman" charset="0"/>
              </a:rPr>
              <a:t> but are generally based on FICO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1752600" y="2040277"/>
            <a:ext cx="6172200" cy="609600"/>
          </a:xfrm>
          <a:prstGeom prst="rect">
            <a:avLst/>
          </a:prstGeom>
        </p:spPr>
        <p:txBody>
          <a:bodyPr>
            <a:noAutofit/>
          </a:bodyPr>
          <a:lstStyle/>
          <a:p>
            <a:pPr marL="0" indent="0">
              <a:buNone/>
            </a:pPr>
            <a:r>
              <a:rPr lang="en-US" sz="1600" dirty="0" smtClean="0">
                <a:latin typeface="Helvetica Neue LT Std 55 Roman" charset="0"/>
                <a:ea typeface="Helvetica Neue LT Std 55 Roman" charset="0"/>
                <a:cs typeface="Helvetica Neue LT Std 55 Roman" charset="0"/>
              </a:rPr>
              <a:t>Punctuality of payment in the past (only includes payments later than 30 days past due)</a:t>
            </a:r>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Calculating Your Score</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 name="Rectangle 1"/>
          <p:cNvSpPr/>
          <p:nvPr/>
        </p:nvSpPr>
        <p:spPr>
          <a:xfrm>
            <a:off x="437518" y="1774397"/>
            <a:ext cx="1410964" cy="4708981"/>
          </a:xfrm>
          <a:prstGeom prst="rect">
            <a:avLst/>
          </a:prstGeom>
        </p:spPr>
        <p:txBody>
          <a:bodyPr wrap="none">
            <a:spAutoFit/>
          </a:bodyPr>
          <a:lstStyle/>
          <a:p>
            <a:pPr>
              <a:lnSpc>
                <a:spcPct val="150000"/>
              </a:lnSpc>
            </a:pPr>
            <a:r>
              <a:rPr lang="en-US" sz="4000" b="1" dirty="0">
                <a:solidFill>
                  <a:srgbClr val="284B23"/>
                </a:solidFill>
                <a:latin typeface="Helvetica Neue LT Std 55 Roman" charset="0"/>
                <a:ea typeface="Helvetica Neue LT Std 55 Roman" charset="0"/>
                <a:cs typeface="Helvetica Neue LT Std 55 Roman" charset="0"/>
              </a:rPr>
              <a:t>35</a:t>
            </a:r>
            <a:r>
              <a:rPr lang="en-US" sz="4000" b="1" dirty="0" smtClean="0">
                <a:solidFill>
                  <a:srgbClr val="284B23"/>
                </a:solidFill>
                <a:latin typeface="Helvetica Neue LT Std 55 Roman" charset="0"/>
                <a:ea typeface="Helvetica Neue LT Std 55 Roman" charset="0"/>
                <a:cs typeface="Helvetica Neue LT Std 55 Roman" charset="0"/>
              </a:rPr>
              <a:t>%</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30%</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15%</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10%</a:t>
            </a:r>
          </a:p>
          <a:p>
            <a:pPr>
              <a:lnSpc>
                <a:spcPct val="150000"/>
              </a:lnSpc>
            </a:pPr>
            <a:r>
              <a:rPr lang="en-US" sz="4000" b="1" dirty="0" smtClean="0">
                <a:solidFill>
                  <a:srgbClr val="284B23"/>
                </a:solidFill>
                <a:latin typeface="Helvetica Neue LT Std 55 Roman" charset="0"/>
                <a:ea typeface="Helvetica Neue LT Std 55 Roman" charset="0"/>
                <a:cs typeface="Helvetica Neue LT Std 55 Roman" charset="0"/>
              </a:rPr>
              <a:t>10% </a:t>
            </a:r>
          </a:p>
        </p:txBody>
      </p:sp>
      <p:sp>
        <p:nvSpPr>
          <p:cNvPr id="15" name="Content Placeholder 2"/>
          <p:cNvSpPr txBox="1">
            <a:spLocks/>
          </p:cNvSpPr>
          <p:nvPr/>
        </p:nvSpPr>
        <p:spPr>
          <a:xfrm>
            <a:off x="1752600" y="2982519"/>
            <a:ext cx="6858000" cy="435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latin typeface="Helvetica Neue LT Std 55 Roman" charset="0"/>
                <a:ea typeface="Helvetica Neue LT Std 55 Roman" charset="0"/>
                <a:cs typeface="Helvetica Neue LT Std 55 Roman" charset="0"/>
              </a:rPr>
              <a:t>The </a:t>
            </a:r>
            <a:r>
              <a:rPr lang="en-US" sz="1600" dirty="0">
                <a:latin typeface="Helvetica Neue LT Std 55 Roman" charset="0"/>
                <a:ea typeface="Helvetica Neue LT Std 55 Roman" charset="0"/>
                <a:cs typeface="Helvetica Neue LT Std 55 Roman" charset="0"/>
              </a:rPr>
              <a:t>amount of debt, expressed as the ratio of current revolving debt (credit card balances, etc.) to total available revolving credit (credit </a:t>
            </a:r>
            <a:r>
              <a:rPr lang="en-US" sz="1600" dirty="0" smtClean="0">
                <a:latin typeface="Helvetica Neue LT Std 55 Roman" charset="0"/>
                <a:ea typeface="Helvetica Neue LT Std 55 Roman" charset="0"/>
                <a:cs typeface="Helvetica Neue LT Std 55 Roman" charset="0"/>
              </a:rPr>
              <a:t>limits)</a:t>
            </a:r>
            <a:endParaRPr lang="en-US" sz="1600" dirty="0">
              <a:latin typeface="Helvetica Neue LT Std 55 Roman" charset="0"/>
              <a:ea typeface="Helvetica Neue LT Std 55 Roman" charset="0"/>
              <a:cs typeface="Helvetica Neue LT Std 55 Roman" charset="0"/>
            </a:endParaRPr>
          </a:p>
        </p:txBody>
      </p:sp>
      <p:sp>
        <p:nvSpPr>
          <p:cNvPr id="16" name="Content Placeholder 2"/>
          <p:cNvSpPr txBox="1">
            <a:spLocks/>
          </p:cNvSpPr>
          <p:nvPr/>
        </p:nvSpPr>
        <p:spPr>
          <a:xfrm>
            <a:off x="1752600" y="3990317"/>
            <a:ext cx="7010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latin typeface="Helvetica Neue LT Std 55 Roman" charset="0"/>
                <a:ea typeface="Helvetica Neue LT Std 55 Roman" charset="0"/>
                <a:cs typeface="Helvetica Neue LT Std 55 Roman" charset="0"/>
              </a:rPr>
              <a:t>Length </a:t>
            </a:r>
            <a:r>
              <a:rPr lang="en-US" sz="1600" dirty="0">
                <a:latin typeface="Helvetica Neue LT Std 55 Roman" charset="0"/>
                <a:ea typeface="Helvetica Neue LT Std 55 Roman" charset="0"/>
                <a:cs typeface="Helvetica Neue LT Std 55 Roman" charset="0"/>
              </a:rPr>
              <a:t>of credit </a:t>
            </a:r>
            <a:r>
              <a:rPr lang="en-US" sz="1600" dirty="0" smtClean="0">
                <a:latin typeface="Helvetica Neue LT Std 55 Roman" charset="0"/>
                <a:ea typeface="Helvetica Neue LT Std 55 Roman" charset="0"/>
                <a:cs typeface="Helvetica Neue LT Std 55 Roman" charset="0"/>
              </a:rPr>
              <a:t>history</a:t>
            </a:r>
            <a:endParaRPr lang="en-US" sz="1600" dirty="0">
              <a:latin typeface="Helvetica Neue LT Std 55 Roman" charset="0"/>
              <a:ea typeface="Helvetica Neue LT Std 55 Roman" charset="0"/>
              <a:cs typeface="Helvetica Neue LT Std 55 Roman" charset="0"/>
            </a:endParaRPr>
          </a:p>
        </p:txBody>
      </p:sp>
      <p:sp>
        <p:nvSpPr>
          <p:cNvPr id="17" name="Content Placeholder 2"/>
          <p:cNvSpPr txBox="1">
            <a:spLocks/>
          </p:cNvSpPr>
          <p:nvPr/>
        </p:nvSpPr>
        <p:spPr>
          <a:xfrm>
            <a:off x="1752600" y="4911823"/>
            <a:ext cx="7010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1600" dirty="0" smtClean="0">
                <a:latin typeface="Helvetica Neue LT Std 55 Roman" charset="0"/>
                <a:ea typeface="Helvetica Neue LT Std 55 Roman" charset="0"/>
                <a:cs typeface="Helvetica Neue LT Std 55 Roman" charset="0"/>
              </a:rPr>
              <a:t>Types </a:t>
            </a:r>
            <a:r>
              <a:rPr lang="en-US" sz="1600" dirty="0">
                <a:latin typeface="Helvetica Neue LT Std 55 Roman" charset="0"/>
                <a:ea typeface="Helvetica Neue LT Std 55 Roman" charset="0"/>
                <a:cs typeface="Helvetica Neue LT Std 55 Roman" charset="0"/>
              </a:rPr>
              <a:t>of credit used (installment, revolving, real estate</a:t>
            </a:r>
            <a:r>
              <a:rPr lang="en-US" sz="1600" dirty="0" smtClean="0">
                <a:latin typeface="Helvetica Neue LT Std 55 Roman" charset="0"/>
                <a:ea typeface="Helvetica Neue LT Std 55 Roman" charset="0"/>
                <a:cs typeface="Helvetica Neue LT Std 55 Roman" charset="0"/>
              </a:rPr>
              <a:t>)</a:t>
            </a:r>
            <a:endParaRPr lang="en-US" sz="1600" dirty="0">
              <a:latin typeface="Helvetica Neue LT Std 55 Roman" charset="0"/>
              <a:ea typeface="Helvetica Neue LT Std 55 Roman" charset="0"/>
              <a:cs typeface="Helvetica Neue LT Std 55 Roman" charset="0"/>
            </a:endParaRPr>
          </a:p>
        </p:txBody>
      </p:sp>
      <p:sp>
        <p:nvSpPr>
          <p:cNvPr id="18" name="Content Placeholder 2"/>
          <p:cNvSpPr txBox="1">
            <a:spLocks/>
          </p:cNvSpPr>
          <p:nvPr/>
        </p:nvSpPr>
        <p:spPr>
          <a:xfrm>
            <a:off x="1752600" y="5833329"/>
            <a:ext cx="6705600" cy="6159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1600" dirty="0" smtClean="0">
                <a:latin typeface="Helvetica Neue LT Std 55 Roman" charset="0"/>
                <a:ea typeface="Helvetica Neue LT Std 55 Roman" charset="0"/>
                <a:cs typeface="Helvetica Neue LT Std 55 Roman" charset="0"/>
              </a:rPr>
              <a:t>Recent </a:t>
            </a:r>
            <a:r>
              <a:rPr lang="en-US" sz="1600" dirty="0">
                <a:latin typeface="Helvetica Neue LT Std 55 Roman" charset="0"/>
                <a:ea typeface="Helvetica Neue LT Std 55 Roman" charset="0"/>
                <a:cs typeface="Helvetica Neue LT Std 55 Roman" charset="0"/>
              </a:rPr>
              <a:t>search for credit and/or amount of credit obtained recently </a:t>
            </a:r>
          </a:p>
        </p:txBody>
      </p:sp>
      <p:cxnSp>
        <p:nvCxnSpPr>
          <p:cNvPr id="19" name="Straight Connector 18"/>
          <p:cNvCxnSpPr/>
          <p:nvPr/>
        </p:nvCxnSpPr>
        <p:spPr>
          <a:xfrm flipH="1">
            <a:off x="533400" y="2695325"/>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3400" y="366683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3400" y="4550169"/>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33400" y="5494452"/>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0" y="12339935"/>
            <a:ext cx="1454244" cy="33855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smtClean="0"/>
              <a:t>© July 1, 2015, Joyce Moy </a:t>
            </a:r>
          </a:p>
          <a:p>
            <a:r>
              <a:rPr lang="en-US" sz="800" dirty="0" smtClean="0"/>
              <a:t>All rights reserved.</a:t>
            </a:r>
            <a:endParaRPr lang="en-US" sz="800" dirty="0"/>
          </a:p>
        </p:txBody>
      </p:sp>
      <p:sp>
        <p:nvSpPr>
          <p:cNvPr id="12" name="Rectangle 1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Maintaining Good Credit and Avoid Damaging Your Credit</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6" name="Straight Connector 1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9" name="Content Placeholder 2"/>
          <p:cNvSpPr txBox="1">
            <a:spLocks/>
          </p:cNvSpPr>
          <p:nvPr/>
        </p:nvSpPr>
        <p:spPr>
          <a:xfrm>
            <a:off x="428802" y="181356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latin typeface="Helvetica Neue LT Std 55 Roman" charset="0"/>
                <a:ea typeface="Helvetica Neue LT Std 55 Roman" charset="0"/>
                <a:cs typeface="Helvetica Neue LT Std 55 Roman" charset="0"/>
              </a:rPr>
              <a:t>Review credit reports </a:t>
            </a:r>
            <a:r>
              <a:rPr lang="en-US" sz="2000" dirty="0" smtClean="0">
                <a:latin typeface="Helvetica Neue LT Std 55 Roman" charset="0"/>
                <a:ea typeface="Helvetica Neue LT Std 55 Roman" charset="0"/>
                <a:cs typeface="Helvetica Neue LT Std 55 Roman" charset="0"/>
              </a:rPr>
              <a:t>at least once a year</a:t>
            </a:r>
          </a:p>
          <a:p>
            <a:endParaRPr lang="en-US" sz="2000" dirty="0" smtClean="0">
              <a:latin typeface="Helvetica Neue LT Std 55 Roman" charset="0"/>
              <a:ea typeface="Helvetica Neue LT Std 55 Roman" charset="0"/>
              <a:cs typeface="Helvetica Neue LT Std 55 Roman" charset="0"/>
            </a:endParaRPr>
          </a:p>
          <a:p>
            <a:r>
              <a:rPr lang="en-US" sz="2000" b="1" dirty="0" smtClean="0">
                <a:latin typeface="Helvetica Neue LT Std 55 Roman" charset="0"/>
                <a:ea typeface="Helvetica Neue LT Std 55 Roman" charset="0"/>
                <a:cs typeface="Helvetica Neue LT Std 55 Roman" charset="0"/>
              </a:rPr>
              <a:t>Pay bills on time</a:t>
            </a:r>
            <a:r>
              <a:rPr lang="en-US" sz="2000" dirty="0" smtClean="0">
                <a:latin typeface="Helvetica Neue LT Std 55 Roman" charset="0"/>
                <a:ea typeface="Helvetica Neue LT Std 55 Roman" charset="0"/>
                <a:cs typeface="Helvetica Neue LT Std 55 Roman" charset="0"/>
              </a:rPr>
              <a:t> and automate payments if you have sufficient cash flow</a:t>
            </a:r>
          </a:p>
          <a:p>
            <a:endParaRPr lang="en-US" sz="2000" dirty="0" smtClean="0">
              <a:latin typeface="Helvetica Neue LT Std 55 Roman" charset="0"/>
              <a:ea typeface="Helvetica Neue LT Std 55 Roman" charset="0"/>
              <a:cs typeface="Helvetica Neue LT Std 55 Roman" charset="0"/>
            </a:endParaRPr>
          </a:p>
          <a:p>
            <a:r>
              <a:rPr lang="en-US" sz="2000" dirty="0" smtClean="0">
                <a:latin typeface="Helvetica Neue LT Std 55 Roman" charset="0"/>
                <a:ea typeface="Helvetica Neue LT Std 55 Roman" charset="0"/>
                <a:cs typeface="Helvetica Neue LT Std 55 Roman" charset="0"/>
              </a:rPr>
              <a:t>If you are going to be late, </a:t>
            </a:r>
            <a:r>
              <a:rPr lang="en-US" sz="2000" b="1" dirty="0" smtClean="0">
                <a:latin typeface="Helvetica Neue LT Std 55 Roman" charset="0"/>
                <a:ea typeface="Helvetica Neue LT Std 55 Roman" charset="0"/>
                <a:cs typeface="Helvetica Neue LT Std 55 Roman" charset="0"/>
              </a:rPr>
              <a:t>don’t wait until past the due date: </a:t>
            </a:r>
            <a:r>
              <a:rPr lang="en-US" sz="2000" dirty="0" smtClean="0">
                <a:latin typeface="Helvetica Neue LT Std 55 Roman" charset="0"/>
                <a:ea typeface="Helvetica Neue LT Std 55 Roman" charset="0"/>
                <a:cs typeface="Helvetica Neue LT Std 55 Roman" charset="0"/>
              </a:rPr>
              <a:t>call for an extension; a one-time new due date means you’re on time if payment is made by extension date</a:t>
            </a:r>
          </a:p>
          <a:p>
            <a:endParaRPr lang="en-US" sz="2000" dirty="0" smtClean="0">
              <a:latin typeface="Helvetica Neue LT Std 55 Roman" charset="0"/>
              <a:ea typeface="Helvetica Neue LT Std 55 Roman" charset="0"/>
              <a:cs typeface="Helvetica Neue LT Std 55 Roman" charset="0"/>
            </a:endParaRPr>
          </a:p>
          <a:p>
            <a:r>
              <a:rPr lang="en-US" sz="2000" b="1" dirty="0" smtClean="0">
                <a:latin typeface="Helvetica Neue LT Std 55 Roman" charset="0"/>
                <a:ea typeface="Helvetica Neue LT Std 55 Roman" charset="0"/>
                <a:cs typeface="Helvetica Neue LT Std 55 Roman" charset="0"/>
              </a:rPr>
              <a:t>Avoid being a guarantor </a:t>
            </a:r>
            <a:r>
              <a:rPr lang="en-US" sz="2000" dirty="0" smtClean="0">
                <a:latin typeface="Helvetica Neue LT Std 55 Roman" charset="0"/>
                <a:ea typeface="Helvetica Neue LT Std 55 Roman" charset="0"/>
                <a:cs typeface="Helvetica Neue LT Std 55 Roman" charset="0"/>
              </a:rPr>
              <a:t>on loans or credit for others</a:t>
            </a:r>
          </a:p>
          <a:p>
            <a:endParaRPr lang="en-US" sz="2000" dirty="0" smtClean="0">
              <a:latin typeface="Helvetica Neue LT Std 55 Roman" charset="0"/>
              <a:ea typeface="Helvetica Neue LT Std 55 Roman" charset="0"/>
              <a:cs typeface="Helvetica Neue LT Std 55 Roman" charset="0"/>
            </a:endParaRPr>
          </a:p>
          <a:p>
            <a:r>
              <a:rPr lang="en-US" sz="2000" b="1" dirty="0" smtClean="0">
                <a:latin typeface="Helvetica Neue LT Std 55 Roman" charset="0"/>
                <a:ea typeface="Helvetica Neue LT Std 55 Roman" charset="0"/>
                <a:cs typeface="Helvetica Neue LT Std 55 Roman" charset="0"/>
              </a:rPr>
              <a:t>Avoid allowing an authorized user on your credit cards </a:t>
            </a:r>
          </a:p>
          <a:p>
            <a:pPr>
              <a:buFontTx/>
              <a:buNone/>
            </a:pPr>
            <a:r>
              <a:rPr lang="en-US" sz="2000" dirty="0" smtClean="0">
                <a:latin typeface="Helvetica Neue LT Std 55 Roman" charset="0"/>
                <a:ea typeface="Helvetica Neue LT Std 55 Roman" charset="0"/>
                <a:cs typeface="Helvetica Neue LT Std 55 Roman"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Correcting Errors and Clearing up </a:t>
            </a:r>
            <a:r>
              <a:rPr lang="en-US" sz="2800" b="1" kern="0" smtClean="0">
                <a:solidFill>
                  <a:srgbClr val="284B23"/>
                </a:solidFill>
                <a:latin typeface="Helvetica Neue LT Std 75" charset="0"/>
                <a:ea typeface="Helvetica Neue LT Std 75" charset="0"/>
                <a:cs typeface="Helvetica Neue LT Std 75" charset="0"/>
              </a:rPr>
              <a:t>Credit Report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a:xfrm>
            <a:off x="428801" y="1748870"/>
            <a:ext cx="8562797"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To dispute or correct credit </a:t>
            </a:r>
            <a:r>
              <a:rPr lang="en-US" sz="2000" b="1" dirty="0" smtClean="0">
                <a:latin typeface="Helvetica Neue LT Std 55 Roman" charset="0"/>
                <a:ea typeface="Helvetica Neue LT Std 55 Roman" charset="0"/>
                <a:cs typeface="Helvetica Neue LT Std 55 Roman" charset="0"/>
              </a:rPr>
              <a:t>reports</a:t>
            </a:r>
            <a:r>
              <a:rPr lang="en-US" sz="2000" dirty="0" smtClean="0">
                <a:latin typeface="Helvetica Neue LT Std 55 Roman" charset="0"/>
                <a:ea typeface="Helvetica Neue LT Std 55 Roman" charset="0"/>
                <a:cs typeface="Helvetica Neue LT Std 55 Roman" charset="0"/>
              </a:rPr>
              <a:t>,</a:t>
            </a:r>
            <a:r>
              <a:rPr lang="en-US" sz="2000" b="1" dirty="0" smtClean="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be </a:t>
            </a:r>
            <a:r>
              <a:rPr lang="en-US" sz="2000" dirty="0">
                <a:latin typeface="Helvetica Neue LT Std 55 Roman" charset="0"/>
                <a:ea typeface="Helvetica Neue LT Std 55 Roman" charset="0"/>
                <a:cs typeface="Helvetica Neue LT Std 55 Roman" charset="0"/>
              </a:rPr>
              <a:t>sure to utilize your right to include 100-word statement of your side of the story (ex. goods were defective, the charge was incorrect)</a:t>
            </a:r>
          </a:p>
          <a:p>
            <a:pPr>
              <a:buNone/>
            </a:pPr>
            <a:endParaRPr lang="en-US" sz="2000" u="sng"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Write to the Credit Bureau </a:t>
            </a:r>
            <a:r>
              <a:rPr lang="en-US" sz="2000" dirty="0">
                <a:latin typeface="Helvetica Neue LT Std 55 Roman" charset="0"/>
                <a:ea typeface="Helvetica Neue LT Std 55 Roman" charset="0"/>
                <a:cs typeface="Helvetica Neue LT Std 55 Roman" charset="0"/>
              </a:rPr>
              <a:t>that supplied the information </a:t>
            </a:r>
          </a:p>
          <a:p>
            <a:pPr>
              <a:buNone/>
            </a:pPr>
            <a:r>
              <a:rPr lang="en-US" sz="2000" dirty="0">
                <a:latin typeface="Helvetica Neue LT Std 55 Roman" charset="0"/>
                <a:ea typeface="Helvetica Neue LT Std 55 Roman" charset="0"/>
                <a:cs typeface="Helvetica Neue LT Std 55 Roman" charset="0"/>
              </a:rPr>
              <a:t>	In your letter be sure to include: </a:t>
            </a:r>
            <a:endParaRPr lang="en-US" sz="2000" dirty="0" smtClean="0">
              <a:latin typeface="Helvetica Neue LT Std 55 Roman" charset="0"/>
              <a:ea typeface="Helvetica Neue LT Std 55 Roman" charset="0"/>
              <a:cs typeface="Helvetica Neue LT Std 55 Roman" charset="0"/>
            </a:endParaRP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Full </a:t>
            </a:r>
            <a:r>
              <a:rPr lang="en-US" sz="2000" dirty="0">
                <a:latin typeface="Helvetica Neue LT Std 55 Roman" charset="0"/>
                <a:ea typeface="Helvetica Neue LT Std 55 Roman" charset="0"/>
                <a:cs typeface="Helvetica Neue LT Std 55 Roman" charset="0"/>
              </a:rPr>
              <a:t>name including middle initial and suffix (Jr., Sr., II, etc</a:t>
            </a:r>
            <a:r>
              <a:rPr lang="en-US" sz="2000" dirty="0" smtClean="0">
                <a:latin typeface="Helvetica Neue LT Std 55 Roman" charset="0"/>
                <a:ea typeface="Helvetica Neue LT Std 55 Roman" charset="0"/>
                <a:cs typeface="Helvetica Neue LT Std 55 Roman" charset="0"/>
              </a:rPr>
              <a:t>.)</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Date </a:t>
            </a:r>
            <a:r>
              <a:rPr lang="en-US" sz="2000" dirty="0">
                <a:latin typeface="Helvetica Neue LT Std 55 Roman" charset="0"/>
                <a:ea typeface="Helvetica Neue LT Std 55 Roman" charset="0"/>
                <a:cs typeface="Helvetica Neue LT Std 55 Roman" charset="0"/>
              </a:rPr>
              <a:t>of </a:t>
            </a:r>
            <a:r>
              <a:rPr lang="en-US" sz="2000" dirty="0" smtClean="0">
                <a:latin typeface="Helvetica Neue LT Std 55 Roman" charset="0"/>
                <a:ea typeface="Helvetica Neue LT Std 55 Roman" charset="0"/>
                <a:cs typeface="Helvetica Neue LT Std 55 Roman" charset="0"/>
              </a:rPr>
              <a:t>birth</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Social </a:t>
            </a:r>
            <a:r>
              <a:rPr lang="en-US" sz="2000" dirty="0">
                <a:latin typeface="Helvetica Neue LT Std 55 Roman" charset="0"/>
                <a:ea typeface="Helvetica Neue LT Std 55 Roman" charset="0"/>
                <a:cs typeface="Helvetica Neue LT Std 55 Roman" charset="0"/>
              </a:rPr>
              <a:t>Security </a:t>
            </a:r>
            <a:r>
              <a:rPr lang="en-US" sz="2000" dirty="0" smtClean="0">
                <a:latin typeface="Helvetica Neue LT Std 55 Roman" charset="0"/>
                <a:ea typeface="Helvetica Neue LT Std 55 Roman" charset="0"/>
                <a:cs typeface="Helvetica Neue LT Std 55 Roman" charset="0"/>
              </a:rPr>
              <a:t>number</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Current </a:t>
            </a:r>
            <a:r>
              <a:rPr lang="en-US" sz="2000" dirty="0">
                <a:latin typeface="Helvetica Neue LT Std 55 Roman" charset="0"/>
                <a:ea typeface="Helvetica Neue LT Std 55 Roman" charset="0"/>
                <a:cs typeface="Helvetica Neue LT Std 55 Roman" charset="0"/>
              </a:rPr>
              <a:t>mailing </a:t>
            </a:r>
            <a:r>
              <a:rPr lang="en-US" sz="2000" dirty="0" smtClean="0">
                <a:latin typeface="Helvetica Neue LT Std 55 Roman" charset="0"/>
                <a:ea typeface="Helvetica Neue LT Std 55 Roman" charset="0"/>
                <a:cs typeface="Helvetica Neue LT Std 55 Roman" charset="0"/>
              </a:rPr>
              <a:t>address</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If </a:t>
            </a:r>
            <a:r>
              <a:rPr lang="en-US" sz="2000" dirty="0">
                <a:latin typeface="Helvetica Neue LT Std 55 Roman" charset="0"/>
                <a:ea typeface="Helvetica Neue LT Std 55 Roman" charset="0"/>
                <a:cs typeface="Helvetica Neue LT Std 55 Roman" charset="0"/>
              </a:rPr>
              <a:t>applicable, the name and account number of the creditor and item in </a:t>
            </a:r>
            <a:r>
              <a:rPr lang="en-US" sz="2000" dirty="0" smtClean="0">
                <a:latin typeface="Helvetica Neue LT Std 55 Roman" charset="0"/>
                <a:ea typeface="Helvetica Neue LT Std 55 Roman" charset="0"/>
                <a:cs typeface="Helvetica Neue LT Std 55 Roman" charset="0"/>
              </a:rPr>
              <a:t>question</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The </a:t>
            </a:r>
            <a:r>
              <a:rPr lang="en-US" sz="2000" dirty="0">
                <a:latin typeface="Helvetica Neue LT Std 55 Roman" charset="0"/>
                <a:ea typeface="Helvetica Neue LT Std 55 Roman" charset="0"/>
                <a:cs typeface="Helvetica Neue LT Std 55 Roman" charset="0"/>
              </a:rPr>
              <a:t>specific reason for your disagreement with the disputed </a:t>
            </a:r>
            <a:r>
              <a:rPr lang="en-US" sz="2000" dirty="0" smtClean="0">
                <a:latin typeface="Helvetica Neue LT Std 55 Roman" charset="0"/>
                <a:ea typeface="Helvetica Neue LT Std 55 Roman" charset="0"/>
                <a:cs typeface="Helvetica Neue LT Std 55 Roman" charset="0"/>
              </a:rPr>
              <a:t>item</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Your </a:t>
            </a:r>
            <a:r>
              <a:rPr lang="en-US" sz="2000" dirty="0">
                <a:latin typeface="Helvetica Neue LT Std 55 Roman" charset="0"/>
                <a:ea typeface="Helvetica Neue LT Std 55 Roman" charset="0"/>
                <a:cs typeface="Helvetica Neue LT Std 55 Roman" charset="0"/>
              </a:rPr>
              <a:t>signature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28801" y="1748870"/>
            <a:ext cx="8562797"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000" b="1" dirty="0">
                <a:latin typeface="Helvetica Neue LT Std 55 Roman" charset="0"/>
                <a:ea typeface="Helvetica Neue LT Std 55 Roman" charset="0"/>
                <a:cs typeface="Helvetica Neue LT Std 55 Roman" charset="0"/>
              </a:rPr>
              <a:t>Correct </a:t>
            </a:r>
            <a:r>
              <a:rPr lang="en-US" sz="2000" b="1" dirty="0" smtClean="0">
                <a:latin typeface="Helvetica Neue LT Std 55 Roman" charset="0"/>
                <a:ea typeface="Helvetica Neue LT Std 55 Roman" charset="0"/>
                <a:cs typeface="Helvetica Neue LT Std 55 Roman" charset="0"/>
              </a:rPr>
              <a:t>errors: </a:t>
            </a:r>
            <a:r>
              <a:rPr lang="en-US" sz="2000" dirty="0" smtClean="0">
                <a:latin typeface="Helvetica Neue LT Std 55 Roman" charset="0"/>
                <a:ea typeface="Helvetica Neue LT Std 55 Roman" charset="0"/>
                <a:cs typeface="Helvetica Neue LT Std 55 Roman" charset="0"/>
              </a:rPr>
              <a:t>immediately </a:t>
            </a:r>
            <a:r>
              <a:rPr lang="en-US" sz="2000" dirty="0">
                <a:latin typeface="Helvetica Neue LT Std 55 Roman" charset="0"/>
                <a:ea typeface="Helvetica Neue LT Std 55 Roman" charset="0"/>
                <a:cs typeface="Helvetica Neue LT Std 55 Roman" charset="0"/>
              </a:rPr>
              <a:t>report any errors</a:t>
            </a:r>
          </a:p>
          <a:p>
            <a:pPr>
              <a:lnSpc>
                <a:spcPct val="90000"/>
              </a:lnSpc>
            </a:pPr>
            <a:r>
              <a:rPr lang="en-US" sz="2000" b="1" dirty="0">
                <a:latin typeface="Helvetica Neue LT Std 55 Roman" charset="0"/>
                <a:ea typeface="Helvetica Neue LT Std 55 Roman" charset="0"/>
                <a:cs typeface="Helvetica Neue LT Std 55 Roman" charset="0"/>
              </a:rPr>
              <a:t>Remove items where reporting period has expired:</a:t>
            </a:r>
          </a:p>
          <a:p>
            <a:pPr lvl="1">
              <a:lnSpc>
                <a:spcPct val="90000"/>
              </a:lnSpc>
              <a:buFont typeface="Courier New" charset="0"/>
              <a:buChar char="o"/>
            </a:pPr>
            <a:r>
              <a:rPr lang="en-US" sz="2000" dirty="0">
                <a:latin typeface="Helvetica Neue LT Std 55 Roman" charset="0"/>
                <a:ea typeface="Helvetica Neue LT Std 55 Roman" charset="0"/>
                <a:cs typeface="Helvetica Neue LT Std 55 Roman" charset="0"/>
              </a:rPr>
              <a:t>	Negative information reported for 7 years</a:t>
            </a:r>
          </a:p>
          <a:p>
            <a:pPr lvl="1">
              <a:lnSpc>
                <a:spcPct val="90000"/>
              </a:lnSpc>
              <a:buFont typeface="Courier New" charset="0"/>
              <a:buChar char="o"/>
            </a:pPr>
            <a:r>
              <a:rPr lang="en-US" sz="2000" dirty="0">
                <a:latin typeface="Helvetica Neue LT Std 55 Roman" charset="0"/>
                <a:ea typeface="Helvetica Neue LT Std 55 Roman" charset="0"/>
                <a:cs typeface="Helvetica Neue LT Std 55 Roman" charset="0"/>
              </a:rPr>
              <a:t>   Chapter 7 Bankruptcies reported for 10 years</a:t>
            </a:r>
          </a:p>
          <a:p>
            <a:pPr lvl="1">
              <a:lnSpc>
                <a:spcPct val="90000"/>
              </a:lnSpc>
              <a:buFont typeface="Courier New" charset="0"/>
              <a:buChar char="o"/>
            </a:pPr>
            <a:r>
              <a:rPr lang="en-US" sz="2000" dirty="0">
                <a:latin typeface="Helvetica Neue LT Std 55 Roman" charset="0"/>
                <a:ea typeface="Helvetica Neue LT Std 55 Roman" charset="0"/>
                <a:cs typeface="Helvetica Neue LT Std 55 Roman" charset="0"/>
              </a:rPr>
              <a:t>   Chapter 13 Bankruptcies reported for 7 years</a:t>
            </a:r>
          </a:p>
          <a:p>
            <a:pPr lvl="1">
              <a:lnSpc>
                <a:spcPct val="90000"/>
              </a:lnSpc>
              <a:buFont typeface="Courier New" charset="0"/>
              <a:buChar char="o"/>
            </a:pPr>
            <a:r>
              <a:rPr lang="en-US" sz="2000" dirty="0">
                <a:latin typeface="Helvetica Neue LT Std 55 Roman" charset="0"/>
                <a:ea typeface="Helvetica Neue LT Std 55 Roman" charset="0"/>
                <a:cs typeface="Helvetica Neue LT Std 55 Roman" charset="0"/>
              </a:rPr>
              <a:t>   Criminal records – no time limit</a:t>
            </a:r>
          </a:p>
          <a:p>
            <a:pPr lvl="1">
              <a:lnSpc>
                <a:spcPct val="90000"/>
              </a:lnSpc>
              <a:buFont typeface="Courier New" charset="0"/>
              <a:buChar char="o"/>
            </a:pPr>
            <a:r>
              <a:rPr lang="en-US" sz="2000" dirty="0">
                <a:latin typeface="Helvetica Neue LT Std 55 Roman" charset="0"/>
                <a:ea typeface="Helvetica Neue LT Std 55 Roman" charset="0"/>
                <a:cs typeface="Helvetica Neue LT Std 55 Roman" charset="0"/>
              </a:rPr>
              <a:t>   Other items covered in Consumer Debt Protection</a:t>
            </a:r>
          </a:p>
          <a:p>
            <a:pPr>
              <a:lnSpc>
                <a:spcPct val="90000"/>
              </a:lnSpc>
            </a:pPr>
            <a:r>
              <a:rPr lang="en-US" sz="2000" b="1" dirty="0">
                <a:latin typeface="Helvetica Neue LT Std 55 Roman" charset="0"/>
                <a:ea typeface="Helvetica Neue LT Std 55 Roman" charset="0"/>
                <a:cs typeface="Helvetica Neue LT Std 55 Roman" charset="0"/>
              </a:rPr>
              <a:t>Start paying on time</a:t>
            </a:r>
          </a:p>
          <a:p>
            <a:pPr>
              <a:lnSpc>
                <a:spcPct val="90000"/>
              </a:lnSpc>
            </a:pPr>
            <a:r>
              <a:rPr lang="en-US" sz="2000" b="1" dirty="0">
                <a:latin typeface="Helvetica Neue LT Std 55 Roman" charset="0"/>
                <a:ea typeface="Helvetica Neue LT Std 55 Roman" charset="0"/>
                <a:cs typeface="Helvetica Neue LT Std 55 Roman" charset="0"/>
              </a:rPr>
              <a:t>Obtain secured credit card</a:t>
            </a:r>
          </a:p>
          <a:p>
            <a:pPr>
              <a:lnSpc>
                <a:spcPct val="90000"/>
              </a:lnSpc>
            </a:pPr>
            <a:r>
              <a:rPr lang="en-US" sz="2000" b="1" dirty="0">
                <a:latin typeface="Helvetica Neue LT Std 55 Roman" charset="0"/>
                <a:ea typeface="Helvetica Neue LT Std 55 Roman" charset="0"/>
                <a:cs typeface="Helvetica Neue LT Std 55 Roman" charset="0"/>
              </a:rPr>
              <a:t>Credit builder loans </a:t>
            </a:r>
            <a:r>
              <a:rPr lang="en-US" sz="2000" dirty="0">
                <a:latin typeface="Helvetica Neue LT Std 55 Roman" charset="0"/>
                <a:ea typeface="Helvetica Neue LT Std 55 Roman" charset="0"/>
                <a:cs typeface="Helvetica Neue LT Std 55 Roman" charset="0"/>
              </a:rPr>
              <a:t>(offered by some credit unions or community banks)</a:t>
            </a:r>
          </a:p>
          <a:p>
            <a:pPr>
              <a:lnSpc>
                <a:spcPct val="90000"/>
              </a:lnSpc>
            </a:pPr>
            <a:r>
              <a:rPr lang="en-US" sz="2000" b="1" dirty="0">
                <a:latin typeface="Helvetica Neue LT Std 55 Roman" charset="0"/>
                <a:ea typeface="Helvetica Neue LT Std 55 Roman" charset="0"/>
                <a:cs typeface="Helvetica Neue LT Std 55 Roman" charset="0"/>
              </a:rPr>
              <a:t>Obtain an authorized user card </a:t>
            </a:r>
            <a:r>
              <a:rPr lang="en-US" sz="2000" dirty="0">
                <a:latin typeface="Helvetica Neue LT Std 55 Roman" charset="0"/>
                <a:ea typeface="Helvetica Neue LT Std 55 Roman" charset="0"/>
                <a:cs typeface="Helvetica Neue LT Std 55 Roman" charset="0"/>
              </a:rPr>
              <a:t>(risk for primary cardholder)</a:t>
            </a:r>
          </a:p>
          <a:p>
            <a:pPr>
              <a:lnSpc>
                <a:spcPct val="90000"/>
              </a:lnSpc>
            </a:pPr>
            <a:r>
              <a:rPr lang="en-US" sz="2000" b="1" dirty="0">
                <a:latin typeface="Helvetica Neue LT Std 55 Roman" charset="0"/>
                <a:ea typeface="Helvetica Neue LT Std 55 Roman" charset="0"/>
                <a:cs typeface="Helvetica Neue LT Std 55 Roman" charset="0"/>
              </a:rPr>
              <a:t>Obtain a guarantor </a:t>
            </a:r>
            <a:r>
              <a:rPr lang="en-US" sz="2000" dirty="0">
                <a:latin typeface="Helvetica Neue LT Std 55 Roman" charset="0"/>
                <a:ea typeface="Helvetica Neue LT Std 55 Roman" charset="0"/>
                <a:cs typeface="Helvetica Neue LT Std 55 Roman" charset="0"/>
              </a:rPr>
              <a:t>(risk for the guarantor)</a:t>
            </a:r>
          </a:p>
          <a:p>
            <a:pPr>
              <a:lnSpc>
                <a:spcPct val="90000"/>
              </a:lnSpc>
              <a:buNone/>
            </a:pPr>
            <a:endParaRPr lang="en-US" sz="2000" dirty="0">
              <a:latin typeface="Helvetica Neue LT Std 55 Roman" charset="0"/>
              <a:ea typeface="Helvetica Neue LT Std 55 Roman" charset="0"/>
              <a:cs typeface="Helvetica Neue LT Std 55 Roman" charset="0"/>
            </a:endParaRPr>
          </a:p>
          <a:p>
            <a:pPr>
              <a:lnSpc>
                <a:spcPct val="90000"/>
              </a:lnSpc>
            </a:pPr>
            <a:endParaRPr lang="en-US" sz="2000" dirty="0">
              <a:latin typeface="Helvetica Neue LT Std 55 Roman" charset="0"/>
              <a:ea typeface="Helvetica Neue LT Std 55 Roman" charset="0"/>
              <a:cs typeface="Helvetica Neue LT Std 55 Roman" charset="0"/>
            </a:endParaRPr>
          </a:p>
        </p:txBody>
      </p:sp>
      <p:sp>
        <p:nvSpPr>
          <p:cNvPr id="14" name="Rectangle 1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Strategies for Credit Repair</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8" name="Straight Connector 1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 is a Credit Card?</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3" name="Content Placeholder 2"/>
          <p:cNvSpPr txBox="1">
            <a:spLocks/>
          </p:cNvSpPr>
          <p:nvPr/>
        </p:nvSpPr>
        <p:spPr>
          <a:xfrm>
            <a:off x="304800" y="1748870"/>
            <a:ext cx="76483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125" indent="-255588">
              <a:spcBef>
                <a:spcPts val="1500"/>
              </a:spcBef>
              <a:buFontTx/>
              <a:buChar char="•"/>
            </a:pPr>
            <a:r>
              <a:rPr lang="en-US" sz="2000" dirty="0">
                <a:solidFill>
                  <a:srgbClr val="000000"/>
                </a:solidFill>
                <a:latin typeface="Helvetica Neue LT Std 55 Roman" charset="0"/>
                <a:ea typeface="Helvetica Neue LT Std 55 Roman" charset="0"/>
                <a:cs typeface="Helvetica Neue LT Std 55 Roman" charset="0"/>
              </a:rPr>
              <a:t>Card issued by lender or institution which allows the consumer to access a line of credit to purchase goods, services or obtain a loan (cash advance) based on a contractual </a:t>
            </a:r>
            <a:r>
              <a:rPr lang="en-US" sz="2000" dirty="0" smtClean="0">
                <a:solidFill>
                  <a:srgbClr val="000000"/>
                </a:solidFill>
                <a:latin typeface="Helvetica Neue LT Std 55 Roman" charset="0"/>
                <a:ea typeface="Helvetica Neue LT Std 55 Roman" charset="0"/>
                <a:cs typeface="Helvetica Neue LT Std 55 Roman" charset="0"/>
              </a:rPr>
              <a:t>agreement</a:t>
            </a:r>
          </a:p>
          <a:p>
            <a:pPr marL="365125" indent="-255588">
              <a:spcBef>
                <a:spcPts val="1500"/>
              </a:spcBef>
              <a:buFontTx/>
              <a:buChar char="•"/>
            </a:pPr>
            <a:endParaRPr lang="en-US" sz="2000" dirty="0">
              <a:solidFill>
                <a:srgbClr val="000000"/>
              </a:solidFill>
              <a:latin typeface="Helvetica Neue LT Std 55 Roman" charset="0"/>
              <a:ea typeface="Helvetica Neue LT Std 55 Roman" charset="0"/>
              <a:cs typeface="Helvetica Neue LT Std 55 Roman" charset="0"/>
            </a:endParaRPr>
          </a:p>
          <a:p>
            <a:pPr marL="365125" indent="-255588">
              <a:spcBef>
                <a:spcPts val="1500"/>
              </a:spcBef>
              <a:buFontTx/>
              <a:buChar char="•"/>
            </a:pPr>
            <a:r>
              <a:rPr lang="en-US" sz="2000" dirty="0">
                <a:solidFill>
                  <a:srgbClr val="000000"/>
                </a:solidFill>
                <a:latin typeface="Helvetica Neue LT Std 55 Roman" charset="0"/>
                <a:ea typeface="Helvetica Neue LT Std 55 Roman" charset="0"/>
                <a:cs typeface="Helvetica Neue LT Std 55 Roman" charset="0"/>
              </a:rPr>
              <a:t>Cardholder must pay amount drawn on as agreed, e.g. in full, or over time with agreed upon interest and other costs or </a:t>
            </a:r>
            <a:r>
              <a:rPr lang="en-US" sz="2000" dirty="0" smtClean="0">
                <a:solidFill>
                  <a:srgbClr val="000000"/>
                </a:solidFill>
                <a:latin typeface="Helvetica Neue LT Std 55 Roman" charset="0"/>
                <a:ea typeface="Helvetica Neue LT Std 55 Roman" charset="0"/>
                <a:cs typeface="Helvetica Neue LT Std 55 Roman" charset="0"/>
              </a:rPr>
              <a:t>fees</a:t>
            </a:r>
          </a:p>
          <a:p>
            <a:pPr marL="365125" indent="-255588">
              <a:spcBef>
                <a:spcPts val="1500"/>
              </a:spcBef>
              <a:buFontTx/>
              <a:buChar char="•"/>
            </a:pPr>
            <a:endParaRPr lang="en-US" sz="2000" dirty="0">
              <a:solidFill>
                <a:srgbClr val="000000"/>
              </a:solidFill>
              <a:latin typeface="Helvetica Neue LT Std 55 Roman" charset="0"/>
              <a:ea typeface="Helvetica Neue LT Std 55 Roman" charset="0"/>
              <a:cs typeface="Helvetica Neue LT Std 55 Roman" charset="0"/>
            </a:endParaRPr>
          </a:p>
          <a:p>
            <a:pPr marL="365125" indent="-255588">
              <a:spcBef>
                <a:spcPts val="1500"/>
              </a:spcBef>
              <a:buFontTx/>
              <a:buChar char="•"/>
            </a:pPr>
            <a:r>
              <a:rPr lang="en-US" sz="2000" dirty="0">
                <a:solidFill>
                  <a:srgbClr val="000000"/>
                </a:solidFill>
                <a:latin typeface="Helvetica Neue LT Std 55 Roman" charset="0"/>
                <a:ea typeface="Helvetica Neue LT Std 55 Roman" charset="0"/>
                <a:cs typeface="Helvetica Neue LT Std 55 Roman" charset="0"/>
              </a:rPr>
              <a:t>Not to be confused with a charge card where balance must be paid in full when invoiced (some cards allow you to select specific charges to pay over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28</a:t>
            </a:fld>
            <a:endParaRPr lang="en-US">
              <a:solidFill>
                <a:srgbClr val="FFFFFF"/>
              </a:solidFill>
              <a:latin typeface="+mn-lt"/>
            </a:endParaRPr>
          </a:p>
        </p:txBody>
      </p:sp>
      <p:pic>
        <p:nvPicPr>
          <p:cNvPr id="9223"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7"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Credit Card Protections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1" y="1748870"/>
            <a:ext cx="81055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Credit card companies must provide a 45-day written notice before changing the interest rate </a:t>
            </a:r>
            <a:r>
              <a:rPr lang="en-US" sz="2000" dirty="0">
                <a:solidFill>
                  <a:srgbClr val="000000"/>
                </a:solidFill>
                <a:latin typeface="Helvetica Neue LT Std 55 Roman" charset="0"/>
                <a:ea typeface="Helvetica Neue LT Std 55 Roman" charset="0"/>
                <a:cs typeface="Helvetica Neue LT Std 55 Roman" charset="0"/>
              </a:rPr>
              <a:t>on future balances or making significant changes to the terms of a credit card agreement</a:t>
            </a:r>
          </a:p>
          <a:p>
            <a:pPr>
              <a:spcBef>
                <a:spcPts val="1000"/>
              </a:spcBef>
              <a:buFontTx/>
              <a:buChar char="•"/>
            </a:pPr>
            <a:r>
              <a:rPr lang="en-US" sz="2000" dirty="0">
                <a:solidFill>
                  <a:srgbClr val="000000"/>
                </a:solidFill>
                <a:latin typeface="Helvetica Neue LT Std 55 Roman" charset="0"/>
                <a:ea typeface="Helvetica Neue LT Std 55 Roman" charset="0"/>
                <a:cs typeface="Helvetica Neue LT Std 55 Roman" charset="0"/>
              </a:rPr>
              <a:t>Notice gives consumers the right to cancel and avoid fee increase</a:t>
            </a:r>
          </a:p>
          <a:p>
            <a:pPr>
              <a:spcBef>
                <a:spcPts val="1000"/>
              </a:spcBef>
              <a:buFontTx/>
              <a:buChar char="•"/>
            </a:pPr>
            <a:r>
              <a:rPr lang="en-US" sz="2000" dirty="0">
                <a:solidFill>
                  <a:srgbClr val="000000"/>
                </a:solidFill>
                <a:latin typeface="Helvetica Neue LT Std 55 Roman" charset="0"/>
                <a:ea typeface="Helvetica Neue LT Std 55 Roman" charset="0"/>
                <a:cs typeface="Helvetica Neue LT Std 55 Roman" charset="0"/>
              </a:rPr>
              <a:t>If the consumer cancels, he/she must repay the debt either over five years or by making monthly payments of up to twice the current minimum payment</a:t>
            </a: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Exceptions: </a:t>
            </a:r>
          </a:p>
          <a:p>
            <a:pPr marL="800100" lvl="1" indent="-342900">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45-day notice is </a:t>
            </a:r>
            <a:r>
              <a:rPr lang="en-US" sz="2000" b="1" dirty="0">
                <a:solidFill>
                  <a:srgbClr val="000000"/>
                </a:solidFill>
                <a:latin typeface="Helvetica Neue LT Std 55 Roman" charset="0"/>
                <a:ea typeface="Helvetica Neue LT Std 55 Roman" charset="0"/>
                <a:cs typeface="Helvetica Neue LT Std 55 Roman" charset="0"/>
              </a:rPr>
              <a:t>not</a:t>
            </a:r>
            <a:r>
              <a:rPr lang="en-US" sz="2000" dirty="0">
                <a:solidFill>
                  <a:srgbClr val="000000"/>
                </a:solidFill>
                <a:latin typeface="Helvetica Neue LT Std 55 Roman" charset="0"/>
                <a:ea typeface="Helvetica Neue LT Std 55 Roman" charset="0"/>
                <a:cs typeface="Helvetica Neue LT Std 55 Roman" charset="0"/>
              </a:rPr>
              <a:t> required if change is due to a variable rate</a:t>
            </a:r>
          </a:p>
          <a:p>
            <a:pPr marL="800100" lvl="1" indent="-342900">
              <a:lnSpc>
                <a:spcPct val="80000"/>
              </a:lnSpc>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The expiration of a promotional rate</a:t>
            </a:r>
          </a:p>
          <a:p>
            <a:pPr marL="800100" lvl="1" indent="-342900">
              <a:lnSpc>
                <a:spcPct val="80000"/>
              </a:lnSpc>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Failure to comply with the terms of a “workout” or “hardship” agreement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29</a:t>
            </a:fld>
            <a:endParaRPr lang="en-US">
              <a:solidFill>
                <a:srgbClr val="FFFFFF"/>
              </a:solidFill>
              <a:latin typeface="+mn-lt"/>
            </a:endParaRPr>
          </a:p>
        </p:txBody>
      </p:sp>
      <p:pic>
        <p:nvPicPr>
          <p:cNvPr id="8"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Credit Card Protections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7" name="Content Placeholder 2"/>
          <p:cNvSpPr txBox="1">
            <a:spLocks/>
          </p:cNvSpPr>
          <p:nvPr/>
        </p:nvSpPr>
        <p:spPr>
          <a:xfrm>
            <a:off x="428801" y="1748870"/>
            <a:ext cx="81055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Credit card companies cannot raise interest rates</a:t>
            </a:r>
            <a:r>
              <a:rPr lang="en-US" sz="2000" dirty="0">
                <a:solidFill>
                  <a:srgbClr val="000000"/>
                </a:solidFill>
                <a:latin typeface="Helvetica Neue LT Std 55 Roman" charset="0"/>
                <a:ea typeface="Helvetica Neue LT Std 55 Roman" charset="0"/>
                <a:cs typeface="Helvetica Neue LT Std 55 Roman" charset="0"/>
              </a:rPr>
              <a:t> on </a:t>
            </a:r>
            <a:r>
              <a:rPr lang="en-US" sz="2000" b="1" dirty="0">
                <a:solidFill>
                  <a:srgbClr val="000000"/>
                </a:solidFill>
                <a:latin typeface="Helvetica Neue LT Std 55 Roman" charset="0"/>
                <a:ea typeface="Helvetica Neue LT Std 55 Roman" charset="0"/>
                <a:cs typeface="Helvetica Neue LT Std 55 Roman" charset="0"/>
              </a:rPr>
              <a:t>existing</a:t>
            </a:r>
            <a:r>
              <a:rPr lang="en-US" sz="2000" dirty="0">
                <a:solidFill>
                  <a:srgbClr val="000000"/>
                </a:solidFill>
                <a:latin typeface="Helvetica Neue LT Std 55 Roman" charset="0"/>
                <a:ea typeface="Helvetica Neue LT Std 55 Roman" charset="0"/>
                <a:cs typeface="Helvetica Neue LT Std 55 Roman" charset="0"/>
              </a:rPr>
              <a:t> balances</a:t>
            </a: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Exceptions:</a:t>
            </a:r>
          </a:p>
          <a:p>
            <a:pPr lvl="1">
              <a:spcBef>
                <a:spcPts val="1000"/>
              </a:spcBef>
              <a:buFont typeface="Courier New" charset="0"/>
              <a:buChar char="o"/>
            </a:pPr>
            <a:r>
              <a:rPr lang="en-US" sz="1800" dirty="0">
                <a:solidFill>
                  <a:srgbClr val="000000"/>
                </a:solidFill>
                <a:latin typeface="Helvetica Neue LT Std 55 Roman" charset="0"/>
                <a:ea typeface="Helvetica Neue LT Std 55 Roman" charset="0"/>
                <a:cs typeface="Helvetica Neue LT Std 55 Roman" charset="0"/>
              </a:rPr>
              <a:t>Does </a:t>
            </a:r>
            <a:r>
              <a:rPr lang="en-US" sz="1800" b="1" dirty="0">
                <a:solidFill>
                  <a:srgbClr val="000000"/>
                </a:solidFill>
                <a:latin typeface="Helvetica Neue LT Std 55 Roman" charset="0"/>
                <a:ea typeface="Helvetica Neue LT Std 55 Roman" charset="0"/>
                <a:cs typeface="Helvetica Neue LT Std 55 Roman" charset="0"/>
              </a:rPr>
              <a:t>not</a:t>
            </a:r>
            <a:r>
              <a:rPr lang="en-US" sz="1800" dirty="0">
                <a:solidFill>
                  <a:srgbClr val="000000"/>
                </a:solidFill>
                <a:latin typeface="Helvetica Neue LT Std 55 Roman" charset="0"/>
                <a:ea typeface="Helvetica Neue LT Std 55 Roman" charset="0"/>
                <a:cs typeface="Helvetica Neue LT Std 55 Roman" charset="0"/>
              </a:rPr>
              <a:t> apply when minimum payment is 60 days late</a:t>
            </a:r>
          </a:p>
          <a:p>
            <a:pPr lvl="1">
              <a:spcBef>
                <a:spcPts val="1000"/>
              </a:spcBef>
              <a:buFont typeface="Courier New" charset="0"/>
              <a:buChar char="o"/>
            </a:pPr>
            <a:r>
              <a:rPr lang="en-US" sz="1800" dirty="0">
                <a:solidFill>
                  <a:srgbClr val="000000"/>
                </a:solidFill>
                <a:latin typeface="Helvetica Neue LT Std 55 Roman" charset="0"/>
                <a:ea typeface="Helvetica Neue LT Std 55 Roman" charset="0"/>
                <a:cs typeface="Helvetica Neue LT Std 55 Roman" charset="0"/>
              </a:rPr>
              <a:t>The change is due to a change in the index tied to a variable rate</a:t>
            </a:r>
          </a:p>
          <a:p>
            <a:pPr lvl="1">
              <a:spcBef>
                <a:spcPts val="1000"/>
              </a:spcBef>
              <a:buFont typeface="Courier New" charset="0"/>
              <a:buChar char="o"/>
            </a:pPr>
            <a:r>
              <a:rPr lang="en-US" sz="1800" dirty="0">
                <a:solidFill>
                  <a:srgbClr val="000000"/>
                </a:solidFill>
                <a:latin typeface="Helvetica Neue LT Std 55 Roman" charset="0"/>
                <a:ea typeface="Helvetica Neue LT Std 55 Roman" charset="0"/>
                <a:cs typeface="Helvetica Neue LT Std 55 Roman" charset="0"/>
              </a:rPr>
              <a:t>A promotional rate expires</a:t>
            </a:r>
          </a:p>
          <a:p>
            <a:pPr lvl="1">
              <a:spcBef>
                <a:spcPts val="1000"/>
              </a:spcBef>
              <a:buFont typeface="Courier New" charset="0"/>
              <a:buChar char="o"/>
            </a:pPr>
            <a:r>
              <a:rPr lang="en-US" sz="1800" dirty="0">
                <a:solidFill>
                  <a:srgbClr val="000000"/>
                </a:solidFill>
                <a:latin typeface="Helvetica Neue LT Std 55 Roman" charset="0"/>
                <a:ea typeface="Helvetica Neue LT Std 55 Roman" charset="0"/>
                <a:cs typeface="Helvetica Neue LT Std 55 Roman" charset="0"/>
              </a:rPr>
              <a:t>The consumer fails to comply with the terms of a “workout” – where the debtor and the creditor has negotiated a payment plan different than the one required by the card agreement or “hardship” agreement – where the creditor may extend time to pay, or lower payments due to a debtor’s hardship such as job loss, illness, catastrophe such as a hurricane, or unexpected setback making it difficult to pay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428803" y="2514600"/>
            <a:ext cx="8229600" cy="3505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1500"/>
              </a:spcBef>
              <a:buNone/>
            </a:pPr>
            <a:r>
              <a:rPr lang="en-US" sz="1800" dirty="0">
                <a:solidFill>
                  <a:srgbClr val="000000"/>
                </a:solidFill>
                <a:latin typeface="Helvetica Neue LT Std 55 Roman" charset="0"/>
                <a:ea typeface="Helvetica Neue LT Std 55 Roman" charset="0"/>
                <a:cs typeface="Helvetica Neue LT Std 55 Roman" charset="0"/>
              </a:rPr>
              <a:t>What is credit and is it important</a:t>
            </a:r>
            <a:r>
              <a:rPr lang="en-US" sz="1800" dirty="0" smtClean="0">
                <a:solidFill>
                  <a:srgbClr val="000000"/>
                </a:solidFill>
                <a:latin typeface="Helvetica Neue LT Std 55 Roman" charset="0"/>
                <a:ea typeface="Helvetica Neue LT Std 55 Roman" charset="0"/>
                <a:cs typeface="Helvetica Neue LT Std 55 Roman" charset="0"/>
              </a:rPr>
              <a:t>?</a:t>
            </a:r>
          </a:p>
          <a:p>
            <a:pPr marL="0" indent="0">
              <a:lnSpc>
                <a:spcPct val="80000"/>
              </a:lnSpc>
              <a:spcBef>
                <a:spcPts val="1500"/>
              </a:spcBef>
              <a:buNone/>
            </a:pPr>
            <a:endParaRPr lang="en-US"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n-US" sz="1800" dirty="0">
                <a:solidFill>
                  <a:srgbClr val="000000"/>
                </a:solidFill>
                <a:latin typeface="Helvetica Neue LT Std 55 Roman" charset="0"/>
                <a:ea typeface="Helvetica Neue LT Std 55 Roman" charset="0"/>
                <a:cs typeface="Helvetica Neue LT Std 55 Roman" charset="0"/>
              </a:rPr>
              <a:t>How do I obtain a credit report and a credit score</a:t>
            </a:r>
            <a:r>
              <a:rPr lang="en-US" sz="1800" dirty="0" smtClean="0">
                <a:solidFill>
                  <a:srgbClr val="000000"/>
                </a:solidFill>
                <a:latin typeface="Helvetica Neue LT Std 55 Roman" charset="0"/>
                <a:ea typeface="Helvetica Neue LT Std 55 Roman" charset="0"/>
                <a:cs typeface="Helvetica Neue LT Std 55 Roman" charset="0"/>
              </a:rPr>
              <a:t>?</a:t>
            </a:r>
          </a:p>
          <a:p>
            <a:pPr marL="0" indent="0">
              <a:lnSpc>
                <a:spcPct val="80000"/>
              </a:lnSpc>
              <a:spcBef>
                <a:spcPts val="1500"/>
              </a:spcBef>
              <a:buNone/>
            </a:pPr>
            <a:endParaRPr lang="en-US"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n-US" sz="1800" dirty="0">
                <a:solidFill>
                  <a:srgbClr val="000000"/>
                </a:solidFill>
                <a:latin typeface="Helvetica Neue LT Std 55 Roman" charset="0"/>
                <a:ea typeface="Helvetica Neue LT Std 55 Roman" charset="0"/>
                <a:cs typeface="Helvetica Neue LT Std 55 Roman" charset="0"/>
              </a:rPr>
              <a:t>How do I build, maintain or repair credit that is damaged</a:t>
            </a:r>
            <a:r>
              <a:rPr lang="en-US" sz="1800" dirty="0" smtClean="0">
                <a:solidFill>
                  <a:srgbClr val="000000"/>
                </a:solidFill>
                <a:latin typeface="Helvetica Neue LT Std 55 Roman" charset="0"/>
                <a:ea typeface="Helvetica Neue LT Std 55 Roman" charset="0"/>
                <a:cs typeface="Helvetica Neue LT Std 55 Roman" charset="0"/>
              </a:rPr>
              <a:t>?</a:t>
            </a:r>
          </a:p>
          <a:p>
            <a:pPr marL="0" indent="0">
              <a:lnSpc>
                <a:spcPct val="80000"/>
              </a:lnSpc>
              <a:spcBef>
                <a:spcPts val="1500"/>
              </a:spcBef>
              <a:buNone/>
            </a:pPr>
            <a:endParaRPr lang="en-US"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n-US" sz="1800" dirty="0">
                <a:solidFill>
                  <a:srgbClr val="000000"/>
                </a:solidFill>
                <a:latin typeface="Helvetica Neue LT Std 55 Roman" charset="0"/>
                <a:ea typeface="Helvetica Neue LT Std 55 Roman" charset="0"/>
                <a:cs typeface="Helvetica Neue LT Std 55 Roman" charset="0"/>
              </a:rPr>
              <a:t>When I should use credit vs. making payments from my checking or savings accounts</a:t>
            </a:r>
            <a:r>
              <a:rPr lang="en-US" sz="1800" dirty="0" smtClean="0">
                <a:solidFill>
                  <a:srgbClr val="000000"/>
                </a:solidFill>
                <a:latin typeface="Helvetica Neue LT Std 55 Roman" charset="0"/>
                <a:ea typeface="Helvetica Neue LT Std 55 Roman" charset="0"/>
                <a:cs typeface="Helvetica Neue LT Std 55 Roman" charset="0"/>
              </a:rPr>
              <a:t>?</a:t>
            </a:r>
          </a:p>
          <a:p>
            <a:pPr marL="0" indent="0">
              <a:lnSpc>
                <a:spcPct val="80000"/>
              </a:lnSpc>
              <a:spcBef>
                <a:spcPts val="1500"/>
              </a:spcBef>
              <a:buNone/>
            </a:pPr>
            <a:endParaRPr lang="en-US"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n-US" sz="1800" dirty="0">
                <a:solidFill>
                  <a:srgbClr val="000000"/>
                </a:solidFill>
                <a:latin typeface="Helvetica Neue LT Std 55 Roman" charset="0"/>
                <a:ea typeface="Helvetica Neue LT Std 55 Roman" charset="0"/>
                <a:cs typeface="Helvetica Neue LT Std 55 Roman" charset="0"/>
              </a:rPr>
              <a:t>How do I choose the right credit card</a:t>
            </a:r>
            <a:r>
              <a:rPr lang="en-US" sz="1800" dirty="0" smtClean="0">
                <a:solidFill>
                  <a:srgbClr val="000000"/>
                </a:solidFill>
                <a:latin typeface="Helvetica Neue LT Std 55 Roman" charset="0"/>
                <a:ea typeface="Helvetica Neue LT Std 55 Roman" charset="0"/>
                <a:cs typeface="Helvetica Neue LT Std 55 Roman" charset="0"/>
              </a:rPr>
              <a:t>?</a:t>
            </a:r>
          </a:p>
          <a:p>
            <a:pPr marL="0" indent="0">
              <a:lnSpc>
                <a:spcPct val="80000"/>
              </a:lnSpc>
              <a:spcBef>
                <a:spcPts val="1500"/>
              </a:spcBef>
              <a:buNone/>
            </a:pPr>
            <a:endParaRPr lang="en-US" sz="1800" dirty="0">
              <a:solidFill>
                <a:srgbClr val="000000"/>
              </a:solidFill>
              <a:latin typeface="Helvetica Neue LT Std 55 Roman" charset="0"/>
              <a:ea typeface="Helvetica Neue LT Std 55 Roman" charset="0"/>
              <a:cs typeface="Helvetica Neue LT Std 55 Roman" charset="0"/>
            </a:endParaRPr>
          </a:p>
          <a:p>
            <a:pPr marL="0" indent="0">
              <a:lnSpc>
                <a:spcPct val="80000"/>
              </a:lnSpc>
              <a:spcBef>
                <a:spcPts val="1500"/>
              </a:spcBef>
              <a:buNone/>
            </a:pPr>
            <a:r>
              <a:rPr lang="en-US" sz="1800" dirty="0">
                <a:solidFill>
                  <a:srgbClr val="000000"/>
                </a:solidFill>
                <a:latin typeface="Helvetica Neue LT Std 55 Roman" charset="0"/>
                <a:ea typeface="Helvetica Neue LT Std 55 Roman" charset="0"/>
                <a:cs typeface="Helvetica Neue LT Std 55 Roman" charset="0"/>
              </a:rPr>
              <a:t>What is predatory lending and how does it affect clients?</a:t>
            </a:r>
            <a:endParaRPr lang="en-US" sz="1800" dirty="0">
              <a:latin typeface="Helvetica Neue LT Std 55 Roman" charset="0"/>
              <a:ea typeface="Helvetica Neue LT Std 55 Roman" charset="0"/>
              <a:cs typeface="Helvetica Neue LT Std 55 Roman" charset="0"/>
            </a:endParaRPr>
          </a:p>
        </p:txBody>
      </p:sp>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Questions to Think About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flipH="1">
            <a:off x="533400" y="289473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 y="354135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3400" y="4192747"/>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400" y="484413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cxnSp>
        <p:nvCxnSpPr>
          <p:cNvPr id="16" name="Straight Connector 15"/>
          <p:cNvCxnSpPr/>
          <p:nvPr/>
        </p:nvCxnSpPr>
        <p:spPr>
          <a:xfrm flipH="1">
            <a:off x="533400" y="5486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30</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Credit Card Protections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1" y="1748870"/>
            <a:ext cx="81055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Interest Rates in First Year of New Card</a:t>
            </a:r>
            <a:r>
              <a:rPr lang="en-US" sz="2000" dirty="0">
                <a:solidFill>
                  <a:srgbClr val="000000"/>
                </a:solidFill>
                <a:latin typeface="Helvetica Neue LT Std 55 Roman" charset="0"/>
                <a:ea typeface="Helvetica Neue LT Std 55 Roman" charset="0"/>
                <a:cs typeface="Helvetica Neue LT Std 55 Roman" charset="0"/>
              </a:rPr>
              <a:t>: Cannot raise the rates for future purchase for the first year the account is open</a:t>
            </a: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Exceptions:</a:t>
            </a:r>
            <a:r>
              <a:rPr lang="en-US" sz="2000" dirty="0">
                <a:solidFill>
                  <a:srgbClr val="000000"/>
                </a:solidFill>
                <a:latin typeface="Helvetica Neue LT Std 55 Roman" charset="0"/>
                <a:ea typeface="Helvetica Neue LT Std 55 Roman" charset="0"/>
                <a:cs typeface="Helvetica Neue LT Std 55 Roman" charset="0"/>
              </a:rPr>
              <a:t> </a:t>
            </a:r>
          </a:p>
          <a:p>
            <a:pPr marL="800100" lvl="1" indent="-342900">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Does </a:t>
            </a:r>
            <a:r>
              <a:rPr lang="en-US" sz="2000" b="1" dirty="0" smtClean="0">
                <a:solidFill>
                  <a:srgbClr val="000000"/>
                </a:solidFill>
                <a:latin typeface="Helvetica Neue LT Std 55 Roman" charset="0"/>
                <a:ea typeface="Helvetica Neue LT Std 55 Roman" charset="0"/>
                <a:cs typeface="Helvetica Neue LT Std 55 Roman" charset="0"/>
              </a:rPr>
              <a:t>not</a:t>
            </a:r>
            <a:r>
              <a:rPr lang="en-US" sz="2000" dirty="0" smtClean="0">
                <a:solidFill>
                  <a:srgbClr val="000000"/>
                </a:solidFill>
                <a:latin typeface="Helvetica Neue LT Std 55 Roman" charset="0"/>
                <a:ea typeface="Helvetica Neue LT Std 55 Roman" charset="0"/>
                <a:cs typeface="Helvetica Neue LT Std 55 Roman" charset="0"/>
              </a:rPr>
              <a:t> </a:t>
            </a:r>
            <a:r>
              <a:rPr lang="en-US" sz="2000" dirty="0">
                <a:solidFill>
                  <a:srgbClr val="000000"/>
                </a:solidFill>
                <a:latin typeface="Helvetica Neue LT Std 55 Roman" charset="0"/>
                <a:ea typeface="Helvetica Neue LT Std 55 Roman" charset="0"/>
                <a:cs typeface="Helvetica Neue LT Std 55 Roman" charset="0"/>
              </a:rPr>
              <a:t>apply when minimum payment is 60 days late</a:t>
            </a:r>
          </a:p>
          <a:p>
            <a:pPr marL="800100" lvl="1" indent="-342900">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The change is due to a change in the index tied to a variable rate</a:t>
            </a:r>
          </a:p>
          <a:p>
            <a:pPr marL="800100" lvl="1" indent="-342900">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A promotional rate expires</a:t>
            </a:r>
          </a:p>
          <a:p>
            <a:pPr marL="800100" lvl="1" indent="-342900">
              <a:spcBef>
                <a:spcPts val="1000"/>
              </a:spcBef>
              <a:buFont typeface="Courier New" charset="0"/>
              <a:buChar char="o"/>
            </a:pPr>
            <a:r>
              <a:rPr lang="en-US" sz="2000" dirty="0">
                <a:solidFill>
                  <a:srgbClr val="000000"/>
                </a:solidFill>
                <a:latin typeface="Helvetica Neue LT Std 55 Roman" charset="0"/>
                <a:ea typeface="Helvetica Neue LT Std 55 Roman" charset="0"/>
                <a:cs typeface="Helvetica Neue LT Std 55 Roman" charset="0"/>
              </a:rPr>
              <a:t>The consumer fails to comply with the terms of a “workout” or “hardship” agreement</a:t>
            </a:r>
          </a:p>
          <a:p>
            <a:pPr>
              <a:spcBef>
                <a:spcPts val="1000"/>
              </a:spcBef>
              <a:buFontTx/>
              <a:buChar char="•"/>
            </a:pPr>
            <a:r>
              <a:rPr lang="en-US" sz="2000" dirty="0">
                <a:solidFill>
                  <a:srgbClr val="000000"/>
                </a:solidFill>
                <a:latin typeface="Helvetica Neue LT Std 55 Roman" charset="0"/>
                <a:ea typeface="Helvetica Neue LT Std 55 Roman" charset="0"/>
                <a:cs typeface="Helvetica Neue LT Std 55 Roman" charset="0"/>
              </a:rPr>
              <a:t>Introductory promotional rates </a:t>
            </a:r>
            <a:r>
              <a:rPr lang="en-US" sz="2000" b="1" dirty="0">
                <a:solidFill>
                  <a:srgbClr val="000000"/>
                </a:solidFill>
                <a:latin typeface="Helvetica Neue LT Std 55 Roman" charset="0"/>
                <a:ea typeface="Helvetica Neue LT Std 55 Roman" charset="0"/>
                <a:cs typeface="Helvetica Neue LT Std 55 Roman" charset="0"/>
              </a:rPr>
              <a:t>must </a:t>
            </a:r>
            <a:r>
              <a:rPr lang="en-US" sz="2000" dirty="0">
                <a:solidFill>
                  <a:srgbClr val="000000"/>
                </a:solidFill>
                <a:latin typeface="Helvetica Neue LT Std 55 Roman" charset="0"/>
                <a:ea typeface="Helvetica Neue LT Std 55 Roman" charset="0"/>
                <a:cs typeface="Helvetica Neue LT Std 55 Roman" charset="0"/>
              </a:rPr>
              <a:t>last at least 6 months and the go-to rate after expiration must be disclosed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31</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Credit Card Protections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1" y="1748870"/>
            <a:ext cx="72673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Reasonable Time to Make Payments: </a:t>
            </a:r>
            <a:r>
              <a:rPr lang="en-US" sz="2000" dirty="0">
                <a:solidFill>
                  <a:srgbClr val="000000"/>
                </a:solidFill>
                <a:latin typeface="Helvetica Neue LT Std 55 Roman" charset="0"/>
                <a:ea typeface="Helvetica Neue LT Std 55 Roman" charset="0"/>
                <a:cs typeface="Helvetica Neue LT Std 55 Roman" charset="0"/>
              </a:rPr>
              <a:t>Your bill must be sent within 21 days before the payment is due</a:t>
            </a:r>
          </a:p>
          <a:p>
            <a:pPr>
              <a:spcBef>
                <a:spcPts val="1000"/>
              </a:spcBef>
              <a:buFontTx/>
              <a:buChar char="•"/>
            </a:pPr>
            <a:endParaRPr lang="en-US" sz="2000" dirty="0">
              <a:solidFill>
                <a:srgbClr val="000000"/>
              </a:solidFill>
              <a:latin typeface="Helvetica Neue LT Std 55 Roman" charset="0"/>
              <a:ea typeface="Helvetica Neue LT Std 55 Roman" charset="0"/>
              <a:cs typeface="Helvetica Neue LT Std 55 Roman" charset="0"/>
            </a:endParaRP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Reasonable Payment Dates: </a:t>
            </a:r>
            <a:r>
              <a:rPr lang="en-US" sz="2000" dirty="0">
                <a:solidFill>
                  <a:srgbClr val="000000"/>
                </a:solidFill>
                <a:latin typeface="Helvetica Neue LT Std 55 Roman" charset="0"/>
                <a:ea typeface="Helvetica Neue LT Std 55 Roman" charset="0"/>
                <a:cs typeface="Helvetica Neue LT Std 55 Roman" charset="0"/>
              </a:rPr>
              <a:t>No weekend due dates, due dates that change each month, and payment deadlines that fall in the middle of the day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32</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Credit Card Protections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Content Placeholder 2"/>
          <p:cNvSpPr txBox="1">
            <a:spLocks/>
          </p:cNvSpPr>
          <p:nvPr/>
        </p:nvSpPr>
        <p:spPr>
          <a:xfrm>
            <a:off x="428801" y="1748870"/>
            <a:ext cx="7953199" cy="5044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Fees and Penalties: </a:t>
            </a:r>
            <a:r>
              <a:rPr lang="en-US" sz="2000" dirty="0">
                <a:solidFill>
                  <a:srgbClr val="000000"/>
                </a:solidFill>
                <a:latin typeface="Helvetica Neue LT Std 55 Roman" charset="0"/>
                <a:ea typeface="Helvetica Neue LT Std 55 Roman" charset="0"/>
                <a:cs typeface="Helvetica Neue LT Std 55 Roman" charset="0"/>
              </a:rPr>
              <a:t>Must be reasonable and proportional</a:t>
            </a: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Late fees: </a:t>
            </a:r>
            <a:r>
              <a:rPr lang="en-US" sz="2000" dirty="0">
                <a:solidFill>
                  <a:srgbClr val="000000"/>
                </a:solidFill>
                <a:latin typeface="Helvetica Neue LT Std 55 Roman" charset="0"/>
                <a:ea typeface="Helvetica Neue LT Std 55 Roman" charset="0"/>
                <a:cs typeface="Helvetica Neue LT Std 55 Roman" charset="0"/>
              </a:rPr>
              <a:t>Capped at $25 or the minimum payment missed whichever is lower on the first payment, thereafter, can go to $35 or minimum payment if that is lower.</a:t>
            </a:r>
            <a:endParaRPr lang="en-US" sz="2000" u="sng" dirty="0">
              <a:solidFill>
                <a:srgbClr val="000000"/>
              </a:solidFill>
              <a:latin typeface="Helvetica Neue LT Std 55 Roman" charset="0"/>
              <a:ea typeface="Helvetica Neue LT Std 55 Roman" charset="0"/>
              <a:cs typeface="Helvetica Neue LT Std 55 Roman" charset="0"/>
            </a:endParaRP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Cure Penalty Interest Rates Triggered by Late Payments: </a:t>
            </a:r>
            <a:r>
              <a:rPr lang="en-US" sz="2000" dirty="0">
                <a:solidFill>
                  <a:srgbClr val="000000"/>
                </a:solidFill>
                <a:latin typeface="Helvetica Neue LT Std 55 Roman" charset="0"/>
                <a:ea typeface="Helvetica Neue LT Std 55 Roman" charset="0"/>
                <a:cs typeface="Helvetica Neue LT Std 55 Roman" charset="0"/>
              </a:rPr>
              <a:t>If a consumer was 60 days late making payments and a legal rate increase was made, the initial lower rate must be reinstated if the cardholder makes 6 consecutive on-time payments</a:t>
            </a:r>
          </a:p>
          <a:p>
            <a:pPr>
              <a:spcBef>
                <a:spcPts val="1000"/>
              </a:spcBef>
              <a:buFontTx/>
              <a:buChar char="•"/>
            </a:pPr>
            <a:r>
              <a:rPr lang="en-US" sz="2000" b="1" dirty="0">
                <a:solidFill>
                  <a:srgbClr val="000000"/>
                </a:solidFill>
                <a:latin typeface="Helvetica Neue LT Std 55 Roman" charset="0"/>
                <a:ea typeface="Helvetica Neue LT Std 55 Roman" charset="0"/>
                <a:cs typeface="Helvetica Neue LT Std 55 Roman" charset="0"/>
              </a:rPr>
              <a:t>Re-Evaluation of Other Rate Increases: </a:t>
            </a:r>
            <a:r>
              <a:rPr lang="en-US" sz="2000" dirty="0">
                <a:solidFill>
                  <a:srgbClr val="000000"/>
                </a:solidFill>
                <a:latin typeface="Helvetica Neue LT Std 55 Roman" charset="0"/>
                <a:ea typeface="Helvetica Neue LT Std 55 Roman" charset="0"/>
                <a:cs typeface="Helvetica Neue LT Std 55 Roman" charset="0"/>
              </a:rPr>
              <a:t>For accounts that have had rates increased after January 1, 2009, creditors must review accounts every 6 months to determine whether risk factors and market conditions have changed and determine whether to reduce the APR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33</a:t>
            </a:fld>
            <a:endParaRPr lang="en-US">
              <a:solidFill>
                <a:srgbClr val="FFFFFF"/>
              </a:solidFill>
              <a:latin typeface="+mn-lt"/>
            </a:endParaRPr>
          </a:p>
        </p:txBody>
      </p:sp>
      <p:pic>
        <p:nvPicPr>
          <p:cNvPr id="7"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8"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Rectangle 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Credit Card Protections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7" name="Content Placeholder 2"/>
          <p:cNvSpPr txBox="1">
            <a:spLocks/>
          </p:cNvSpPr>
          <p:nvPr/>
        </p:nvSpPr>
        <p:spPr bwMode="auto">
          <a:xfrm>
            <a:off x="-14200" y="2841196"/>
            <a:ext cx="8624799" cy="378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spcBef>
                <a:spcPts val="1000"/>
              </a:spcBef>
              <a:buFont typeface="Arial" charset="0"/>
              <a:buChar char="•"/>
            </a:pPr>
            <a:r>
              <a:rPr lang="en-US" sz="2000" b="1" dirty="0">
                <a:solidFill>
                  <a:srgbClr val="000000"/>
                </a:solidFill>
                <a:latin typeface="Helvetica Neue LT Std 55 Roman" charset="0"/>
                <a:ea typeface="Helvetica Neue LT Std 55 Roman" charset="0"/>
                <a:cs typeface="Helvetica Neue LT Std 55 Roman" charset="0"/>
              </a:rPr>
              <a:t>Credit card may not be issued to an applicant </a:t>
            </a:r>
            <a:r>
              <a:rPr lang="en-US" sz="2000" dirty="0">
                <a:solidFill>
                  <a:srgbClr val="000000"/>
                </a:solidFill>
                <a:latin typeface="Helvetica Neue LT Std 55 Roman" charset="0"/>
                <a:ea typeface="Helvetica Neue LT Std 55 Roman" charset="0"/>
                <a:cs typeface="Helvetica Neue LT Std 55 Roman" charset="0"/>
              </a:rPr>
              <a:t>unless he/she provides evidence of independent means to make payments or has a co-signer 21 years or older with demonstrated ability to repay</a:t>
            </a:r>
          </a:p>
          <a:p>
            <a:pPr lvl="1">
              <a:spcBef>
                <a:spcPts val="1000"/>
              </a:spcBef>
              <a:buFont typeface="Arial" charset="0"/>
              <a:buChar char="•"/>
            </a:pPr>
            <a:r>
              <a:rPr lang="en-US" sz="2000" b="1" dirty="0">
                <a:solidFill>
                  <a:srgbClr val="000000"/>
                </a:solidFill>
                <a:latin typeface="Helvetica Neue LT Std 55 Roman" charset="0"/>
                <a:ea typeface="Helvetica Neue LT Std 55 Roman" charset="0"/>
                <a:cs typeface="Helvetica Neue LT Std 55 Roman" charset="0"/>
              </a:rPr>
              <a:t>Cannot offer tangible items </a:t>
            </a:r>
            <a:r>
              <a:rPr lang="en-US" sz="2000" dirty="0">
                <a:solidFill>
                  <a:srgbClr val="000000"/>
                </a:solidFill>
                <a:latin typeface="Helvetica Neue LT Std 55 Roman" charset="0"/>
                <a:ea typeface="Helvetica Neue LT Std 55 Roman" charset="0"/>
                <a:cs typeface="Helvetica Neue LT Std 55 Roman" charset="0"/>
              </a:rPr>
              <a:t>(like Frisbees or t-shirts) on college campuses or at events sponsored by colleges to induce students to apply for credit cards</a:t>
            </a:r>
          </a:p>
          <a:p>
            <a:pPr lvl="1">
              <a:spcBef>
                <a:spcPts val="1000"/>
              </a:spcBef>
              <a:buFont typeface="Arial" charset="0"/>
              <a:buChar char="•"/>
            </a:pPr>
            <a:r>
              <a:rPr lang="en-US" sz="2000" b="1" dirty="0">
                <a:solidFill>
                  <a:srgbClr val="000000"/>
                </a:solidFill>
                <a:latin typeface="Helvetica Neue LT Std 55 Roman" charset="0"/>
                <a:ea typeface="Helvetica Neue LT Std 55 Roman" charset="0"/>
                <a:cs typeface="Helvetica Neue LT Std 55 Roman" charset="0"/>
              </a:rPr>
              <a:t>Colleges must disclose marketing relationships</a:t>
            </a:r>
          </a:p>
          <a:p>
            <a:pPr lvl="1">
              <a:spcBef>
                <a:spcPts val="1000"/>
              </a:spcBef>
              <a:buFont typeface="Arial" charset="0"/>
              <a:buChar char="•"/>
            </a:pPr>
            <a:r>
              <a:rPr lang="en-US" sz="2000" b="1" dirty="0">
                <a:solidFill>
                  <a:srgbClr val="000000"/>
                </a:solidFill>
                <a:latin typeface="Helvetica Neue LT Std 55 Roman" charset="0"/>
                <a:ea typeface="Helvetica Neue LT Std 55 Roman" charset="0"/>
                <a:cs typeface="Helvetica Neue LT Std 55 Roman" charset="0"/>
              </a:rPr>
              <a:t>Credit bureaus are prohibited from providing credit card companies </a:t>
            </a:r>
            <a:r>
              <a:rPr lang="en-US" sz="2000" dirty="0">
                <a:solidFill>
                  <a:srgbClr val="000000"/>
                </a:solidFill>
                <a:latin typeface="Helvetica Neue LT Std 55 Roman" charset="0"/>
                <a:ea typeface="Helvetica Neue LT Std 55 Roman" charset="0"/>
                <a:cs typeface="Helvetica Neue LT Std 55 Roman" charset="0"/>
              </a:rPr>
              <a:t>with young people’s credit reports unless they have had expressly consented</a:t>
            </a:r>
          </a:p>
        </p:txBody>
      </p:sp>
      <p:sp>
        <p:nvSpPr>
          <p:cNvPr id="18"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1000"/>
              </a:spcBef>
            </a:pPr>
            <a:r>
              <a:rPr lang="en-US" sz="2400" b="1" dirty="0">
                <a:solidFill>
                  <a:srgbClr val="000000"/>
                </a:solidFill>
                <a:latin typeface="Helvetica Neue LT Std 55 Roman" charset="0"/>
                <a:ea typeface="Helvetica Neue LT Std 55 Roman" charset="0"/>
                <a:cs typeface="Helvetica Neue LT Std 55 Roman" charset="0"/>
              </a:rPr>
              <a:t>Protections for Young Adults Under Age 21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34</a:t>
            </a:fld>
            <a:endParaRPr lang="en-US">
              <a:solidFill>
                <a:srgbClr val="FFFFFF"/>
              </a:solidFill>
              <a:latin typeface="+mn-lt"/>
            </a:endParaRPr>
          </a:p>
        </p:txBody>
      </p:sp>
      <p:pic>
        <p:nvPicPr>
          <p:cNvPr id="2355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7"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34</a:t>
            </a:fld>
            <a:endParaRPr lang="en-US">
              <a:solidFill>
                <a:srgbClr val="FFFFFF"/>
              </a:solidFill>
              <a:latin typeface="+mn-lt"/>
            </a:endParaRPr>
          </a:p>
        </p:txBody>
      </p:sp>
      <p:pic>
        <p:nvPicPr>
          <p:cNvPr id="8"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9"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Identity Theft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8" name="Content Placeholder 2"/>
          <p:cNvSpPr txBox="1">
            <a:spLocks/>
          </p:cNvSpPr>
          <p:nvPr/>
        </p:nvSpPr>
        <p:spPr bwMode="auto">
          <a:xfrm>
            <a:off x="428803" y="2841196"/>
            <a:ext cx="7953198" cy="378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000" b="1" dirty="0" smtClean="0">
                <a:latin typeface="Helvetica Neue LT Std 55 Roman" charset="0"/>
                <a:ea typeface="Helvetica Neue LT Std 55 Roman" charset="0"/>
                <a:cs typeface="Helvetica Neue LT Std 55 Roman" charset="0"/>
              </a:rPr>
              <a:t>Unauthorized </a:t>
            </a:r>
            <a:r>
              <a:rPr lang="en-US" sz="2000" b="1" dirty="0">
                <a:latin typeface="Helvetica Neue LT Std 55 Roman" charset="0"/>
                <a:ea typeface="Helvetica Neue LT Std 55 Roman" charset="0"/>
                <a:cs typeface="Helvetica Neue LT Std 55 Roman" charset="0"/>
              </a:rPr>
              <a:t>use of another person’s name </a:t>
            </a:r>
            <a:r>
              <a:rPr lang="en-US" sz="2000" dirty="0">
                <a:latin typeface="Helvetica Neue LT Std 55 Roman" charset="0"/>
                <a:ea typeface="Helvetica Neue LT Std 55 Roman" charset="0"/>
                <a:cs typeface="Helvetica Neue LT Std 55 Roman" charset="0"/>
              </a:rPr>
              <a:t>or other information for fraudulent </a:t>
            </a:r>
            <a:r>
              <a:rPr lang="en-US" sz="2000" dirty="0" smtClean="0">
                <a:latin typeface="Helvetica Neue LT Std 55 Roman" charset="0"/>
                <a:ea typeface="Helvetica Neue LT Std 55 Roman" charset="0"/>
                <a:cs typeface="Helvetica Neue LT Std 55 Roman" charset="0"/>
              </a:rPr>
              <a:t>purposes</a:t>
            </a:r>
            <a:endParaRPr lang="en-US" sz="2000" dirty="0">
              <a:latin typeface="Helvetica Neue LT Std 55 Roman" charset="0"/>
              <a:ea typeface="Helvetica Neue LT Std 55 Roman" charset="0"/>
              <a:cs typeface="Helvetica Neue LT Std 55 Roman" charset="0"/>
            </a:endParaRPr>
          </a:p>
          <a:p>
            <a:pPr eaLnBrk="1" hangingPunct="1"/>
            <a:r>
              <a:rPr lang="en-US" sz="2000" b="1" dirty="0">
                <a:latin typeface="Helvetica Neue LT Std 55 Roman" charset="0"/>
                <a:ea typeface="Helvetica Neue LT Std 55 Roman" charset="0"/>
                <a:cs typeface="Helvetica Neue LT Std 55 Roman" charset="0"/>
              </a:rPr>
              <a:t>Stealing wallets or purses</a:t>
            </a:r>
            <a:r>
              <a:rPr lang="en-US" sz="2000" dirty="0">
                <a:latin typeface="Helvetica Neue LT Std 55 Roman" charset="0"/>
                <a:ea typeface="Helvetica Neue LT Std 55 Roman" charset="0"/>
                <a:cs typeface="Helvetica Neue LT Std 55 Roman" charset="0"/>
              </a:rPr>
              <a:t> with identification such as driver’s license and credit or ATM </a:t>
            </a:r>
            <a:r>
              <a:rPr lang="en-US" sz="2000" dirty="0" smtClean="0">
                <a:latin typeface="Helvetica Neue LT Std 55 Roman" charset="0"/>
                <a:ea typeface="Helvetica Neue LT Std 55 Roman" charset="0"/>
                <a:cs typeface="Helvetica Neue LT Std 55 Roman" charset="0"/>
              </a:rPr>
              <a:t>cards</a:t>
            </a:r>
            <a:endParaRPr lang="en-US" sz="2000" dirty="0">
              <a:latin typeface="Helvetica Neue LT Std 55 Roman" charset="0"/>
              <a:ea typeface="Helvetica Neue LT Std 55 Roman" charset="0"/>
              <a:cs typeface="Helvetica Neue LT Std 55 Roman" charset="0"/>
            </a:endParaRPr>
          </a:p>
          <a:p>
            <a:pPr eaLnBrk="1" hangingPunct="1"/>
            <a:r>
              <a:rPr lang="en-US" sz="2000" b="1" dirty="0">
                <a:latin typeface="Helvetica Neue LT Std 55 Roman" charset="0"/>
                <a:ea typeface="Helvetica Neue LT Std 55 Roman" charset="0"/>
                <a:cs typeface="Helvetica Neue LT Std 55 Roman" charset="0"/>
              </a:rPr>
              <a:t>Taking bank statements from mailbox</a:t>
            </a:r>
            <a:r>
              <a:rPr lang="en-US" sz="2000" dirty="0">
                <a:latin typeface="Helvetica Neue LT Std 55 Roman" charset="0"/>
                <a:ea typeface="Helvetica Neue LT Std 55 Roman" charset="0"/>
                <a:cs typeface="Helvetica Neue LT Std 55 Roman" charset="0"/>
              </a:rPr>
              <a:t> </a:t>
            </a:r>
          </a:p>
          <a:p>
            <a:pPr eaLnBrk="1" hangingPunct="1"/>
            <a:r>
              <a:rPr lang="en-US" sz="2000" b="1" dirty="0">
                <a:latin typeface="Helvetica Neue LT Std 55 Roman" charset="0"/>
                <a:ea typeface="Helvetica Neue LT Std 55 Roman" charset="0"/>
                <a:cs typeface="Helvetica Neue LT Std 55 Roman" charset="0"/>
              </a:rPr>
              <a:t>Diverting mail</a:t>
            </a:r>
            <a:r>
              <a:rPr lang="en-US" sz="2000" dirty="0">
                <a:latin typeface="Helvetica Neue LT Std 55 Roman" charset="0"/>
                <a:ea typeface="Helvetica Neue LT Std 55 Roman" charset="0"/>
                <a:cs typeface="Helvetica Neue LT Std 55 Roman" charset="0"/>
              </a:rPr>
              <a:t> by filing a Post Office change of address </a:t>
            </a:r>
            <a:r>
              <a:rPr lang="en-US" sz="2000" dirty="0" smtClean="0">
                <a:latin typeface="Helvetica Neue LT Std 55 Roman" charset="0"/>
                <a:ea typeface="Helvetica Neue LT Std 55 Roman" charset="0"/>
                <a:cs typeface="Helvetica Neue LT Std 55 Roman" charset="0"/>
              </a:rPr>
              <a:t>form</a:t>
            </a:r>
            <a:endParaRPr lang="en-US" sz="2000" dirty="0">
              <a:latin typeface="Helvetica Neue LT Std 55 Roman" charset="0"/>
              <a:ea typeface="Helvetica Neue LT Std 55 Roman" charset="0"/>
              <a:cs typeface="Helvetica Neue LT Std 55 Roman" charset="0"/>
            </a:endParaRPr>
          </a:p>
          <a:p>
            <a:pPr eaLnBrk="1" hangingPunct="1"/>
            <a:r>
              <a:rPr lang="en-US" sz="2000" b="1" dirty="0">
                <a:latin typeface="Helvetica Neue LT Std 55 Roman" charset="0"/>
                <a:ea typeface="Helvetica Neue LT Std 55 Roman" charset="0"/>
                <a:cs typeface="Helvetica Neue LT Std 55 Roman" charset="0"/>
              </a:rPr>
              <a:t>Dumpster diving </a:t>
            </a:r>
          </a:p>
          <a:p>
            <a:pPr eaLnBrk="1" hangingPunct="1"/>
            <a:r>
              <a:rPr lang="en-US" sz="2000" b="1" dirty="0">
                <a:latin typeface="Helvetica Neue LT Std 55 Roman" charset="0"/>
                <a:ea typeface="Helvetica Neue LT Std 55 Roman" charset="0"/>
                <a:cs typeface="Helvetica Neue LT Std 55 Roman" charset="0"/>
              </a:rPr>
              <a:t>Stealing information </a:t>
            </a:r>
            <a:r>
              <a:rPr lang="en-US" sz="2000" dirty="0">
                <a:latin typeface="Helvetica Neue LT Std 55 Roman" charset="0"/>
                <a:ea typeface="Helvetica Neue LT Std 55 Roman" charset="0"/>
                <a:cs typeface="Helvetica Neue LT Std 55 Roman" charset="0"/>
              </a:rPr>
              <a:t>from workplace or school records </a:t>
            </a:r>
          </a:p>
          <a:p>
            <a:pPr eaLnBrk="1" hangingPunct="1"/>
            <a:r>
              <a:rPr lang="en-US" sz="2000" b="1" dirty="0">
                <a:latin typeface="Helvetica Neue LT Std 55 Roman" charset="0"/>
                <a:ea typeface="Helvetica Neue LT Std 55 Roman" charset="0"/>
                <a:cs typeface="Helvetica Neue LT Std 55 Roman" charset="0"/>
              </a:rPr>
              <a:t>Intercepting or obtaining information transmitted electronically </a:t>
            </a:r>
            <a:r>
              <a:rPr lang="en-US" sz="2000" dirty="0">
                <a:latin typeface="Helvetica Neue LT Std 55 Roman" charset="0"/>
                <a:ea typeface="Helvetica Neue LT Std 55 Roman" charset="0"/>
                <a:cs typeface="Helvetica Neue LT Std 55 Roman" charset="0"/>
              </a:rPr>
              <a:t>via the internet or through </a:t>
            </a:r>
            <a:r>
              <a:rPr lang="en-US" sz="2000" dirty="0" smtClean="0">
                <a:latin typeface="Helvetica Neue LT Std 55 Roman" charset="0"/>
                <a:ea typeface="Helvetica Neue LT Std 55 Roman" charset="0"/>
                <a:cs typeface="Helvetica Neue LT Std 55 Roman" charset="0"/>
              </a:rPr>
              <a:t>fax</a:t>
            </a:r>
            <a:endParaRPr lang="en-US" sz="2000" dirty="0">
              <a:latin typeface="Helvetica Neue LT Std 55 Roman" charset="0"/>
              <a:ea typeface="Helvetica Neue LT Std 55 Roman" charset="0"/>
              <a:cs typeface="Helvetica Neue LT Std 55 Roman" charset="0"/>
            </a:endParaRPr>
          </a:p>
        </p:txBody>
      </p:sp>
      <p:sp>
        <p:nvSpPr>
          <p:cNvPr id="19" name="Title 1"/>
          <p:cNvSpPr txBox="1">
            <a:spLocks/>
          </p:cNvSpPr>
          <p:nvPr/>
        </p:nvSpPr>
        <p:spPr bwMode="auto">
          <a:xfrm>
            <a:off x="428803" y="1774397"/>
            <a:ext cx="7114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1000"/>
              </a:spcBef>
            </a:pPr>
            <a:r>
              <a:rPr lang="en-US" sz="2400" b="1" dirty="0" smtClean="0">
                <a:solidFill>
                  <a:srgbClr val="000000"/>
                </a:solidFill>
                <a:latin typeface="Helvetica Neue LT Std 55 Roman" charset="0"/>
                <a:ea typeface="Helvetica Neue LT Std 55 Roman" charset="0"/>
                <a:cs typeface="Helvetica Neue LT Std 55 Roman" charset="0"/>
              </a:rPr>
              <a:t>What is Identify Theft and How Does </a:t>
            </a:r>
            <a:r>
              <a:rPr lang="en-US" sz="2400" b="1" smtClean="0">
                <a:solidFill>
                  <a:srgbClr val="000000"/>
                </a:solidFill>
                <a:latin typeface="Helvetica Neue LT Std 55 Roman" charset="0"/>
                <a:ea typeface="Helvetica Neue LT Std 55 Roman" charset="0"/>
                <a:cs typeface="Helvetica Neue LT Std 55 Roman" charset="0"/>
              </a:rPr>
              <a:t>it Apply?</a:t>
            </a:r>
            <a:endParaRPr lang="en-US" sz="2400" b="1" dirty="0">
              <a:solidFill>
                <a:srgbClr val="000000"/>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7549D109-EA8F-46E8-941F-9B4C13DFE152}" type="slidenum">
              <a:rPr lang="en-US">
                <a:solidFill>
                  <a:srgbClr val="FFFFFF"/>
                </a:solidFill>
                <a:latin typeface="+mn-lt"/>
              </a:rPr>
              <a:pPr algn="r" fontAlgn="auto">
                <a:spcBef>
                  <a:spcPts val="0"/>
                </a:spcBef>
                <a:spcAft>
                  <a:spcPts val="0"/>
                </a:spcAft>
                <a:defRPr/>
              </a:pPr>
              <a:t>35</a:t>
            </a:fld>
            <a:endParaRPr lang="en-US">
              <a:solidFill>
                <a:srgbClr val="FFFFFF"/>
              </a:solidFill>
              <a:latin typeface="+mn-lt"/>
            </a:endParaRPr>
          </a:p>
        </p:txBody>
      </p:sp>
      <p:sp>
        <p:nvSpPr>
          <p:cNvPr id="7"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35</a:t>
            </a:fld>
            <a:endParaRPr lang="en-US">
              <a:solidFill>
                <a:srgbClr val="FFFFFF"/>
              </a:solidFill>
              <a:latin typeface="+mn-lt"/>
            </a:endParaRPr>
          </a:p>
        </p:txBody>
      </p:sp>
      <p:pic>
        <p:nvPicPr>
          <p:cNvPr id="8"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9"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35</a:t>
            </a:fld>
            <a:endParaRPr lang="en-US">
              <a:solidFill>
                <a:srgbClr val="FFFFFF"/>
              </a:solidFill>
              <a:latin typeface="+mn-lt"/>
            </a:endParaRPr>
          </a:p>
        </p:txBody>
      </p:sp>
      <p:pic>
        <p:nvPicPr>
          <p:cNvPr id="10"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1" name="Picture 10"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2" name="Rectangle 1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Identity Theft Prevention Tips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6" name="Straight Connector 1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9" name="Content Placeholder 2"/>
          <p:cNvSpPr txBox="1">
            <a:spLocks/>
          </p:cNvSpPr>
          <p:nvPr/>
        </p:nvSpPr>
        <p:spPr>
          <a:xfrm>
            <a:off x="428801" y="2056772"/>
            <a:ext cx="7114999" cy="48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spcAft>
                <a:spcPct val="15000"/>
              </a:spcAft>
              <a:buSzPct val="105000"/>
            </a:pPr>
            <a:r>
              <a:rPr lang="en-US" sz="2000" b="1" dirty="0" smtClean="0">
                <a:solidFill>
                  <a:srgbClr val="000000"/>
                </a:solidFill>
                <a:latin typeface="Helvetica Neue LT Std 55 Roman" charset="0"/>
                <a:ea typeface="Helvetica Neue LT Std 55 Roman" charset="0"/>
                <a:cs typeface="Helvetica Neue LT Std 55 Roman" charset="0"/>
              </a:rPr>
              <a:t>Never </a:t>
            </a:r>
            <a:r>
              <a:rPr lang="en-US" sz="2000" b="1" dirty="0">
                <a:solidFill>
                  <a:srgbClr val="000000"/>
                </a:solidFill>
                <a:latin typeface="Helvetica Neue LT Std 55 Roman" charset="0"/>
                <a:ea typeface="Helvetica Neue LT Std 55 Roman" charset="0"/>
                <a:cs typeface="Helvetica Neue LT Std 55 Roman" charset="0"/>
              </a:rPr>
              <a:t>throw out papers with sensitive information. </a:t>
            </a:r>
            <a:r>
              <a:rPr lang="en-US" sz="2000" dirty="0">
                <a:solidFill>
                  <a:srgbClr val="000000"/>
                </a:solidFill>
                <a:latin typeface="Helvetica Neue LT Std 55 Roman" charset="0"/>
                <a:ea typeface="Helvetica Neue LT Std 55 Roman" charset="0"/>
                <a:cs typeface="Helvetica Neue LT Std 55 Roman" charset="0"/>
              </a:rPr>
              <a:t>Shred documents containing personal information before discarding them</a:t>
            </a:r>
          </a:p>
          <a:p>
            <a:pPr>
              <a:spcBef>
                <a:spcPct val="50000"/>
              </a:spcBef>
              <a:spcAft>
                <a:spcPct val="15000"/>
              </a:spcAft>
              <a:buSzPct val="105000"/>
            </a:pPr>
            <a:r>
              <a:rPr lang="en-US" sz="2000" b="1" dirty="0" smtClean="0">
                <a:solidFill>
                  <a:srgbClr val="000000"/>
                </a:solidFill>
                <a:latin typeface="Helvetica Neue LT Std 55 Roman" charset="0"/>
                <a:ea typeface="Helvetica Neue LT Std 55 Roman" charset="0"/>
                <a:cs typeface="Helvetica Neue LT Std 55 Roman" charset="0"/>
              </a:rPr>
              <a:t>Be </a:t>
            </a:r>
            <a:r>
              <a:rPr lang="en-US" sz="2000" b="1" dirty="0">
                <a:solidFill>
                  <a:srgbClr val="000000"/>
                </a:solidFill>
                <a:latin typeface="Helvetica Neue LT Std 55 Roman" charset="0"/>
                <a:ea typeface="Helvetica Neue LT Std 55 Roman" charset="0"/>
                <a:cs typeface="Helvetica Neue LT Std 55 Roman" charset="0"/>
              </a:rPr>
              <a:t>careful when receiving suspicious telephone and e-mail offers.</a:t>
            </a:r>
            <a:r>
              <a:rPr lang="en-US" sz="2000" dirty="0">
                <a:solidFill>
                  <a:srgbClr val="000000"/>
                </a:solidFill>
                <a:latin typeface="Helvetica Neue LT Std 55 Roman" charset="0"/>
                <a:ea typeface="Helvetica Neue LT Std 55 Roman" charset="0"/>
                <a:cs typeface="Helvetica Neue LT Std 55 Roman" charset="0"/>
              </a:rPr>
              <a:t> Personal information should never be given out over the phone; never click on unfamiliar e-mail links </a:t>
            </a:r>
          </a:p>
          <a:p>
            <a:pPr>
              <a:spcBef>
                <a:spcPct val="50000"/>
              </a:spcBef>
              <a:spcAft>
                <a:spcPct val="15000"/>
              </a:spcAft>
              <a:buSzPct val="105000"/>
            </a:pPr>
            <a:r>
              <a:rPr lang="en-US" sz="2000" b="1" dirty="0" smtClean="0">
                <a:solidFill>
                  <a:srgbClr val="000000"/>
                </a:solidFill>
                <a:latin typeface="Helvetica Neue LT Std 55 Roman" charset="0"/>
                <a:ea typeface="Helvetica Neue LT Std 55 Roman" charset="0"/>
                <a:cs typeface="Helvetica Neue LT Std 55 Roman" charset="0"/>
              </a:rPr>
              <a:t>Safeguard </a:t>
            </a:r>
            <a:r>
              <a:rPr lang="en-US" sz="2000" b="1" dirty="0">
                <a:solidFill>
                  <a:srgbClr val="000000"/>
                </a:solidFill>
                <a:latin typeface="Helvetica Neue LT Std 55 Roman" charset="0"/>
                <a:ea typeface="Helvetica Neue LT Std 55 Roman" charset="0"/>
                <a:cs typeface="Helvetica Neue LT Std 55 Roman" charset="0"/>
              </a:rPr>
              <a:t>computer usage</a:t>
            </a:r>
            <a:r>
              <a:rPr lang="en-US" sz="2000" b="1" dirty="0" smtClean="0">
                <a:solidFill>
                  <a:srgbClr val="000000"/>
                </a:solidFill>
                <a:latin typeface="Helvetica Neue LT Std 55 Roman" charset="0"/>
                <a:ea typeface="Helvetica Neue LT Std 55 Roman" charset="0"/>
                <a:cs typeface="Helvetica Neue LT Std 55 Roman" charset="0"/>
              </a:rPr>
              <a:t>.</a:t>
            </a:r>
            <a:br>
              <a:rPr lang="en-US" sz="2000" b="1" dirty="0" smtClean="0">
                <a:solidFill>
                  <a:srgbClr val="000000"/>
                </a:solidFill>
                <a:latin typeface="Helvetica Neue LT Std 55 Roman" charset="0"/>
                <a:ea typeface="Helvetica Neue LT Std 55 Roman" charset="0"/>
                <a:cs typeface="Helvetica Neue LT Std 55 Roman" charset="0"/>
              </a:rPr>
            </a:br>
            <a:r>
              <a:rPr lang="en-US" sz="2000" dirty="0" smtClean="0">
                <a:solidFill>
                  <a:srgbClr val="000000"/>
                </a:solidFill>
                <a:latin typeface="Helvetica Neue LT Std 55 Roman" charset="0"/>
                <a:ea typeface="Helvetica Neue LT Std 55 Roman" charset="0"/>
                <a:cs typeface="Helvetica Neue LT Std 55 Roman" charset="0"/>
              </a:rPr>
              <a:t>Utilize </a:t>
            </a:r>
            <a:r>
              <a:rPr lang="en-US" sz="2000" dirty="0">
                <a:solidFill>
                  <a:srgbClr val="000000"/>
                </a:solidFill>
                <a:latin typeface="Helvetica Neue LT Std 55 Roman" charset="0"/>
                <a:ea typeface="Helvetica Neue LT Std 55 Roman" charset="0"/>
                <a:cs typeface="Helvetica Neue LT Std 55 Roman" charset="0"/>
              </a:rPr>
              <a:t>antivirus and firewall software</a:t>
            </a:r>
          </a:p>
          <a:p>
            <a:pPr>
              <a:spcBef>
                <a:spcPct val="50000"/>
              </a:spcBef>
              <a:spcAft>
                <a:spcPct val="15000"/>
              </a:spcAft>
              <a:buSzPct val="105000"/>
            </a:pPr>
            <a:r>
              <a:rPr lang="en-US" sz="2000" b="1" dirty="0" smtClean="0">
                <a:solidFill>
                  <a:srgbClr val="000000"/>
                </a:solidFill>
                <a:latin typeface="Helvetica Neue LT Std 55 Roman" charset="0"/>
                <a:ea typeface="Helvetica Neue LT Std 55 Roman" charset="0"/>
                <a:cs typeface="Helvetica Neue LT Std 55 Roman" charset="0"/>
              </a:rPr>
              <a:t>Check </a:t>
            </a:r>
            <a:r>
              <a:rPr lang="en-US" sz="2000" b="1" dirty="0">
                <a:solidFill>
                  <a:srgbClr val="000000"/>
                </a:solidFill>
                <a:latin typeface="Helvetica Neue LT Std 55 Roman" charset="0"/>
                <a:ea typeface="Helvetica Neue LT Std 55 Roman" charset="0"/>
                <a:cs typeface="Helvetica Neue LT Std 55 Roman" charset="0"/>
              </a:rPr>
              <a:t>credit report for unusual </a:t>
            </a:r>
            <a:r>
              <a:rPr lang="en-US" sz="2000" b="1" dirty="0" smtClean="0">
                <a:solidFill>
                  <a:srgbClr val="000000"/>
                </a:solidFill>
                <a:latin typeface="Helvetica Neue LT Std 55 Roman" charset="0"/>
                <a:ea typeface="Helvetica Neue LT Std 55 Roman" charset="0"/>
                <a:cs typeface="Helvetica Neue LT Std 55 Roman" charset="0"/>
              </a:rPr>
              <a:t>activity.</a:t>
            </a:r>
            <a:br>
              <a:rPr lang="en-US" sz="2000" b="1" dirty="0" smtClean="0">
                <a:solidFill>
                  <a:srgbClr val="000000"/>
                </a:solidFill>
                <a:latin typeface="Helvetica Neue LT Std 55 Roman" charset="0"/>
                <a:ea typeface="Helvetica Neue LT Std 55 Roman" charset="0"/>
                <a:cs typeface="Helvetica Neue LT Std 55 Roman" charset="0"/>
              </a:rPr>
            </a:br>
            <a:r>
              <a:rPr lang="en-US" sz="2000" dirty="0" smtClean="0">
                <a:solidFill>
                  <a:srgbClr val="000000"/>
                </a:solidFill>
                <a:latin typeface="Helvetica Neue LT Std 55 Roman" charset="0"/>
                <a:ea typeface="Helvetica Neue LT Std 55 Roman" charset="0"/>
                <a:cs typeface="Helvetica Neue LT Std 55 Roman" charset="0"/>
              </a:rPr>
              <a:t>Request </a:t>
            </a:r>
            <a:r>
              <a:rPr lang="en-US" sz="2000" dirty="0">
                <a:solidFill>
                  <a:srgbClr val="000000"/>
                </a:solidFill>
                <a:latin typeface="Helvetica Neue LT Std 55 Roman" charset="0"/>
                <a:ea typeface="Helvetica Neue LT Std 55 Roman" charset="0"/>
                <a:cs typeface="Helvetica Neue LT Std 55 Roman" charset="0"/>
              </a:rPr>
              <a:t>a free annual credit report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7549D109-EA8F-46E8-941F-9B4C13DFE152}" type="slidenum">
              <a:rPr lang="en-US">
                <a:solidFill>
                  <a:srgbClr val="FFFFFF"/>
                </a:solidFill>
                <a:latin typeface="+mn-lt"/>
              </a:rPr>
              <a:pPr algn="r" fontAlgn="auto">
                <a:spcBef>
                  <a:spcPts val="0"/>
                </a:spcBef>
                <a:spcAft>
                  <a:spcPts val="0"/>
                </a:spcAft>
                <a:defRPr/>
              </a:pPr>
              <a:t>36</a:t>
            </a:fld>
            <a:endParaRPr lang="en-US">
              <a:solidFill>
                <a:srgbClr val="FFFFFF"/>
              </a:solidFill>
              <a:latin typeface="+mn-lt"/>
            </a:endParaRPr>
          </a:p>
        </p:txBody>
      </p:sp>
      <p:sp>
        <p:nvSpPr>
          <p:cNvPr id="8"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36</a:t>
            </a:fld>
            <a:endParaRPr lang="en-US">
              <a:solidFill>
                <a:srgbClr val="FFFFFF"/>
              </a:solidFill>
              <a:latin typeface="+mn-lt"/>
            </a:endParaRPr>
          </a:p>
        </p:txBody>
      </p:sp>
      <p:pic>
        <p:nvPicPr>
          <p:cNvPr id="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0"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36</a:t>
            </a:fld>
            <a:endParaRPr lang="en-US">
              <a:solidFill>
                <a:srgbClr val="FFFFFF"/>
              </a:solidFill>
              <a:latin typeface="+mn-lt"/>
            </a:endParaRPr>
          </a:p>
        </p:txBody>
      </p:sp>
      <p:pic>
        <p:nvPicPr>
          <p:cNvPr id="11" name="Picture 11"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pic>
        <p:nvPicPr>
          <p:cNvPr id="12" name="Picture 11"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3" name="Rectangle 1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Steps to Take if Your Client is Victimized</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0" name="Content Placeholder 2"/>
          <p:cNvSpPr txBox="1">
            <a:spLocks/>
          </p:cNvSpPr>
          <p:nvPr/>
        </p:nvSpPr>
        <p:spPr>
          <a:xfrm>
            <a:off x="428801" y="2056772"/>
            <a:ext cx="7419799" cy="48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r>
              <a:rPr lang="en-US" sz="2000" b="1" dirty="0">
                <a:solidFill>
                  <a:srgbClr val="000000"/>
                </a:solidFill>
                <a:latin typeface="Helvetica Neue LT Std 55 Roman" charset="0"/>
                <a:ea typeface="Helvetica Neue LT Std 55 Roman" charset="0"/>
                <a:cs typeface="Helvetica Neue LT Std 55 Roman" charset="0"/>
              </a:rPr>
              <a:t>Place a fraud alert on the credit report</a:t>
            </a:r>
            <a:r>
              <a:rPr lang="en-US" sz="2000" dirty="0">
                <a:solidFill>
                  <a:srgbClr val="000000"/>
                </a:solidFill>
                <a:latin typeface="Helvetica Neue LT Std 55 Roman" charset="0"/>
                <a:ea typeface="Helvetica Neue LT Std 55 Roman" charset="0"/>
                <a:cs typeface="Helvetica Neue LT Std 55 Roman" charset="0"/>
              </a:rPr>
              <a:t> with one of the three major credit </a:t>
            </a:r>
            <a:r>
              <a:rPr lang="en-US" sz="2000" dirty="0" smtClean="0">
                <a:solidFill>
                  <a:srgbClr val="000000"/>
                </a:solidFill>
                <a:latin typeface="Helvetica Neue LT Std 55 Roman" charset="0"/>
                <a:ea typeface="Helvetica Neue LT Std 55 Roman" charset="0"/>
                <a:cs typeface="Helvetica Neue LT Std 55 Roman" charset="0"/>
              </a:rPr>
              <a:t>bureaus</a:t>
            </a:r>
            <a:endParaRPr lang="en-US" sz="2000" dirty="0">
              <a:solidFill>
                <a:srgbClr val="000000"/>
              </a:solidFill>
              <a:latin typeface="Helvetica Neue LT Std 55 Roman" charset="0"/>
              <a:ea typeface="Helvetica Neue LT Std 55 Roman" charset="0"/>
              <a:cs typeface="Helvetica Neue LT Std 55 Roman" charset="0"/>
            </a:endParaRPr>
          </a:p>
          <a:p>
            <a:pPr>
              <a:spcBef>
                <a:spcPct val="0"/>
              </a:spcBef>
            </a:pPr>
            <a:r>
              <a:rPr lang="en-US" sz="2000" b="1" dirty="0">
                <a:solidFill>
                  <a:srgbClr val="000000"/>
                </a:solidFill>
                <a:latin typeface="Helvetica Neue LT Std 55 Roman" charset="0"/>
                <a:ea typeface="Helvetica Neue LT Std 55 Roman" charset="0"/>
                <a:cs typeface="Helvetica Neue LT Std 55 Roman" charset="0"/>
              </a:rPr>
              <a:t>Close all fraudulent </a:t>
            </a:r>
            <a:r>
              <a:rPr lang="en-US" sz="2000" b="1" dirty="0" smtClean="0">
                <a:solidFill>
                  <a:srgbClr val="000000"/>
                </a:solidFill>
                <a:latin typeface="Helvetica Neue LT Std 55 Roman" charset="0"/>
                <a:ea typeface="Helvetica Neue LT Std 55 Roman" charset="0"/>
                <a:cs typeface="Helvetica Neue LT Std 55 Roman" charset="0"/>
              </a:rPr>
              <a:t>accounts</a:t>
            </a:r>
            <a:endParaRPr lang="en-US" sz="2000" b="1" dirty="0">
              <a:solidFill>
                <a:srgbClr val="000000"/>
              </a:solidFill>
              <a:latin typeface="Helvetica Neue LT Std 55 Roman" charset="0"/>
              <a:ea typeface="Helvetica Neue LT Std 55 Roman" charset="0"/>
              <a:cs typeface="Helvetica Neue LT Std 55 Roman" charset="0"/>
            </a:endParaRPr>
          </a:p>
          <a:p>
            <a:pPr>
              <a:spcBef>
                <a:spcPct val="0"/>
              </a:spcBef>
              <a:buSzPct val="105000"/>
            </a:pPr>
            <a:r>
              <a:rPr lang="en-US" sz="2000" b="1" dirty="0">
                <a:solidFill>
                  <a:srgbClr val="000000"/>
                </a:solidFill>
                <a:latin typeface="Helvetica Neue LT Std 55 Roman" charset="0"/>
                <a:ea typeface="Helvetica Neue LT Std 55 Roman" charset="0"/>
                <a:cs typeface="Helvetica Neue LT Std 55 Roman" charset="0"/>
              </a:rPr>
              <a:t>Notify the local police precinct, </a:t>
            </a:r>
            <a:r>
              <a:rPr lang="en-US" sz="2000" dirty="0">
                <a:solidFill>
                  <a:srgbClr val="000000"/>
                </a:solidFill>
                <a:latin typeface="Helvetica Neue LT Std 55 Roman" charset="0"/>
                <a:ea typeface="Helvetica Neue LT Std 55 Roman" charset="0"/>
                <a:cs typeface="Helvetica Neue LT Std 55 Roman" charset="0"/>
              </a:rPr>
              <a:t>the credit bureaus, and the local DA’s </a:t>
            </a:r>
            <a:r>
              <a:rPr lang="en-US" sz="2000" dirty="0" smtClean="0">
                <a:solidFill>
                  <a:srgbClr val="000000"/>
                </a:solidFill>
                <a:latin typeface="Helvetica Neue LT Std 55 Roman" charset="0"/>
                <a:ea typeface="Helvetica Neue LT Std 55 Roman" charset="0"/>
                <a:cs typeface="Helvetica Neue LT Std 55 Roman" charset="0"/>
              </a:rPr>
              <a:t>office</a:t>
            </a:r>
            <a:endParaRPr lang="en-US" sz="2000" dirty="0">
              <a:solidFill>
                <a:srgbClr val="000000"/>
              </a:solidFill>
              <a:latin typeface="Helvetica Neue LT Std 55 Roman" charset="0"/>
              <a:ea typeface="Helvetica Neue LT Std 55 Roman" charset="0"/>
              <a:cs typeface="Helvetica Neue LT Std 55 Roman" charset="0"/>
            </a:endParaRPr>
          </a:p>
          <a:p>
            <a:r>
              <a:rPr lang="en-US" sz="2000" b="1" dirty="0">
                <a:solidFill>
                  <a:srgbClr val="000000"/>
                </a:solidFill>
                <a:latin typeface="Helvetica Neue LT Std 55 Roman" charset="0"/>
                <a:ea typeface="Helvetica Neue LT Std 55 Roman" charset="0"/>
                <a:cs typeface="Helvetica Neue LT Std 55 Roman" charset="0"/>
              </a:rPr>
              <a:t>Get a copy of the police report </a:t>
            </a:r>
            <a:r>
              <a:rPr lang="en-US" sz="2000" dirty="0">
                <a:solidFill>
                  <a:srgbClr val="000000"/>
                </a:solidFill>
                <a:latin typeface="Helvetica Neue LT Std 55 Roman" charset="0"/>
                <a:ea typeface="Helvetica Neue LT Std 55 Roman" charset="0"/>
                <a:cs typeface="Helvetica Neue LT Std 55 Roman" charset="0"/>
              </a:rPr>
              <a:t>to submit to creditors and others who may require proof of the </a:t>
            </a:r>
            <a:r>
              <a:rPr lang="en-US" sz="2000" dirty="0" smtClean="0">
                <a:solidFill>
                  <a:srgbClr val="000000"/>
                </a:solidFill>
                <a:latin typeface="Helvetica Neue LT Std 55 Roman" charset="0"/>
                <a:ea typeface="Helvetica Neue LT Std 55 Roman" charset="0"/>
                <a:cs typeface="Helvetica Neue LT Std 55 Roman" charset="0"/>
              </a:rPr>
              <a:t>crime</a:t>
            </a:r>
            <a:endParaRPr lang="en-US" sz="2000" dirty="0">
              <a:solidFill>
                <a:srgbClr val="000000"/>
              </a:solidFill>
              <a:latin typeface="Helvetica Neue LT Std 55 Roman" charset="0"/>
              <a:ea typeface="Helvetica Neue LT Std 55 Roman" charset="0"/>
              <a:cs typeface="Helvetica Neue LT Std 55 Roman" charset="0"/>
            </a:endParaRPr>
          </a:p>
          <a:p>
            <a:r>
              <a:rPr lang="en-US" sz="2000" b="1" dirty="0">
                <a:solidFill>
                  <a:srgbClr val="000000"/>
                </a:solidFill>
                <a:latin typeface="Helvetica Neue LT Std 55 Roman" charset="0"/>
                <a:ea typeface="Helvetica Neue LT Std 55 Roman" charset="0"/>
                <a:cs typeface="Helvetica Neue LT Std 55 Roman" charset="0"/>
              </a:rPr>
              <a:t>File a complaint with the Federal Trade Commission </a:t>
            </a:r>
            <a:r>
              <a:rPr lang="en-US" sz="2000" dirty="0">
                <a:solidFill>
                  <a:srgbClr val="000000"/>
                </a:solidFill>
                <a:latin typeface="Helvetica Neue LT Std 55 Roman" charset="0"/>
                <a:ea typeface="Helvetica Neue LT Std 55 Roman" charset="0"/>
                <a:cs typeface="Helvetica Neue LT Std 55 Roman" charset="0"/>
              </a:rPr>
              <a:t>(FTC). You can visit </a:t>
            </a:r>
            <a:r>
              <a:rPr lang="en-US" sz="2000" dirty="0">
                <a:solidFill>
                  <a:srgbClr val="000000"/>
                </a:solidFill>
                <a:latin typeface="Helvetica Neue LT Std 55 Roman" charset="0"/>
                <a:ea typeface="Helvetica Neue LT Std 55 Roman" charset="0"/>
                <a:cs typeface="Helvetica Neue LT Std 55 Roman" charset="0"/>
                <a:hlinkClick r:id="rId5"/>
              </a:rPr>
              <a:t>www.consumer.gov/idtheft</a:t>
            </a:r>
            <a:r>
              <a:rPr lang="en-US" sz="2000" dirty="0">
                <a:solidFill>
                  <a:srgbClr val="000000"/>
                </a:solidFill>
                <a:latin typeface="Helvetica Neue LT Std 55 Roman" charset="0"/>
                <a:ea typeface="Helvetica Neue LT Std 55 Roman" charset="0"/>
                <a:cs typeface="Helvetica Neue LT Std 55 Roman" charset="0"/>
              </a:rPr>
              <a:t> or call toll-free 1-877-ID-THEFT (438-4338</a:t>
            </a:r>
            <a:r>
              <a:rPr lang="en-US" sz="2000" dirty="0" smtClean="0">
                <a:solidFill>
                  <a:srgbClr val="000000"/>
                </a:solidFill>
                <a:latin typeface="Helvetica Neue LT Std 55 Roman" charset="0"/>
                <a:ea typeface="Helvetica Neue LT Std 55 Roman" charset="0"/>
                <a:cs typeface="Helvetica Neue LT Std 55 Roman" charset="0"/>
              </a:rPr>
              <a:t>)</a:t>
            </a:r>
            <a:endParaRPr lang="en-US" sz="2000" dirty="0">
              <a:solidFill>
                <a:srgbClr val="000000"/>
              </a:solidFill>
              <a:latin typeface="Helvetica Neue LT Std 55 Roman" charset="0"/>
              <a:ea typeface="Helvetica Neue LT Std 55 Roman" charset="0"/>
              <a:cs typeface="Helvetica Neue LT Std 55 Roman" charset="0"/>
            </a:endParaRPr>
          </a:p>
          <a:p>
            <a:r>
              <a:rPr lang="en-US" sz="2000" b="1" dirty="0">
                <a:solidFill>
                  <a:srgbClr val="000000"/>
                </a:solidFill>
                <a:latin typeface="Helvetica Neue LT Std 55 Roman" charset="0"/>
                <a:ea typeface="Helvetica Neue LT Std 55 Roman" charset="0"/>
                <a:cs typeface="Helvetica Neue LT Std 55 Roman" charset="0"/>
              </a:rPr>
              <a:t>Identity Theft Clearinghouse,</a:t>
            </a:r>
            <a:r>
              <a:rPr lang="en-US" sz="2000" dirty="0">
                <a:solidFill>
                  <a:srgbClr val="000000"/>
                </a:solidFill>
                <a:latin typeface="Helvetica Neue LT Std 55 Roman" charset="0"/>
                <a:ea typeface="Helvetica Neue LT Std 55 Roman" charset="0"/>
                <a:cs typeface="Helvetica Neue LT Std 55 Roman" charset="0"/>
              </a:rPr>
              <a:t> Federal Trade Commission, 600 Pennsylvania Avenue, NW, Washington, DC </a:t>
            </a:r>
            <a:r>
              <a:rPr lang="en-US" sz="2000" dirty="0" smtClean="0">
                <a:solidFill>
                  <a:srgbClr val="000000"/>
                </a:solidFill>
                <a:latin typeface="Helvetica Neue LT Std 55 Roman" charset="0"/>
                <a:ea typeface="Helvetica Neue LT Std 55 Roman" charset="0"/>
                <a:cs typeface="Helvetica Neue LT Std 55 Roman" charset="0"/>
              </a:rPr>
              <a:t>20580</a:t>
            </a:r>
            <a:endParaRPr lang="en-US" sz="2000" dirty="0">
              <a:solidFill>
                <a:srgbClr val="000000"/>
              </a:solidFill>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p:cNvSpPr>
          <p:nvPr/>
        </p:nvSpPr>
        <p:spPr bwMode="auto">
          <a:xfrm>
            <a:off x="228600" y="8864600"/>
            <a:ext cx="8534400" cy="4648200"/>
          </a:xfrm>
          <a:prstGeom prst="rect">
            <a:avLst/>
          </a:prstGeom>
          <a:noFill/>
          <a:ln w="9525">
            <a:noFill/>
            <a:miter lim="800000"/>
            <a:headEnd/>
            <a:tailEnd/>
          </a:ln>
        </p:spPr>
        <p:txBody>
          <a:bodyPr/>
          <a:lstStyle/>
          <a:p>
            <a:pPr marL="342900" indent="-342900">
              <a:spcBef>
                <a:spcPts val="1000"/>
              </a:spcBef>
              <a:buFontTx/>
              <a:buChar char="•"/>
            </a:pPr>
            <a:endParaRPr lang="en-US" sz="2100" dirty="0">
              <a:solidFill>
                <a:srgbClr val="000000"/>
              </a:solidFill>
            </a:endParaRPr>
          </a:p>
        </p:txBody>
      </p:sp>
      <p:sp>
        <p:nvSpPr>
          <p:cNvPr id="6"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7549D109-EA8F-46E8-941F-9B4C13DFE152}" type="slidenum">
              <a:rPr lang="en-US">
                <a:solidFill>
                  <a:srgbClr val="FFFFFF"/>
                </a:solidFill>
                <a:latin typeface="+mn-lt"/>
              </a:rPr>
              <a:pPr algn="r" fontAlgn="auto">
                <a:spcBef>
                  <a:spcPts val="0"/>
                </a:spcBef>
                <a:spcAft>
                  <a:spcPts val="0"/>
                </a:spcAft>
                <a:defRPr/>
              </a:pPr>
              <a:t>37</a:t>
            </a:fld>
            <a:endParaRPr lang="en-US">
              <a:solidFill>
                <a:srgbClr val="FFFFFF"/>
              </a:solidFill>
              <a:latin typeface="+mn-lt"/>
            </a:endParaRPr>
          </a:p>
        </p:txBody>
      </p:sp>
      <p:sp>
        <p:nvSpPr>
          <p:cNvPr id="8" name="Slide Number Placeholder 5"/>
          <p:cNvSpPr txBox="1">
            <a:spLocks noGrp="1"/>
          </p:cNvSpPr>
          <p:nvPr/>
        </p:nvSpPr>
        <p:spPr bwMode="auto">
          <a:xfrm>
            <a:off x="8174038" y="1588"/>
            <a:ext cx="762000" cy="366712"/>
          </a:xfrm>
          <a:prstGeom prst="rect">
            <a:avLst/>
          </a:prstGeom>
          <a:noFill/>
          <a:ln>
            <a:miter lim="800000"/>
            <a:headEnd/>
            <a:tailEnd/>
          </a:ln>
        </p:spPr>
        <p:txBody>
          <a:bodyPr anchor="b"/>
          <a:lstStyle/>
          <a:p>
            <a:pPr algn="r" fontAlgn="auto">
              <a:spcBef>
                <a:spcPts val="0"/>
              </a:spcBef>
              <a:spcAft>
                <a:spcPts val="0"/>
              </a:spcAft>
              <a:defRPr/>
            </a:pPr>
            <a:fld id="{07DF8714-8E6A-42BC-B505-25B165607A6F}" type="slidenum">
              <a:rPr lang="en-US">
                <a:solidFill>
                  <a:srgbClr val="FFFFFF"/>
                </a:solidFill>
                <a:latin typeface="+mn-lt"/>
              </a:rPr>
              <a:pPr algn="r" fontAlgn="auto">
                <a:spcBef>
                  <a:spcPts val="0"/>
                </a:spcBef>
                <a:spcAft>
                  <a:spcPts val="0"/>
                </a:spcAft>
                <a:defRPr/>
              </a:pPr>
              <a:t>37</a:t>
            </a:fld>
            <a:endParaRPr lang="en-US">
              <a:solidFill>
                <a:srgbClr val="FFFFFF"/>
              </a:solidFill>
              <a:latin typeface="+mn-lt"/>
            </a:endParaRPr>
          </a:p>
        </p:txBody>
      </p:sp>
      <p:pic>
        <p:nvPicPr>
          <p:cNvPr id="9"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0" name="Slide Number Placeholder 3"/>
          <p:cNvSpPr txBox="1">
            <a:spLocks noGrp="1"/>
          </p:cNvSpPr>
          <p:nvPr/>
        </p:nvSpPr>
        <p:spPr bwMode="auto">
          <a:xfrm>
            <a:off x="8174038" y="1588"/>
            <a:ext cx="762000" cy="366712"/>
          </a:xfrm>
          <a:prstGeom prst="rect">
            <a:avLst/>
          </a:prstGeom>
          <a:noFill/>
          <a:ln>
            <a:miter lim="800000"/>
            <a:headEnd/>
            <a:tailEnd/>
          </a:ln>
        </p:spPr>
        <p:txBody>
          <a:bodyPr anchor="b"/>
          <a:lstStyle/>
          <a:p>
            <a:pPr algn="r">
              <a:defRPr/>
            </a:pPr>
            <a:fld id="{3A269846-DCCD-40EA-A539-139CD163FDC6}" type="slidenum">
              <a:rPr lang="en-US">
                <a:solidFill>
                  <a:srgbClr val="FFFFFF"/>
                </a:solidFill>
                <a:latin typeface="+mn-lt"/>
              </a:rPr>
              <a:pPr algn="r">
                <a:defRPr/>
              </a:pPr>
              <a:t>37</a:t>
            </a:fld>
            <a:endParaRPr lang="en-US">
              <a:solidFill>
                <a:srgbClr val="FFFFFF"/>
              </a:solidFill>
              <a:latin typeface="+mn-lt"/>
            </a:endParaRPr>
          </a:p>
        </p:txBody>
      </p:sp>
      <p:pic>
        <p:nvPicPr>
          <p:cNvPr id="11"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pic>
        <p:nvPicPr>
          <p:cNvPr id="12" name="Picture 11"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13" name="Rectangle 1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Summary</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0" name="Content Placeholder 2"/>
          <p:cNvSpPr txBox="1">
            <a:spLocks/>
          </p:cNvSpPr>
          <p:nvPr/>
        </p:nvSpPr>
        <p:spPr>
          <a:xfrm>
            <a:off x="428801" y="2056772"/>
            <a:ext cx="7745237" cy="48012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n-US" sz="1800" b="1" dirty="0" smtClean="0">
                <a:latin typeface="Helvetica Neue LT Std 55 Roman" charset="0"/>
                <a:ea typeface="Helvetica Neue LT Std 55 Roman" charset="0"/>
                <a:cs typeface="Helvetica Neue LT Std 55 Roman" charset="0"/>
              </a:rPr>
              <a:t>Mismanaging </a:t>
            </a:r>
            <a:r>
              <a:rPr lang="en-US" sz="1800" b="1" dirty="0">
                <a:latin typeface="Helvetica Neue LT Std 55 Roman" charset="0"/>
                <a:ea typeface="Helvetica Neue LT Std 55 Roman" charset="0"/>
                <a:cs typeface="Helvetica Neue LT Std 55 Roman" charset="0"/>
              </a:rPr>
              <a:t>credit </a:t>
            </a:r>
            <a:r>
              <a:rPr lang="en-US" sz="1800" dirty="0">
                <a:latin typeface="Helvetica Neue LT Std 55 Roman" charset="0"/>
                <a:ea typeface="Helvetica Neue LT Std 55 Roman" charset="0"/>
                <a:cs typeface="Helvetica Neue LT Std 55 Roman" charset="0"/>
              </a:rPr>
              <a:t>can impact your financial goals</a:t>
            </a:r>
          </a:p>
          <a:p>
            <a:pPr>
              <a:buFont typeface="Arial" charset="0"/>
              <a:buChar char="•"/>
            </a:pPr>
            <a:r>
              <a:rPr lang="en-US" sz="1800" b="1" dirty="0" smtClean="0">
                <a:latin typeface="Helvetica Neue LT Std 55 Roman" charset="0"/>
                <a:ea typeface="Helvetica Neue LT Std 55 Roman" charset="0"/>
                <a:cs typeface="Helvetica Neue LT Std 55 Roman" charset="0"/>
              </a:rPr>
              <a:t>Obtain </a:t>
            </a:r>
            <a:r>
              <a:rPr lang="en-US" sz="1800" b="1" dirty="0">
                <a:latin typeface="Helvetica Neue LT Std 55 Roman" charset="0"/>
                <a:ea typeface="Helvetica Neue LT Std 55 Roman" charset="0"/>
                <a:cs typeface="Helvetica Neue LT Std 55 Roman" charset="0"/>
              </a:rPr>
              <a:t>and review free credit reports </a:t>
            </a:r>
            <a:r>
              <a:rPr lang="en-US" sz="1800" dirty="0">
                <a:latin typeface="Helvetica Neue LT Std 55 Roman" charset="0"/>
                <a:ea typeface="Helvetica Neue LT Std 55 Roman" charset="0"/>
                <a:cs typeface="Helvetica Neue LT Std 55 Roman" charset="0"/>
              </a:rPr>
              <a:t>every 12 months</a:t>
            </a:r>
          </a:p>
          <a:p>
            <a:pPr>
              <a:buFont typeface="Arial" charset="0"/>
              <a:buChar char="•"/>
            </a:pPr>
            <a:r>
              <a:rPr lang="en-US" sz="1800" b="1" dirty="0" smtClean="0">
                <a:latin typeface="Helvetica Neue LT Std 55 Roman" charset="0"/>
                <a:ea typeface="Helvetica Neue LT Std 55 Roman" charset="0"/>
                <a:cs typeface="Helvetica Neue LT Std 55 Roman" charset="0"/>
              </a:rPr>
              <a:t>Correct </a:t>
            </a:r>
            <a:r>
              <a:rPr lang="en-US" sz="1800" b="1" dirty="0">
                <a:latin typeface="Helvetica Neue LT Std 55 Roman" charset="0"/>
                <a:ea typeface="Helvetica Neue LT Std 55 Roman" charset="0"/>
                <a:cs typeface="Helvetica Neue LT Std 55 Roman" charset="0"/>
              </a:rPr>
              <a:t>or dispute any errors </a:t>
            </a:r>
            <a:r>
              <a:rPr lang="en-US" sz="1800" dirty="0">
                <a:latin typeface="Helvetica Neue LT Std 55 Roman" charset="0"/>
                <a:ea typeface="Helvetica Neue LT Std 55 Roman" charset="0"/>
                <a:cs typeface="Helvetica Neue LT Std 55 Roman" charset="0"/>
              </a:rPr>
              <a:t>on report immediately</a:t>
            </a:r>
          </a:p>
          <a:p>
            <a:pPr>
              <a:buFont typeface="Arial" charset="0"/>
              <a:buChar char="•"/>
            </a:pPr>
            <a:r>
              <a:rPr lang="en-US" sz="1800" b="1" dirty="0" smtClean="0">
                <a:latin typeface="Helvetica Neue LT Std 55 Roman" charset="0"/>
                <a:ea typeface="Helvetica Neue LT Std 55 Roman" charset="0"/>
                <a:cs typeface="Helvetica Neue LT Std 55 Roman" charset="0"/>
              </a:rPr>
              <a:t>Remove </a:t>
            </a:r>
            <a:r>
              <a:rPr lang="en-US" sz="1800" b="1" dirty="0">
                <a:latin typeface="Helvetica Neue LT Std 55 Roman" charset="0"/>
                <a:ea typeface="Helvetica Neue LT Std 55 Roman" charset="0"/>
                <a:cs typeface="Helvetica Neue LT Std 55 Roman" charset="0"/>
              </a:rPr>
              <a:t>negative information after 7 years </a:t>
            </a:r>
            <a:r>
              <a:rPr lang="en-US" sz="1800" dirty="0">
                <a:latin typeface="Helvetica Neue LT Std 55 Roman" charset="0"/>
                <a:ea typeface="Helvetica Neue LT Std 55 Roman" charset="0"/>
                <a:cs typeface="Helvetica Neue LT Std 55 Roman" charset="0"/>
              </a:rPr>
              <a:t>where permitted</a:t>
            </a:r>
          </a:p>
          <a:p>
            <a:pPr>
              <a:buFont typeface="Arial" charset="0"/>
              <a:buChar char="•"/>
            </a:pPr>
            <a:r>
              <a:rPr lang="en-US" sz="1800" b="1" dirty="0" smtClean="0">
                <a:latin typeface="Helvetica Neue LT Std 55 Roman" charset="0"/>
                <a:ea typeface="Helvetica Neue LT Std 55 Roman" charset="0"/>
                <a:cs typeface="Helvetica Neue LT Std 55 Roman" charset="0"/>
              </a:rPr>
              <a:t>Avoid </a:t>
            </a:r>
            <a:r>
              <a:rPr lang="en-US" sz="1800" b="1" dirty="0">
                <a:latin typeface="Helvetica Neue LT Std 55 Roman" charset="0"/>
                <a:ea typeface="Helvetica Neue LT Std 55 Roman" charset="0"/>
                <a:cs typeface="Helvetica Neue LT Std 55 Roman" charset="0"/>
              </a:rPr>
              <a:t>being a guarantor</a:t>
            </a:r>
          </a:p>
          <a:p>
            <a:pPr>
              <a:buFont typeface="Arial" charset="0"/>
              <a:buChar char="•"/>
            </a:pPr>
            <a:r>
              <a:rPr lang="en-US" sz="1800" b="1" dirty="0" smtClean="0">
                <a:latin typeface="Helvetica Neue LT Std 55 Roman" charset="0"/>
                <a:ea typeface="Helvetica Neue LT Std 55 Roman" charset="0"/>
                <a:cs typeface="Helvetica Neue LT Std 55 Roman" charset="0"/>
              </a:rPr>
              <a:t>Avoid </a:t>
            </a:r>
            <a:r>
              <a:rPr lang="en-US" sz="1800" b="1" dirty="0">
                <a:latin typeface="Helvetica Neue LT Std 55 Roman" charset="0"/>
                <a:ea typeface="Helvetica Neue LT Std 55 Roman" charset="0"/>
                <a:cs typeface="Helvetica Neue LT Std 55 Roman" charset="0"/>
              </a:rPr>
              <a:t>allowing an authorized user</a:t>
            </a:r>
          </a:p>
          <a:p>
            <a:pPr>
              <a:buFont typeface="Arial" charset="0"/>
              <a:buChar char="•"/>
            </a:pPr>
            <a:r>
              <a:rPr lang="en-US" sz="1800" b="1" dirty="0" smtClean="0">
                <a:solidFill>
                  <a:srgbClr val="000000"/>
                </a:solidFill>
                <a:latin typeface="Helvetica Neue LT Std 55 Roman" charset="0"/>
                <a:ea typeface="Helvetica Neue LT Std 55 Roman" charset="0"/>
                <a:cs typeface="Helvetica Neue LT Std 55 Roman" charset="0"/>
              </a:rPr>
              <a:t>Improper </a:t>
            </a:r>
            <a:r>
              <a:rPr lang="en-US" sz="1800" b="1" dirty="0">
                <a:solidFill>
                  <a:srgbClr val="000000"/>
                </a:solidFill>
                <a:latin typeface="Helvetica Neue LT Std 55 Roman" charset="0"/>
                <a:ea typeface="Helvetica Neue LT Std 55 Roman" charset="0"/>
                <a:cs typeface="Helvetica Neue LT Std 55 Roman" charset="0"/>
              </a:rPr>
              <a:t>handling of credit results in products and services costing more </a:t>
            </a:r>
            <a:r>
              <a:rPr lang="en-US" sz="1800" dirty="0">
                <a:solidFill>
                  <a:srgbClr val="000000"/>
                </a:solidFill>
                <a:latin typeface="Helvetica Neue LT Std 55 Roman" charset="0"/>
                <a:ea typeface="Helvetica Neue LT Std 55 Roman" charset="0"/>
                <a:cs typeface="Helvetica Neue LT Std 55 Roman" charset="0"/>
              </a:rPr>
              <a:t>and, may impact employment and promotion opportunities</a:t>
            </a:r>
          </a:p>
          <a:p>
            <a:pPr>
              <a:buFont typeface="Arial" charset="0"/>
              <a:buChar char="•"/>
            </a:pPr>
            <a:r>
              <a:rPr lang="en-US" sz="1800" b="1" dirty="0" smtClean="0">
                <a:solidFill>
                  <a:srgbClr val="000000"/>
                </a:solidFill>
                <a:latin typeface="Helvetica Neue LT Std 55 Roman" charset="0"/>
                <a:ea typeface="Helvetica Neue LT Std 55 Roman" charset="0"/>
                <a:cs typeface="Helvetica Neue LT Std 55 Roman" charset="0"/>
              </a:rPr>
              <a:t>Limits </a:t>
            </a:r>
            <a:r>
              <a:rPr lang="en-US" sz="1800" b="1" dirty="0">
                <a:solidFill>
                  <a:srgbClr val="000000"/>
                </a:solidFill>
                <a:latin typeface="Helvetica Neue LT Std 55 Roman" charset="0"/>
                <a:ea typeface="Helvetica Neue LT Std 55 Roman" charset="0"/>
                <a:cs typeface="Helvetica Neue LT Std 55 Roman" charset="0"/>
              </a:rPr>
              <a:t>options and ability </a:t>
            </a:r>
            <a:r>
              <a:rPr lang="en-US" sz="1800" dirty="0">
                <a:solidFill>
                  <a:srgbClr val="000000"/>
                </a:solidFill>
                <a:latin typeface="Helvetica Neue LT Std 55 Roman" charset="0"/>
                <a:ea typeface="Helvetica Neue LT Std 55 Roman" charset="0"/>
                <a:cs typeface="Helvetica Neue LT Std 55 Roman" charset="0"/>
              </a:rPr>
              <a:t>to find rental housing or purchase a home, or rent</a:t>
            </a:r>
          </a:p>
          <a:p>
            <a:pPr>
              <a:buFont typeface="Arial" charset="0"/>
              <a:buChar char="•"/>
            </a:pPr>
            <a:r>
              <a:rPr lang="en-US" sz="1800" b="1" dirty="0" smtClean="0">
                <a:solidFill>
                  <a:srgbClr val="000000"/>
                </a:solidFill>
                <a:latin typeface="Helvetica Neue LT Std 55 Roman" charset="0"/>
                <a:ea typeface="Helvetica Neue LT Std 55 Roman" charset="0"/>
                <a:cs typeface="Helvetica Neue LT Std 55 Roman" charset="0"/>
              </a:rPr>
              <a:t>Hampers </a:t>
            </a:r>
            <a:r>
              <a:rPr lang="en-US" sz="1800" b="1" dirty="0">
                <a:solidFill>
                  <a:srgbClr val="000000"/>
                </a:solidFill>
                <a:latin typeface="Helvetica Neue LT Std 55 Roman" charset="0"/>
                <a:ea typeface="Helvetica Neue LT Std 55 Roman" charset="0"/>
                <a:cs typeface="Helvetica Neue LT Std 55 Roman" charset="0"/>
              </a:rPr>
              <a:t>ability to start business, </a:t>
            </a:r>
            <a:r>
              <a:rPr lang="en-US" sz="1800" dirty="0">
                <a:solidFill>
                  <a:srgbClr val="000000"/>
                </a:solidFill>
                <a:latin typeface="Helvetica Neue LT Std 55 Roman" charset="0"/>
                <a:ea typeface="Helvetica Neue LT Std 55 Roman" charset="0"/>
                <a:cs typeface="Helvetica Neue LT Std 55 Roman" charset="0"/>
              </a:rPr>
              <a:t>attract capital or </a:t>
            </a:r>
            <a:r>
              <a:rPr lang="en-US" sz="1800" dirty="0" smtClean="0">
                <a:solidFill>
                  <a:srgbClr val="000000"/>
                </a:solidFill>
                <a:latin typeface="Helvetica Neue LT Std 55 Roman" charset="0"/>
                <a:ea typeface="Helvetica Neue LT Std 55 Roman" charset="0"/>
                <a:cs typeface="Helvetica Neue LT Std 55 Roman" charset="0"/>
              </a:rPr>
              <a:t>investment</a:t>
            </a:r>
          </a:p>
          <a:p>
            <a:pPr>
              <a:buFont typeface="Arial" charset="0"/>
              <a:buChar char="•"/>
            </a:pPr>
            <a:r>
              <a:rPr lang="en-US" sz="1800" b="1" dirty="0" smtClean="0">
                <a:solidFill>
                  <a:srgbClr val="000000"/>
                </a:solidFill>
                <a:latin typeface="Helvetica Neue LT Std 55 Roman" charset="0"/>
                <a:ea typeface="Helvetica Neue LT Std 55 Roman" charset="0"/>
                <a:cs typeface="Helvetica Neue LT Std 55 Roman" charset="0"/>
              </a:rPr>
              <a:t>Affects </a:t>
            </a:r>
            <a:r>
              <a:rPr lang="en-US" sz="1800" b="1" dirty="0">
                <a:solidFill>
                  <a:srgbClr val="000000"/>
                </a:solidFill>
                <a:latin typeface="Helvetica Neue LT Std 55 Roman" charset="0"/>
                <a:ea typeface="Helvetica Neue LT Std 55 Roman" charset="0"/>
                <a:cs typeface="Helvetica Neue LT Std 55 Roman" charset="0"/>
              </a:rPr>
              <a:t>cash flow and hampers ability to save and invest </a:t>
            </a:r>
            <a:r>
              <a:rPr lang="en-US" sz="1800" dirty="0">
                <a:solidFill>
                  <a:srgbClr val="000000"/>
                </a:solidFill>
                <a:latin typeface="Helvetica Neue LT Std 55 Roman" charset="0"/>
                <a:ea typeface="Helvetica Neue LT Std 55 Roman" charset="0"/>
                <a:cs typeface="Helvetica Neue LT Std 55 Roman" charset="0"/>
              </a:rPr>
              <a:t>more for the future</a:t>
            </a:r>
          </a:p>
        </p:txBody>
      </p:sp>
      <p:sp>
        <p:nvSpPr>
          <p:cNvPr id="19" name="TextBox 18"/>
          <p:cNvSpPr txBox="1"/>
          <p:nvPr/>
        </p:nvSpPr>
        <p:spPr>
          <a:xfrm>
            <a:off x="3525838" y="6172200"/>
            <a:ext cx="5410200" cy="523220"/>
          </a:xfrm>
          <a:prstGeom prst="rect">
            <a:avLst/>
          </a:prstGeom>
          <a:noFill/>
        </p:spPr>
        <p:txBody>
          <a:bodyPr wrap="square" rtlCol="0">
            <a:spAutoFit/>
          </a:bodyPr>
          <a:lstStyle/>
          <a:p>
            <a:r>
              <a:rPr lang="en-US" sz="1000" dirty="0">
                <a:latin typeface="Helvetica Neue LT Std 55 Roman"/>
              </a:rPr>
              <a:t>© June 2017. New York City Department of Consumer Affairs. All rights reserved.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28803" y="2049300"/>
            <a:ext cx="82296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2000" dirty="0">
                <a:latin typeface="Helvetica Neue LT Std 55 Roman" charset="0"/>
                <a:ea typeface="Helvetica Neue LT Std 55 Roman" charset="0"/>
                <a:cs typeface="Helvetica Neue LT Std 55 Roman" charset="0"/>
              </a:rPr>
              <a:t>Credit is a </a:t>
            </a:r>
            <a:r>
              <a:rPr lang="en-US" sz="2000" b="1" dirty="0">
                <a:latin typeface="Helvetica Neue LT Std 55 Roman" charset="0"/>
                <a:ea typeface="Helvetica Neue LT Std 55 Roman" charset="0"/>
                <a:cs typeface="Helvetica Neue LT Std 55 Roman" charset="0"/>
              </a:rPr>
              <a:t>trust</a:t>
            </a:r>
            <a:r>
              <a:rPr lang="en-US" sz="2000" dirty="0">
                <a:latin typeface="Helvetica Neue LT Std 55 Roman" charset="0"/>
                <a:ea typeface="Helvetica Neue LT Std 55 Roman" charset="0"/>
                <a:cs typeface="Helvetica Neue LT Std 55 Roman" charset="0"/>
              </a:rPr>
              <a:t> relationship.</a:t>
            </a:r>
          </a:p>
          <a:p>
            <a:pPr>
              <a:spcBef>
                <a:spcPts val="1000"/>
              </a:spcBef>
            </a:pPr>
            <a:r>
              <a:rPr lang="en-US" sz="2000" dirty="0">
                <a:latin typeface="Helvetica Neue LT Std 55 Roman" charset="0"/>
                <a:ea typeface="Helvetica Neue LT Std 55 Roman" charset="0"/>
                <a:cs typeface="Helvetica Neue LT Std 55 Roman" charset="0"/>
              </a:rPr>
              <a:t>A party such as a lender, a bank, merchant or credit card company (the </a:t>
            </a:r>
            <a:r>
              <a:rPr lang="en-US" sz="2000" b="1" dirty="0">
                <a:latin typeface="Helvetica Neue LT Std 55 Roman" charset="0"/>
                <a:ea typeface="Helvetica Neue LT Std 55 Roman" charset="0"/>
                <a:cs typeface="Helvetica Neue LT Std 55 Roman" charset="0"/>
              </a:rPr>
              <a:t>creditor)</a:t>
            </a:r>
            <a:r>
              <a:rPr lang="en-US" sz="2000" dirty="0">
                <a:latin typeface="Helvetica Neue LT Std 55 Roman" charset="0"/>
                <a:ea typeface="Helvetica Neue LT Std 55 Roman" charset="0"/>
                <a:cs typeface="Helvetica Neue LT Std 55 Roman" charset="0"/>
              </a:rPr>
              <a:t>, gives </a:t>
            </a:r>
            <a:r>
              <a:rPr lang="en-US" sz="2000" dirty="0" smtClean="0">
                <a:latin typeface="Helvetica Neue LT Std 55 Roman" charset="0"/>
                <a:ea typeface="Helvetica Neue LT Std 55 Roman" charset="0"/>
                <a:cs typeface="Helvetica Neue LT Std 55 Roman" charset="0"/>
              </a:rPr>
              <a:t>you </a:t>
            </a:r>
            <a:r>
              <a:rPr lang="en-US" sz="2000" dirty="0">
                <a:latin typeface="Helvetica Neue LT Std 55 Roman" charset="0"/>
                <a:ea typeface="Helvetica Neue LT Std 55 Roman" charset="0"/>
                <a:cs typeface="Helvetica Neue LT Std 55 Roman" charset="0"/>
              </a:rPr>
              <a:t>(the </a:t>
            </a:r>
            <a:r>
              <a:rPr lang="en-US" sz="2000" b="1" dirty="0">
                <a:latin typeface="Helvetica Neue LT Std 55 Roman" charset="0"/>
                <a:ea typeface="Helvetica Neue LT Std 55 Roman" charset="0"/>
                <a:cs typeface="Helvetica Neue LT Std 55 Roman" charset="0"/>
              </a:rPr>
              <a:t>debtor </a:t>
            </a:r>
            <a:r>
              <a:rPr lang="en-US" sz="2000" dirty="0">
                <a:latin typeface="Helvetica Neue LT Std 55 Roman" charset="0"/>
                <a:ea typeface="Helvetica Neue LT Std 55 Roman" charset="0"/>
                <a:cs typeface="Helvetica Neue LT Std 55 Roman" charset="0"/>
              </a:rPr>
              <a:t>or</a:t>
            </a:r>
            <a:r>
              <a:rPr lang="en-US" sz="2000" b="1" dirty="0">
                <a:latin typeface="Helvetica Neue LT Std 55 Roman" charset="0"/>
                <a:ea typeface="Helvetica Neue LT Std 55 Roman" charset="0"/>
                <a:cs typeface="Helvetica Neue LT Std 55 Roman" charset="0"/>
              </a:rPr>
              <a:t> borrower</a:t>
            </a:r>
            <a:r>
              <a:rPr lang="en-US" sz="2000" b="1" dirty="0" smtClean="0">
                <a:latin typeface="Helvetica Neue LT Std 55 Roman" charset="0"/>
                <a:ea typeface="Helvetica Neue LT Std 55 Roman" charset="0"/>
                <a:cs typeface="Helvetica Neue LT Std 55 Roman" charset="0"/>
              </a:rPr>
              <a:t>)</a:t>
            </a:r>
            <a:r>
              <a:rPr lang="en-US" sz="2000" dirty="0" smtClean="0">
                <a:latin typeface="Helvetica Neue LT Std 55 Roman" charset="0"/>
                <a:ea typeface="Helvetica Neue LT Std 55 Roman" charset="0"/>
                <a:cs typeface="Helvetica Neue LT Std 55 Roman" charset="0"/>
              </a:rPr>
              <a:t> </a:t>
            </a:r>
            <a:r>
              <a:rPr lang="en-US" sz="2000" dirty="0">
                <a:latin typeface="Helvetica Neue LT Std 55 Roman" charset="0"/>
                <a:ea typeface="Helvetica Neue LT Std 55 Roman" charset="0"/>
                <a:cs typeface="Helvetica Neue LT Std 55 Roman" charset="0"/>
              </a:rPr>
              <a:t>funds or makes a payment on your behalf so that you can make a purchase or payment, with expectation that you will pay the creditor back in accordance with your agreement</a:t>
            </a:r>
            <a:r>
              <a:rPr lang="en-US" sz="2000" dirty="0" smtClean="0">
                <a:latin typeface="Helvetica Neue LT Std 55 Roman" charset="0"/>
                <a:ea typeface="Helvetica Neue LT Std 55 Roman" charset="0"/>
                <a:cs typeface="Helvetica Neue LT Std 55 Roman" charset="0"/>
              </a:rPr>
              <a:t>.</a:t>
            </a:r>
            <a:endParaRPr lang="en-US" sz="2000" dirty="0">
              <a:latin typeface="Helvetica Neue LT Std 55 Roman" charset="0"/>
              <a:ea typeface="Helvetica Neue LT Std 55 Roman" charset="0"/>
              <a:cs typeface="Helvetica Neue LT Std 55 Roman" charset="0"/>
            </a:endParaRPr>
          </a:p>
        </p:txBody>
      </p:sp>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 is Credit?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Why Credit is Important and Impacts on Your Financial Goals</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0"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2400" b="1" dirty="0">
                <a:latin typeface="Helvetica Neue LT Std 55 Roman" charset="0"/>
                <a:ea typeface="Helvetica Neue LT Std 55 Roman" charset="0"/>
                <a:cs typeface="Helvetica Neue LT Std 55 Roman" charset="0"/>
              </a:rPr>
              <a:t>Credit is used to judge character and level of risk</a:t>
            </a:r>
          </a:p>
        </p:txBody>
      </p:sp>
      <p:sp>
        <p:nvSpPr>
          <p:cNvPr id="11" name="Content Placeholder 2"/>
          <p:cNvSpPr txBox="1">
            <a:spLocks/>
          </p:cNvSpPr>
          <p:nvPr/>
        </p:nvSpPr>
        <p:spPr>
          <a:xfrm>
            <a:off x="428803" y="29718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By landlords</a:t>
            </a:r>
          </a:p>
          <a:p>
            <a:pPr>
              <a:buNone/>
            </a:pPr>
            <a:r>
              <a:rPr lang="en-US" sz="2000" dirty="0">
                <a:latin typeface="Helvetica Neue LT Std 55 Roman" charset="0"/>
                <a:ea typeface="Helvetica Neue LT Std 55 Roman" charset="0"/>
                <a:cs typeface="Helvetica Neue LT Std 55 Roman" charset="0"/>
              </a:rPr>
              <a:t>	- Affects whether you will be able to rent</a:t>
            </a:r>
          </a:p>
          <a:p>
            <a:pPr>
              <a:buNone/>
            </a:pPr>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By lenders</a:t>
            </a:r>
          </a:p>
          <a:p>
            <a:pPr>
              <a:buNone/>
            </a:pPr>
            <a:r>
              <a:rPr lang="en-US" sz="2000" dirty="0">
                <a:latin typeface="Helvetica Neue LT Std 55 Roman" charset="0"/>
                <a:ea typeface="Helvetica Neue LT Std 55 Roman" charset="0"/>
                <a:cs typeface="Helvetica Neue LT Std 55 Roman" charset="0"/>
              </a:rPr>
              <a:t>	- Affects ability to obtain a mortgage, credit cards, car loans, or small business loans (look at the credit of the owners)</a:t>
            </a:r>
          </a:p>
          <a:p>
            <a:pPr>
              <a:buNone/>
            </a:pPr>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By service providers</a:t>
            </a:r>
          </a:p>
          <a:p>
            <a:pPr>
              <a:buNone/>
            </a:pPr>
            <a:r>
              <a:rPr lang="en-US" sz="2000" dirty="0">
                <a:latin typeface="Helvetica Neue LT Std 55 Roman" charset="0"/>
                <a:ea typeface="Helvetica Neue LT Std 55 Roman" charset="0"/>
                <a:cs typeface="Helvetica Neue LT Std 55 Roman" charset="0"/>
              </a:rPr>
              <a:t>	- Affects whether you can open a cell phone account,</a:t>
            </a:r>
          </a:p>
          <a:p>
            <a:pPr>
              <a:buNone/>
            </a:pPr>
            <a:r>
              <a:rPr lang="en-US" sz="2000" dirty="0">
                <a:latin typeface="Helvetica Neue LT Std 55 Roman" charset="0"/>
                <a:ea typeface="Helvetica Neue LT Std 55 Roman" charset="0"/>
                <a:cs typeface="Helvetica Neue LT Std 55 Roman" charset="0"/>
              </a:rPr>
              <a:t>    utilities (gas and electricity), amount of deposit required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28803" y="2971800"/>
            <a:ext cx="822960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Helvetica Neue LT Std 55 Roman" charset="0"/>
                <a:ea typeface="Helvetica Neue LT Std 55 Roman" charset="0"/>
                <a:cs typeface="Helvetica Neue LT Std 55 Roman" charset="0"/>
              </a:rPr>
              <a:t>Effective September 15, </a:t>
            </a:r>
            <a:r>
              <a:rPr lang="en-US" sz="2000" dirty="0" smtClean="0">
                <a:latin typeface="Helvetica Neue LT Std 55 Roman" charset="0"/>
                <a:ea typeface="Helvetica Neue LT Std 55 Roman" charset="0"/>
                <a:cs typeface="Helvetica Neue LT Std 55 Roman" charset="0"/>
              </a:rPr>
              <a:t>2015, </a:t>
            </a:r>
            <a:r>
              <a:rPr lang="en-US" sz="2000" dirty="0">
                <a:latin typeface="Helvetica Neue LT Std 55 Roman" charset="0"/>
                <a:ea typeface="Helvetica Neue LT Std 55 Roman" charset="0"/>
                <a:cs typeface="Helvetica Neue LT Std 55 Roman" charset="0"/>
              </a:rPr>
              <a:t>employers may not use or request “credit history” for purposes of employment application or post offer hiring decisions, from the individual, background check or credit reporting </a:t>
            </a:r>
            <a:r>
              <a:rPr lang="en-US" sz="2000" b="1" i="1" dirty="0" smtClean="0">
                <a:latin typeface="Helvetica Neue LT Std 55 Roman" charset="0"/>
                <a:ea typeface="Helvetica Neue LT Std 55 Roman" charset="0"/>
                <a:cs typeface="Helvetica Neue LT Std 55 Roman" charset="0"/>
              </a:rPr>
              <a:t>agency</a:t>
            </a:r>
            <a:r>
              <a:rPr lang="en-US" sz="2000" dirty="0"/>
              <a:t>—</a:t>
            </a:r>
            <a:r>
              <a:rPr lang="en-US" sz="2000" b="1" i="1" dirty="0" smtClean="0">
                <a:latin typeface="Helvetica Neue LT Std 55 Roman" charset="0"/>
                <a:ea typeface="Helvetica Neue LT Std 55 Roman" charset="0"/>
                <a:cs typeface="Helvetica Neue LT Std 55 Roman" charset="0"/>
              </a:rPr>
              <a:t>except </a:t>
            </a:r>
            <a:r>
              <a:rPr lang="en-US" sz="2000" b="1" i="1" dirty="0">
                <a:latin typeface="Helvetica Neue LT Std 55 Roman" charset="0"/>
                <a:ea typeface="Helvetica Neue LT Std 55 Roman" charset="0"/>
                <a:cs typeface="Helvetica Neue LT Std 55 Roman" charset="0"/>
              </a:rPr>
              <a:t>as set forth (next slide</a:t>
            </a:r>
            <a:r>
              <a:rPr lang="en-US" sz="2000" b="1" i="1" dirty="0" smtClean="0">
                <a:latin typeface="Helvetica Neue LT Std 55 Roman" charset="0"/>
                <a:ea typeface="Helvetica Neue LT Std 55 Roman" charset="0"/>
                <a:cs typeface="Helvetica Neue LT Std 55 Roman" charset="0"/>
              </a:rPr>
              <a:t>)</a:t>
            </a:r>
          </a:p>
          <a:p>
            <a:endParaRPr lang="en-US" sz="2000" b="1" i="1"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“Credit history” means: credit worthiness, standing or score; bankruptcies, judgments or liens; late payments, amount of debt, number of accounts. May not obtain from applicant or third </a:t>
            </a:r>
            <a:r>
              <a:rPr lang="en-US" sz="2000" dirty="0" smtClean="0">
                <a:latin typeface="Helvetica Neue LT Std 55 Roman" charset="0"/>
                <a:ea typeface="Helvetica Neue LT Std 55 Roman" charset="0"/>
                <a:cs typeface="Helvetica Neue LT Std 55 Roman" charset="0"/>
              </a:rPr>
              <a:t>party</a:t>
            </a:r>
          </a:p>
          <a:p>
            <a:endParaRPr lang="en-US" sz="2000" dirty="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Cannot advertise jobs with direct or indirect caveat on criminal or arrest records</a:t>
            </a:r>
          </a:p>
        </p:txBody>
      </p:sp>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4865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Why Credit is Important and Impacts on Your Financial Goals, cont’d</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Helvetica Neue LT Std 55 Roman" charset="0"/>
                <a:ea typeface="Helvetica Neue LT Std 55 Roman" charset="0"/>
                <a:cs typeface="Helvetica Neue LT Std 55 Roman" charset="0"/>
              </a:rPr>
              <a:t>Employer’s Use of Credit Reports for Hiring Decisions in NYC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2" y="765358"/>
            <a:ext cx="8562797"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Why Credit is Important and Impacts on Your Financial Goals</a:t>
            </a:r>
            <a:r>
              <a:rPr lang="en-US" sz="2000" b="1" kern="0" smtClean="0">
                <a:solidFill>
                  <a:srgbClr val="284B23"/>
                </a:solidFill>
                <a:latin typeface="Helvetica Neue LT Std 75" charset="0"/>
                <a:ea typeface="Helvetica Neue LT Std 75" charset="0"/>
                <a:cs typeface="Helvetica Neue LT Std 75" charset="0"/>
              </a:rPr>
              <a:t>, cont’d</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Content Placeholder 2"/>
          <p:cNvSpPr txBox="1">
            <a:spLocks/>
          </p:cNvSpPr>
          <p:nvPr/>
        </p:nvSpPr>
        <p:spPr>
          <a:xfrm>
            <a:off x="428803" y="2086665"/>
            <a:ext cx="7953197" cy="44763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Exceptions to prohibition:</a:t>
            </a:r>
          </a:p>
          <a:p>
            <a:pPr>
              <a:buNone/>
            </a:pPr>
            <a:r>
              <a:rPr lang="en-US" sz="2000" dirty="0">
                <a:latin typeface="Helvetica Neue LT Std 55 Roman" charset="0"/>
                <a:ea typeface="Helvetica Neue LT Std 55 Roman" charset="0"/>
                <a:cs typeface="Helvetica Neue LT Std 55 Roman" charset="0"/>
              </a:rPr>
              <a:t>	- Law enforcement personnel</a:t>
            </a:r>
          </a:p>
          <a:p>
            <a:pPr>
              <a:buNone/>
            </a:pPr>
            <a:r>
              <a:rPr lang="en-US" sz="2000" dirty="0">
                <a:latin typeface="Helvetica Neue LT Std 55 Roman" charset="0"/>
                <a:ea typeface="Helvetica Neue LT Std 55 Roman" charset="0"/>
                <a:cs typeface="Helvetica Neue LT Std 55 Roman" charset="0"/>
              </a:rPr>
              <a:t>	- Federal, state law or regulations require use of employee’s credit history</a:t>
            </a:r>
          </a:p>
          <a:p>
            <a:pPr>
              <a:buNone/>
            </a:pPr>
            <a:r>
              <a:rPr lang="en-US" sz="2000" dirty="0">
                <a:latin typeface="Helvetica Neue LT Std 55 Roman" charset="0"/>
                <a:ea typeface="Helvetica Neue LT Std 55 Roman" charset="0"/>
                <a:cs typeface="Helvetica Neue LT Std 55 Roman" charset="0"/>
              </a:rPr>
              <a:t>	- NYC DOI requires background check</a:t>
            </a:r>
          </a:p>
          <a:p>
            <a:pPr>
              <a:buNone/>
            </a:pPr>
            <a:r>
              <a:rPr lang="en-US" sz="2000" dirty="0">
                <a:latin typeface="Helvetica Neue LT Std 55 Roman" charset="0"/>
                <a:ea typeface="Helvetica Neue LT Std 55 Roman" charset="0"/>
                <a:cs typeface="Helvetica Neue LT Std 55 Roman" charset="0"/>
              </a:rPr>
              <a:t>	- Employee must be bonded under city, federal or state law</a:t>
            </a:r>
          </a:p>
          <a:p>
            <a:pPr>
              <a:buNone/>
            </a:pPr>
            <a:r>
              <a:rPr lang="en-US" sz="2000" dirty="0">
                <a:latin typeface="Helvetica Neue LT Std 55 Roman" charset="0"/>
                <a:ea typeface="Helvetica Neue LT Std 55 Roman" charset="0"/>
                <a:cs typeface="Helvetica Neue LT Std 55 Roman" charset="0"/>
              </a:rPr>
              <a:t>	- Job requires security clearance</a:t>
            </a:r>
          </a:p>
          <a:p>
            <a:pPr>
              <a:buNone/>
            </a:pPr>
            <a:r>
              <a:rPr lang="en-US" sz="2000" dirty="0">
                <a:latin typeface="Helvetica Neue LT Std 55 Roman" charset="0"/>
                <a:ea typeface="Helvetica Neue LT Std 55 Roman" charset="0"/>
                <a:cs typeface="Helvetica Neue LT Std 55 Roman" charset="0"/>
              </a:rPr>
              <a:t>	- Signatories over third party assets of $10k or more</a:t>
            </a:r>
          </a:p>
          <a:p>
            <a:pPr>
              <a:buNone/>
            </a:pPr>
            <a:r>
              <a:rPr lang="en-US" sz="2000" dirty="0">
                <a:latin typeface="Helvetica Neue LT Std 55 Roman" charset="0"/>
                <a:ea typeface="Helvetica Neue LT Std 55 Roman" charset="0"/>
                <a:cs typeface="Helvetica Neue LT Std 55 Roman" charset="0"/>
              </a:rPr>
              <a:t>	- Employees with right to modify digital security systems to prevent access to systems</a:t>
            </a:r>
          </a:p>
          <a:p>
            <a:pPr>
              <a:buNone/>
            </a:pPr>
            <a:r>
              <a:rPr lang="en-US" sz="2000" dirty="0">
                <a:latin typeface="Helvetica Neue LT Std 55 Roman" charset="0"/>
                <a:ea typeface="Helvetica Neue LT Std 55 Roman" charset="0"/>
                <a:cs typeface="Helvetica Neue LT Std 55 Roman" charset="0"/>
              </a:rPr>
              <a:t>	- Fiduciaries to employers with right to enter into contracts $10k or more on behalf of employer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a:solidFill>
                  <a:srgbClr val="284B23"/>
                </a:solidFill>
                <a:latin typeface="Helvetica Neue LT Std 75" charset="0"/>
                <a:ea typeface="Helvetica Neue LT Std 75" charset="0"/>
                <a:cs typeface="Helvetica Neue LT Std 75" charset="0"/>
              </a:rPr>
              <a:t>Employer’s Inquiry on Pending Arrest or Criminal Convictions Prior to Hiring Decisions in NYC</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Content Placeholder 2"/>
          <p:cNvSpPr txBox="1">
            <a:spLocks/>
          </p:cNvSpPr>
          <p:nvPr/>
        </p:nvSpPr>
        <p:spPr>
          <a:xfrm>
            <a:off x="428803" y="2616833"/>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Effective October 27, </a:t>
            </a:r>
            <a:r>
              <a:rPr lang="en-US" sz="2000" b="1" dirty="0" smtClean="0">
                <a:latin typeface="Helvetica Neue LT Std 55 Roman" charset="0"/>
                <a:ea typeface="Helvetica Neue LT Std 55 Roman" charset="0"/>
                <a:cs typeface="Helvetica Neue LT Std 55 Roman" charset="0"/>
              </a:rPr>
              <a:t>2015</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Employers are prohibited from making an “inquiry” </a:t>
            </a:r>
            <a:r>
              <a:rPr lang="en-US" sz="2000" dirty="0">
                <a:latin typeface="Helvetica Neue LT Std 55 Roman" charset="0"/>
                <a:ea typeface="Helvetica Neue LT Std 55 Roman" charset="0"/>
                <a:cs typeface="Helvetica Neue LT Std 55 Roman" charset="0"/>
              </a:rPr>
              <a:t>about pending arrests and criminal convictions </a:t>
            </a:r>
            <a:r>
              <a:rPr lang="en-US" sz="2000" b="1" dirty="0">
                <a:latin typeface="Helvetica Neue LT Std 55 Roman" charset="0"/>
                <a:ea typeface="Helvetica Neue LT Std 55 Roman" charset="0"/>
                <a:cs typeface="Helvetica Neue LT Std 55 Roman" charset="0"/>
              </a:rPr>
              <a:t>prior</a:t>
            </a:r>
            <a:r>
              <a:rPr lang="en-US" sz="2000" dirty="0">
                <a:latin typeface="Helvetica Neue LT Std 55 Roman" charset="0"/>
                <a:ea typeface="Helvetica Neue LT Std 55 Roman" charset="0"/>
                <a:cs typeface="Helvetica Neue LT Std 55 Roman" charset="0"/>
              </a:rPr>
              <a:t> to making a conditional job offer to the </a:t>
            </a:r>
            <a:r>
              <a:rPr lang="en-US" sz="2000" dirty="0" smtClean="0">
                <a:latin typeface="Helvetica Neue LT Std 55 Roman" charset="0"/>
                <a:ea typeface="Helvetica Neue LT Std 55 Roman" charset="0"/>
                <a:cs typeface="Helvetica Neue LT Std 55 Roman" charset="0"/>
              </a:rPr>
              <a:t>applicant</a:t>
            </a:r>
          </a:p>
          <a:p>
            <a:endParaRPr lang="en-US" sz="2000" dirty="0">
              <a:latin typeface="Helvetica Neue LT Std 55 Roman" charset="0"/>
              <a:ea typeface="Helvetica Neue LT Std 55 Roman" charset="0"/>
              <a:cs typeface="Helvetica Neue LT Std 55 Roman" charset="0"/>
            </a:endParaRPr>
          </a:p>
          <a:p>
            <a:r>
              <a:rPr lang="en-US" sz="2000" b="1" dirty="0">
                <a:latin typeface="Helvetica Neue LT Std 55 Roman" charset="0"/>
                <a:ea typeface="Helvetica Neue LT Std 55 Roman" charset="0"/>
                <a:cs typeface="Helvetica Neue LT Std 55 Roman" charset="0"/>
              </a:rPr>
              <a:t>“Inquiry means”: written or other questions to an applicant,</a:t>
            </a:r>
            <a:r>
              <a:rPr lang="en-US" sz="2000" dirty="0">
                <a:latin typeface="Helvetica Neue LT Std 55 Roman" charset="0"/>
                <a:ea typeface="Helvetica Neue LT Std 55 Roman" charset="0"/>
                <a:cs typeface="Helvetica Neue LT Std 55 Roman" charset="0"/>
              </a:rPr>
              <a:t> and any searches of publicly available records or consumer reports that are conducted for the purpose of obtaining an applicant’s criminal background information</a:t>
            </a:r>
          </a:p>
        </p:txBody>
      </p:sp>
      <p:sp>
        <p:nvSpPr>
          <p:cNvPr id="17" name="Title 1"/>
          <p:cNvSpPr txBox="1">
            <a:spLocks/>
          </p:cNvSpPr>
          <p:nvPr/>
        </p:nvSpPr>
        <p:spPr>
          <a:xfrm>
            <a:off x="428803" y="1774397"/>
            <a:ext cx="7495997"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Helvetica Neue LT Std 55 Roman" charset="0"/>
                <a:ea typeface="Helvetica Neue LT Std 55 Roman" charset="0"/>
                <a:cs typeface="Helvetica Neue LT Std 55 Roman" charset="0"/>
              </a:rPr>
              <a:t>Fair Chance Act:</a:t>
            </a:r>
            <a:endParaRPr lang="en-US" sz="2400" b="1" dirty="0">
              <a:latin typeface="Helvetica Neue LT Std 55 Roman" charset="0"/>
              <a:ea typeface="Helvetica Neue LT Std 55 Roman" charset="0"/>
              <a:cs typeface="Helvetica Neue LT Std 55 Roman"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a:solidFill>
                  <a:srgbClr val="284B23"/>
                </a:solidFill>
                <a:latin typeface="Helvetica Neue LT Std 75" charset="0"/>
                <a:ea typeface="Helvetica Neue LT Std 75" charset="0"/>
                <a:cs typeface="Helvetica Neue LT Std 75" charset="0"/>
              </a:rPr>
              <a:t>Employer’s Inquiry on Pending Arrest or Criminal Convictions Prior to Hiring Decisions in </a:t>
            </a:r>
            <a:r>
              <a:rPr lang="en-US" sz="2000" b="1" kern="0" dirty="0" smtClean="0">
                <a:solidFill>
                  <a:srgbClr val="284B23"/>
                </a:solidFill>
                <a:latin typeface="Helvetica Neue LT Std 75" charset="0"/>
                <a:ea typeface="Helvetica Neue LT Std 75" charset="0"/>
                <a:cs typeface="Helvetica Neue LT Std 75" charset="0"/>
              </a:rPr>
              <a:t>NYC</a:t>
            </a:r>
            <a:r>
              <a:rPr lang="en-US" sz="2000" b="1" kern="0" smtClean="0">
                <a:solidFill>
                  <a:srgbClr val="284B23"/>
                </a:solidFill>
                <a:latin typeface="Helvetica Neue LT Std 75" charset="0"/>
                <a:ea typeface="Helvetica Neue LT Std 75" charset="0"/>
                <a:cs typeface="Helvetica Neue LT Std 75" charset="0"/>
              </a:rPr>
              <a:t>, cont’d</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a:xfrm>
            <a:off x="428803" y="2058427"/>
            <a:ext cx="7953197" cy="4241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atin typeface="Helvetica Neue LT Std 55 Roman" charset="0"/>
                <a:ea typeface="Helvetica Neue LT Std 55 Roman" charset="0"/>
                <a:cs typeface="Helvetica Neue LT Std 55 Roman" charset="0"/>
              </a:rPr>
              <a:t>Once conditional offer is made- cannot deny job based on pending arrest or criminal </a:t>
            </a:r>
            <a:r>
              <a:rPr lang="en-US" sz="2000" b="1" dirty="0" smtClean="0">
                <a:latin typeface="Helvetica Neue LT Std 55 Roman" charset="0"/>
                <a:ea typeface="Helvetica Neue LT Std 55 Roman" charset="0"/>
                <a:cs typeface="Helvetica Neue LT Std 55 Roman" charset="0"/>
              </a:rPr>
              <a:t>conviction </a:t>
            </a:r>
            <a:r>
              <a:rPr lang="en-US" sz="2000" b="1" dirty="0">
                <a:latin typeface="Helvetica Neue LT Std 55 Roman" charset="0"/>
                <a:ea typeface="Helvetica Neue LT Std 55 Roman" charset="0"/>
                <a:cs typeface="Helvetica Neue LT Std 55 Roman" charset="0"/>
              </a:rPr>
              <a:t>unless</a:t>
            </a:r>
            <a:r>
              <a:rPr lang="en-US" sz="2000" b="1" dirty="0" smtClean="0">
                <a:latin typeface="Helvetica Neue LT Std 55 Roman" charset="0"/>
                <a:ea typeface="Helvetica Neue LT Std 55 Roman" charset="0"/>
                <a:cs typeface="Helvetica Neue LT Std 55 Roman" charset="0"/>
              </a:rPr>
              <a:t>:</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Provide </a:t>
            </a:r>
            <a:r>
              <a:rPr lang="en-US" sz="2000" dirty="0">
                <a:latin typeface="Helvetica Neue LT Std 55 Roman" charset="0"/>
                <a:ea typeface="Helvetica Neue LT Std 55 Roman" charset="0"/>
                <a:cs typeface="Helvetica Neue LT Std 55 Roman" charset="0"/>
              </a:rPr>
              <a:t>a written copy of the inquiry to the applicant based on NYC Human Rights Commission guidelines;</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Analyze </a:t>
            </a:r>
            <a:r>
              <a:rPr lang="en-US" sz="2000" dirty="0">
                <a:latin typeface="Helvetica Neue LT Std 55 Roman" charset="0"/>
                <a:ea typeface="Helvetica Neue LT Std 55 Roman" charset="0"/>
                <a:cs typeface="Helvetica Neue LT Std 55 Roman" charset="0"/>
              </a:rPr>
              <a:t>various factors under </a:t>
            </a:r>
            <a:r>
              <a:rPr lang="en-US" sz="2000" dirty="0">
                <a:latin typeface="Helvetica Neue LT Std 55 Roman" charset="0"/>
                <a:ea typeface="Helvetica Neue LT Std 55 Roman" charset="0"/>
                <a:cs typeface="Helvetica Neue LT Std 55 Roman" charset="0"/>
                <a:hlinkClick r:id="rId3"/>
              </a:rPr>
              <a:t>New York Correction Law Article 23-A</a:t>
            </a:r>
            <a:r>
              <a:rPr lang="en-US" sz="2000" dirty="0">
                <a:latin typeface="Helvetica Neue LT Std 55 Roman" charset="0"/>
                <a:ea typeface="Helvetica Neue LT Std 55 Roman" charset="0"/>
                <a:cs typeface="Helvetica Neue LT Std 55 Roman" charset="0"/>
              </a:rPr>
              <a:t> to determine if applicant should be disqualified from employment;</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Provide </a:t>
            </a:r>
            <a:r>
              <a:rPr lang="en-US" sz="2000" dirty="0">
                <a:latin typeface="Helvetica Neue LT Std 55 Roman" charset="0"/>
                <a:ea typeface="Helvetica Neue LT Std 55 Roman" charset="0"/>
                <a:cs typeface="Helvetica Neue LT Std 55 Roman" charset="0"/>
              </a:rPr>
              <a:t>copy of analysis and any supporting  documents to the applicant  per NYC Commission on Human Rights guidelines; and</a:t>
            </a:r>
          </a:p>
          <a:p>
            <a:pPr lvl="1">
              <a:buFont typeface="Courier New" charset="0"/>
              <a:buChar char="o"/>
            </a:pPr>
            <a:r>
              <a:rPr lang="en-US" sz="2000" dirty="0" smtClean="0">
                <a:latin typeface="Helvetica Neue LT Std 55 Roman" charset="0"/>
                <a:ea typeface="Helvetica Neue LT Std 55 Roman" charset="0"/>
                <a:cs typeface="Helvetica Neue LT Std 55 Roman" charset="0"/>
              </a:rPr>
              <a:t>Give </a:t>
            </a:r>
            <a:r>
              <a:rPr lang="en-US" sz="2000" dirty="0">
                <a:latin typeface="Helvetica Neue LT Std 55 Roman" charset="0"/>
                <a:ea typeface="Helvetica Neue LT Std 55 Roman" charset="0"/>
                <a:cs typeface="Helvetica Neue LT Std 55 Roman" charset="0"/>
              </a:rPr>
              <a:t>applicant at least 3 business days to respond and must hold the position open for the applicant during that period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Topic 3: Credit  Presented by: &amp;quot;&quot;/&gt;&lt;property id=&quot;20307&quot; value=&quot;256&quot;/&gt;&lt;/object&gt;&lt;object type=&quot;3&quot; unique_id=&quot;10005&quot;&gt;&lt;property id=&quot;20148&quot; value=&quot;5&quot;/&gt;&lt;property id=&quot;20300&quot; value=&quot;Slide 9 - &amp;quot;Why Credit Is Important and Impact on Your Financial Goals&amp;quot;&quot;/&gt;&lt;property id=&quot;20307&quot; value=&quot;258&quot;/&gt;&lt;/object&gt;&lt;object type=&quot;3&quot; unique_id=&quot;10006&quot;&gt;&lt;property id=&quot;20148&quot; value=&quot;5&quot;/&gt;&lt;property id=&quot;20300&quot; value=&quot;Slide 3 - &amp;quot;What is Credit? &amp;quot;&quot;/&gt;&lt;property id=&quot;20307&quot; value=&quot;259&quot;/&gt;&lt;/object&gt;&lt;object type=&quot;3&quot; unique_id=&quot;10008&quot;&gt;&lt;property id=&quot;20148&quot; value=&quot;5&quot;/&gt;&lt;property id=&quot;20300&quot; value=&quot;Slide 11 - &amp;quot;Real Cost of Credit  Terminology&amp;quot;&quot;/&gt;&lt;property id=&quot;20307&quot; value=&quot;262&quot;/&gt;&lt;/object&gt;&lt;object type=&quot;3&quot; unique_id=&quot;10009&quot;&gt;&lt;property id=&quot;20148&quot; value=&quot;5&quot;/&gt;&lt;property id=&quot;20300&quot; value=&quot;Slide 12 - &amp;quot;Terminology&amp;quot;&quot;/&gt;&lt;property id=&quot;20307&quot; value=&quot;263&quot;/&gt;&lt;/object&gt;&lt;object type=&quot;3&quot; unique_id=&quot;10010&quot;&gt;&lt;property id=&quot;20148&quot; value=&quot;5&quot;/&gt;&lt;property id=&quot;20300&quot; value=&quot;Slide 13 - &amp;quot;Terminology&amp;quot;&quot;/&gt;&lt;property id=&quot;20307&quot; value=&quot;265&quot;/&gt;&lt;/object&gt;&lt;object type=&quot;3&quot; unique_id=&quot;10011&quot;&gt;&lt;property id=&quot;20148&quot; value=&quot;5&quot;/&gt;&lt;property id=&quot;20300&quot; value=&quot;Slide 14 - &amp;quot;Benefits of Credit&amp;quot;&quot;/&gt;&lt;property id=&quot;20307&quot; value=&quot;266&quot;/&gt;&lt;/object&gt;&lt;object type=&quot;3&quot; unique_id=&quot;10012&quot;&gt;&lt;property id=&quot;20148&quot; value=&quot;5&quot;/&gt;&lt;property id=&quot;20300&quot; value=&quot;Slide 15 - &amp;quot;Types of Credit&amp;quot;&quot;/&gt;&lt;property id=&quot;20307&quot; value=&quot;267&quot;/&gt;&lt;/object&gt;&lt;object type=&quot;3&quot; unique_id=&quot;10013&quot;&gt;&lt;property id=&quot;20148&quot; value=&quot;5&quot;/&gt;&lt;property id=&quot;20300&quot; value=&quot;Slide 16 - &amp;quot;Establishing Credit&amp;quot;&quot;/&gt;&lt;property id=&quot;20307&quot; value=&quot;268&quot;/&gt;&lt;/object&gt;&lt;object type=&quot;3&quot; unique_id=&quot;10018&quot;&gt;&lt;property id=&quot;20148&quot; value=&quot;5&quot;/&gt;&lt;property id=&quot;20300&quot; value=&quot;Slide 20 - &amp;quot;Score Determines Interest Rates&amp;quot;&quot;/&gt;&lt;property id=&quot;20307&quot; value=&quot;277&quot;/&gt;&lt;/object&gt;&lt;object type=&quot;3&quot; unique_id=&quot;10020&quot;&gt;&lt;property id=&quot;20148&quot; value=&quot;5&quot;/&gt;&lt;property id=&quot;20300&quot; value=&quot;Slide 21 - &amp;quot;Calculating Your Score&amp;quot;&quot;/&gt;&lt;property id=&quot;20307&quot; value=&quot;278&quot;/&gt;&lt;/object&gt;&lt;object type=&quot;3&quot; unique_id=&quot;10022&quot;&gt;&lt;property id=&quot;20148&quot; value=&quot;5&quot;/&gt;&lt;property id=&quot;20300&quot; value=&quot;Slide 23 - &amp;quot;Correcting Errors and Clearing up Credit Report&amp;quot;&quot;/&gt;&lt;property id=&quot;20307&quot; value=&quot;282&quot;/&gt;&lt;/object&gt;&lt;object type=&quot;3&quot; unique_id=&quot;10047&quot;&gt;&lt;property id=&quot;20148&quot; value=&quot;5&quot;/&gt;&lt;property id=&quot;20300&quot; value=&quot;Slide 2 - &amp;quot;Questions to Think About&amp;quot;&quot;/&gt;&lt;property id=&quot;20307&quot; value=&quot;285&quot;/&gt;&lt;/object&gt;&lt;object type=&quot;3&quot; unique_id=&quot;10048&quot;&gt;&lt;property id=&quot;20148&quot; value=&quot;5&quot;/&gt;&lt;property id=&quot;20300&quot; value=&quot;Slide 10&quot;/&gt;&lt;property id=&quot;20307&quot; value=&quot;286&quot;/&gt;&lt;/object&gt;&lt;object type=&quot;3&quot; unique_id=&quot;10049&quot;&gt;&lt;property id=&quot;20148&quot; value=&quot;5&quot;/&gt;&lt;property id=&quot;20300&quot; value=&quot;Slide 17 - &amp;quot;Credit Report&amp;quot;&quot;/&gt;&lt;property id=&quot;20307&quot; value=&quot;287&quot;/&gt;&lt;/object&gt;&lt;object type=&quot;3&quot; unique_id=&quot;10050&quot;&gt;&lt;property id=&quot;20148&quot; value=&quot;5&quot;/&gt;&lt;property id=&quot;20300&quot; value=&quot;Slide 18 - &amp;quot;To Obtain Free Credit Report&amp;quot;&quot;/&gt;&lt;property id=&quot;20307&quot; value=&quot;288&quot;/&gt;&lt;/object&gt;&lt;object type=&quot;3&quot; unique_id=&quot;10051&quot;&gt;&lt;property id=&quot;20148&quot; value=&quot;5&quot;/&gt;&lt;property id=&quot;20300&quot; value=&quot;Slide 19 - &amp;quot;To Obtain Free Credit Report&amp;quot;&quot;/&gt;&lt;property id=&quot;20307&quot; value=&quot;289&quot;/&gt;&lt;/object&gt;&lt;object type=&quot;3&quot; unique_id=&quot;10052&quot;&gt;&lt;property id=&quot;20148&quot; value=&quot;5&quot;/&gt;&lt;property id=&quot;20300&quot; value=&quot;Slide 22 - &amp;quot;Maintaining Good Credit and Avoid Damaging Your Credit&amp;quot;&quot;/&gt;&lt;property id=&quot;20307&quot; value=&quot;291&quot;/&gt;&lt;/object&gt;&lt;object type=&quot;3&quot; unique_id=&quot;10053&quot;&gt;&lt;property id=&quot;20148&quot; value=&quot;5&quot;/&gt;&lt;property id=&quot;20300&quot; value=&quot;Slide 24 - &amp;quot;Strategies for Credit Repair&amp;quot;&quot;/&gt;&lt;property id=&quot;20307&quot; value=&quot;290&quot;/&gt;&lt;/object&gt;&lt;object type=&quot;3&quot; unique_id=&quot;10054&quot;&gt;&lt;property id=&quot;20148&quot; value=&quot;5&quot;/&gt;&lt;property id=&quot;20300&quot; value=&quot;Slide 25&quot;/&gt;&lt;property id=&quot;20307&quot; value=&quot;292&quot;/&gt;&lt;/object&gt;&lt;object type=&quot;3&quot; unique_id=&quot;10055&quot;&gt;&lt;property id=&quot;20148&quot; value=&quot;5&quot;/&gt;&lt;property id=&quot;20300&quot; value=&quot;Slide 26&quot;/&gt;&lt;property id=&quot;20307&quot; value=&quot;294&quot;/&gt;&lt;/object&gt;&lt;object type=&quot;3&quot; unique_id=&quot;10056&quot;&gt;&lt;property id=&quot;20148&quot; value=&quot;5&quot;/&gt;&lt;property id=&quot;20300&quot; value=&quot;Slide 27&quot;/&gt;&lt;property id=&quot;20307&quot; value=&quot;295&quot;/&gt;&lt;/object&gt;&lt;object type=&quot;3&quot; unique_id=&quot;10057&quot;&gt;&lt;property id=&quot;20148&quot; value=&quot;5&quot;/&gt;&lt;property id=&quot;20300&quot; value=&quot;Slide 28&quot;/&gt;&lt;property id=&quot;20307&quot; value=&quot;296&quot;/&gt;&lt;/object&gt;&lt;object type=&quot;3&quot; unique_id=&quot;10058&quot;&gt;&lt;property id=&quot;20148&quot; value=&quot;5&quot;/&gt;&lt;property id=&quot;20300&quot; value=&quot;Slide 29&quot;/&gt;&lt;property id=&quot;20307&quot; value=&quot;297&quot;/&gt;&lt;/object&gt;&lt;object type=&quot;3&quot; unique_id=&quot;10059&quot;&gt;&lt;property id=&quot;20148&quot; value=&quot;5&quot;/&gt;&lt;property id=&quot;20300&quot; value=&quot;Slide 30&quot;/&gt;&lt;property id=&quot;20307&quot; value=&quot;298&quot;/&gt;&lt;/object&gt;&lt;object type=&quot;3&quot; unique_id=&quot;10060&quot;&gt;&lt;property id=&quot;20148&quot; value=&quot;5&quot;/&gt;&lt;property id=&quot;20300&quot; value=&quot;Slide 31&quot;/&gt;&lt;property id=&quot;20307&quot; value=&quot;299&quot;/&gt;&lt;/object&gt;&lt;object type=&quot;3&quot; unique_id=&quot;10061&quot;&gt;&lt;property id=&quot;20148&quot; value=&quot;5&quot;/&gt;&lt;property id=&quot;20300&quot; value=&quot;Slide 32 - &amp;quot;Identity Theft&amp;quot;&quot;/&gt;&lt;property id=&quot;20307&quot; value=&quot;302&quot;/&gt;&lt;/object&gt;&lt;object type=&quot;3&quot; unique_id=&quot;10062&quot;&gt;&lt;property id=&quot;20148&quot; value=&quot;5&quot;/&gt;&lt;property id=&quot;20300&quot; value=&quot;Slide 33&quot;/&gt;&lt;property id=&quot;20307&quot; value=&quot;303&quot;/&gt;&lt;/object&gt;&lt;object type=&quot;3&quot; unique_id=&quot;10063&quot;&gt;&lt;property id=&quot;20148&quot; value=&quot;5&quot;/&gt;&lt;property id=&quot;20300&quot; value=&quot;Slide 34 - &amp;quot;Steps to Take if Your Client Is Victimized&amp;quot;&quot;/&gt;&lt;property id=&quot;20307&quot; value=&quot;304&quot;/&gt;&lt;/object&gt;&lt;object type=&quot;3&quot; unique_id=&quot;10064&quot;&gt;&lt;property id=&quot;20148&quot; value=&quot;5&quot;/&gt;&lt;property id=&quot;20300&quot; value=&quot;Slide 35&quot;/&gt;&lt;property id=&quot;20307&quot; value=&quot;300&quot;/&gt;&lt;/object&gt;&lt;object type=&quot;3&quot; unique_id=&quot;39387&quot;&gt;&lt;property id=&quot;20148&quot; value=&quot;5&quot;/&gt;&lt;property id=&quot;20300&quot; value=&quot;Slide 4 - &amp;quot;Why Credit Is Important and Impact on Your Financial Goals&amp;quot;&quot;/&gt;&lt;property id=&quot;20307&quot; value=&quot;305&quot;/&gt;&lt;/object&gt;&lt;object type=&quot;3&quot; unique_id=&quot;39388&quot;&gt;&lt;property id=&quot;20148&quot; value=&quot;5&quot;/&gt;&lt;property id=&quot;20300&quot; value=&quot;Slide 5 - &amp;quot;Why Credit Is Important and Impact on Your Financial Goals cont’d &amp;quot;&quot;/&gt;&lt;property id=&quot;20307&quot; value=&quot;306&quot;/&gt;&lt;/object&gt;&lt;object type=&quot;3&quot; unique_id=&quot;39389&quot;&gt;&lt;property id=&quot;20148&quot; value=&quot;5&quot;/&gt;&lt;property id=&quot;20300&quot; value=&quot;Slide 6 - &amp;quot;Why Credit Is Important and Impact on Your Financial Goals cont’d &amp;quot;&quot;/&gt;&lt;property id=&quot;20307&quot; value=&quot;308&quot;/&gt;&lt;/object&gt;&lt;object type=&quot;3&quot; unique_id=&quot;39932&quot;&gt;&lt;property id=&quot;20148&quot; value=&quot;5&quot;/&gt;&lt;property id=&quot;20300&quot; value=&quot;Slide 7 - &amp;quot;Employer’s Inquiry on Pending Arrest or Criminal Convictions Prior to Hiring Decisions in NYC&amp;quot;&quot;/&gt;&lt;property id=&quot;20307&quot; value=&quot;309&quot;/&gt;&lt;/object&gt;&lt;object type=&quot;3&quot; unique_id=&quot;39933&quot;&gt;&lt;property id=&quot;20148&quot; value=&quot;5&quot;/&gt;&lt;property id=&quot;20300&quot; value=&quot;Slide 8 - &amp;quot;Employer’s Inquiry on Pending Arrest or Criminal Convictions Prior to Hiring Decisions cont’d&amp;quot;&quot;/&gt;&lt;property id=&quot;20307&quot; value=&quot;310&quot;/&gt;&lt;/object&gt;&lt;/object&gt;&lt;object type=&quot;8&quot; unique_id=&quot;10046&quot;&gt;&lt;/object&gt;&lt;/object&gt;&lt;/database&gt;"/>
  <p:tag name="SECTOMILLISECCONVERTED" val="1"/>
</p:tagLst>
</file>

<file path=ppt/theme/theme1.xml><?xml version="1.0" encoding="utf-8"?>
<a:theme xmlns:a="http://schemas.openxmlformats.org/drawingml/2006/main" name="NYC D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youts">
  <a:themeElements>
    <a:clrScheme name="NYC_DCA">
      <a:dk1>
        <a:srgbClr val="000000"/>
      </a:dk1>
      <a:lt1>
        <a:srgbClr val="FFFFFF"/>
      </a:lt1>
      <a:dk2>
        <a:srgbClr val="000000"/>
      </a:dk2>
      <a:lt2>
        <a:srgbClr val="808080"/>
      </a:lt2>
      <a:accent1>
        <a:srgbClr val="94C93C"/>
      </a:accent1>
      <a:accent2>
        <a:srgbClr val="284B23"/>
      </a:accent2>
      <a:accent3>
        <a:srgbClr val="FFFFFF"/>
      </a:accent3>
      <a:accent4>
        <a:srgbClr val="000000"/>
      </a:accent4>
      <a:accent5>
        <a:srgbClr val="284B23"/>
      </a:accent5>
      <a:accent6>
        <a:srgbClr val="284B23"/>
      </a:accent6>
      <a:hlink>
        <a:srgbClr val="284B23"/>
      </a:hlink>
      <a:folHlink>
        <a:srgbClr val="FF6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TotalTime>
  <Words>2894</Words>
  <Application>Microsoft Office PowerPoint</Application>
  <PresentationFormat>On-screen Show (4:3)</PresentationFormat>
  <Paragraphs>370</Paragraphs>
  <Slides>37</Slides>
  <Notes>4</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NYC DCA</vt:lpstr>
      <vt:lpstr>Cover Slide</vt:lpstr>
      <vt:lpstr>Layouts</vt:lpstr>
      <vt:lpstr>Financial Education for Worker Cooperative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Maintaining and Repairing Credit</dc:title>
  <dc:creator>JMoy</dc:creator>
  <cp:lastModifiedBy>rinehartj</cp:lastModifiedBy>
  <cp:revision>126</cp:revision>
  <dcterms:created xsi:type="dcterms:W3CDTF">2014-10-17T09:11:30Z</dcterms:created>
  <dcterms:modified xsi:type="dcterms:W3CDTF">2017-06-07T20:05:37Z</dcterms:modified>
</cp:coreProperties>
</file>