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27" r:id="rId2"/>
    <p:sldMasterId id="2147483681" r:id="rId3"/>
  </p:sldMasterIdLst>
  <p:notesMasterIdLst>
    <p:notesMasterId r:id="rId39"/>
  </p:notesMasterIdLst>
  <p:handoutMasterIdLst>
    <p:handoutMasterId r:id="rId40"/>
  </p:handoutMasterIdLst>
  <p:sldIdLst>
    <p:sldId id="352" r:id="rId4"/>
    <p:sldId id="353" r:id="rId5"/>
    <p:sldId id="300" r:id="rId6"/>
    <p:sldId id="257" r:id="rId7"/>
    <p:sldId id="265" r:id="rId8"/>
    <p:sldId id="344" r:id="rId9"/>
    <p:sldId id="301" r:id="rId10"/>
    <p:sldId id="272" r:id="rId11"/>
    <p:sldId id="323" r:id="rId12"/>
    <p:sldId id="324" r:id="rId13"/>
    <p:sldId id="325" r:id="rId14"/>
    <p:sldId id="326" r:id="rId15"/>
    <p:sldId id="336" r:id="rId16"/>
    <p:sldId id="337" r:id="rId17"/>
    <p:sldId id="338" r:id="rId18"/>
    <p:sldId id="329" r:id="rId19"/>
    <p:sldId id="331" r:id="rId20"/>
    <p:sldId id="330" r:id="rId21"/>
    <p:sldId id="333" r:id="rId22"/>
    <p:sldId id="339" r:id="rId23"/>
    <p:sldId id="315" r:id="rId24"/>
    <p:sldId id="316" r:id="rId25"/>
    <p:sldId id="320" r:id="rId26"/>
    <p:sldId id="321" r:id="rId27"/>
    <p:sldId id="334" r:id="rId28"/>
    <p:sldId id="349" r:id="rId29"/>
    <p:sldId id="346" r:id="rId30"/>
    <p:sldId id="350" r:id="rId31"/>
    <p:sldId id="351" r:id="rId32"/>
    <p:sldId id="340" r:id="rId33"/>
    <p:sldId id="341" r:id="rId34"/>
    <p:sldId id="342" r:id="rId35"/>
    <p:sldId id="343" r:id="rId36"/>
    <p:sldId id="302" r:id="rId37"/>
    <p:sldId id="298" r:id="rId38"/>
  </p:sldIdLst>
  <p:sldSz cx="9144000" cy="6858000" type="screen4x3"/>
  <p:notesSz cx="6950075" cy="9236075"/>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B23"/>
    <a:srgbClr val="00549F"/>
    <a:srgbClr val="53548A"/>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8" autoAdjust="0"/>
    <p:restoredTop sz="81869" autoAdjust="0"/>
  </p:normalViewPr>
  <p:slideViewPr>
    <p:cSldViewPr>
      <p:cViewPr>
        <p:scale>
          <a:sx n="119" d="100"/>
          <a:sy n="119" d="100"/>
        </p:scale>
        <p:origin x="78" y="108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0"/>
    </p:cViewPr>
  </p:sorterViewPr>
  <p:notesViewPr>
    <p:cSldViewPr>
      <p:cViewPr varScale="1">
        <p:scale>
          <a:sx n="61" d="100"/>
          <a:sy n="61" d="100"/>
        </p:scale>
        <p:origin x="-2430" y="-84"/>
      </p:cViewPr>
      <p:guideLst>
        <p:guide orient="horz" pos="2928"/>
        <p:guide orient="horz" pos="2909"/>
        <p:guide pos="22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defTabSz="924991">
              <a:defRPr sz="1200"/>
            </a:lvl1pPr>
          </a:lstStyle>
          <a:p>
            <a:pPr>
              <a:defRPr/>
            </a:pPr>
            <a:endParaRPr lang="en-US"/>
          </a:p>
        </p:txBody>
      </p:sp>
      <p:sp>
        <p:nvSpPr>
          <p:cNvPr id="150531" name="Rectangle 3"/>
          <p:cNvSpPr>
            <a:spLocks noGrp="1" noChangeArrowheads="1"/>
          </p:cNvSpPr>
          <p:nvPr>
            <p:ph type="dt" sz="quarter" idx="1"/>
          </p:nvPr>
        </p:nvSpPr>
        <p:spPr bwMode="auto">
          <a:xfrm>
            <a:off x="3936566"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algn="r" defTabSz="924991">
              <a:defRPr sz="1200"/>
            </a:lvl1pPr>
          </a:lstStyle>
          <a:p>
            <a:pPr>
              <a:defRPr/>
            </a:pPr>
            <a:fld id="{CC6496AC-9A37-44F0-BE5C-AD75E5D8D8EF}" type="datetimeFigureOut">
              <a:rPr lang="en-US"/>
              <a:pPr>
                <a:defRPr/>
              </a:pPr>
              <a:t>6/7/2017</a:t>
            </a:fld>
            <a:endParaRPr lang="en-US"/>
          </a:p>
        </p:txBody>
      </p:sp>
      <p:sp>
        <p:nvSpPr>
          <p:cNvPr id="150532" name="Rectangle 4"/>
          <p:cNvSpPr>
            <a:spLocks noGrp="1" noChangeArrowheads="1"/>
          </p:cNvSpPr>
          <p:nvPr>
            <p:ph type="ftr" sz="quarter" idx="2"/>
          </p:nvPr>
        </p:nvSpPr>
        <p:spPr bwMode="auto">
          <a:xfrm>
            <a:off x="0"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defTabSz="924991">
              <a:defRPr sz="1200"/>
            </a:lvl1pPr>
          </a:lstStyle>
          <a:p>
            <a:pPr>
              <a:defRPr/>
            </a:pPr>
            <a:endParaRPr lang="en-US"/>
          </a:p>
        </p:txBody>
      </p:sp>
      <p:sp>
        <p:nvSpPr>
          <p:cNvPr id="150533" name="Rectangle 5"/>
          <p:cNvSpPr>
            <a:spLocks noGrp="1" noChangeArrowheads="1"/>
          </p:cNvSpPr>
          <p:nvPr>
            <p:ph type="sldNum" sz="quarter" idx="3"/>
          </p:nvPr>
        </p:nvSpPr>
        <p:spPr bwMode="auto">
          <a:xfrm>
            <a:off x="3936566"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algn="r" defTabSz="924991">
              <a:defRPr sz="1200"/>
            </a:lvl1pPr>
          </a:lstStyle>
          <a:p>
            <a:pPr>
              <a:defRPr/>
            </a:pPr>
            <a:fld id="{C3E6A346-ACFA-4CDC-84C4-009668CA82A3}" type="slidenum">
              <a:rPr lang="en-US"/>
              <a:pPr>
                <a:defRPr/>
              </a:pPr>
              <a:t>‹#›</a:t>
            </a:fld>
            <a:endParaRPr lang="en-US"/>
          </a:p>
        </p:txBody>
      </p:sp>
    </p:spTree>
    <p:extLst>
      <p:ext uri="{BB962C8B-B14F-4D97-AF65-F5344CB8AC3E}">
        <p14:creationId xmlns:p14="http://schemas.microsoft.com/office/powerpoint/2010/main" val="880675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defTabSz="924991">
              <a:defRPr sz="1200">
                <a:latin typeface="Calibri" pitchFamily="34" charset="0"/>
              </a:defRPr>
            </a:lvl1pPr>
          </a:lstStyle>
          <a:p>
            <a:pPr>
              <a:defRPr/>
            </a:pPr>
            <a:endParaRPr lang="en-US"/>
          </a:p>
        </p:txBody>
      </p:sp>
      <p:sp>
        <p:nvSpPr>
          <p:cNvPr id="34819" name="Rectangle 3"/>
          <p:cNvSpPr>
            <a:spLocks noGrp="1" noChangeArrowheads="1"/>
          </p:cNvSpPr>
          <p:nvPr>
            <p:ph type="dt" idx="1"/>
          </p:nvPr>
        </p:nvSpPr>
        <p:spPr bwMode="auto">
          <a:xfrm>
            <a:off x="3936566" y="1"/>
            <a:ext cx="3012002" cy="461193"/>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lvl1pPr algn="r" defTabSz="924991">
              <a:defRPr sz="1200">
                <a:latin typeface="Calibri" pitchFamily="34" charset="0"/>
              </a:defRPr>
            </a:lvl1pPr>
          </a:lstStyle>
          <a:p>
            <a:pPr>
              <a:defRPr/>
            </a:pPr>
            <a:fld id="{5F2D72E3-C225-4D3B-B3FF-ECDCBB61D729}" type="datetimeFigureOut">
              <a:rPr lang="en-US"/>
              <a:pPr>
                <a:defRPr/>
              </a:pPr>
              <a:t>6/7/2017</a:t>
            </a:fld>
            <a:endParaRPr lang="en-US"/>
          </a:p>
        </p:txBody>
      </p:sp>
      <p:sp>
        <p:nvSpPr>
          <p:cNvPr id="62468" name="Rectangle 4"/>
          <p:cNvSpPr>
            <a:spLocks noGrp="1" noRot="1" noChangeAspect="1" noChangeArrowheads="1" noTextEdit="1"/>
          </p:cNvSpPr>
          <p:nvPr>
            <p:ph type="sldImg" idx="2"/>
          </p:nvPr>
        </p:nvSpPr>
        <p:spPr bwMode="auto">
          <a:xfrm>
            <a:off x="1166813" y="693738"/>
            <a:ext cx="4616450" cy="346392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95310" y="4387443"/>
            <a:ext cx="5559456" cy="4155317"/>
          </a:xfrm>
          <a:prstGeom prst="rect">
            <a:avLst/>
          </a:prstGeom>
          <a:noFill/>
          <a:ln w="9525">
            <a:noFill/>
            <a:miter lim="800000"/>
            <a:headEnd/>
            <a:tailEnd/>
          </a:ln>
        </p:spPr>
        <p:txBody>
          <a:bodyPr vert="horz" wrap="square" lIns="92470" tIns="46235" rIns="92470" bIns="462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defTabSz="924991">
              <a:defRPr sz="1200">
                <a:latin typeface="Calibri" pitchFamily="34" charset="0"/>
              </a:defRPr>
            </a:lvl1pPr>
          </a:lstStyle>
          <a:p>
            <a:pPr>
              <a:defRPr/>
            </a:pPr>
            <a:endParaRPr lang="en-US"/>
          </a:p>
        </p:txBody>
      </p:sp>
      <p:sp>
        <p:nvSpPr>
          <p:cNvPr id="34823" name="Rectangle 7"/>
          <p:cNvSpPr>
            <a:spLocks noGrp="1" noChangeArrowheads="1"/>
          </p:cNvSpPr>
          <p:nvPr>
            <p:ph type="sldNum" sz="quarter" idx="5"/>
          </p:nvPr>
        </p:nvSpPr>
        <p:spPr bwMode="auto">
          <a:xfrm>
            <a:off x="3936566" y="8773357"/>
            <a:ext cx="3012002" cy="461193"/>
          </a:xfrm>
          <a:prstGeom prst="rect">
            <a:avLst/>
          </a:prstGeom>
          <a:noFill/>
          <a:ln w="9525">
            <a:noFill/>
            <a:miter lim="800000"/>
            <a:headEnd/>
            <a:tailEnd/>
          </a:ln>
        </p:spPr>
        <p:txBody>
          <a:bodyPr vert="horz" wrap="square" lIns="92470" tIns="46235" rIns="92470" bIns="46235" numCol="1" anchor="b" anchorCtr="0" compatLnSpc="1">
            <a:prstTxWarp prst="textNoShape">
              <a:avLst/>
            </a:prstTxWarp>
          </a:bodyPr>
          <a:lstStyle>
            <a:lvl1pPr algn="r" defTabSz="924991">
              <a:defRPr sz="1200">
                <a:latin typeface="Calibri" pitchFamily="34" charset="0"/>
              </a:defRPr>
            </a:lvl1pPr>
          </a:lstStyle>
          <a:p>
            <a:pPr>
              <a:defRPr/>
            </a:pPr>
            <a:fld id="{6C747FBE-EA20-4CC5-8ADC-AC117A570A4C}" type="slidenum">
              <a:rPr lang="en-US"/>
              <a:pPr>
                <a:defRPr/>
              </a:pPr>
              <a:t>‹#›</a:t>
            </a:fld>
            <a:endParaRPr lang="en-US"/>
          </a:p>
        </p:txBody>
      </p:sp>
    </p:spTree>
    <p:extLst>
      <p:ext uri="{BB962C8B-B14F-4D97-AF65-F5344CB8AC3E}">
        <p14:creationId xmlns:p14="http://schemas.microsoft.com/office/powerpoint/2010/main" val="265017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1</a:t>
            </a:fld>
            <a:endParaRPr lang="en-US" dirty="0"/>
          </a:p>
        </p:txBody>
      </p:sp>
    </p:spTree>
    <p:extLst>
      <p:ext uri="{BB962C8B-B14F-4D97-AF65-F5344CB8AC3E}">
        <p14:creationId xmlns:p14="http://schemas.microsoft.com/office/powerpoint/2010/main" val="22087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AC8778E7-C3CC-48C5-B06F-E4A4253FFE30}" type="slidenum">
              <a:rPr lang="en-US" sz="1200">
                <a:latin typeface="Calibri" pitchFamily="34" charset="0"/>
              </a:rPr>
              <a:pPr algn="r" defTabSz="924991"/>
              <a:t>12</a:t>
            </a:fld>
            <a:endParaRPr lang="en-US" sz="1200">
              <a:latin typeface="Calibri" pitchFamily="34"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725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0734" tIns="45367" rIns="90734" bIns="45367" anchor="b"/>
          <a:lstStyle/>
          <a:p>
            <a:pPr algn="r" defTabSz="908283"/>
            <a:fld id="{23288BAF-9AC5-442C-BEEF-1902C09BC1DD}" type="slidenum">
              <a:rPr lang="en-US" sz="1200"/>
              <a:pPr algn="r" defTabSz="908283"/>
              <a:t>15</a:t>
            </a:fld>
            <a:endParaRPr lang="en-US" sz="1200"/>
          </a:p>
        </p:txBody>
      </p:sp>
      <p:sp>
        <p:nvSpPr>
          <p:cNvPr id="121859" name="Rectangle 2"/>
          <p:cNvSpPr>
            <a:spLocks noGrp="1" noRot="1" noChangeAspect="1" noChangeArrowheads="1" noTextEdit="1"/>
          </p:cNvSpPr>
          <p:nvPr>
            <p:ph type="sldImg"/>
          </p:nvPr>
        </p:nvSpPr>
        <p:spPr>
          <a:xfrm>
            <a:off x="1168400" y="693738"/>
            <a:ext cx="4616450" cy="3463925"/>
          </a:xfrm>
          <a:ln/>
        </p:spPr>
      </p:sp>
      <p:sp>
        <p:nvSpPr>
          <p:cNvPr id="121860" name="Rectangle 3"/>
          <p:cNvSpPr>
            <a:spLocks noGrp="1" noChangeArrowheads="1"/>
          </p:cNvSpPr>
          <p:nvPr>
            <p:ph type="body" idx="1"/>
          </p:nvPr>
        </p:nvSpPr>
        <p:spPr>
          <a:noFill/>
          <a:ln/>
        </p:spPr>
        <p:txBody>
          <a:bodyPr lIns="90734" tIns="45367" rIns="90734" bIns="45367"/>
          <a:lstStyle/>
          <a:p>
            <a:pPr eaLnBrk="1" hangingPunct="1"/>
            <a:endParaRPr lang="en-US" smtClean="0"/>
          </a:p>
        </p:txBody>
      </p:sp>
    </p:spTree>
    <p:extLst>
      <p:ext uri="{BB962C8B-B14F-4D97-AF65-F5344CB8AC3E}">
        <p14:creationId xmlns:p14="http://schemas.microsoft.com/office/powerpoint/2010/main" val="27650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2" tIns="46236" rIns="92472" bIns="46236" anchor="b"/>
          <a:lstStyle/>
          <a:p>
            <a:pPr algn="r" defTabSz="924991"/>
            <a:fld id="{CAC23EBE-82EA-4389-A319-778B4C0A2FB0}" type="slidenum">
              <a:rPr lang="en-US" sz="1200">
                <a:latin typeface="Calibri" pitchFamily="34" charset="0"/>
              </a:rPr>
              <a:pPr algn="r" defTabSz="924991"/>
              <a:t>16</a:t>
            </a:fld>
            <a:endParaRPr lang="en-US" sz="1200">
              <a:latin typeface="Calibri" pitchFamily="34"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693801" y="4385915"/>
            <a:ext cx="5562473" cy="4156845"/>
          </a:xfrm>
          <a:noFill/>
          <a:ln/>
        </p:spPr>
        <p:txBody>
          <a:bodyPr lIns="92472" tIns="46236" rIns="92472" bIns="46236"/>
          <a:lstStyle/>
          <a:p>
            <a:pPr marL="710831" lvl="1" indent="-273396">
              <a:spcBef>
                <a:spcPct val="50000"/>
              </a:spcBef>
            </a:pPr>
            <a:r>
              <a:rPr lang="en-US" smtClean="0">
                <a:solidFill>
                  <a:schemeClr val="bg1"/>
                </a:solidFill>
              </a:rPr>
              <a:t>Banks make a big</a:t>
            </a:r>
            <a:r>
              <a:rPr lang="en-US" baseline="0" smtClean="0">
                <a:solidFill>
                  <a:schemeClr val="bg1"/>
                </a:solidFill>
              </a:rPr>
              <a:t> profit from fees for covering your over draft. For example in </a:t>
            </a:r>
            <a:r>
              <a:rPr lang="en-US" smtClean="0">
                <a:solidFill>
                  <a:schemeClr val="bg1"/>
                </a:solidFill>
              </a:rPr>
              <a:t>2006, financial institutions generated $17.5 billion in fee income for covering $15.8 billion in overdrafts. They made a profit of</a:t>
            </a:r>
            <a:r>
              <a:rPr lang="en-US" baseline="0" smtClean="0">
                <a:solidFill>
                  <a:schemeClr val="bg1"/>
                </a:solidFill>
              </a:rPr>
              <a:t> $1.7 billion</a:t>
            </a:r>
            <a:r>
              <a:rPr lang="en-US" smtClean="0">
                <a:solidFill>
                  <a:schemeClr val="bg1"/>
                </a:solidFill>
              </a:rPr>
              <a:t> </a:t>
            </a:r>
          </a:p>
          <a:p>
            <a:endParaRPr lang="en-US" smtClean="0"/>
          </a:p>
        </p:txBody>
      </p:sp>
    </p:spTree>
    <p:extLst>
      <p:ext uri="{BB962C8B-B14F-4D97-AF65-F5344CB8AC3E}">
        <p14:creationId xmlns:p14="http://schemas.microsoft.com/office/powerpoint/2010/main" val="9525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BCEA8374-A412-41D2-A637-8C5E5C3E003E}" type="slidenum">
              <a:rPr lang="en-US" sz="1200">
                <a:latin typeface="Calibri" pitchFamily="34" charset="0"/>
              </a:rPr>
              <a:pPr algn="r" defTabSz="924991"/>
              <a:t>20</a:t>
            </a:fld>
            <a:endParaRPr lang="en-US" sz="1200">
              <a:latin typeface="Calibri" pitchFamily="34"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smtClean="0"/>
              <a:t>The</a:t>
            </a:r>
            <a:r>
              <a:rPr lang="en-US" baseline="0" smtClean="0"/>
              <a:t> slides on how simple interest and compounding interest work were eliminated; as well as the Rule of 72 which shows how you can compute how long the money takes to double. That information is here in the notes for the instructor’s convenience if s/he thinks it is appropriate to cover </a:t>
            </a:r>
          </a:p>
          <a:p>
            <a:pPr marL="906463" lvl="1" indent="-792163" eaLnBrk="1" hangingPunct="1">
              <a:lnSpc>
                <a:spcPct val="80000"/>
              </a:lnSpc>
              <a:buFontTx/>
              <a:buAutoNum type="arabicPeriod"/>
            </a:pPr>
            <a:r>
              <a:rPr lang="en-US" baseline="0" smtClean="0"/>
              <a:t>Simple interest: </a:t>
            </a:r>
            <a:r>
              <a:rPr lang="en-US" sz="2000" u="sng" smtClean="0"/>
              <a:t>Calculating Interest Earned</a:t>
            </a:r>
            <a:r>
              <a:rPr lang="en-US" sz="2000" smtClean="0"/>
              <a:t>: </a:t>
            </a:r>
            <a:endParaRPr lang="en-US" sz="1000" smtClean="0"/>
          </a:p>
          <a:p>
            <a:pPr marL="906463" lvl="1" indent="-792163" eaLnBrk="1" hangingPunct="1">
              <a:lnSpc>
                <a:spcPct val="80000"/>
              </a:lnSpc>
              <a:buFontTx/>
              <a:buNone/>
            </a:pPr>
            <a:r>
              <a:rPr lang="en-US" sz="2000" smtClean="0"/>
              <a:t>	Principal (P) x Rate (R) x Time (T) = Simple Interest (I)</a:t>
            </a:r>
          </a:p>
          <a:p>
            <a:pPr marL="1477963" lvl="2" indent="-457200" eaLnBrk="1" hangingPunct="1">
              <a:lnSpc>
                <a:spcPct val="80000"/>
              </a:lnSpc>
              <a:buFont typeface="Calibri" pitchFamily="34" charset="0"/>
              <a:buAutoNum type="alphaLcParenR"/>
            </a:pPr>
            <a:r>
              <a:rPr lang="en-US" sz="2000" smtClean="0"/>
              <a:t>Generally on an annual basis – apportion if period is less than one year</a:t>
            </a:r>
          </a:p>
          <a:p>
            <a:pPr marL="1477963" lvl="2" indent="-457200" eaLnBrk="1" hangingPunct="1">
              <a:lnSpc>
                <a:spcPct val="80000"/>
              </a:lnSpc>
              <a:buFont typeface="Calibri" pitchFamily="34" charset="0"/>
              <a:buAutoNum type="alphaLcParenR" startAt="2"/>
            </a:pPr>
            <a:r>
              <a:rPr lang="en-US" sz="2000" smtClean="0"/>
              <a:t>Example:	P = $100	R = 2%	T = 1 yr. </a:t>
            </a:r>
          </a:p>
          <a:p>
            <a:pPr marL="1477963" lvl="2" indent="-457200" eaLnBrk="1" hangingPunct="1">
              <a:lnSpc>
                <a:spcPct val="80000"/>
              </a:lnSpc>
              <a:buFont typeface="Calibri" pitchFamily="34" charset="0"/>
              <a:buAutoNum type="alphaLcParenR" startAt="3"/>
            </a:pPr>
            <a:r>
              <a:rPr lang="en-US" sz="2000" smtClean="0"/>
              <a:t>Interest for one year is $2.00 ($100</a:t>
            </a:r>
            <a:r>
              <a:rPr lang="en-US" sz="2000" baseline="0" smtClean="0"/>
              <a:t> x .02 = $2.00)</a:t>
            </a:r>
          </a:p>
          <a:p>
            <a:pPr marL="1477963" lvl="2" indent="-457200" eaLnBrk="1" hangingPunct="1">
              <a:lnSpc>
                <a:spcPct val="80000"/>
              </a:lnSpc>
              <a:buFont typeface="Calibri" pitchFamily="34" charset="0"/>
              <a:buAutoNum type="alphaLcParenR" startAt="3"/>
            </a:pPr>
            <a:r>
              <a:rPr lang="en-US" sz="2000" smtClean="0"/>
              <a:t>To calculate monthly interest: divide $2.00 by 12 months or $0.16/month</a:t>
            </a:r>
            <a:r>
              <a:rPr lang="en-US" sz="2200" smtClean="0"/>
              <a:t>		</a:t>
            </a:r>
          </a:p>
          <a:p>
            <a:pPr eaLnBrk="1" hangingPunct="1"/>
            <a:endParaRPr lang="en-US" baseline="0" smtClean="0"/>
          </a:p>
          <a:p>
            <a:pPr marL="914400" lvl="2" indent="-684213" eaLnBrk="1" hangingPunct="1">
              <a:lnSpc>
                <a:spcPct val="80000"/>
              </a:lnSpc>
              <a:buFontTx/>
              <a:buNone/>
            </a:pPr>
            <a:r>
              <a:rPr lang="en-US" sz="2000" smtClean="0"/>
              <a:t>2. 	</a:t>
            </a:r>
            <a:r>
              <a:rPr lang="en-US" sz="2000" u="sng" smtClean="0"/>
              <a:t>Compound Interest</a:t>
            </a:r>
            <a:r>
              <a:rPr lang="en-US" sz="2000" smtClean="0"/>
              <a:t>: </a:t>
            </a:r>
          </a:p>
          <a:p>
            <a:pPr marL="914400" lvl="2" indent="-684213" eaLnBrk="1" hangingPunct="1">
              <a:lnSpc>
                <a:spcPct val="80000"/>
              </a:lnSpc>
              <a:buFontTx/>
              <a:buNone/>
            </a:pPr>
            <a:endParaRPr lang="en-US" sz="1000" smtClean="0"/>
          </a:p>
          <a:p>
            <a:pPr marL="1409700" lvl="3" indent="-381000" eaLnBrk="1" hangingPunct="1">
              <a:lnSpc>
                <a:spcPct val="80000"/>
              </a:lnSpc>
              <a:buFontTx/>
              <a:buAutoNum type="alphaLcParenR"/>
            </a:pPr>
            <a:r>
              <a:rPr lang="en-US" smtClean="0"/>
              <a:t>Interest earned on principal over time, plus interest earned on the interest.</a:t>
            </a:r>
          </a:p>
          <a:p>
            <a:pPr marL="1409700" lvl="3" indent="-381000" eaLnBrk="1" hangingPunct="1">
              <a:lnSpc>
                <a:spcPct val="80000"/>
              </a:lnSpc>
              <a:buFontTx/>
              <a:buNone/>
            </a:pPr>
            <a:endParaRPr lang="en-US" smtClean="0"/>
          </a:p>
          <a:p>
            <a:pPr marL="1409700" lvl="3" indent="-381000" eaLnBrk="1" hangingPunct="1">
              <a:lnSpc>
                <a:spcPct val="80000"/>
              </a:lnSpc>
              <a:buFontTx/>
              <a:buAutoNum type="alphaLcParenR" startAt="2"/>
            </a:pPr>
            <a:r>
              <a:rPr lang="en-US" smtClean="0"/>
              <a:t>Example: </a:t>
            </a:r>
          </a:p>
          <a:p>
            <a:pPr marL="1409700" lvl="3" indent="-381000" eaLnBrk="1" hangingPunct="1">
              <a:lnSpc>
                <a:spcPct val="80000"/>
              </a:lnSpc>
              <a:buFontTx/>
              <a:buNone/>
            </a:pPr>
            <a:r>
              <a:rPr lang="en-US" smtClean="0"/>
              <a:t>	In 2014, Maria kept a $100 deposit (P) for the full year (T) and earned a 2% interest (R). </a:t>
            </a:r>
          </a:p>
          <a:p>
            <a:pPr marL="1409700" lvl="3" indent="-381000" eaLnBrk="1" hangingPunct="1">
              <a:lnSpc>
                <a:spcPct val="80000"/>
              </a:lnSpc>
              <a:buFontTx/>
              <a:buNone/>
            </a:pPr>
            <a:r>
              <a:rPr lang="en-US" smtClean="0"/>
              <a:t>		</a:t>
            </a:r>
          </a:p>
          <a:p>
            <a:pPr marL="1409700" lvl="3" indent="-381000" eaLnBrk="1" hangingPunct="1">
              <a:lnSpc>
                <a:spcPct val="80000"/>
              </a:lnSpc>
              <a:buFontTx/>
              <a:buNone/>
            </a:pPr>
            <a:r>
              <a:rPr lang="en-US" smtClean="0"/>
              <a:t>		P x T x R = Interest at the end of the year</a:t>
            </a:r>
          </a:p>
          <a:p>
            <a:pPr marL="1409700" lvl="3" indent="-381000" eaLnBrk="1" hangingPunct="1">
              <a:lnSpc>
                <a:spcPct val="80000"/>
              </a:lnSpc>
              <a:buFontTx/>
              <a:buNone/>
            </a:pPr>
            <a:r>
              <a:rPr lang="en-US" smtClean="0"/>
              <a:t>		($100) x (1yr.) x (.02) = $2.00</a:t>
            </a:r>
          </a:p>
          <a:p>
            <a:pPr marL="1409700" lvl="3" indent="-381000" eaLnBrk="1" hangingPunct="1">
              <a:lnSpc>
                <a:spcPct val="80000"/>
              </a:lnSpc>
              <a:buFontTx/>
              <a:buNone/>
            </a:pPr>
            <a:r>
              <a:rPr lang="en-US" smtClean="0"/>
              <a:t>	</a:t>
            </a:r>
          </a:p>
          <a:p>
            <a:pPr marL="1409700" lvl="3" indent="-381000" eaLnBrk="1" hangingPunct="1">
              <a:lnSpc>
                <a:spcPct val="80000"/>
              </a:lnSpc>
              <a:buFontTx/>
              <a:buNone/>
            </a:pPr>
            <a:r>
              <a:rPr lang="en-US" smtClean="0"/>
              <a:t>	On January 1, 2015, she would have $102. Assuming she leaves $102 on deposit for all of 2015 year, on January 1, 2016 she would have a yield of $2.04 for a total of $104.04</a:t>
            </a:r>
          </a:p>
          <a:p>
            <a:pPr marL="1409700" lvl="3" indent="-381000" eaLnBrk="1" hangingPunct="1">
              <a:lnSpc>
                <a:spcPct val="80000"/>
              </a:lnSpc>
              <a:buFontTx/>
              <a:buNone/>
            </a:pPr>
            <a:endParaRPr lang="en-US" smtClean="0"/>
          </a:p>
          <a:p>
            <a:pPr marL="914400" indent="-914400" eaLnBrk="1" hangingPunct="1">
              <a:lnSpc>
                <a:spcPct val="90000"/>
              </a:lnSpc>
              <a:buClr>
                <a:schemeClr val="tx1"/>
              </a:buClr>
              <a:buFontTx/>
              <a:buAutoNum type="arabicPeriod" startAt="3"/>
              <a:tabLst>
                <a:tab pos="1262063" algn="l"/>
              </a:tabLst>
            </a:pPr>
            <a:r>
              <a:rPr lang="en-US" sz="2000" u="sng" smtClean="0"/>
              <a:t>Rule of 72</a:t>
            </a:r>
            <a:r>
              <a:rPr lang="en-US" sz="2000" smtClean="0"/>
              <a:t>:</a:t>
            </a:r>
          </a:p>
          <a:p>
            <a:pPr marL="1371600" lvl="2" indent="-457200" eaLnBrk="1" hangingPunct="1">
              <a:lnSpc>
                <a:spcPct val="90000"/>
              </a:lnSpc>
              <a:buClr>
                <a:schemeClr val="tx1"/>
              </a:buClr>
              <a:buFontTx/>
              <a:buAutoNum type="alphaLcParenR"/>
              <a:tabLst>
                <a:tab pos="1262063" algn="l"/>
              </a:tabLst>
            </a:pPr>
            <a:r>
              <a:rPr lang="en-US" sz="2000" smtClean="0"/>
              <a:t>	Calculation of  time it takes for money to double at a given rate of return</a:t>
            </a:r>
          </a:p>
          <a:p>
            <a:pPr marL="1371600" lvl="2" indent="-457200" eaLnBrk="1" hangingPunct="1">
              <a:lnSpc>
                <a:spcPct val="90000"/>
              </a:lnSpc>
              <a:buClr>
                <a:schemeClr val="tx1"/>
              </a:buClr>
              <a:buFontTx/>
              <a:buAutoNum type="alphaLcParenR"/>
              <a:tabLst>
                <a:tab pos="1262063" algn="l"/>
              </a:tabLst>
            </a:pPr>
            <a:endParaRPr lang="en-US" sz="1000" smtClean="0"/>
          </a:p>
          <a:p>
            <a:pPr marL="1371600" lvl="2" indent="-457200" eaLnBrk="1" hangingPunct="1">
              <a:lnSpc>
                <a:spcPct val="90000"/>
              </a:lnSpc>
              <a:buClr>
                <a:schemeClr val="tx1"/>
              </a:buClr>
              <a:buFontTx/>
              <a:buAutoNum type="alphaLcParenR"/>
              <a:tabLst>
                <a:tab pos="1262063" algn="l"/>
              </a:tabLst>
            </a:pPr>
            <a:r>
              <a:rPr lang="en-US" sz="2000" smtClean="0"/>
              <a:t>Assumes compounded interest annually</a:t>
            </a:r>
          </a:p>
          <a:p>
            <a:pPr marL="1371600" lvl="2" indent="-457200" eaLnBrk="1" hangingPunct="1">
              <a:lnSpc>
                <a:spcPct val="90000"/>
              </a:lnSpc>
              <a:buClr>
                <a:schemeClr val="tx1"/>
              </a:buClr>
              <a:buFontTx/>
              <a:buAutoNum type="alphaLcParenR"/>
              <a:tabLst>
                <a:tab pos="1262063" algn="l"/>
              </a:tabLst>
            </a:pPr>
            <a:endParaRPr lang="en-US" sz="1000" smtClean="0"/>
          </a:p>
          <a:p>
            <a:pPr marL="1371600" lvl="2" indent="-457200" eaLnBrk="1" hangingPunct="1">
              <a:lnSpc>
                <a:spcPct val="90000"/>
              </a:lnSpc>
              <a:buClr>
                <a:schemeClr val="tx1"/>
              </a:buClr>
              <a:buFontTx/>
              <a:buAutoNum type="alphaLcParenR"/>
              <a:tabLst>
                <a:tab pos="1262063" algn="l"/>
              </a:tabLst>
            </a:pPr>
            <a:r>
              <a:rPr lang="en-US" sz="2000" smtClean="0"/>
              <a:t>Divide 72 by rate of return = time it takes for money to double </a:t>
            </a:r>
          </a:p>
          <a:p>
            <a:pPr marL="1371600" lvl="2" indent="-457200" eaLnBrk="1" hangingPunct="1">
              <a:lnSpc>
                <a:spcPct val="90000"/>
              </a:lnSpc>
              <a:buClr>
                <a:schemeClr val="tx1"/>
              </a:buClr>
              <a:buFontTx/>
              <a:buAutoNum type="alphaLcParenR"/>
              <a:tabLst>
                <a:tab pos="1262063" algn="l"/>
              </a:tabLst>
            </a:pPr>
            <a:endParaRPr lang="en-US" sz="1000" smtClean="0"/>
          </a:p>
          <a:p>
            <a:pPr marL="1371600" lvl="2" indent="-457200" eaLnBrk="1" hangingPunct="1">
              <a:lnSpc>
                <a:spcPct val="90000"/>
              </a:lnSpc>
              <a:buClr>
                <a:schemeClr val="tx1"/>
              </a:buClr>
              <a:buFontTx/>
              <a:buAutoNum type="alphaLcParenR"/>
              <a:tabLst>
                <a:tab pos="1262063" algn="l"/>
              </a:tabLst>
            </a:pPr>
            <a:r>
              <a:rPr lang="en-US" sz="2000" smtClean="0"/>
              <a:t>For example if Client X earns 10% on her money, it would double in 7.2 years (72 divided by 10 = 7.2 years)</a:t>
            </a:r>
          </a:p>
          <a:p>
            <a:pPr marL="914400" indent="-914400" eaLnBrk="1" hangingPunct="1">
              <a:lnSpc>
                <a:spcPct val="90000"/>
              </a:lnSpc>
              <a:buClr>
                <a:schemeClr val="tx1"/>
              </a:buClr>
              <a:buNone/>
              <a:tabLst>
                <a:tab pos="1262063" algn="l"/>
              </a:tabLst>
            </a:pPr>
            <a:endParaRPr lang="en-US" sz="2000" smtClean="0"/>
          </a:p>
          <a:p>
            <a:pPr marL="914400" indent="-914400" eaLnBrk="1" hangingPunct="1">
              <a:lnSpc>
                <a:spcPct val="90000"/>
              </a:lnSpc>
              <a:buClr>
                <a:schemeClr val="tx1"/>
              </a:buClr>
              <a:buNone/>
              <a:tabLst>
                <a:tab pos="1262063" algn="l"/>
              </a:tabLst>
            </a:pPr>
            <a:r>
              <a:rPr lang="en-US" sz="2000" smtClean="0"/>
              <a:t>4.	Note the other side of the coin: interest on debt grows in the same way</a:t>
            </a:r>
          </a:p>
          <a:p>
            <a:pPr eaLnBrk="1" hangingPunct="1"/>
            <a:endParaRPr lang="en-US" smtClean="0"/>
          </a:p>
        </p:txBody>
      </p:sp>
    </p:spTree>
    <p:extLst>
      <p:ext uri="{BB962C8B-B14F-4D97-AF65-F5344CB8AC3E}">
        <p14:creationId xmlns:p14="http://schemas.microsoft.com/office/powerpoint/2010/main" val="1151553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90DF5BFF-12EE-4116-84B9-73D8E2013176}" type="slidenum">
              <a:rPr lang="en-US" sz="1200">
                <a:latin typeface="Calibri" pitchFamily="34" charset="0"/>
              </a:rPr>
              <a:pPr algn="r" defTabSz="924991"/>
              <a:t>21</a:t>
            </a:fld>
            <a:endParaRPr lang="en-US" sz="1200">
              <a:latin typeface="Calibri" pitchFamily="34"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3249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99593482-FDDB-4FA1-ADC5-125AE9C11BDA}" type="slidenum">
              <a:rPr lang="en-US" sz="1200">
                <a:latin typeface="Calibri" pitchFamily="34" charset="0"/>
              </a:rPr>
              <a:pPr algn="r" defTabSz="924991"/>
              <a:t>22</a:t>
            </a:fld>
            <a:endParaRPr lang="en-US" sz="1200">
              <a:latin typeface="Calibri" pitchFamily="34"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912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9D1A971C-FF83-4B2F-97A3-F9C015E7B479}" type="slidenum">
              <a:rPr lang="en-US" sz="1200">
                <a:latin typeface="Calibri" pitchFamily="34" charset="0"/>
              </a:rPr>
              <a:pPr algn="r" defTabSz="924991"/>
              <a:t>23</a:t>
            </a:fld>
            <a:endParaRPr lang="en-US" sz="1200">
              <a:latin typeface="Calibri" pitchFamily="34"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328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4C2857FF-8F43-42CF-8892-F76A2292F049}" type="slidenum">
              <a:rPr lang="en-US" sz="1200">
                <a:latin typeface="Calibri" pitchFamily="34" charset="0"/>
              </a:rPr>
              <a:pPr algn="r" defTabSz="924991"/>
              <a:t>24</a:t>
            </a:fld>
            <a:endParaRPr lang="en-US" sz="1200">
              <a:latin typeface="Calibri" pitchFamily="34"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353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46527A51-31AB-487A-8796-7A07463A0FBC}" type="slidenum">
              <a:rPr lang="en-US" sz="1200">
                <a:latin typeface="Calibri" pitchFamily="34" charset="0"/>
              </a:rPr>
              <a:pPr algn="r" defTabSz="924991"/>
              <a:t>25</a:t>
            </a:fld>
            <a:endParaRPr lang="en-US" sz="1200">
              <a:latin typeface="Calibri" pitchFamily="34"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1723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These accounts can be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27</a:t>
            </a:fld>
            <a:endParaRPr lang="en-US"/>
          </a:p>
        </p:txBody>
      </p:sp>
    </p:spTree>
    <p:extLst>
      <p:ext uri="{BB962C8B-B14F-4D97-AF65-F5344CB8AC3E}">
        <p14:creationId xmlns:p14="http://schemas.microsoft.com/office/powerpoint/2010/main" val="33840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smtClean="0"/>
              <a:t>The goals are threefold: </a:t>
            </a:r>
          </a:p>
          <a:p>
            <a:endParaRPr lang="en-US" sz="1200" dirty="0" smtClean="0"/>
          </a:p>
          <a:p>
            <a:r>
              <a:rPr lang="en-US" sz="1200" dirty="0" smtClean="0"/>
              <a:t>To support and strengthen the financial health of individual members of workers cooperatives and to empower them to make the best possible financial decisions for themselves and ultimately their families</a:t>
            </a:r>
          </a:p>
          <a:p>
            <a:endParaRPr lang="en-US" sz="1200" dirty="0" smtClean="0"/>
          </a:p>
          <a:p>
            <a:r>
              <a:rPr lang="en-US" sz="1200" dirty="0" smtClean="0"/>
              <a:t>To ensure that the cooperative businesses are maximizing asset building and financial empowerment opportunities for their members, and</a:t>
            </a:r>
          </a:p>
          <a:p>
            <a:endParaRPr lang="en-US" sz="1200" dirty="0" smtClean="0"/>
          </a:p>
          <a:p>
            <a:r>
              <a:rPr lang="en-US" sz="1200" dirty="0" smtClean="0"/>
              <a:t>To develop individual-level and cooperative-level financial empowerment and asset building tools and practices for the broader New York City cooperative community </a:t>
            </a:r>
          </a:p>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2</a:t>
            </a:fld>
            <a:endParaRPr lang="en-US" dirty="0"/>
          </a:p>
        </p:txBody>
      </p:sp>
    </p:spTree>
    <p:extLst>
      <p:ext uri="{BB962C8B-B14F-4D97-AF65-F5344CB8AC3E}">
        <p14:creationId xmlns:p14="http://schemas.microsoft.com/office/powerpoint/2010/main" val="164747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Encourage the attendees to seek assistance of a financial counselor.</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29</a:t>
            </a:fld>
            <a:endParaRPr lang="en-US"/>
          </a:p>
        </p:txBody>
      </p:sp>
    </p:spTree>
    <p:extLst>
      <p:ext uri="{BB962C8B-B14F-4D97-AF65-F5344CB8AC3E}">
        <p14:creationId xmlns:p14="http://schemas.microsoft.com/office/powerpoint/2010/main" val="1084911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People</a:t>
            </a:r>
            <a:r>
              <a:rPr lang="en-US" baseline="0" smtClean="0"/>
              <a:t> use these fringe or alternative ways of handling money because they do not have access to a banking account. They do not realize that over time, these options cost them more than a bank account would to cash checks, and pay their bills. In addition to the costs, they are also not building a relationship with a financial institution that will help them in the future, for example for personal or business loans, or for a mortgage if they wish to buy a home.</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30</a:t>
            </a:fld>
            <a:endParaRPr lang="en-US"/>
          </a:p>
        </p:txBody>
      </p:sp>
    </p:spTree>
    <p:extLst>
      <p:ext uri="{BB962C8B-B14F-4D97-AF65-F5344CB8AC3E}">
        <p14:creationId xmlns:p14="http://schemas.microsoft.com/office/powerpoint/2010/main" val="197103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If</a:t>
            </a:r>
            <a:r>
              <a:rPr lang="en-US" baseline="0" smtClean="0"/>
              <a:t> a reloadable debit card is not FDIC (Federal Depository Insurance Company) insured, the buyer will lose the remaining balance if the card is lost because anyone who finds the card can drain the balance. If the card is FDIC insured, the buyer of the card can call and have the card cancelled, and get a new one with the balance that was on there. Be aware that the FDIC cards will require ID to purchase so that they can establish ownership.</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31</a:t>
            </a:fld>
            <a:endParaRPr lang="en-US"/>
          </a:p>
        </p:txBody>
      </p:sp>
    </p:spTree>
    <p:extLst>
      <p:ext uri="{BB962C8B-B14F-4D97-AF65-F5344CB8AC3E}">
        <p14:creationId xmlns:p14="http://schemas.microsoft.com/office/powerpoint/2010/main" val="1769645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Most check cashing stores</a:t>
            </a:r>
            <a:r>
              <a:rPr lang="en-US" baseline="0" smtClean="0"/>
              <a:t> will charge the 2.01%, the highest fee allowed. Here’s a simple exercise of the attendees: </a:t>
            </a:r>
          </a:p>
          <a:p>
            <a:r>
              <a:rPr lang="en-US" baseline="0" smtClean="0"/>
              <a:t>If you cash a $800 net pay check every two weeks, how much will you pay the check cashing store to cash that check? (Answer: .0201 X $800 = $16.08 per check; that means they would only have $783.92 left). Over one year (26 times a year) you will be paying $16.08 for every check or $418.08 for a year (26 X $16.08 = $418.08) That’s a full week’s net pay check! The 2.01% is also charged on the amounts directly deposited into the linked debit cards.</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32</a:t>
            </a:fld>
            <a:endParaRPr lang="en-US"/>
          </a:p>
        </p:txBody>
      </p:sp>
    </p:spTree>
    <p:extLst>
      <p:ext uri="{BB962C8B-B14F-4D97-AF65-F5344CB8AC3E}">
        <p14:creationId xmlns:p14="http://schemas.microsoft.com/office/powerpoint/2010/main" val="1924655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Have the attendees think about how much it costs to buy</a:t>
            </a:r>
            <a:r>
              <a:rPr lang="en-US" baseline="0" smtClean="0"/>
              <a:t> money orders to pay $900 rent using the various examples: (not to mention the time spent to purchase)</a:t>
            </a:r>
          </a:p>
          <a:p>
            <a:r>
              <a:rPr lang="en-US" baseline="0" smtClean="0"/>
              <a:t>Commercial banks: 12 x $5.00 = $60.00</a:t>
            </a:r>
          </a:p>
          <a:p>
            <a:r>
              <a:rPr lang="en-US" baseline="0" smtClean="0"/>
              <a:t>Post office: 12 X $1.65= $19.80</a:t>
            </a:r>
          </a:p>
          <a:p>
            <a:r>
              <a:rPr lang="en-US" baseline="0" smtClean="0"/>
              <a:t>CVS: you will need 2 money orders - $1.40 x 12 = $16.80</a:t>
            </a:r>
            <a:endParaRPr lang="en-US"/>
          </a:p>
        </p:txBody>
      </p:sp>
      <p:sp>
        <p:nvSpPr>
          <p:cNvPr id="4" name="Slide Number Placeholder 3"/>
          <p:cNvSpPr>
            <a:spLocks noGrp="1"/>
          </p:cNvSpPr>
          <p:nvPr>
            <p:ph type="sldNum" sz="quarter" idx="10"/>
          </p:nvPr>
        </p:nvSpPr>
        <p:spPr/>
        <p:txBody>
          <a:bodyPr/>
          <a:lstStyle/>
          <a:p>
            <a:pPr>
              <a:defRPr/>
            </a:pPr>
            <a:fld id="{6C747FBE-EA20-4CC5-8ADC-AC117A570A4C}" type="slidenum">
              <a:rPr lang="en-US" smtClean="0"/>
              <a:pPr>
                <a:defRPr/>
              </a:pPr>
              <a:t>33</a:t>
            </a:fld>
            <a:endParaRPr lang="en-US"/>
          </a:p>
        </p:txBody>
      </p:sp>
    </p:spTree>
    <p:extLst>
      <p:ext uri="{BB962C8B-B14F-4D97-AF65-F5344CB8AC3E}">
        <p14:creationId xmlns:p14="http://schemas.microsoft.com/office/powerpoint/2010/main" val="14385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EB6E9B2F-631A-4FC9-8B82-033B346B0C12}" type="slidenum">
              <a:rPr lang="en-US" smtClean="0"/>
              <a:pPr/>
              <a:t>4</a:t>
            </a:fld>
            <a:endParaRPr 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dirty="0" smtClean="0"/>
              <a:t>Credit unions are cooperatives, owned by members</a:t>
            </a:r>
            <a:r>
              <a:rPr lang="en-US" baseline="0" dirty="0" smtClean="0"/>
              <a:t> who elect the board of directors. It exists to serve it’s members. Sometimes it’s fees or interest charged is higher than a commercial bank because it will take risks for its members, and make loans or issue credit where a commercial bank will not.</a:t>
            </a:r>
            <a:endParaRPr lang="en-US" dirty="0" smtClean="0"/>
          </a:p>
        </p:txBody>
      </p:sp>
    </p:spTree>
    <p:extLst>
      <p:ext uri="{BB962C8B-B14F-4D97-AF65-F5344CB8AC3E}">
        <p14:creationId xmlns:p14="http://schemas.microsoft.com/office/powerpoint/2010/main" val="2708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2F22932C-903D-4E46-9C31-816FDACA9E97}" type="slidenum">
              <a:rPr lang="en-US" smtClean="0"/>
              <a:pPr/>
              <a:t>5</a:t>
            </a:fld>
            <a:endParaRPr 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dirty="0" smtClean="0"/>
              <a:t>Social security numbers are available only to those</a:t>
            </a:r>
            <a:r>
              <a:rPr lang="en-US" baseline="0" dirty="0" smtClean="0"/>
              <a:t> who are US citizens, registered aliens (green card holders), and those authorized to work. For all others, such as undocumented immigrants, an ITIN or individual identification number will be required.</a:t>
            </a:r>
          </a:p>
          <a:p>
            <a:pPr eaLnBrk="1" hangingPunct="1"/>
            <a:endParaRPr lang="en-US" baseline="0" dirty="0" smtClean="0"/>
          </a:p>
          <a:p>
            <a:pPr eaLnBrk="1" hangingPunct="1"/>
            <a:r>
              <a:rPr lang="en-US" baseline="0" dirty="0" smtClean="0"/>
              <a:t>Proof of address – examples: utility bill, bank statement, lease, sublease, a postmarked letter addressed to the person at that address</a:t>
            </a:r>
          </a:p>
          <a:p>
            <a:pPr eaLnBrk="1" hangingPunct="1"/>
            <a:endParaRPr lang="en-US" baseline="0" dirty="0" smtClean="0"/>
          </a:p>
          <a:p>
            <a:pPr eaLnBrk="1" hangingPunct="1"/>
            <a:r>
              <a:rPr lang="en-US" baseline="0" dirty="0" smtClean="0"/>
              <a:t>Instructor should leave time for cooperative speaker who will discuss NYC ID, and will talk about taking the worker – owners to institutions that accept the NYC ID to open a bank or credit union accounts</a:t>
            </a:r>
          </a:p>
        </p:txBody>
      </p:sp>
    </p:spTree>
    <p:extLst>
      <p:ext uri="{BB962C8B-B14F-4D97-AF65-F5344CB8AC3E}">
        <p14:creationId xmlns:p14="http://schemas.microsoft.com/office/powerpoint/2010/main" val="2343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2F22932C-903D-4E46-9C31-816FDACA9E97}" type="slidenum">
              <a:rPr lang="en-US" smtClean="0"/>
              <a:pPr/>
              <a:t>6</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We’ll need to leave time here for someone from MRNY to talk</a:t>
            </a:r>
            <a:r>
              <a:rPr lang="en-US" baseline="0" smtClean="0"/>
              <a:t> to folks about getting an ID and bank account, but it </a:t>
            </a:r>
            <a:r>
              <a:rPr lang="en-US" baseline="0" err="1" smtClean="0"/>
              <a:t>dosen’t</a:t>
            </a:r>
            <a:r>
              <a:rPr lang="en-US" baseline="0" smtClean="0"/>
              <a:t> need to be in the curriculum. </a:t>
            </a:r>
            <a:endParaRPr lang="en-US" smtClean="0"/>
          </a:p>
          <a:p>
            <a:pPr eaLnBrk="1" hangingPunct="1"/>
            <a:endParaRPr lang="en-US" smtClean="0"/>
          </a:p>
        </p:txBody>
      </p:sp>
    </p:spTree>
    <p:extLst>
      <p:ext uri="{BB962C8B-B14F-4D97-AF65-F5344CB8AC3E}">
        <p14:creationId xmlns:p14="http://schemas.microsoft.com/office/powerpoint/2010/main" val="84519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979F67AB-6544-4B59-A3AD-B9ABCE3688FF}" type="slidenum">
              <a:rPr lang="en-US" smtClean="0"/>
              <a:pPr/>
              <a:t>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US" smtClean="0"/>
              <a:t>This is a good place</a:t>
            </a:r>
            <a:r>
              <a:rPr lang="en-US" baseline="0" smtClean="0"/>
              <a:t> to mention “Take it to the Bank” website – in Spanish:  http://comptroller.nyc.gov/takeittothebank/sp/index.php</a:t>
            </a:r>
            <a:endParaRPr lang="en-US" smtClean="0"/>
          </a:p>
          <a:p>
            <a:pPr eaLnBrk="1" hangingPunct="1"/>
            <a:r>
              <a:rPr lang="en-US" smtClean="0"/>
              <a:t>In English:  http://comptroller.nyc.gov/takeittothebank/ </a:t>
            </a:r>
          </a:p>
          <a:p>
            <a:pPr eaLnBrk="1" hangingPunct="1"/>
            <a:endParaRPr lang="en-US" smtClean="0"/>
          </a:p>
          <a:p>
            <a:pPr eaLnBrk="1" hangingPunct="1"/>
            <a:r>
              <a:rPr lang="en-US" smtClean="0"/>
              <a:t>If</a:t>
            </a:r>
            <a:r>
              <a:rPr lang="en-US" baseline="0" smtClean="0"/>
              <a:t> internet is available, pull up the website</a:t>
            </a:r>
            <a:endParaRPr lang="en-US" smtClean="0"/>
          </a:p>
          <a:p>
            <a:pPr eaLnBrk="1" hangingPunct="1"/>
            <a:endParaRPr lang="en-US" smtClean="0"/>
          </a:p>
          <a:p>
            <a:pPr eaLnBrk="1" hangingPunct="1"/>
            <a:r>
              <a:rPr lang="en-US" smtClean="0"/>
              <a:t>Financial</a:t>
            </a:r>
            <a:r>
              <a:rPr lang="en-US" baseline="0" smtClean="0"/>
              <a:t> counselor can help you pick a bank</a:t>
            </a:r>
            <a:endParaRPr lang="en-US" smtClean="0"/>
          </a:p>
        </p:txBody>
      </p:sp>
    </p:spTree>
    <p:extLst>
      <p:ext uri="{BB962C8B-B14F-4D97-AF65-F5344CB8AC3E}">
        <p14:creationId xmlns:p14="http://schemas.microsoft.com/office/powerpoint/2010/main" val="169258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7236EDBC-4164-4456-9FCB-F19C1E39F3BF}" type="slidenum">
              <a:rPr lang="en-US" sz="1200">
                <a:latin typeface="Calibri" pitchFamily="34" charset="0"/>
              </a:rPr>
              <a:pPr algn="r" defTabSz="924991"/>
              <a:t>9</a:t>
            </a:fld>
            <a:endParaRPr lang="en-US" sz="1200">
              <a:latin typeface="Calibri"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840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7F8C1575-7CDA-4588-A6DF-EF0C11E93492}" type="slidenum">
              <a:rPr lang="en-US" sz="1200">
                <a:latin typeface="Calibri" pitchFamily="34" charset="0"/>
              </a:rPr>
              <a:pPr algn="r" defTabSz="924991"/>
              <a:t>10</a:t>
            </a:fld>
            <a:endParaRPr lang="en-US" sz="1200">
              <a:latin typeface="Calibri" pitchFamily="34"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75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936566" y="8773357"/>
            <a:ext cx="3012002" cy="461193"/>
          </a:xfrm>
          <a:prstGeom prst="rect">
            <a:avLst/>
          </a:prstGeom>
          <a:noFill/>
          <a:ln w="9525">
            <a:noFill/>
            <a:miter lim="800000"/>
            <a:headEnd/>
            <a:tailEnd/>
          </a:ln>
        </p:spPr>
        <p:txBody>
          <a:bodyPr lIns="92470" tIns="46235" rIns="92470" bIns="46235" anchor="b"/>
          <a:lstStyle/>
          <a:p>
            <a:pPr algn="r" defTabSz="924991"/>
            <a:fld id="{DF406715-BD15-4E4A-ADFE-42A0327984A5}" type="slidenum">
              <a:rPr lang="en-US" sz="1200">
                <a:latin typeface="Calibri" pitchFamily="34" charset="0"/>
              </a:rPr>
              <a:pPr algn="r" defTabSz="924991"/>
              <a:t>11</a:t>
            </a:fld>
            <a:endParaRPr lang="en-US" sz="1200">
              <a:latin typeface="Calibri" pitchFamily="34"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46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762000"/>
            <a:ext cx="7772400" cy="460375"/>
          </a:xfrm>
          <a:prstGeom prst="rect">
            <a:avLst/>
          </a:prstGeom>
        </p:spPr>
        <p:txBody>
          <a:bodyPr/>
          <a:lstStyle/>
          <a:p>
            <a:r>
              <a:rPr lang="en-US" dirty="0"/>
              <a:t>Click to edit </a:t>
            </a:r>
            <a:r>
              <a:rPr lang="en-US" dirty="0" smtClean="0"/>
              <a:t>Agenda title</a:t>
            </a:r>
            <a:endParaRPr lang="en-US" dirty="0"/>
          </a:p>
        </p:txBody>
      </p:sp>
      <p:sp>
        <p:nvSpPr>
          <p:cNvPr id="3" name="Subtitle 2"/>
          <p:cNvSpPr>
            <a:spLocks noGrp="1"/>
          </p:cNvSpPr>
          <p:nvPr>
            <p:ph type="subTitle" idx="1" hasCustomPrompt="1"/>
          </p:nvPr>
        </p:nvSpPr>
        <p:spPr>
          <a:xfrm>
            <a:off x="513994" y="2019806"/>
            <a:ext cx="6400800" cy="17526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cxnSp>
        <p:nvCxnSpPr>
          <p:cNvPr id="17" name="Straight Connector 16"/>
          <p:cNvCxnSpPr/>
          <p:nvPr userDrawn="1"/>
        </p:nvCxnSpPr>
        <p:spPr>
          <a:xfrm flipH="1">
            <a:off x="533400" y="2438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533400" y="2971800"/>
            <a:ext cx="7924800" cy="4741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533400" y="3538300"/>
            <a:ext cx="7924800" cy="4310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828801"/>
            <a:ext cx="8229600" cy="533399"/>
          </a:xfrm>
          <a:prstGeom prst="rect">
            <a:avLst/>
          </a:prstGeom>
        </p:spPr>
        <p:txBody>
          <a:bodyPr/>
          <a:lstStyle>
            <a:lvl1pPr algn="l" rtl="0" fontAlgn="base">
              <a:spcBef>
                <a:spcPct val="0"/>
              </a:spcBef>
              <a:spcAft>
                <a:spcPct val="0"/>
              </a:spcAft>
              <a:defRPr lang="en-US" sz="2400" b="0"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Intro statement</a:t>
            </a:r>
          </a:p>
        </p:txBody>
      </p:sp>
      <p:sp>
        <p:nvSpPr>
          <p:cNvPr id="6" name="Text Placeholder 9"/>
          <p:cNvSpPr>
            <a:spLocks noGrp="1"/>
          </p:cNvSpPr>
          <p:nvPr>
            <p:ph type="body" idx="14" hasCustomPrompt="1"/>
          </p:nvPr>
        </p:nvSpPr>
        <p:spPr>
          <a:xfrm>
            <a:off x="457200" y="3376120"/>
            <a:ext cx="8077200" cy="2491280"/>
          </a:xfrm>
          <a:prstGeom prst="rect">
            <a:avLst/>
          </a:prstGeom>
        </p:spPr>
        <p:txBody>
          <a:bodyPr/>
          <a:lstStyle>
            <a:lvl1pPr marL="285750" indent="-285750">
              <a:buFont typeface="Arial" charset="0"/>
              <a:buChar char="•"/>
              <a:defRPr baseline="0">
                <a:solidFill>
                  <a:schemeClr val="tx1"/>
                </a:solidFill>
              </a:defRPr>
            </a:lvl1pPr>
          </a:lstStyle>
          <a:p>
            <a:pPr lvl="0"/>
            <a:r>
              <a:rPr lang="en-US" dirty="0" smtClean="0"/>
              <a:t>Click to edit body text</a:t>
            </a:r>
          </a:p>
          <a:p>
            <a:pPr lvl="0"/>
            <a:r>
              <a:rPr lang="en-US" dirty="0" smtClean="0"/>
              <a:t>Item 2</a:t>
            </a:r>
          </a:p>
          <a:p>
            <a:pPr lvl="0"/>
            <a:r>
              <a:rPr lang="en-US" dirty="0" smtClean="0"/>
              <a:t>Item 3</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2" name="Rectangle 1"/>
          <p:cNvSpPr/>
          <p:nvPr userDrawn="1"/>
        </p:nvSpPr>
        <p:spPr>
          <a:xfrm>
            <a:off x="457200" y="2831068"/>
            <a:ext cx="1569660" cy="369332"/>
          </a:xfrm>
          <a:prstGeom prst="rect">
            <a:avLst/>
          </a:prstGeom>
        </p:spPr>
        <p:txBody>
          <a:bodyPr wrap="none">
            <a:spAutoFit/>
          </a:bodyPr>
          <a:lstStyle/>
          <a:p>
            <a:pPr lvl="0"/>
            <a:r>
              <a:rPr lang="en-US" b="1" dirty="0" smtClean="0"/>
              <a:t>Bold list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2057400"/>
            <a:ext cx="7886700" cy="4038600"/>
          </a:xfrm>
          <a:prstGeom prst="rect">
            <a:avLst/>
          </a:prstGeo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1905000"/>
            <a:ext cx="3733800" cy="4191000"/>
          </a:xfrm>
          <a:prstGeom prst="rect">
            <a:avLst/>
          </a:prstGeom>
        </p:spPr>
        <p:txBody>
          <a:bodyPr/>
          <a:lstStyle/>
          <a:p>
            <a:endParaRPr lang="en-US"/>
          </a:p>
        </p:txBody>
      </p:sp>
      <p:sp>
        <p:nvSpPr>
          <p:cNvPr id="5" name="Content Placeholder 5"/>
          <p:cNvSpPr>
            <a:spLocks noGrp="1"/>
          </p:cNvSpPr>
          <p:nvPr>
            <p:ph sz="quarter" idx="11" hasCustomPrompt="1"/>
          </p:nvPr>
        </p:nvSpPr>
        <p:spPr>
          <a:xfrm>
            <a:off x="4552950" y="1905000"/>
            <a:ext cx="3981450" cy="4191000"/>
          </a:xfrm>
          <a:prstGeom prst="rect">
            <a:avLst/>
          </a:prstGeom>
        </p:spPr>
        <p:txBody>
          <a:bodyPr/>
          <a:lstStyle/>
          <a:p>
            <a:pPr lvl="0"/>
            <a:r>
              <a:rPr lang="en-US" dirty="0" smtClean="0"/>
              <a:t>Click to edit paragraph</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533400" y="2057400"/>
            <a:ext cx="8001000" cy="4114800"/>
          </a:xfrm>
          <a:prstGeom prst="rect">
            <a:avLst/>
          </a:prstGeom>
        </p:spPr>
        <p:txBody>
          <a:bodyPr/>
          <a:lstStyle/>
          <a:p>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 y="2895600"/>
            <a:ext cx="7886700" cy="685800"/>
          </a:xfrm>
          <a:prstGeom prst="rect">
            <a:avLst/>
          </a:prstGeom>
        </p:spPr>
        <p:txBody>
          <a:bodyPr/>
          <a:lstStyle>
            <a:lvl1pPr>
              <a:defRPr sz="4300" b="1" i="0">
                <a:solidFill>
                  <a:schemeClr val="bg1"/>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
        <p:nvSpPr>
          <p:cNvPr id="3" name="TextBox 2"/>
          <p:cNvSpPr txBox="1"/>
          <p:nvPr userDrawn="1"/>
        </p:nvSpPr>
        <p:spPr>
          <a:xfrm>
            <a:off x="685800" y="1783080"/>
            <a:ext cx="184731" cy="369332"/>
          </a:xfrm>
          <a:prstGeom prst="rect">
            <a:avLst/>
          </a:prstGeom>
          <a:noFill/>
        </p:spPr>
        <p:txBody>
          <a:bodyPr wrap="none" rtlCol="0">
            <a:spAutoFit/>
          </a:bodyPr>
          <a:lstStyle/>
          <a:p>
            <a:endParaRPr lang="en-US" dirty="0"/>
          </a:p>
        </p:txBody>
      </p:sp>
      <p:sp>
        <p:nvSpPr>
          <p:cNvPr id="4" name="TextBox 3"/>
          <p:cNvSpPr txBox="1"/>
          <p:nvPr userDrawn="1"/>
        </p:nvSpPr>
        <p:spPr>
          <a:xfrm>
            <a:off x="914400" y="1691640"/>
            <a:ext cx="184731" cy="369332"/>
          </a:xfrm>
          <a:prstGeom prst="rect">
            <a:avLst/>
          </a:prstGeom>
          <a:noFill/>
        </p:spPr>
        <p:txBody>
          <a:bodyPr wrap="none" rtlCol="0">
            <a:spAutoFit/>
          </a:bodyPr>
          <a:lstStyle/>
          <a:p>
            <a:endParaRPr lang="en-US" dirty="0"/>
          </a:p>
        </p:txBody>
      </p:sp>
      <p:sp>
        <p:nvSpPr>
          <p:cNvPr id="9" name="Content Placeholder 8"/>
          <p:cNvSpPr>
            <a:spLocks noGrp="1"/>
          </p:cNvSpPr>
          <p:nvPr>
            <p:ph sz="quarter" idx="10"/>
          </p:nvPr>
        </p:nvSpPr>
        <p:spPr>
          <a:xfrm>
            <a:off x="870531" y="3886200"/>
            <a:ext cx="5562600" cy="685800"/>
          </a:xfrm>
          <a:prstGeom prst="rect">
            <a:avLst/>
          </a:prstGeom>
        </p:spPr>
        <p:txBody>
          <a:bodyPr/>
          <a:lstStyle>
            <a:lvl1pPr marL="0" indent="0">
              <a:buNone/>
              <a:defRPr lang="en-US" sz="3200" kern="0" spc="-150" dirty="0" smtClean="0">
                <a:solidFill>
                  <a:srgbClr val="D1DE49"/>
                </a:solidFill>
                <a:latin typeface="Helvetica Neue LT Std 55 Roman" charset="0"/>
                <a:ea typeface="Helvetica Neue LT Std 55 Roman" charset="0"/>
                <a:cs typeface="Helvetica Neue LT Std 55 Roman" charset="0"/>
              </a:defRPr>
            </a:lvl1pPr>
          </a:lstStyle>
          <a:p>
            <a:pPr lvl="0"/>
            <a:r>
              <a:rPr lang="en-US" dirty="0" smtClean="0"/>
              <a:t>Click to edit Master text styles</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Content Placeholder 5"/>
          <p:cNvSpPr>
            <a:spLocks noGrp="1"/>
          </p:cNvSpPr>
          <p:nvPr>
            <p:ph sz="quarter" idx="11" hasCustomPrompt="1"/>
          </p:nvPr>
        </p:nvSpPr>
        <p:spPr>
          <a:xfrm>
            <a:off x="685800" y="1905000"/>
            <a:ext cx="7734300" cy="1219200"/>
          </a:xfrm>
          <a:prstGeom prst="rect">
            <a:avLst/>
          </a:prstGeom>
        </p:spPr>
        <p:txBody>
          <a:bodyPr/>
          <a:lstStyle>
            <a:lvl1pPr>
              <a:defRPr lang="en-US" sz="1800" b="0" kern="1200" dirty="0" smtClean="0">
                <a:solidFill>
                  <a:srgbClr val="353535"/>
                </a:solidFill>
                <a:latin typeface="Helvetica Neue LT Std 55 Roman" charset="0"/>
                <a:ea typeface="Helvetica Neue LT Std 55 Roman" charset="0"/>
                <a:cs typeface="Helvetica Neue LT Std 55 Roman" charset="0"/>
              </a:defRPr>
            </a:lvl1pPr>
          </a:lstStyle>
          <a:p>
            <a:pPr marL="0" marR="0" lvl="0" indent="0" algn="l" rtl="0" eaLnBrk="0" fontAlgn="base" hangingPunct="0">
              <a:spcBef>
                <a:spcPts val="0"/>
              </a:spcBef>
              <a:spcAft>
                <a:spcPts val="0"/>
              </a:spcAft>
              <a:buNone/>
            </a:pPr>
            <a:r>
              <a:rPr lang="en-US" dirty="0" smtClean="0"/>
              <a:t>Click to edit intro paragraph</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aphic Only">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09600" y="1828800"/>
            <a:ext cx="8077200" cy="4038600"/>
          </a:xfrm>
          <a:prstGeom prst="rect">
            <a:avLst/>
          </a:prstGeom>
        </p:spPr>
        <p:txBody>
          <a:bodyPr/>
          <a:lstStyle>
            <a:lvl1pPr>
              <a:defRPr sz="1600" b="0" i="0" baseline="0">
                <a:solidFill>
                  <a:schemeClr val="tx1"/>
                </a:solidFill>
                <a:latin typeface="Helvetica Neue LT Std 55 Roman" charset="0"/>
                <a:ea typeface="Helvetica Neue LT Std 55 Roman" charset="0"/>
                <a:cs typeface="Helvetica Neue LT Std 55 Roman" charset="0"/>
              </a:defRPr>
            </a:lvl1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dirty="0" smtClean="0"/>
              <a:t>Click to insert graphic</a:t>
            </a:r>
            <a:endParaRPr lang="en-US" dirty="0"/>
          </a:p>
        </p:txBody>
      </p:sp>
    </p:spTree>
    <p:extLst>
      <p:ext uri="{BB962C8B-B14F-4D97-AF65-F5344CB8AC3E}">
        <p14:creationId xmlns:p14="http://schemas.microsoft.com/office/powerpoint/2010/main" val="12147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533400"/>
          </a:xfrm>
          <a:prstGeom prst="rect">
            <a:avLst/>
          </a:prstGeom>
        </p:spPr>
        <p:txBody>
          <a:bodyPr/>
          <a:lstStyle/>
          <a:p>
            <a:r>
              <a:rPr lang="en-US" dirty="0"/>
              <a:t>Click to </a:t>
            </a:r>
            <a:r>
              <a:rPr lang="en-US" dirty="0" smtClean="0"/>
              <a:t>edit title</a:t>
            </a:r>
            <a:endParaRPr lang="en-US" dirty="0"/>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9" name="Subtitle 2"/>
          <p:cNvSpPr>
            <a:spLocks noGrp="1"/>
          </p:cNvSpPr>
          <p:nvPr>
            <p:ph type="subTitle" idx="13" hasCustomPrompt="1"/>
          </p:nvPr>
        </p:nvSpPr>
        <p:spPr>
          <a:xfrm>
            <a:off x="457200" y="2369127"/>
            <a:ext cx="6400800" cy="1593273"/>
          </a:xfrm>
          <a:prstGeom prst="rect">
            <a:avLst/>
          </a:prstGeom>
        </p:spPr>
        <p:txBody>
          <a:bodyPr/>
          <a:lstStyle>
            <a:lvl1pPr marL="285750" indent="-285750" algn="l">
              <a:buFont typeface="Arial" charset="0"/>
              <a:buChar char="•"/>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10" name="Text Placeholder 9"/>
          <p:cNvSpPr>
            <a:spLocks noGrp="1"/>
          </p:cNvSpPr>
          <p:nvPr>
            <p:ph type="body" idx="14" hasCustomPrompt="1"/>
          </p:nvPr>
        </p:nvSpPr>
        <p:spPr>
          <a:xfrm>
            <a:off x="457200" y="2444750"/>
            <a:ext cx="8077200" cy="2889250"/>
          </a:xfrm>
          <a:prstGeom prst="rect">
            <a:avLst/>
          </a:prstGeom>
        </p:spPr>
        <p:txBody>
          <a:bodyPr/>
          <a:lstStyle>
            <a:lvl1pPr marL="342900" indent="-342900">
              <a:buFont typeface="+mj-lt"/>
              <a:buAutoNum type="arabicPeriod"/>
              <a:defRPr>
                <a:solidFill>
                  <a:schemeClr val="tx1"/>
                </a:solidFill>
              </a:defRPr>
            </a:lvl1pPr>
          </a:lstStyle>
          <a:p>
            <a:pPr lvl="0"/>
            <a:r>
              <a:rPr lang="en-US" dirty="0" smtClean="0"/>
              <a:t>Click to edit numbered list</a:t>
            </a:r>
          </a:p>
        </p:txBody>
      </p:sp>
      <p:sp>
        <p:nvSpPr>
          <p:cNvPr id="12"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6" name="Text Placeholder 9"/>
          <p:cNvSpPr>
            <a:spLocks noGrp="1"/>
          </p:cNvSpPr>
          <p:nvPr>
            <p:ph type="body" idx="14" hasCustomPrompt="1"/>
          </p:nvPr>
        </p:nvSpPr>
        <p:spPr>
          <a:xfrm>
            <a:off x="457200" y="2444750"/>
            <a:ext cx="8077200" cy="28892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cxnSp>
        <p:nvCxnSpPr>
          <p:cNvPr id="8" name="Straight Arrow Connector 7"/>
          <p:cNvCxnSpPr/>
          <p:nvPr userDrawn="1"/>
        </p:nvCxnSpPr>
        <p:spPr>
          <a:xfrm>
            <a:off x="3581400" y="2743200"/>
            <a:ext cx="762000" cy="0"/>
          </a:xfrm>
          <a:prstGeom prst="straightConnector1">
            <a:avLst/>
          </a:prstGeom>
          <a:ln>
            <a:solidFill>
              <a:srgbClr val="284B23"/>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idx="15" hasCustomPrompt="1"/>
          </p:nvPr>
        </p:nvSpPr>
        <p:spPr>
          <a:xfrm>
            <a:off x="48006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callout box -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33602"/>
            <a:ext cx="3886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978150"/>
            <a:ext cx="3886200" cy="3270249"/>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5"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7" name="Content Placeholder 6"/>
          <p:cNvSpPr>
            <a:spLocks noGrp="1"/>
          </p:cNvSpPr>
          <p:nvPr>
            <p:ph sz="quarter" idx="16" hasCustomPrompt="1"/>
          </p:nvPr>
        </p:nvSpPr>
        <p:spPr>
          <a:xfrm>
            <a:off x="4572000" y="2133601"/>
            <a:ext cx="4114800" cy="4114799"/>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mula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Content Placeholder 2"/>
          <p:cNvSpPr>
            <a:spLocks noGrp="1"/>
          </p:cNvSpPr>
          <p:nvPr>
            <p:ph idx="1" hasCustomPrompt="1"/>
          </p:nvPr>
        </p:nvSpPr>
        <p:spPr>
          <a:xfrm>
            <a:off x="457200" y="1828801"/>
            <a:ext cx="1600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smtClean="0"/>
              <a:t>Step #</a:t>
            </a:r>
            <a:endParaRPr lang="en-US" dirty="0" smtClean="0"/>
          </a:p>
        </p:txBody>
      </p:sp>
      <p:sp>
        <p:nvSpPr>
          <p:cNvPr id="6" name="Content Placeholder 2"/>
          <p:cNvSpPr>
            <a:spLocks noGrp="1"/>
          </p:cNvSpPr>
          <p:nvPr>
            <p:ph idx="10" hasCustomPrompt="1"/>
          </p:nvPr>
        </p:nvSpPr>
        <p:spPr>
          <a:xfrm>
            <a:off x="509954" y="3228340"/>
            <a:ext cx="1547446" cy="533399"/>
          </a:xfrm>
          <a:prstGeom prst="rect">
            <a:avLst/>
          </a:prstGeom>
        </p:spPr>
        <p:txBody>
          <a:bodyPr/>
          <a:lstStyle>
            <a:lvl1pPr marL="0" algn="l" defTabSz="914400" rtl="0" eaLnBrk="1" fontAlgn="base" latinLnBrk="0" hangingPunct="1">
              <a:spcBef>
                <a:spcPct val="0"/>
              </a:spcBef>
              <a:spcAft>
                <a:spcPct val="0"/>
              </a:spcAft>
              <a:defRPr lang="en-US" sz="1800" b="1" kern="1200" dirty="0" smtClean="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Formula </a:t>
            </a:r>
            <a:br>
              <a:rPr lang="en-US" dirty="0" smtClean="0"/>
            </a:br>
            <a:r>
              <a:rPr lang="en-US" dirty="0" smtClean="0"/>
              <a:t>Name</a:t>
            </a:r>
          </a:p>
        </p:txBody>
      </p:sp>
      <p:sp>
        <p:nvSpPr>
          <p:cNvPr id="9" name="Content Placeholder 8"/>
          <p:cNvSpPr>
            <a:spLocks noGrp="1"/>
          </p:cNvSpPr>
          <p:nvPr>
            <p:ph sz="quarter" idx="11" hasCustomPrompt="1"/>
          </p:nvPr>
        </p:nvSpPr>
        <p:spPr>
          <a:xfrm>
            <a:off x="2286000" y="3228975"/>
            <a:ext cx="3200400" cy="1114425"/>
          </a:xfrm>
          <a:prstGeom prst="rect">
            <a:avLst/>
          </a:prstGeom>
        </p:spPr>
        <p:txBody>
          <a:bodyPr/>
          <a:lstStyle>
            <a:lvl1pPr>
              <a:defRPr baseline="0"/>
            </a:lvl1pPr>
          </a:lstStyle>
          <a:p>
            <a:pPr lvl="0"/>
            <a:r>
              <a:rPr lang="en-US" smtClean="0"/>
              <a:t>Formula Content</a:t>
            </a:r>
          </a:p>
        </p:txBody>
      </p:sp>
      <p:sp>
        <p:nvSpPr>
          <p:cNvPr id="11" name="Text Placeholder 10"/>
          <p:cNvSpPr>
            <a:spLocks noGrp="1"/>
          </p:cNvSpPr>
          <p:nvPr>
            <p:ph type="body" sz="quarter" idx="12" hasCustomPrompt="1"/>
          </p:nvPr>
        </p:nvSpPr>
        <p:spPr>
          <a:xfrm>
            <a:off x="6096000" y="3228975"/>
            <a:ext cx="2324100" cy="1114425"/>
          </a:xfrm>
          <a:prstGeom prst="rect">
            <a:avLst/>
          </a:prstGeom>
        </p:spPr>
        <p:txBody>
          <a:bodyPr/>
          <a:lstStyle>
            <a:lvl1pPr>
              <a:defRPr baseline="0"/>
            </a:lvl1pPr>
          </a:lstStyle>
          <a:p>
            <a:pPr lvl="0"/>
            <a:r>
              <a:rPr lang="en-US" smtClean="0"/>
              <a:t>Formula Result</a:t>
            </a:r>
          </a:p>
        </p:txBody>
      </p:sp>
      <p:sp>
        <p:nvSpPr>
          <p:cNvPr id="12" name="Rectangle 11"/>
          <p:cNvSpPr/>
          <p:nvPr userDrawn="1"/>
        </p:nvSpPr>
        <p:spPr>
          <a:xfrm>
            <a:off x="5638800" y="3149153"/>
            <a:ext cx="322524" cy="369332"/>
          </a:xfrm>
          <a:prstGeom prst="rect">
            <a:avLst/>
          </a:prstGeom>
        </p:spPr>
        <p:txBody>
          <a:bodyPr wrap="none">
            <a:spAutoFit/>
          </a:bodyPr>
          <a:lstStyle/>
          <a:p>
            <a:r>
              <a:rPr lang="en-US" b="0" smtClean="0">
                <a:solidFill>
                  <a:schemeClr val="tx1"/>
                </a:solidFill>
                <a:latin typeface="Helvetica Neue LT Std 55 Roman" charset="0"/>
                <a:ea typeface="Helvetica Neue LT Std 55 Roman" charset="0"/>
                <a:cs typeface="Helvetica Neue LT Std 55 Roman" charset="0"/>
              </a:rPr>
              <a:t>=</a:t>
            </a:r>
            <a:endParaRPr lang="en-US"/>
          </a:p>
        </p:txBody>
      </p:sp>
      <p:sp>
        <p:nvSpPr>
          <p:cNvPr id="14" name="Text Placeholder 13"/>
          <p:cNvSpPr>
            <a:spLocks noGrp="1"/>
          </p:cNvSpPr>
          <p:nvPr>
            <p:ph type="body" sz="quarter" idx="13" hasCustomPrompt="1"/>
          </p:nvPr>
        </p:nvSpPr>
        <p:spPr>
          <a:xfrm>
            <a:off x="2286000" y="1828800"/>
            <a:ext cx="6134100" cy="533400"/>
          </a:xfrm>
          <a:prstGeom prst="rect">
            <a:avLst/>
          </a:prstGeom>
        </p:spPr>
        <p:txBody>
          <a:bodyPr/>
          <a:lstStyle>
            <a:lvl1pPr>
              <a:defRPr baseline="0"/>
            </a:lvl1pPr>
          </a:lstStyle>
          <a:p>
            <a:pPr lvl="0"/>
            <a:r>
              <a:rPr lang="en-US" dirty="0" smtClean="0"/>
              <a:t>Click to edit </a:t>
            </a:r>
            <a:r>
              <a:rPr lang="en-US" smtClean="0"/>
              <a:t>step description</a:t>
            </a:r>
            <a:endParaRPr lang="en-US" dirty="0" smtClean="0"/>
          </a:p>
        </p:txBody>
      </p:sp>
      <p:sp>
        <p:nvSpPr>
          <p:cNvPr id="15" name="Content Placeholder 6"/>
          <p:cNvSpPr>
            <a:spLocks noGrp="1"/>
          </p:cNvSpPr>
          <p:nvPr>
            <p:ph sz="quarter" idx="16" hasCustomPrompt="1"/>
          </p:nvPr>
        </p:nvSpPr>
        <p:spPr>
          <a:xfrm>
            <a:off x="457200" y="5181600"/>
            <a:ext cx="8077200" cy="914400"/>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905000"/>
            <a:ext cx="3505200" cy="4343400"/>
          </a:xfrm>
          <a:prstGeom prst="rect">
            <a:avLst/>
          </a:prstGeom>
        </p:spPr>
        <p:txBody>
          <a:bodyPr/>
          <a:lstStyle/>
          <a:p>
            <a:endParaRPr lang="en-US"/>
          </a:p>
        </p:txBody>
      </p:sp>
      <p:sp>
        <p:nvSpPr>
          <p:cNvPr id="6" name="Text Placeholder 5"/>
          <p:cNvSpPr>
            <a:spLocks noGrp="1"/>
          </p:cNvSpPr>
          <p:nvPr>
            <p:ph type="body" sz="quarter" idx="11" hasCustomPrompt="1"/>
          </p:nvPr>
        </p:nvSpPr>
        <p:spPr>
          <a:xfrm>
            <a:off x="4800599" y="2209800"/>
            <a:ext cx="3680555" cy="3733800"/>
          </a:xfrm>
          <a:prstGeom prst="rect">
            <a:avLst/>
          </a:prstGeom>
        </p:spPr>
        <p:txBody>
          <a:bodyPr/>
          <a:lstStyle>
            <a:lvl1pPr>
              <a:defRPr sz="1800" baseline="0">
                <a:solidFill>
                  <a:sysClr val="windowText" lastClr="000000"/>
                </a:solidFill>
              </a:defRPr>
            </a:lvl1pPr>
          </a:lstStyle>
          <a:p>
            <a:pPr lvl="0"/>
            <a:r>
              <a:rPr lang="en-US" sz="2400" b="1" dirty="0" smtClean="0">
                <a:solidFill>
                  <a:srgbClr val="353535"/>
                </a:solidFill>
                <a:latin typeface="Helvetica Neue LT Std 55 Roman" charset="0"/>
                <a:ea typeface="Helvetica Neue LT Std 55 Roman" charset="0"/>
                <a:cs typeface="Helvetica Neue LT Std 55 Roman" charset="0"/>
              </a:rPr>
              <a:t>Click to edit intro text</a:t>
            </a:r>
            <a:br>
              <a:rPr lang="en-US" sz="2400" b="1" dirty="0" smtClean="0">
                <a:solidFill>
                  <a:srgbClr val="353535"/>
                </a:solidFill>
                <a:latin typeface="Helvetica Neue LT Std 55 Roman" charset="0"/>
                <a:ea typeface="Helvetica Neue LT Std 55 Roman" charset="0"/>
                <a:cs typeface="Helvetica Neue LT Std 55 Roman" charset="0"/>
              </a:rPr>
            </a:br>
            <a:r>
              <a:rPr lang="en-US" sz="2400" b="0" dirty="0" smtClean="0">
                <a:solidFill>
                  <a:srgbClr val="353535"/>
                </a:solidFill>
                <a:latin typeface="Helvetica Neue LT Std 55 Roman" charset="0"/>
                <a:ea typeface="Helvetica Neue LT Std 55 Roman" charset="0"/>
                <a:cs typeface="Helvetica Neue LT Std 55 Roman" charset="0"/>
              </a:rPr>
              <a:t>Click to edit d</a:t>
            </a:r>
            <a:r>
              <a:rPr lang="en-US" sz="2400" dirty="0" smtClean="0">
                <a:solidFill>
                  <a:srgbClr val="353535"/>
                </a:solidFill>
                <a:latin typeface="Helvetica Neue LT Std 55 Roman" charset="0"/>
                <a:ea typeface="Helvetica Neue LT Std 55 Roman" charset="0"/>
                <a:cs typeface="Helvetica Neue LT Std 55 Roman" charset="0"/>
              </a:rPr>
              <a:t>etail text</a:t>
            </a:r>
            <a:endParaRPr lang="en-US" dirty="0" smtClean="0"/>
          </a:p>
        </p:txBody>
      </p:sp>
      <p:sp>
        <p:nvSpPr>
          <p:cNvPr id="7" name="Rectangle 6"/>
          <p:cNvSpPr/>
          <p:nvPr userDrawn="1"/>
        </p:nvSpPr>
        <p:spPr>
          <a:xfrm flipV="1">
            <a:off x="4800600" y="1905000"/>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62000" y="3429000"/>
            <a:ext cx="2286000" cy="2438400"/>
          </a:xfrm>
          <a:prstGeom prst="rect">
            <a:avLst/>
          </a:prstGeom>
        </p:spPr>
        <p:txBody>
          <a:bodyPr/>
          <a:lstStyle/>
          <a:p>
            <a:endParaRPr lang="en-US" dirty="0"/>
          </a:p>
        </p:txBody>
      </p:sp>
      <p:sp>
        <p:nvSpPr>
          <p:cNvPr id="6" name="Content Placeholder 5"/>
          <p:cNvSpPr>
            <a:spLocks noGrp="1"/>
          </p:cNvSpPr>
          <p:nvPr>
            <p:ph sz="quarter" idx="11" hasCustomPrompt="1"/>
          </p:nvPr>
        </p:nvSpPr>
        <p:spPr>
          <a:xfrm>
            <a:off x="685800" y="1905000"/>
            <a:ext cx="7734300" cy="1219200"/>
          </a:xfrm>
          <a:prstGeom prst="rect">
            <a:avLst/>
          </a:prstGeom>
        </p:spPr>
        <p:txBody>
          <a:bodyPr/>
          <a:lstStyle/>
          <a:p>
            <a:pPr lvl="0"/>
            <a:r>
              <a:rPr lang="en-US" dirty="0" smtClean="0"/>
              <a:t>Click to edit intro paragraph</a:t>
            </a:r>
          </a:p>
        </p:txBody>
      </p:sp>
      <p:sp>
        <p:nvSpPr>
          <p:cNvPr id="7" name="Content Placeholder 5"/>
          <p:cNvSpPr>
            <a:spLocks noGrp="1"/>
          </p:cNvSpPr>
          <p:nvPr>
            <p:ph sz="quarter" idx="12" hasCustomPrompt="1"/>
          </p:nvPr>
        </p:nvSpPr>
        <p:spPr>
          <a:xfrm>
            <a:off x="3276600" y="3429000"/>
            <a:ext cx="5257800" cy="2438400"/>
          </a:xfrm>
          <a:prstGeom prst="rect">
            <a:avLst/>
          </a:prstGeom>
        </p:spPr>
        <p:txBody>
          <a:bodyPr/>
          <a:lstStyle/>
          <a:p>
            <a:pPr lvl="0"/>
            <a:r>
              <a:rPr lang="en-US" dirty="0" smtClean="0"/>
              <a:t>Click to edit supplemental paragraph</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090365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sldNum="0" hdr="0" dt="0"/>
  <p:txStyles>
    <p:titleStyle>
      <a:lvl1pPr algn="l" rtl="0" eaLnBrk="0" fontAlgn="base" hangingPunct="0">
        <a:spcBef>
          <a:spcPct val="0"/>
        </a:spcBef>
        <a:spcAft>
          <a:spcPct val="0"/>
        </a:spcAft>
        <a:defRPr lang="en-US" sz="2800" b="1" kern="0" dirty="0" smtClean="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marR="0" indent="0" algn="l" rtl="0" eaLnBrk="0" fontAlgn="base" hangingPunct="0">
        <a:spcBef>
          <a:spcPts val="0"/>
        </a:spcBef>
        <a:spcAft>
          <a:spcPts val="0"/>
        </a:spcAft>
        <a:buNone/>
        <a:defRPr lang="en-US" sz="1800" b="0" kern="1200" dirty="0" smtClean="0">
          <a:solidFill>
            <a:srgbClr val="353535"/>
          </a:solidFill>
          <a:latin typeface="Helvetica Neue LT Std 55 Roman" charset="0"/>
          <a:ea typeface="Helvetica Neue LT Std 55 Roman" charset="0"/>
          <a:cs typeface="Helvetica Neue LT Std 55 Roman"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88720"/>
            <a:ext cx="9144000" cy="736092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936" y="6248400"/>
            <a:ext cx="466464" cy="53112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24200" y="6251909"/>
            <a:ext cx="936565" cy="535845"/>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8377" y="6216407"/>
            <a:ext cx="1605223" cy="565393"/>
          </a:xfrm>
          <a:prstGeom prst="rect">
            <a:avLst/>
          </a:prstGeom>
        </p:spPr>
      </p:pic>
      <p:sp>
        <p:nvSpPr>
          <p:cNvPr id="7" name="Rectangle 6"/>
          <p:cNvSpPr/>
          <p:nvPr userDrawn="1"/>
        </p:nvSpPr>
        <p:spPr>
          <a:xfrm>
            <a:off x="-15145" y="-5134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1067" y="38836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userDrawn="1"/>
        </p:nvSpPr>
        <p:spPr>
          <a:xfrm>
            <a:off x="533400" y="762000"/>
            <a:ext cx="7886700" cy="183589"/>
          </a:xfrm>
          <a:prstGeom prst="rect">
            <a:avLst/>
          </a:prstGeom>
        </p:spPr>
        <p:txBody>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Click to edit Master title style</a:t>
            </a:r>
          </a:p>
        </p:txBody>
      </p:sp>
    </p:spTree>
  </p:cSld>
  <p:clrMap bg1="lt1" tx1="dk1" bg2="lt2" tx2="dk2" accent1="accent1" accent2="accent2" accent3="accent3" accent4="accent4" accent5="accent5" accent6="accent6" hlink="hlink" folHlink="folHlink"/>
  <p:sldLayoutIdLst>
    <p:sldLayoutId id="2147483725" r:id="rId1"/>
    <p:sldLayoutId id="2147483720" r:id="rId2"/>
    <p:sldLayoutId id="2147483726" r:id="rId3"/>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www1.nyc.gov/site/idnyc/benefits/banks-and-credit-unions.pag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www1.nyc.gov/site/dca/consumers/open-savings-account.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6986"/>
          <a:stretch/>
        </p:blipFill>
        <p:spPr>
          <a:xfrm>
            <a:off x="0" y="0"/>
            <a:ext cx="9159146" cy="6858000"/>
          </a:xfrm>
          <a:prstGeom prst="rect">
            <a:avLst/>
          </a:prstGeom>
        </p:spPr>
      </p:pic>
      <p:sp>
        <p:nvSpPr>
          <p:cNvPr id="21" name="Rectangle 20"/>
          <p:cNvSpPr/>
          <p:nvPr/>
        </p:nvSpPr>
        <p:spPr>
          <a:xfrm>
            <a:off x="-15145" y="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5145" y="6096000"/>
            <a:ext cx="917429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11067" y="38074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p:cNvSpPr>
            <a:spLocks noGrp="1"/>
          </p:cNvSpPr>
          <p:nvPr>
            <p:ph type="ctrTitle" idx="4294967295"/>
          </p:nvPr>
        </p:nvSpPr>
        <p:spPr>
          <a:xfrm>
            <a:off x="368084" y="1459407"/>
            <a:ext cx="7480516" cy="2097133"/>
          </a:xfrm>
          <a:prstGeom prst="rect">
            <a:avLst/>
          </a:prstGeom>
        </p:spPr>
        <p:txBody>
          <a:bodyPr/>
          <a:lstStyle/>
          <a:p>
            <a:pPr algn="l"/>
            <a:r>
              <a:rPr lang="en-US" sz="4800" b="1" spc="-1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4800" b="1" spc="-150" dirty="0">
              <a:solidFill>
                <a:schemeClr val="bg1"/>
              </a:solidFill>
              <a:latin typeface="Helvetica Neue LT Std 75" charset="0"/>
              <a:ea typeface="Helvetica Neue LT Std 75" charset="0"/>
              <a:cs typeface="Helvetica Neue LT Std 75" charset="0"/>
            </a:endParaRPr>
          </a:p>
        </p:txBody>
      </p:sp>
      <p:sp>
        <p:nvSpPr>
          <p:cNvPr id="17" name="Subtitle 4"/>
          <p:cNvSpPr>
            <a:spLocks noGrp="1"/>
          </p:cNvSpPr>
          <p:nvPr>
            <p:ph type="subTitle" idx="4294967295"/>
          </p:nvPr>
        </p:nvSpPr>
        <p:spPr>
          <a:xfrm>
            <a:off x="838200" y="3710940"/>
            <a:ext cx="5791200" cy="1089660"/>
          </a:xfrm>
          <a:prstGeom prst="rect">
            <a:avLst/>
          </a:prstGeom>
        </p:spPr>
        <p:txBody>
          <a:bodyPr/>
          <a:lstStyle/>
          <a:p>
            <a:pPr marL="0" indent="0" algn="l">
              <a:buNone/>
            </a:pPr>
            <a:r>
              <a:rPr lang="en-US" spc="-150" dirty="0">
                <a:solidFill>
                  <a:srgbClr val="D1DE49"/>
                </a:solidFill>
                <a:latin typeface="Helvetica Neue LT Std 55 Roman" charset="0"/>
                <a:ea typeface="Helvetica Neue LT Std 55 Roman" charset="0"/>
                <a:cs typeface="Helvetica Neue LT Std 55 Roman" charset="0"/>
              </a:rPr>
              <a:t>Topic </a:t>
            </a:r>
            <a:r>
              <a:rPr lang="en-US" spc="-150" dirty="0" smtClean="0">
                <a:solidFill>
                  <a:srgbClr val="D1DE49"/>
                </a:solidFill>
                <a:latin typeface="Helvetica Neue LT Std 55 Roman" charset="0"/>
                <a:ea typeface="Helvetica Neue LT Std 55 Roman" charset="0"/>
                <a:cs typeface="Helvetica Neue LT Std 55 Roman" charset="0"/>
              </a:rPr>
              <a:t>2: Banking &amp; Basic Financial Transactions</a:t>
            </a:r>
            <a:endParaRPr lang="en-US" spc="-150" dirty="0">
              <a:solidFill>
                <a:srgbClr val="D1DE49"/>
              </a:solidFill>
              <a:latin typeface="Helvetica Neue LT Std 55 Roman" charset="0"/>
              <a:ea typeface="Helvetica Neue LT Std 55 Roman" charset="0"/>
              <a:cs typeface="Helvetica Neue LT Std 55 Roman"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33" y="6211620"/>
            <a:ext cx="2869867" cy="522416"/>
          </a:xfrm>
          <a:prstGeom prst="rect">
            <a:avLst/>
          </a:prstGeom>
        </p:spPr>
      </p:pic>
    </p:spTree>
    <p:extLst>
      <p:ext uri="{BB962C8B-B14F-4D97-AF65-F5344CB8AC3E}">
        <p14:creationId xmlns:p14="http://schemas.microsoft.com/office/powerpoint/2010/main" val="182687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4320444" y="2514731"/>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NYC </a:t>
            </a:r>
            <a:r>
              <a:rPr lang="en-US" sz="2800" b="1" kern="0" err="1" smtClean="0">
                <a:solidFill>
                  <a:srgbClr val="284B23"/>
                </a:solidFill>
                <a:latin typeface="Helvetica Neue LT Std 55 Roman" charset="0"/>
                <a:ea typeface="Helvetica Neue LT Std 55 Roman" charset="0"/>
                <a:cs typeface="Helvetica Neue LT Std 55 Roman" charset="0"/>
              </a:rPr>
              <a:t>SafeStart</a:t>
            </a:r>
            <a:r>
              <a:rPr lang="en-US" sz="2800" b="1" kern="0" smtClean="0">
                <a:solidFill>
                  <a:srgbClr val="284B23"/>
                </a:solidFill>
                <a:latin typeface="Helvetica Neue LT Std 55 Roman" charset="0"/>
                <a:ea typeface="Helvetica Neue LT Std 55 Roman" charset="0"/>
                <a:cs typeface="Helvetica Neue LT Std 55 Roman" charset="0"/>
              </a:rPr>
              <a:t> Account Voucher</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1" name="Rectangle 10"/>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00" y="2822890"/>
            <a:ext cx="3962400" cy="3046988"/>
          </a:xfrm>
          <a:prstGeom prst="rect">
            <a:avLst/>
          </a:prstGeom>
        </p:spPr>
        <p:txBody>
          <a:bodyPr wrap="square">
            <a:spAutoFit/>
          </a:bodyPr>
          <a:lstStyle/>
          <a:p>
            <a:pPr marL="0" marR="0">
              <a:spcBef>
                <a:spcPts val="0"/>
              </a:spcBef>
              <a:spcAft>
                <a:spcPts val="0"/>
              </a:spcAft>
            </a:pPr>
            <a:r>
              <a:rPr lang="en-US" sz="2400" b="1" dirty="0">
                <a:solidFill>
                  <a:srgbClr val="353535"/>
                </a:solidFill>
                <a:latin typeface="Helvetica Neue LT Std 55 Roman" charset="0"/>
                <a:ea typeface="Helvetica Neue LT Std 55 Roman" charset="0"/>
                <a:cs typeface="Helvetica Neue LT Std 55 Roman" charset="0"/>
              </a:rPr>
              <a:t>Clients who have a </a:t>
            </a:r>
            <a:r>
              <a:rPr lang="en-US" sz="2400" b="1" dirty="0" err="1">
                <a:solidFill>
                  <a:srgbClr val="353535"/>
                </a:solidFill>
                <a:latin typeface="Helvetica Neue LT Std 55 Roman" charset="0"/>
                <a:ea typeface="Helvetica Neue LT Std 55 Roman" charset="0"/>
                <a:cs typeface="Helvetica Neue LT Std 55 Roman" charset="0"/>
              </a:rPr>
              <a:t>ChexSystems</a:t>
            </a:r>
            <a:r>
              <a:rPr lang="en-US" sz="2400" b="1" dirty="0">
                <a:solidFill>
                  <a:srgbClr val="353535"/>
                </a:solidFill>
                <a:latin typeface="Helvetica Neue LT Std 55 Roman" charset="0"/>
                <a:ea typeface="Helvetica Neue LT Std 55 Roman" charset="0"/>
                <a:cs typeface="Helvetica Neue LT Std 55 Roman" charset="0"/>
              </a:rPr>
              <a:t> report can attend a one-on-one financial counseling session</a:t>
            </a:r>
            <a:r>
              <a:rPr lang="en-US" sz="2400" dirty="0">
                <a:solidFill>
                  <a:srgbClr val="353535"/>
                </a:solidFill>
                <a:latin typeface="Helvetica Neue LT Std 55 Roman" charset="0"/>
                <a:ea typeface="Helvetica Neue LT Std 55 Roman" charset="0"/>
                <a:cs typeface="Helvetica Neue LT Std 55 Roman" charset="0"/>
              </a:rPr>
              <a:t> at a Financial Empowerment Center and receive a voucher as a </a:t>
            </a:r>
            <a:r>
              <a:rPr lang="en-US" sz="2400" dirty="0" err="1">
                <a:solidFill>
                  <a:srgbClr val="353535"/>
                </a:solidFill>
                <a:latin typeface="Helvetica Neue LT Std 55 Roman" charset="0"/>
                <a:ea typeface="Helvetica Neue LT Std 55 Roman" charset="0"/>
                <a:cs typeface="Helvetica Neue LT Std 55 Roman" charset="0"/>
              </a:rPr>
              <a:t>ChexSystems</a:t>
            </a:r>
            <a:r>
              <a:rPr lang="en-US" sz="2400" dirty="0">
                <a:solidFill>
                  <a:srgbClr val="353535"/>
                </a:solidFill>
                <a:latin typeface="Helvetica Neue LT Std 55 Roman" charset="0"/>
                <a:ea typeface="Helvetica Neue LT Std 55 Roman" charset="0"/>
                <a:cs typeface="Helvetica Neue LT Std 55 Roman" charset="0"/>
              </a:rPr>
              <a:t> waiver.</a:t>
            </a:r>
            <a:endParaRPr lang="en-US" sz="2400" dirty="0">
              <a:effectLst/>
              <a:latin typeface="Helvetica Neue LT Std 55 Roman" charset="0"/>
              <a:ea typeface="Helvetica Neue LT Std 55 Roman" charset="0"/>
              <a:cs typeface="Helvetica Neue LT Std 55 Roman" charset="0"/>
            </a:endParaRPr>
          </a:p>
        </p:txBody>
      </p:sp>
      <p:pic>
        <p:nvPicPr>
          <p:cNvPr id="14" name="Picture 9"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676400"/>
            <a:ext cx="3619500" cy="50186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141516" y="3124200"/>
            <a:ext cx="8904515" cy="3886200"/>
          </a:xfrm>
          <a:prstGeom prst="rect">
            <a:avLst/>
          </a:prstGeom>
        </p:spPr>
        <p:txBody>
          <a:bodyPr/>
          <a:lstStyle/>
          <a:p>
            <a:pPr marL="577850" lvl="1" indent="0" eaLnBrk="1" hangingPunct="1">
              <a:spcBef>
                <a:spcPts val="800"/>
              </a:spcBef>
              <a:buNone/>
            </a:pPr>
            <a:r>
              <a:rPr lang="en-US" sz="1600" b="1" dirty="0" smtClean="0">
                <a:latin typeface="Helvetica Neue LT Std 55 Roman" charset="0"/>
                <a:ea typeface="Helvetica Neue LT Std 55 Roman" charset="0"/>
                <a:cs typeface="Helvetica Neue LT Std 55 Roman" charset="0"/>
              </a:rPr>
              <a:t>Making Deposits</a:t>
            </a:r>
            <a:r>
              <a:rPr lang="en-US" sz="1600" dirty="0" smtClean="0">
                <a:latin typeface="Helvetica Neue LT Std 55 Roman" charset="0"/>
                <a:ea typeface="Helvetica Neue LT Std 55 Roman" charset="0"/>
                <a:cs typeface="Helvetica Neue LT Std 55 Roman" charset="0"/>
              </a:rPr>
              <a:t> </a:t>
            </a:r>
          </a:p>
          <a:p>
            <a:pPr marL="1092200" lvl="1" indent="-514350" eaLnBrk="1" hangingPunct="1">
              <a:spcBef>
                <a:spcPts val="800"/>
              </a:spcBef>
              <a:buFont typeface="Arial" charset="0"/>
              <a:buChar char="•"/>
            </a:pPr>
            <a:r>
              <a:rPr lang="en-US" sz="1600" dirty="0" smtClean="0">
                <a:latin typeface="Helvetica Neue LT Std 55 Roman" charset="0"/>
                <a:ea typeface="Helvetica Neue LT Std 55 Roman" charset="0"/>
                <a:cs typeface="Helvetica Neue LT Std 55 Roman" charset="0"/>
              </a:rPr>
              <a:t>Direct deposit</a:t>
            </a:r>
            <a:r>
              <a:rPr lang="en-US" sz="1600" dirty="0"/>
              <a:t>—</a:t>
            </a:r>
            <a:r>
              <a:rPr lang="en-US" sz="1600" dirty="0" smtClean="0">
                <a:latin typeface="Helvetica Neue LT Std 55 Roman" charset="0"/>
                <a:ea typeface="Helvetica Neue LT Std 55 Roman" charset="0"/>
                <a:cs typeface="Helvetica Neue LT Std 55 Roman" charset="0"/>
              </a:rPr>
              <a:t>regular, electronically transmitted, funds available immediately; paychecks can be directly deposited into checking accounts</a:t>
            </a:r>
          </a:p>
          <a:p>
            <a:pPr marL="1092200" lvl="1" indent="-514350" eaLnBrk="1" hangingPunct="1">
              <a:spcBef>
                <a:spcPts val="800"/>
              </a:spcBef>
              <a:buFont typeface="Arial" charset="0"/>
              <a:buChar char="•"/>
            </a:pPr>
            <a:r>
              <a:rPr lang="en-US" sz="1600" dirty="0" smtClean="0">
                <a:latin typeface="Helvetica Neue LT Std 55 Roman" charset="0"/>
                <a:ea typeface="Helvetica Neue LT Std 55 Roman" charset="0"/>
                <a:cs typeface="Helvetica Neue LT Std 55 Roman" charset="0"/>
              </a:rPr>
              <a:t>Sign back of the check to deposit (“endorse” check)</a:t>
            </a:r>
          </a:p>
          <a:p>
            <a:pPr marL="1092200" lvl="1" indent="-514350" eaLnBrk="1" hangingPunct="1">
              <a:spcBef>
                <a:spcPts val="800"/>
              </a:spcBef>
              <a:buFontTx/>
              <a:buNone/>
            </a:pPr>
            <a:r>
              <a:rPr lang="en-US" sz="1600" b="1" dirty="0" smtClean="0">
                <a:latin typeface="Helvetica Neue LT Std 55 Roman" charset="0"/>
                <a:ea typeface="Helvetica Neue LT Std 55 Roman" charset="0"/>
                <a:cs typeface="Helvetica Neue LT Std 55 Roman" charset="0"/>
              </a:rPr>
              <a:t>Writing Checks</a:t>
            </a:r>
            <a:r>
              <a:rPr lang="en-US" sz="1600" dirty="0"/>
              <a:t>—</a:t>
            </a:r>
            <a:r>
              <a:rPr lang="en-US" sz="1600" dirty="0" smtClean="0">
                <a:latin typeface="Helvetica Neue LT Std 55 Roman" charset="0"/>
                <a:ea typeface="Helvetica Neue LT Std 55 Roman" charset="0"/>
                <a:cs typeface="Helvetica Neue LT Std 55 Roman" charset="0"/>
              </a:rPr>
              <a:t>written words prevail over numbers</a:t>
            </a:r>
          </a:p>
          <a:p>
            <a:pPr marL="1092200" lvl="1" indent="-514350" eaLnBrk="1" hangingPunct="1">
              <a:spcBef>
                <a:spcPts val="1000"/>
              </a:spcBef>
              <a:buFontTx/>
              <a:buNone/>
            </a:pPr>
            <a:r>
              <a:rPr lang="en-US" sz="1600" b="1" dirty="0" smtClean="0">
                <a:latin typeface="Helvetica Neue LT Std 55 Roman" charset="0"/>
                <a:ea typeface="Helvetica Neue LT Std 55 Roman" charset="0"/>
                <a:cs typeface="Helvetica Neue LT Std 55 Roman" charset="0"/>
              </a:rPr>
              <a:t>Cancelled Checks</a:t>
            </a:r>
            <a:r>
              <a:rPr lang="en-US" sz="1600" dirty="0"/>
              <a:t>—</a:t>
            </a:r>
            <a:r>
              <a:rPr lang="en-US" sz="1600" dirty="0" smtClean="0">
                <a:latin typeface="Helvetica Neue LT Std 55 Roman" charset="0"/>
                <a:ea typeface="Helvetica Neue LT Std 55 Roman" charset="0"/>
                <a:cs typeface="Helvetica Neue LT Std 55 Roman" charset="0"/>
              </a:rPr>
              <a:t>checks which have been paid by drawer’s bank are returned to drawer (writer of check or payer)</a:t>
            </a:r>
            <a:r>
              <a:rPr lang="en-US" sz="1600" dirty="0" smtClean="0"/>
              <a:t>—</a:t>
            </a:r>
            <a:r>
              <a:rPr lang="en-US" sz="1600" dirty="0" smtClean="0">
                <a:latin typeface="Helvetica Neue LT Std 55 Roman" charset="0"/>
                <a:ea typeface="Helvetica Neue LT Std 55 Roman" charset="0"/>
                <a:cs typeface="Helvetica Neue LT Std 55 Roman" charset="0"/>
              </a:rPr>
              <a:t>now in electronic form</a:t>
            </a:r>
          </a:p>
          <a:p>
            <a:pPr marL="1092200" lvl="1" indent="-514350" eaLnBrk="1" hangingPunct="1">
              <a:spcBef>
                <a:spcPts val="1500"/>
              </a:spcBef>
              <a:buFontTx/>
              <a:buNone/>
            </a:pPr>
            <a:r>
              <a:rPr lang="en-US" sz="1600" b="1" dirty="0" smtClean="0">
                <a:latin typeface="Helvetica Neue LT Std 55 Roman" charset="0"/>
                <a:ea typeface="Helvetica Neue LT Std 55 Roman" charset="0"/>
                <a:cs typeface="Helvetica Neue LT Std 55 Roman" charset="0"/>
              </a:rPr>
              <a:t>Check Register</a:t>
            </a:r>
            <a:r>
              <a:rPr lang="en-US" sz="1600" dirty="0"/>
              <a:t>—</a:t>
            </a:r>
            <a:r>
              <a:rPr lang="en-US" sz="1600" dirty="0" smtClean="0">
                <a:latin typeface="Helvetica Neue LT Std 55 Roman" charset="0"/>
                <a:ea typeface="Helvetica Neue LT Std 55 Roman" charset="0"/>
                <a:cs typeface="Helvetica Neue LT Std 55 Roman" charset="0"/>
              </a:rPr>
              <a:t>record of all deposits, withdrawals, fees deducted, and checks issued</a:t>
            </a:r>
          </a:p>
          <a:p>
            <a:pPr marL="1092200" lvl="1" indent="-514350" eaLnBrk="1" hangingPunct="1">
              <a:spcBef>
                <a:spcPts val="1500"/>
              </a:spcBef>
              <a:buFont typeface="Arial" charset="0"/>
              <a:buChar char="•"/>
            </a:pPr>
            <a:r>
              <a:rPr lang="en-US" sz="1600" dirty="0" smtClean="0">
                <a:latin typeface="Helvetica Neue LT Std 55 Roman" charset="0"/>
                <a:ea typeface="Helvetica Neue LT Std 55 Roman" charset="0"/>
                <a:cs typeface="Helvetica Neue LT Std 55 Roman" charset="0"/>
              </a:rPr>
              <a:t>Balance check book</a:t>
            </a:r>
            <a:r>
              <a:rPr lang="en-US" sz="1600" dirty="0"/>
              <a:t>—</a:t>
            </a:r>
            <a:r>
              <a:rPr lang="en-US" sz="1600" dirty="0" smtClean="0">
                <a:latin typeface="Helvetica Neue LT Std 55 Roman" charset="0"/>
                <a:ea typeface="Helvetica Neue LT Std 55 Roman" charset="0"/>
                <a:cs typeface="Helvetica Neue LT Std 55 Roman" charset="0"/>
              </a:rPr>
              <a:t>adding all deposits and deducting all checks issued, withdrawals and fees to know what is available to be drawn against</a:t>
            </a:r>
          </a:p>
        </p:txBody>
      </p:sp>
      <p:pic>
        <p:nvPicPr>
          <p:cNvPr id="78853"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7" name="Rectangle 6"/>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1" name="Straight Connector 10"/>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2" name="Rectangle 1"/>
          <p:cNvSpPr/>
          <p:nvPr/>
        </p:nvSpPr>
        <p:spPr>
          <a:xfrm>
            <a:off x="428802" y="1943437"/>
            <a:ext cx="8029397" cy="1015663"/>
          </a:xfrm>
          <a:prstGeom prst="rect">
            <a:avLst/>
          </a:prstGeom>
        </p:spPr>
        <p:txBody>
          <a:bodyPr wrap="square">
            <a:spAutoFit/>
          </a:bodyPr>
          <a:lstStyle/>
          <a:p>
            <a:r>
              <a:rPr lang="en-US" sz="2000" dirty="0">
                <a:latin typeface="Helvetica Neue LT Std 55 Roman" charset="0"/>
                <a:ea typeface="Helvetica Neue LT Std 55 Roman" charset="0"/>
                <a:cs typeface="Helvetica Neue LT Std 55 Roman" charset="0"/>
              </a:rPr>
              <a:t>Transactional accounts facilitate regular payments through paper checks, internet banking and bill payment. Payments are drawn against amounts on deposit: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4294967295"/>
          </p:nvPr>
        </p:nvSpPr>
        <p:spPr>
          <a:xfrm>
            <a:off x="152400" y="1905000"/>
            <a:ext cx="8763000" cy="4724400"/>
          </a:xfrm>
          <a:prstGeom prst="rect">
            <a:avLst/>
          </a:prstGeom>
        </p:spPr>
        <p:txBody>
          <a:bodyPr/>
          <a:lstStyle/>
          <a:p>
            <a:pPr eaLnBrk="1" hangingPunct="1">
              <a:spcBef>
                <a:spcPts val="1500"/>
              </a:spcBef>
              <a:buFontTx/>
              <a:buNone/>
            </a:pPr>
            <a:r>
              <a:rPr lang="en-US" sz="2000" b="1" dirty="0" smtClean="0">
                <a:latin typeface="Helvetica Neue LT Std 55 Roman" charset="0"/>
                <a:ea typeface="Helvetica Neue LT Std 55 Roman" charset="0"/>
                <a:cs typeface="Helvetica Neue LT Std 55 Roman" charset="0"/>
              </a:rPr>
              <a:t>	Checking Account Statement</a:t>
            </a:r>
            <a:r>
              <a:rPr lang="en-US" sz="1600" dirty="0"/>
              <a:t>—</a:t>
            </a:r>
            <a:r>
              <a:rPr lang="en-US" sz="1600" dirty="0" smtClean="0">
                <a:latin typeface="Helvetica Neue LT Std 55 Roman" charset="0"/>
                <a:ea typeface="Helvetica Neue LT Std 55 Roman" charset="0"/>
                <a:cs typeface="Helvetica Neue LT Std 55 Roman" charset="0"/>
              </a:rPr>
              <a:t>Institution’s report of all transactions issued on a periodic basis (usually monthly)</a:t>
            </a:r>
          </a:p>
          <a:p>
            <a:pPr eaLnBrk="1" hangingPunct="1">
              <a:spcBef>
                <a:spcPts val="1500"/>
              </a:spcBef>
              <a:buFontTx/>
              <a:buNone/>
            </a:pPr>
            <a:r>
              <a:rPr lang="en-US" sz="2000" b="1" dirty="0" smtClean="0">
                <a:latin typeface="Helvetica Neue LT Std 55 Roman" charset="0"/>
                <a:ea typeface="Helvetica Neue LT Std 55 Roman" charset="0"/>
                <a:cs typeface="Helvetica Neue LT Std 55 Roman" charset="0"/>
              </a:rPr>
              <a:t>	Reconciliation with Bank Statement</a:t>
            </a:r>
            <a:r>
              <a:rPr lang="en-US" sz="1600" dirty="0"/>
              <a:t>—</a:t>
            </a:r>
            <a:r>
              <a:rPr lang="en-US" sz="1600" dirty="0" smtClean="0">
                <a:latin typeface="Helvetica Neue LT Std 55 Roman" charset="0"/>
                <a:ea typeface="Helvetica Neue LT Std 55 Roman" charset="0"/>
                <a:cs typeface="Helvetica Neue LT Std 55 Roman" charset="0"/>
              </a:rPr>
              <a:t>Comparing check register and statement to account for all outstanding checks. Insures that payer knows amount actually available for use, what has been paid and received, and what is pending</a:t>
            </a:r>
          </a:p>
          <a:p>
            <a:pPr eaLnBrk="1" hangingPunct="1">
              <a:spcBef>
                <a:spcPts val="1500"/>
              </a:spcBef>
              <a:buFontTx/>
              <a:buNone/>
            </a:pPr>
            <a:r>
              <a:rPr lang="en-US" sz="2000" b="1" dirty="0" smtClean="0">
                <a:latin typeface="Helvetica Neue LT Std 55 Roman" charset="0"/>
                <a:ea typeface="Helvetica Neue LT Std 55 Roman" charset="0"/>
                <a:cs typeface="Helvetica Neue LT Std 55 Roman" charset="0"/>
              </a:rPr>
              <a:t>	Bill Payment</a:t>
            </a:r>
          </a:p>
          <a:p>
            <a:pPr marL="863600" lvl="1" indent="-296863" eaLnBrk="1" hangingPunct="1">
              <a:spcBef>
                <a:spcPts val="800"/>
              </a:spcBef>
              <a:buFont typeface="Arial" charset="0"/>
              <a:buChar char="•"/>
            </a:pPr>
            <a:r>
              <a:rPr lang="en-US" sz="1600" dirty="0" smtClean="0">
                <a:latin typeface="Helvetica Neue LT Std 55 Roman" charset="0"/>
                <a:ea typeface="Helvetica Neue LT Std 55 Roman" charset="0"/>
                <a:cs typeface="Helvetica Neue LT Std 55 Roman" charset="0"/>
              </a:rPr>
              <a:t>Automatic arrangement to pay regular bills from account OR</a:t>
            </a:r>
          </a:p>
          <a:p>
            <a:pPr marL="863600" lvl="1" indent="-296863" eaLnBrk="1" hangingPunct="1">
              <a:spcBef>
                <a:spcPts val="800"/>
              </a:spcBef>
              <a:buFont typeface="Arial" charset="0"/>
              <a:buChar char="•"/>
            </a:pPr>
            <a:r>
              <a:rPr lang="en-US" sz="1600" dirty="0" smtClean="0">
                <a:latin typeface="Helvetica Neue LT Std 55 Roman" charset="0"/>
                <a:ea typeface="Helvetica Neue LT Std 55 Roman" charset="0"/>
                <a:cs typeface="Helvetica Neue LT Std 55 Roman" charset="0"/>
              </a:rPr>
              <a:t>Online payments made each time bill becomes due</a:t>
            </a:r>
          </a:p>
          <a:p>
            <a:pPr eaLnBrk="1" hangingPunct="1">
              <a:spcBef>
                <a:spcPts val="800"/>
              </a:spcBef>
              <a:buFont typeface="Wingdings" pitchFamily="2" charset="2"/>
              <a:buNone/>
            </a:pPr>
            <a:r>
              <a:rPr lang="en-US" sz="2000" b="1" dirty="0" smtClean="0">
                <a:latin typeface="Helvetica Neue LT Std 55 Roman" charset="0"/>
                <a:ea typeface="Helvetica Neue LT Std 55 Roman" charset="0"/>
                <a:cs typeface="Helvetica Neue LT Std 55 Roman" charset="0"/>
              </a:rPr>
              <a:t>	</a:t>
            </a:r>
            <a:r>
              <a:rPr lang="en-US" sz="1800" b="1" dirty="0" smtClean="0">
                <a:latin typeface="Helvetica Neue LT Std 55 Roman" charset="0"/>
                <a:ea typeface="Helvetica Neue LT Std 55 Roman" charset="0"/>
                <a:cs typeface="Helvetica Neue LT Std 55 Roman" charset="0"/>
              </a:rPr>
              <a:t>ATM Card</a:t>
            </a:r>
            <a:r>
              <a:rPr lang="en-US" sz="1800" dirty="0" smtClean="0">
                <a:latin typeface="Helvetica Neue LT Std 55 Roman" charset="0"/>
                <a:ea typeface="Helvetica Neue LT Std 55 Roman" charset="0"/>
                <a:cs typeface="Helvetica Neue LT Std 55 Roman" charset="0"/>
              </a:rPr>
              <a:t> – </a:t>
            </a:r>
            <a:r>
              <a:rPr lang="en-US" sz="1600" dirty="0" smtClean="0">
                <a:latin typeface="Helvetica Neue LT Std 55 Roman" charset="0"/>
                <a:ea typeface="Helvetica Neue LT Std 55 Roman" charset="0"/>
                <a:cs typeface="Helvetica Neue LT Std 55 Roman" charset="0"/>
              </a:rPr>
              <a:t>An </a:t>
            </a:r>
            <a:r>
              <a:rPr lang="en-US" sz="1600" b="1" dirty="0" smtClean="0">
                <a:latin typeface="Helvetica Neue LT Std 55 Roman" charset="0"/>
                <a:ea typeface="Helvetica Neue LT Std 55 Roman" charset="0"/>
                <a:cs typeface="Helvetica Neue LT Std 55 Roman" charset="0"/>
              </a:rPr>
              <a:t>A</a:t>
            </a:r>
            <a:r>
              <a:rPr lang="en-US" sz="1600" dirty="0" smtClean="0">
                <a:latin typeface="Helvetica Neue LT Std 55 Roman" charset="0"/>
                <a:ea typeface="Helvetica Neue LT Std 55 Roman" charset="0"/>
                <a:cs typeface="Helvetica Neue LT Std 55 Roman" charset="0"/>
              </a:rPr>
              <a:t>utomated </a:t>
            </a:r>
            <a:r>
              <a:rPr lang="en-US" sz="1600" b="1" dirty="0" smtClean="0">
                <a:latin typeface="Helvetica Neue LT Std 55 Roman" charset="0"/>
                <a:ea typeface="Helvetica Neue LT Std 55 Roman" charset="0"/>
                <a:cs typeface="Helvetica Neue LT Std 55 Roman" charset="0"/>
              </a:rPr>
              <a:t>T</a:t>
            </a:r>
            <a:r>
              <a:rPr lang="en-US" sz="1600" dirty="0" smtClean="0">
                <a:latin typeface="Helvetica Neue LT Std 55 Roman" charset="0"/>
                <a:ea typeface="Helvetica Neue LT Std 55 Roman" charset="0"/>
                <a:cs typeface="Helvetica Neue LT Std 55 Roman" charset="0"/>
              </a:rPr>
              <a:t>eller </a:t>
            </a:r>
            <a:r>
              <a:rPr lang="en-US" sz="1600" b="1" dirty="0" smtClean="0">
                <a:latin typeface="Helvetica Neue LT Std 55 Roman" charset="0"/>
                <a:ea typeface="Helvetica Neue LT Std 55 Roman" charset="0"/>
                <a:cs typeface="Helvetica Neue LT Std 55 Roman" charset="0"/>
              </a:rPr>
              <a:t>M</a:t>
            </a:r>
            <a:r>
              <a:rPr lang="en-US" sz="1600" dirty="0" smtClean="0">
                <a:latin typeface="Helvetica Neue LT Std 55 Roman" charset="0"/>
                <a:ea typeface="Helvetica Neue LT Std 55 Roman" charset="0"/>
                <a:cs typeface="Helvetica Neue LT Std 55 Roman" charset="0"/>
              </a:rPr>
              <a:t>achine </a:t>
            </a:r>
            <a:r>
              <a:rPr lang="en-US" sz="1600" dirty="0">
                <a:latin typeface="Helvetica Neue LT Std 55 Roman" charset="0"/>
                <a:ea typeface="Helvetica Neue LT Std 55 Roman" charset="0"/>
                <a:cs typeface="Helvetica Neue LT Std 55 Roman" charset="0"/>
              </a:rPr>
              <a:t>c</a:t>
            </a:r>
            <a:r>
              <a:rPr lang="en-US" sz="1600" dirty="0" smtClean="0">
                <a:latin typeface="Helvetica Neue LT Std 55 Roman" charset="0"/>
                <a:ea typeface="Helvetica Neue LT Std 55 Roman" charset="0"/>
                <a:cs typeface="Helvetica Neue LT Std 55 Roman" charset="0"/>
              </a:rPr>
              <a:t>ard may be issued in connection to a checking or savings account to allow consumer to transact business (e.g. deposits, withdrawals, transfers and check balances</a:t>
            </a:r>
            <a:r>
              <a:rPr lang="en-US" sz="1600" dirty="0"/>
              <a:t>—</a:t>
            </a:r>
            <a:r>
              <a:rPr lang="en-US" sz="1600" b="1" dirty="0" smtClean="0">
                <a:latin typeface="Helvetica Neue LT Std 55 Roman" charset="0"/>
                <a:ea typeface="Helvetica Neue LT Std 55 Roman" charset="0"/>
                <a:cs typeface="Helvetica Neue LT Std 55 Roman" charset="0"/>
              </a:rPr>
              <a:t>not same as debit card</a:t>
            </a:r>
            <a:r>
              <a:rPr lang="en-US" sz="1600" dirty="0" smtClean="0">
                <a:latin typeface="Helvetica Neue LT Std 55 Roman" charset="0"/>
                <a:ea typeface="Helvetica Neue LT Std 55 Roman" charset="0"/>
                <a:cs typeface="Helvetica Neue LT Std 55 Roman" charset="0"/>
              </a:rPr>
              <a:t>)</a:t>
            </a:r>
          </a:p>
          <a:p>
            <a:pPr marL="863600" lvl="1" indent="-296863" eaLnBrk="1" hangingPunct="1">
              <a:spcBef>
                <a:spcPts val="800"/>
              </a:spcBef>
              <a:buFont typeface="Arial" charset="0"/>
              <a:buChar char="•"/>
            </a:pPr>
            <a:r>
              <a:rPr lang="en-US" sz="1600" dirty="0" smtClean="0">
                <a:latin typeface="Helvetica Neue LT Std 55 Roman" charset="0"/>
                <a:ea typeface="Helvetica Neue LT Std 55 Roman" charset="0"/>
                <a:cs typeface="Helvetica Neue LT Std 55 Roman" charset="0"/>
              </a:rPr>
              <a:t>May have fees</a:t>
            </a:r>
          </a:p>
          <a:p>
            <a:pPr eaLnBrk="1" hangingPunct="1">
              <a:spcBef>
                <a:spcPts val="800"/>
              </a:spcBef>
              <a:buNone/>
            </a:pPr>
            <a:r>
              <a:rPr lang="en-US" sz="2000" dirty="0" smtClean="0">
                <a:latin typeface="Helvetica Neue LT Std 55 Roman" charset="0"/>
                <a:ea typeface="Helvetica Neue LT Std 55 Roman" charset="0"/>
                <a:cs typeface="Helvetica Neue LT Std 55 Roman" charset="0"/>
              </a:rPr>
              <a:t>	</a:t>
            </a:r>
            <a:r>
              <a:rPr lang="en-US" sz="1800" b="1" dirty="0" smtClean="0">
                <a:latin typeface="Helvetica Neue LT Std 55 Roman" charset="0"/>
                <a:ea typeface="Helvetica Neue LT Std 55 Roman" charset="0"/>
                <a:cs typeface="Helvetica Neue LT Std 55 Roman" charset="0"/>
              </a:rPr>
              <a:t>Debit Card</a:t>
            </a:r>
            <a:r>
              <a:rPr lang="en-US" sz="1800" dirty="0" smtClean="0">
                <a:latin typeface="Helvetica Neue LT Std 55 Roman" charset="0"/>
                <a:ea typeface="Helvetica Neue LT Std 55 Roman" charset="0"/>
                <a:cs typeface="Helvetica Neue LT Std 55 Roman" charset="0"/>
              </a:rPr>
              <a:t> </a:t>
            </a:r>
            <a:r>
              <a:rPr lang="en-US" sz="1600" dirty="0" smtClean="0">
                <a:latin typeface="Helvetica Neue LT Std 55 Roman" charset="0"/>
                <a:ea typeface="Helvetica Neue LT Std 55 Roman" charset="0"/>
                <a:cs typeface="Helvetica Neue LT Std 55 Roman" charset="0"/>
              </a:rPr>
              <a:t>– Can be used at point of sale to pay for purchases (card must say “debit” on it, often combined with the ATM card</a:t>
            </a:r>
            <a:r>
              <a:rPr lang="en-US" sz="1600" dirty="0"/>
              <a:t>—</a:t>
            </a:r>
            <a:r>
              <a:rPr lang="en-US" sz="1600" dirty="0" smtClean="0">
                <a:latin typeface="Helvetica Neue LT Std 55 Roman" charset="0"/>
                <a:ea typeface="Helvetica Neue LT Std 55 Roman" charset="0"/>
                <a:cs typeface="Helvetica Neue LT Std 55 Roman" charset="0"/>
              </a:rPr>
              <a:t>same card for both uses)</a:t>
            </a:r>
          </a:p>
        </p:txBody>
      </p:sp>
      <p:pic>
        <p:nvPicPr>
          <p:cNvPr id="80902"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2" name="Straight Connector 11"/>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a:solidFill>
                  <a:srgbClr val="000000"/>
                </a:solidFill>
                <a:latin typeface="Helvetica Neue LT Std 55 Roman" charset="0"/>
                <a:ea typeface="Helvetica Neue LT Std 55 Roman" charset="0"/>
                <a:cs typeface="Helvetica Neue LT Std 55 Roman" charset="0"/>
              </a:rPr>
              <a:t>ATM Card - Automated Teller Machine Card</a:t>
            </a:r>
          </a:p>
        </p:txBody>
      </p:sp>
      <p:pic>
        <p:nvPicPr>
          <p:cNvPr id="118789"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2" name="Straight Connector 11"/>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5" name="Content Placeholder 2"/>
          <p:cNvSpPr txBox="1">
            <a:spLocks/>
          </p:cNvSpPr>
          <p:nvPr/>
        </p:nvSpPr>
        <p:spPr bwMode="auto">
          <a:xfrm>
            <a:off x="304800" y="2667000"/>
            <a:ext cx="7648397"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5125" indent="-255588">
              <a:spcBef>
                <a:spcPts val="800"/>
              </a:spcBef>
            </a:pPr>
            <a:r>
              <a:rPr lang="en-US" sz="2000" b="1">
                <a:solidFill>
                  <a:srgbClr val="000000"/>
                </a:solidFill>
                <a:latin typeface="Helvetica Neue LT Std 55 Roman" charset="0"/>
                <a:ea typeface="Helvetica Neue LT Std 55 Roman" charset="0"/>
                <a:cs typeface="Helvetica Neue LT Std 55 Roman" charset="0"/>
              </a:rPr>
              <a:t>Issued by account holder’s bank</a:t>
            </a:r>
          </a:p>
          <a:p>
            <a:pPr marL="365125" indent="-255588">
              <a:spcBef>
                <a:spcPts val="800"/>
              </a:spcBef>
            </a:pPr>
            <a:r>
              <a:rPr lang="en-US" sz="2000" b="1">
                <a:solidFill>
                  <a:srgbClr val="000000"/>
                </a:solidFill>
                <a:latin typeface="Helvetica Neue LT Std 55 Roman" charset="0"/>
                <a:ea typeface="Helvetica Neue LT Std 55 Roman" charset="0"/>
                <a:cs typeface="Helvetica Neue LT Std 55 Roman" charset="0"/>
              </a:rPr>
              <a:t>Allows account holder to conduct business transactions </a:t>
            </a:r>
            <a:r>
              <a:rPr lang="en-US" sz="2000">
                <a:solidFill>
                  <a:srgbClr val="000000"/>
                </a:solidFill>
                <a:latin typeface="Helvetica Neue LT Std 55 Roman" charset="0"/>
                <a:ea typeface="Helvetica Neue LT Std 55 Roman" charset="0"/>
                <a:cs typeface="Helvetica Neue LT Std 55 Roman" charset="0"/>
              </a:rPr>
              <a:t>(withdraw, deposit, transfer between accounts) using an ATM (of issuing financial institution or other financial institution)</a:t>
            </a:r>
          </a:p>
          <a:p>
            <a:pPr marL="365125" indent="-255588">
              <a:spcBef>
                <a:spcPts val="800"/>
              </a:spcBef>
            </a:pPr>
            <a:r>
              <a:rPr lang="en-US" sz="2000" b="1">
                <a:solidFill>
                  <a:srgbClr val="000000"/>
                </a:solidFill>
                <a:latin typeface="Helvetica Neue LT Std 55 Roman" charset="0"/>
                <a:ea typeface="Helvetica Neue LT Std 55 Roman" charset="0"/>
                <a:cs typeface="Helvetica Neue LT Std 55 Roman" charset="0"/>
              </a:rPr>
              <a:t>May be a fee for transactions conducted using ATMs </a:t>
            </a:r>
            <a:r>
              <a:rPr lang="en-US" sz="2000">
                <a:solidFill>
                  <a:srgbClr val="000000"/>
                </a:solidFill>
                <a:latin typeface="Helvetica Neue LT Std 55 Roman" charset="0"/>
                <a:ea typeface="Helvetica Neue LT Std 55 Roman" charset="0"/>
                <a:cs typeface="Helvetica Neue LT Std 55 Roman" charset="0"/>
              </a:rPr>
              <a:t>of non-issuer financial institution</a:t>
            </a:r>
          </a:p>
          <a:p>
            <a:pPr marL="365125" indent="-255588">
              <a:spcBef>
                <a:spcPts val="800"/>
              </a:spcBef>
            </a:pPr>
            <a:r>
              <a:rPr lang="en-US" sz="2000" b="1">
                <a:solidFill>
                  <a:srgbClr val="000000"/>
                </a:solidFill>
                <a:latin typeface="Helvetica Neue LT Std 55 Roman" charset="0"/>
                <a:ea typeface="Helvetica Neue LT Std 55 Roman" charset="0"/>
                <a:cs typeface="Helvetica Neue LT Std 55 Roman" charset="0"/>
              </a:rPr>
              <a:t>May be a charge imposed by issuer if ATM transactions exceed stated limit</a:t>
            </a:r>
            <a:r>
              <a:rPr lang="en-US" sz="2000">
                <a:solidFill>
                  <a:srgbClr val="000000"/>
                </a:solidFill>
                <a:latin typeface="Helvetica Neue LT Std 55 Roman" charset="0"/>
                <a:ea typeface="Helvetica Neue LT Std 55 Roman" charset="0"/>
                <a:cs typeface="Helvetica Neue LT Std 55 Roman" charset="0"/>
              </a:rPr>
              <a:t> each month</a:t>
            </a:r>
          </a:p>
          <a:p>
            <a:pPr marL="365125" indent="-255588">
              <a:spcBef>
                <a:spcPts val="800"/>
              </a:spcBef>
            </a:pPr>
            <a:r>
              <a:rPr lang="en-US" sz="2000" b="1">
                <a:solidFill>
                  <a:srgbClr val="000000"/>
                </a:solidFill>
                <a:latin typeface="Helvetica Neue LT Std 55 Roman" charset="0"/>
                <a:ea typeface="Helvetica Neue LT Std 55 Roman" charset="0"/>
                <a:cs typeface="Helvetica Neue LT Std 55 Roman" charset="0"/>
              </a:rPr>
              <a:t>May be the same card as the consumer’s debit card</a:t>
            </a:r>
          </a:p>
          <a:p>
            <a:pPr marL="365125" indent="-255588">
              <a:spcBef>
                <a:spcPts val="800"/>
              </a:spcBef>
            </a:pPr>
            <a:r>
              <a:rPr lang="en-US" sz="2000" b="1">
                <a:solidFill>
                  <a:srgbClr val="000000"/>
                </a:solidFill>
                <a:latin typeface="Helvetica Neue LT Std 55 Roman" charset="0"/>
                <a:ea typeface="Helvetica Neue LT Std 55 Roman" charset="0"/>
                <a:cs typeface="Helvetica Neue LT Std 55 Roman" charset="0"/>
              </a:rPr>
              <a:t>No credit card logo </a:t>
            </a:r>
            <a:r>
              <a:rPr lang="en-US" sz="2000">
                <a:solidFill>
                  <a:srgbClr val="000000"/>
                </a:solidFill>
                <a:latin typeface="Helvetica Neue LT Std 55 Roman" charset="0"/>
                <a:ea typeface="Helvetica Neue LT Std 55 Roman" charset="0"/>
                <a:cs typeface="Helvetica Neue LT Std 55 Roman" charset="0"/>
              </a:rPr>
              <a:t>(Master Card/Visa) </a:t>
            </a:r>
            <a:r>
              <a:rPr lang="en-US" sz="2000" b="1">
                <a:solidFill>
                  <a:srgbClr val="000000"/>
                </a:solidFill>
                <a:latin typeface="Helvetica Neue LT Std 55 Roman" charset="0"/>
                <a:ea typeface="Helvetica Neue LT Std 55 Roman" charset="0"/>
                <a:cs typeface="Helvetica Neue LT Std 55 Roman" charset="0"/>
              </a:rPr>
              <a:t>if dedicated ATM card,</a:t>
            </a:r>
            <a:r>
              <a:rPr lang="en-US" sz="2000">
                <a:solidFill>
                  <a:srgbClr val="000000"/>
                </a:solidFill>
                <a:latin typeface="Helvetica Neue LT Std 55 Roman" charset="0"/>
                <a:ea typeface="Helvetica Neue LT Std 55 Roman" charset="0"/>
                <a:cs typeface="Helvetica Neue LT Std 55 Roman" charset="0"/>
              </a:rPr>
              <a:t> cannot be used at point of sale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2" name="Straight Connector 11"/>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4"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smtClean="0">
                <a:solidFill>
                  <a:srgbClr val="000000"/>
                </a:solidFill>
                <a:latin typeface="Helvetica Neue LT Std 55 Roman" charset="0"/>
                <a:ea typeface="Helvetica Neue LT Std 55 Roman" charset="0"/>
                <a:cs typeface="Helvetica Neue LT Std 55 Roman" charset="0"/>
              </a:rPr>
              <a:t>Debit </a:t>
            </a:r>
            <a:r>
              <a:rPr lang="en-US" sz="2400" b="1">
                <a:solidFill>
                  <a:srgbClr val="000000"/>
                </a:solidFill>
                <a:latin typeface="Helvetica Neue LT Std 55 Roman" charset="0"/>
                <a:ea typeface="Helvetica Neue LT Std 55 Roman" charset="0"/>
                <a:cs typeface="Helvetica Neue LT Std 55 Roman" charset="0"/>
              </a:rPr>
              <a:t>Cards</a:t>
            </a:r>
          </a:p>
        </p:txBody>
      </p:sp>
      <p:sp>
        <p:nvSpPr>
          <p:cNvPr id="15" name="Content Placeholder 2"/>
          <p:cNvSpPr txBox="1">
            <a:spLocks/>
          </p:cNvSpPr>
          <p:nvPr/>
        </p:nvSpPr>
        <p:spPr bwMode="auto">
          <a:xfrm>
            <a:off x="304800" y="2667000"/>
            <a:ext cx="7648397"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5125" indent="-255588">
              <a:spcBef>
                <a:spcPts val="1500"/>
              </a:spcBef>
            </a:pPr>
            <a:r>
              <a:rPr lang="en-US" sz="2000" b="1" dirty="0">
                <a:latin typeface="Helvetica Neue LT Std 55 Roman" charset="0"/>
                <a:ea typeface="Helvetica Neue LT Std 55 Roman" charset="0"/>
                <a:cs typeface="Helvetica Neue LT Std 55 Roman" charset="0"/>
              </a:rPr>
              <a:t>Debit </a:t>
            </a:r>
            <a:r>
              <a:rPr lang="en-US" sz="2000" b="1" dirty="0" smtClean="0">
                <a:latin typeface="Helvetica Neue LT Std 55 Roman" charset="0"/>
                <a:ea typeface="Helvetica Neue LT Std 55 Roman" charset="0"/>
                <a:cs typeface="Helvetica Neue LT Std 55 Roman" charset="0"/>
              </a:rPr>
              <a:t>cards </a:t>
            </a:r>
            <a:r>
              <a:rPr lang="en-US" sz="2000" b="1" dirty="0">
                <a:latin typeface="Helvetica Neue LT Std 55 Roman" charset="0"/>
                <a:ea typeface="Helvetica Neue LT Std 55 Roman" charset="0"/>
                <a:cs typeface="Helvetica Neue LT Std 55 Roman" charset="0"/>
              </a:rPr>
              <a:t>are linked to existing accounts</a:t>
            </a:r>
            <a:r>
              <a:rPr lang="en-US" sz="2000" dirty="0">
                <a:latin typeface="Helvetica Neue LT Std 55 Roman" charset="0"/>
                <a:ea typeface="Helvetica Neue LT Std 55 Roman" charset="0"/>
                <a:cs typeface="Helvetica Neue LT Std 55 Roman" charset="0"/>
              </a:rPr>
              <a:t>, e.g. checking or savings; not same as pre-paid reloadable debit card.</a:t>
            </a:r>
          </a:p>
          <a:p>
            <a:pPr marL="365125" indent="-255588">
              <a:spcBef>
                <a:spcPts val="1500"/>
              </a:spcBef>
            </a:pPr>
            <a:r>
              <a:rPr lang="en-US" sz="2000" b="1" dirty="0">
                <a:latin typeface="Helvetica Neue LT Std 55 Roman" charset="0"/>
                <a:ea typeface="Helvetica Neue LT Std 55 Roman" charset="0"/>
                <a:cs typeface="Helvetica Neue LT Std 55 Roman" charset="0"/>
              </a:rPr>
              <a:t>Fees: </a:t>
            </a:r>
            <a:r>
              <a:rPr lang="en-US" sz="2000" dirty="0">
                <a:latin typeface="Helvetica Neue LT Std 55 Roman" charset="0"/>
                <a:ea typeface="Helvetica Neue LT Std 55 Roman" charset="0"/>
                <a:cs typeface="Helvetica Neue LT Std 55 Roman" charset="0"/>
              </a:rPr>
              <a:t>Point of </a:t>
            </a:r>
            <a:r>
              <a:rPr lang="en-US" sz="2000" dirty="0" smtClean="0">
                <a:latin typeface="Helvetica Neue LT Std 55 Roman" charset="0"/>
                <a:ea typeface="Helvetica Neue LT Std 55 Roman" charset="0"/>
                <a:cs typeface="Helvetica Neue LT Std 55 Roman" charset="0"/>
              </a:rPr>
              <a:t>sale</a:t>
            </a:r>
            <a:r>
              <a:rPr lang="en-US" sz="2000" dirty="0"/>
              <a:t>—</a:t>
            </a:r>
            <a:r>
              <a:rPr lang="en-US" sz="2000" dirty="0" smtClean="0">
                <a:latin typeface="Helvetica Neue LT Std 55 Roman" charset="0"/>
                <a:ea typeface="Helvetica Neue LT Std 55 Roman" charset="0"/>
                <a:cs typeface="Helvetica Neue LT Std 55 Roman" charset="0"/>
              </a:rPr>
              <a:t>using </a:t>
            </a:r>
            <a:r>
              <a:rPr lang="en-US" sz="2000" dirty="0">
                <a:latin typeface="Helvetica Neue LT Std 55 Roman" charset="0"/>
                <a:ea typeface="Helvetica Neue LT Std 55 Roman" charset="0"/>
                <a:cs typeface="Helvetica Neue LT Std 55 Roman" charset="0"/>
              </a:rPr>
              <a:t>debit card </a:t>
            </a:r>
            <a:r>
              <a:rPr lang="en-US" sz="2000" b="1" dirty="0">
                <a:latin typeface="Helvetica Neue LT Std 55 Roman" charset="0"/>
                <a:ea typeface="Helvetica Neue LT Std 55 Roman" charset="0"/>
                <a:cs typeface="Helvetica Neue LT Std 55 Roman" charset="0"/>
              </a:rPr>
              <a:t>and</a:t>
            </a:r>
            <a:r>
              <a:rPr lang="en-US" sz="2000" dirty="0">
                <a:latin typeface="Helvetica Neue LT Std 55 Roman" charset="0"/>
                <a:ea typeface="Helvetica Neue LT Std 55 Roman" charset="0"/>
                <a:cs typeface="Helvetica Neue LT Std 55 Roman" charset="0"/>
              </a:rPr>
              <a:t> a PIN number; may be monthly fees; annual fees; or a charge if exceeds set number of uses (account-linked card often combines ATM and Debit </a:t>
            </a:r>
            <a:r>
              <a:rPr lang="en-US" sz="2000" dirty="0" smtClean="0">
                <a:latin typeface="Helvetica Neue LT Std 55 Roman" charset="0"/>
                <a:ea typeface="Helvetica Neue LT Std 55 Roman" charset="0"/>
                <a:cs typeface="Helvetica Neue LT Std 55 Roman" charset="0"/>
              </a:rPr>
              <a:t>features</a:t>
            </a:r>
            <a:r>
              <a:rPr lang="en-US" sz="2000" dirty="0"/>
              <a:t>—</a:t>
            </a:r>
            <a:r>
              <a:rPr lang="en-US" sz="2000" dirty="0" smtClean="0">
                <a:latin typeface="Helvetica Neue LT Std 55 Roman" charset="0"/>
                <a:ea typeface="Helvetica Neue LT Std 55 Roman" charset="0"/>
                <a:cs typeface="Helvetica Neue LT Std 55 Roman" charset="0"/>
              </a:rPr>
              <a:t>where </a:t>
            </a:r>
            <a:r>
              <a:rPr lang="en-US" sz="2000" dirty="0">
                <a:latin typeface="Helvetica Neue LT Std 55 Roman" charset="0"/>
                <a:ea typeface="Helvetica Neue LT Std 55 Roman" charset="0"/>
                <a:cs typeface="Helvetica Neue LT Std 55 Roman" charset="0"/>
              </a:rPr>
              <a:t>there is a Visa/Master Card logo)</a:t>
            </a:r>
          </a:p>
          <a:p>
            <a:pPr marL="365125" indent="-255588">
              <a:spcBef>
                <a:spcPts val="1500"/>
              </a:spcBef>
            </a:pPr>
            <a:r>
              <a:rPr lang="en-US" sz="2000" b="1" dirty="0" smtClean="0">
                <a:latin typeface="Helvetica Neue LT Std 55 Roman" charset="0"/>
                <a:ea typeface="Helvetica Neue LT Std 55 Roman" charset="0"/>
                <a:cs typeface="Helvetica Neue LT Std 55 Roman" charset="0"/>
              </a:rPr>
              <a:t>Access to Funds: </a:t>
            </a:r>
            <a:r>
              <a:rPr lang="en-US" sz="2000" dirty="0">
                <a:latin typeface="Helvetica Neue LT Std 55 Roman" charset="0"/>
                <a:ea typeface="Helvetica Neue LT Std 55 Roman" charset="0"/>
                <a:cs typeface="Helvetica Neue LT Std 55 Roman" charset="0"/>
              </a:rPr>
              <a:t>Some institutions hold a multiple of the debited </a:t>
            </a:r>
            <a:r>
              <a:rPr lang="en-US" sz="2000" dirty="0" smtClean="0">
                <a:latin typeface="Helvetica Neue LT Std 55 Roman" charset="0"/>
                <a:ea typeface="Helvetica Neue LT Std 55 Roman" charset="0"/>
                <a:cs typeface="Helvetica Neue LT Std 55 Roman" charset="0"/>
              </a:rPr>
              <a:t>amount</a:t>
            </a:r>
            <a:r>
              <a:rPr lang="en-US" sz="2000" dirty="0"/>
              <a:t>—</a:t>
            </a:r>
            <a:r>
              <a:rPr lang="en-US" sz="2000" dirty="0" smtClean="0">
                <a:latin typeface="Helvetica Neue LT Std 55 Roman" charset="0"/>
                <a:ea typeface="Helvetica Neue LT Std 55 Roman" charset="0"/>
                <a:cs typeface="Helvetica Neue LT Std 55 Roman" charset="0"/>
              </a:rPr>
              <a:t>making </a:t>
            </a:r>
            <a:r>
              <a:rPr lang="en-US" sz="2000" dirty="0">
                <a:latin typeface="Helvetica Neue LT Std 55 Roman" charset="0"/>
                <a:ea typeface="Helvetica Neue LT Std 55 Roman" charset="0"/>
                <a:cs typeface="Helvetica Neue LT Std 55 Roman" charset="0"/>
              </a:rPr>
              <a:t>less of balance available until transaction </a:t>
            </a:r>
            <a:r>
              <a:rPr lang="en-US" sz="2000" dirty="0" smtClean="0">
                <a:latin typeface="Helvetica Neue LT Std 55 Roman" charset="0"/>
                <a:ea typeface="Helvetica Neue LT Std 55 Roman" charset="0"/>
                <a:cs typeface="Helvetica Neue LT Std 55 Roman" charset="0"/>
              </a:rPr>
              <a:t>clears</a:t>
            </a:r>
            <a:endParaRPr lang="en-US" sz="20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smtClean="0">
                <a:solidFill>
                  <a:srgbClr val="000000"/>
                </a:solidFill>
                <a:latin typeface="Helvetica Neue LT Std 55 Roman" charset="0"/>
                <a:ea typeface="Helvetica Neue LT Std 55 Roman" charset="0"/>
                <a:cs typeface="Helvetica Neue LT Std 55 Roman" charset="0"/>
              </a:rPr>
              <a:t>Paying Through Debit vs. Credit</a:t>
            </a:r>
            <a:endParaRPr lang="en-US" sz="2400" b="1">
              <a:solidFill>
                <a:srgbClr val="000000"/>
              </a:solidFill>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bwMode="auto">
          <a:xfrm>
            <a:off x="428803" y="2667000"/>
            <a:ext cx="7648397"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500"/>
              </a:spcBef>
            </a:pPr>
            <a:r>
              <a:rPr lang="en-US" sz="2000" b="1" dirty="0">
                <a:solidFill>
                  <a:srgbClr val="000000"/>
                </a:solidFill>
                <a:latin typeface="Helvetica Neue LT Std 55 Roman" charset="0"/>
                <a:ea typeface="Helvetica Neue LT Std 55 Roman" charset="0"/>
                <a:cs typeface="Helvetica Neue LT Std 55 Roman" charset="0"/>
              </a:rPr>
              <a:t>Debit </a:t>
            </a:r>
            <a:r>
              <a:rPr lang="en-US" sz="2000" b="1" dirty="0" smtClean="0">
                <a:solidFill>
                  <a:srgbClr val="000000"/>
                </a:solidFill>
                <a:latin typeface="Helvetica Neue LT Std 55 Roman" charset="0"/>
                <a:ea typeface="Helvetica Neue LT Std 55 Roman" charset="0"/>
                <a:cs typeface="Helvetica Neue LT Std 55 Roman" charset="0"/>
              </a:rPr>
              <a:t>Card</a:t>
            </a:r>
            <a:r>
              <a:rPr lang="en-US" sz="2000" dirty="0"/>
              <a:t>—</a:t>
            </a:r>
            <a:r>
              <a:rPr lang="en-US" sz="2000" dirty="0" smtClean="0">
                <a:solidFill>
                  <a:srgbClr val="000000"/>
                </a:solidFill>
                <a:latin typeface="Helvetica Neue LT Std 55 Roman" charset="0"/>
                <a:ea typeface="Helvetica Neue LT Std 55 Roman" charset="0"/>
                <a:cs typeface="Helvetica Neue LT Std 55 Roman" charset="0"/>
              </a:rPr>
              <a:t>Money </a:t>
            </a:r>
            <a:r>
              <a:rPr lang="en-US" sz="2000" dirty="0">
                <a:solidFill>
                  <a:srgbClr val="000000"/>
                </a:solidFill>
                <a:latin typeface="Helvetica Neue LT Std 55 Roman" charset="0"/>
                <a:ea typeface="Helvetica Neue LT Std 55 Roman" charset="0"/>
                <a:cs typeface="Helvetica Neue LT Std 55 Roman" charset="0"/>
              </a:rPr>
              <a:t>is withdrawn directly from account holder’s own funds, e.g. savings or checking: no balance, no access</a:t>
            </a:r>
          </a:p>
          <a:p>
            <a:pPr>
              <a:spcBef>
                <a:spcPts val="1500"/>
              </a:spcBef>
            </a:pPr>
            <a:endParaRPr lang="en-US" sz="2000" dirty="0">
              <a:solidFill>
                <a:srgbClr val="000000"/>
              </a:solidFill>
              <a:latin typeface="Helvetica Neue LT Std 55 Roman" charset="0"/>
              <a:ea typeface="Helvetica Neue LT Std 55 Roman" charset="0"/>
              <a:cs typeface="Helvetica Neue LT Std 55 Roman" charset="0"/>
            </a:endParaRPr>
          </a:p>
          <a:p>
            <a:pPr>
              <a:spcBef>
                <a:spcPts val="1500"/>
              </a:spcBef>
            </a:pPr>
            <a:r>
              <a:rPr lang="en-US" sz="2000" b="1" dirty="0">
                <a:solidFill>
                  <a:srgbClr val="000000"/>
                </a:solidFill>
                <a:latin typeface="Helvetica Neue LT Std 55 Roman" charset="0"/>
                <a:ea typeface="Helvetica Neue LT Std 55 Roman" charset="0"/>
                <a:cs typeface="Helvetica Neue LT Std 55 Roman" charset="0"/>
              </a:rPr>
              <a:t>Credit </a:t>
            </a:r>
            <a:r>
              <a:rPr lang="en-US" sz="2000" b="1" dirty="0" smtClean="0">
                <a:solidFill>
                  <a:srgbClr val="000000"/>
                </a:solidFill>
                <a:latin typeface="Helvetica Neue LT Std 55 Roman" charset="0"/>
                <a:ea typeface="Helvetica Neue LT Std 55 Roman" charset="0"/>
                <a:cs typeface="Helvetica Neue LT Std 55 Roman" charset="0"/>
              </a:rPr>
              <a:t>Card</a:t>
            </a:r>
            <a:r>
              <a:rPr lang="en-US" sz="2000" dirty="0"/>
              <a:t>—</a:t>
            </a:r>
            <a:r>
              <a:rPr lang="en-US" sz="2000" dirty="0" smtClean="0">
                <a:solidFill>
                  <a:srgbClr val="000000"/>
                </a:solidFill>
                <a:latin typeface="Helvetica Neue LT Std 55 Roman" charset="0"/>
                <a:ea typeface="Helvetica Neue LT Std 55 Roman" charset="0"/>
                <a:cs typeface="Helvetica Neue LT Std 55 Roman" charset="0"/>
              </a:rPr>
              <a:t>Payment </a:t>
            </a:r>
            <a:r>
              <a:rPr lang="en-US" sz="2000" dirty="0">
                <a:solidFill>
                  <a:srgbClr val="000000"/>
                </a:solidFill>
                <a:latin typeface="Helvetica Neue LT Std 55 Roman" charset="0"/>
                <a:ea typeface="Helvetica Neue LT Std 55 Roman" charset="0"/>
                <a:cs typeface="Helvetica Neue LT Std 55 Roman" charset="0"/>
              </a:rPr>
              <a:t>is made by issuer on consumer’s behalf; the consumer repays the issuer as invoiced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304800" y="22098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2000" dirty="0" smtClean="0">
                <a:latin typeface="Helvetica Neue LT Std 55 Roman" charset="0"/>
                <a:ea typeface="Helvetica Neue LT Std 55 Roman" charset="0"/>
                <a:cs typeface="Helvetica Neue LT Std 55 Roman" charset="0"/>
              </a:rPr>
              <a:t>Overdraft</a:t>
            </a:r>
            <a:r>
              <a:rPr lang="en-US" sz="2000" dirty="0" smtClean="0"/>
              <a:t>—</a:t>
            </a:r>
            <a:r>
              <a:rPr lang="en-US" sz="2000" dirty="0" smtClean="0">
                <a:latin typeface="Helvetica Neue LT Std 55 Roman" charset="0"/>
                <a:ea typeface="Helvetica Neue LT Std 55 Roman" charset="0"/>
                <a:cs typeface="Helvetica Neue LT Std 55 Roman" charset="0"/>
              </a:rPr>
              <a:t>When </a:t>
            </a:r>
            <a:r>
              <a:rPr lang="en-US" sz="2000" dirty="0">
                <a:latin typeface="Helvetica Neue LT Std 55 Roman" charset="0"/>
                <a:ea typeface="Helvetica Neue LT Std 55 Roman" charset="0"/>
                <a:cs typeface="Helvetica Neue LT Std 55 Roman" charset="0"/>
              </a:rPr>
              <a:t>a checking account goes below a zero balance.</a:t>
            </a:r>
          </a:p>
          <a:p>
            <a:pPr lvl="1">
              <a:spcBef>
                <a:spcPts val="700"/>
              </a:spcBef>
              <a:buFont typeface="Courier New" charset="0"/>
              <a:buChar char="o"/>
            </a:pPr>
            <a:r>
              <a:rPr lang="en-US" sz="2000" dirty="0">
                <a:latin typeface="Helvetica Neue LT Std 55 Roman" charset="0"/>
                <a:ea typeface="Helvetica Neue LT Std 55 Roman" charset="0"/>
                <a:cs typeface="Helvetica Neue LT Std 55 Roman" charset="0"/>
              </a:rPr>
              <a:t>Overdraft Protection </a:t>
            </a:r>
            <a:r>
              <a:rPr lang="en-US" sz="2000" dirty="0" smtClean="0">
                <a:latin typeface="Helvetica Neue LT Std 55 Roman" charset="0"/>
                <a:ea typeface="Helvetica Neue LT Std 55 Roman" charset="0"/>
                <a:cs typeface="Helvetica Neue LT Std 55 Roman" charset="0"/>
              </a:rPr>
              <a:t>Plans: Banks </a:t>
            </a:r>
            <a:r>
              <a:rPr lang="en-US" sz="2000" dirty="0">
                <a:latin typeface="Helvetica Neue LT Std 55 Roman" charset="0"/>
                <a:ea typeface="Helvetica Neue LT Std 55 Roman" charset="0"/>
                <a:cs typeface="Helvetica Neue LT Std 55 Roman" charset="0"/>
              </a:rPr>
              <a:t>cover transactions when the account has a negative balance with fees possibly exceeding the payment itself!</a:t>
            </a:r>
            <a:endParaRPr lang="en-US" sz="2000" b="1" u="sng" dirty="0">
              <a:latin typeface="Helvetica Neue LT Std 55 Roman" charset="0"/>
              <a:ea typeface="Helvetica Neue LT Std 55 Roman" charset="0"/>
              <a:cs typeface="Helvetica Neue LT Std 55 Roman" charset="0"/>
            </a:endParaRPr>
          </a:p>
          <a:p>
            <a:pPr lvl="2">
              <a:spcBef>
                <a:spcPts val="700"/>
              </a:spcBef>
              <a:buFont typeface=".AppleSystemUIFont" charset="-120"/>
              <a:buChar char="-"/>
            </a:pPr>
            <a:r>
              <a:rPr lang="en-US" sz="2000" dirty="0">
                <a:latin typeface="Helvetica Neue LT Std 55 Roman" charset="0"/>
                <a:ea typeface="Helvetica Neue LT Std 55 Roman" charset="0"/>
                <a:cs typeface="Helvetica Neue LT Std 55 Roman" charset="0"/>
              </a:rPr>
              <a:t>This is extended not only to checks, but also ATM and debit card transactions </a:t>
            </a:r>
          </a:p>
          <a:p>
            <a:pPr lvl="2">
              <a:spcBef>
                <a:spcPts val="700"/>
              </a:spcBef>
              <a:buFont typeface=".AppleSystemUIFont" charset="-120"/>
              <a:buChar char="-"/>
            </a:pPr>
            <a:r>
              <a:rPr lang="en-US" sz="2000" dirty="0">
                <a:latin typeface="Helvetica Neue LT Std 55 Roman" charset="0"/>
                <a:ea typeface="Helvetica Neue LT Std 55 Roman" charset="0"/>
                <a:cs typeface="Helvetica Neue LT Std 55 Roman" charset="0"/>
              </a:rPr>
              <a:t>The median overdraft fee is $27 (APRs of 1,000 – 3,500%)</a:t>
            </a:r>
          </a:p>
          <a:p>
            <a:pPr lvl="1">
              <a:spcBef>
                <a:spcPts val="700"/>
              </a:spcBef>
              <a:buFont typeface="Courier New" charset="0"/>
              <a:buChar char="o"/>
            </a:pPr>
            <a:r>
              <a:rPr lang="en-US" sz="2000" dirty="0">
                <a:latin typeface="Helvetica Neue LT Std 55 Roman" charset="0"/>
                <a:ea typeface="Helvetica Neue LT Std 55 Roman" charset="0"/>
                <a:cs typeface="Helvetica Neue LT Std 55 Roman" charset="0"/>
              </a:rPr>
              <a:t>Consumers may be unaware they have overdrawn their accounts. </a:t>
            </a:r>
          </a:p>
          <a:p>
            <a:pPr lvl="1">
              <a:spcBef>
                <a:spcPts val="700"/>
              </a:spcBef>
              <a:buFont typeface="Courier New" charset="0"/>
              <a:buChar char="o"/>
            </a:pPr>
            <a:r>
              <a:rPr lang="en-US" sz="2000" b="1" dirty="0" smtClean="0">
                <a:latin typeface="Helvetica Neue LT Std 55 Roman" charset="0"/>
                <a:ea typeface="Helvetica Neue LT Std 55 Roman" charset="0"/>
                <a:cs typeface="Helvetica Neue LT Std 55 Roman" charset="0"/>
              </a:rPr>
              <a:t>THINK TWICE BEFORE OPTING INTO FEE-BASED </a:t>
            </a:r>
            <a:r>
              <a:rPr lang="en-US" sz="2000" b="1" dirty="0">
                <a:latin typeface="Helvetica Neue LT Std 55 Roman" charset="0"/>
                <a:ea typeface="Helvetica Neue LT Std 55 Roman" charset="0"/>
                <a:cs typeface="Helvetica Neue LT Std 55 Roman" charset="0"/>
              </a:rPr>
              <a:t>OVERDRAFT PROTECTION PLANS! </a:t>
            </a:r>
            <a:r>
              <a:rPr lang="en-US" sz="2000" dirty="0">
                <a:latin typeface="Helvetica Neue LT Std 55 Roman" charset="0"/>
                <a:ea typeface="Helvetica Neue LT Std 55 Roman" charset="0"/>
                <a:cs typeface="Helvetica Neue LT Std 55 Roman" charset="0"/>
              </a:rPr>
              <a:t>There are other options to explore.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smtClean="0">
                <a:solidFill>
                  <a:schemeClr val="tx1"/>
                </a:solidFill>
                <a:latin typeface="Helvetica Neue LT Std 55 Roman" charset="0"/>
                <a:ea typeface="Helvetica Neue LT Std 55 Roman" charset="0"/>
                <a:cs typeface="Helvetica Neue LT Std 55 Roman" charset="0"/>
              </a:rPr>
              <a:t>Alternatives </a:t>
            </a:r>
            <a:r>
              <a:rPr lang="en-US" sz="2400" b="1">
                <a:solidFill>
                  <a:schemeClr val="tx1"/>
                </a:solidFill>
                <a:latin typeface="Helvetica Neue LT Std 55 Roman" charset="0"/>
                <a:ea typeface="Helvetica Neue LT Std 55 Roman" charset="0"/>
                <a:cs typeface="Helvetica Neue LT Std 55 Roman" charset="0"/>
              </a:rPr>
              <a:t>to Fee-Based Overdraft</a:t>
            </a:r>
            <a:endParaRPr lang="en-US" sz="2400" b="1">
              <a:solidFill>
                <a:srgbClr val="000000"/>
              </a:solidFill>
              <a:latin typeface="Helvetica Neue LT Std 55 Roman" charset="0"/>
              <a:ea typeface="Helvetica Neue LT Std 55 Roman" charset="0"/>
              <a:cs typeface="Helvetica Neue LT Std 55 Roman" charset="0"/>
            </a:endParaRPr>
          </a:p>
        </p:txBody>
      </p:sp>
      <p:sp>
        <p:nvSpPr>
          <p:cNvPr id="18" name="Content Placeholder 2"/>
          <p:cNvSpPr txBox="1">
            <a:spLocks/>
          </p:cNvSpPr>
          <p:nvPr/>
        </p:nvSpPr>
        <p:spPr bwMode="auto">
          <a:xfrm>
            <a:off x="428803" y="2362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800"/>
              </a:spcBef>
            </a:pPr>
            <a:r>
              <a:rPr lang="en-US" sz="1800" b="1"/>
              <a:t>Overdraft line of credit</a:t>
            </a:r>
          </a:p>
          <a:p>
            <a:pPr lvl="1">
              <a:spcBef>
                <a:spcPts val="800"/>
              </a:spcBef>
              <a:buFont typeface="Courier New" charset="0"/>
              <a:buChar char="o"/>
            </a:pPr>
            <a:r>
              <a:rPr lang="en-US" sz="1800"/>
              <a:t>Consumers can apply for an overdraft line of credit and pay interest on the overdraft, just like any other type of </a:t>
            </a:r>
            <a:r>
              <a:rPr lang="en-US" sz="1800" smtClean="0"/>
              <a:t>loan.</a:t>
            </a:r>
          </a:p>
          <a:p>
            <a:pPr lvl="1">
              <a:spcBef>
                <a:spcPts val="800"/>
              </a:spcBef>
              <a:buFont typeface="Courier New" charset="0"/>
              <a:buChar char="o"/>
            </a:pPr>
            <a:r>
              <a:rPr lang="en-US" sz="1800" smtClean="0"/>
              <a:t>Banks </a:t>
            </a:r>
            <a:r>
              <a:rPr lang="en-US" sz="1800"/>
              <a:t>may also charge annual fees.</a:t>
            </a:r>
          </a:p>
          <a:p>
            <a:pPr>
              <a:spcBef>
                <a:spcPts val="800"/>
              </a:spcBef>
            </a:pPr>
            <a:r>
              <a:rPr lang="en-US" sz="1800" b="1"/>
              <a:t>Linked savings account</a:t>
            </a:r>
          </a:p>
          <a:p>
            <a:pPr lvl="1">
              <a:spcBef>
                <a:spcPts val="800"/>
              </a:spcBef>
              <a:buFont typeface="Courier New" charset="0"/>
              <a:buChar char="o"/>
            </a:pPr>
            <a:r>
              <a:rPr lang="en-US" sz="1800"/>
              <a:t>When the checking account is overdrawn, banks will automatically take funds from savings account to cover the transaction.</a:t>
            </a:r>
          </a:p>
          <a:p>
            <a:pPr lvl="1">
              <a:spcBef>
                <a:spcPts val="800"/>
              </a:spcBef>
              <a:buFont typeface="Courier New" charset="0"/>
              <a:buChar char="o"/>
            </a:pPr>
            <a:r>
              <a:rPr lang="en-US" sz="1800"/>
              <a:t>Banks may also include transfer fees.</a:t>
            </a:r>
          </a:p>
          <a:p>
            <a:pPr>
              <a:spcBef>
                <a:spcPts val="800"/>
              </a:spcBef>
            </a:pPr>
            <a:r>
              <a:rPr lang="en-US" sz="1800" b="1"/>
              <a:t>Linked credit card</a:t>
            </a:r>
          </a:p>
          <a:p>
            <a:pPr lvl="1">
              <a:spcBef>
                <a:spcPts val="800"/>
              </a:spcBef>
              <a:buFont typeface="Courier New" charset="0"/>
              <a:buChar char="o"/>
            </a:pPr>
            <a:r>
              <a:rPr lang="en-US" sz="1800"/>
              <a:t>Any overdraft amount becomes a cash advance on the credit card. </a:t>
            </a:r>
          </a:p>
          <a:p>
            <a:pPr lvl="1">
              <a:spcBef>
                <a:spcPts val="800"/>
              </a:spcBef>
              <a:buFont typeface="Courier New" charset="0"/>
              <a:buChar char="o"/>
            </a:pPr>
            <a:r>
              <a:rPr lang="en-US" sz="1800"/>
              <a:t>Consumers will probably be charged a cash-advance fee, and interest charges on the advance will start immediately.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smtClean="0">
                <a:solidFill>
                  <a:schemeClr val="tx1"/>
                </a:solidFill>
                <a:latin typeface="Helvetica Neue LT Std 55 Roman" charset="0"/>
                <a:ea typeface="Helvetica Neue LT Std 55 Roman" charset="0"/>
                <a:cs typeface="Helvetica Neue LT Std 55 Roman" charset="0"/>
              </a:rPr>
              <a:t>Overdraft Regulations</a:t>
            </a:r>
            <a:endParaRPr lang="en-US" sz="2400" b="1">
              <a:solidFill>
                <a:srgbClr val="000000"/>
              </a:solidFill>
              <a:latin typeface="Helvetica Neue LT Std 55 Roman" charset="0"/>
              <a:ea typeface="Helvetica Neue LT Std 55 Roman" charset="0"/>
              <a:cs typeface="Helvetica Neue LT Std 55 Roman" charset="0"/>
            </a:endParaRPr>
          </a:p>
        </p:txBody>
      </p:sp>
      <p:sp>
        <p:nvSpPr>
          <p:cNvPr id="18" name="Content Placeholder 2"/>
          <p:cNvSpPr txBox="1">
            <a:spLocks/>
          </p:cNvSpPr>
          <p:nvPr/>
        </p:nvSpPr>
        <p:spPr bwMode="auto">
          <a:xfrm>
            <a:off x="428803" y="2362200"/>
            <a:ext cx="7648397"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50000"/>
              </a:spcBef>
            </a:pPr>
            <a:r>
              <a:rPr lang="en-US" sz="2000" dirty="0">
                <a:latin typeface="Helvetica Neue LT Std 55 Roman" charset="0"/>
                <a:ea typeface="Helvetica Neue LT Std 55 Roman" charset="0"/>
                <a:cs typeface="Helvetica Neue LT Std 55 Roman" charset="0"/>
              </a:rPr>
              <a:t>Financial institutions can no longer automatically enroll customers into their overdraft protection services for ATM and one-time debit </a:t>
            </a:r>
            <a:r>
              <a:rPr lang="en-US" sz="2000" dirty="0" smtClean="0">
                <a:latin typeface="Helvetica Neue LT Std 55 Roman" charset="0"/>
                <a:ea typeface="Helvetica Neue LT Std 55 Roman" charset="0"/>
                <a:cs typeface="Helvetica Neue LT Std 55 Roman" charset="0"/>
              </a:rPr>
              <a:t>transactions.</a:t>
            </a:r>
            <a:endParaRPr lang="en-US" sz="2000" dirty="0">
              <a:latin typeface="Helvetica Neue LT Std 55 Roman" charset="0"/>
              <a:ea typeface="Helvetica Neue LT Std 55 Roman" charset="0"/>
              <a:cs typeface="Helvetica Neue LT Std 55 Roman" charset="0"/>
            </a:endParaRPr>
          </a:p>
          <a:p>
            <a:endParaRPr lang="en-US" sz="2000" dirty="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They need to ask consumers for permission, or to “opt in.” </a:t>
            </a:r>
          </a:p>
          <a:p>
            <a:endParaRPr lang="en-US" sz="2000" dirty="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Some banks have discontinued the practice, others </a:t>
            </a:r>
            <a:r>
              <a:rPr lang="en-US" sz="2000" dirty="0" smtClean="0">
                <a:latin typeface="Helvetica Neue LT Std 55 Roman" charset="0"/>
                <a:ea typeface="Helvetica Neue LT Std 55 Roman" charset="0"/>
                <a:cs typeface="Helvetica Neue LT Std 55 Roman" charset="0"/>
              </a:rPr>
              <a:t>continue to market </a:t>
            </a:r>
            <a:r>
              <a:rPr lang="en-US" sz="2000" dirty="0">
                <a:latin typeface="Helvetica Neue LT Std 55 Roman" charset="0"/>
                <a:ea typeface="Helvetica Neue LT Std 55 Roman" charset="0"/>
                <a:cs typeface="Helvetica Neue LT Std 55 Roman" charset="0"/>
              </a:rPr>
              <a:t>the services to consumers.  </a:t>
            </a:r>
          </a:p>
          <a:p>
            <a:endParaRPr lang="en-US" sz="2000" dirty="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Many consumer protection groups advocate that: “It’s best not to opt in.” However, be sure you know the consequences.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1"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2" name="Rectangle 11"/>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Checking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4" name="Rectangle 13"/>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6" name="Straight Connector 15"/>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smtClean="0">
                <a:solidFill>
                  <a:schemeClr val="tx1"/>
                </a:solidFill>
                <a:latin typeface="Helvetica Neue LT Std 55 Roman" charset="0"/>
                <a:ea typeface="Helvetica Neue LT Std 55 Roman" charset="0"/>
                <a:cs typeface="Helvetica Neue LT Std 55 Roman" charset="0"/>
              </a:rPr>
              <a:t>Avoiding Overdraft</a:t>
            </a:r>
            <a:endParaRPr lang="en-US" sz="2400" b="1">
              <a:solidFill>
                <a:srgbClr val="000000"/>
              </a:solidFill>
              <a:latin typeface="Helvetica Neue LT Std 55 Roman" charset="0"/>
              <a:ea typeface="Helvetica Neue LT Std 55 Roman" charset="0"/>
              <a:cs typeface="Helvetica Neue LT Std 55 Roman" charset="0"/>
            </a:endParaRPr>
          </a:p>
        </p:txBody>
      </p:sp>
      <p:sp>
        <p:nvSpPr>
          <p:cNvPr id="19" name="Content Placeholder 2"/>
          <p:cNvSpPr txBox="1">
            <a:spLocks/>
          </p:cNvSpPr>
          <p:nvPr/>
        </p:nvSpPr>
        <p:spPr bwMode="auto">
          <a:xfrm>
            <a:off x="428803" y="2362200"/>
            <a:ext cx="7495997" cy="4016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50000"/>
              </a:spcBef>
            </a:pPr>
            <a:r>
              <a:rPr lang="en-US" sz="2000" b="1" dirty="0">
                <a:latin typeface="Helvetica Neue LT Std 55 Roman" charset="0"/>
                <a:ea typeface="Helvetica Neue LT Std 55 Roman" charset="0"/>
                <a:cs typeface="Helvetica Neue LT Std 55 Roman" charset="0"/>
              </a:rPr>
              <a:t>Keep track of all transactions, </a:t>
            </a:r>
            <a:r>
              <a:rPr lang="en-US" sz="2000" dirty="0">
                <a:latin typeface="Helvetica Neue LT Std 55 Roman" charset="0"/>
                <a:ea typeface="Helvetica Neue LT Std 55 Roman" charset="0"/>
                <a:cs typeface="Helvetica Neue LT Std 55 Roman" charset="0"/>
              </a:rPr>
              <a:t>including ATM withdrawals, electronic payments and debit transactions.</a:t>
            </a:r>
          </a:p>
          <a:p>
            <a:pPr>
              <a:spcBef>
                <a:spcPct val="50000"/>
              </a:spcBef>
            </a:pPr>
            <a:r>
              <a:rPr lang="en-US" sz="2000" b="1" dirty="0">
                <a:latin typeface="Helvetica Neue LT Std 55 Roman" charset="0"/>
                <a:ea typeface="Helvetica Neue LT Std 55 Roman" charset="0"/>
                <a:cs typeface="Helvetica Neue LT Std 55 Roman" charset="0"/>
              </a:rPr>
              <a:t>Don’t forget to subtract any transaction fees.</a:t>
            </a:r>
          </a:p>
          <a:p>
            <a:pPr>
              <a:spcBef>
                <a:spcPct val="50000"/>
              </a:spcBef>
            </a:pPr>
            <a:r>
              <a:rPr lang="en-US" sz="2000" b="1" dirty="0">
                <a:latin typeface="Helvetica Neue LT Std 55 Roman" charset="0"/>
                <a:ea typeface="Helvetica Neue LT Std 55 Roman" charset="0"/>
                <a:cs typeface="Helvetica Neue LT Std 55 Roman" charset="0"/>
              </a:rPr>
              <a:t>Monitor the account balance </a:t>
            </a:r>
            <a:r>
              <a:rPr lang="en-US" sz="2000" dirty="0">
                <a:latin typeface="Helvetica Neue LT Std 55 Roman" charset="0"/>
                <a:ea typeface="Helvetica Neue LT Std 55 Roman" charset="0"/>
                <a:cs typeface="Helvetica Neue LT Std 55 Roman" charset="0"/>
              </a:rPr>
              <a:t>and stay up to date on which transactions have cleared</a:t>
            </a:r>
            <a:r>
              <a:rPr lang="en-US" sz="2000" dirty="0" smtClean="0">
                <a:latin typeface="Helvetica Neue LT Std 55 Roman" charset="0"/>
                <a:ea typeface="Helvetica Neue LT Std 55 Roman" charset="0"/>
                <a:cs typeface="Helvetica Neue LT Std 55 Roman" charset="0"/>
              </a:rPr>
              <a:t>.</a:t>
            </a:r>
            <a:endParaRPr lang="en-US" sz="2000" dirty="0">
              <a:latin typeface="Helvetica Neue LT Std 55 Roman" charset="0"/>
              <a:ea typeface="Helvetica Neue LT Std 55 Roman" charset="0"/>
              <a:cs typeface="Helvetica Neue LT Std 55 Roman" charset="0"/>
            </a:endParaRPr>
          </a:p>
          <a:p>
            <a:pPr lvl="1">
              <a:spcBef>
                <a:spcPct val="0"/>
              </a:spcBef>
              <a:buFont typeface="Courier New" charset="0"/>
              <a:buChar char="o"/>
            </a:pPr>
            <a:r>
              <a:rPr lang="en-US" sz="2000" dirty="0">
                <a:latin typeface="Helvetica Neue LT Std 55 Roman" charset="0"/>
                <a:ea typeface="Helvetica Neue LT Std 55 Roman" charset="0"/>
                <a:cs typeface="Helvetica Neue LT Std 55 Roman" charset="0"/>
              </a:rPr>
              <a:t>Check by calling the bank or by looking online or at an ATM</a:t>
            </a:r>
          </a:p>
          <a:p>
            <a:pPr>
              <a:spcBef>
                <a:spcPct val="50000"/>
              </a:spcBef>
            </a:pPr>
            <a:r>
              <a:rPr lang="en-US" sz="2000" b="1" dirty="0">
                <a:latin typeface="Helvetica Neue LT Std 55 Roman" charset="0"/>
                <a:ea typeface="Helvetica Neue LT Std 55 Roman" charset="0"/>
                <a:cs typeface="Helvetica Neue LT Std 55 Roman" charset="0"/>
              </a:rPr>
              <a:t>Beware of debit holds</a:t>
            </a:r>
          </a:p>
          <a:p>
            <a:pPr lvl="1">
              <a:spcBef>
                <a:spcPct val="0"/>
              </a:spcBef>
              <a:buFont typeface="Courier New" charset="0"/>
              <a:buChar char="o"/>
            </a:pPr>
            <a:r>
              <a:rPr lang="en-US" sz="2000" dirty="0">
                <a:latin typeface="Helvetica Neue LT Std 55 Roman" charset="0"/>
                <a:ea typeface="Helvetica Neue LT Std 55 Roman" charset="0"/>
                <a:cs typeface="Helvetica Neue LT Std 55 Roman" charset="0"/>
              </a:rPr>
              <a:t>Using a debit card at a restaurant, gas station, hotel or car rental agency may cause a “hold” to be placed on the account at an amount greater than the purchase.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4294967295"/>
          </p:nvPr>
        </p:nvSpPr>
        <p:spPr>
          <a:xfrm>
            <a:off x="464772" y="3969833"/>
            <a:ext cx="6088428" cy="2202367"/>
          </a:xfrm>
          <a:prstGeom prst="rect">
            <a:avLst/>
          </a:prstGeom>
        </p:spPr>
        <p:txBody>
          <a:bodyPr/>
          <a:lstStyle/>
          <a:p>
            <a:pPr>
              <a:buNone/>
            </a:pPr>
            <a:r>
              <a:rPr lang="en-US" sz="1800" dirty="0" smtClean="0">
                <a:latin typeface="Helvetica Neue LT Std 55 Roman" charset="0"/>
                <a:ea typeface="Helvetica Neue LT Std 55 Roman" charset="0"/>
                <a:cs typeface="Helvetica Neue LT Std 55 Roman" charset="0"/>
              </a:rPr>
              <a:t>It consists of 5 two-hour-long workshops:</a:t>
            </a:r>
            <a:br>
              <a:rPr lang="en-US" sz="1800" dirty="0" smtClean="0">
                <a:latin typeface="Helvetica Neue LT Std 55 Roman" charset="0"/>
                <a:ea typeface="Helvetica Neue LT Std 55 Roman" charset="0"/>
                <a:cs typeface="Helvetica Neue LT Std 55 Roman" charset="0"/>
              </a:rPr>
            </a:br>
            <a:endParaRPr lang="en-US" sz="1800" dirty="0" smtClean="0">
              <a:latin typeface="Helvetica Neue LT Std 55 Roman" charset="0"/>
              <a:ea typeface="Helvetica Neue LT Std 55 Roman" charset="0"/>
              <a:cs typeface="Helvetica Neue LT Std 55 Roman" charset="0"/>
            </a:endParaRPr>
          </a:p>
          <a:p>
            <a:r>
              <a:rPr lang="en-US" sz="1800" dirty="0">
                <a:latin typeface="Helvetica Neue LT Std 55 Roman" charset="0"/>
                <a:ea typeface="Helvetica Neue LT Std 55 Roman" charset="0"/>
                <a:cs typeface="Helvetica Neue LT Std 55 Roman" charset="0"/>
              </a:rPr>
              <a:t>Topic </a:t>
            </a:r>
            <a:r>
              <a:rPr lang="en-US" sz="1800" dirty="0" smtClean="0">
                <a:latin typeface="Helvetica Neue LT Std 55 Roman" charset="0"/>
                <a:ea typeface="Helvetica Neue LT Std 55 Roman" charset="0"/>
                <a:cs typeface="Helvetica Neue LT Std 55 Roman" charset="0"/>
              </a:rPr>
              <a:t>1: Basic </a:t>
            </a:r>
            <a:r>
              <a:rPr lang="en-US" sz="1800" dirty="0">
                <a:latin typeface="Helvetica Neue LT Std 55 Roman" charset="0"/>
                <a:ea typeface="Helvetica Neue LT Std 55 Roman" charset="0"/>
                <a:cs typeface="Helvetica Neue LT Std 55 Roman" charset="0"/>
              </a:rPr>
              <a:t>Money Management &amp; </a:t>
            </a:r>
            <a:r>
              <a:rPr lang="en-US" sz="1800" dirty="0" smtClean="0">
                <a:latin typeface="Helvetica Neue LT Std 55 Roman" charset="0"/>
                <a:ea typeface="Helvetica Neue LT Std 55 Roman" charset="0"/>
                <a:cs typeface="Helvetica Neue LT Std 55 Roman" charset="0"/>
              </a:rPr>
              <a:t>Budgeting</a:t>
            </a:r>
          </a:p>
          <a:p>
            <a:r>
              <a:rPr lang="en-US" sz="1800" b="1" dirty="0">
                <a:latin typeface="Helvetica Neue LT Std 75" charset="0"/>
                <a:ea typeface="Helvetica Neue LT Std 75" charset="0"/>
                <a:cs typeface="Helvetica Neue LT Std 75" charset="0"/>
              </a:rPr>
              <a:t>Topic 2: Banking &amp; Basic Financial Transactions</a:t>
            </a:r>
          </a:p>
          <a:p>
            <a:r>
              <a:rPr lang="en-US" sz="1800" dirty="0">
                <a:latin typeface="Helvetica Neue LT Std 55 Roman" charset="0"/>
                <a:ea typeface="Helvetica Neue LT Std 55 Roman" charset="0"/>
                <a:cs typeface="Helvetica Neue LT Std 55 Roman" charset="0"/>
              </a:rPr>
              <a:t>Topic 3: </a:t>
            </a:r>
            <a:r>
              <a:rPr lang="en-US" sz="1800" dirty="0" smtClean="0">
                <a:latin typeface="Helvetica Neue LT Std 55 Roman" charset="0"/>
                <a:ea typeface="Helvetica Neue LT Std 55 Roman" charset="0"/>
                <a:cs typeface="Helvetica Neue LT Std 55 Roman" charset="0"/>
              </a:rPr>
              <a:t>Credit</a:t>
            </a:r>
          </a:p>
          <a:p>
            <a:r>
              <a:rPr lang="en-US" sz="1800" dirty="0">
                <a:latin typeface="Helvetica Neue LT Std 55 Roman" charset="0"/>
                <a:ea typeface="Helvetica Neue LT Std 55 Roman" charset="0"/>
                <a:cs typeface="Helvetica Neue LT Std 55 Roman" charset="0"/>
              </a:rPr>
              <a:t>Topic </a:t>
            </a:r>
            <a:r>
              <a:rPr lang="en-US" sz="1800" dirty="0" smtClean="0">
                <a:latin typeface="Helvetica Neue LT Std 55 Roman" charset="0"/>
                <a:ea typeface="Helvetica Neue LT Std 55 Roman" charset="0"/>
                <a:cs typeface="Helvetica Neue LT Std 55 Roman" charset="0"/>
              </a:rPr>
              <a:t>4: </a:t>
            </a:r>
            <a:r>
              <a:rPr lang="en-US" sz="1800" dirty="0">
                <a:latin typeface="Helvetica Neue LT Std 55 Roman" charset="0"/>
                <a:ea typeface="Helvetica Neue LT Std 55 Roman" charset="0"/>
                <a:cs typeface="Helvetica Neue LT Std 55 Roman" charset="0"/>
              </a:rPr>
              <a:t>Creating a Profitable </a:t>
            </a:r>
            <a:r>
              <a:rPr lang="en-US" sz="1800" dirty="0" smtClean="0">
                <a:latin typeface="Helvetica Neue LT Std 55 Roman" charset="0"/>
                <a:ea typeface="Helvetica Neue LT Std 55 Roman" charset="0"/>
                <a:cs typeface="Helvetica Neue LT Std 55 Roman" charset="0"/>
              </a:rPr>
              <a:t>Business</a:t>
            </a:r>
          </a:p>
          <a:p>
            <a:r>
              <a:rPr lang="en-US" sz="1800" dirty="0">
                <a:latin typeface="Helvetica Neue LT Std 55 Roman" charset="0"/>
                <a:ea typeface="Helvetica Neue LT Std 55 Roman" charset="0"/>
                <a:cs typeface="Helvetica Neue LT Std 55 Roman" charset="0"/>
              </a:rPr>
              <a:t>Topic 5: Basic Financial </a:t>
            </a:r>
            <a:r>
              <a:rPr lang="en-US" sz="1800" dirty="0" smtClean="0">
                <a:latin typeface="Helvetica Neue LT Std 55 Roman" charset="0"/>
                <a:ea typeface="Helvetica Neue LT Std 55 Roman" charset="0"/>
                <a:cs typeface="Helvetica Neue LT Std 55 Roman" charset="0"/>
              </a:rPr>
              <a:t>Statements</a:t>
            </a:r>
            <a:endParaRPr lang="en-US" sz="1800" dirty="0">
              <a:latin typeface="Helvetica Neue LT Std 55 Roman" charset="0"/>
              <a:ea typeface="Helvetica Neue LT Std 55 Roman" charset="0"/>
              <a:cs typeface="Helvetica Neue LT Std 55 Roman" charset="0"/>
            </a:endParaRPr>
          </a:p>
          <a:p>
            <a:endParaRPr lang="en-US" sz="1800" dirty="0" smtClean="0">
              <a:latin typeface="Helvetica Neue LT Std 55 Roman" charset="0"/>
              <a:ea typeface="Helvetica Neue LT Std 55 Roman" charset="0"/>
              <a:cs typeface="Helvetica Neue LT Std 55 Roman" charset="0"/>
            </a:endParaRPr>
          </a:p>
          <a:p>
            <a:endParaRPr lang="en-US" sz="1800" dirty="0" smtClean="0">
              <a:latin typeface="Helvetica Neue LT Std 55 Roman" charset="0"/>
              <a:ea typeface="Helvetica Neue LT Std 55 Roman" charset="0"/>
              <a:cs typeface="Helvetica Neue LT Std 55 Roman" charset="0"/>
            </a:endParaRPr>
          </a:p>
        </p:txBody>
      </p:sp>
      <p:sp>
        <p:nvSpPr>
          <p:cNvPr id="8"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Introduction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sp>
        <p:nvSpPr>
          <p:cNvPr id="11" name="Rectangle 10"/>
          <p:cNvSpPr/>
          <p:nvPr/>
        </p:nvSpPr>
        <p:spPr>
          <a:xfrm>
            <a:off x="428802" y="1969150"/>
            <a:ext cx="7191197" cy="1477328"/>
          </a:xfrm>
          <a:prstGeom prst="rect">
            <a:avLst/>
          </a:prstGeom>
        </p:spPr>
        <p:txBody>
          <a:bodyPr wrap="square">
            <a:spAutoFit/>
          </a:bodyPr>
          <a:lstStyle/>
          <a:p>
            <a:pPr marL="0" marR="0">
              <a:spcBef>
                <a:spcPts val="0"/>
              </a:spcBef>
              <a:spcAft>
                <a:spcPts val="0"/>
              </a:spcAft>
            </a:pPr>
            <a:r>
              <a:rPr lang="en-US" dirty="0">
                <a:solidFill>
                  <a:srgbClr val="353535"/>
                </a:solidFill>
                <a:latin typeface="Helvetica Neue LT Std 55 Roman" charset="0"/>
                <a:ea typeface="Helvetica Neue LT Std 55 Roman" charset="0"/>
                <a:cs typeface="Helvetica Neue LT Std 55 Roman" charset="0"/>
              </a:rPr>
              <a:t>This curriculum was created as part of a project between the New York City Department of Consumer Affairs Office of Financial Empowerment and Make the Road New York, with the support of Citi Community </a:t>
            </a:r>
            <a:r>
              <a:rPr lang="en-US" dirty="0" smtClean="0">
                <a:solidFill>
                  <a:srgbClr val="353535"/>
                </a:solidFill>
                <a:latin typeface="Helvetica Neue LT Std 55 Roman" charset="0"/>
                <a:ea typeface="Helvetica Neue LT Std 55 Roman" charset="0"/>
                <a:cs typeface="Helvetica Neue LT Std 55 Roman" charset="0"/>
              </a:rPr>
              <a:t>Development </a:t>
            </a:r>
            <a:r>
              <a:rPr lang="en-US" dirty="0">
                <a:solidFill>
                  <a:srgbClr val="353535"/>
                </a:solidFill>
                <a:latin typeface="Helvetica Neue LT Std 55 Roman" charset="0"/>
                <a:ea typeface="Helvetica Neue LT Std 55 Roman" charset="0"/>
                <a:cs typeface="Helvetica Neue LT Std 55 Roman" charset="0"/>
              </a:rPr>
              <a:t>to integrate financial empowerment tools and training into the cooperative development process.</a:t>
            </a:r>
            <a:endParaRPr lang="en-US" dirty="0">
              <a:effectLst/>
              <a:latin typeface="Helvetica Neue LT Std 55 Roman" charset="0"/>
              <a:ea typeface="Helvetica Neue LT Std 55 Roman" charset="0"/>
              <a:cs typeface="Helvetica Neue LT Std 55 Roman"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301900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4294967295"/>
          </p:nvPr>
        </p:nvSpPr>
        <p:spPr>
          <a:xfrm>
            <a:off x="428803" y="1905000"/>
            <a:ext cx="8229600" cy="2057400"/>
          </a:xfrm>
          <a:prstGeom prst="rect">
            <a:avLst/>
          </a:prstGeom>
        </p:spPr>
        <p:txBody>
          <a:bodyPr/>
          <a:lstStyle/>
          <a:p>
            <a:pPr marL="282575" indent="-282575" eaLnBrk="1" hangingPunct="1">
              <a:lnSpc>
                <a:spcPct val="80000"/>
              </a:lnSpc>
              <a:spcBef>
                <a:spcPct val="0"/>
              </a:spcBef>
            </a:pPr>
            <a:r>
              <a:rPr lang="en-US" sz="2000" b="1" smtClean="0">
                <a:latin typeface="Helvetica Neue LT Std 55 Roman" charset="0"/>
                <a:ea typeface="Helvetica Neue LT Std 55 Roman" charset="0"/>
                <a:cs typeface="Helvetica Neue LT Std 55 Roman" charset="0"/>
              </a:rPr>
              <a:t>Earn interest, </a:t>
            </a:r>
            <a:r>
              <a:rPr lang="en-US" sz="2000" smtClean="0">
                <a:latin typeface="Helvetica Neue LT Std 55 Roman" charset="0"/>
                <a:ea typeface="Helvetica Neue LT Std 55 Roman" charset="0"/>
                <a:cs typeface="Helvetica Neue LT Std 55 Roman" charset="0"/>
              </a:rPr>
              <a:t>funds readily available</a:t>
            </a:r>
          </a:p>
          <a:p>
            <a:pPr marL="282575" indent="-282575" eaLnBrk="1" hangingPunct="1">
              <a:lnSpc>
                <a:spcPct val="80000"/>
              </a:lnSpc>
              <a:spcBef>
                <a:spcPct val="0"/>
              </a:spcBef>
              <a:buNone/>
            </a:pPr>
            <a:endParaRPr lang="en-US" sz="2000" smtClean="0">
              <a:latin typeface="Helvetica Neue LT Std 55 Roman" charset="0"/>
              <a:ea typeface="Helvetica Neue LT Std 55 Roman" charset="0"/>
              <a:cs typeface="Helvetica Neue LT Std 55 Roman" charset="0"/>
            </a:endParaRPr>
          </a:p>
          <a:p>
            <a:pPr marL="282575" indent="-282575" eaLnBrk="1" hangingPunct="1">
              <a:lnSpc>
                <a:spcPct val="80000"/>
              </a:lnSpc>
              <a:spcBef>
                <a:spcPct val="0"/>
              </a:spcBef>
            </a:pPr>
            <a:r>
              <a:rPr lang="en-US" sz="2000" b="1" smtClean="0">
                <a:latin typeface="Helvetica Neue LT Std 55 Roman" charset="0"/>
                <a:ea typeface="Helvetica Neue LT Std 55 Roman" charset="0"/>
                <a:cs typeface="Helvetica Neue LT Std 55 Roman" charset="0"/>
              </a:rPr>
              <a:t>Paychecks can be directly deposited </a:t>
            </a:r>
            <a:r>
              <a:rPr lang="en-US" sz="2000" smtClean="0">
                <a:latin typeface="Helvetica Neue LT Std 55 Roman" charset="0"/>
                <a:ea typeface="Helvetica Neue LT Std 55 Roman" charset="0"/>
                <a:cs typeface="Helvetica Neue LT Std 55 Roman" charset="0"/>
              </a:rPr>
              <a:t>into accounts electronically</a:t>
            </a:r>
          </a:p>
          <a:p>
            <a:pPr marL="282575" indent="-282575" eaLnBrk="1" hangingPunct="1">
              <a:lnSpc>
                <a:spcPct val="80000"/>
              </a:lnSpc>
              <a:spcBef>
                <a:spcPct val="0"/>
              </a:spcBef>
              <a:buNone/>
            </a:pPr>
            <a:endParaRPr lang="en-US" sz="2000" smtClean="0">
              <a:latin typeface="Helvetica Neue LT Std 55 Roman" charset="0"/>
              <a:ea typeface="Helvetica Neue LT Std 55 Roman" charset="0"/>
              <a:cs typeface="Helvetica Neue LT Std 55 Roman" charset="0"/>
            </a:endParaRPr>
          </a:p>
          <a:p>
            <a:pPr marL="282575" indent="-282575" eaLnBrk="1" hangingPunct="1">
              <a:lnSpc>
                <a:spcPct val="80000"/>
              </a:lnSpc>
              <a:spcBef>
                <a:spcPct val="0"/>
              </a:spcBef>
            </a:pPr>
            <a:r>
              <a:rPr lang="en-US" sz="2000" b="1" smtClean="0">
                <a:latin typeface="Helvetica Neue LT Std 55 Roman" charset="0"/>
                <a:ea typeface="Helvetica Neue LT Std 55 Roman" charset="0"/>
                <a:cs typeface="Helvetica Neue LT Std 55 Roman" charset="0"/>
              </a:rPr>
              <a:t>Arrange regular saving with automated transfers </a:t>
            </a:r>
            <a:r>
              <a:rPr lang="en-US" sz="2000" smtClean="0">
                <a:latin typeface="Helvetica Neue LT Std 55 Roman" charset="0"/>
                <a:ea typeface="Helvetica Neue LT Std 55 Roman" charset="0"/>
                <a:cs typeface="Helvetica Neue LT Std 55 Roman" charset="0"/>
              </a:rPr>
              <a:t>from checking, savings, or payroll</a:t>
            </a:r>
          </a:p>
          <a:p>
            <a:pPr marL="282575" indent="-282575" eaLnBrk="1" hangingPunct="1">
              <a:lnSpc>
                <a:spcPct val="80000"/>
              </a:lnSpc>
              <a:spcBef>
                <a:spcPct val="0"/>
              </a:spcBef>
            </a:pPr>
            <a:endParaRPr lang="en-US" sz="2000" smtClean="0">
              <a:latin typeface="Helvetica Neue LT Std 55 Roman" charset="0"/>
              <a:ea typeface="Helvetica Neue LT Std 55 Roman" charset="0"/>
              <a:cs typeface="Helvetica Neue LT Std 55 Roman" charset="0"/>
            </a:endParaRPr>
          </a:p>
          <a:p>
            <a:pPr marL="282575" indent="-282575" eaLnBrk="1" hangingPunct="1">
              <a:lnSpc>
                <a:spcPct val="80000"/>
              </a:lnSpc>
              <a:spcBef>
                <a:spcPct val="0"/>
              </a:spcBef>
            </a:pPr>
            <a:r>
              <a:rPr lang="en-US" sz="2000" b="1" smtClean="0">
                <a:latin typeface="Helvetica Neue LT Std 55 Roman" charset="0"/>
                <a:ea typeface="Helvetica Neue LT Std 55 Roman" charset="0"/>
                <a:cs typeface="Helvetica Neue LT Std 55 Roman" charset="0"/>
              </a:rPr>
              <a:t>Features often include an ATM card or debit </a:t>
            </a:r>
            <a:r>
              <a:rPr lang="en-US" sz="2000" b="1">
                <a:latin typeface="Helvetica Neue LT Std 55 Roman" charset="0"/>
                <a:ea typeface="Helvetica Neue LT Std 55 Roman" charset="0"/>
                <a:cs typeface="Helvetica Neue LT Std 55 Roman" charset="0"/>
              </a:rPr>
              <a:t>c</a:t>
            </a:r>
            <a:r>
              <a:rPr lang="en-US" sz="2000" b="1" smtClean="0">
                <a:latin typeface="Helvetica Neue LT Std 55 Roman" charset="0"/>
                <a:ea typeface="Helvetica Neue LT Std 55 Roman" charset="0"/>
                <a:cs typeface="Helvetica Neue LT Std 55 Roman" charset="0"/>
              </a:rPr>
              <a:t>ard</a:t>
            </a:r>
          </a:p>
        </p:txBody>
      </p:sp>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Savings Account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Savings vs. Investments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498919"/>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smtClean="0">
                <a:solidFill>
                  <a:schemeClr val="tx1"/>
                </a:solidFill>
                <a:latin typeface="Helvetica Neue LT Std 55 Roman" charset="0"/>
                <a:ea typeface="Helvetica Neue LT Std 55 Roman" charset="0"/>
                <a:cs typeface="Helvetica Neue LT Std 55 Roman" charset="0"/>
              </a:rPr>
              <a:t>Savings</a:t>
            </a:r>
            <a:endParaRPr lang="en-US" sz="2400" b="1">
              <a:solidFill>
                <a:srgbClr val="000000"/>
              </a:solidFill>
              <a:latin typeface="Helvetica Neue LT Std 55 Roman" charset="0"/>
              <a:ea typeface="Helvetica Neue LT Std 55 Roman" charset="0"/>
              <a:cs typeface="Helvetica Neue LT Std 55 Roman" charset="0"/>
            </a:endParaRPr>
          </a:p>
        </p:txBody>
      </p:sp>
      <p:sp>
        <p:nvSpPr>
          <p:cNvPr id="18" name="Content Placeholder 2"/>
          <p:cNvSpPr txBox="1">
            <a:spLocks/>
          </p:cNvSpPr>
          <p:nvPr/>
        </p:nvSpPr>
        <p:spPr bwMode="auto">
          <a:xfrm>
            <a:off x="-10886" y="2362201"/>
            <a:ext cx="7495997"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lnSpc>
                <a:spcPct val="90000"/>
              </a:lnSpc>
              <a:buFontTx/>
              <a:buChar char="•"/>
            </a:pPr>
            <a:r>
              <a:rPr lang="en-US" sz="2000">
                <a:latin typeface="Helvetica Neue LT Std 55 Roman" charset="0"/>
                <a:ea typeface="Helvetica Neue LT Std 55 Roman" charset="0"/>
                <a:cs typeface="Helvetica Neue LT Std 55 Roman" charset="0"/>
              </a:rPr>
              <a:t>Funds set aside for </a:t>
            </a:r>
            <a:r>
              <a:rPr lang="en-US" sz="2000" smtClean="0">
                <a:latin typeface="Helvetica Neue LT Std 55 Roman" charset="0"/>
                <a:ea typeface="Helvetica Neue LT Std 55 Roman" charset="0"/>
                <a:cs typeface="Helvetica Neue LT Std 55 Roman" charset="0"/>
              </a:rPr>
              <a:t>short-term </a:t>
            </a:r>
            <a:r>
              <a:rPr lang="en-US" sz="2000">
                <a:latin typeface="Helvetica Neue LT Std 55 Roman" charset="0"/>
                <a:ea typeface="Helvetica Neue LT Std 55 Roman" charset="0"/>
                <a:cs typeface="Helvetica Neue LT Std 55 Roman" charset="0"/>
              </a:rPr>
              <a:t>needs (usually defined as one year or less)</a:t>
            </a:r>
          </a:p>
        </p:txBody>
      </p:sp>
      <p:sp>
        <p:nvSpPr>
          <p:cNvPr id="19" name="Title 1"/>
          <p:cNvSpPr txBox="1">
            <a:spLocks/>
          </p:cNvSpPr>
          <p:nvPr/>
        </p:nvSpPr>
        <p:spPr bwMode="auto">
          <a:xfrm>
            <a:off x="428803" y="3311378"/>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smtClean="0">
                <a:solidFill>
                  <a:schemeClr val="tx1"/>
                </a:solidFill>
                <a:latin typeface="Helvetica Neue LT Std 55 Roman" charset="0"/>
                <a:ea typeface="Helvetica Neue LT Std 55 Roman" charset="0"/>
                <a:cs typeface="Helvetica Neue LT Std 55 Roman" charset="0"/>
              </a:rPr>
              <a:t>Investments are long-term</a:t>
            </a:r>
            <a:endParaRPr lang="en-US" sz="2400" b="1">
              <a:solidFill>
                <a:srgbClr val="000000"/>
              </a:solidFill>
              <a:latin typeface="Helvetica Neue LT Std 55 Roman" charset="0"/>
              <a:ea typeface="Helvetica Neue LT Std 55 Roman" charset="0"/>
              <a:cs typeface="Helvetica Neue LT Std 55 Roman" charset="0"/>
            </a:endParaRPr>
          </a:p>
        </p:txBody>
      </p:sp>
      <p:sp>
        <p:nvSpPr>
          <p:cNvPr id="20" name="Content Placeholder 2"/>
          <p:cNvSpPr txBox="1">
            <a:spLocks/>
          </p:cNvSpPr>
          <p:nvPr/>
        </p:nvSpPr>
        <p:spPr bwMode="auto">
          <a:xfrm>
            <a:off x="-10886" y="4174660"/>
            <a:ext cx="7495997" cy="2683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lnSpc>
                <a:spcPct val="90000"/>
              </a:lnSpc>
              <a:buFontTx/>
              <a:buChar char="•"/>
            </a:pPr>
            <a:r>
              <a:rPr lang="en-US" sz="2000" i="1">
                <a:latin typeface="Helvetica Neue LT Std 55 Roman" charset="0"/>
                <a:ea typeface="Helvetica Neue LT Std 55 Roman" charset="0"/>
                <a:cs typeface="Helvetica Neue LT Std 55 Roman" charset="0"/>
              </a:rPr>
              <a:t>Assets acquired for future income </a:t>
            </a:r>
            <a:r>
              <a:rPr lang="en-US" sz="2000">
                <a:latin typeface="Helvetica Neue LT Std 55 Roman" charset="0"/>
                <a:ea typeface="Helvetica Neue LT Std 55 Roman" charset="0"/>
                <a:cs typeface="Helvetica Neue LT Std 55 Roman" charset="0"/>
              </a:rPr>
              <a:t>or benefit</a:t>
            </a:r>
          </a:p>
          <a:p>
            <a:pPr lvl="1" eaLnBrk="1" hangingPunct="1">
              <a:lnSpc>
                <a:spcPct val="90000"/>
              </a:lnSpc>
              <a:buFontTx/>
              <a:buChar char="•"/>
            </a:pPr>
            <a:r>
              <a:rPr lang="en-US" sz="2000">
                <a:latin typeface="Helvetica Neue LT Std 55 Roman" charset="0"/>
                <a:ea typeface="Helvetica Neue LT Std 55 Roman" charset="0"/>
                <a:cs typeface="Helvetica Neue LT Std 55 Roman" charset="0"/>
              </a:rPr>
              <a:t>Increase by generating income (interest or dividends) </a:t>
            </a:r>
          </a:p>
          <a:p>
            <a:pPr lvl="1" eaLnBrk="1" hangingPunct="1">
              <a:lnSpc>
                <a:spcPct val="90000"/>
              </a:lnSpc>
              <a:buFontTx/>
              <a:buChar char="•"/>
            </a:pPr>
            <a:r>
              <a:rPr lang="en-US" sz="2000">
                <a:latin typeface="Helvetica Neue LT Std 55 Roman" charset="0"/>
                <a:ea typeface="Helvetica Neue LT Std 55 Roman" charset="0"/>
                <a:cs typeface="Helvetica Neue LT Std 55 Roman" charset="0"/>
              </a:rPr>
              <a:t>Grow by appreciating in value</a:t>
            </a:r>
          </a:p>
          <a:p>
            <a:pPr lvl="1" eaLnBrk="1" hangingPunct="1">
              <a:lnSpc>
                <a:spcPct val="90000"/>
              </a:lnSpc>
              <a:buFontTx/>
              <a:buChar char="•"/>
            </a:pPr>
            <a:r>
              <a:rPr lang="en-US" sz="2000">
                <a:latin typeface="Helvetica Neue LT Std 55 Roman" charset="0"/>
                <a:ea typeface="Helvetica Neue LT Std 55 Roman" charset="0"/>
                <a:cs typeface="Helvetica Neue LT Std 55 Roman" charset="0"/>
              </a:rPr>
              <a:t>Income earned and appreciation in value </a:t>
            </a:r>
            <a:r>
              <a:rPr lang="en-US" sz="2000" i="1">
                <a:latin typeface="Helvetica Neue LT Std 55 Roman" charset="0"/>
                <a:ea typeface="Helvetica Neue LT Std 55 Roman" charset="0"/>
                <a:cs typeface="Helvetica Neue LT Std 55 Roman" charset="0"/>
              </a:rPr>
              <a:t>increases wealth</a:t>
            </a:r>
            <a:endParaRPr lang="en-US" sz="200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20"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21"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22" name="Picture 21"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3" name="Rectangle 22"/>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Savings vs. Investments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25" name="Rectangle 24"/>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27" name="Straight Connector 26"/>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29" name="Content Placeholder 2"/>
          <p:cNvSpPr txBox="1">
            <a:spLocks/>
          </p:cNvSpPr>
          <p:nvPr/>
        </p:nvSpPr>
        <p:spPr bwMode="auto">
          <a:xfrm>
            <a:off x="304800" y="19050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7663" lvl="1" indent="-233363" eaLnBrk="1" hangingPunct="1">
              <a:buFontTx/>
              <a:buChar char="•"/>
            </a:pPr>
            <a:r>
              <a:rPr lang="en-US" sz="2000" b="1" dirty="0">
                <a:latin typeface="Helvetica Neue LT Std 55 Roman" charset="0"/>
                <a:ea typeface="Helvetica Neue LT Std 55 Roman" charset="0"/>
                <a:cs typeface="Helvetica Neue LT Std 55 Roman" charset="0"/>
              </a:rPr>
              <a:t>Liquid savings readily available as cash </a:t>
            </a:r>
            <a:r>
              <a:rPr lang="en-US" sz="2000" dirty="0">
                <a:latin typeface="Helvetica Neue LT Std 55 Roman" charset="0"/>
                <a:ea typeface="Helvetica Neue LT Std 55 Roman" charset="0"/>
                <a:cs typeface="Helvetica Neue LT Std 55 Roman" charset="0"/>
              </a:rPr>
              <a:t>and not intended for long-term investment</a:t>
            </a:r>
          </a:p>
          <a:p>
            <a:pPr marL="347663" lvl="1" indent="-233363" eaLnBrk="1" hangingPunct="1">
              <a:buFontTx/>
              <a:buNone/>
            </a:pPr>
            <a:endParaRPr lang="en-US" sz="2000" dirty="0">
              <a:latin typeface="Helvetica Neue LT Std 55 Roman" charset="0"/>
              <a:ea typeface="Helvetica Neue LT Std 55 Roman" charset="0"/>
              <a:cs typeface="Helvetica Neue LT Std 55 Roman" charset="0"/>
            </a:endParaRPr>
          </a:p>
          <a:p>
            <a:pPr marL="347663" lvl="1" indent="-233363" eaLnBrk="1" hangingPunct="1">
              <a:buFontTx/>
              <a:buChar char="•"/>
            </a:pPr>
            <a:r>
              <a:rPr lang="en-US" sz="2000" b="1" dirty="0">
                <a:latin typeface="Helvetica Neue LT Std 55 Roman" charset="0"/>
                <a:ea typeface="Helvetica Neue LT Std 55 Roman" charset="0"/>
                <a:cs typeface="Helvetica Neue LT Std 55 Roman" charset="0"/>
              </a:rPr>
              <a:t>Liquid </a:t>
            </a:r>
            <a:r>
              <a:rPr lang="en-US" sz="2000" b="1" dirty="0" smtClean="0">
                <a:latin typeface="Helvetica Neue LT Std 55 Roman" charset="0"/>
                <a:ea typeface="Helvetica Neue LT Std 55 Roman" charset="0"/>
                <a:cs typeface="Helvetica Neue LT Std 55 Roman" charset="0"/>
              </a:rPr>
              <a:t>savings</a:t>
            </a:r>
            <a:r>
              <a:rPr lang="en-US" sz="2000" dirty="0" smtClean="0"/>
              <a:t>—</a:t>
            </a:r>
            <a:r>
              <a:rPr lang="en-US" sz="2000" b="1" dirty="0" smtClean="0">
                <a:latin typeface="Helvetica Neue LT Std 55 Roman" charset="0"/>
                <a:ea typeface="Helvetica Neue LT Std 55 Roman" charset="0"/>
                <a:cs typeface="Helvetica Neue LT Std 55 Roman" charset="0"/>
              </a:rPr>
              <a:t>“forced </a:t>
            </a:r>
            <a:r>
              <a:rPr lang="en-US" sz="2000" b="1" dirty="0">
                <a:latin typeface="Helvetica Neue LT Std 55 Roman" charset="0"/>
                <a:ea typeface="Helvetica Neue LT Std 55 Roman" charset="0"/>
                <a:cs typeface="Helvetica Neue LT Std 55 Roman" charset="0"/>
              </a:rPr>
              <a:t>savings,” </a:t>
            </a:r>
            <a:r>
              <a:rPr lang="en-US" sz="2000" dirty="0">
                <a:latin typeface="Helvetica Neue LT Std 55 Roman" charset="0"/>
                <a:ea typeface="Helvetica Neue LT Std 55 Roman" charset="0"/>
                <a:cs typeface="Helvetica Neue LT Std 55 Roman" charset="0"/>
              </a:rPr>
              <a:t>e.g</a:t>
            </a:r>
            <a:r>
              <a:rPr lang="en-US" sz="2000" dirty="0" smtClean="0">
                <a:latin typeface="Helvetica Neue LT Std 55 Roman" charset="0"/>
                <a:ea typeface="Helvetica Neue LT Std 55 Roman" charset="0"/>
                <a:cs typeface="Helvetica Neue LT Std 55 Roman" charset="0"/>
              </a:rPr>
              <a:t>., over-withholding </a:t>
            </a:r>
            <a:r>
              <a:rPr lang="en-US" sz="2000" dirty="0">
                <a:latin typeface="Helvetica Neue LT Std 55 Roman" charset="0"/>
                <a:ea typeface="Helvetica Neue LT Std 55 Roman" charset="0"/>
                <a:cs typeface="Helvetica Neue LT Std 55 Roman" charset="0"/>
              </a:rPr>
              <a:t>income tax in order to get a big refund</a:t>
            </a:r>
          </a:p>
          <a:p>
            <a:pPr marL="1147762" lvl="3" indent="-342900" eaLnBrk="1" hangingPunct="1">
              <a:buFont typeface="Courier New" charset="0"/>
              <a:buChar char="o"/>
            </a:pPr>
            <a:r>
              <a:rPr lang="en-US" dirty="0">
                <a:latin typeface="Helvetica Neue LT Std 55 Roman" charset="0"/>
                <a:ea typeface="Helvetica Neue LT Std 55 Roman" charset="0"/>
                <a:cs typeface="Helvetica Neue LT Std 55 Roman" charset="0"/>
              </a:rPr>
              <a:t>Affects cash flow, may impact ability to manage funds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Content Placeholder 2"/>
          <p:cNvSpPr>
            <a:spLocks noGrp="1"/>
          </p:cNvSpPr>
          <p:nvPr>
            <p:ph idx="4294967295"/>
          </p:nvPr>
        </p:nvSpPr>
        <p:spPr>
          <a:xfrm>
            <a:off x="428803" y="1905000"/>
            <a:ext cx="8229600" cy="4800600"/>
          </a:xfrm>
          <a:prstGeom prst="rect">
            <a:avLst/>
          </a:prstGeom>
        </p:spPr>
        <p:txBody>
          <a:bodyPr/>
          <a:lstStyle/>
          <a:p>
            <a:pPr eaLnBrk="1" hangingPunct="1">
              <a:lnSpc>
                <a:spcPct val="80000"/>
              </a:lnSpc>
              <a:buFontTx/>
              <a:buNone/>
            </a:pPr>
            <a:r>
              <a:rPr lang="en-US" sz="2000" b="1" smtClean="0">
                <a:latin typeface="Helvetica Neue LT Std 55 Roman" charset="0"/>
                <a:ea typeface="Helvetica Neue LT Std 55 Roman" charset="0"/>
                <a:cs typeface="Helvetica Neue LT Std 55 Roman" charset="0"/>
              </a:rPr>
              <a:t>STARTING TO SAVE EARLY – Assume a 3% Return</a:t>
            </a:r>
          </a:p>
          <a:p>
            <a:pPr eaLnBrk="1" hangingPunct="1">
              <a:lnSpc>
                <a:spcPct val="80000"/>
              </a:lnSpc>
              <a:buFontTx/>
              <a:buNone/>
            </a:pPr>
            <a:endParaRPr lang="en-US" sz="2000" smtClean="0">
              <a:latin typeface="Helvetica Neue LT Std 55 Roman" charset="0"/>
              <a:ea typeface="Helvetica Neue LT Std 55 Roman" charset="0"/>
              <a:cs typeface="Helvetica Neue LT Std 55 Roman" charset="0"/>
            </a:endParaRPr>
          </a:p>
          <a:p>
            <a:pPr eaLnBrk="1" hangingPunct="1">
              <a:lnSpc>
                <a:spcPct val="80000"/>
              </a:lnSpc>
            </a:pPr>
            <a:r>
              <a:rPr lang="en-US" sz="2000" smtClean="0">
                <a:latin typeface="Helvetica Neue LT Std 55 Roman" charset="0"/>
                <a:ea typeface="Helvetica Neue LT Std 55 Roman" charset="0"/>
                <a:cs typeface="Helvetica Neue LT Std 55 Roman" charset="0"/>
              </a:rPr>
              <a:t>The following example shows you what a difference starting to save early can make.</a:t>
            </a:r>
            <a:endParaRPr lang="en-US" sz="2000" i="1" smtClean="0">
              <a:latin typeface="Helvetica Neue LT Std 55 Roman" charset="0"/>
              <a:ea typeface="Helvetica Neue LT Std 55 Roman" charset="0"/>
              <a:cs typeface="Helvetica Neue LT Std 55 Roman" charset="0"/>
            </a:endParaRPr>
          </a:p>
          <a:p>
            <a:pPr eaLnBrk="1" hangingPunct="1">
              <a:lnSpc>
                <a:spcPct val="80000"/>
              </a:lnSpc>
              <a:buFontTx/>
              <a:buNone/>
            </a:pPr>
            <a:r>
              <a:rPr lang="en-US" sz="2000" i="1" smtClean="0">
                <a:latin typeface="Helvetica Neue LT Std 55 Roman" charset="0"/>
                <a:ea typeface="Helvetica Neue LT Std 55 Roman" charset="0"/>
                <a:cs typeface="Helvetica Neue LT Std 55 Roman" charset="0"/>
              </a:rPr>
              <a:t>	</a:t>
            </a:r>
            <a:r>
              <a:rPr lang="en-US" sz="1800" i="1" smtClean="0">
                <a:latin typeface="Helvetica Neue LT Std 55 Roman" charset="0"/>
                <a:ea typeface="Helvetica Neue LT Std 55 Roman" charset="0"/>
                <a:cs typeface="Helvetica Neue LT Std 55 Roman" charset="0"/>
              </a:rPr>
              <a:t>In this case, we have student Julio beginning to save $1,000 per year beginning at the age of 16. By the time that Julio is 25 years old, he has saved $10,000. If he never puts any more of his own money into the account, at the rate of 3% per year, Julio will have $38,517.33 in his account by the time he is 50 years old. In other words, for his input of $10,000, he has gotten a return of $28,517.33.</a:t>
            </a:r>
            <a:r>
              <a:rPr lang="en-US" sz="1800" smtClean="0">
                <a:latin typeface="Helvetica Neue LT Std 55 Roman" charset="0"/>
                <a:ea typeface="Helvetica Neue LT Std 55 Roman" charset="0"/>
                <a:cs typeface="Helvetica Neue LT Std 55 Roman" charset="0"/>
              </a:rPr>
              <a:t> </a:t>
            </a:r>
          </a:p>
          <a:p>
            <a:pPr eaLnBrk="1" hangingPunct="1">
              <a:lnSpc>
                <a:spcPct val="80000"/>
              </a:lnSpc>
              <a:buFontTx/>
              <a:buNone/>
            </a:pPr>
            <a:endParaRPr lang="en-US" sz="2000" smtClean="0">
              <a:latin typeface="Helvetica Neue LT Std 55 Roman" charset="0"/>
              <a:ea typeface="Helvetica Neue LT Std 55 Roman" charset="0"/>
              <a:cs typeface="Helvetica Neue LT Std 55 Roman" charset="0"/>
            </a:endParaRPr>
          </a:p>
          <a:p>
            <a:pPr eaLnBrk="1" hangingPunct="1">
              <a:lnSpc>
                <a:spcPct val="80000"/>
              </a:lnSpc>
            </a:pPr>
            <a:r>
              <a:rPr lang="en-US" sz="2000" smtClean="0">
                <a:latin typeface="Helvetica Neue LT Std 55 Roman" charset="0"/>
                <a:ea typeface="Helvetica Neue LT Std 55 Roman" charset="0"/>
                <a:cs typeface="Helvetica Neue LT Std 55 Roman" charset="0"/>
              </a:rPr>
              <a:t>Compare what happens to Mei who does not start to save until she is 26 years old.</a:t>
            </a:r>
          </a:p>
          <a:p>
            <a:pPr eaLnBrk="1" hangingPunct="1">
              <a:lnSpc>
                <a:spcPct val="80000"/>
              </a:lnSpc>
              <a:buFontTx/>
              <a:buNone/>
            </a:pPr>
            <a:r>
              <a:rPr lang="en-US" sz="2000" smtClean="0">
                <a:latin typeface="Helvetica Neue LT Std 55 Roman" charset="0"/>
                <a:ea typeface="Helvetica Neue LT Std 55 Roman" charset="0"/>
                <a:cs typeface="Helvetica Neue LT Std 55 Roman" charset="0"/>
              </a:rPr>
              <a:t>	</a:t>
            </a:r>
            <a:r>
              <a:rPr lang="en-US" sz="1800" i="1" smtClean="0">
                <a:latin typeface="Helvetica Neue LT Std 55 Roman" charset="0"/>
                <a:ea typeface="Helvetica Neue LT Std 55 Roman" charset="0"/>
                <a:cs typeface="Helvetica Neue LT Std 55 Roman" charset="0"/>
              </a:rPr>
              <a:t>Assuming Mei saves $1,000 per year for 25 years, at the rate of 3%, by the time Mei is 50 years old, she will have input $25,000 to have $36,323.01 in the account. Her return on her input of $25,000 is only $11,323.01. In other words, Mei put in two and half times the money that Julio did and yielded less than half of the money that Julio yielded.</a:t>
            </a:r>
          </a:p>
        </p:txBody>
      </p:sp>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TIME </a:t>
            </a:r>
            <a:r>
              <a:rPr lang="mr-IN" sz="2800" b="1" kern="0" smtClean="0">
                <a:solidFill>
                  <a:srgbClr val="284B23"/>
                </a:solidFill>
                <a:latin typeface="Helvetica Neue LT Std 55 Roman" charset="0"/>
                <a:ea typeface="Helvetica Neue LT Std 55 Roman" charset="0"/>
                <a:cs typeface="Helvetica Neue LT Std 55 Roman" charset="0"/>
              </a:rPr>
              <a:t>–</a:t>
            </a:r>
            <a:r>
              <a:rPr lang="en-US" sz="2800" b="1" kern="0" smtClean="0">
                <a:solidFill>
                  <a:srgbClr val="284B23"/>
                </a:solidFill>
                <a:latin typeface="Helvetica Neue LT Std 55 Roman" charset="0"/>
                <a:ea typeface="Helvetica Neue LT Std 55 Roman" charset="0"/>
                <a:cs typeface="Helvetica Neue LT Std 55 Roman" charset="0"/>
              </a:rPr>
              <a:t> The Advantage of Starting NOW</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9" name="Picture 15"/>
          <p:cNvPicPr>
            <a:picLocks noChangeAspect="1" noChangeArrowheads="1"/>
          </p:cNvPicPr>
          <p:nvPr/>
        </p:nvPicPr>
        <p:blipFill>
          <a:blip r:embed="rId3" cstate="print"/>
          <a:srcRect/>
          <a:stretch>
            <a:fillRect/>
          </a:stretch>
        </p:blipFill>
        <p:spPr bwMode="auto">
          <a:xfrm>
            <a:off x="533400" y="1851741"/>
            <a:ext cx="4343400" cy="4625259"/>
          </a:xfrm>
          <a:prstGeom prst="rect">
            <a:avLst/>
          </a:prstGeom>
          <a:noFill/>
          <a:ln w="9525">
            <a:noFill/>
            <a:miter lim="800000"/>
            <a:headEnd/>
            <a:tailEnd/>
          </a:ln>
        </p:spPr>
      </p:pic>
      <p:pic>
        <p:nvPicPr>
          <p:cNvPr id="19"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pic>
        <p:nvPicPr>
          <p:cNvPr id="20" name="Picture 5"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p:spPr>
      </p:pic>
      <p:pic>
        <p:nvPicPr>
          <p:cNvPr id="21"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pic>
        <p:nvPicPr>
          <p:cNvPr id="22" name="Picture 21"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sp>
        <p:nvSpPr>
          <p:cNvPr id="23" name="Rectangle 22"/>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TIME </a:t>
            </a:r>
            <a:r>
              <a:rPr lang="mr-IN" sz="2800" b="1" kern="0" smtClean="0">
                <a:solidFill>
                  <a:srgbClr val="284B23"/>
                </a:solidFill>
                <a:latin typeface="Helvetica Neue LT Std 55 Roman" charset="0"/>
                <a:ea typeface="Helvetica Neue LT Std 55 Roman" charset="0"/>
                <a:cs typeface="Helvetica Neue LT Std 55 Roman" charset="0"/>
              </a:rPr>
              <a:t>–</a:t>
            </a:r>
            <a:r>
              <a:rPr lang="en-US" sz="2800" b="1" kern="0" smtClean="0">
                <a:solidFill>
                  <a:srgbClr val="284B23"/>
                </a:solidFill>
                <a:latin typeface="Helvetica Neue LT Std 55 Roman" charset="0"/>
                <a:ea typeface="Helvetica Neue LT Std 55 Roman" charset="0"/>
                <a:cs typeface="Helvetica Neue LT Std 55 Roman" charset="0"/>
              </a:rPr>
              <a:t> The Advantage of Starting NOW</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25" name="Rectangle 24"/>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white_OFE"/>
          <p:cNvPicPr>
            <a:picLocks noChangeAspect="1" noChangeArrowheads="1"/>
          </p:cNvPicPr>
          <p:nvPr/>
        </p:nvPicPr>
        <p:blipFill>
          <a:blip r:embed="rId4" cstate="print"/>
          <a:srcRect/>
          <a:stretch>
            <a:fillRect/>
          </a:stretch>
        </p:blipFill>
        <p:spPr bwMode="auto">
          <a:xfrm>
            <a:off x="533400" y="160909"/>
            <a:ext cx="1371600" cy="170481"/>
          </a:xfrm>
          <a:prstGeom prst="rect">
            <a:avLst/>
          </a:prstGeom>
          <a:noFill/>
          <a:ln w="9525">
            <a:noFill/>
            <a:miter lim="800000"/>
            <a:headEnd/>
            <a:tailEnd/>
          </a:ln>
        </p:spPr>
      </p:pic>
      <p:cxnSp>
        <p:nvCxnSpPr>
          <p:cNvPr id="27" name="Straight Connector 26"/>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3" y="765357"/>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Certificate of Deposit</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ct val="80000"/>
              </a:lnSpc>
              <a:buFontTx/>
              <a:buNone/>
              <a:tabLst>
                <a:tab pos="914400" algn="l"/>
              </a:tabLst>
            </a:pPr>
            <a:r>
              <a:rPr lang="en-US" sz="2400" b="1">
                <a:latin typeface="Helvetica Neue LT Std 55 Roman" charset="0"/>
                <a:ea typeface="Helvetica Neue LT Std 55 Roman" charset="0"/>
                <a:cs typeface="Helvetica Neue LT Std 55 Roman" charset="0"/>
              </a:rPr>
              <a:t>Certificates of Deposit or “Time Deposits”</a:t>
            </a:r>
          </a:p>
        </p:txBody>
      </p:sp>
      <p:sp>
        <p:nvSpPr>
          <p:cNvPr id="18" name="Content Placeholder 2"/>
          <p:cNvSpPr txBox="1">
            <a:spLocks/>
          </p:cNvSpPr>
          <p:nvPr/>
        </p:nvSpPr>
        <p:spPr bwMode="auto">
          <a:xfrm>
            <a:off x="417917" y="2743201"/>
            <a:ext cx="7495997"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tabLst>
                <a:tab pos="914400" algn="l"/>
              </a:tabLst>
            </a:pPr>
            <a:r>
              <a:rPr lang="en-US" sz="2000" dirty="0">
                <a:latin typeface="Helvetica Neue LT Std 55 Roman" charset="0"/>
                <a:ea typeface="Helvetica Neue LT Std 55 Roman" charset="0"/>
                <a:cs typeface="Helvetica Neue LT Std 55 Roman" charset="0"/>
              </a:rPr>
              <a:t>Certificate evidencing a deposit for an agreed fixed term (date of maturity) at an agreed fixed rate of return or interest</a:t>
            </a:r>
          </a:p>
          <a:p>
            <a:pPr eaLnBrk="1" hangingPunct="1">
              <a:lnSpc>
                <a:spcPct val="80000"/>
              </a:lnSpc>
              <a:tabLst>
                <a:tab pos="914400" algn="l"/>
              </a:tabLst>
            </a:pPr>
            <a:endParaRPr lang="en-US" sz="2000" dirty="0">
              <a:latin typeface="Helvetica Neue LT Std 55 Roman" charset="0"/>
              <a:ea typeface="Helvetica Neue LT Std 55 Roman" charset="0"/>
              <a:cs typeface="Helvetica Neue LT Std 55 Roman" charset="0"/>
            </a:endParaRPr>
          </a:p>
          <a:p>
            <a:pPr eaLnBrk="1" hangingPunct="1">
              <a:lnSpc>
                <a:spcPct val="80000"/>
              </a:lnSpc>
              <a:tabLst>
                <a:tab pos="914400" algn="l"/>
              </a:tabLst>
            </a:pPr>
            <a:r>
              <a:rPr lang="en-US" sz="2000" dirty="0" smtClean="0">
                <a:latin typeface="Helvetica Neue LT Std 55 Roman" charset="0"/>
                <a:ea typeface="Helvetica Neue LT Std 55 Roman" charset="0"/>
                <a:cs typeface="Helvetica Neue LT Std 55 Roman" charset="0"/>
              </a:rPr>
              <a:t>Short </a:t>
            </a:r>
            <a:r>
              <a:rPr lang="en-US" sz="2000" dirty="0">
                <a:latin typeface="Helvetica Neue LT Std 55 Roman" charset="0"/>
                <a:ea typeface="Helvetica Neue LT Std 55 Roman" charset="0"/>
                <a:cs typeface="Helvetica Neue LT Std 55 Roman" charset="0"/>
              </a:rPr>
              <a:t>or </a:t>
            </a:r>
            <a:r>
              <a:rPr lang="en-US" sz="2000" dirty="0" smtClean="0">
                <a:latin typeface="Helvetica Neue LT Std 55 Roman" charset="0"/>
                <a:ea typeface="Helvetica Neue LT Std 55 Roman" charset="0"/>
                <a:cs typeface="Helvetica Neue LT Std 55 Roman" charset="0"/>
              </a:rPr>
              <a:t>medium term </a:t>
            </a:r>
            <a:r>
              <a:rPr lang="en-US" sz="2000" dirty="0">
                <a:latin typeface="Helvetica Neue LT Std 55 Roman" charset="0"/>
                <a:ea typeface="Helvetica Neue LT Std 55 Roman" charset="0"/>
                <a:cs typeface="Helvetica Neue LT Std 55 Roman" charset="0"/>
              </a:rPr>
              <a:t>(generally 3 months to 6 years)</a:t>
            </a:r>
          </a:p>
          <a:p>
            <a:pPr eaLnBrk="1" hangingPunct="1">
              <a:lnSpc>
                <a:spcPct val="80000"/>
              </a:lnSpc>
              <a:tabLst>
                <a:tab pos="914400" algn="l"/>
              </a:tabLst>
            </a:pPr>
            <a:endParaRPr lang="en-US" sz="2000" dirty="0">
              <a:latin typeface="Helvetica Neue LT Std 55 Roman" charset="0"/>
              <a:ea typeface="Helvetica Neue LT Std 55 Roman" charset="0"/>
              <a:cs typeface="Helvetica Neue LT Std 55 Roman" charset="0"/>
            </a:endParaRPr>
          </a:p>
          <a:p>
            <a:pPr eaLnBrk="1" hangingPunct="1">
              <a:lnSpc>
                <a:spcPct val="80000"/>
              </a:lnSpc>
              <a:tabLst>
                <a:tab pos="914400" algn="l"/>
              </a:tabLst>
            </a:pPr>
            <a:r>
              <a:rPr lang="en-US" sz="2000" dirty="0">
                <a:latin typeface="Helvetica Neue LT Std 55 Roman" charset="0"/>
                <a:ea typeface="Helvetica Neue LT Std 55 Roman" charset="0"/>
                <a:cs typeface="Helvetica Neue LT Std 55 Roman" charset="0"/>
              </a:rPr>
              <a:t>Generally higher rates of return </a:t>
            </a:r>
          </a:p>
          <a:p>
            <a:pPr eaLnBrk="1" hangingPunct="1">
              <a:lnSpc>
                <a:spcPct val="80000"/>
              </a:lnSpc>
              <a:tabLst>
                <a:tab pos="914400" algn="l"/>
              </a:tabLst>
            </a:pPr>
            <a:endParaRPr lang="en-US" sz="2000" dirty="0">
              <a:latin typeface="Helvetica Neue LT Std 55 Roman" charset="0"/>
              <a:ea typeface="Helvetica Neue LT Std 55 Roman" charset="0"/>
              <a:cs typeface="Helvetica Neue LT Std 55 Roman" charset="0"/>
            </a:endParaRPr>
          </a:p>
          <a:p>
            <a:pPr eaLnBrk="1" hangingPunct="1">
              <a:lnSpc>
                <a:spcPct val="80000"/>
              </a:lnSpc>
              <a:tabLst>
                <a:tab pos="914400" algn="l"/>
              </a:tabLst>
            </a:pPr>
            <a:r>
              <a:rPr lang="en-US" sz="2000" dirty="0">
                <a:latin typeface="Helvetica Neue LT Std 55 Roman" charset="0"/>
                <a:ea typeface="Helvetica Neue LT Std 55 Roman" charset="0"/>
                <a:cs typeface="Helvetica Neue LT Std 55 Roman" charset="0"/>
              </a:rPr>
              <a:t>Money removed before maturity date is subject to penalty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Accounts for Retirement and Education Savings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smtClean="0">
                <a:latin typeface="Helvetica Neue LT Std 55 Roman" charset="0"/>
                <a:ea typeface="Helvetica Neue LT Std 55 Roman" charset="0"/>
                <a:cs typeface="Helvetica Neue LT Std 55 Roman" charset="0"/>
              </a:rPr>
              <a:t>Consult a free financial counselor about:</a:t>
            </a:r>
            <a:endParaRPr lang="en-US" sz="2400" b="1">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bwMode="auto">
          <a:xfrm>
            <a:off x="417917" y="2743201"/>
            <a:ext cx="7495997"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err="1">
                <a:latin typeface="Helvetica Neue LT Std 55 Roman" charset="0"/>
                <a:ea typeface="Helvetica Neue LT Std 55 Roman" charset="0"/>
                <a:cs typeface="Helvetica Neue LT Std 55 Roman" charset="0"/>
              </a:rPr>
              <a:t>MyRA</a:t>
            </a:r>
            <a:r>
              <a:rPr lang="en-US" sz="2000">
                <a:latin typeface="Helvetica Neue LT Std 55 Roman" charset="0"/>
                <a:ea typeface="Helvetica Neue LT Std 55 Roman" charset="0"/>
                <a:cs typeface="Helvetica Neue LT Std 55 Roman" charset="0"/>
              </a:rPr>
              <a:t> </a:t>
            </a:r>
            <a:r>
              <a:rPr lang="en-US" sz="2000" smtClean="0">
                <a:latin typeface="Helvetica Neue LT Std 55 Roman" charset="0"/>
                <a:ea typeface="Helvetica Neue LT Std 55 Roman" charset="0"/>
                <a:cs typeface="Helvetica Neue LT Std 55 Roman" charset="0"/>
              </a:rPr>
              <a:t>Accounts</a:t>
            </a:r>
          </a:p>
          <a:p>
            <a:endParaRPr lang="en-US" sz="2000">
              <a:latin typeface="Helvetica Neue LT Std 55 Roman" charset="0"/>
              <a:ea typeface="Helvetica Neue LT Std 55 Roman" charset="0"/>
              <a:cs typeface="Helvetica Neue LT Std 55 Roman" charset="0"/>
            </a:endParaRPr>
          </a:p>
          <a:p>
            <a:r>
              <a:rPr lang="en-US" sz="2000">
                <a:latin typeface="Helvetica Neue LT Std 55 Roman" charset="0"/>
                <a:ea typeface="Helvetica Neue LT Std 55 Roman" charset="0"/>
                <a:cs typeface="Helvetica Neue LT Std 55 Roman" charset="0"/>
              </a:rPr>
              <a:t>Individual Retirement Accounts (IRA</a:t>
            </a:r>
            <a:r>
              <a:rPr lang="en-US" sz="2000" smtClean="0">
                <a:latin typeface="Helvetica Neue LT Std 55 Roman" charset="0"/>
                <a:ea typeface="Helvetica Neue LT Std 55 Roman" charset="0"/>
                <a:cs typeface="Helvetica Neue LT Std 55 Roman" charset="0"/>
              </a:rPr>
              <a:t>)</a:t>
            </a:r>
          </a:p>
          <a:p>
            <a:endParaRPr lang="en-US" sz="2000">
              <a:latin typeface="Helvetica Neue LT Std 55 Roman" charset="0"/>
              <a:ea typeface="Helvetica Neue LT Std 55 Roman" charset="0"/>
              <a:cs typeface="Helvetica Neue LT Std 55 Roman" charset="0"/>
            </a:endParaRPr>
          </a:p>
          <a:p>
            <a:r>
              <a:rPr lang="en-US" sz="2000">
                <a:latin typeface="Helvetica Neue LT Std 55 Roman" charset="0"/>
                <a:ea typeface="Helvetica Neue LT Std 55 Roman" charset="0"/>
                <a:cs typeface="Helvetica Neue LT Std 55 Roman" charset="0"/>
              </a:rPr>
              <a:t>529 Plans for your children’s education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Accounts for Retirement and Education Savings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err="1" smtClean="0">
                <a:latin typeface="Helvetica Neue LT Std 55 Roman" charset="0"/>
                <a:ea typeface="Helvetica Neue LT Std 55 Roman" charset="0"/>
                <a:cs typeface="Helvetica Neue LT Std 55 Roman" charset="0"/>
              </a:rPr>
              <a:t>MyRA</a:t>
            </a:r>
            <a:r>
              <a:rPr lang="en-US" sz="2400" b="1" smtClean="0">
                <a:latin typeface="Helvetica Neue LT Std 55 Roman" charset="0"/>
                <a:ea typeface="Helvetica Neue LT Std 55 Roman" charset="0"/>
                <a:cs typeface="Helvetica Neue LT Std 55 Roman" charset="0"/>
              </a:rPr>
              <a:t> Accounts</a:t>
            </a:r>
            <a:endParaRPr lang="en-US" sz="2400" b="1">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bwMode="auto">
          <a:xfrm>
            <a:off x="417917" y="2743201"/>
            <a:ext cx="8116483" cy="388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a:latin typeface="Helvetica Neue LT Std 55 Roman" charset="0"/>
                <a:ea typeface="Helvetica Neue LT Std 55 Roman" charset="0"/>
                <a:cs typeface="Helvetica Neue LT Std 55 Roman" charset="0"/>
              </a:rPr>
              <a:t>No cost </a:t>
            </a:r>
            <a:r>
              <a:rPr lang="en-US" sz="2000" dirty="0">
                <a:latin typeface="Helvetica Neue LT Std 55 Roman" charset="0"/>
                <a:ea typeface="Helvetica Neue LT Std 55 Roman" charset="0"/>
                <a:cs typeface="Helvetica Neue LT Std 55 Roman" charset="0"/>
              </a:rPr>
              <a:t>for set </a:t>
            </a:r>
            <a:r>
              <a:rPr lang="en-US" sz="2000" dirty="0" smtClean="0">
                <a:latin typeface="Helvetica Neue LT Std 55 Roman" charset="0"/>
                <a:ea typeface="Helvetica Neue LT Std 55 Roman" charset="0"/>
                <a:cs typeface="Helvetica Neue LT Std 55 Roman" charset="0"/>
              </a:rPr>
              <a:t>up</a:t>
            </a:r>
          </a:p>
          <a:p>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Automatic contributions directly from paycheck</a:t>
            </a:r>
            <a:r>
              <a:rPr lang="en-US" sz="2000" dirty="0">
                <a:latin typeface="Helvetica Neue LT Std 55 Roman" charset="0"/>
                <a:ea typeface="Helvetica Neue LT Std 55 Roman" charset="0"/>
                <a:cs typeface="Helvetica Neue LT Std 55 Roman" charset="0"/>
              </a:rPr>
              <a:t> based on what you can </a:t>
            </a:r>
            <a:r>
              <a:rPr lang="en-US" sz="2000" dirty="0" smtClean="0">
                <a:latin typeface="Helvetica Neue LT Std 55 Roman" charset="0"/>
                <a:ea typeface="Helvetica Neue LT Std 55 Roman" charset="0"/>
                <a:cs typeface="Helvetica Neue LT Std 55 Roman" charset="0"/>
              </a:rPr>
              <a:t>afford</a:t>
            </a:r>
          </a:p>
          <a:p>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Can withdraw money at anytime with no </a:t>
            </a:r>
            <a:r>
              <a:rPr lang="en-US" sz="2000" b="1" dirty="0" smtClean="0">
                <a:latin typeface="Helvetica Neue LT Std 55 Roman" charset="0"/>
                <a:ea typeface="Helvetica Neue LT Std 55 Roman" charset="0"/>
                <a:cs typeface="Helvetica Neue LT Std 55 Roman" charset="0"/>
              </a:rPr>
              <a:t>tax</a:t>
            </a:r>
            <a:r>
              <a:rPr lang="en-US" sz="2000" dirty="0" smtClean="0">
                <a:latin typeface="Helvetica Neue LT Std 55 Roman" charset="0"/>
                <a:ea typeface="Helvetica Neue LT Std 55 Roman" charset="0"/>
                <a:cs typeface="Helvetica Neue LT Std 55 Roman" charset="0"/>
              </a:rPr>
              <a:t>,</a:t>
            </a:r>
            <a:r>
              <a:rPr lang="en-US" sz="2000" b="1" dirty="0" smtClean="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except </a:t>
            </a:r>
            <a:r>
              <a:rPr lang="en-US" sz="2000" dirty="0">
                <a:latin typeface="Helvetica Neue LT Std 55 Roman" charset="0"/>
                <a:ea typeface="Helvetica Neue LT Std 55 Roman" charset="0"/>
                <a:cs typeface="Helvetica Neue LT Std 55 Roman" charset="0"/>
              </a:rPr>
              <a:t>for interest </a:t>
            </a:r>
            <a:r>
              <a:rPr lang="en-US" sz="2000" dirty="0" smtClean="0">
                <a:latin typeface="Helvetica Neue LT Std 55 Roman" charset="0"/>
                <a:ea typeface="Helvetica Neue LT Std 55 Roman" charset="0"/>
                <a:cs typeface="Helvetica Neue LT Std 55 Roman" charset="0"/>
              </a:rPr>
              <a:t>earned</a:t>
            </a:r>
          </a:p>
          <a:p>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Earns interest currently at 1.75% </a:t>
            </a:r>
            <a:r>
              <a:rPr lang="en-US" sz="2000" dirty="0">
                <a:latin typeface="Helvetica Neue LT Std 55 Roman" charset="0"/>
                <a:ea typeface="Helvetica Neue LT Std 55 Roman" charset="0"/>
                <a:cs typeface="Helvetica Neue LT Std 55 Roman" charset="0"/>
              </a:rPr>
              <a:t>(4/2016</a:t>
            </a:r>
            <a:r>
              <a:rPr lang="en-US" sz="2000" dirty="0" smtClean="0">
                <a:latin typeface="Helvetica Neue LT Std 55 Roman" charset="0"/>
                <a:ea typeface="Helvetica Neue LT Std 55 Roman" charset="0"/>
                <a:cs typeface="Helvetica Neue LT Std 55 Roman" charset="0"/>
              </a:rPr>
              <a:t>)</a:t>
            </a:r>
          </a:p>
          <a:p>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Maximum $5,500/year deposit </a:t>
            </a:r>
            <a:r>
              <a:rPr lang="en-US" sz="2000" dirty="0">
                <a:latin typeface="Helvetica Neue LT Std 55 Roman" charset="0"/>
                <a:ea typeface="Helvetica Neue LT Std 55 Roman" charset="0"/>
                <a:cs typeface="Helvetica Neue LT Std 55 Roman" charset="0"/>
              </a:rPr>
              <a:t>($6,500 for those age 50 or over)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5"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Accounts for Retirement and Education Savings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2" name="Rectangle 11"/>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4" name="Straight Connector 13"/>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smtClean="0">
                <a:latin typeface="Helvetica Neue LT Std 55 Roman" charset="0"/>
                <a:ea typeface="Helvetica Neue LT Std 55 Roman" charset="0"/>
                <a:cs typeface="Helvetica Neue LT Std 55 Roman" charset="0"/>
              </a:rPr>
              <a:t>Individual Retirement Account (IRA)</a:t>
            </a:r>
            <a:endParaRPr lang="en-US" sz="2400" b="1">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bwMode="auto">
          <a:xfrm>
            <a:off x="417917" y="2743201"/>
            <a:ext cx="811648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a:latin typeface="Helvetica Neue LT Std 55 Roman" charset="0"/>
                <a:ea typeface="Helvetica Neue LT Std 55 Roman" charset="0"/>
                <a:cs typeface="Helvetica Neue LT Std 55 Roman" charset="0"/>
              </a:rPr>
              <a:t>Money deposited earns interest tax free </a:t>
            </a:r>
            <a:r>
              <a:rPr lang="en-US" sz="2000">
                <a:latin typeface="Helvetica Neue LT Std 55 Roman" charset="0"/>
                <a:ea typeface="Helvetica Neue LT Std 55 Roman" charset="0"/>
                <a:cs typeface="Helvetica Neue LT Std 55 Roman" charset="0"/>
              </a:rPr>
              <a:t>until it is withdrawn at age 59 ½ or </a:t>
            </a:r>
            <a:r>
              <a:rPr lang="en-US" sz="2000" smtClean="0">
                <a:latin typeface="Helvetica Neue LT Std 55 Roman" charset="0"/>
                <a:ea typeface="Helvetica Neue LT Std 55 Roman" charset="0"/>
                <a:cs typeface="Helvetica Neue LT Std 55 Roman" charset="0"/>
              </a:rPr>
              <a:t>later</a:t>
            </a:r>
          </a:p>
          <a:p>
            <a:endParaRPr lang="en-US" sz="2000">
              <a:latin typeface="Helvetica Neue LT Std 55 Roman" charset="0"/>
              <a:ea typeface="Helvetica Neue LT Std 55 Roman" charset="0"/>
              <a:cs typeface="Helvetica Neue LT Std 55 Roman" charset="0"/>
            </a:endParaRPr>
          </a:p>
          <a:p>
            <a:r>
              <a:rPr lang="en-US" sz="2000" b="1">
                <a:latin typeface="Helvetica Neue LT Std 55 Roman" charset="0"/>
                <a:ea typeface="Helvetica Neue LT Std 55 Roman" charset="0"/>
                <a:cs typeface="Helvetica Neue LT Std 55 Roman" charset="0"/>
              </a:rPr>
              <a:t>Deposit of a maximum of $5,500/year for individual </a:t>
            </a:r>
            <a:r>
              <a:rPr lang="en-US" sz="2000">
                <a:latin typeface="Helvetica Neue LT Std 55 Roman" charset="0"/>
                <a:ea typeface="Helvetica Neue LT Std 55 Roman" charset="0"/>
                <a:cs typeface="Helvetica Neue LT Std 55 Roman" charset="0"/>
              </a:rPr>
              <a:t>($6,500 for age 50 and over) can help save you income </a:t>
            </a:r>
            <a:r>
              <a:rPr lang="en-US" sz="2000" smtClean="0">
                <a:latin typeface="Helvetica Neue LT Std 55 Roman" charset="0"/>
                <a:ea typeface="Helvetica Neue LT Std 55 Roman" charset="0"/>
                <a:cs typeface="Helvetica Neue LT Std 55 Roman" charset="0"/>
              </a:rPr>
              <a:t>tax</a:t>
            </a:r>
            <a:endParaRPr lang="en-US" sz="2000">
              <a:latin typeface="Helvetica Neue LT Std 55 Roman" charset="0"/>
              <a:ea typeface="Helvetica Neue LT Std 55 Roman" charset="0"/>
              <a:cs typeface="Helvetica Neue LT Std 55 Roma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6" name="Picture 5"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Accounts for Retirement and Education Savings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1" name="Rectangle 10"/>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3" name="Straight Connector 12"/>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5" name="Title 1"/>
          <p:cNvSpPr txBox="1">
            <a:spLocks/>
          </p:cNvSpPr>
          <p:nvPr/>
        </p:nvSpPr>
        <p:spPr bwMode="auto">
          <a:xfrm>
            <a:off x="428803" y="1760176"/>
            <a:ext cx="83341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smtClean="0">
                <a:latin typeface="Helvetica Neue LT Std 55 Roman" charset="0"/>
                <a:ea typeface="Helvetica Neue LT Std 55 Roman" charset="0"/>
                <a:cs typeface="Helvetica Neue LT Std 55 Roman" charset="0"/>
              </a:rPr>
              <a:t>529 Plans</a:t>
            </a:r>
            <a:endParaRPr lang="en-US" sz="2400" b="1">
              <a:latin typeface="Helvetica Neue LT Std 55 Roman" charset="0"/>
              <a:ea typeface="Helvetica Neue LT Std 55 Roman" charset="0"/>
              <a:cs typeface="Helvetica Neue LT Std 55 Roman" charset="0"/>
            </a:endParaRPr>
          </a:p>
        </p:txBody>
      </p:sp>
      <p:sp>
        <p:nvSpPr>
          <p:cNvPr id="16" name="Content Placeholder 2"/>
          <p:cNvSpPr txBox="1">
            <a:spLocks/>
          </p:cNvSpPr>
          <p:nvPr/>
        </p:nvSpPr>
        <p:spPr bwMode="auto">
          <a:xfrm>
            <a:off x="417917" y="2743201"/>
            <a:ext cx="811648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a:latin typeface="Helvetica Neue LT Std 55 Roman" charset="0"/>
                <a:ea typeface="Helvetica Neue LT Std 55 Roman" charset="0"/>
                <a:cs typeface="Helvetica Neue LT Std 55 Roman" charset="0"/>
              </a:rPr>
              <a:t>Accounts that are managed by a state program or a specific college or </a:t>
            </a:r>
            <a:r>
              <a:rPr lang="en-US" sz="2000" b="1" smtClean="0">
                <a:latin typeface="Helvetica Neue LT Std 55 Roman" charset="0"/>
                <a:ea typeface="Helvetica Neue LT Std 55 Roman" charset="0"/>
                <a:cs typeface="Helvetica Neue LT Std 55 Roman" charset="0"/>
              </a:rPr>
              <a:t>university</a:t>
            </a:r>
          </a:p>
          <a:p>
            <a:endParaRPr lang="en-US" sz="2000">
              <a:latin typeface="Helvetica Neue LT Std 55 Roman" charset="0"/>
              <a:ea typeface="Helvetica Neue LT Std 55 Roman" charset="0"/>
              <a:cs typeface="Helvetica Neue LT Std 55 Roman" charset="0"/>
            </a:endParaRPr>
          </a:p>
          <a:p>
            <a:r>
              <a:rPr lang="en-US" sz="2000" b="1">
                <a:latin typeface="Helvetica Neue LT Std 55 Roman" charset="0"/>
                <a:ea typeface="Helvetica Neue LT Std 55 Roman" charset="0"/>
                <a:cs typeface="Helvetica Neue LT Std 55 Roman" charset="0"/>
              </a:rPr>
              <a:t>Money is usually invested in stocks </a:t>
            </a:r>
            <a:r>
              <a:rPr lang="en-US" sz="2000">
                <a:latin typeface="Helvetica Neue LT Std 55 Roman" charset="0"/>
                <a:ea typeface="Helvetica Neue LT Std 55 Roman" charset="0"/>
                <a:cs typeface="Helvetica Neue LT Std 55 Roman" charset="0"/>
              </a:rPr>
              <a:t>or other </a:t>
            </a:r>
            <a:r>
              <a:rPr lang="en-US" sz="2000" smtClean="0">
                <a:latin typeface="Helvetica Neue LT Std 55 Roman" charset="0"/>
                <a:ea typeface="Helvetica Neue LT Std 55 Roman" charset="0"/>
                <a:cs typeface="Helvetica Neue LT Std 55 Roman" charset="0"/>
              </a:rPr>
              <a:t>investments</a:t>
            </a:r>
          </a:p>
          <a:p>
            <a:endParaRPr lang="en-US" sz="2000">
              <a:latin typeface="Helvetica Neue LT Std 55 Roman" charset="0"/>
              <a:ea typeface="Helvetica Neue LT Std 55 Roman" charset="0"/>
              <a:cs typeface="Helvetica Neue LT Std 55 Roman" charset="0"/>
            </a:endParaRPr>
          </a:p>
          <a:p>
            <a:r>
              <a:rPr lang="en-US" sz="2000" b="1">
                <a:latin typeface="Helvetica Neue LT Std 55 Roman" charset="0"/>
                <a:ea typeface="Helvetica Neue LT Std 55 Roman" charset="0"/>
                <a:cs typeface="Helvetica Neue LT Std 55 Roman" charset="0"/>
              </a:rPr>
              <a:t>Earnings or profit on the money is tax free </a:t>
            </a:r>
            <a:r>
              <a:rPr lang="en-US" sz="2000">
                <a:latin typeface="Helvetica Neue LT Std 55 Roman" charset="0"/>
                <a:ea typeface="Helvetica Neue LT Std 55 Roman" charset="0"/>
                <a:cs typeface="Helvetica Neue LT Std 55 Roman" charset="0"/>
              </a:rPr>
              <a:t>as long as it is withdrawn to pay for </a:t>
            </a:r>
            <a:r>
              <a:rPr lang="en-US" sz="2000" smtClean="0">
                <a:latin typeface="Helvetica Neue LT Std 55 Roman" charset="0"/>
                <a:ea typeface="Helvetica Neue LT Std 55 Roman" charset="0"/>
                <a:cs typeface="Helvetica Neue LT Std 55 Roman" charset="0"/>
              </a:rPr>
              <a:t>education</a:t>
            </a:r>
          </a:p>
          <a:p>
            <a:endParaRPr lang="en-US" sz="2000">
              <a:latin typeface="Helvetica Neue LT Std 55 Roman" charset="0"/>
              <a:ea typeface="Helvetica Neue LT Std 55 Roman" charset="0"/>
              <a:cs typeface="Helvetica Neue LT Std 55 Roman" charset="0"/>
            </a:endParaRPr>
          </a:p>
          <a:p>
            <a:r>
              <a:rPr lang="en-US" sz="2000" b="1">
                <a:latin typeface="Helvetica Neue LT Std 55 Roman" charset="0"/>
                <a:ea typeface="Helvetica Neue LT Std 55 Roman" charset="0"/>
                <a:cs typeface="Helvetica Neue LT Std 55 Roman" charset="0"/>
              </a:rPr>
              <a:t>Important to understand the benefits and limitations on these accounts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p:cNvSpPr>
          <p:nvPr/>
        </p:nvSpPr>
        <p:spPr bwMode="auto">
          <a:xfrm>
            <a:off x="428803" y="25146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500"/>
              </a:spcBef>
              <a:spcAft>
                <a:spcPts val="1500"/>
              </a:spcAft>
              <a:buClr>
                <a:schemeClr val="tx1"/>
              </a:buClr>
              <a:buNone/>
            </a:pPr>
            <a:r>
              <a:rPr lang="en-US" sz="1800" dirty="0">
                <a:latin typeface="Helvetica Neue LT Std 55 Roman" charset="0"/>
                <a:ea typeface="Helvetica Neue LT Std 55 Roman" charset="0"/>
                <a:cs typeface="Helvetica Neue LT Std 55 Roman" charset="0"/>
              </a:rPr>
              <a:t>What are the different types of depository financial institutions? </a:t>
            </a:r>
          </a:p>
          <a:p>
            <a:pPr marL="0" indent="0">
              <a:spcBef>
                <a:spcPts val="1500"/>
              </a:spcBef>
              <a:spcAft>
                <a:spcPts val="1500"/>
              </a:spcAft>
              <a:buClr>
                <a:schemeClr val="tx1"/>
              </a:buClr>
              <a:buNone/>
            </a:pPr>
            <a:r>
              <a:rPr lang="en-US" sz="1800" dirty="0">
                <a:latin typeface="Helvetica Neue LT Std 55 Roman" charset="0"/>
                <a:ea typeface="Helvetica Neue LT Std 55 Roman" charset="0"/>
                <a:cs typeface="Helvetica Neue LT Std 55 Roman" charset="0"/>
              </a:rPr>
              <a:t>What are the different accounts offered?</a:t>
            </a:r>
          </a:p>
          <a:p>
            <a:pPr marL="0" indent="0">
              <a:spcBef>
                <a:spcPts val="1500"/>
              </a:spcBef>
              <a:spcAft>
                <a:spcPts val="1500"/>
              </a:spcAft>
              <a:buClr>
                <a:schemeClr val="tx1"/>
              </a:buClr>
              <a:buNone/>
            </a:pPr>
            <a:r>
              <a:rPr lang="en-US" sz="1800" dirty="0">
                <a:latin typeface="Helvetica Neue LT Std 55 Roman" charset="0"/>
                <a:ea typeface="Helvetica Neue LT Std 55 Roman" charset="0"/>
                <a:cs typeface="Helvetica Neue LT Std 55 Roman" charset="0"/>
              </a:rPr>
              <a:t>What are some features of accounts?</a:t>
            </a:r>
          </a:p>
          <a:p>
            <a:pPr marL="0" indent="0">
              <a:spcBef>
                <a:spcPts val="1500"/>
              </a:spcBef>
              <a:spcAft>
                <a:spcPts val="1500"/>
              </a:spcAft>
              <a:buClr>
                <a:schemeClr val="tx1"/>
              </a:buClr>
              <a:buNone/>
            </a:pPr>
            <a:r>
              <a:rPr lang="en-US" sz="1800" dirty="0">
                <a:latin typeface="Helvetica Neue LT Std 55 Roman" charset="0"/>
                <a:ea typeface="Helvetica Neue LT Std 55 Roman" charset="0"/>
                <a:cs typeface="Helvetica Neue LT Std 55 Roman" charset="0"/>
              </a:rPr>
              <a:t> How do you know which one is the right fit for you?</a:t>
            </a:r>
          </a:p>
          <a:p>
            <a:pPr marL="0" indent="0">
              <a:spcBef>
                <a:spcPts val="1500"/>
              </a:spcBef>
              <a:spcAft>
                <a:spcPts val="1500"/>
              </a:spcAft>
              <a:buClr>
                <a:schemeClr val="tx1"/>
              </a:buClr>
              <a:buNone/>
            </a:pPr>
            <a:r>
              <a:rPr lang="en-US" sz="1800" dirty="0">
                <a:latin typeface="Helvetica Neue LT Std 55 Roman" charset="0"/>
                <a:ea typeface="Helvetica Neue LT Std 55 Roman" charset="0"/>
                <a:cs typeface="Helvetica Neue LT Std 55 Roman" charset="0"/>
              </a:rPr>
              <a:t>What are the necessary steps to open and maintain an account?</a:t>
            </a:r>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Questions to Think About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flipH="1">
            <a:off x="533400" y="29718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400" y="361841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33400" y="430421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3400" y="49530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Fringe and Alternative Financial Services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Content Placeholder 2"/>
          <p:cNvSpPr txBox="1">
            <a:spLocks/>
          </p:cNvSpPr>
          <p:nvPr/>
        </p:nvSpPr>
        <p:spPr bwMode="auto">
          <a:xfrm>
            <a:off x="417917" y="2133600"/>
            <a:ext cx="811648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000" b="1">
                <a:solidFill>
                  <a:srgbClr val="000000"/>
                </a:solidFill>
                <a:latin typeface="Helvetica Neue LT Std 55 Roman" charset="0"/>
                <a:ea typeface="Helvetica Neue LT Std 55 Roman" charset="0"/>
                <a:cs typeface="Helvetica Neue LT Std 55 Roman" charset="0"/>
              </a:rPr>
              <a:t>Reloadable prepaid debit cards</a:t>
            </a:r>
          </a:p>
          <a:p>
            <a:pPr>
              <a:lnSpc>
                <a:spcPct val="90000"/>
              </a:lnSpc>
            </a:pPr>
            <a:endParaRPr lang="en-US" sz="2000">
              <a:solidFill>
                <a:srgbClr val="000000"/>
              </a:solidFill>
              <a:latin typeface="Helvetica Neue LT Std 55 Roman" charset="0"/>
              <a:ea typeface="Helvetica Neue LT Std 55 Roman" charset="0"/>
              <a:cs typeface="Helvetica Neue LT Std 55 Roman" charset="0"/>
            </a:endParaRPr>
          </a:p>
          <a:p>
            <a:pPr>
              <a:lnSpc>
                <a:spcPct val="90000"/>
              </a:lnSpc>
            </a:pPr>
            <a:r>
              <a:rPr lang="en-US" sz="2000" b="1">
                <a:solidFill>
                  <a:srgbClr val="000000"/>
                </a:solidFill>
                <a:latin typeface="Helvetica Neue LT Std 55 Roman" charset="0"/>
                <a:ea typeface="Helvetica Neue LT Std 55 Roman" charset="0"/>
                <a:cs typeface="Helvetica Neue LT Std 55 Roman" charset="0"/>
              </a:rPr>
              <a:t>Check cashing stores</a:t>
            </a:r>
          </a:p>
          <a:p>
            <a:pPr>
              <a:lnSpc>
                <a:spcPct val="90000"/>
              </a:lnSpc>
            </a:pPr>
            <a:endParaRPr lang="en-US" sz="2000">
              <a:solidFill>
                <a:srgbClr val="000000"/>
              </a:solidFill>
              <a:latin typeface="Helvetica Neue LT Std 55 Roman" charset="0"/>
              <a:ea typeface="Helvetica Neue LT Std 55 Roman" charset="0"/>
              <a:cs typeface="Helvetica Neue LT Std 55 Roman" charset="0"/>
            </a:endParaRPr>
          </a:p>
          <a:p>
            <a:pPr>
              <a:lnSpc>
                <a:spcPct val="90000"/>
              </a:lnSpc>
            </a:pPr>
            <a:r>
              <a:rPr lang="en-US" sz="2000" b="1">
                <a:solidFill>
                  <a:srgbClr val="000000"/>
                </a:solidFill>
                <a:latin typeface="Helvetica Neue LT Std 55 Roman" charset="0"/>
                <a:ea typeface="Helvetica Neue LT Std 55 Roman" charset="0"/>
                <a:cs typeface="Helvetica Neue LT Std 55 Roman" charset="0"/>
              </a:rPr>
              <a:t>Money </a:t>
            </a:r>
            <a:r>
              <a:rPr lang="en-US" sz="2000" b="1" smtClean="0">
                <a:solidFill>
                  <a:srgbClr val="000000"/>
                </a:solidFill>
                <a:latin typeface="Helvetica Neue LT Std 55 Roman" charset="0"/>
                <a:ea typeface="Helvetica Neue LT Std 55 Roman" charset="0"/>
                <a:cs typeface="Helvetica Neue LT Std 55 Roman" charset="0"/>
              </a:rPr>
              <a:t>orders</a:t>
            </a:r>
            <a:endParaRPr lang="en-US" sz="2000" b="1">
              <a:solidFill>
                <a:srgbClr val="000000"/>
              </a:solidFill>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Reloadable Prepaid Debit Cards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428802" y="2090057"/>
            <a:ext cx="81164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a:solidFill>
                  <a:srgbClr val="000000"/>
                </a:solidFill>
                <a:latin typeface="Helvetica Neue LT Std 55 Roman" charset="0"/>
                <a:ea typeface="Helvetica Neue LT Std 55 Roman" charset="0"/>
                <a:cs typeface="Helvetica Neue LT Std 55 Roman" charset="0"/>
              </a:rPr>
              <a:t>Structured to not only spend but also add money </a:t>
            </a:r>
            <a:r>
              <a:rPr lang="en-US" sz="2000">
                <a:solidFill>
                  <a:srgbClr val="000000"/>
                </a:solidFill>
                <a:latin typeface="Helvetica Neue LT Std 55 Roman" charset="0"/>
                <a:ea typeface="Helvetica Neue LT Std 55 Roman" charset="0"/>
                <a:cs typeface="Helvetica Neue LT Std 55 Roman" charset="0"/>
              </a:rPr>
              <a:t>as if adding to a bank </a:t>
            </a:r>
            <a:r>
              <a:rPr lang="en-US" sz="2000" smtClean="0">
                <a:solidFill>
                  <a:srgbClr val="000000"/>
                </a:solidFill>
                <a:latin typeface="Helvetica Neue LT Std 55 Roman" charset="0"/>
                <a:ea typeface="Helvetica Neue LT Std 55 Roman" charset="0"/>
                <a:cs typeface="Helvetica Neue LT Std 55 Roman" charset="0"/>
              </a:rPr>
              <a:t>account</a:t>
            </a:r>
            <a:endParaRPr lang="en-US" sz="2000">
              <a:solidFill>
                <a:srgbClr val="000000"/>
              </a:solidFill>
              <a:latin typeface="Helvetica Neue LT Std 55 Roman" charset="0"/>
              <a:ea typeface="Helvetica Neue LT Std 55 Roman" charset="0"/>
              <a:cs typeface="Helvetica Neue LT Std 55 Roman" charset="0"/>
            </a:endParaRPr>
          </a:p>
          <a:p>
            <a:r>
              <a:rPr lang="en-US" sz="2000" b="1">
                <a:solidFill>
                  <a:srgbClr val="000000"/>
                </a:solidFill>
                <a:latin typeface="Helvetica Neue LT Std 55 Roman" charset="0"/>
                <a:ea typeface="Helvetica Neue LT Std 55 Roman" charset="0"/>
                <a:cs typeface="Helvetica Neue LT Std 55 Roman" charset="0"/>
              </a:rPr>
              <a:t>Most cards charge higher fees than the basic checking accounts </a:t>
            </a:r>
            <a:r>
              <a:rPr lang="en-US" sz="2000">
                <a:solidFill>
                  <a:srgbClr val="000000"/>
                </a:solidFill>
                <a:latin typeface="Helvetica Neue LT Std 55 Roman" charset="0"/>
                <a:ea typeface="Helvetica Neue LT Std 55 Roman" charset="0"/>
                <a:cs typeface="Helvetica Neue LT Std 55 Roman" charset="0"/>
              </a:rPr>
              <a:t>offered at mainstream financial institutions </a:t>
            </a:r>
          </a:p>
          <a:p>
            <a:r>
              <a:rPr lang="en-US" sz="2000" b="1">
                <a:solidFill>
                  <a:srgbClr val="000000"/>
                </a:solidFill>
                <a:latin typeface="Helvetica Neue LT Std 55 Roman" charset="0"/>
                <a:ea typeface="Helvetica Neue LT Std 55 Roman" charset="0"/>
                <a:cs typeface="Helvetica Neue LT Std 55 Roman" charset="0"/>
              </a:rPr>
              <a:t>Difficult to identify all the fees, </a:t>
            </a:r>
            <a:r>
              <a:rPr lang="en-US" sz="2000">
                <a:solidFill>
                  <a:srgbClr val="000000"/>
                </a:solidFill>
                <a:latin typeface="Helvetica Neue LT Std 55 Roman" charset="0"/>
                <a:ea typeface="Helvetica Neue LT Std 55 Roman" charset="0"/>
                <a:cs typeface="Helvetica Neue LT Std 55 Roman" charset="0"/>
              </a:rPr>
              <a:t>which may include</a:t>
            </a:r>
          </a:p>
          <a:p>
            <a:pPr lvl="1">
              <a:buClr>
                <a:srgbClr val="000000"/>
              </a:buClr>
              <a:buFont typeface="Courier New" charset="0"/>
              <a:buChar char="o"/>
            </a:pPr>
            <a:r>
              <a:rPr lang="en-US" sz="2000">
                <a:solidFill>
                  <a:srgbClr val="000000"/>
                </a:solidFill>
                <a:latin typeface="Helvetica Neue LT Std 55 Roman" charset="0"/>
                <a:ea typeface="Helvetica Neue LT Std 55 Roman" charset="0"/>
                <a:cs typeface="Helvetica Neue LT Std 55 Roman" charset="0"/>
              </a:rPr>
              <a:t>Adding money</a:t>
            </a:r>
          </a:p>
          <a:p>
            <a:pPr lvl="1">
              <a:buClr>
                <a:srgbClr val="000000"/>
              </a:buClr>
              <a:buFont typeface="Courier New" charset="0"/>
              <a:buChar char="o"/>
            </a:pPr>
            <a:r>
              <a:rPr lang="en-US" sz="2000">
                <a:solidFill>
                  <a:srgbClr val="000000"/>
                </a:solidFill>
                <a:latin typeface="Helvetica Neue LT Std 55 Roman" charset="0"/>
                <a:ea typeface="Helvetica Neue LT Std 55 Roman" charset="0"/>
                <a:cs typeface="Helvetica Neue LT Std 55 Roman" charset="0"/>
              </a:rPr>
              <a:t>Calling customer service</a:t>
            </a:r>
          </a:p>
          <a:p>
            <a:pPr lvl="1">
              <a:buClr>
                <a:srgbClr val="000000"/>
              </a:buClr>
              <a:buFont typeface="Courier New" charset="0"/>
              <a:buChar char="o"/>
            </a:pPr>
            <a:r>
              <a:rPr lang="en-US" sz="2000">
                <a:solidFill>
                  <a:srgbClr val="000000"/>
                </a:solidFill>
                <a:latin typeface="Helvetica Neue LT Std 55 Roman" charset="0"/>
                <a:ea typeface="Helvetica Neue LT Std 55 Roman" charset="0"/>
                <a:cs typeface="Helvetica Neue LT Std 55 Roman" charset="0"/>
              </a:rPr>
              <a:t>Getting a paper </a:t>
            </a:r>
            <a:r>
              <a:rPr lang="en-US" sz="2000" smtClean="0">
                <a:solidFill>
                  <a:srgbClr val="000000"/>
                </a:solidFill>
                <a:latin typeface="Helvetica Neue LT Std 55 Roman" charset="0"/>
                <a:ea typeface="Helvetica Neue LT Std 55 Roman" charset="0"/>
                <a:cs typeface="Helvetica Neue LT Std 55 Roman" charset="0"/>
              </a:rPr>
              <a:t>statement</a:t>
            </a:r>
            <a:endParaRPr lang="en-US" sz="2000">
              <a:solidFill>
                <a:srgbClr val="000000"/>
              </a:solidFill>
              <a:latin typeface="Helvetica Neue LT Std 55 Roman" charset="0"/>
              <a:ea typeface="Helvetica Neue LT Std 55 Roman" charset="0"/>
              <a:cs typeface="Helvetica Neue LT Std 55 Roman" charset="0"/>
            </a:endParaRPr>
          </a:p>
          <a:p>
            <a:r>
              <a:rPr lang="en-US" sz="2000" b="1">
                <a:solidFill>
                  <a:srgbClr val="000000"/>
                </a:solidFill>
                <a:latin typeface="Helvetica Neue LT Std 55 Roman" charset="0"/>
                <a:ea typeface="Helvetica Neue LT Std 55 Roman" charset="0"/>
                <a:cs typeface="Helvetica Neue LT Std 55 Roman" charset="0"/>
              </a:rPr>
              <a:t>Make sure the card is fully FDIC insured</a:t>
            </a:r>
            <a:r>
              <a:rPr lang="en-US" sz="2000">
                <a:solidFill>
                  <a:srgbClr val="000000"/>
                </a:solidFill>
                <a:latin typeface="Helvetica Neue LT Std 55 Roman" charset="0"/>
                <a:ea typeface="Helvetica Neue LT Std 55 Roman" charset="0"/>
                <a:cs typeface="Helvetica Neue LT Std 55 Roman" charset="0"/>
              </a:rPr>
              <a:t> and offers Regulation E protections. </a:t>
            </a:r>
          </a:p>
          <a:p>
            <a:r>
              <a:rPr lang="en-US" sz="2000" b="1">
                <a:solidFill>
                  <a:srgbClr val="000000"/>
                </a:solidFill>
                <a:latin typeface="Helvetica Neue LT Std 55 Roman" charset="0"/>
                <a:ea typeface="Helvetica Neue LT Std 55 Roman" charset="0"/>
                <a:cs typeface="Helvetica Neue LT Std 55 Roman" charset="0"/>
              </a:rPr>
              <a:t>Opting for a checking account</a:t>
            </a:r>
            <a:r>
              <a:rPr lang="en-US" sz="2000">
                <a:solidFill>
                  <a:srgbClr val="000000"/>
                </a:solidFill>
                <a:latin typeface="Helvetica Neue LT Std 55 Roman" charset="0"/>
                <a:ea typeface="Helvetica Neue LT Std 55 Roman" charset="0"/>
                <a:cs typeface="Helvetica Neue LT Std 55 Roman" charset="0"/>
              </a:rPr>
              <a:t> over a prepaid card may still be a better deal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Check Cashing Stores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417917" y="2079171"/>
            <a:ext cx="81164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000" b="1">
                <a:solidFill>
                  <a:srgbClr val="000000"/>
                </a:solidFill>
                <a:latin typeface="Helvetica Neue LT Std 55 Roman" charset="0"/>
                <a:ea typeface="Helvetica Neue LT Std 55 Roman" charset="0"/>
                <a:cs typeface="Helvetica Neue LT Std 55 Roman" charset="0"/>
              </a:rPr>
              <a:t>Must be licensed by NYS Department of Financial Services </a:t>
            </a:r>
            <a:r>
              <a:rPr lang="en-US" sz="2000">
                <a:solidFill>
                  <a:srgbClr val="000000"/>
                </a:solidFill>
                <a:latin typeface="Helvetica Neue LT Std 55 Roman" charset="0"/>
                <a:ea typeface="Helvetica Neue LT Std 55 Roman" charset="0"/>
                <a:cs typeface="Helvetica Neue LT Std 55 Roman" charset="0"/>
              </a:rPr>
              <a:t>– their employees registered</a:t>
            </a:r>
          </a:p>
          <a:p>
            <a:pPr>
              <a:lnSpc>
                <a:spcPct val="90000"/>
              </a:lnSpc>
            </a:pPr>
            <a:endParaRPr lang="en-US" sz="2000">
              <a:solidFill>
                <a:srgbClr val="000000"/>
              </a:solidFill>
              <a:latin typeface="Helvetica Neue LT Std 55 Roman" charset="0"/>
              <a:ea typeface="Helvetica Neue LT Std 55 Roman" charset="0"/>
              <a:cs typeface="Helvetica Neue LT Std 55 Roman" charset="0"/>
            </a:endParaRPr>
          </a:p>
          <a:p>
            <a:pPr>
              <a:lnSpc>
                <a:spcPct val="90000"/>
              </a:lnSpc>
            </a:pPr>
            <a:r>
              <a:rPr lang="en-US" sz="2000" b="1">
                <a:solidFill>
                  <a:srgbClr val="000000"/>
                </a:solidFill>
                <a:latin typeface="Helvetica Neue LT Std 55 Roman" charset="0"/>
                <a:ea typeface="Helvetica Neue LT Std 55 Roman" charset="0"/>
                <a:cs typeface="Helvetica Neue LT Std 55 Roman" charset="0"/>
              </a:rPr>
              <a:t>Charges percentage of check amount for cashing</a:t>
            </a:r>
          </a:p>
          <a:p>
            <a:pPr>
              <a:lnSpc>
                <a:spcPct val="90000"/>
              </a:lnSpc>
              <a:buNone/>
            </a:pPr>
            <a:r>
              <a:rPr lang="en-US" sz="2000">
                <a:solidFill>
                  <a:srgbClr val="000000"/>
                </a:solidFill>
                <a:latin typeface="Helvetica Neue LT Std 55 Roman" charset="0"/>
                <a:ea typeface="Helvetica Neue LT Std 55 Roman" charset="0"/>
                <a:cs typeface="Helvetica Neue LT Std 55 Roman" charset="0"/>
              </a:rPr>
              <a:t>	- Highest rate allowed: 2.01% of check</a:t>
            </a:r>
          </a:p>
          <a:p>
            <a:pPr>
              <a:lnSpc>
                <a:spcPct val="90000"/>
              </a:lnSpc>
              <a:buNone/>
            </a:pPr>
            <a:endParaRPr lang="en-US" sz="2000">
              <a:solidFill>
                <a:srgbClr val="000000"/>
              </a:solidFill>
              <a:latin typeface="Helvetica Neue LT Std 55 Roman" charset="0"/>
              <a:ea typeface="Helvetica Neue LT Std 55 Roman" charset="0"/>
              <a:cs typeface="Helvetica Neue LT Std 55 Roman" charset="0"/>
            </a:endParaRPr>
          </a:p>
          <a:p>
            <a:pPr>
              <a:lnSpc>
                <a:spcPct val="90000"/>
              </a:lnSpc>
            </a:pPr>
            <a:r>
              <a:rPr lang="en-US" sz="2000" b="1">
                <a:solidFill>
                  <a:srgbClr val="000000"/>
                </a:solidFill>
                <a:latin typeface="Helvetica Neue LT Std 55 Roman" charset="0"/>
                <a:ea typeface="Helvetica Neue LT Std 55 Roman" charset="0"/>
                <a:cs typeface="Helvetica Neue LT Std 55 Roman" charset="0"/>
              </a:rPr>
              <a:t>Accepts direct deposit of government and other funds</a:t>
            </a:r>
            <a:r>
              <a:rPr lang="en-US" sz="2000">
                <a:solidFill>
                  <a:srgbClr val="000000"/>
                </a:solidFill>
                <a:latin typeface="Helvetica Neue LT Std 55 Roman" charset="0"/>
                <a:ea typeface="Helvetica Neue LT Std 55 Roman" charset="0"/>
                <a:cs typeface="Helvetica Neue LT Std 55 Roman" charset="0"/>
              </a:rPr>
              <a:t> such as EBT and payroll – may be linked to a debit </a:t>
            </a:r>
            <a:r>
              <a:rPr lang="en-US" sz="2000" smtClean="0">
                <a:solidFill>
                  <a:srgbClr val="000000"/>
                </a:solidFill>
                <a:latin typeface="Helvetica Neue LT Std 55 Roman" charset="0"/>
                <a:ea typeface="Helvetica Neue LT Std 55 Roman" charset="0"/>
                <a:cs typeface="Helvetica Neue LT Std 55 Roman" charset="0"/>
              </a:rPr>
              <a:t>card</a:t>
            </a:r>
            <a:endParaRPr lang="en-US" sz="2000">
              <a:solidFill>
                <a:srgbClr val="000000"/>
              </a:solidFill>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Money Orders</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3"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Content Placeholder 2"/>
          <p:cNvSpPr txBox="1">
            <a:spLocks/>
          </p:cNvSpPr>
          <p:nvPr/>
        </p:nvSpPr>
        <p:spPr bwMode="auto">
          <a:xfrm>
            <a:off x="417917" y="2057400"/>
            <a:ext cx="81164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000" b="1">
                <a:solidFill>
                  <a:srgbClr val="000000"/>
                </a:solidFill>
                <a:latin typeface="Helvetica Neue LT Std 55 Roman" charset="0"/>
                <a:ea typeface="Helvetica Neue LT Std 55 Roman" charset="0"/>
                <a:cs typeface="Helvetica Neue LT Std 55 Roman" charset="0"/>
              </a:rPr>
              <a:t>Issued by various institutions</a:t>
            </a:r>
            <a:r>
              <a:rPr lang="en-US" sz="2000">
                <a:solidFill>
                  <a:srgbClr val="000000"/>
                </a:solidFill>
                <a:latin typeface="Helvetica Neue LT Std 55 Roman" charset="0"/>
                <a:ea typeface="Helvetica Neue LT Std 55 Roman" charset="0"/>
                <a:cs typeface="Helvetica Neue LT Std 55 Roman" charset="0"/>
              </a:rPr>
              <a:t> including US Post Office, banks and alternative financial </a:t>
            </a:r>
          </a:p>
          <a:p>
            <a:pPr>
              <a:lnSpc>
                <a:spcPct val="90000"/>
              </a:lnSpc>
            </a:pPr>
            <a:endParaRPr lang="en-US" sz="2000">
              <a:solidFill>
                <a:srgbClr val="000000"/>
              </a:solidFill>
              <a:latin typeface="Helvetica Neue LT Std 55 Roman" charset="0"/>
              <a:ea typeface="Helvetica Neue LT Std 55 Roman" charset="0"/>
              <a:cs typeface="Helvetica Neue LT Std 55 Roman" charset="0"/>
            </a:endParaRPr>
          </a:p>
          <a:p>
            <a:pPr>
              <a:lnSpc>
                <a:spcPct val="90000"/>
              </a:lnSpc>
            </a:pPr>
            <a:r>
              <a:rPr lang="en-US" sz="2000" b="1">
                <a:solidFill>
                  <a:srgbClr val="000000"/>
                </a:solidFill>
                <a:latin typeface="Helvetica Neue LT Std 55 Roman" charset="0"/>
                <a:ea typeface="Helvetica Neue LT Std 55 Roman" charset="0"/>
                <a:cs typeface="Helvetica Neue LT Std 55 Roman" charset="0"/>
              </a:rPr>
              <a:t>Costs per money order varies, </a:t>
            </a:r>
            <a:r>
              <a:rPr lang="en-US" sz="2000">
                <a:solidFill>
                  <a:srgbClr val="000000"/>
                </a:solidFill>
                <a:latin typeface="Helvetica Neue LT Std 55 Roman" charset="0"/>
                <a:ea typeface="Helvetica Neue LT Std 55 Roman" charset="0"/>
                <a:cs typeface="Helvetica Neue LT Std 55 Roman" charset="0"/>
              </a:rPr>
              <a:t>and amount per money order generally capped</a:t>
            </a:r>
          </a:p>
          <a:p>
            <a:pPr>
              <a:lnSpc>
                <a:spcPct val="90000"/>
              </a:lnSpc>
            </a:pPr>
            <a:endParaRPr lang="en-US" sz="2000">
              <a:solidFill>
                <a:srgbClr val="000000"/>
              </a:solidFill>
              <a:latin typeface="Helvetica Neue LT Std 55 Roman" charset="0"/>
              <a:ea typeface="Helvetica Neue LT Std 55 Roman" charset="0"/>
              <a:cs typeface="Helvetica Neue LT Std 55 Roman" charset="0"/>
            </a:endParaRPr>
          </a:p>
          <a:p>
            <a:pPr>
              <a:lnSpc>
                <a:spcPct val="90000"/>
              </a:lnSpc>
            </a:pPr>
            <a:r>
              <a:rPr lang="en-US" sz="2000" b="1">
                <a:solidFill>
                  <a:srgbClr val="000000"/>
                </a:solidFill>
                <a:latin typeface="Helvetica Neue LT Std 55 Roman" charset="0"/>
                <a:ea typeface="Helvetica Neue LT Std 55 Roman" charset="0"/>
                <a:cs typeface="Helvetica Neue LT Std 55 Roman" charset="0"/>
              </a:rPr>
              <a:t>Examples:</a:t>
            </a:r>
          </a:p>
          <a:p>
            <a:pPr>
              <a:lnSpc>
                <a:spcPct val="90000"/>
              </a:lnSpc>
              <a:buNone/>
            </a:pPr>
            <a:r>
              <a:rPr lang="en-US" sz="2000">
                <a:solidFill>
                  <a:srgbClr val="000000"/>
                </a:solidFill>
                <a:latin typeface="Helvetica Neue LT Std 55 Roman" charset="0"/>
                <a:ea typeface="Helvetica Neue LT Std 55 Roman" charset="0"/>
                <a:cs typeface="Helvetica Neue LT Std 55 Roman" charset="0"/>
              </a:rPr>
              <a:t>    - Commercial bank: $5.00 for up to $1,000</a:t>
            </a:r>
          </a:p>
          <a:p>
            <a:pPr>
              <a:lnSpc>
                <a:spcPct val="90000"/>
              </a:lnSpc>
              <a:buNone/>
            </a:pPr>
            <a:r>
              <a:rPr lang="en-US" sz="2000">
                <a:solidFill>
                  <a:srgbClr val="000000"/>
                </a:solidFill>
                <a:latin typeface="Helvetica Neue LT Std 55 Roman" charset="0"/>
                <a:ea typeface="Helvetica Neue LT Std 55 Roman" charset="0"/>
                <a:cs typeface="Helvetica Neue LT Std 55 Roman" charset="0"/>
              </a:rPr>
              <a:t>    - US Post Office: $1.25 up to $500; $1.65 for $500.01 up to $1,000</a:t>
            </a:r>
          </a:p>
          <a:p>
            <a:pPr>
              <a:lnSpc>
                <a:spcPct val="90000"/>
              </a:lnSpc>
              <a:buNone/>
            </a:pPr>
            <a:r>
              <a:rPr lang="en-US" sz="2000">
                <a:solidFill>
                  <a:srgbClr val="000000"/>
                </a:solidFill>
                <a:latin typeface="Helvetica Neue LT Std 55 Roman" charset="0"/>
                <a:ea typeface="Helvetica Neue LT Std 55 Roman" charset="0"/>
                <a:cs typeface="Helvetica Neue LT Std 55 Roman" charset="0"/>
              </a:rPr>
              <a:t>    - CVS: $0.70 up to $500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7"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1" name="Rectangle 10"/>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Summary</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3" name="Rectangle 12"/>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5" name="Straight Connector 14"/>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7" name="Content Placeholder 2"/>
          <p:cNvSpPr txBox="1">
            <a:spLocks/>
          </p:cNvSpPr>
          <p:nvPr/>
        </p:nvSpPr>
        <p:spPr bwMode="auto">
          <a:xfrm>
            <a:off x="304800" y="2057400"/>
            <a:ext cx="82688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2437">
              <a:spcBef>
                <a:spcPts val="1000"/>
              </a:spcBef>
              <a:buClr>
                <a:schemeClr val="tx1"/>
              </a:buClr>
            </a:pPr>
            <a:r>
              <a:rPr lang="en-US" sz="2000" b="1" dirty="0">
                <a:latin typeface="Helvetica Neue LT Std 55 Roman" charset="0"/>
                <a:ea typeface="Helvetica Neue LT Std 55 Roman" charset="0"/>
                <a:cs typeface="Helvetica Neue LT Std 55 Roman" charset="0"/>
              </a:rPr>
              <a:t>Banking with a financial institution may lower costs </a:t>
            </a:r>
            <a:r>
              <a:rPr lang="en-US" sz="2000" dirty="0">
                <a:latin typeface="Helvetica Neue LT Std 55 Roman" charset="0"/>
                <a:ea typeface="Helvetica Neue LT Std 55 Roman" charset="0"/>
                <a:cs typeface="Helvetica Neue LT Std 55 Roman" charset="0"/>
              </a:rPr>
              <a:t>of transacting financial business and facilitate accumulation of assets </a:t>
            </a:r>
          </a:p>
          <a:p>
            <a:pPr marL="452437">
              <a:spcBef>
                <a:spcPts val="1000"/>
              </a:spcBef>
              <a:buClr>
                <a:schemeClr val="tx1"/>
              </a:buClr>
            </a:pPr>
            <a:r>
              <a:rPr lang="en-US" sz="2000" b="1" dirty="0">
                <a:latin typeface="Helvetica Neue LT Std 55 Roman" charset="0"/>
                <a:ea typeface="Helvetica Neue LT Std 55 Roman" charset="0"/>
                <a:cs typeface="Helvetica Neue LT Std 55 Roman" charset="0"/>
              </a:rPr>
              <a:t>Banks are for-profit financial </a:t>
            </a:r>
            <a:r>
              <a:rPr lang="en-US" sz="2000" b="1" dirty="0" smtClean="0">
                <a:latin typeface="Helvetica Neue LT Std 55 Roman" charset="0"/>
                <a:ea typeface="Helvetica Neue LT Std 55 Roman" charset="0"/>
                <a:cs typeface="Helvetica Neue LT Std 55 Roman" charset="0"/>
              </a:rPr>
              <a:t>institutions</a:t>
            </a:r>
            <a:r>
              <a:rPr lang="en-US" sz="2000" dirty="0"/>
              <a:t>—</a:t>
            </a:r>
            <a:r>
              <a:rPr lang="en-US" sz="2000" dirty="0" smtClean="0">
                <a:latin typeface="Helvetica Neue LT Std 55 Roman" charset="0"/>
                <a:ea typeface="Helvetica Neue LT Std 55 Roman" charset="0"/>
                <a:cs typeface="Helvetica Neue LT Std 55 Roman" charset="0"/>
              </a:rPr>
              <a:t>be </a:t>
            </a:r>
            <a:r>
              <a:rPr lang="en-US" sz="2000" dirty="0">
                <a:latin typeface="Helvetica Neue LT Std 55 Roman" charset="0"/>
                <a:ea typeface="Helvetica Neue LT Std 55 Roman" charset="0"/>
                <a:cs typeface="Helvetica Neue LT Std 55 Roman" charset="0"/>
              </a:rPr>
              <a:t>aware of fees and costs, and compare</a:t>
            </a:r>
          </a:p>
          <a:p>
            <a:pPr marL="365125" indent="-255588">
              <a:spcBef>
                <a:spcPts val="1000"/>
              </a:spcBef>
              <a:buClr>
                <a:schemeClr val="tx1"/>
              </a:buClr>
            </a:pPr>
            <a:r>
              <a:rPr lang="en-US" sz="2000" b="1" dirty="0">
                <a:latin typeface="Helvetica Neue LT Std 55 Roman" charset="0"/>
                <a:ea typeface="Helvetica Neue LT Std 55 Roman" charset="0"/>
                <a:cs typeface="Helvetica Neue LT Std 55 Roman" charset="0"/>
              </a:rPr>
              <a:t>Credit Unions are non-profit financial </a:t>
            </a:r>
            <a:r>
              <a:rPr lang="en-US" sz="2000" b="1" dirty="0" smtClean="0">
                <a:latin typeface="Helvetica Neue LT Std 55 Roman" charset="0"/>
                <a:ea typeface="Helvetica Neue LT Std 55 Roman" charset="0"/>
                <a:cs typeface="Helvetica Neue LT Std 55 Roman" charset="0"/>
              </a:rPr>
              <a:t>institutions</a:t>
            </a:r>
            <a:r>
              <a:rPr lang="en-US" sz="2000" dirty="0"/>
              <a:t>—</a:t>
            </a:r>
            <a:r>
              <a:rPr lang="en-US" sz="2000" dirty="0" smtClean="0">
                <a:latin typeface="Helvetica Neue LT Std 55 Roman" charset="0"/>
                <a:ea typeface="Helvetica Neue LT Std 55 Roman" charset="0"/>
                <a:cs typeface="Helvetica Neue LT Std 55 Roman" charset="0"/>
              </a:rPr>
              <a:t>may </a:t>
            </a:r>
            <a:r>
              <a:rPr lang="en-US" sz="2000" dirty="0">
                <a:latin typeface="Helvetica Neue LT Std 55 Roman" charset="0"/>
                <a:ea typeface="Helvetica Neue LT Std 55 Roman" charset="0"/>
                <a:cs typeface="Helvetica Neue LT Std 55 Roman" charset="0"/>
              </a:rPr>
              <a:t>be willing to take more risks for members, but costs may be higher</a:t>
            </a:r>
          </a:p>
          <a:p>
            <a:pPr marL="365125" indent="-255588">
              <a:spcBef>
                <a:spcPts val="1000"/>
              </a:spcBef>
              <a:buClr>
                <a:schemeClr val="tx1"/>
              </a:buClr>
            </a:pPr>
            <a:r>
              <a:rPr lang="en-US" sz="2000" b="1" dirty="0">
                <a:latin typeface="Helvetica Neue LT Std 55 Roman" charset="0"/>
                <a:ea typeface="Helvetica Neue LT Std 55 Roman" charset="0"/>
                <a:cs typeface="Helvetica Neue LT Std 55 Roman" charset="0"/>
              </a:rPr>
              <a:t>Checking </a:t>
            </a:r>
            <a:r>
              <a:rPr lang="en-US" sz="2000" b="1" dirty="0" smtClean="0">
                <a:latin typeface="Helvetica Neue LT Std 55 Roman" charset="0"/>
                <a:ea typeface="Helvetica Neue LT Std 55 Roman" charset="0"/>
                <a:cs typeface="Helvetica Neue LT Std 55 Roman" charset="0"/>
              </a:rPr>
              <a:t>Accounts</a:t>
            </a:r>
            <a:r>
              <a:rPr lang="en-US" sz="2000" dirty="0"/>
              <a:t>—</a:t>
            </a:r>
            <a:r>
              <a:rPr lang="en-US" sz="2000" dirty="0" smtClean="0">
                <a:latin typeface="Helvetica Neue LT Std 55 Roman" charset="0"/>
                <a:ea typeface="Helvetica Neue LT Std 55 Roman" charset="0"/>
                <a:cs typeface="Helvetica Neue LT Std 55 Roman" charset="0"/>
              </a:rPr>
              <a:t>maximize </a:t>
            </a:r>
            <a:r>
              <a:rPr lang="en-US" sz="2000" dirty="0">
                <a:latin typeface="Helvetica Neue LT Std 55 Roman" charset="0"/>
                <a:ea typeface="Helvetica Neue LT Std 55 Roman" charset="0"/>
                <a:cs typeface="Helvetica Neue LT Std 55 Roman" charset="0"/>
              </a:rPr>
              <a:t>interest rates if available, minimize fees, i.e. overdraft fees, excess usage or third party ATM costs, etc. </a:t>
            </a:r>
          </a:p>
          <a:p>
            <a:pPr marL="365125" indent="-255588">
              <a:spcBef>
                <a:spcPts val="1000"/>
              </a:spcBef>
              <a:buClr>
                <a:schemeClr val="tx1"/>
              </a:buClr>
            </a:pPr>
            <a:r>
              <a:rPr lang="en-US" sz="2000" b="1" dirty="0">
                <a:latin typeface="Helvetica Neue LT Std 55 Roman" charset="0"/>
                <a:ea typeface="Helvetica Neue LT Std 55 Roman" charset="0"/>
                <a:cs typeface="Helvetica Neue LT Std 55 Roman" charset="0"/>
              </a:rPr>
              <a:t>Savings (short-term) vs. Investments (long-term)</a:t>
            </a:r>
          </a:p>
          <a:p>
            <a:pPr marL="365125" indent="-255588">
              <a:spcBef>
                <a:spcPts val="1000"/>
              </a:spcBef>
              <a:buClr>
                <a:schemeClr val="tx1"/>
              </a:buClr>
            </a:pPr>
            <a:r>
              <a:rPr lang="en-US" sz="2000" b="1" dirty="0">
                <a:latin typeface="Helvetica Neue LT Std 55 Roman" charset="0"/>
                <a:ea typeface="Helvetica Neue LT Std 55 Roman" charset="0"/>
                <a:cs typeface="Helvetica Neue LT Std 55 Roman" charset="0"/>
              </a:rPr>
              <a:t>CDs </a:t>
            </a:r>
            <a:r>
              <a:rPr lang="en-US" sz="2000" dirty="0">
                <a:latin typeface="Helvetica Neue LT Std 55 Roman" charset="0"/>
                <a:ea typeface="Helvetica Neue LT Std 55 Roman" charset="0"/>
                <a:cs typeface="Helvetica Neue LT Std 55 Roman" charset="0"/>
              </a:rPr>
              <a:t>(understand features)</a:t>
            </a:r>
          </a:p>
          <a:p>
            <a:pPr marL="365125" indent="-255588">
              <a:spcBef>
                <a:spcPts val="1000"/>
              </a:spcBef>
              <a:buClr>
                <a:schemeClr val="tx1"/>
              </a:buClr>
            </a:pPr>
            <a:r>
              <a:rPr lang="en-US" sz="2000" b="1" dirty="0">
                <a:latin typeface="Helvetica Neue LT Std 55 Roman" charset="0"/>
                <a:ea typeface="Helvetica Neue LT Std 55 Roman" charset="0"/>
                <a:cs typeface="Helvetica Neue LT Std 55 Roman" charset="0"/>
              </a:rPr>
              <a:t>Consider future needs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8"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p:spPr>
      </p:pic>
      <p:pic>
        <p:nvPicPr>
          <p:cNvPr id="10"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1"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2" name="Rectangle 11"/>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428802" y="765357"/>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55 Roman" charset="0"/>
                <a:ea typeface="Helvetica Neue LT Std 55 Roman" charset="0"/>
                <a:cs typeface="Helvetica Neue LT Std 55 Roman" charset="0"/>
              </a:rPr>
              <a:t>Summary</a:t>
            </a:r>
            <a:endParaRPr lang="en-US" sz="2800" b="1" kern="0">
              <a:solidFill>
                <a:srgbClr val="284B23"/>
              </a:solidFill>
              <a:latin typeface="Helvetica Neue LT Std 55 Roman" charset="0"/>
              <a:ea typeface="Helvetica Neue LT Std 55 Roman" charset="0"/>
              <a:cs typeface="Helvetica Neue LT Std 55 Roman" charset="0"/>
            </a:endParaRPr>
          </a:p>
        </p:txBody>
      </p:sp>
      <p:sp>
        <p:nvSpPr>
          <p:cNvPr id="14" name="Rectangle 13"/>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_OFE"/>
          <p:cNvPicPr>
            <a:picLocks noChangeAspect="1" noChangeArrowheads="1"/>
          </p:cNvPicPr>
          <p:nvPr/>
        </p:nvPicPr>
        <p:blipFill>
          <a:blip r:embed="rId2" cstate="print"/>
          <a:srcRect/>
          <a:stretch>
            <a:fillRect/>
          </a:stretch>
        </p:blipFill>
        <p:spPr bwMode="auto">
          <a:xfrm>
            <a:off x="533400" y="160909"/>
            <a:ext cx="1371600" cy="170481"/>
          </a:xfrm>
          <a:prstGeom prst="rect">
            <a:avLst/>
          </a:prstGeom>
          <a:noFill/>
          <a:ln w="9525">
            <a:noFill/>
            <a:miter lim="800000"/>
            <a:headEnd/>
            <a:tailEnd/>
          </a:ln>
        </p:spPr>
      </p:pic>
      <p:cxnSp>
        <p:nvCxnSpPr>
          <p:cNvPr id="16" name="Straight Connector 15"/>
          <p:cNvCxnSpPr/>
          <p:nvPr/>
        </p:nvCxnSpPr>
        <p:spPr>
          <a:xfrm>
            <a:off x="21336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8" name="Content Placeholder 2"/>
          <p:cNvSpPr txBox="1">
            <a:spLocks/>
          </p:cNvSpPr>
          <p:nvPr/>
        </p:nvSpPr>
        <p:spPr bwMode="auto">
          <a:xfrm>
            <a:off x="417917" y="2057400"/>
            <a:ext cx="826888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1500"/>
              </a:spcBef>
            </a:pPr>
            <a:r>
              <a:rPr lang="en-US" sz="2000" b="1" dirty="0">
                <a:latin typeface="Helvetica Neue LT Std 55 Roman" charset="0"/>
                <a:ea typeface="Helvetica Neue LT Std 55 Roman" charset="0"/>
                <a:cs typeface="Helvetica Neue LT Std 55 Roman" charset="0"/>
              </a:rPr>
              <a:t>Checking Accounts </a:t>
            </a:r>
            <a:r>
              <a:rPr lang="en-US" sz="2000" dirty="0">
                <a:latin typeface="Helvetica Neue LT Std 55 Roman" charset="0"/>
                <a:ea typeface="Helvetica Neue LT Std 55 Roman" charset="0"/>
                <a:cs typeface="Helvetica Neue LT Std 55 Roman" charset="0"/>
              </a:rPr>
              <a:t>– Necessary to transact daily business of paying bills, and centrally gathering funds before allocating for expenses, savings and expenses</a:t>
            </a:r>
          </a:p>
          <a:p>
            <a:pPr eaLnBrk="1" hangingPunct="1">
              <a:spcBef>
                <a:spcPts val="1500"/>
              </a:spcBef>
            </a:pPr>
            <a:r>
              <a:rPr lang="en-US" sz="2000" b="1" dirty="0">
                <a:latin typeface="Helvetica Neue LT Std 55 Roman" charset="0"/>
                <a:ea typeface="Helvetica Neue LT Std 55 Roman" charset="0"/>
                <a:cs typeface="Helvetica Neue LT Std 55 Roman" charset="0"/>
              </a:rPr>
              <a:t>Savings Accounts </a:t>
            </a:r>
            <a:r>
              <a:rPr lang="en-US" sz="2000" dirty="0">
                <a:latin typeface="Helvetica Neue LT Std 55 Roman" charset="0"/>
                <a:ea typeface="Helvetica Neue LT Std 55 Roman" charset="0"/>
                <a:cs typeface="Helvetica Neue LT Std 55 Roman" charset="0"/>
              </a:rPr>
              <a:t>– Putting aside funds for short term goals with some interest yield</a:t>
            </a:r>
          </a:p>
          <a:p>
            <a:pPr eaLnBrk="1" hangingPunct="1">
              <a:spcBef>
                <a:spcPts val="1500"/>
              </a:spcBef>
            </a:pPr>
            <a:r>
              <a:rPr lang="en-US" sz="2000" b="1" dirty="0">
                <a:latin typeface="Helvetica Neue LT Std 55 Roman" charset="0"/>
                <a:ea typeface="Helvetica Neue LT Std 55 Roman" charset="0"/>
                <a:cs typeface="Helvetica Neue LT Std 55 Roman" charset="0"/>
              </a:rPr>
              <a:t>Certificates of Deposit </a:t>
            </a:r>
            <a:r>
              <a:rPr lang="en-US" sz="2000" dirty="0">
                <a:latin typeface="Helvetica Neue LT Std 55 Roman" charset="0"/>
                <a:ea typeface="Helvetica Neue LT Std 55 Roman" charset="0"/>
                <a:cs typeface="Helvetica Neue LT Std 55 Roman" charset="0"/>
              </a:rPr>
              <a:t>– Short term goals, do not need immediate access to funds, low tolerance for risk (as compared to stock market) looking for predictable higher return than regular savings account</a:t>
            </a:r>
          </a:p>
        </p:txBody>
      </p:sp>
      <p:sp>
        <p:nvSpPr>
          <p:cNvPr id="19" name="TextBox 18"/>
          <p:cNvSpPr txBox="1"/>
          <p:nvPr/>
        </p:nvSpPr>
        <p:spPr>
          <a:xfrm>
            <a:off x="533400" y="5791200"/>
            <a:ext cx="5410200" cy="523220"/>
          </a:xfrm>
          <a:prstGeom prst="rect">
            <a:avLst/>
          </a:prstGeom>
          <a:noFill/>
        </p:spPr>
        <p:txBody>
          <a:bodyPr wrap="square" rtlCol="0">
            <a:spAutoFit/>
          </a:bodyPr>
          <a:lstStyle/>
          <a:p>
            <a:r>
              <a:rPr lang="en-US" sz="1000" dirty="0">
                <a:latin typeface="Helvetica Neue LT Std 55 Roman"/>
              </a:rPr>
              <a:t>© June 2017. New York City Department of Consumer Affairs. All rights reserved.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Choosing an Institution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5" name="Straight Connector 1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7" name="Content Placeholder 2"/>
          <p:cNvSpPr txBox="1">
            <a:spLocks/>
          </p:cNvSpPr>
          <p:nvPr/>
        </p:nvSpPr>
        <p:spPr bwMode="auto">
          <a:xfrm>
            <a:off x="428803" y="1910494"/>
            <a:ext cx="8229600" cy="4931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31825" indent="-631825" eaLnBrk="1" hangingPunct="1">
              <a:lnSpc>
                <a:spcPct val="80000"/>
              </a:lnSpc>
              <a:buFont typeface="Calibri" pitchFamily="34" charset="0"/>
              <a:buAutoNum type="arabicPeriod"/>
            </a:pPr>
            <a:r>
              <a:rPr lang="en-US" sz="1800" b="1" dirty="0">
                <a:latin typeface="Helvetica Neue LT Std 55 Roman" charset="0"/>
                <a:ea typeface="Helvetica Neue LT Std 55 Roman" charset="0"/>
                <a:cs typeface="Helvetica Neue LT Std 55 Roman" charset="0"/>
              </a:rPr>
              <a:t>Banks</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For profit</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Insured by the FDIC up to $250,000 per depositor</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Owned by investors/shareholders</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Profits paid to the </a:t>
            </a:r>
            <a:r>
              <a:rPr lang="en-US" sz="1800" dirty="0" smtClean="0">
                <a:latin typeface="Helvetica Neue LT Std 55 Roman" charset="0"/>
                <a:ea typeface="Helvetica Neue LT Std 55 Roman" charset="0"/>
                <a:cs typeface="Helvetica Neue LT Std 55 Roman" charset="0"/>
              </a:rPr>
              <a:t>investors</a:t>
            </a:r>
            <a:br>
              <a:rPr lang="en-US" sz="1800" dirty="0" smtClean="0">
                <a:latin typeface="Helvetica Neue LT Std 55 Roman" charset="0"/>
                <a:ea typeface="Helvetica Neue LT Std 55 Roman" charset="0"/>
                <a:cs typeface="Helvetica Neue LT Std 55 Roman" charset="0"/>
              </a:rPr>
            </a:br>
            <a:endParaRPr lang="en-US" sz="1800" dirty="0">
              <a:latin typeface="Helvetica Neue LT Std 55 Roman" charset="0"/>
              <a:ea typeface="Helvetica Neue LT Std 55 Roman" charset="0"/>
              <a:cs typeface="Helvetica Neue LT Std 55 Roman" charset="0"/>
            </a:endParaRPr>
          </a:p>
          <a:p>
            <a:pPr marL="631825" indent="-631825" eaLnBrk="1" hangingPunct="1">
              <a:lnSpc>
                <a:spcPct val="80000"/>
              </a:lnSpc>
              <a:buFontTx/>
              <a:buAutoNum type="arabicPeriod"/>
            </a:pPr>
            <a:r>
              <a:rPr lang="en-US" sz="1800" b="1" dirty="0">
                <a:latin typeface="Helvetica Neue LT Std 55 Roman" charset="0"/>
                <a:ea typeface="Helvetica Neue LT Std 55 Roman" charset="0"/>
                <a:cs typeface="Helvetica Neue LT Std 55 Roman" charset="0"/>
              </a:rPr>
              <a:t>Credit Unions</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Not for profit</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Owned by members - </a:t>
            </a:r>
            <a:r>
              <a:rPr lang="en-US" sz="1800" dirty="0">
                <a:solidFill>
                  <a:schemeClr val="tx2"/>
                </a:solidFill>
                <a:latin typeface="Helvetica Neue LT Std 55 Roman" charset="0"/>
                <a:ea typeface="Helvetica Neue LT Std 55 Roman" charset="0"/>
                <a:cs typeface="Helvetica Neue LT Std 55 Roman" charset="0"/>
              </a:rPr>
              <a:t>cooperatives   </a:t>
            </a:r>
            <a:r>
              <a:rPr lang="en-US" sz="1800" dirty="0">
                <a:latin typeface="Helvetica Neue LT Std 55 Roman" charset="0"/>
                <a:ea typeface="Helvetica Neue LT Std 55 Roman" charset="0"/>
                <a:cs typeface="Helvetica Neue LT Std 55 Roman" charset="0"/>
              </a:rPr>
              <a:t> </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Insured by the National Credit Union Share Insurance Fund (NCUSIF) up to $250,000 per depositor</a:t>
            </a:r>
          </a:p>
          <a:p>
            <a:pPr marL="1030288" lvl="1" indent="-284163" eaLnBrk="1" hangingPunct="1">
              <a:lnSpc>
                <a:spcPct val="80000"/>
              </a:lnSpc>
              <a:buFontTx/>
              <a:buChar char="•"/>
            </a:pPr>
            <a:r>
              <a:rPr lang="en-US" sz="1800" dirty="0">
                <a:latin typeface="Helvetica Neue LT Std 55 Roman" charset="0"/>
                <a:ea typeface="Helvetica Neue LT Std 55 Roman" charset="0"/>
                <a:cs typeface="Helvetica Neue LT Std 55 Roman" charset="0"/>
              </a:rPr>
              <a:t>Profits normally go to reduce fees, interest </a:t>
            </a:r>
            <a:r>
              <a:rPr lang="en-US" sz="1800" dirty="0" smtClean="0">
                <a:latin typeface="Helvetica Neue LT Std 55 Roman" charset="0"/>
                <a:ea typeface="Helvetica Neue LT Std 55 Roman" charset="0"/>
                <a:cs typeface="Helvetica Neue LT Std 55 Roman" charset="0"/>
              </a:rPr>
              <a:t>rates</a:t>
            </a:r>
            <a:br>
              <a:rPr lang="en-US" sz="1800" dirty="0" smtClean="0">
                <a:latin typeface="Helvetica Neue LT Std 55 Roman" charset="0"/>
                <a:ea typeface="Helvetica Neue LT Std 55 Roman" charset="0"/>
                <a:cs typeface="Helvetica Neue LT Std 55 Roman" charset="0"/>
              </a:rPr>
            </a:br>
            <a:endParaRPr lang="en-US" sz="1800" dirty="0">
              <a:latin typeface="Helvetica Neue LT Std 55 Roman" charset="0"/>
              <a:ea typeface="Helvetica Neue LT Std 55 Roman" charset="0"/>
              <a:cs typeface="Helvetica Neue LT Std 55 Roman" charset="0"/>
            </a:endParaRPr>
          </a:p>
          <a:p>
            <a:pPr marL="631825" indent="-631825" eaLnBrk="1" hangingPunct="1">
              <a:lnSpc>
                <a:spcPct val="80000"/>
              </a:lnSpc>
              <a:buFontTx/>
              <a:buAutoNum type="arabicPeriod"/>
            </a:pPr>
            <a:r>
              <a:rPr lang="en-US" sz="1800" b="1" dirty="0">
                <a:latin typeface="Helvetica Neue LT Std 55 Roman" charset="0"/>
                <a:ea typeface="Helvetica Neue LT Std 55 Roman" charset="0"/>
                <a:cs typeface="Helvetica Neue LT Std 55 Roman" charset="0"/>
              </a:rPr>
              <a:t>To choose wisely, compare fees, rates of return, services </a:t>
            </a:r>
            <a:r>
              <a:rPr lang="en-US" sz="1800" b="1" dirty="0" smtClean="0">
                <a:latin typeface="Helvetica Neue LT Std 55 Roman" charset="0"/>
                <a:ea typeface="Helvetica Neue LT Std 55 Roman" charset="0"/>
                <a:cs typeface="Helvetica Neue LT Std 55 Roman" charset="0"/>
              </a:rPr>
              <a:t>offered</a:t>
            </a:r>
            <a:br>
              <a:rPr lang="en-US" sz="1800" b="1" dirty="0" smtClean="0">
                <a:latin typeface="Helvetica Neue LT Std 55 Roman" charset="0"/>
                <a:ea typeface="Helvetica Neue LT Std 55 Roman" charset="0"/>
                <a:cs typeface="Helvetica Neue LT Std 55 Roman" charset="0"/>
              </a:rPr>
            </a:br>
            <a:endParaRPr lang="en-US" sz="1800" b="1" dirty="0">
              <a:latin typeface="Helvetica Neue LT Std 55 Roman" charset="0"/>
              <a:ea typeface="Helvetica Neue LT Std 55 Roman" charset="0"/>
              <a:cs typeface="Helvetica Neue LT Std 55 Roman" charset="0"/>
            </a:endParaRPr>
          </a:p>
          <a:p>
            <a:pPr marL="631825" indent="-631825" eaLnBrk="1" hangingPunct="1">
              <a:lnSpc>
                <a:spcPct val="80000"/>
              </a:lnSpc>
              <a:buFontTx/>
              <a:buAutoNum type="arabicPeriod"/>
            </a:pPr>
            <a:r>
              <a:rPr lang="en-US" sz="1800" b="1" dirty="0">
                <a:latin typeface="Helvetica Neue LT Std 55 Roman" charset="0"/>
                <a:ea typeface="Helvetica Neue LT Std 55 Roman" charset="0"/>
                <a:cs typeface="Helvetica Neue LT Std 55 Roman" charset="0"/>
              </a:rPr>
              <a:t>Establish relationships with future needs in mind: mortgage loans, auto loans, business accounts and loans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a:xfrm>
            <a:off x="428803" y="2133600"/>
            <a:ext cx="8001000" cy="4495800"/>
          </a:xfrm>
          <a:prstGeom prst="rect">
            <a:avLst/>
          </a:prstGeom>
        </p:spPr>
        <p:txBody>
          <a:bodyPr/>
          <a:lstStyle/>
          <a:p>
            <a:pPr marL="642938" indent="-642938" eaLnBrk="1" hangingPunct="1">
              <a:buFontTx/>
              <a:buNone/>
            </a:pPr>
            <a:r>
              <a:rPr lang="en-US" sz="2000" b="1" dirty="0" smtClean="0">
                <a:latin typeface="Helvetica Neue LT Std 55 Roman" charset="0"/>
                <a:ea typeface="Helvetica Neue LT Std 55 Roman" charset="0"/>
                <a:cs typeface="Helvetica Neue LT Std 55 Roman" charset="0"/>
              </a:rPr>
              <a:t>US Patriot Act</a:t>
            </a:r>
            <a:r>
              <a:rPr lang="en-US" sz="2000" dirty="0"/>
              <a:t>—</a:t>
            </a:r>
            <a:r>
              <a:rPr lang="en-US" sz="2000" b="1" dirty="0" smtClean="0">
                <a:latin typeface="Helvetica Neue LT Std 55 Roman" charset="0"/>
                <a:ea typeface="Helvetica Neue LT Std 55 Roman" charset="0"/>
                <a:cs typeface="Helvetica Neue LT Std 55 Roman" charset="0"/>
              </a:rPr>
              <a:t>know your customer rules</a:t>
            </a:r>
          </a:p>
          <a:p>
            <a:pPr marL="642938" indent="-642938" eaLnBrk="1" hangingPunct="1">
              <a:buFontTx/>
              <a:buNone/>
            </a:pPr>
            <a:endParaRPr lang="en-US" sz="2000" dirty="0" smtClean="0">
              <a:latin typeface="Helvetica Neue LT Std 55 Roman" charset="0"/>
              <a:ea typeface="Helvetica Neue LT Std 55 Roman" charset="0"/>
              <a:cs typeface="Helvetica Neue LT Std 55 Roman" charset="0"/>
            </a:endParaRPr>
          </a:p>
          <a:p>
            <a:pPr marL="914400" lvl="1" indent="-514350" eaLnBrk="1" hangingPunct="1">
              <a:buFont typeface="Arial" charset="0"/>
              <a:buChar char="•"/>
            </a:pPr>
            <a:r>
              <a:rPr lang="en-US" sz="2000" dirty="0" smtClean="0">
                <a:latin typeface="Helvetica Neue LT Std 55 Roman" charset="0"/>
                <a:ea typeface="Helvetica Neue LT Std 55 Roman" charset="0"/>
                <a:cs typeface="Helvetica Neue LT Std 55 Roman" charset="0"/>
              </a:rPr>
              <a:t>Banks are required to verify accountholder identity</a:t>
            </a:r>
          </a:p>
          <a:p>
            <a:pPr marL="914400" lvl="1" indent="-514350" eaLnBrk="1" hangingPunct="1">
              <a:buFont typeface="Arial" charset="0"/>
              <a:buChar char="•"/>
            </a:pPr>
            <a:r>
              <a:rPr lang="en-US" sz="2000" dirty="0" smtClean="0">
                <a:latin typeface="Helvetica Neue LT Std 55 Roman" charset="0"/>
                <a:ea typeface="Helvetica Neue LT Std 55 Roman" charset="0"/>
                <a:cs typeface="Helvetica Neue LT Std 55 Roman" charset="0"/>
              </a:rPr>
              <a:t>How this is done varies from institution to institution</a:t>
            </a:r>
          </a:p>
          <a:p>
            <a:pPr marL="642938" indent="-642938" eaLnBrk="1" hangingPunct="1">
              <a:buFontTx/>
              <a:buNone/>
            </a:pPr>
            <a:endParaRPr lang="en-US" sz="2000" dirty="0" smtClean="0">
              <a:latin typeface="Helvetica Neue LT Std 55 Roman" charset="0"/>
              <a:ea typeface="Helvetica Neue LT Std 55 Roman" charset="0"/>
              <a:cs typeface="Helvetica Neue LT Std 55 Roman" charset="0"/>
            </a:endParaRPr>
          </a:p>
          <a:p>
            <a:pPr marL="642938" indent="-642938" eaLnBrk="1" hangingPunct="1">
              <a:buFontTx/>
              <a:buNone/>
            </a:pPr>
            <a:r>
              <a:rPr lang="en-US" sz="2000" b="1" dirty="0" smtClean="0">
                <a:latin typeface="Helvetica Neue LT Std 55 Roman" charset="0"/>
                <a:ea typeface="Helvetica Neue LT Std 55 Roman" charset="0"/>
                <a:cs typeface="Helvetica Neue LT Std 55 Roman" charset="0"/>
              </a:rPr>
              <a:t>Documentation needed</a:t>
            </a:r>
          </a:p>
          <a:p>
            <a:pPr marL="642938" indent="-642938" eaLnBrk="1" hangingPunct="1">
              <a:buFontTx/>
              <a:buNone/>
            </a:pPr>
            <a:endParaRPr lang="en-US" sz="2000" dirty="0" smtClean="0">
              <a:latin typeface="Helvetica Neue LT Std 55 Roman" charset="0"/>
              <a:ea typeface="Helvetica Neue LT Std 55 Roman" charset="0"/>
              <a:cs typeface="Helvetica Neue LT Std 55 Roman" charset="0"/>
            </a:endParaRPr>
          </a:p>
          <a:p>
            <a:pPr lvl="1" indent="-342900" eaLnBrk="1" hangingPunct="1">
              <a:buClr>
                <a:schemeClr val="tx1"/>
              </a:buClr>
              <a:buFont typeface="Arial" charset="0"/>
              <a:buChar char="•"/>
            </a:pPr>
            <a:r>
              <a:rPr lang="en-US" sz="2000" dirty="0" smtClean="0">
                <a:latin typeface="Helvetica Neue LT Std 55 Roman" charset="0"/>
                <a:ea typeface="Helvetica Neue LT Std 55 Roman" charset="0"/>
                <a:cs typeface="Helvetica Neue LT Std 55 Roman" charset="0"/>
              </a:rPr>
              <a:t>Government issued identification</a:t>
            </a:r>
            <a:r>
              <a:rPr lang="en-US" sz="2000" dirty="0"/>
              <a:t>—</a:t>
            </a:r>
            <a:r>
              <a:rPr lang="en-US" sz="2000" dirty="0" smtClean="0">
                <a:latin typeface="Helvetica Neue LT Std 55 Roman" charset="0"/>
                <a:ea typeface="Helvetica Neue LT Std 55 Roman" charset="0"/>
                <a:cs typeface="Helvetica Neue LT Std 55 Roman" charset="0"/>
              </a:rPr>
              <a:t>at least one</a:t>
            </a:r>
          </a:p>
          <a:p>
            <a:pPr marL="685800" lvl="1" eaLnBrk="1" hangingPunct="1">
              <a:buClr>
                <a:schemeClr val="bg1"/>
              </a:buClr>
            </a:pPr>
            <a:r>
              <a:rPr lang="en-US" sz="1600" dirty="0" smtClean="0">
                <a:latin typeface="Helvetica Neue LT Std 55 Roman" charset="0"/>
                <a:ea typeface="Helvetica Neue LT Std 55 Roman" charset="0"/>
                <a:cs typeface="Helvetica Neue LT Std 55 Roman" charset="0"/>
              </a:rPr>
              <a:t>(US or foreign passport, driver’s license, Mexican consulate-issued matrícula; some institutions may accept NYC ID. Varies by financial institution—some require 2 forms of government issued identification)</a:t>
            </a:r>
          </a:p>
          <a:p>
            <a:pPr marL="914400" lvl="1" indent="-514350" eaLnBrk="1" hangingPunct="1">
              <a:buClr>
                <a:schemeClr val="tx1"/>
              </a:buClr>
              <a:buFont typeface="Arial" charset="0"/>
              <a:buChar char="•"/>
            </a:pPr>
            <a:r>
              <a:rPr lang="en-US" sz="2000" dirty="0" smtClean="0">
                <a:latin typeface="Helvetica Neue LT Std 55 Roman" charset="0"/>
                <a:ea typeface="Helvetica Neue LT Std 55 Roman" charset="0"/>
                <a:cs typeface="Helvetica Neue LT Std 55 Roman" charset="0"/>
              </a:rPr>
              <a:t>Tax identification number – SSN or ITIN</a:t>
            </a:r>
          </a:p>
          <a:p>
            <a:pPr marL="914400" lvl="1" indent="-514350" eaLnBrk="1" hangingPunct="1">
              <a:buClr>
                <a:schemeClr val="tx1"/>
              </a:buClr>
              <a:buFont typeface="Arial" charset="0"/>
              <a:buChar char="•"/>
            </a:pPr>
            <a:r>
              <a:rPr lang="en-US" sz="2000" dirty="0" smtClean="0">
                <a:latin typeface="Helvetica Neue LT Std 55 Roman" charset="0"/>
                <a:ea typeface="Helvetica Neue LT Std 55 Roman" charset="0"/>
                <a:cs typeface="Helvetica Neue LT Std 55 Roman" charset="0"/>
              </a:rPr>
              <a:t>Proof of address</a:t>
            </a:r>
            <a:endParaRPr lang="en-US" sz="2000" b="1" dirty="0" smtClean="0">
              <a:latin typeface="Helvetica Neue LT Std 55 Roman" charset="0"/>
              <a:ea typeface="Helvetica Neue LT Std 55 Roman" charset="0"/>
              <a:cs typeface="Helvetica Neue LT Std 55 Roman" charset="0"/>
            </a:endParaRPr>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Opening an Individual Account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81000" y="2133600"/>
            <a:ext cx="6019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000" b="1" dirty="0" smtClean="0">
                <a:latin typeface="Helvetica Neue LT Std 55 Roman" charset="0"/>
                <a:ea typeface="Helvetica Neue LT Std 55 Roman" charset="0"/>
                <a:cs typeface="Helvetica Neue LT Std 55 Roman" charset="0"/>
              </a:rPr>
              <a:t>The </a:t>
            </a:r>
            <a:r>
              <a:rPr lang="en-US" sz="2000" b="1" dirty="0">
                <a:latin typeface="Helvetica Neue LT Std 55 Roman" charset="0"/>
                <a:ea typeface="Helvetica Neue LT Std 55 Roman" charset="0"/>
                <a:cs typeface="Helvetica Neue LT Std 55 Roman" charset="0"/>
              </a:rPr>
              <a:t>following institutions accept the </a:t>
            </a:r>
            <a:r>
              <a:rPr lang="en-US" sz="2000" b="1" dirty="0" smtClean="0">
                <a:latin typeface="Helvetica Neue LT Std 55 Roman" charset="0"/>
                <a:ea typeface="Helvetica Neue LT Std 55 Roman" charset="0"/>
                <a:cs typeface="Helvetica Neue LT Std 55 Roman" charset="0"/>
              </a:rPr>
              <a:t>IDNYC </a:t>
            </a:r>
            <a:r>
              <a:rPr lang="en-US" sz="2000" b="1" dirty="0">
                <a:latin typeface="Helvetica Neue LT Std 55 Roman" charset="0"/>
                <a:ea typeface="Helvetica Neue LT Std 55 Roman" charset="0"/>
                <a:cs typeface="Helvetica Neue LT Std 55 Roman" charset="0"/>
              </a:rPr>
              <a:t>for opening a bank account: </a:t>
            </a:r>
            <a:endParaRPr lang="en-US" sz="1800" b="1" dirty="0" smtClean="0">
              <a:latin typeface="Helvetica Neue LT Std 55 Roman" charset="0"/>
              <a:ea typeface="Helvetica Neue LT Std 55 Roman" charset="0"/>
              <a:cs typeface="Helvetica Neue LT Std 55 Roman" charset="0"/>
            </a:endParaRPr>
          </a:p>
          <a:p>
            <a:pPr marL="0" indent="0" eaLnBrk="1" hangingPunct="1">
              <a:lnSpc>
                <a:spcPct val="80000"/>
              </a:lnSpc>
              <a:buNone/>
            </a:pPr>
            <a:endParaRPr lang="en-US" sz="1800" b="1" dirty="0">
              <a:latin typeface="Helvetica Neue LT Std 55 Roman" charset="0"/>
              <a:ea typeface="Helvetica Neue LT Std 55 Roman" charset="0"/>
              <a:cs typeface="Helvetica Neue LT Std 55 Roman" charset="0"/>
            </a:endParaRP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Amalgamated </a:t>
            </a:r>
            <a:r>
              <a:rPr lang="en-US" sz="1800" dirty="0" smtClean="0">
                <a:latin typeface="Helvetica Neue LT Std 55 Roman" charset="0"/>
                <a:ea typeface="Helvetica Neue LT Std 55 Roman" charset="0"/>
                <a:cs typeface="Helvetica Neue LT Std 55 Roman" charset="0"/>
              </a:rPr>
              <a:t>Bank</a:t>
            </a:r>
          </a:p>
          <a:p>
            <a:pPr marL="642938" indent="-642938" eaLnBrk="1" hangingPunct="1">
              <a:lnSpc>
                <a:spcPct val="80000"/>
              </a:lnSpc>
            </a:pPr>
            <a:r>
              <a:rPr lang="en-US" sz="1800" dirty="0" smtClean="0">
                <a:latin typeface="Helvetica Neue LT Std 55 Roman" charset="0"/>
                <a:ea typeface="Helvetica Neue LT Std 55 Roman" charset="0"/>
                <a:cs typeface="Helvetica Neue LT Std 55 Roman" charset="0"/>
              </a:rPr>
              <a:t>PNC</a:t>
            </a:r>
            <a:endParaRPr lang="en-US" sz="1800" dirty="0">
              <a:latin typeface="Helvetica Neue LT Std 55 Roman" charset="0"/>
              <a:ea typeface="Helvetica Neue LT Std 55 Roman" charset="0"/>
              <a:cs typeface="Helvetica Neue LT Std 55 Roman" charset="0"/>
            </a:endParaRP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US Alliance</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Brooklyn Cooperative Federal Credit Union</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Carver Federal Savings Bank</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East West Bank</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First Republic Bank</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Lower East Side People’s Federal Credit Union</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Melrose Credit Union</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Neighborhood Trust Federal Credit Union</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Spring Bank</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University Settlement Federal Credit Union</a:t>
            </a:r>
          </a:p>
          <a:p>
            <a:pPr marL="642938" indent="-642938" eaLnBrk="1" hangingPunct="1">
              <a:lnSpc>
                <a:spcPct val="80000"/>
              </a:lnSpc>
            </a:pPr>
            <a:r>
              <a:rPr lang="en-US" sz="1800" dirty="0">
                <a:latin typeface="Helvetica Neue LT Std 55 Roman" charset="0"/>
                <a:ea typeface="Helvetica Neue LT Std 55 Roman" charset="0"/>
                <a:cs typeface="Helvetica Neue LT Std 55 Roman" charset="0"/>
              </a:rPr>
              <a:t>Urban </a:t>
            </a:r>
            <a:r>
              <a:rPr lang="en-US" sz="1800" dirty="0" err="1">
                <a:latin typeface="Helvetica Neue LT Std 55 Roman" charset="0"/>
                <a:ea typeface="Helvetica Neue LT Std 55 Roman" charset="0"/>
                <a:cs typeface="Helvetica Neue LT Std 55 Roman" charset="0"/>
              </a:rPr>
              <a:t>Upbound</a:t>
            </a:r>
            <a:r>
              <a:rPr lang="en-US" sz="1800" dirty="0">
                <a:latin typeface="Helvetica Neue LT Std 55 Roman" charset="0"/>
                <a:ea typeface="Helvetica Neue LT Std 55 Roman" charset="0"/>
                <a:cs typeface="Helvetica Neue LT Std 55 Roman" charset="0"/>
              </a:rPr>
              <a:t> Federal Credit </a:t>
            </a:r>
            <a:r>
              <a:rPr lang="en-US" sz="1800" dirty="0" smtClean="0">
                <a:latin typeface="Helvetica Neue LT Std 55 Roman" charset="0"/>
                <a:ea typeface="Helvetica Neue LT Std 55 Roman" charset="0"/>
                <a:cs typeface="Helvetica Neue LT Std 55 Roman" charset="0"/>
              </a:rPr>
              <a:t>Union</a:t>
            </a:r>
            <a:endParaRPr lang="en-US" sz="1800" dirty="0">
              <a:latin typeface="Helvetica Neue LT Std 55 Roman" charset="0"/>
              <a:ea typeface="Helvetica Neue LT Std 55 Roman" charset="0"/>
              <a:cs typeface="Helvetica Neue LT Std 55 Roman" charset="0"/>
            </a:endParaRPr>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Opening an Individual Account with a IDNYC</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Rectangle 14"/>
          <p:cNvSpPr/>
          <p:nvPr/>
        </p:nvSpPr>
        <p:spPr>
          <a:xfrm>
            <a:off x="6176460" y="4677298"/>
            <a:ext cx="2514600" cy="164730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28860" y="4829698"/>
            <a:ext cx="2286000" cy="1384995"/>
          </a:xfrm>
          <a:prstGeom prst="rect">
            <a:avLst/>
          </a:prstGeom>
        </p:spPr>
        <p:txBody>
          <a:bodyPr wrap="square">
            <a:spAutoFit/>
          </a:bodyPr>
          <a:lstStyle/>
          <a:p>
            <a:pPr eaLnBrk="1" hangingPunct="1"/>
            <a:r>
              <a:rPr lang="en-US" sz="1200" b="1" smtClean="0">
                <a:solidFill>
                  <a:srgbClr val="284B23"/>
                </a:solidFill>
                <a:latin typeface="Helvetica Neue LT Std 55 Roman" charset="0"/>
                <a:ea typeface="Helvetica Neue LT Std 55 Roman" charset="0"/>
                <a:cs typeface="Helvetica Neue LT Std 55 Roman" charset="0"/>
              </a:rPr>
              <a:t>Check out </a:t>
            </a:r>
            <a:r>
              <a:rPr lang="en-US" sz="1200" b="1" smtClean="0">
                <a:solidFill>
                  <a:schemeClr val="bg1"/>
                </a:solidFill>
                <a:latin typeface="Helvetica Neue LT Std 55 Roman" charset="0"/>
                <a:ea typeface="Helvetica Neue LT Std 55 Roman" charset="0"/>
                <a:cs typeface="Helvetica Neue LT Std 55 Roman" charset="0"/>
                <a:hlinkClick r:id="rId4"/>
              </a:rPr>
              <a:t>http</a:t>
            </a:r>
            <a:r>
              <a:rPr lang="en-US" sz="1200" b="1">
                <a:solidFill>
                  <a:schemeClr val="bg1"/>
                </a:solidFill>
                <a:latin typeface="Helvetica Neue LT Std 55 Roman" charset="0"/>
                <a:ea typeface="Helvetica Neue LT Std 55 Roman" charset="0"/>
                <a:cs typeface="Helvetica Neue LT Std 55 Roman" charset="0"/>
                <a:hlinkClick r:id="rId4"/>
              </a:rPr>
              <a:t>://www1.nyc.gov/site/idnyc/benefits/banks-and-credit-unions.page</a:t>
            </a:r>
            <a:r>
              <a:rPr lang="en-US" sz="1200" b="1">
                <a:solidFill>
                  <a:schemeClr val="bg1"/>
                </a:solidFill>
                <a:latin typeface="Helvetica Neue LT Std 55 Roman" charset="0"/>
                <a:ea typeface="Helvetica Neue LT Std 55 Roman" charset="0"/>
                <a:cs typeface="Helvetica Neue LT Std 55 Roman" charset="0"/>
              </a:rPr>
              <a:t> </a:t>
            </a:r>
            <a:r>
              <a:rPr lang="en-US" sz="1200" b="1">
                <a:solidFill>
                  <a:srgbClr val="284B23"/>
                </a:solidFill>
                <a:latin typeface="Helvetica Neue LT Std 55 Roman" charset="0"/>
                <a:ea typeface="Helvetica Neue LT Std 55 Roman" charset="0"/>
                <a:cs typeface="Helvetica Neue LT Std 55 Roman" charset="0"/>
              </a:rPr>
              <a:t>for information on branches, other documentation and minimum </a:t>
            </a:r>
            <a:r>
              <a:rPr lang="en-US" sz="1200" b="1" smtClean="0">
                <a:solidFill>
                  <a:srgbClr val="284B23"/>
                </a:solidFill>
                <a:latin typeface="Helvetica Neue LT Std 55 Roman" charset="0"/>
                <a:ea typeface="Helvetica Neue LT Std 55 Roman" charset="0"/>
                <a:cs typeface="Helvetica Neue LT Std 55 Roman" charset="0"/>
              </a:rPr>
              <a:t>deposits.</a:t>
            </a:r>
            <a:endParaRPr lang="en-US" sz="1200" b="1">
              <a:solidFill>
                <a:srgbClr val="284B23"/>
              </a:solidFill>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Basic Bank Services and Products</a:t>
            </a:r>
            <a:endParaRPr lang="en-US" sz="2800" b="1" kern="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bwMode="auto">
          <a:xfrm>
            <a:off x="428803" y="2841197"/>
            <a:ext cx="80010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1500"/>
              </a:spcBef>
            </a:pPr>
            <a:r>
              <a:rPr lang="en-US" sz="2000">
                <a:latin typeface="Helvetica Neue LT Std 55 Roman" charset="0"/>
                <a:ea typeface="Helvetica Neue LT Std 55 Roman" charset="0"/>
                <a:cs typeface="Helvetica Neue LT Std 55 Roman" charset="0"/>
              </a:rPr>
              <a:t>Basic Starter Accounts </a:t>
            </a:r>
          </a:p>
          <a:p>
            <a:pPr eaLnBrk="1" hangingPunct="1">
              <a:spcBef>
                <a:spcPts val="1500"/>
              </a:spcBef>
            </a:pPr>
            <a:r>
              <a:rPr lang="en-US" sz="2000">
                <a:latin typeface="Helvetica Neue LT Std 55 Roman" charset="0"/>
                <a:ea typeface="Helvetica Neue LT Std 55 Roman" charset="0"/>
                <a:cs typeface="Helvetica Neue LT Std 55 Roman" charset="0"/>
              </a:rPr>
              <a:t>Checking Account</a:t>
            </a:r>
          </a:p>
          <a:p>
            <a:pPr eaLnBrk="1" hangingPunct="1">
              <a:spcBef>
                <a:spcPts val="1500"/>
              </a:spcBef>
            </a:pPr>
            <a:r>
              <a:rPr lang="en-US" sz="2000">
                <a:latin typeface="Helvetica Neue LT Std 55 Roman" charset="0"/>
                <a:ea typeface="Helvetica Neue LT Std 55 Roman" charset="0"/>
                <a:cs typeface="Helvetica Neue LT Std 55 Roman" charset="0"/>
              </a:rPr>
              <a:t>Savings Account</a:t>
            </a:r>
          </a:p>
          <a:p>
            <a:pPr eaLnBrk="1" hangingPunct="1">
              <a:spcBef>
                <a:spcPts val="1500"/>
              </a:spcBef>
            </a:pPr>
            <a:r>
              <a:rPr lang="en-US" sz="2000">
                <a:latin typeface="Helvetica Neue LT Std 55 Roman" charset="0"/>
                <a:ea typeface="Helvetica Neue LT Std 55 Roman" charset="0"/>
                <a:cs typeface="Helvetica Neue LT Std 55 Roman" charset="0"/>
              </a:rPr>
              <a:t>Certificates of Deposit</a:t>
            </a:r>
          </a:p>
        </p:txBody>
      </p:sp>
      <p:sp>
        <p:nvSpPr>
          <p:cNvPr id="14"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400" b="1" smtClean="0">
                <a:solidFill>
                  <a:schemeClr val="tx1"/>
                </a:solidFill>
                <a:latin typeface="Helvetica Neue LT Std 75" charset="0"/>
                <a:ea typeface="Helvetica Neue LT Std 75" charset="0"/>
                <a:cs typeface="Helvetica Neue LT Std 75" charset="0"/>
              </a:rPr>
              <a:t>Types of Accounts</a:t>
            </a:r>
            <a:endParaRPr lang="en-US" sz="2400" b="1" kern="0">
              <a:solidFill>
                <a:schemeClr val="tx1"/>
              </a:solidFill>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74038" y="-74613"/>
            <a:ext cx="762000" cy="366713"/>
          </a:xfrm>
          <a:prstGeom prst="rect">
            <a:avLst/>
          </a:prstGeom>
        </p:spPr>
        <p:txBody>
          <a:bodyPr anchor="b"/>
          <a:lstStyle/>
          <a:p>
            <a:pPr fontAlgn="auto">
              <a:spcBef>
                <a:spcPts val="0"/>
              </a:spcBef>
              <a:spcAft>
                <a:spcPts val="0"/>
              </a:spcAft>
              <a:defRPr/>
            </a:pPr>
            <a:fld id="{7A00DADF-A096-4A9A-8C91-5F7D7EF61658}" type="slidenum">
              <a:rPr lang="en-US" sz="1800">
                <a:solidFill>
                  <a:srgbClr val="FFFFFF"/>
                </a:solidFill>
                <a:latin typeface="+mn-lt"/>
              </a:rPr>
              <a:pPr fontAlgn="auto">
                <a:spcBef>
                  <a:spcPts val="0"/>
                </a:spcBef>
                <a:spcAft>
                  <a:spcPts val="0"/>
                </a:spcAft>
                <a:defRPr/>
              </a:pPr>
              <a:t>8</a:t>
            </a:fld>
            <a:endParaRPr lang="en-US" sz="1800">
              <a:solidFill>
                <a:srgbClr val="FFFFFF"/>
              </a:solidFill>
              <a:latin typeface="+mn-lt"/>
            </a:endParaRPr>
          </a:p>
        </p:txBody>
      </p:sp>
      <p:pic>
        <p:nvPicPr>
          <p:cNvPr id="71686"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71687" name="AutoShape 10"/>
          <p:cNvSpPr>
            <a:spLocks noChangeArrowheads="1"/>
          </p:cNvSpPr>
          <p:nvPr/>
        </p:nvSpPr>
        <p:spPr bwMode="auto">
          <a:xfrm rot="-5400000">
            <a:off x="87249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Questions to Ask When Choosing an Account</a:t>
            </a:r>
            <a:endParaRPr lang="en-US" sz="2800" b="1" kern="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bwMode="auto">
          <a:xfrm>
            <a:off x="428803" y="1981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Tx/>
              <a:buAutoNum type="arabicPeriod"/>
            </a:pPr>
            <a:r>
              <a:rPr lang="en-US" sz="1900" b="1" dirty="0">
                <a:latin typeface="Helvetica Neue LT Std 55 Roman" charset="0"/>
                <a:ea typeface="Helvetica Neue LT Std 55 Roman" charset="0"/>
                <a:cs typeface="Helvetica Neue LT Std 55 Roman" charset="0"/>
              </a:rPr>
              <a:t>What fees are charged </a:t>
            </a:r>
            <a:r>
              <a:rPr lang="en-US" sz="1900" dirty="0">
                <a:latin typeface="Helvetica Neue LT Std 55 Roman" charset="0"/>
                <a:ea typeface="Helvetica Neue LT Std 55 Roman" charset="0"/>
                <a:cs typeface="Helvetica Neue LT Std 55 Roman" charset="0"/>
              </a:rPr>
              <a:t>for maintenance and use of the account? </a:t>
            </a:r>
          </a:p>
          <a:p>
            <a:pPr marL="514350" indent="-514350">
              <a:buFontTx/>
              <a:buAutoNum type="arabicPeriod"/>
            </a:pPr>
            <a:r>
              <a:rPr lang="en-US" sz="1900" b="1" dirty="0">
                <a:latin typeface="Helvetica Neue LT Std 55 Roman" charset="0"/>
                <a:ea typeface="Helvetica Neue LT Std 55 Roman" charset="0"/>
                <a:cs typeface="Helvetica Neue LT Std 55 Roman" charset="0"/>
              </a:rPr>
              <a:t>How many transactions are allowed </a:t>
            </a:r>
            <a:r>
              <a:rPr lang="en-US" sz="1900" dirty="0">
                <a:latin typeface="Helvetica Neue LT Std 55 Roman" charset="0"/>
                <a:ea typeface="Helvetica Neue LT Std 55 Roman" charset="0"/>
                <a:cs typeface="Helvetica Neue LT Std 55 Roman" charset="0"/>
              </a:rPr>
              <a:t>each month? What is the cost per additional transaction</a:t>
            </a:r>
            <a:r>
              <a:rPr lang="en-US" sz="1900" dirty="0" smtClean="0">
                <a:latin typeface="Helvetica Neue LT Std 55 Roman" charset="0"/>
                <a:ea typeface="Helvetica Neue LT Std 55 Roman" charset="0"/>
                <a:cs typeface="Helvetica Neue LT Std 55 Roman" charset="0"/>
              </a:rPr>
              <a:t>?</a:t>
            </a:r>
            <a:endParaRPr lang="en-US" sz="1900" dirty="0">
              <a:latin typeface="Helvetica Neue LT Std 55 Roman" charset="0"/>
              <a:ea typeface="Helvetica Neue LT Std 55 Roman" charset="0"/>
              <a:cs typeface="Helvetica Neue LT Std 55 Roman" charset="0"/>
            </a:endParaRPr>
          </a:p>
          <a:p>
            <a:pPr marL="514350" indent="-514350">
              <a:buFontTx/>
              <a:buAutoNum type="arabicPeriod"/>
            </a:pPr>
            <a:r>
              <a:rPr lang="en-US" sz="1900" b="1" dirty="0">
                <a:latin typeface="Helvetica Neue LT Std 55 Roman" charset="0"/>
                <a:ea typeface="Helvetica Neue LT Std 55 Roman" charset="0"/>
                <a:cs typeface="Helvetica Neue LT Std 55 Roman" charset="0"/>
              </a:rPr>
              <a:t>Is there a required minimum balance</a:t>
            </a:r>
            <a:r>
              <a:rPr lang="en-US" sz="1900" b="1" dirty="0" smtClean="0">
                <a:latin typeface="Helvetica Neue LT Std 55 Roman" charset="0"/>
                <a:ea typeface="Helvetica Neue LT Std 55 Roman" charset="0"/>
                <a:cs typeface="Helvetica Neue LT Std 55 Roman" charset="0"/>
              </a:rPr>
              <a:t>?</a:t>
            </a:r>
            <a:endParaRPr lang="en-US" sz="1900" b="1" dirty="0">
              <a:latin typeface="Helvetica Neue LT Std 55 Roman" charset="0"/>
              <a:ea typeface="Helvetica Neue LT Std 55 Roman" charset="0"/>
              <a:cs typeface="Helvetica Neue LT Std 55 Roman" charset="0"/>
            </a:endParaRPr>
          </a:p>
          <a:p>
            <a:pPr marL="514350" indent="-514350">
              <a:buFontTx/>
              <a:buAutoNum type="arabicPeriod"/>
            </a:pPr>
            <a:r>
              <a:rPr lang="en-US" sz="1900" b="1" dirty="0">
                <a:latin typeface="Helvetica Neue LT Std 55 Roman" charset="0"/>
                <a:ea typeface="Helvetica Neue LT Std 55 Roman" charset="0"/>
                <a:cs typeface="Helvetica Neue LT Std 55 Roman" charset="0"/>
              </a:rPr>
              <a:t>Are deposits insured </a:t>
            </a:r>
            <a:r>
              <a:rPr lang="en-US" sz="1900" dirty="0">
                <a:latin typeface="Helvetica Neue LT Std 55 Roman" charset="0"/>
                <a:ea typeface="Helvetica Neue LT Std 55 Roman" charset="0"/>
                <a:cs typeface="Helvetica Neue LT Std 55 Roman" charset="0"/>
              </a:rPr>
              <a:t>and up to what amount</a:t>
            </a:r>
            <a:r>
              <a:rPr lang="en-US" sz="1900" dirty="0" smtClean="0">
                <a:latin typeface="Helvetica Neue LT Std 55 Roman" charset="0"/>
                <a:ea typeface="Helvetica Neue LT Std 55 Roman" charset="0"/>
                <a:cs typeface="Helvetica Neue LT Std 55 Roman" charset="0"/>
              </a:rPr>
              <a:t>?</a:t>
            </a:r>
            <a:endParaRPr lang="en-US" sz="1900" dirty="0">
              <a:latin typeface="Helvetica Neue LT Std 55 Roman" charset="0"/>
              <a:ea typeface="Helvetica Neue LT Std 55 Roman" charset="0"/>
              <a:cs typeface="Helvetica Neue LT Std 55 Roman" charset="0"/>
            </a:endParaRPr>
          </a:p>
          <a:p>
            <a:pPr marL="514350" indent="-514350">
              <a:buFontTx/>
              <a:buAutoNum type="arabicPeriod"/>
            </a:pPr>
            <a:r>
              <a:rPr lang="en-US" sz="1900" b="1" dirty="0">
                <a:latin typeface="Helvetica Neue LT Std 55 Roman" charset="0"/>
                <a:ea typeface="Helvetica Neue LT Std 55 Roman" charset="0"/>
                <a:cs typeface="Helvetica Neue LT Std 55 Roman" charset="0"/>
              </a:rPr>
              <a:t>Does this account earn interest</a:t>
            </a:r>
            <a:r>
              <a:rPr lang="en-US" sz="1900" b="1" dirty="0" smtClean="0">
                <a:latin typeface="Helvetica Neue LT Std 55 Roman" charset="0"/>
                <a:ea typeface="Helvetica Neue LT Std 55 Roman" charset="0"/>
                <a:cs typeface="Helvetica Neue LT Std 55 Roman" charset="0"/>
              </a:rPr>
              <a:t>?</a:t>
            </a:r>
            <a:endParaRPr lang="en-US" sz="1900" b="1" dirty="0">
              <a:latin typeface="Helvetica Neue LT Std 55 Roman" charset="0"/>
              <a:ea typeface="Helvetica Neue LT Std 55 Roman" charset="0"/>
              <a:cs typeface="Helvetica Neue LT Std 55 Roman" charset="0"/>
            </a:endParaRPr>
          </a:p>
          <a:p>
            <a:pPr marL="514350" indent="-514350">
              <a:buFontTx/>
              <a:buAutoNum type="arabicPeriod"/>
            </a:pPr>
            <a:r>
              <a:rPr lang="en-US" sz="1900" b="1" dirty="0">
                <a:latin typeface="Helvetica Neue LT Std 55 Roman" charset="0"/>
                <a:ea typeface="Helvetica Neue LT Std 55 Roman" charset="0"/>
                <a:cs typeface="Helvetica Neue LT Std 55 Roman" charset="0"/>
              </a:rPr>
              <a:t>Are there additional charges </a:t>
            </a:r>
            <a:r>
              <a:rPr lang="en-US" sz="1900" dirty="0">
                <a:latin typeface="Helvetica Neue LT Std 55 Roman" charset="0"/>
                <a:ea typeface="Helvetica Neue LT Std 55 Roman" charset="0"/>
                <a:cs typeface="Helvetica Neue LT Std 55 Roman" charset="0"/>
              </a:rPr>
              <a:t>(e.g., printing checks, stop payment on checks, use of ATM, getting assistance in person or on the phone</a:t>
            </a:r>
            <a:r>
              <a:rPr lang="en-US" sz="1900" dirty="0" smtClean="0">
                <a:latin typeface="Helvetica Neue LT Std 55 Roman" charset="0"/>
                <a:ea typeface="Helvetica Neue LT Std 55 Roman" charset="0"/>
                <a:cs typeface="Helvetica Neue LT Std 55 Roman" charset="0"/>
              </a:rPr>
              <a:t>)?</a:t>
            </a:r>
            <a:endParaRPr lang="en-US" sz="1900" dirty="0">
              <a:latin typeface="Helvetica Neue LT Std 55 Roman" charset="0"/>
              <a:ea typeface="Helvetica Neue LT Std 55 Roman" charset="0"/>
              <a:cs typeface="Helvetica Neue LT Std 55 Roman" charset="0"/>
            </a:endParaRPr>
          </a:p>
          <a:p>
            <a:pPr marL="514350" indent="-514350">
              <a:buFontTx/>
              <a:buAutoNum type="arabicPeriod"/>
            </a:pPr>
            <a:r>
              <a:rPr lang="en-US" sz="1900" b="1" dirty="0" smtClean="0">
                <a:latin typeface="Helvetica Neue LT Std 55 Roman" charset="0"/>
                <a:ea typeface="Helvetica Neue LT Std 55 Roman" charset="0"/>
                <a:cs typeface="Helvetica Neue LT Std 55 Roman" charset="0"/>
              </a:rPr>
              <a:t>What additional fees are there for this account </a:t>
            </a:r>
            <a:r>
              <a:rPr lang="en-US" sz="1900" dirty="0" smtClean="0">
                <a:latin typeface="Helvetica Neue LT Std 55 Roman" charset="0"/>
                <a:ea typeface="Helvetica Neue LT Std 55 Roman" charset="0"/>
                <a:cs typeface="Helvetica Neue LT Std 55 Roman" charset="0"/>
              </a:rPr>
              <a:t>not listed in these materials</a:t>
            </a:r>
            <a:r>
              <a:rPr lang="en-US" sz="1900" b="1" dirty="0" smtClean="0">
                <a:latin typeface="Helvetica Neue LT Std 55 Roman" charset="0"/>
                <a:ea typeface="Helvetica Neue LT Std 55 Roman" charset="0"/>
                <a:cs typeface="Helvetica Neue LT Std 55 Roman" charset="0"/>
              </a:rPr>
              <a:t>? </a:t>
            </a:r>
            <a:endParaRPr lang="en-US" sz="1900" b="1" dirty="0">
              <a:latin typeface="Helvetica Neue LT Std 55 Roman" charset="0"/>
              <a:ea typeface="Helvetica Neue LT Std 55 Roman" charset="0"/>
              <a:cs typeface="Helvetica Neue LT Std 55 Roman" charset="0"/>
            </a:endParaRPr>
          </a:p>
          <a:p>
            <a:pPr marL="514350" indent="-514350">
              <a:buFontTx/>
              <a:buAutoNum type="arabicPeriod"/>
            </a:pPr>
            <a:r>
              <a:rPr lang="en-US" sz="1900" b="1" dirty="0">
                <a:latin typeface="Helvetica Neue LT Std 55 Roman" charset="0"/>
                <a:ea typeface="Helvetica Neue LT Std 55 Roman" charset="0"/>
                <a:cs typeface="Helvetica Neue LT Std 55 Roman" charset="0"/>
              </a:rPr>
              <a:t>How do these fees compare with what is currently paid </a:t>
            </a:r>
            <a:r>
              <a:rPr lang="en-US" sz="1900" dirty="0">
                <a:latin typeface="Helvetica Neue LT Std 55 Roman" charset="0"/>
                <a:ea typeface="Helvetica Neue LT Std 55 Roman" charset="0"/>
                <a:cs typeface="Helvetica Neue LT Std 55 Roman" charset="0"/>
              </a:rPr>
              <a:t>for banking/check-cashing services</a:t>
            </a:r>
            <a:r>
              <a:rPr lang="en-US" sz="1900" dirty="0" smtClean="0">
                <a:latin typeface="Helvetica Neue LT Std 55 Roman" charset="0"/>
                <a:ea typeface="Helvetica Neue LT Std 55 Roman" charset="0"/>
                <a:cs typeface="Helvetica Neue LT Std 55 Roman" charset="0"/>
              </a:rPr>
              <a:t>?</a:t>
            </a:r>
            <a:endParaRPr lang="en-US" sz="1900" dirty="0">
              <a:latin typeface="Helvetica Neue LT Std 55 Roman" charset="0"/>
              <a:ea typeface="Helvetica Neue LT Std 55 Roman" charset="0"/>
              <a:cs typeface="Helvetica Neue LT Std 55 Roman" charset="0"/>
            </a:endParaRPr>
          </a:p>
          <a:p>
            <a:pPr marL="514350" indent="-514350">
              <a:buFontTx/>
              <a:buAutoNum type="arabicPeriod"/>
            </a:pPr>
            <a:r>
              <a:rPr lang="en-US" sz="1900" b="1" dirty="0">
                <a:latin typeface="Helvetica Neue LT Std 55 Roman" charset="0"/>
                <a:ea typeface="Helvetica Neue LT Std 55 Roman" charset="0"/>
                <a:cs typeface="Helvetica Neue LT Std 55 Roman" charset="0"/>
              </a:rPr>
              <a:t>Can I build a long-term relationship</a:t>
            </a:r>
            <a:r>
              <a:rPr lang="en-US" sz="1900" dirty="0">
                <a:latin typeface="Helvetica Neue LT Std 55 Roman" charset="0"/>
                <a:ea typeface="Helvetica Neue LT Std 55 Roman" charset="0"/>
                <a:cs typeface="Helvetica Neue LT Std 55 Roman" charset="0"/>
              </a:rPr>
              <a:t> for future needs</a:t>
            </a:r>
            <a:r>
              <a:rPr lang="en-US" sz="1900" dirty="0" smtClean="0">
                <a:latin typeface="Helvetica Neue LT Std 55 Roman" charset="0"/>
                <a:ea typeface="Helvetica Neue LT Std 55 Roman" charset="0"/>
                <a:cs typeface="Helvetica Neue LT Std 55 Roman" charset="0"/>
              </a:rPr>
              <a:t>?</a:t>
            </a:r>
            <a:endParaRPr lang="en-US" sz="19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NYC </a:t>
            </a:r>
            <a:r>
              <a:rPr lang="en-US" sz="2800" b="1" kern="0" err="1" smtClean="0">
                <a:solidFill>
                  <a:srgbClr val="284B23"/>
                </a:solidFill>
                <a:latin typeface="Helvetica Neue LT Std 75" charset="0"/>
                <a:ea typeface="Helvetica Neue LT Std 75" charset="0"/>
                <a:cs typeface="Helvetica Neue LT Std 75" charset="0"/>
              </a:rPr>
              <a:t>SafeStart</a:t>
            </a:r>
            <a:r>
              <a:rPr lang="en-US" sz="2800" b="1" kern="0" smtClean="0">
                <a:solidFill>
                  <a:srgbClr val="284B23"/>
                </a:solidFill>
                <a:latin typeface="Helvetica Neue LT Std 75" charset="0"/>
                <a:ea typeface="Helvetica Neue LT Std 75" charset="0"/>
                <a:cs typeface="Helvetica Neue LT Std 75" charset="0"/>
              </a:rPr>
              <a:t> Account</a:t>
            </a:r>
            <a:endParaRPr lang="en-US" sz="2800" b="1" kern="0">
              <a:solidFill>
                <a:srgbClr val="284B23"/>
              </a:solidFill>
              <a:latin typeface="Helvetica Neue LT Std 75" charset="0"/>
              <a:ea typeface="Helvetica Neue LT Std 75" charset="0"/>
              <a:cs typeface="Helvetica Neue LT Std 75" charset="0"/>
            </a:endParaRPr>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bwMode="auto">
          <a:xfrm>
            <a:off x="380999" y="1828800"/>
            <a:ext cx="8277403"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1775" indent="-231775"/>
            <a:r>
              <a:rPr lang="en-US" sz="1800" dirty="0">
                <a:latin typeface="Helvetica Neue LT Std 55 Roman" charset="0"/>
                <a:ea typeface="Helvetica Neue LT Std 55 Roman" charset="0"/>
                <a:cs typeface="Helvetica Neue LT Std 55 Roman" charset="0"/>
              </a:rPr>
              <a:t>NYC </a:t>
            </a:r>
            <a:r>
              <a:rPr lang="en-US" sz="1800" dirty="0" err="1">
                <a:latin typeface="Helvetica Neue LT Std 55 Roman" charset="0"/>
                <a:ea typeface="Helvetica Neue LT Std 55 Roman" charset="0"/>
                <a:cs typeface="Helvetica Neue LT Std 55 Roman" charset="0"/>
              </a:rPr>
              <a:t>SafeStart</a:t>
            </a:r>
            <a:r>
              <a:rPr lang="en-US" sz="1800" dirty="0">
                <a:latin typeface="Helvetica Neue LT Std 55 Roman" charset="0"/>
                <a:ea typeface="Helvetica Neue LT Std 55 Roman" charset="0"/>
                <a:cs typeface="Helvetica Neue LT Std 55 Roman" charset="0"/>
              </a:rPr>
              <a:t> Account is a ‘starter’ savings </a:t>
            </a:r>
            <a:r>
              <a:rPr lang="en-US" sz="1800" dirty="0" smtClean="0">
                <a:latin typeface="Helvetica Neue LT Std 55 Roman" charset="0"/>
                <a:ea typeface="Helvetica Neue LT Std 55 Roman" charset="0"/>
                <a:cs typeface="Helvetica Neue LT Std 55 Roman" charset="0"/>
              </a:rPr>
              <a:t>account</a:t>
            </a:r>
            <a:r>
              <a:rPr lang="en-US" sz="1800" dirty="0"/>
              <a:t>—</a:t>
            </a:r>
            <a:r>
              <a:rPr lang="en-US" sz="1800" dirty="0" smtClean="0">
                <a:latin typeface="Helvetica Neue LT Std 55 Roman" charset="0"/>
                <a:ea typeface="Helvetica Neue LT Std 55 Roman" charset="0"/>
                <a:cs typeface="Helvetica Neue LT Std 55 Roman" charset="0"/>
              </a:rPr>
              <a:t>not </a:t>
            </a:r>
            <a:r>
              <a:rPr lang="en-US" sz="1800" dirty="0">
                <a:latin typeface="Helvetica Neue LT Std 55 Roman" charset="0"/>
                <a:ea typeface="Helvetica Neue LT Std 55 Roman" charset="0"/>
                <a:cs typeface="Helvetica Neue LT Std 55 Roman" charset="0"/>
              </a:rPr>
              <a:t>a transactional account</a:t>
            </a:r>
          </a:p>
          <a:p>
            <a:pPr marL="231775" indent="-231775">
              <a:buFont typeface="Wingdings" pitchFamily="2" charset="2"/>
              <a:buChar char="§"/>
            </a:pPr>
            <a:endParaRPr lang="en-US" sz="1800" dirty="0">
              <a:latin typeface="Helvetica Neue LT Std 55 Roman" charset="0"/>
              <a:ea typeface="Helvetica Neue LT Std 55 Roman" charset="0"/>
              <a:cs typeface="Helvetica Neue LT Std 55 Roman" charset="0"/>
            </a:endParaRPr>
          </a:p>
          <a:p>
            <a:pPr marL="231775" indent="-231775"/>
            <a:r>
              <a:rPr lang="en-US" sz="1800" dirty="0">
                <a:latin typeface="Helvetica Neue LT Std 55 Roman" charset="0"/>
                <a:ea typeface="Helvetica Neue LT Std 55 Roman" charset="0"/>
                <a:cs typeface="Helvetica Neue LT Std 55 Roman" charset="0"/>
              </a:rPr>
              <a:t>The City of New York partnered with certain banks and credit unions in NYC to offer this special account for people new to banking or who are unbanked because of past problems managing their </a:t>
            </a:r>
            <a:r>
              <a:rPr lang="en-US" sz="1800" dirty="0" smtClean="0">
                <a:latin typeface="Helvetica Neue LT Std 55 Roman" charset="0"/>
                <a:ea typeface="Helvetica Neue LT Std 55 Roman" charset="0"/>
                <a:cs typeface="Helvetica Neue LT Std 55 Roman" charset="0"/>
              </a:rPr>
              <a:t>accounts. For </a:t>
            </a:r>
            <a:r>
              <a:rPr lang="en-US" sz="1800" dirty="0">
                <a:latin typeface="Helvetica Neue LT Std 55 Roman" charset="0"/>
                <a:ea typeface="Helvetica Neue LT Std 55 Roman" charset="0"/>
                <a:cs typeface="Helvetica Neue LT Std 55 Roman" charset="0"/>
              </a:rPr>
              <a:t>banks and locations, see: </a:t>
            </a:r>
            <a:r>
              <a:rPr lang="en-US" sz="1800" dirty="0">
                <a:solidFill>
                  <a:srgbClr val="284B23"/>
                </a:solidFill>
                <a:latin typeface="Helvetica Neue LT Std 55 Roman" charset="0"/>
                <a:ea typeface="Helvetica Neue LT Std 55 Roman" charset="0"/>
                <a:cs typeface="Helvetica Neue LT Std 55 Roman" charset="0"/>
                <a:hlinkClick r:id="rId4"/>
              </a:rPr>
              <a:t>http://</a:t>
            </a:r>
            <a:r>
              <a:rPr lang="en-US" sz="1800" dirty="0" smtClean="0">
                <a:solidFill>
                  <a:srgbClr val="284B23"/>
                </a:solidFill>
                <a:latin typeface="Helvetica Neue LT Std 55 Roman" charset="0"/>
                <a:ea typeface="Helvetica Neue LT Std 55 Roman" charset="0"/>
                <a:cs typeface="Helvetica Neue LT Std 55 Roman" charset="0"/>
                <a:hlinkClick r:id="rId4"/>
              </a:rPr>
              <a:t>www1.nyc.gov/site/dca/consumers/open-savings-account.page</a:t>
            </a:r>
            <a:r>
              <a:rPr lang="en-US" sz="1800" dirty="0" smtClean="0">
                <a:latin typeface="Helvetica Neue LT Std 55 Roman" charset="0"/>
                <a:ea typeface="Helvetica Neue LT Std 55 Roman" charset="0"/>
                <a:cs typeface="Helvetica Neue LT Std 55 Roman" charset="0"/>
              </a:rPr>
              <a:t/>
            </a:r>
            <a:br>
              <a:rPr lang="en-US" sz="1800" dirty="0" smtClean="0">
                <a:latin typeface="Helvetica Neue LT Std 55 Roman" charset="0"/>
                <a:ea typeface="Helvetica Neue LT Std 55 Roman" charset="0"/>
                <a:cs typeface="Helvetica Neue LT Std 55 Roman" charset="0"/>
              </a:rPr>
            </a:br>
            <a:endParaRPr lang="en-US" sz="1800" dirty="0">
              <a:latin typeface="Helvetica Neue LT Std 55 Roman" charset="0"/>
              <a:ea typeface="Helvetica Neue LT Std 55 Roman" charset="0"/>
              <a:cs typeface="Helvetica Neue LT Std 55 Roman" charset="0"/>
            </a:endParaRPr>
          </a:p>
          <a:p>
            <a:pPr marL="231775" indent="-231775"/>
            <a:r>
              <a:rPr lang="en-US" sz="1800" dirty="0">
                <a:latin typeface="Helvetica Neue LT Std 55 Roman" charset="0"/>
                <a:ea typeface="Helvetica Neue LT Std 55 Roman" charset="0"/>
                <a:cs typeface="Helvetica Neue LT Std 55 Roman" charset="0"/>
              </a:rPr>
              <a:t>Special features include:</a:t>
            </a:r>
          </a:p>
          <a:p>
            <a:pPr marL="800100" lvl="1" indent="-342900">
              <a:buFont typeface="Courier New" charset="0"/>
              <a:buChar char="o"/>
            </a:pPr>
            <a:r>
              <a:rPr lang="en-US" sz="1800" dirty="0">
                <a:latin typeface="Helvetica Neue LT Std 55 Roman" charset="0"/>
                <a:ea typeface="Helvetica Neue LT Std 55 Roman" charset="0"/>
                <a:cs typeface="Helvetica Neue LT Std 55 Roman" charset="0"/>
              </a:rPr>
              <a:t> No monthly fees, provided minimum balances are met  </a:t>
            </a:r>
          </a:p>
          <a:p>
            <a:pPr marL="800100" lvl="1" indent="-342900">
              <a:buFont typeface="Courier New" charset="0"/>
              <a:buChar char="o"/>
            </a:pPr>
            <a:r>
              <a:rPr lang="en-US" sz="1800" dirty="0">
                <a:latin typeface="Helvetica Neue LT Std 55 Roman" charset="0"/>
                <a:ea typeface="Helvetica Neue LT Std 55 Roman" charset="0"/>
                <a:cs typeface="Helvetica Neue LT Std 55 Roman" charset="0"/>
              </a:rPr>
              <a:t> Minimum balance requirements of $25 (or less)</a:t>
            </a:r>
          </a:p>
          <a:p>
            <a:pPr marL="800100" lvl="1" indent="-342900">
              <a:buFont typeface="Courier New" charset="0"/>
              <a:buChar char="o"/>
            </a:pPr>
            <a:r>
              <a:rPr lang="en-US" sz="1800" dirty="0">
                <a:latin typeface="Helvetica Neue LT Std 55 Roman" charset="0"/>
                <a:ea typeface="Helvetica Neue LT Std 55 Roman" charset="0"/>
                <a:cs typeface="Helvetica Neue LT Std 55 Roman" charset="0"/>
              </a:rPr>
              <a:t> ATM Card (no debit card)</a:t>
            </a:r>
          </a:p>
          <a:p>
            <a:pPr marL="800100" lvl="1" indent="-342900">
              <a:buFont typeface="Courier New" charset="0"/>
              <a:buChar char="o"/>
            </a:pPr>
            <a:r>
              <a:rPr lang="en-US" sz="1800" dirty="0">
                <a:latin typeface="Helvetica Neue LT Std 55 Roman" charset="0"/>
                <a:ea typeface="Helvetica Neue LT Std 55 Roman" charset="0"/>
                <a:cs typeface="Helvetica Neue LT Std 55 Roman" charset="0"/>
              </a:rPr>
              <a:t> Leniency with </a:t>
            </a:r>
            <a:r>
              <a:rPr lang="en-US" sz="1800" dirty="0" err="1">
                <a:latin typeface="Helvetica Neue LT Std 55 Roman" charset="0"/>
                <a:ea typeface="Helvetica Neue LT Std 55 Roman" charset="0"/>
                <a:cs typeface="Helvetica Neue LT Std 55 Roman" charset="0"/>
              </a:rPr>
              <a:t>ChexSystems</a:t>
            </a:r>
            <a:endParaRPr lang="en-US" sz="1800" dirty="0">
              <a:latin typeface="Helvetica Neue LT Std 55 Roman" charset="0"/>
              <a:ea typeface="Helvetica Neue LT Std 55 Roman" charset="0"/>
              <a:cs typeface="Helvetica Neue LT Std 55 Roman" charset="0"/>
            </a:endParaRPr>
          </a:p>
          <a:p>
            <a:pPr marL="800100" lvl="1" indent="-342900">
              <a:buFont typeface="Courier New" charset="0"/>
              <a:buChar char="o"/>
            </a:pPr>
            <a:r>
              <a:rPr lang="en-US" sz="1800" dirty="0">
                <a:latin typeface="Helvetica Neue LT Std 55 Roman" charset="0"/>
                <a:ea typeface="Helvetica Neue LT Std 55 Roman" charset="0"/>
                <a:cs typeface="Helvetica Neue LT Std 55 Roman" charset="0"/>
              </a:rPr>
              <a:t> No overdraft fees (no overdraft services provided</a:t>
            </a:r>
            <a:r>
              <a:rPr lang="en-US" sz="1800" dirty="0" smtClean="0">
                <a:latin typeface="Helvetica Neue LT Std 55 Roman" charset="0"/>
                <a:ea typeface="Helvetica Neue LT Std 55 Roman" charset="0"/>
                <a:cs typeface="Helvetica Neue LT Std 55 Roman" charset="0"/>
              </a:rPr>
              <a:t>)</a:t>
            </a:r>
            <a:endParaRPr lang="en-US" sz="1800"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05&quot;/&gt;&lt;/object&gt;&lt;object type=&quot;3&quot; unique_id=&quot;10004&quot;&gt;&lt;property id=&quot;20148&quot; value=&quot;5&quot;/&gt;&lt;property id=&quot;20300&quot; value=&quot;Slide 2&quot;/&gt;&lt;property id=&quot;20307&quot; value=&quot;300&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 - &amp;quot;Opening an Individual Account  &amp;quot;&quot;/&gt;&lt;property id=&quot;20307&quot; value=&quot;265&quot;/&gt;&lt;/object&gt;&lt;object type=&quot;3&quot; unique_id=&quot;10007&quot;&gt;&lt;property id=&quot;20148&quot; value=&quot;5&quot;/&gt;&lt;property id=&quot;20300&quot; value=&quot;Slide 7&quot;/&gt;&lt;property id=&quot;20307&quot; value=&quot;272&quot;/&gt;&lt;/object&gt;&lt;object type=&quot;3&quot; unique_id=&quot;10008&quot;&gt;&lt;property id=&quot;20148&quot; value=&quot;5&quot;/&gt;&lt;property id=&quot;20300&quot; value=&quot;Slide 6&quot;/&gt;&lt;property id=&quot;20307&quot; value=&quot;301&quot;/&gt;&lt;/object&gt;&lt;object type=&quot;3&quot; unique_id=&quot;10009&quot;&gt;&lt;property id=&quot;20148&quot; value=&quot;5&quot;/&gt;&lt;property id=&quot;20300&quot; value=&quot;Slide 8&quot;/&gt;&lt;property id=&quot;20307&quot; value=&quot;323&quot;/&gt;&lt;/object&gt;&lt;object type=&quot;3&quot; unique_id=&quot;10010&quot;&gt;&lt;property id=&quot;20148&quot; value=&quot;5&quot;/&gt;&lt;property id=&quot;20300&quot; value=&quot;Slide 9&quot;/&gt;&lt;property id=&quot;20307&quot; value=&quot;324&quot;/&gt;&lt;/object&gt;&lt;object type=&quot;3&quot; unique_id=&quot;10011&quot;&gt;&lt;property id=&quot;20148&quot; value=&quot;5&quot;/&gt;&lt;property id=&quot;20300&quot; value=&quot;Slide 10 - &amp;quot;Checking Account&amp;quot;&quot;/&gt;&lt;property id=&quot;20307&quot; value=&quot;325&quot;/&gt;&lt;/object&gt;&lt;object type=&quot;3&quot; unique_id=&quot;10012&quot;&gt;&lt;property id=&quot;20148&quot; value=&quot;5&quot;/&gt;&lt;property id=&quot;20300&quot; value=&quot;Slide 11&quot;/&gt;&lt;property id=&quot;20307&quot; value=&quot;326&quot;/&gt;&lt;/object&gt;&lt;object type=&quot;3&quot; unique_id=&quot;10013&quot;&gt;&lt;property id=&quot;20148&quot; value=&quot;5&quot;/&gt;&lt;property id=&quot;20300&quot; value=&quot;Slide 12&quot;/&gt;&lt;property id=&quot;20307&quot; value=&quot;336&quot;/&gt;&lt;/object&gt;&lt;object type=&quot;3&quot; unique_id=&quot;10014&quot;&gt;&lt;property id=&quot;20148&quot; value=&quot;5&quot;/&gt;&lt;property id=&quot;20300&quot; value=&quot;Slide 13&quot;/&gt;&lt;property id=&quot;20307&quot; value=&quot;337&quot;/&gt;&lt;/object&gt;&lt;object type=&quot;3&quot; unique_id=&quot;10016&quot;&gt;&lt;property id=&quot;20148&quot; value=&quot;5&quot;/&gt;&lt;property id=&quot;20300&quot; value=&quot;Slide 14&quot;/&gt;&lt;property id=&quot;20307&quot; value=&quot;338&quot;/&gt;&lt;/object&gt;&lt;object type=&quot;3&quot; unique_id=&quot;10017&quot;&gt;&lt;property id=&quot;20148&quot; value=&quot;5&quot;/&gt;&lt;property id=&quot;20300&quot; value=&quot;Slide 15&quot;/&gt;&lt;property id=&quot;20307&quot; value=&quot;329&quot;/&gt;&lt;/object&gt;&lt;object type=&quot;3&quot; unique_id=&quot;10018&quot;&gt;&lt;property id=&quot;20148&quot; value=&quot;5&quot;/&gt;&lt;property id=&quot;20300&quot; value=&quot;Slide 16 - &amp;quot;Checking Account: Alternatives to Fee-Based Overdraft&amp;quot;&quot;/&gt;&lt;property id=&quot;20307&quot; value=&quot;331&quot;/&gt;&lt;/object&gt;&lt;object type=&quot;3&quot; unique_id=&quot;10019&quot;&gt;&lt;property id=&quot;20148&quot; value=&quot;5&quot;/&gt;&lt;property id=&quot;20300&quot; value=&quot;Slide 17 - &amp;quot;Overdraft Regulations&amp;quot;&quot;/&gt;&lt;property id=&quot;20307&quot; value=&quot;330&quot;/&gt;&lt;/object&gt;&lt;object type=&quot;3&quot; unique_id=&quot;10021&quot;&gt;&lt;property id=&quot;20148&quot; value=&quot;5&quot;/&gt;&lt;property id=&quot;20300&quot; value=&quot;Slide 18 - &amp;quot;Avoiding Overdrafts&amp;quot;&quot;/&gt;&lt;property id=&quot;20307&quot; value=&quot;333&quot;/&gt;&lt;/object&gt;&lt;object type=&quot;3&quot; unique_id=&quot;10022&quot;&gt;&lt;property id=&quot;20148&quot; value=&quot;5&quot;/&gt;&lt;property id=&quot;20300&quot; value=&quot;Slide 20 - &amp;quot;Savings vs. Investments&amp;quot;&quot;/&gt;&lt;property id=&quot;20307&quot; value=&quot;315&quot;/&gt;&lt;/object&gt;&lt;object type=&quot;3&quot; unique_id=&quot;10023&quot;&gt;&lt;property id=&quot;20148&quot; value=&quot;5&quot;/&gt;&lt;property id=&quot;20300&quot; value=&quot;Slide 21&quot;/&gt;&lt;property id=&quot;20307&quot; value=&quot;316&quot;/&gt;&lt;/object&gt;&lt;object type=&quot;3&quot; unique_id=&quot;10024&quot;&gt;&lt;property id=&quot;20148&quot; value=&quot;5&quot;/&gt;&lt;property id=&quot;20300&quot; value=&quot;Slide 22&quot;/&gt;&lt;property id=&quot;20307&quot; value=&quot;317&quot;/&gt;&lt;/object&gt;&lt;object type=&quot;3&quot; unique_id=&quot;10025&quot;&gt;&lt;property id=&quot;20148&quot; value=&quot;5&quot;/&gt;&lt;property id=&quot;20300&quot; value=&quot;Slide 23&quot;/&gt;&lt;property id=&quot;20307&quot; value=&quot;318&quot;/&gt;&lt;/object&gt;&lt;object type=&quot;3&quot; unique_id=&quot;10026&quot;&gt;&lt;property id=&quot;20148&quot; value=&quot;5&quot;/&gt;&lt;property id=&quot;20300&quot; value=&quot;Slide 24&quot;/&gt;&lt;property id=&quot;20307&quot; value=&quot;319&quot;/&gt;&lt;/object&gt;&lt;object type=&quot;3&quot; unique_id=&quot;10027&quot;&gt;&lt;property id=&quot;20148&quot; value=&quot;5&quot;/&gt;&lt;property id=&quot;20300&quot; value=&quot;Slide 25 - &amp;quot;Time – The Advantage of Starting NOW&amp;quot;&quot;/&gt;&lt;property id=&quot;20307&quot; value=&quot;320&quot;/&gt;&lt;/object&gt;&lt;object type=&quot;3&quot; unique_id=&quot;10028&quot;&gt;&lt;property id=&quot;20148&quot; value=&quot;5&quot;/&gt;&lt;property id=&quot;20300&quot; value=&quot;Slide 26&quot;/&gt;&lt;property id=&quot;20307&quot; value=&quot;321&quot;/&gt;&lt;/object&gt;&lt;object type=&quot;3&quot; unique_id=&quot;10030&quot;&gt;&lt;property id=&quot;20148&quot; value=&quot;5&quot;/&gt;&lt;property id=&quot;20300&quot; value=&quot;Slide 27 - &amp;quot;Certificate of Deposit&amp;quot;&quot;/&gt;&lt;property id=&quot;20307&quot; value=&quot;334&quot;/&gt;&lt;/object&gt;&lt;object type=&quot;3&quot; unique_id=&quot;10032&quot;&gt;&lt;property id=&quot;20148&quot; value=&quot;5&quot;/&gt;&lt;property id=&quot;20300&quot; value=&quot;Slide 33 - &amp;quot;Summary&amp;quot;&quot;/&gt;&lt;property id=&quot;20307&quot; value=&quot;298&quot;/&gt;&lt;/object&gt;&lt;object type=&quot;3&quot; unique_id=&quot;10034&quot;&gt;&lt;property id=&quot;20148&quot; value=&quot;5&quot;/&gt;&lt;property id=&quot;20300&quot; value=&quot;Slide 32&quot;/&gt;&lt;property id=&quot;20307&quot; value=&quot;302&quot;/&gt;&lt;/object&gt;&lt;object type=&quot;3&quot; unique_id=&quot;10660&quot;&gt;&lt;property id=&quot;20148&quot; value=&quot;5&quot;/&gt;&lt;property id=&quot;20300&quot; value=&quot;Slide 19 - &amp;quot;Savings Account&amp;quot;&quot;/&gt;&lt;property id=&quot;20307&quot; value=&quot;339&quot;/&gt;&lt;/object&gt;&lt;object type=&quot;3&quot; unique_id=&quot;10943&quot;&gt;&lt;property id=&quot;20148&quot; value=&quot;5&quot;/&gt;&lt;property id=&quot;20300&quot; value=&quot;Slide 28 - &amp;quot;Fringe and Alternative Financial Services&amp;quot;&quot;/&gt;&lt;property id=&quot;20307&quot; value=&quot;340&quot;/&gt;&lt;/object&gt;&lt;object type=&quot;3&quot; unique_id=&quot;10944&quot;&gt;&lt;property id=&quot;20148&quot; value=&quot;5&quot;/&gt;&lt;property id=&quot;20300&quot; value=&quot;Slide 29 - &amp;quot;Reloadable Prepaid Debit Cards&amp;quot;&quot;/&gt;&lt;property id=&quot;20307&quot; value=&quot;341&quot;/&gt;&lt;/object&gt;&lt;object type=&quot;3&quot; unique_id=&quot;11090&quot;&gt;&lt;property id=&quot;20148&quot; value=&quot;5&quot;/&gt;&lt;property id=&quot;20300&quot; value=&quot;Slide 30 - &amp;quot;Check Cashing Stores&amp;quot;&quot;/&gt;&lt;property id=&quot;20307&quot; value=&quot;342&quot;/&gt;&lt;/object&gt;&lt;object type=&quot;3&quot; unique_id=&quot;11091&quot;&gt;&lt;property id=&quot;20148&quot; value=&quot;5&quot;/&gt;&lt;property id=&quot;20300&quot; value=&quot;Slide 31 - &amp;quot;Money Orders&amp;quot;&quot;/&gt;&lt;property id=&quot;20307&quot; value=&quot;343&quot;/&gt;&lt;/object&gt;&lt;object type=&quot;3&quot; unique_id=&quot;41500&quot;&gt;&lt;property id=&quot;20148&quot; value=&quot;5&quot;/&gt;&lt;property id=&quot;20300&quot; value=&quot;Slide 5 - &amp;quot;Opening an Individual Account with a NYC ID  &amp;quot;&quot;/&gt;&lt;property id=&quot;20307&quot; value=&quot;344&quot;/&gt;&lt;/object&gt;&lt;/object&gt;&lt;object type=&quot;8&quot; unique_id=&quot;10070&quot;&gt;&lt;/object&gt;&lt;/object&gt;&lt;/database&gt;"/>
  <p:tag name="SECTOMILLISECCONVERTED" val="1"/>
</p:tagLst>
</file>

<file path=ppt/theme/theme1.xml><?xml version="1.0" encoding="utf-8"?>
<a:theme xmlns:a="http://schemas.openxmlformats.org/drawingml/2006/main" name="Inner Slides">
  <a:themeElements>
    <a:clrScheme name="NYC_DCA">
      <a:dk1>
        <a:srgbClr val="000000"/>
      </a:dk1>
      <a:lt1>
        <a:srgbClr val="FFFFFF"/>
      </a:lt1>
      <a:dk2>
        <a:srgbClr val="000000"/>
      </a:dk2>
      <a:lt2>
        <a:srgbClr val="808080"/>
      </a:lt2>
      <a:accent1>
        <a:srgbClr val="94C93C"/>
      </a:accent1>
      <a:accent2>
        <a:srgbClr val="284B23"/>
      </a:accent2>
      <a:accent3>
        <a:srgbClr val="FFFFFF"/>
      </a:accent3>
      <a:accent4>
        <a:srgbClr val="000000"/>
      </a:accent4>
      <a:accent5>
        <a:srgbClr val="284B23"/>
      </a:accent5>
      <a:accent6>
        <a:srgbClr val="284B23"/>
      </a:accent6>
      <a:hlink>
        <a:srgbClr val="284B23"/>
      </a:hlink>
      <a:folHlink>
        <a:srgbClr val="FF6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NYC DC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11305</TotalTime>
  <Words>3130</Words>
  <Application>Microsoft Office PowerPoint</Application>
  <PresentationFormat>On-screen Show (4:3)</PresentationFormat>
  <Paragraphs>392</Paragraphs>
  <Slides>35</Slides>
  <Notes>24</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Inner Slides</vt:lpstr>
      <vt:lpstr>Cover Slide</vt:lpstr>
      <vt:lpstr>NYC DCA</vt:lpstr>
      <vt:lpstr>Financial Education for Worker Cooperative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AAARI</dc:creator>
  <cp:lastModifiedBy>rinehartj</cp:lastModifiedBy>
  <cp:revision>468</cp:revision>
  <cp:lastPrinted>2016-03-29T14:47:00Z</cp:lastPrinted>
  <dcterms:created xsi:type="dcterms:W3CDTF">2009-04-18T16:44:38Z</dcterms:created>
  <dcterms:modified xsi:type="dcterms:W3CDTF">2017-06-07T20:03:32Z</dcterms:modified>
</cp:coreProperties>
</file>