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64" r:id="rId2"/>
  </p:sldMasterIdLst>
  <p:notesMasterIdLst>
    <p:notesMasterId r:id="rId31"/>
  </p:notesMasterIdLst>
  <p:handoutMasterIdLst>
    <p:handoutMasterId r:id="rId32"/>
  </p:handoutMasterIdLst>
  <p:sldIdLst>
    <p:sldId id="293" r:id="rId3"/>
    <p:sldId id="299" r:id="rId4"/>
    <p:sldId id="291" r:id="rId5"/>
    <p:sldId id="290" r:id="rId6"/>
    <p:sldId id="301" r:id="rId7"/>
    <p:sldId id="302" r:id="rId8"/>
    <p:sldId id="300" r:id="rId9"/>
    <p:sldId id="265" r:id="rId10"/>
    <p:sldId id="303" r:id="rId11"/>
    <p:sldId id="305" r:id="rId12"/>
    <p:sldId id="304" r:id="rId13"/>
    <p:sldId id="263" r:id="rId14"/>
    <p:sldId id="269" r:id="rId15"/>
    <p:sldId id="295" r:id="rId16"/>
    <p:sldId id="258" r:id="rId17"/>
    <p:sldId id="268" r:id="rId18"/>
    <p:sldId id="257" r:id="rId19"/>
    <p:sldId id="270" r:id="rId20"/>
    <p:sldId id="296" r:id="rId21"/>
    <p:sldId id="280" r:id="rId22"/>
    <p:sldId id="282" r:id="rId23"/>
    <p:sldId id="283" r:id="rId24"/>
    <p:sldId id="285" r:id="rId25"/>
    <p:sldId id="284" r:id="rId26"/>
    <p:sldId id="286" r:id="rId27"/>
    <p:sldId id="261" r:id="rId28"/>
    <p:sldId id="288" r:id="rId29"/>
    <p:sldId id="298" r:id="rId30"/>
  </p:sldIdLst>
  <p:sldSz cx="9144000" cy="6858000" type="screen4x3"/>
  <p:notesSz cx="6950075" cy="9236075"/>
  <p:custDataLst>
    <p:tags r:id="rId33"/>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guide id="3" orient="horz" pos="2909">
          <p15:clr>
            <a:srgbClr val="A4A3A4"/>
          </p15:clr>
        </p15:guide>
        <p15:guide id="4" pos="218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Moy" initials="J"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4B23"/>
    <a:srgbClr val="D1DE49"/>
    <a:srgbClr val="333399"/>
    <a:srgbClr val="00549F"/>
    <a:srgbClr val="FF6D22"/>
    <a:srgbClr val="990000"/>
    <a:srgbClr val="EAEAEA"/>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56" autoAdjust="0"/>
    <p:restoredTop sz="90709" autoAdjust="0"/>
  </p:normalViewPr>
  <p:slideViewPr>
    <p:cSldViewPr>
      <p:cViewPr>
        <p:scale>
          <a:sx n="118" d="100"/>
          <a:sy n="118" d="100"/>
        </p:scale>
        <p:origin x="-72" y="588"/>
      </p:cViewPr>
      <p:guideLst>
        <p:guide orient="horz" pos="2160"/>
        <p:guide pos="2880"/>
      </p:guideLst>
    </p:cSldViewPr>
  </p:slideViewPr>
  <p:outlineViewPr>
    <p:cViewPr>
      <p:scale>
        <a:sx n="33" d="100"/>
        <a:sy n="33" d="100"/>
      </p:scale>
      <p:origin x="24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1104" y="-84"/>
      </p:cViewPr>
      <p:guideLst>
        <p:guide orient="horz" pos="2928"/>
        <p:guide orient="horz" pos="2909"/>
        <p:guide pos="2208"/>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gs" Target="tags/tag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1" y="1"/>
            <a:ext cx="3011595" cy="463064"/>
          </a:xfrm>
          <a:prstGeom prst="rect">
            <a:avLst/>
          </a:prstGeom>
          <a:noFill/>
          <a:ln w="9525">
            <a:noFill/>
            <a:miter lim="800000"/>
            <a:headEnd/>
            <a:tailEnd/>
          </a:ln>
        </p:spPr>
        <p:txBody>
          <a:bodyPr vert="horz" wrap="square" lIns="91609" tIns="45805" rIns="91609" bIns="45805" numCol="1" anchor="t" anchorCtr="0" compatLnSpc="1">
            <a:prstTxWarp prst="textNoShape">
              <a:avLst/>
            </a:prstTxWarp>
          </a:bodyPr>
          <a:lstStyle>
            <a:lvl1pPr defTabSz="916443">
              <a:defRPr sz="1200"/>
            </a:lvl1pPr>
          </a:lstStyle>
          <a:p>
            <a:pPr>
              <a:defRPr/>
            </a:pPr>
            <a:endParaRPr lang="en-US" dirty="0"/>
          </a:p>
        </p:txBody>
      </p:sp>
      <p:sp>
        <p:nvSpPr>
          <p:cNvPr id="59395" name="Rectangle 3"/>
          <p:cNvSpPr>
            <a:spLocks noGrp="1" noChangeArrowheads="1"/>
          </p:cNvSpPr>
          <p:nvPr>
            <p:ph type="dt" sz="quarter" idx="1"/>
          </p:nvPr>
        </p:nvSpPr>
        <p:spPr bwMode="auto">
          <a:xfrm>
            <a:off x="3936910" y="1"/>
            <a:ext cx="3011595" cy="463064"/>
          </a:xfrm>
          <a:prstGeom prst="rect">
            <a:avLst/>
          </a:prstGeom>
          <a:noFill/>
          <a:ln w="9525">
            <a:noFill/>
            <a:miter lim="800000"/>
            <a:headEnd/>
            <a:tailEnd/>
          </a:ln>
        </p:spPr>
        <p:txBody>
          <a:bodyPr vert="horz" wrap="square" lIns="91609" tIns="45805" rIns="91609" bIns="45805" numCol="1" anchor="t" anchorCtr="0" compatLnSpc="1">
            <a:prstTxWarp prst="textNoShape">
              <a:avLst/>
            </a:prstTxWarp>
          </a:bodyPr>
          <a:lstStyle>
            <a:lvl1pPr algn="r" defTabSz="916443">
              <a:defRPr sz="1200"/>
            </a:lvl1pPr>
          </a:lstStyle>
          <a:p>
            <a:pPr>
              <a:defRPr/>
            </a:pPr>
            <a:fld id="{A6601BAD-FE2B-49CE-88AC-5B06F4BD5DFC}" type="datetimeFigureOut">
              <a:rPr lang="en-US"/>
              <a:pPr>
                <a:defRPr/>
              </a:pPr>
              <a:t>6/7/2017</a:t>
            </a:fld>
            <a:endParaRPr lang="en-US" dirty="0"/>
          </a:p>
        </p:txBody>
      </p:sp>
      <p:sp>
        <p:nvSpPr>
          <p:cNvPr id="59396" name="Rectangle 4"/>
          <p:cNvSpPr>
            <a:spLocks noGrp="1" noChangeArrowheads="1"/>
          </p:cNvSpPr>
          <p:nvPr>
            <p:ph type="ftr" sz="quarter" idx="2"/>
          </p:nvPr>
        </p:nvSpPr>
        <p:spPr bwMode="auto">
          <a:xfrm>
            <a:off x="1" y="8771438"/>
            <a:ext cx="3011595" cy="463064"/>
          </a:xfrm>
          <a:prstGeom prst="rect">
            <a:avLst/>
          </a:prstGeom>
          <a:noFill/>
          <a:ln w="9525">
            <a:noFill/>
            <a:miter lim="800000"/>
            <a:headEnd/>
            <a:tailEnd/>
          </a:ln>
        </p:spPr>
        <p:txBody>
          <a:bodyPr vert="horz" wrap="square" lIns="91609" tIns="45805" rIns="91609" bIns="45805" numCol="1" anchor="b" anchorCtr="0" compatLnSpc="1">
            <a:prstTxWarp prst="textNoShape">
              <a:avLst/>
            </a:prstTxWarp>
          </a:bodyPr>
          <a:lstStyle>
            <a:lvl1pPr defTabSz="916443">
              <a:defRPr sz="1200"/>
            </a:lvl1pPr>
          </a:lstStyle>
          <a:p>
            <a:pPr>
              <a:defRPr/>
            </a:pPr>
            <a:endParaRPr lang="en-US" dirty="0"/>
          </a:p>
        </p:txBody>
      </p:sp>
      <p:sp>
        <p:nvSpPr>
          <p:cNvPr id="59397" name="Rectangle 5"/>
          <p:cNvSpPr>
            <a:spLocks noGrp="1" noChangeArrowheads="1"/>
          </p:cNvSpPr>
          <p:nvPr>
            <p:ph type="sldNum" sz="quarter" idx="3"/>
          </p:nvPr>
        </p:nvSpPr>
        <p:spPr bwMode="auto">
          <a:xfrm>
            <a:off x="3936910" y="8771438"/>
            <a:ext cx="3011595" cy="463064"/>
          </a:xfrm>
          <a:prstGeom prst="rect">
            <a:avLst/>
          </a:prstGeom>
          <a:noFill/>
          <a:ln w="9525">
            <a:noFill/>
            <a:miter lim="800000"/>
            <a:headEnd/>
            <a:tailEnd/>
          </a:ln>
        </p:spPr>
        <p:txBody>
          <a:bodyPr vert="horz" wrap="square" lIns="91609" tIns="45805" rIns="91609" bIns="45805" numCol="1" anchor="b" anchorCtr="0" compatLnSpc="1">
            <a:prstTxWarp prst="textNoShape">
              <a:avLst/>
            </a:prstTxWarp>
          </a:bodyPr>
          <a:lstStyle>
            <a:lvl1pPr algn="r" defTabSz="916443">
              <a:defRPr sz="1200"/>
            </a:lvl1pPr>
          </a:lstStyle>
          <a:p>
            <a:pPr>
              <a:defRPr/>
            </a:pPr>
            <a:fld id="{C0236D19-06BD-494C-B8C9-44598A4A871E}" type="slidenum">
              <a:rPr lang="en-US"/>
              <a:pPr>
                <a:defRPr/>
              </a:pPr>
              <a:t>‹#›</a:t>
            </a:fld>
            <a:endParaRPr lang="en-US" dirty="0"/>
          </a:p>
        </p:txBody>
      </p:sp>
    </p:spTree>
    <p:extLst>
      <p:ext uri="{BB962C8B-B14F-4D97-AF65-F5344CB8AC3E}">
        <p14:creationId xmlns:p14="http://schemas.microsoft.com/office/powerpoint/2010/main" val="2902153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3011595" cy="463064"/>
          </a:xfrm>
          <a:prstGeom prst="rect">
            <a:avLst/>
          </a:prstGeom>
          <a:noFill/>
          <a:ln w="9525">
            <a:noFill/>
            <a:miter lim="800000"/>
            <a:headEnd/>
            <a:tailEnd/>
          </a:ln>
        </p:spPr>
        <p:txBody>
          <a:bodyPr vert="horz" wrap="square" lIns="91609" tIns="45805" rIns="91609" bIns="45805" numCol="1" anchor="t" anchorCtr="0" compatLnSpc="1">
            <a:prstTxWarp prst="textNoShape">
              <a:avLst/>
            </a:prstTxWarp>
          </a:bodyPr>
          <a:lstStyle>
            <a:lvl1pPr defTabSz="916443">
              <a:defRPr sz="1200">
                <a:latin typeface="Calibri" pitchFamily="34" charset="0"/>
              </a:defRPr>
            </a:lvl1pPr>
          </a:lstStyle>
          <a:p>
            <a:pPr>
              <a:defRPr/>
            </a:pPr>
            <a:endParaRPr lang="en-US" dirty="0"/>
          </a:p>
        </p:txBody>
      </p:sp>
      <p:sp>
        <p:nvSpPr>
          <p:cNvPr id="3" name="Date Placeholder 2"/>
          <p:cNvSpPr>
            <a:spLocks noGrp="1"/>
          </p:cNvSpPr>
          <p:nvPr>
            <p:ph type="dt" idx="1"/>
          </p:nvPr>
        </p:nvSpPr>
        <p:spPr bwMode="auto">
          <a:xfrm>
            <a:off x="3936910" y="1"/>
            <a:ext cx="3011595" cy="463064"/>
          </a:xfrm>
          <a:prstGeom prst="rect">
            <a:avLst/>
          </a:prstGeom>
          <a:noFill/>
          <a:ln w="9525">
            <a:noFill/>
            <a:miter lim="800000"/>
            <a:headEnd/>
            <a:tailEnd/>
          </a:ln>
        </p:spPr>
        <p:txBody>
          <a:bodyPr vert="horz" wrap="square" lIns="91609" tIns="45805" rIns="91609" bIns="45805" numCol="1" anchor="t" anchorCtr="0" compatLnSpc="1">
            <a:prstTxWarp prst="textNoShape">
              <a:avLst/>
            </a:prstTxWarp>
          </a:bodyPr>
          <a:lstStyle>
            <a:lvl1pPr algn="r" defTabSz="916443">
              <a:defRPr sz="1200">
                <a:latin typeface="Calibri" pitchFamily="34" charset="0"/>
              </a:defRPr>
            </a:lvl1pPr>
          </a:lstStyle>
          <a:p>
            <a:pPr>
              <a:defRPr/>
            </a:pPr>
            <a:fld id="{B74B5029-C944-4822-B338-E9BE588C5378}" type="datetimeFigureOut">
              <a:rPr lang="en-US"/>
              <a:pPr>
                <a:defRPr/>
              </a:pPr>
              <a:t>6/7/2017</a:t>
            </a:fld>
            <a:endParaRPr lang="en-US" dirty="0"/>
          </a:p>
        </p:txBody>
      </p:sp>
      <p:sp>
        <p:nvSpPr>
          <p:cNvPr id="4" name="Slide Image Placeholder 3"/>
          <p:cNvSpPr>
            <a:spLocks noGrp="1" noRot="1" noChangeAspect="1"/>
          </p:cNvSpPr>
          <p:nvPr>
            <p:ph type="sldImg" idx="2"/>
          </p:nvPr>
        </p:nvSpPr>
        <p:spPr>
          <a:xfrm>
            <a:off x="1166813" y="690563"/>
            <a:ext cx="4616450" cy="3463925"/>
          </a:xfrm>
          <a:prstGeom prst="rect">
            <a:avLst/>
          </a:prstGeom>
          <a:noFill/>
          <a:ln w="12700">
            <a:solidFill>
              <a:prstClr val="black"/>
            </a:solidFill>
          </a:ln>
        </p:spPr>
        <p:txBody>
          <a:bodyPr vert="horz" lIns="89774" tIns="44887" rIns="89774" bIns="44887" rtlCol="0" anchor="ctr"/>
          <a:lstStyle/>
          <a:p>
            <a:pPr lvl="0"/>
            <a:endParaRPr lang="en-US" noProof="0" dirty="0"/>
          </a:p>
        </p:txBody>
      </p:sp>
      <p:sp>
        <p:nvSpPr>
          <p:cNvPr id="5" name="Notes Placeholder 4"/>
          <p:cNvSpPr>
            <a:spLocks noGrp="1"/>
          </p:cNvSpPr>
          <p:nvPr>
            <p:ph type="body" sz="quarter" idx="3"/>
          </p:nvPr>
        </p:nvSpPr>
        <p:spPr bwMode="auto">
          <a:xfrm>
            <a:off x="695952" y="4388080"/>
            <a:ext cx="5558175" cy="4156550"/>
          </a:xfrm>
          <a:prstGeom prst="rect">
            <a:avLst/>
          </a:prstGeom>
          <a:noFill/>
          <a:ln w="9525">
            <a:noFill/>
            <a:miter lim="800000"/>
            <a:headEnd/>
            <a:tailEnd/>
          </a:ln>
        </p:spPr>
        <p:txBody>
          <a:bodyPr vert="horz" wrap="square" lIns="91609" tIns="45805" rIns="91609" bIns="458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1" y="8771438"/>
            <a:ext cx="3011595" cy="463064"/>
          </a:xfrm>
          <a:prstGeom prst="rect">
            <a:avLst/>
          </a:prstGeom>
          <a:noFill/>
          <a:ln w="9525">
            <a:noFill/>
            <a:miter lim="800000"/>
            <a:headEnd/>
            <a:tailEnd/>
          </a:ln>
        </p:spPr>
        <p:txBody>
          <a:bodyPr vert="horz" wrap="square" lIns="91609" tIns="45805" rIns="91609" bIns="45805" numCol="1" anchor="b" anchorCtr="0" compatLnSpc="1">
            <a:prstTxWarp prst="textNoShape">
              <a:avLst/>
            </a:prstTxWarp>
          </a:bodyPr>
          <a:lstStyle>
            <a:lvl1pPr defTabSz="916443">
              <a:defRPr sz="1200">
                <a:latin typeface="Calibri" pitchFamily="34" charset="0"/>
              </a:defRPr>
            </a:lvl1pPr>
          </a:lstStyle>
          <a:p>
            <a:pPr>
              <a:defRPr/>
            </a:pPr>
            <a:endParaRPr lang="en-US" dirty="0"/>
          </a:p>
        </p:txBody>
      </p:sp>
      <p:sp>
        <p:nvSpPr>
          <p:cNvPr id="7" name="Slide Number Placeholder 6"/>
          <p:cNvSpPr>
            <a:spLocks noGrp="1"/>
          </p:cNvSpPr>
          <p:nvPr>
            <p:ph type="sldNum" sz="quarter" idx="5"/>
          </p:nvPr>
        </p:nvSpPr>
        <p:spPr bwMode="auto">
          <a:xfrm>
            <a:off x="3936910" y="8771438"/>
            <a:ext cx="3011595" cy="463064"/>
          </a:xfrm>
          <a:prstGeom prst="rect">
            <a:avLst/>
          </a:prstGeom>
          <a:noFill/>
          <a:ln w="9525">
            <a:noFill/>
            <a:miter lim="800000"/>
            <a:headEnd/>
            <a:tailEnd/>
          </a:ln>
        </p:spPr>
        <p:txBody>
          <a:bodyPr vert="horz" wrap="square" lIns="91609" tIns="45805" rIns="91609" bIns="45805" numCol="1" anchor="b" anchorCtr="0" compatLnSpc="1">
            <a:prstTxWarp prst="textNoShape">
              <a:avLst/>
            </a:prstTxWarp>
          </a:bodyPr>
          <a:lstStyle>
            <a:lvl1pPr algn="r" defTabSz="916443">
              <a:defRPr sz="1200">
                <a:latin typeface="Calibri" pitchFamily="34" charset="0"/>
              </a:defRPr>
            </a:lvl1pPr>
          </a:lstStyle>
          <a:p>
            <a:pPr>
              <a:defRPr/>
            </a:pPr>
            <a:fld id="{24BF8BDA-F849-435A-9ECE-FED1496C5874}" type="slidenum">
              <a:rPr lang="en-US"/>
              <a:pPr>
                <a:defRPr/>
              </a:pPr>
              <a:t>‹#›</a:t>
            </a:fld>
            <a:endParaRPr lang="en-US" dirty="0"/>
          </a:p>
        </p:txBody>
      </p:sp>
    </p:spTree>
    <p:extLst>
      <p:ext uri="{BB962C8B-B14F-4D97-AF65-F5344CB8AC3E}">
        <p14:creationId xmlns:p14="http://schemas.microsoft.com/office/powerpoint/2010/main" val="21705081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4BF8BDA-F849-435A-9ECE-FED1496C5874}" type="slidenum">
              <a:rPr lang="en-US" smtClean="0"/>
              <a:pPr>
                <a:defRPr/>
              </a:pPr>
              <a:t>1</a:t>
            </a:fld>
            <a:endParaRPr lang="en-US" dirty="0"/>
          </a:p>
        </p:txBody>
      </p:sp>
    </p:spTree>
    <p:extLst>
      <p:ext uri="{BB962C8B-B14F-4D97-AF65-F5344CB8AC3E}">
        <p14:creationId xmlns:p14="http://schemas.microsoft.com/office/powerpoint/2010/main" val="1290012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5190209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TextEdit="1"/>
          </p:cNvSpPr>
          <p:nvPr>
            <p:ph type="sldImg"/>
          </p:nvPr>
        </p:nvSpPr>
        <p:spPr bwMode="auto">
          <a:noFill/>
          <a:ln>
            <a:solidFill>
              <a:srgbClr val="000000"/>
            </a:solidFill>
            <a:miter lim="800000"/>
            <a:headEnd/>
            <a:tailEnd/>
          </a:ln>
        </p:spPr>
      </p:sp>
      <p:sp>
        <p:nvSpPr>
          <p:cNvPr id="23554" name="Rectangle 3"/>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210815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TextEdit="1"/>
          </p:cNvSpPr>
          <p:nvPr>
            <p:ph type="sldImg"/>
          </p:nvPr>
        </p:nvSpPr>
        <p:spPr bwMode="auto">
          <a:noFill/>
          <a:ln>
            <a:solidFill>
              <a:srgbClr val="000000"/>
            </a:solidFill>
            <a:miter lim="800000"/>
            <a:headEnd/>
            <a:tailEnd/>
          </a:ln>
        </p:spPr>
      </p:sp>
      <p:sp>
        <p:nvSpPr>
          <p:cNvPr id="27650" name="Rectangle 3"/>
          <p:cNvSpPr>
            <a:spLocks noGrp="1"/>
          </p:cNvSpPr>
          <p:nvPr>
            <p:ph type="body" idx="1"/>
          </p:nvPr>
        </p:nvSpPr>
        <p:spPr>
          <a:noFill/>
          <a:ln/>
        </p:spPr>
        <p:txBody>
          <a:bodyPr/>
          <a:lstStyle/>
          <a:p>
            <a:r>
              <a:rPr lang="en-US" dirty="0" smtClean="0"/>
              <a:t>Handout the question sheet:</a:t>
            </a:r>
            <a:r>
              <a:rPr lang="en-US" baseline="0" dirty="0" smtClean="0"/>
              <a:t> </a:t>
            </a:r>
            <a:r>
              <a:rPr lang="en-US" sz="1200" dirty="0" smtClean="0">
                <a:solidFill>
                  <a:schemeClr val="accent1">
                    <a:lumMod val="50000"/>
                  </a:schemeClr>
                </a:solidFill>
              </a:rPr>
              <a:t>How can we as worker-owners support each other in growing our financial health, and how can our cooperatives better support us? Ask them to write</a:t>
            </a:r>
            <a:r>
              <a:rPr lang="en-US" sz="1200" baseline="0" dirty="0" smtClean="0">
                <a:solidFill>
                  <a:schemeClr val="accent1">
                    <a:lumMod val="50000"/>
                  </a:schemeClr>
                </a:solidFill>
              </a:rPr>
              <a:t> down their ideas, then have them discuss in teams with one person recording all of his/her team answers on one sheet to be collected as suggestions for MRNY.</a:t>
            </a:r>
            <a:endParaRPr lang="en-US" dirty="0" smtClean="0"/>
          </a:p>
        </p:txBody>
      </p:sp>
    </p:spTree>
    <p:extLst>
      <p:ext uri="{BB962C8B-B14F-4D97-AF65-F5344CB8AC3E}">
        <p14:creationId xmlns:p14="http://schemas.microsoft.com/office/powerpoint/2010/main" val="13498240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TextEdit="1"/>
          </p:cNvSpPr>
          <p:nvPr>
            <p:ph type="sldImg"/>
          </p:nvPr>
        </p:nvSpPr>
        <p:spPr bwMode="auto">
          <a:noFill/>
          <a:ln>
            <a:solidFill>
              <a:srgbClr val="000000"/>
            </a:solidFill>
            <a:miter lim="800000"/>
            <a:headEnd/>
            <a:tailEnd/>
          </a:ln>
        </p:spPr>
      </p:sp>
      <p:sp>
        <p:nvSpPr>
          <p:cNvPr id="31746" name="Rectangle 3"/>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4750404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TextEdit="1"/>
          </p:cNvSpPr>
          <p:nvPr>
            <p:ph type="sldImg"/>
          </p:nvPr>
        </p:nvSpPr>
        <p:spPr bwMode="auto">
          <a:noFill/>
          <a:ln>
            <a:solidFill>
              <a:srgbClr val="000000"/>
            </a:solidFill>
            <a:miter lim="800000"/>
            <a:headEnd/>
            <a:tailEnd/>
          </a:ln>
        </p:spPr>
      </p:sp>
      <p:sp>
        <p:nvSpPr>
          <p:cNvPr id="33794" name="Rectangle 3"/>
          <p:cNvSpPr>
            <a:spLocks noGrp="1"/>
          </p:cNvSpPr>
          <p:nvPr>
            <p:ph type="body" idx="1"/>
          </p:nvPr>
        </p:nvSpPr>
        <p:spPr>
          <a:noFill/>
          <a:ln/>
        </p:spPr>
        <p:txBody>
          <a:bodyPr/>
          <a:lstStyle/>
          <a:p>
            <a:r>
              <a:rPr lang="en-US" dirty="0" smtClean="0"/>
              <a:t>Public and private benefits can free up cash for other needs and expenses. Example, supplementing a food budget with SNAP and items from a food bank, will free up cash to pay the rent or utilities.</a:t>
            </a:r>
          </a:p>
        </p:txBody>
      </p:sp>
    </p:spTree>
    <p:extLst>
      <p:ext uri="{BB962C8B-B14F-4D97-AF65-F5344CB8AC3E}">
        <p14:creationId xmlns:p14="http://schemas.microsoft.com/office/powerpoint/2010/main" val="18077070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TextEdit="1"/>
          </p:cNvSpPr>
          <p:nvPr>
            <p:ph type="sldImg"/>
          </p:nvPr>
        </p:nvSpPr>
        <p:spPr bwMode="auto">
          <a:noFill/>
          <a:ln>
            <a:solidFill>
              <a:srgbClr val="000000"/>
            </a:solidFill>
            <a:miter lim="800000"/>
            <a:headEnd/>
            <a:tailEnd/>
          </a:ln>
        </p:spPr>
      </p:sp>
      <p:sp>
        <p:nvSpPr>
          <p:cNvPr id="33794" name="Rectangle 3"/>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6816722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TextEdit="1"/>
          </p:cNvSpPr>
          <p:nvPr>
            <p:ph type="sldImg"/>
          </p:nvPr>
        </p:nvSpPr>
        <p:spPr bwMode="auto">
          <a:noFill/>
          <a:ln>
            <a:solidFill>
              <a:srgbClr val="000000"/>
            </a:solidFill>
            <a:miter lim="800000"/>
            <a:headEnd/>
            <a:tailEnd/>
          </a:ln>
        </p:spPr>
      </p:sp>
      <p:sp>
        <p:nvSpPr>
          <p:cNvPr id="35842" name="Rectangle 3"/>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8327737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TextEdit="1"/>
          </p:cNvSpPr>
          <p:nvPr>
            <p:ph type="sldImg"/>
          </p:nvPr>
        </p:nvSpPr>
        <p:spPr bwMode="auto">
          <a:noFill/>
          <a:ln>
            <a:solidFill>
              <a:srgbClr val="000000"/>
            </a:solidFill>
            <a:miter lim="800000"/>
            <a:headEnd/>
            <a:tailEnd/>
          </a:ln>
        </p:spPr>
      </p:sp>
      <p:sp>
        <p:nvSpPr>
          <p:cNvPr id="37890" name="Rectangle 3"/>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2782282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TextEdit="1"/>
          </p:cNvSpPr>
          <p:nvPr>
            <p:ph type="sldImg"/>
          </p:nvPr>
        </p:nvSpPr>
        <p:spPr bwMode="auto">
          <a:noFill/>
          <a:ln>
            <a:solidFill>
              <a:srgbClr val="000000"/>
            </a:solidFill>
            <a:miter lim="800000"/>
            <a:headEnd/>
            <a:tailEnd/>
          </a:ln>
        </p:spPr>
      </p:sp>
      <p:sp>
        <p:nvSpPr>
          <p:cNvPr id="39938" name="Rectangle 3"/>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9034280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TextEdit="1"/>
          </p:cNvSpPr>
          <p:nvPr>
            <p:ph type="sldImg"/>
          </p:nvPr>
        </p:nvSpPr>
        <p:spPr bwMode="auto">
          <a:noFill/>
          <a:ln>
            <a:solidFill>
              <a:srgbClr val="000000"/>
            </a:solidFill>
            <a:miter lim="800000"/>
            <a:headEnd/>
            <a:tailEnd/>
          </a:ln>
        </p:spPr>
      </p:sp>
      <p:sp>
        <p:nvSpPr>
          <p:cNvPr id="39938" name="Rectangle 3"/>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999200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US" sz="1200" dirty="0" smtClean="0"/>
              <a:t>The goals are threefold: </a:t>
            </a:r>
          </a:p>
          <a:p>
            <a:endParaRPr lang="en-US" sz="1200" dirty="0" smtClean="0"/>
          </a:p>
          <a:p>
            <a:r>
              <a:rPr lang="en-US" sz="1200" dirty="0" smtClean="0"/>
              <a:t>To support and strengthen the financial health of individual members of workers cooperatives and to empower them to make the best possible financial decisions for themselves and ultimately their families</a:t>
            </a:r>
          </a:p>
          <a:p>
            <a:endParaRPr lang="en-US" sz="1200" dirty="0" smtClean="0"/>
          </a:p>
          <a:p>
            <a:r>
              <a:rPr lang="en-US" sz="1200" dirty="0" smtClean="0"/>
              <a:t>To ensure that the cooperative businesses are maximizing asset building and financial empowerment opportunities for their members, and</a:t>
            </a:r>
          </a:p>
          <a:p>
            <a:endParaRPr lang="en-US" sz="1200" dirty="0" smtClean="0"/>
          </a:p>
          <a:p>
            <a:r>
              <a:rPr lang="en-US" sz="1200" dirty="0" smtClean="0"/>
              <a:t>To develop individual-level and cooperative-level financial empowerment and asset building tools and practices for the broader New York City cooperative community </a:t>
            </a:r>
          </a:p>
          <a:p>
            <a:endParaRPr lang="en-US" dirty="0"/>
          </a:p>
        </p:txBody>
      </p:sp>
      <p:sp>
        <p:nvSpPr>
          <p:cNvPr id="4" name="Slide Number Placeholder 3"/>
          <p:cNvSpPr>
            <a:spLocks noGrp="1"/>
          </p:cNvSpPr>
          <p:nvPr>
            <p:ph type="sldNum" sz="quarter" idx="10"/>
          </p:nvPr>
        </p:nvSpPr>
        <p:spPr/>
        <p:txBody>
          <a:bodyPr/>
          <a:lstStyle/>
          <a:p>
            <a:pPr>
              <a:defRPr/>
            </a:pPr>
            <a:fld id="{24BF8BDA-F849-435A-9ECE-FED1496C5874}" type="slidenum">
              <a:rPr lang="en-US" smtClean="0"/>
              <a:pPr>
                <a:defRPr/>
              </a:pPr>
              <a:t>2</a:t>
            </a:fld>
            <a:endParaRPr lang="en-US" dirty="0"/>
          </a:p>
        </p:txBody>
      </p:sp>
    </p:spTree>
    <p:extLst>
      <p:ext uri="{BB962C8B-B14F-4D97-AF65-F5344CB8AC3E}">
        <p14:creationId xmlns:p14="http://schemas.microsoft.com/office/powerpoint/2010/main" val="16474762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4BF8BDA-F849-435A-9ECE-FED1496C5874}" type="slidenum">
              <a:rPr lang="en-US" smtClean="0"/>
              <a:pPr>
                <a:defRPr/>
              </a:pPr>
              <a:t>20</a:t>
            </a:fld>
            <a:endParaRPr lang="en-US" dirty="0"/>
          </a:p>
        </p:txBody>
      </p:sp>
    </p:spTree>
    <p:extLst>
      <p:ext uri="{BB962C8B-B14F-4D97-AF65-F5344CB8AC3E}">
        <p14:creationId xmlns:p14="http://schemas.microsoft.com/office/powerpoint/2010/main" val="10318473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peo</a:t>
            </a:r>
            <a:r>
              <a:rPr lang="en-US" baseline="0" dirty="0" smtClean="0"/>
              <a:t>ple face this situation. Sometimes it is due to reasons beyond their control. Resources exist, but the first step is to know what exists, so seek help/see a financial counselor. </a:t>
            </a:r>
            <a:endParaRPr lang="en-US" dirty="0"/>
          </a:p>
        </p:txBody>
      </p:sp>
      <p:sp>
        <p:nvSpPr>
          <p:cNvPr id="4" name="Slide Number Placeholder 3"/>
          <p:cNvSpPr>
            <a:spLocks noGrp="1"/>
          </p:cNvSpPr>
          <p:nvPr>
            <p:ph type="sldNum" sz="quarter" idx="10"/>
          </p:nvPr>
        </p:nvSpPr>
        <p:spPr/>
        <p:txBody>
          <a:bodyPr/>
          <a:lstStyle/>
          <a:p>
            <a:pPr>
              <a:defRPr/>
            </a:pPr>
            <a:fld id="{24BF8BDA-F849-435A-9ECE-FED1496C5874}" type="slidenum">
              <a:rPr lang="en-US" smtClean="0"/>
              <a:pPr>
                <a:defRPr/>
              </a:pPr>
              <a:t>21</a:t>
            </a:fld>
            <a:endParaRPr lang="en-US" dirty="0"/>
          </a:p>
        </p:txBody>
      </p:sp>
    </p:spTree>
    <p:extLst>
      <p:ext uri="{BB962C8B-B14F-4D97-AF65-F5344CB8AC3E}">
        <p14:creationId xmlns:p14="http://schemas.microsoft.com/office/powerpoint/2010/main" val="5434509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Work with a</a:t>
            </a:r>
            <a:r>
              <a:rPr lang="en-US" baseline="0" dirty="0" smtClean="0"/>
              <a:t> friend, your family, or a financial counselor to help think through. </a:t>
            </a:r>
            <a:endParaRPr lang="en-US" dirty="0"/>
          </a:p>
        </p:txBody>
      </p:sp>
      <p:sp>
        <p:nvSpPr>
          <p:cNvPr id="4" name="Slide Number Placeholder 3"/>
          <p:cNvSpPr>
            <a:spLocks noGrp="1"/>
          </p:cNvSpPr>
          <p:nvPr>
            <p:ph type="sldNum" sz="quarter" idx="10"/>
          </p:nvPr>
        </p:nvSpPr>
        <p:spPr/>
        <p:txBody>
          <a:bodyPr/>
          <a:lstStyle/>
          <a:p>
            <a:pPr>
              <a:defRPr/>
            </a:pPr>
            <a:fld id="{24BF8BDA-F849-435A-9ECE-FED1496C5874}" type="slidenum">
              <a:rPr lang="en-US" smtClean="0"/>
              <a:pPr>
                <a:defRPr/>
              </a:pPr>
              <a:t>22</a:t>
            </a:fld>
            <a:endParaRPr lang="en-US" dirty="0"/>
          </a:p>
        </p:txBody>
      </p:sp>
    </p:spTree>
    <p:extLst>
      <p:ext uri="{BB962C8B-B14F-4D97-AF65-F5344CB8AC3E}">
        <p14:creationId xmlns:p14="http://schemas.microsoft.com/office/powerpoint/2010/main" val="29577134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At the end of the section, attendees will be given the case study and the Income statement/</a:t>
            </a:r>
            <a:r>
              <a:rPr lang="en-US" baseline="0" dirty="0" smtClean="0"/>
              <a:t> Budget worksheet </a:t>
            </a:r>
            <a:r>
              <a:rPr lang="en-US" dirty="0" smtClean="0"/>
              <a:t>to work though in teams and debrief.</a:t>
            </a:r>
            <a:r>
              <a:rPr lang="en-US" baseline="0" dirty="0" smtClean="0"/>
              <a:t> Teams will be asked to talk about how the situation in the case study will be handled, and class participants will offer additional insights and suggestions. The instructor will facilitate the discussion, and draw out, summarize and reinforcing the takeaways as the participants speak.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24BF8BDA-F849-435A-9ECE-FED1496C5874}" type="slidenum">
              <a:rPr lang="en-US" smtClean="0"/>
              <a:pPr>
                <a:defRPr/>
              </a:pPr>
              <a:t>25</a:t>
            </a:fld>
            <a:endParaRPr lang="en-US" dirty="0"/>
          </a:p>
        </p:txBody>
      </p:sp>
    </p:spTree>
    <p:extLst>
      <p:ext uri="{BB962C8B-B14F-4D97-AF65-F5344CB8AC3E}">
        <p14:creationId xmlns:p14="http://schemas.microsoft.com/office/powerpoint/2010/main" val="11429155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the end of this section on goal setting, participants will be asked to work on their own short,</a:t>
            </a:r>
            <a:r>
              <a:rPr lang="en-US" baseline="0" dirty="0" smtClean="0"/>
              <a:t> moderate and long term goals on the Goal Setting worksheet.</a:t>
            </a:r>
            <a:endParaRPr lang="en-US" dirty="0"/>
          </a:p>
        </p:txBody>
      </p:sp>
      <p:sp>
        <p:nvSpPr>
          <p:cNvPr id="4" name="Slide Number Placeholder 3"/>
          <p:cNvSpPr>
            <a:spLocks noGrp="1"/>
          </p:cNvSpPr>
          <p:nvPr>
            <p:ph type="sldNum" sz="quarter" idx="10"/>
          </p:nvPr>
        </p:nvSpPr>
        <p:spPr/>
        <p:txBody>
          <a:bodyPr/>
          <a:lstStyle/>
          <a:p>
            <a:pPr>
              <a:defRPr/>
            </a:pPr>
            <a:fld id="{24BF8BDA-F849-435A-9ECE-FED1496C5874}" type="slidenum">
              <a:rPr lang="en-US" smtClean="0"/>
              <a:pPr>
                <a:defRPr/>
              </a:pPr>
              <a:t>27</a:t>
            </a:fld>
            <a:endParaRPr lang="en-US" dirty="0"/>
          </a:p>
        </p:txBody>
      </p:sp>
    </p:spTree>
    <p:extLst>
      <p:ext uri="{BB962C8B-B14F-4D97-AF65-F5344CB8AC3E}">
        <p14:creationId xmlns:p14="http://schemas.microsoft.com/office/powerpoint/2010/main" val="18879941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4BF8BDA-F849-435A-9ECE-FED1496C5874}" type="slidenum">
              <a:rPr lang="en-US" smtClean="0"/>
              <a:pPr>
                <a:defRPr/>
              </a:pPr>
              <a:t>28</a:t>
            </a:fld>
            <a:endParaRPr lang="en-US" dirty="0"/>
          </a:p>
        </p:txBody>
      </p:sp>
    </p:spTree>
    <p:extLst>
      <p:ext uri="{BB962C8B-B14F-4D97-AF65-F5344CB8AC3E}">
        <p14:creationId xmlns:p14="http://schemas.microsoft.com/office/powerpoint/2010/main" val="298756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TextEdit="1"/>
          </p:cNvSpPr>
          <p:nvPr>
            <p:ph type="sldImg"/>
          </p:nvPr>
        </p:nvSpPr>
        <p:spPr bwMode="auto">
          <a:noFill/>
          <a:ln>
            <a:solidFill>
              <a:srgbClr val="000000"/>
            </a:solidFill>
            <a:miter lim="800000"/>
            <a:headEnd/>
            <a:tailEnd/>
          </a:ln>
        </p:spPr>
      </p:sp>
      <p:sp>
        <p:nvSpPr>
          <p:cNvPr id="17410" name="Rectangle 3"/>
          <p:cNvSpPr>
            <a:spLocks noGrp="1"/>
          </p:cNvSpPr>
          <p:nvPr>
            <p:ph type="body" idx="1"/>
          </p:nvPr>
        </p:nvSpPr>
        <p:spPr>
          <a:noFill/>
          <a:ln/>
        </p:spPr>
        <p:txBody>
          <a:bodyPr/>
          <a:lstStyle/>
          <a:p>
            <a:r>
              <a:rPr lang="en-US" sz="1200" dirty="0" smtClean="0">
                <a:solidFill>
                  <a:schemeClr val="accent1">
                    <a:lumMod val="50000"/>
                  </a:schemeClr>
                </a:solidFill>
              </a:rPr>
              <a:t>After slide # 12 and covering the societal and personal barriers, ask</a:t>
            </a:r>
            <a:r>
              <a:rPr lang="en-US" sz="1200" baseline="0" dirty="0" smtClean="0">
                <a:solidFill>
                  <a:schemeClr val="accent1">
                    <a:lumMod val="50000"/>
                  </a:schemeClr>
                </a:solidFill>
              </a:rPr>
              <a:t> the attendees: </a:t>
            </a:r>
            <a:r>
              <a:rPr lang="en-US" sz="1200" dirty="0" smtClean="0">
                <a:solidFill>
                  <a:schemeClr val="accent1">
                    <a:lumMod val="50000"/>
                  </a:schemeClr>
                </a:solidFill>
              </a:rPr>
              <a:t>How can we as worker-owners support each other in growing our financial health, and how can our cooperatives better support us? A sheet for this exercise is</a:t>
            </a:r>
            <a:r>
              <a:rPr lang="en-US" sz="1200" baseline="0" dirty="0" smtClean="0">
                <a:solidFill>
                  <a:schemeClr val="accent1">
                    <a:lumMod val="50000"/>
                  </a:schemeClr>
                </a:solidFill>
              </a:rPr>
              <a:t> provided.</a:t>
            </a:r>
            <a:endParaRPr lang="en-US" dirty="0" smtClean="0"/>
          </a:p>
        </p:txBody>
      </p:sp>
    </p:spTree>
    <p:extLst>
      <p:ext uri="{BB962C8B-B14F-4D97-AF65-F5344CB8AC3E}">
        <p14:creationId xmlns:p14="http://schemas.microsoft.com/office/powerpoint/2010/main" val="1899368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a:noFill/>
          <a:ln/>
        </p:spPr>
        <p:txBody>
          <a:bodyPr/>
          <a:lstStyle/>
          <a:p>
            <a:r>
              <a:rPr lang="en-US" dirty="0" smtClean="0"/>
              <a:t>Ask the group to name some of the societal barriers</a:t>
            </a:r>
            <a:r>
              <a:rPr lang="en-US" baseline="0" dirty="0" smtClean="0"/>
              <a:t> and personal barriers they face before going on to the next slide. </a:t>
            </a:r>
            <a:endParaRPr lang="en-US" dirty="0" smtClean="0"/>
          </a:p>
        </p:txBody>
      </p:sp>
    </p:spTree>
    <p:extLst>
      <p:ext uri="{BB962C8B-B14F-4D97-AF65-F5344CB8AC3E}">
        <p14:creationId xmlns:p14="http://schemas.microsoft.com/office/powerpoint/2010/main" val="348370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a:noFill/>
          <a:ln/>
        </p:spPr>
        <p:txBody>
          <a:bodyPr/>
          <a:lstStyle/>
          <a:p>
            <a:r>
              <a:rPr lang="en-US" dirty="0" smtClean="0"/>
              <a:t>Lack of trust in</a:t>
            </a:r>
            <a:r>
              <a:rPr lang="en-US" baseline="0" dirty="0" smtClean="0"/>
              <a:t> institutions include not feeling welcome, not being sure whether the institution some how reports to authorities. Some may have had bad experiences with banks due to lack of understanding. For example, minimum balance requirements, and monthly fees may have eaten into their savings or balances, and they felt that they lost money by using a bank.</a:t>
            </a:r>
            <a:endParaRPr lang="en-US" dirty="0" smtClean="0"/>
          </a:p>
        </p:txBody>
      </p:sp>
    </p:spTree>
    <p:extLst>
      <p:ext uri="{BB962C8B-B14F-4D97-AF65-F5344CB8AC3E}">
        <p14:creationId xmlns:p14="http://schemas.microsoft.com/office/powerpoint/2010/main" val="1019412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a:noFill/>
          <a:ln/>
        </p:spPr>
        <p:txBody>
          <a:bodyPr/>
          <a:lstStyle/>
          <a:p>
            <a:r>
              <a:rPr lang="en-US" dirty="0" smtClean="0">
                <a:solidFill>
                  <a:schemeClr val="accent1">
                    <a:lumMod val="50000"/>
                  </a:schemeClr>
                </a:solidFill>
              </a:rPr>
              <a:t>What types</a:t>
            </a:r>
            <a:r>
              <a:rPr lang="en-US" baseline="0" dirty="0" smtClean="0">
                <a:solidFill>
                  <a:schemeClr val="accent1">
                    <a:lumMod val="50000"/>
                  </a:schemeClr>
                </a:solidFill>
              </a:rPr>
              <a:t> of support have you all used in your life?</a:t>
            </a:r>
          </a:p>
          <a:p>
            <a:r>
              <a:rPr lang="en-US" baseline="0" dirty="0" smtClean="0">
                <a:solidFill>
                  <a:schemeClr val="accent1">
                    <a:lumMod val="50000"/>
                  </a:schemeClr>
                </a:solidFill>
              </a:rPr>
              <a:t>What would types of support would you like to use? Like to have access to?</a:t>
            </a:r>
            <a:endParaRPr lang="en-US" dirty="0" smtClean="0">
              <a:solidFill>
                <a:schemeClr val="accent1">
                  <a:lumMod val="50000"/>
                </a:schemeClr>
              </a:solidFill>
            </a:endParaRPr>
          </a:p>
        </p:txBody>
      </p:sp>
    </p:spTree>
    <p:extLst>
      <p:ext uri="{BB962C8B-B14F-4D97-AF65-F5344CB8AC3E}">
        <p14:creationId xmlns:p14="http://schemas.microsoft.com/office/powerpoint/2010/main" val="633990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808061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TextEdit="1"/>
          </p:cNvSpPr>
          <p:nvPr>
            <p:ph type="sldImg"/>
          </p:nvPr>
        </p:nvSpPr>
        <p:spPr bwMode="auto">
          <a:noFill/>
          <a:ln>
            <a:solidFill>
              <a:srgbClr val="000000"/>
            </a:solidFill>
            <a:miter lim="800000"/>
            <a:headEnd/>
            <a:tailEnd/>
          </a:ln>
        </p:spPr>
      </p:sp>
      <p:sp>
        <p:nvSpPr>
          <p:cNvPr id="23554" name="Rectangle 3"/>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5475958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196176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2" name="Title 1"/>
          <p:cNvSpPr>
            <a:spLocks noGrp="1"/>
          </p:cNvSpPr>
          <p:nvPr>
            <p:ph type="title"/>
          </p:nvPr>
        </p:nvSpPr>
        <p:spPr>
          <a:xfrm>
            <a:off x="419100" y="2895600"/>
            <a:ext cx="7886700" cy="685800"/>
          </a:xfrm>
          <a:prstGeom prst="rect">
            <a:avLst/>
          </a:prstGeom>
        </p:spPr>
        <p:txBody>
          <a:bodyPr/>
          <a:lstStyle>
            <a:lvl1pPr>
              <a:defRPr sz="4300" b="1" i="0">
                <a:solidFill>
                  <a:schemeClr val="bg1"/>
                </a:solidFill>
                <a:latin typeface="Helvetica Neue LT Std 75" charset="0"/>
                <a:ea typeface="Helvetica Neue LT Std 75" charset="0"/>
                <a:cs typeface="Helvetica Neue LT Std 75" charset="0"/>
              </a:defRPr>
            </a:lvl1pPr>
          </a:lstStyle>
          <a:p>
            <a:r>
              <a:rPr lang="en-US" dirty="0" smtClean="0"/>
              <a:t>Click to edit Master title style</a:t>
            </a:r>
            <a:endParaRPr lang="en-US" dirty="0"/>
          </a:p>
        </p:txBody>
      </p:sp>
      <p:sp>
        <p:nvSpPr>
          <p:cNvPr id="3" name="TextBox 2"/>
          <p:cNvSpPr txBox="1"/>
          <p:nvPr userDrawn="1"/>
        </p:nvSpPr>
        <p:spPr>
          <a:xfrm>
            <a:off x="685800" y="1783080"/>
            <a:ext cx="184731" cy="369332"/>
          </a:xfrm>
          <a:prstGeom prst="rect">
            <a:avLst/>
          </a:prstGeom>
          <a:noFill/>
        </p:spPr>
        <p:txBody>
          <a:bodyPr wrap="none" rtlCol="0">
            <a:spAutoFit/>
          </a:bodyPr>
          <a:lstStyle/>
          <a:p>
            <a:endParaRPr lang="en-US" dirty="0"/>
          </a:p>
        </p:txBody>
      </p:sp>
      <p:sp>
        <p:nvSpPr>
          <p:cNvPr id="4" name="TextBox 3"/>
          <p:cNvSpPr txBox="1"/>
          <p:nvPr userDrawn="1"/>
        </p:nvSpPr>
        <p:spPr>
          <a:xfrm>
            <a:off x="914400" y="1691640"/>
            <a:ext cx="184731" cy="369332"/>
          </a:xfrm>
          <a:prstGeom prst="rect">
            <a:avLst/>
          </a:prstGeom>
          <a:noFill/>
        </p:spPr>
        <p:txBody>
          <a:bodyPr wrap="none" rtlCol="0">
            <a:spAutoFit/>
          </a:bodyPr>
          <a:lstStyle/>
          <a:p>
            <a:endParaRPr lang="en-US" dirty="0"/>
          </a:p>
        </p:txBody>
      </p:sp>
      <p:sp>
        <p:nvSpPr>
          <p:cNvPr id="9" name="Content Placeholder 8"/>
          <p:cNvSpPr>
            <a:spLocks noGrp="1"/>
          </p:cNvSpPr>
          <p:nvPr>
            <p:ph sz="quarter" idx="10"/>
          </p:nvPr>
        </p:nvSpPr>
        <p:spPr>
          <a:xfrm>
            <a:off x="870531" y="3886200"/>
            <a:ext cx="5562600" cy="685800"/>
          </a:xfrm>
          <a:prstGeom prst="rect">
            <a:avLst/>
          </a:prstGeom>
        </p:spPr>
        <p:txBody>
          <a:bodyPr/>
          <a:lstStyle>
            <a:lvl1pPr marL="0" indent="0">
              <a:buNone/>
              <a:defRPr lang="en-US" sz="3200" kern="0" spc="-150" dirty="0" smtClean="0">
                <a:solidFill>
                  <a:srgbClr val="D1DE49"/>
                </a:solidFill>
                <a:latin typeface="Helvetica Neue LT Std 55 Roman" charset="0"/>
                <a:ea typeface="Helvetica Neue LT Std 55 Roman" charset="0"/>
                <a:cs typeface="Helvetica Neue LT Std 55 Roman" charset="0"/>
              </a:defRPr>
            </a:lvl1pPr>
          </a:lstStyle>
          <a:p>
            <a:pPr lvl="0"/>
            <a:r>
              <a:rPr lang="en-US" dirty="0" smtClean="0"/>
              <a:t>Click to edit Master text styles</a:t>
            </a:r>
          </a:p>
        </p:txBody>
      </p:sp>
    </p:spTree>
    <p:extLst>
      <p:ext uri="{BB962C8B-B14F-4D97-AF65-F5344CB8AC3E}">
        <p14:creationId xmlns:p14="http://schemas.microsoft.com/office/powerpoint/2010/main" val="2036782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ll picture -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Picture Placeholder 3"/>
          <p:cNvSpPr>
            <a:spLocks noGrp="1"/>
          </p:cNvSpPr>
          <p:nvPr>
            <p:ph type="pic" sz="quarter" idx="10"/>
          </p:nvPr>
        </p:nvSpPr>
        <p:spPr>
          <a:xfrm>
            <a:off x="762000" y="3429000"/>
            <a:ext cx="2286000" cy="2438400"/>
          </a:xfrm>
          <a:prstGeom prst="rect">
            <a:avLst/>
          </a:prstGeom>
        </p:spPr>
        <p:txBody>
          <a:bodyPr/>
          <a:lstStyle/>
          <a:p>
            <a:endParaRPr lang="en-US" dirty="0"/>
          </a:p>
        </p:txBody>
      </p:sp>
      <p:sp>
        <p:nvSpPr>
          <p:cNvPr id="6" name="Content Placeholder 5"/>
          <p:cNvSpPr>
            <a:spLocks noGrp="1"/>
          </p:cNvSpPr>
          <p:nvPr>
            <p:ph sz="quarter" idx="11" hasCustomPrompt="1"/>
          </p:nvPr>
        </p:nvSpPr>
        <p:spPr>
          <a:xfrm>
            <a:off x="685800" y="1905000"/>
            <a:ext cx="7734300" cy="1219200"/>
          </a:xfrm>
          <a:prstGeom prst="rect">
            <a:avLst/>
          </a:prstGeom>
        </p:spPr>
        <p:txBody>
          <a:bodyPr/>
          <a:lstStyle/>
          <a:p>
            <a:pPr lvl="0"/>
            <a:r>
              <a:rPr lang="en-US" dirty="0" smtClean="0"/>
              <a:t>Click to edit intro paragraph</a:t>
            </a:r>
          </a:p>
        </p:txBody>
      </p:sp>
      <p:sp>
        <p:nvSpPr>
          <p:cNvPr id="7" name="Content Placeholder 5"/>
          <p:cNvSpPr>
            <a:spLocks noGrp="1"/>
          </p:cNvSpPr>
          <p:nvPr>
            <p:ph sz="quarter" idx="12" hasCustomPrompt="1"/>
          </p:nvPr>
        </p:nvSpPr>
        <p:spPr>
          <a:xfrm>
            <a:off x="3276600" y="3429000"/>
            <a:ext cx="5257800" cy="2438400"/>
          </a:xfrm>
          <a:prstGeom prst="rect">
            <a:avLst/>
          </a:prstGeom>
        </p:spPr>
        <p:txBody>
          <a:bodyPr/>
          <a:lstStyle/>
          <a:p>
            <a:pPr lvl="0"/>
            <a:r>
              <a:rPr lang="en-US" dirty="0" smtClean="0"/>
              <a:t>Click to edit supplemental paragraph</a:t>
            </a:r>
          </a:p>
        </p:txBody>
      </p:sp>
    </p:spTree>
    <p:extLst>
      <p:ext uri="{BB962C8B-B14F-4D97-AF65-F5344CB8AC3E}">
        <p14:creationId xmlns:p14="http://schemas.microsoft.com/office/powerpoint/2010/main" val="1313436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Subheader with body tex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457200" y="1828801"/>
            <a:ext cx="8229600" cy="533399"/>
          </a:xfrm>
          <a:prstGeom prst="rect">
            <a:avLst/>
          </a:prstGeom>
        </p:spPr>
        <p:txBody>
          <a:bodyPr/>
          <a:lstStyle>
            <a:lvl1pPr algn="l" rtl="0" fontAlgn="base">
              <a:spcBef>
                <a:spcPct val="0"/>
              </a:spcBef>
              <a:spcAft>
                <a:spcPct val="0"/>
              </a:spcAft>
              <a:defRPr lang="en-US" sz="2400" b="0" kern="1200" dirty="0">
                <a:solidFill>
                  <a:schemeClr val="tx1"/>
                </a:solidFill>
                <a:latin typeface="Helvetica Neue LT Std 55 Roman" charset="0"/>
                <a:ea typeface="Helvetica Neue LT Std 55 Roman" charset="0"/>
                <a:cs typeface="Helvetica Neue LT Std 55 Roman" charset="0"/>
              </a:defRPr>
            </a:lvl1pPr>
            <a:lvl2pPr marL="457200" indent="0" algn="l" rtl="0" fontAlgn="base">
              <a:spcBef>
                <a:spcPct val="0"/>
              </a:spcBef>
              <a:spcAft>
                <a:spcPct val="0"/>
              </a:spcAft>
              <a:buNone/>
              <a:defRPr lang="en-US" sz="2400" b="1" kern="1200" dirty="0">
                <a:solidFill>
                  <a:schemeClr val="tx1"/>
                </a:solidFill>
                <a:latin typeface="Helvetica Neue LT Std 55 Roman" charset="0"/>
                <a:ea typeface="Helvetica Neue LT Std 55 Roman" charset="0"/>
                <a:cs typeface="Helvetica Neue LT Std 55 Roman" charset="0"/>
              </a:defRPr>
            </a:lvl2pPr>
            <a:lvl3pPr>
              <a:defRPr lang="en-US" sz="2000" kern="0" dirty="0">
                <a:solidFill>
                  <a:schemeClr val="tx1"/>
                </a:solidFill>
                <a:latin typeface="Helvetica Neue LT Std 55 Roman" charset="0"/>
                <a:ea typeface="Helvetica Neue LT Std 55 Roman" charset="0"/>
                <a:cs typeface="Helvetica Neue LT Std 55 Roman" charset="0"/>
              </a:defRPr>
            </a:lvl3pPr>
            <a:lvl4pPr>
              <a:defRPr lang="en-US" sz="2000" kern="0" dirty="0">
                <a:solidFill>
                  <a:schemeClr val="tx1"/>
                </a:solidFill>
                <a:latin typeface="Helvetica Neue LT Std 55 Roman" charset="0"/>
                <a:ea typeface="Helvetica Neue LT Std 55 Roman" charset="0"/>
                <a:cs typeface="Helvetica Neue LT Std 55 Roman" charset="0"/>
              </a:defRPr>
            </a:lvl4pPr>
            <a:lvl5pPr>
              <a:defRPr lang="en-US" sz="2000" kern="0" dirty="0">
                <a:solidFill>
                  <a:schemeClr val="tx1"/>
                </a:solidFill>
                <a:latin typeface="Helvetica Neue LT Std 55 Roman" charset="0"/>
                <a:ea typeface="Helvetica Neue LT Std 55 Roman" charset="0"/>
                <a:cs typeface="Helvetica Neue LT Std 55 Roman" charset="0"/>
              </a:defRPr>
            </a:lvl5pPr>
          </a:lstStyle>
          <a:p>
            <a:pPr lvl="0"/>
            <a:r>
              <a:rPr lang="en-US" dirty="0" smtClean="0"/>
              <a:t>Intro statement</a:t>
            </a:r>
          </a:p>
        </p:txBody>
      </p:sp>
      <p:sp>
        <p:nvSpPr>
          <p:cNvPr id="6" name="Text Placeholder 9"/>
          <p:cNvSpPr>
            <a:spLocks noGrp="1"/>
          </p:cNvSpPr>
          <p:nvPr>
            <p:ph type="body" idx="14" hasCustomPrompt="1"/>
          </p:nvPr>
        </p:nvSpPr>
        <p:spPr>
          <a:xfrm>
            <a:off x="457200" y="3376120"/>
            <a:ext cx="8077200" cy="2491280"/>
          </a:xfrm>
          <a:prstGeom prst="rect">
            <a:avLst/>
          </a:prstGeom>
        </p:spPr>
        <p:txBody>
          <a:bodyPr/>
          <a:lstStyle>
            <a:lvl1pPr marL="285750" indent="-285750">
              <a:buFont typeface="Arial" charset="0"/>
              <a:buChar char="•"/>
              <a:defRPr baseline="0">
                <a:solidFill>
                  <a:schemeClr val="tx1"/>
                </a:solidFill>
              </a:defRPr>
            </a:lvl1pPr>
          </a:lstStyle>
          <a:p>
            <a:pPr lvl="0"/>
            <a:r>
              <a:rPr lang="en-US" dirty="0" smtClean="0"/>
              <a:t>Click to edit body text</a:t>
            </a:r>
          </a:p>
          <a:p>
            <a:pPr lvl="0"/>
            <a:r>
              <a:rPr lang="en-US" dirty="0" smtClean="0"/>
              <a:t>Item 2</a:t>
            </a:r>
          </a:p>
          <a:p>
            <a:pPr lvl="0"/>
            <a:r>
              <a:rPr lang="en-US" dirty="0" smtClean="0"/>
              <a:t>Item 3</a:t>
            </a:r>
          </a:p>
        </p:txBody>
      </p:sp>
      <p:sp>
        <p:nvSpPr>
          <p:cNvPr id="7" name="Text Placeholder 11"/>
          <p:cNvSpPr>
            <a:spLocks noGrp="1"/>
          </p:cNvSpPr>
          <p:nvPr>
            <p:ph type="body" sz="quarter" idx="15" hasCustomPrompt="1"/>
          </p:nvPr>
        </p:nvSpPr>
        <p:spPr>
          <a:xfrm>
            <a:off x="457200" y="734315"/>
            <a:ext cx="9220200" cy="533400"/>
          </a:xfrm>
          <a:prstGeom prst="rect">
            <a:avLst/>
          </a:prstGeom>
        </p:spPr>
        <p:txBody>
          <a:bodyPr/>
          <a:lstStyle>
            <a:lvl1pPr>
              <a:defRPr lang="en-US" sz="2800" b="1" kern="0" dirty="0" smtClean="0">
                <a:solidFill>
                  <a:srgbClr val="284B23"/>
                </a:solidFill>
                <a:latin typeface="Helvetica Neue LT Std 75" charset="0"/>
                <a:ea typeface="Helvetica Neue LT Std 75" charset="0"/>
                <a:cs typeface="Helvetica Neue LT Std 75" charset="0"/>
              </a:defRPr>
            </a:lvl1pPr>
          </a:lstStyle>
          <a:p>
            <a:pPr lvl="0"/>
            <a:r>
              <a:rPr lang="en-US" dirty="0" smtClean="0"/>
              <a:t>Click to </a:t>
            </a:r>
            <a:r>
              <a:rPr lang="en-US" smtClean="0"/>
              <a:t>edit slide title</a:t>
            </a:r>
            <a:endParaRPr lang="en-US" dirty="0" smtClean="0"/>
          </a:p>
        </p:txBody>
      </p:sp>
      <p:sp>
        <p:nvSpPr>
          <p:cNvPr id="2" name="Rectangle 1"/>
          <p:cNvSpPr/>
          <p:nvPr userDrawn="1"/>
        </p:nvSpPr>
        <p:spPr>
          <a:xfrm>
            <a:off x="457200" y="2831068"/>
            <a:ext cx="1569660" cy="369332"/>
          </a:xfrm>
          <a:prstGeom prst="rect">
            <a:avLst/>
          </a:prstGeom>
        </p:spPr>
        <p:txBody>
          <a:bodyPr wrap="none">
            <a:spAutoFit/>
          </a:bodyPr>
          <a:lstStyle/>
          <a:p>
            <a:pPr lvl="0"/>
            <a:r>
              <a:rPr lang="en-US" b="1" dirty="0" smtClean="0"/>
              <a:t>Bold list title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ull Page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Table Placeholder 3"/>
          <p:cNvSpPr>
            <a:spLocks noGrp="1"/>
          </p:cNvSpPr>
          <p:nvPr>
            <p:ph type="tbl" sz="quarter" idx="10"/>
          </p:nvPr>
        </p:nvSpPr>
        <p:spPr>
          <a:xfrm>
            <a:off x="533400" y="2057400"/>
            <a:ext cx="7886700" cy="4038600"/>
          </a:xfrm>
          <a:prstGeom prst="rect">
            <a:avLst/>
          </a:prstGeom>
        </p:spPr>
        <p:txBody>
          <a:bodyPr/>
          <a:lstStyle/>
          <a:p>
            <a:endParaRPr lang="en-US"/>
          </a:p>
        </p:txBody>
      </p:sp>
    </p:spTree>
    <p:extLst>
      <p:ext uri="{BB962C8B-B14F-4D97-AF65-F5344CB8AC3E}">
        <p14:creationId xmlns:p14="http://schemas.microsoft.com/office/powerpoint/2010/main" val="12736473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alf Page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Table Placeholder 3"/>
          <p:cNvSpPr>
            <a:spLocks noGrp="1"/>
          </p:cNvSpPr>
          <p:nvPr>
            <p:ph type="tbl" sz="quarter" idx="10"/>
          </p:nvPr>
        </p:nvSpPr>
        <p:spPr>
          <a:xfrm>
            <a:off x="533400" y="1905000"/>
            <a:ext cx="3733800" cy="4191000"/>
          </a:xfrm>
          <a:prstGeom prst="rect">
            <a:avLst/>
          </a:prstGeom>
        </p:spPr>
        <p:txBody>
          <a:bodyPr/>
          <a:lstStyle/>
          <a:p>
            <a:endParaRPr lang="en-US"/>
          </a:p>
        </p:txBody>
      </p:sp>
      <p:sp>
        <p:nvSpPr>
          <p:cNvPr id="5" name="Content Placeholder 5"/>
          <p:cNvSpPr>
            <a:spLocks noGrp="1"/>
          </p:cNvSpPr>
          <p:nvPr>
            <p:ph sz="quarter" idx="11" hasCustomPrompt="1"/>
          </p:nvPr>
        </p:nvSpPr>
        <p:spPr>
          <a:xfrm>
            <a:off x="4552950" y="1905000"/>
            <a:ext cx="3981450" cy="4191000"/>
          </a:xfrm>
          <a:prstGeom prst="rect">
            <a:avLst/>
          </a:prstGeom>
        </p:spPr>
        <p:txBody>
          <a:bodyPr/>
          <a:lstStyle/>
          <a:p>
            <a:pPr lvl="0"/>
            <a:r>
              <a:rPr lang="en-US" dirty="0" smtClean="0"/>
              <a:t>Click to edit paragraph</a:t>
            </a:r>
          </a:p>
        </p:txBody>
      </p:sp>
    </p:spTree>
    <p:extLst>
      <p:ext uri="{BB962C8B-B14F-4D97-AF65-F5344CB8AC3E}">
        <p14:creationId xmlns:p14="http://schemas.microsoft.com/office/powerpoint/2010/main" val="1034869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ull Page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hart Placeholder 3"/>
          <p:cNvSpPr>
            <a:spLocks noGrp="1"/>
          </p:cNvSpPr>
          <p:nvPr>
            <p:ph type="chart" sz="quarter" idx="10"/>
          </p:nvPr>
        </p:nvSpPr>
        <p:spPr>
          <a:xfrm>
            <a:off x="533400" y="2057400"/>
            <a:ext cx="8001000" cy="4114800"/>
          </a:xfrm>
          <a:prstGeom prst="rect">
            <a:avLst/>
          </a:prstGeom>
        </p:spPr>
        <p:txBody>
          <a:bodyPr/>
          <a:lstStyle/>
          <a:p>
            <a:endParaRPr lang="en-US"/>
          </a:p>
        </p:txBody>
      </p:sp>
    </p:spTree>
    <p:extLst>
      <p:ext uri="{BB962C8B-B14F-4D97-AF65-F5344CB8AC3E}">
        <p14:creationId xmlns:p14="http://schemas.microsoft.com/office/powerpoint/2010/main" val="7931363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7698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762000"/>
            <a:ext cx="7772400" cy="460375"/>
          </a:xfrm>
          <a:prstGeom prst="rect">
            <a:avLst/>
          </a:prstGeom>
        </p:spPr>
        <p:txBody>
          <a:bodyPr/>
          <a:lstStyle/>
          <a:p>
            <a:r>
              <a:rPr lang="en-US" dirty="0"/>
              <a:t>Click to edit </a:t>
            </a:r>
            <a:r>
              <a:rPr lang="en-US" dirty="0" smtClean="0"/>
              <a:t>Agenda title</a:t>
            </a:r>
            <a:endParaRPr lang="en-US" dirty="0"/>
          </a:p>
        </p:txBody>
      </p:sp>
      <p:sp>
        <p:nvSpPr>
          <p:cNvPr id="3" name="Subtitle 2"/>
          <p:cNvSpPr>
            <a:spLocks noGrp="1"/>
          </p:cNvSpPr>
          <p:nvPr>
            <p:ph type="subTitle" idx="1" hasCustomPrompt="1"/>
          </p:nvPr>
        </p:nvSpPr>
        <p:spPr>
          <a:xfrm>
            <a:off x="513994" y="2019806"/>
            <a:ext cx="6400800" cy="1752600"/>
          </a:xfrm>
          <a:prstGeom prst="rect">
            <a:avLst/>
          </a:prstGeom>
        </p:spPr>
        <p:txBody>
          <a:bodyPr/>
          <a:lstStyle>
            <a:lvl1pPr marL="0" indent="0" algn="l">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Item 1</a:t>
            </a:r>
          </a:p>
          <a:p>
            <a:endParaRPr lang="en-US" dirty="0" smtClean="0"/>
          </a:p>
          <a:p>
            <a:r>
              <a:rPr lang="en-US" dirty="0" smtClean="0"/>
              <a:t>Item 2</a:t>
            </a:r>
          </a:p>
          <a:p>
            <a:endParaRPr lang="en-US" dirty="0" smtClean="0"/>
          </a:p>
          <a:p>
            <a:r>
              <a:rPr lang="en-US" dirty="0" smtClean="0"/>
              <a:t>Item 3</a:t>
            </a:r>
          </a:p>
          <a:p>
            <a:endParaRPr lang="en-US" dirty="0" smtClean="0"/>
          </a:p>
          <a:p>
            <a:r>
              <a:rPr lang="en-US" dirty="0" smtClean="0"/>
              <a:t>Item 4</a:t>
            </a:r>
            <a:endParaRPr lang="en-US" dirty="0"/>
          </a:p>
        </p:txBody>
      </p:sp>
      <p:cxnSp>
        <p:nvCxnSpPr>
          <p:cNvPr id="17" name="Straight Connector 16"/>
          <p:cNvCxnSpPr/>
          <p:nvPr userDrawn="1"/>
        </p:nvCxnSpPr>
        <p:spPr>
          <a:xfrm flipH="1">
            <a:off x="533400" y="2438400"/>
            <a:ext cx="7924800" cy="391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flipH="1">
            <a:off x="533400" y="2971800"/>
            <a:ext cx="7924800" cy="47410"/>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H="1">
            <a:off x="533400" y="3538300"/>
            <a:ext cx="7924800" cy="43100"/>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685800"/>
            <a:ext cx="8229600" cy="533400"/>
          </a:xfrm>
          <a:prstGeom prst="rect">
            <a:avLst/>
          </a:prstGeom>
        </p:spPr>
        <p:txBody>
          <a:bodyPr/>
          <a:lstStyle/>
          <a:p>
            <a:r>
              <a:rPr lang="en-US" dirty="0"/>
              <a:t>Click to </a:t>
            </a:r>
            <a:r>
              <a:rPr lang="en-US" dirty="0" smtClean="0"/>
              <a:t>edit title</a:t>
            </a:r>
            <a:endParaRPr lang="en-US" dirty="0"/>
          </a:p>
        </p:txBody>
      </p:sp>
      <p:sp>
        <p:nvSpPr>
          <p:cNvPr id="3" name="Content Placeholder 2"/>
          <p:cNvSpPr>
            <a:spLocks noGrp="1"/>
          </p:cNvSpPr>
          <p:nvPr>
            <p:ph idx="1" hasCustomPrompt="1"/>
          </p:nvPr>
        </p:nvSpPr>
        <p:spPr>
          <a:xfrm>
            <a:off x="457200" y="1600201"/>
            <a:ext cx="8229600" cy="533399"/>
          </a:xfrm>
          <a:prstGeom prst="rect">
            <a:avLst/>
          </a:prstGeom>
        </p:spPr>
        <p:txBody>
          <a:bodyPr/>
          <a:lstStyle>
            <a:lvl1pPr algn="l" rtl="0" fontAlgn="base">
              <a:spcBef>
                <a:spcPct val="0"/>
              </a:spcBef>
              <a:spcAft>
                <a:spcPct val="0"/>
              </a:spcAft>
              <a:defRPr lang="en-US" sz="2400" b="1" kern="1200" dirty="0">
                <a:solidFill>
                  <a:schemeClr val="tx1"/>
                </a:solidFill>
                <a:latin typeface="Helvetica Neue LT Std 55 Roman" charset="0"/>
                <a:ea typeface="Helvetica Neue LT Std 55 Roman" charset="0"/>
                <a:cs typeface="Helvetica Neue LT Std 55 Roman" charset="0"/>
              </a:defRPr>
            </a:lvl1pPr>
            <a:lvl2pPr marL="457200" indent="0" algn="l" rtl="0" fontAlgn="base">
              <a:spcBef>
                <a:spcPct val="0"/>
              </a:spcBef>
              <a:spcAft>
                <a:spcPct val="0"/>
              </a:spcAft>
              <a:buNone/>
              <a:defRPr lang="en-US" sz="2400" b="1" kern="1200" dirty="0">
                <a:solidFill>
                  <a:schemeClr val="tx1"/>
                </a:solidFill>
                <a:latin typeface="Helvetica Neue LT Std 55 Roman" charset="0"/>
                <a:ea typeface="Helvetica Neue LT Std 55 Roman" charset="0"/>
                <a:cs typeface="Helvetica Neue LT Std 55 Roman" charset="0"/>
              </a:defRPr>
            </a:lvl2pPr>
            <a:lvl3pPr>
              <a:defRPr lang="en-US" sz="2000" kern="0" dirty="0">
                <a:solidFill>
                  <a:schemeClr val="tx1"/>
                </a:solidFill>
                <a:latin typeface="Helvetica Neue LT Std 55 Roman" charset="0"/>
                <a:ea typeface="Helvetica Neue LT Std 55 Roman" charset="0"/>
                <a:cs typeface="Helvetica Neue LT Std 55 Roman" charset="0"/>
              </a:defRPr>
            </a:lvl3pPr>
            <a:lvl4pPr>
              <a:defRPr lang="en-US" sz="2000" kern="0" dirty="0">
                <a:solidFill>
                  <a:schemeClr val="tx1"/>
                </a:solidFill>
                <a:latin typeface="Helvetica Neue LT Std 55 Roman" charset="0"/>
                <a:ea typeface="Helvetica Neue LT Std 55 Roman" charset="0"/>
                <a:cs typeface="Helvetica Neue LT Std 55 Roman" charset="0"/>
              </a:defRPr>
            </a:lvl4pPr>
            <a:lvl5pPr>
              <a:defRPr lang="en-US" sz="2000" kern="0" dirty="0">
                <a:solidFill>
                  <a:schemeClr val="tx1"/>
                </a:solidFill>
                <a:latin typeface="Helvetica Neue LT Std 55 Roman" charset="0"/>
                <a:ea typeface="Helvetica Neue LT Std 55 Roman" charset="0"/>
                <a:cs typeface="Helvetica Neue LT Std 55 Roman" charset="0"/>
              </a:defRPr>
            </a:lvl5pPr>
          </a:lstStyle>
          <a:p>
            <a:pPr lvl="0"/>
            <a:r>
              <a:rPr lang="en-US" dirty="0" err="1" smtClean="0"/>
              <a:t>Subheader</a:t>
            </a:r>
            <a:endParaRPr lang="en-US" dirty="0" smtClean="0"/>
          </a:p>
        </p:txBody>
      </p:sp>
      <p:sp>
        <p:nvSpPr>
          <p:cNvPr id="9" name="Subtitle 2"/>
          <p:cNvSpPr>
            <a:spLocks noGrp="1"/>
          </p:cNvSpPr>
          <p:nvPr>
            <p:ph type="subTitle" idx="13" hasCustomPrompt="1"/>
          </p:nvPr>
        </p:nvSpPr>
        <p:spPr>
          <a:xfrm>
            <a:off x="457200" y="2369127"/>
            <a:ext cx="6400800" cy="1593273"/>
          </a:xfrm>
          <a:prstGeom prst="rect">
            <a:avLst/>
          </a:prstGeom>
        </p:spPr>
        <p:txBody>
          <a:bodyPr/>
          <a:lstStyle>
            <a:lvl1pPr marL="285750" indent="-285750" algn="l">
              <a:buFont typeface="Arial" charset="0"/>
              <a:buChar char="•"/>
              <a:defRPr>
                <a:solidFill>
                  <a:schemeClr val="tx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Item 1</a:t>
            </a:r>
          </a:p>
          <a:p>
            <a:endParaRPr lang="en-US" dirty="0" smtClean="0"/>
          </a:p>
          <a:p>
            <a:r>
              <a:rPr lang="en-US" dirty="0" smtClean="0"/>
              <a:t>Item 2</a:t>
            </a:r>
          </a:p>
          <a:p>
            <a:endParaRPr lang="en-US" dirty="0" smtClean="0"/>
          </a:p>
          <a:p>
            <a:r>
              <a:rPr lang="en-US" dirty="0" smtClean="0"/>
              <a:t>Item 3</a:t>
            </a:r>
          </a:p>
          <a:p>
            <a:endParaRPr lang="en-US" dirty="0" smtClean="0"/>
          </a:p>
          <a:p>
            <a:r>
              <a:rPr lang="en-US" dirty="0" smtClean="0"/>
              <a:t>Item 4</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mbered Lis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457200" y="1600201"/>
            <a:ext cx="8229600" cy="533399"/>
          </a:xfrm>
          <a:prstGeom prst="rect">
            <a:avLst/>
          </a:prstGeom>
        </p:spPr>
        <p:txBody>
          <a:bodyPr/>
          <a:lstStyle>
            <a:lvl1pPr algn="l" rtl="0" fontAlgn="base">
              <a:spcBef>
                <a:spcPct val="0"/>
              </a:spcBef>
              <a:spcAft>
                <a:spcPct val="0"/>
              </a:spcAft>
              <a:defRPr lang="en-US" sz="2400" b="1" kern="1200" dirty="0">
                <a:solidFill>
                  <a:schemeClr val="tx1"/>
                </a:solidFill>
                <a:latin typeface="Helvetica Neue LT Std 55 Roman" charset="0"/>
                <a:ea typeface="Helvetica Neue LT Std 55 Roman" charset="0"/>
                <a:cs typeface="Helvetica Neue LT Std 55 Roman" charset="0"/>
              </a:defRPr>
            </a:lvl1pPr>
            <a:lvl2pPr marL="457200" indent="0" algn="l" rtl="0" fontAlgn="base">
              <a:spcBef>
                <a:spcPct val="0"/>
              </a:spcBef>
              <a:spcAft>
                <a:spcPct val="0"/>
              </a:spcAft>
              <a:buNone/>
              <a:defRPr lang="en-US" sz="2400" b="1" kern="1200" dirty="0">
                <a:solidFill>
                  <a:schemeClr val="tx1"/>
                </a:solidFill>
                <a:latin typeface="Helvetica Neue LT Std 55 Roman" charset="0"/>
                <a:ea typeface="Helvetica Neue LT Std 55 Roman" charset="0"/>
                <a:cs typeface="Helvetica Neue LT Std 55 Roman" charset="0"/>
              </a:defRPr>
            </a:lvl2pPr>
            <a:lvl3pPr>
              <a:defRPr lang="en-US" sz="2000" kern="0" dirty="0">
                <a:solidFill>
                  <a:schemeClr val="tx1"/>
                </a:solidFill>
                <a:latin typeface="Helvetica Neue LT Std 55 Roman" charset="0"/>
                <a:ea typeface="Helvetica Neue LT Std 55 Roman" charset="0"/>
                <a:cs typeface="Helvetica Neue LT Std 55 Roman" charset="0"/>
              </a:defRPr>
            </a:lvl3pPr>
            <a:lvl4pPr>
              <a:defRPr lang="en-US" sz="2000" kern="0" dirty="0">
                <a:solidFill>
                  <a:schemeClr val="tx1"/>
                </a:solidFill>
                <a:latin typeface="Helvetica Neue LT Std 55 Roman" charset="0"/>
                <a:ea typeface="Helvetica Neue LT Std 55 Roman" charset="0"/>
                <a:cs typeface="Helvetica Neue LT Std 55 Roman" charset="0"/>
              </a:defRPr>
            </a:lvl4pPr>
            <a:lvl5pPr>
              <a:defRPr lang="en-US" sz="2000" kern="0" dirty="0">
                <a:solidFill>
                  <a:schemeClr val="tx1"/>
                </a:solidFill>
                <a:latin typeface="Helvetica Neue LT Std 55 Roman" charset="0"/>
                <a:ea typeface="Helvetica Neue LT Std 55 Roman" charset="0"/>
                <a:cs typeface="Helvetica Neue LT Std 55 Roman" charset="0"/>
              </a:defRPr>
            </a:lvl5pPr>
          </a:lstStyle>
          <a:p>
            <a:pPr lvl="0"/>
            <a:r>
              <a:rPr lang="en-US" dirty="0" err="1" smtClean="0"/>
              <a:t>Subheader</a:t>
            </a:r>
            <a:endParaRPr lang="en-US" dirty="0" smtClean="0"/>
          </a:p>
        </p:txBody>
      </p:sp>
      <p:sp>
        <p:nvSpPr>
          <p:cNvPr id="10" name="Text Placeholder 9"/>
          <p:cNvSpPr>
            <a:spLocks noGrp="1"/>
          </p:cNvSpPr>
          <p:nvPr>
            <p:ph type="body" idx="14" hasCustomPrompt="1"/>
          </p:nvPr>
        </p:nvSpPr>
        <p:spPr>
          <a:xfrm>
            <a:off x="457200" y="2444750"/>
            <a:ext cx="8077200" cy="2889250"/>
          </a:xfrm>
          <a:prstGeom prst="rect">
            <a:avLst/>
          </a:prstGeom>
        </p:spPr>
        <p:txBody>
          <a:bodyPr/>
          <a:lstStyle>
            <a:lvl1pPr marL="342900" indent="-342900">
              <a:buFont typeface="+mj-lt"/>
              <a:buAutoNum type="arabicPeriod"/>
              <a:defRPr>
                <a:solidFill>
                  <a:schemeClr val="tx1"/>
                </a:solidFill>
              </a:defRPr>
            </a:lvl1pPr>
          </a:lstStyle>
          <a:p>
            <a:pPr lvl="0"/>
            <a:r>
              <a:rPr lang="en-US" dirty="0" smtClean="0"/>
              <a:t>Click to edit numbered list</a:t>
            </a:r>
          </a:p>
        </p:txBody>
      </p:sp>
      <p:sp>
        <p:nvSpPr>
          <p:cNvPr id="12" name="Text Placeholder 11"/>
          <p:cNvSpPr>
            <a:spLocks noGrp="1"/>
          </p:cNvSpPr>
          <p:nvPr>
            <p:ph type="body" sz="quarter" idx="15" hasCustomPrompt="1"/>
          </p:nvPr>
        </p:nvSpPr>
        <p:spPr>
          <a:xfrm>
            <a:off x="457200" y="734315"/>
            <a:ext cx="9220200" cy="533400"/>
          </a:xfrm>
          <a:prstGeom prst="rect">
            <a:avLst/>
          </a:prstGeom>
        </p:spPr>
        <p:txBody>
          <a:bodyPr/>
          <a:lstStyle>
            <a:lvl1pPr>
              <a:defRPr lang="en-US" sz="2800" b="1" kern="0" dirty="0" smtClean="0">
                <a:solidFill>
                  <a:srgbClr val="284B23"/>
                </a:solidFill>
                <a:latin typeface="Helvetica Neue LT Std 75" charset="0"/>
                <a:ea typeface="Helvetica Neue LT Std 75" charset="0"/>
                <a:cs typeface="Helvetica Neue LT Std 75" charset="0"/>
              </a:defRPr>
            </a:lvl1pPr>
          </a:lstStyle>
          <a:p>
            <a:pPr lvl="0"/>
            <a:r>
              <a:rPr lang="en-US" dirty="0" smtClean="0"/>
              <a:t>Click to </a:t>
            </a:r>
            <a:r>
              <a:rPr lang="en-US" smtClean="0"/>
              <a:t>edit slide title</a:t>
            </a:r>
            <a:endParaRPr lang="en-US" dirty="0" smtClean="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ubheader with body tex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457200" y="1600201"/>
            <a:ext cx="8229600" cy="533399"/>
          </a:xfrm>
          <a:prstGeom prst="rect">
            <a:avLst/>
          </a:prstGeom>
        </p:spPr>
        <p:txBody>
          <a:bodyPr/>
          <a:lstStyle>
            <a:lvl1pPr algn="l" rtl="0" fontAlgn="base">
              <a:spcBef>
                <a:spcPct val="0"/>
              </a:spcBef>
              <a:spcAft>
                <a:spcPct val="0"/>
              </a:spcAft>
              <a:defRPr lang="en-US" sz="2400" b="1" kern="1200" dirty="0">
                <a:solidFill>
                  <a:schemeClr val="tx1"/>
                </a:solidFill>
                <a:latin typeface="Helvetica Neue LT Std 55 Roman" charset="0"/>
                <a:ea typeface="Helvetica Neue LT Std 55 Roman" charset="0"/>
                <a:cs typeface="Helvetica Neue LT Std 55 Roman" charset="0"/>
              </a:defRPr>
            </a:lvl1pPr>
            <a:lvl2pPr marL="457200" indent="0" algn="l" rtl="0" fontAlgn="base">
              <a:spcBef>
                <a:spcPct val="0"/>
              </a:spcBef>
              <a:spcAft>
                <a:spcPct val="0"/>
              </a:spcAft>
              <a:buNone/>
              <a:defRPr lang="en-US" sz="2400" b="1" kern="1200" dirty="0">
                <a:solidFill>
                  <a:schemeClr val="tx1"/>
                </a:solidFill>
                <a:latin typeface="Helvetica Neue LT Std 55 Roman" charset="0"/>
                <a:ea typeface="Helvetica Neue LT Std 55 Roman" charset="0"/>
                <a:cs typeface="Helvetica Neue LT Std 55 Roman" charset="0"/>
              </a:defRPr>
            </a:lvl2pPr>
            <a:lvl3pPr>
              <a:defRPr lang="en-US" sz="2000" kern="0" dirty="0">
                <a:solidFill>
                  <a:schemeClr val="tx1"/>
                </a:solidFill>
                <a:latin typeface="Helvetica Neue LT Std 55 Roman" charset="0"/>
                <a:ea typeface="Helvetica Neue LT Std 55 Roman" charset="0"/>
                <a:cs typeface="Helvetica Neue LT Std 55 Roman" charset="0"/>
              </a:defRPr>
            </a:lvl3pPr>
            <a:lvl4pPr>
              <a:defRPr lang="en-US" sz="2000" kern="0" dirty="0">
                <a:solidFill>
                  <a:schemeClr val="tx1"/>
                </a:solidFill>
                <a:latin typeface="Helvetica Neue LT Std 55 Roman" charset="0"/>
                <a:ea typeface="Helvetica Neue LT Std 55 Roman" charset="0"/>
                <a:cs typeface="Helvetica Neue LT Std 55 Roman" charset="0"/>
              </a:defRPr>
            </a:lvl4pPr>
            <a:lvl5pPr>
              <a:defRPr lang="en-US" sz="2000" kern="0" dirty="0">
                <a:solidFill>
                  <a:schemeClr val="tx1"/>
                </a:solidFill>
                <a:latin typeface="Helvetica Neue LT Std 55 Roman" charset="0"/>
                <a:ea typeface="Helvetica Neue LT Std 55 Roman" charset="0"/>
                <a:cs typeface="Helvetica Neue LT Std 55 Roman" charset="0"/>
              </a:defRPr>
            </a:lvl5pPr>
          </a:lstStyle>
          <a:p>
            <a:pPr lvl="0"/>
            <a:r>
              <a:rPr lang="en-US" dirty="0" err="1" smtClean="0"/>
              <a:t>Subheader</a:t>
            </a:r>
            <a:endParaRPr lang="en-US" dirty="0" smtClean="0"/>
          </a:p>
        </p:txBody>
      </p:sp>
      <p:sp>
        <p:nvSpPr>
          <p:cNvPr id="6" name="Text Placeholder 9"/>
          <p:cNvSpPr>
            <a:spLocks noGrp="1"/>
          </p:cNvSpPr>
          <p:nvPr>
            <p:ph type="body" idx="14" hasCustomPrompt="1"/>
          </p:nvPr>
        </p:nvSpPr>
        <p:spPr>
          <a:xfrm>
            <a:off x="457200" y="2444750"/>
            <a:ext cx="8077200" cy="2889250"/>
          </a:xfrm>
          <a:prstGeom prst="rect">
            <a:avLst/>
          </a:prstGeom>
        </p:spPr>
        <p:txBody>
          <a:bodyPr/>
          <a:lstStyle>
            <a:lvl1pPr marL="0" indent="0">
              <a:buFont typeface="+mj-lt"/>
              <a:buNone/>
              <a:defRPr>
                <a:solidFill>
                  <a:schemeClr val="tx1"/>
                </a:solidFill>
              </a:defRPr>
            </a:lvl1pPr>
          </a:lstStyle>
          <a:p>
            <a:pPr lvl="0"/>
            <a:r>
              <a:rPr lang="en-US" dirty="0" smtClean="0"/>
              <a:t>Click to edit body text</a:t>
            </a:r>
          </a:p>
        </p:txBody>
      </p:sp>
      <p:sp>
        <p:nvSpPr>
          <p:cNvPr id="7" name="Text Placeholder 11"/>
          <p:cNvSpPr>
            <a:spLocks noGrp="1"/>
          </p:cNvSpPr>
          <p:nvPr>
            <p:ph type="body" sz="quarter" idx="15" hasCustomPrompt="1"/>
          </p:nvPr>
        </p:nvSpPr>
        <p:spPr>
          <a:xfrm>
            <a:off x="457200" y="734315"/>
            <a:ext cx="9220200" cy="533400"/>
          </a:xfrm>
          <a:prstGeom prst="rect">
            <a:avLst/>
          </a:prstGeom>
        </p:spPr>
        <p:txBody>
          <a:bodyPr/>
          <a:lstStyle>
            <a:lvl1pPr>
              <a:defRPr lang="en-US" sz="2800" b="1" kern="0" dirty="0" smtClean="0">
                <a:solidFill>
                  <a:srgbClr val="284B23"/>
                </a:solidFill>
                <a:latin typeface="Helvetica Neue LT Std 75" charset="0"/>
                <a:ea typeface="Helvetica Neue LT Std 75" charset="0"/>
                <a:cs typeface="Helvetica Neue LT Std 75" charset="0"/>
              </a:defRPr>
            </a:lvl1pPr>
          </a:lstStyle>
          <a:p>
            <a:pPr lvl="0"/>
            <a:r>
              <a:rPr lang="en-US" dirty="0" smtClean="0"/>
              <a:t>Click to </a:t>
            </a:r>
            <a:r>
              <a:rPr lang="en-US" smtClean="0"/>
              <a:t>edit slide title</a:t>
            </a:r>
            <a:endParaRPr lang="en-US" dirty="0" smtClean="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low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hasCustomPrompt="1"/>
          </p:nvPr>
        </p:nvSpPr>
        <p:spPr>
          <a:xfrm>
            <a:off x="457200" y="1600201"/>
            <a:ext cx="8229600" cy="533399"/>
          </a:xfrm>
          <a:prstGeom prst="rect">
            <a:avLst/>
          </a:prstGeom>
        </p:spPr>
        <p:txBody>
          <a:bodyPr/>
          <a:lstStyle>
            <a:lvl1pPr algn="l" rtl="0" fontAlgn="base">
              <a:spcBef>
                <a:spcPct val="0"/>
              </a:spcBef>
              <a:spcAft>
                <a:spcPct val="0"/>
              </a:spcAft>
              <a:defRPr lang="en-US" sz="2400" b="1" kern="1200" dirty="0">
                <a:solidFill>
                  <a:schemeClr val="tx1"/>
                </a:solidFill>
                <a:latin typeface="Helvetica Neue LT Std 55 Roman" charset="0"/>
                <a:ea typeface="Helvetica Neue LT Std 55 Roman" charset="0"/>
                <a:cs typeface="Helvetica Neue LT Std 55 Roman" charset="0"/>
              </a:defRPr>
            </a:lvl1pPr>
            <a:lvl2pPr marL="457200" indent="0" algn="l" rtl="0" fontAlgn="base">
              <a:spcBef>
                <a:spcPct val="0"/>
              </a:spcBef>
              <a:spcAft>
                <a:spcPct val="0"/>
              </a:spcAft>
              <a:buNone/>
              <a:defRPr lang="en-US" sz="2400" b="1" kern="1200" dirty="0">
                <a:solidFill>
                  <a:schemeClr val="tx1"/>
                </a:solidFill>
                <a:latin typeface="Helvetica Neue LT Std 55 Roman" charset="0"/>
                <a:ea typeface="Helvetica Neue LT Std 55 Roman" charset="0"/>
                <a:cs typeface="Helvetica Neue LT Std 55 Roman" charset="0"/>
              </a:defRPr>
            </a:lvl2pPr>
            <a:lvl3pPr>
              <a:defRPr lang="en-US" sz="2000" kern="0" dirty="0">
                <a:solidFill>
                  <a:schemeClr val="tx1"/>
                </a:solidFill>
                <a:latin typeface="Helvetica Neue LT Std 55 Roman" charset="0"/>
                <a:ea typeface="Helvetica Neue LT Std 55 Roman" charset="0"/>
                <a:cs typeface="Helvetica Neue LT Std 55 Roman" charset="0"/>
              </a:defRPr>
            </a:lvl3pPr>
            <a:lvl4pPr>
              <a:defRPr lang="en-US" sz="2000" kern="0" dirty="0">
                <a:solidFill>
                  <a:schemeClr val="tx1"/>
                </a:solidFill>
                <a:latin typeface="Helvetica Neue LT Std 55 Roman" charset="0"/>
                <a:ea typeface="Helvetica Neue LT Std 55 Roman" charset="0"/>
                <a:cs typeface="Helvetica Neue LT Std 55 Roman" charset="0"/>
              </a:defRPr>
            </a:lvl4pPr>
            <a:lvl5pPr>
              <a:defRPr lang="en-US" sz="2000" kern="0" dirty="0">
                <a:solidFill>
                  <a:schemeClr val="tx1"/>
                </a:solidFill>
                <a:latin typeface="Helvetica Neue LT Std 55 Roman" charset="0"/>
                <a:ea typeface="Helvetica Neue LT Std 55 Roman" charset="0"/>
                <a:cs typeface="Helvetica Neue LT Std 55 Roman" charset="0"/>
              </a:defRPr>
            </a:lvl5pPr>
          </a:lstStyle>
          <a:p>
            <a:pPr lvl="0"/>
            <a:r>
              <a:rPr lang="en-US" dirty="0" err="1" smtClean="0"/>
              <a:t>Subheader</a:t>
            </a:r>
            <a:endParaRPr lang="en-US" dirty="0" smtClean="0"/>
          </a:p>
        </p:txBody>
      </p:sp>
      <p:sp>
        <p:nvSpPr>
          <p:cNvPr id="4" name="Text Placeholder 9"/>
          <p:cNvSpPr>
            <a:spLocks noGrp="1"/>
          </p:cNvSpPr>
          <p:nvPr>
            <p:ph type="body" idx="14" hasCustomPrompt="1"/>
          </p:nvPr>
        </p:nvSpPr>
        <p:spPr>
          <a:xfrm>
            <a:off x="457200" y="2444750"/>
            <a:ext cx="2819400" cy="527050"/>
          </a:xfrm>
          <a:prstGeom prst="rect">
            <a:avLst/>
          </a:prstGeom>
        </p:spPr>
        <p:txBody>
          <a:bodyPr/>
          <a:lstStyle>
            <a:lvl1pPr marL="0" indent="0">
              <a:buFont typeface="+mj-lt"/>
              <a:buNone/>
              <a:defRPr>
                <a:solidFill>
                  <a:schemeClr val="tx1"/>
                </a:solidFill>
              </a:defRPr>
            </a:lvl1pPr>
          </a:lstStyle>
          <a:p>
            <a:pPr lvl="0"/>
            <a:r>
              <a:rPr lang="en-US" dirty="0" smtClean="0"/>
              <a:t>Click to edit body text</a:t>
            </a:r>
          </a:p>
        </p:txBody>
      </p:sp>
      <p:cxnSp>
        <p:nvCxnSpPr>
          <p:cNvPr id="8" name="Straight Arrow Connector 7"/>
          <p:cNvCxnSpPr/>
          <p:nvPr userDrawn="1"/>
        </p:nvCxnSpPr>
        <p:spPr>
          <a:xfrm>
            <a:off x="3581400" y="2743200"/>
            <a:ext cx="762000" cy="0"/>
          </a:xfrm>
          <a:prstGeom prst="straightConnector1">
            <a:avLst/>
          </a:prstGeom>
          <a:ln>
            <a:solidFill>
              <a:srgbClr val="284B23"/>
            </a:solidFill>
            <a:tailEnd type="arrow" w="lg" len="lg"/>
          </a:ln>
        </p:spPr>
        <p:style>
          <a:lnRef idx="1">
            <a:schemeClr val="accent1"/>
          </a:lnRef>
          <a:fillRef idx="0">
            <a:schemeClr val="accent1"/>
          </a:fillRef>
          <a:effectRef idx="0">
            <a:schemeClr val="accent1"/>
          </a:effectRef>
          <a:fontRef idx="minor">
            <a:schemeClr val="tx1"/>
          </a:fontRef>
        </p:style>
      </p:cxnSp>
      <p:sp>
        <p:nvSpPr>
          <p:cNvPr id="9" name="Text Placeholder 9"/>
          <p:cNvSpPr>
            <a:spLocks noGrp="1"/>
          </p:cNvSpPr>
          <p:nvPr>
            <p:ph type="body" idx="15" hasCustomPrompt="1"/>
          </p:nvPr>
        </p:nvSpPr>
        <p:spPr>
          <a:xfrm>
            <a:off x="4800600" y="2444750"/>
            <a:ext cx="2819400" cy="527050"/>
          </a:xfrm>
          <a:prstGeom prst="rect">
            <a:avLst/>
          </a:prstGeom>
        </p:spPr>
        <p:txBody>
          <a:bodyPr/>
          <a:lstStyle>
            <a:lvl1pPr marL="0" indent="0">
              <a:buFont typeface="+mj-lt"/>
              <a:buNone/>
              <a:defRPr>
                <a:solidFill>
                  <a:schemeClr val="tx1"/>
                </a:solidFill>
              </a:defRPr>
            </a:lvl1pPr>
          </a:lstStyle>
          <a:p>
            <a:pPr lvl="0"/>
            <a:r>
              <a:rPr lang="en-US" dirty="0" smtClean="0"/>
              <a:t>Click to edit body text</a:t>
            </a:r>
          </a:p>
        </p:txBody>
      </p:sp>
    </p:spTree>
    <p:extLst>
      <p:ext uri="{BB962C8B-B14F-4D97-AF65-F5344CB8AC3E}">
        <p14:creationId xmlns:p14="http://schemas.microsoft.com/office/powerpoint/2010/main" val="999410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alf callout box - righ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7200" y="2133602"/>
            <a:ext cx="3886200" cy="533399"/>
          </a:xfrm>
          <a:prstGeom prst="rect">
            <a:avLst/>
          </a:prstGeom>
        </p:spPr>
        <p:txBody>
          <a:bodyPr/>
          <a:lstStyle>
            <a:lvl1pPr algn="l" rtl="0" fontAlgn="base">
              <a:spcBef>
                <a:spcPct val="0"/>
              </a:spcBef>
              <a:spcAft>
                <a:spcPct val="0"/>
              </a:spcAft>
              <a:defRPr lang="en-US" sz="2400" b="1" kern="1200" dirty="0">
                <a:solidFill>
                  <a:schemeClr val="tx1"/>
                </a:solidFill>
                <a:latin typeface="Helvetica Neue LT Std 55 Roman" charset="0"/>
                <a:ea typeface="Helvetica Neue LT Std 55 Roman" charset="0"/>
                <a:cs typeface="Helvetica Neue LT Std 55 Roman" charset="0"/>
              </a:defRPr>
            </a:lvl1pPr>
            <a:lvl2pPr marL="457200" indent="0" algn="l" rtl="0" fontAlgn="base">
              <a:spcBef>
                <a:spcPct val="0"/>
              </a:spcBef>
              <a:spcAft>
                <a:spcPct val="0"/>
              </a:spcAft>
              <a:buNone/>
              <a:defRPr lang="en-US" sz="2400" b="1" kern="1200" dirty="0">
                <a:solidFill>
                  <a:schemeClr val="tx1"/>
                </a:solidFill>
                <a:latin typeface="Helvetica Neue LT Std 55 Roman" charset="0"/>
                <a:ea typeface="Helvetica Neue LT Std 55 Roman" charset="0"/>
                <a:cs typeface="Helvetica Neue LT Std 55 Roman" charset="0"/>
              </a:defRPr>
            </a:lvl2pPr>
            <a:lvl3pPr>
              <a:defRPr lang="en-US" sz="2000" kern="0" dirty="0">
                <a:solidFill>
                  <a:schemeClr val="tx1"/>
                </a:solidFill>
                <a:latin typeface="Helvetica Neue LT Std 55 Roman" charset="0"/>
                <a:ea typeface="Helvetica Neue LT Std 55 Roman" charset="0"/>
                <a:cs typeface="Helvetica Neue LT Std 55 Roman" charset="0"/>
              </a:defRPr>
            </a:lvl3pPr>
            <a:lvl4pPr>
              <a:defRPr lang="en-US" sz="2000" kern="0" dirty="0">
                <a:solidFill>
                  <a:schemeClr val="tx1"/>
                </a:solidFill>
                <a:latin typeface="Helvetica Neue LT Std 55 Roman" charset="0"/>
                <a:ea typeface="Helvetica Neue LT Std 55 Roman" charset="0"/>
                <a:cs typeface="Helvetica Neue LT Std 55 Roman" charset="0"/>
              </a:defRPr>
            </a:lvl4pPr>
            <a:lvl5pPr>
              <a:defRPr lang="en-US" sz="2000" kern="0" dirty="0">
                <a:solidFill>
                  <a:schemeClr val="tx1"/>
                </a:solidFill>
                <a:latin typeface="Helvetica Neue LT Std 55 Roman" charset="0"/>
                <a:ea typeface="Helvetica Neue LT Std 55 Roman" charset="0"/>
                <a:cs typeface="Helvetica Neue LT Std 55 Roman" charset="0"/>
              </a:defRPr>
            </a:lvl5pPr>
          </a:lstStyle>
          <a:p>
            <a:pPr lvl="0"/>
            <a:r>
              <a:rPr lang="en-US" dirty="0" err="1" smtClean="0"/>
              <a:t>Subheader</a:t>
            </a:r>
            <a:endParaRPr lang="en-US" dirty="0" smtClean="0"/>
          </a:p>
        </p:txBody>
      </p:sp>
      <p:sp>
        <p:nvSpPr>
          <p:cNvPr id="4" name="Text Placeholder 9"/>
          <p:cNvSpPr>
            <a:spLocks noGrp="1"/>
          </p:cNvSpPr>
          <p:nvPr>
            <p:ph type="body" idx="14" hasCustomPrompt="1"/>
          </p:nvPr>
        </p:nvSpPr>
        <p:spPr>
          <a:xfrm>
            <a:off x="457200" y="2978150"/>
            <a:ext cx="3886200" cy="3270249"/>
          </a:xfrm>
          <a:prstGeom prst="rect">
            <a:avLst/>
          </a:prstGeom>
        </p:spPr>
        <p:txBody>
          <a:bodyPr/>
          <a:lstStyle>
            <a:lvl1pPr marL="0" indent="0">
              <a:buFont typeface="+mj-lt"/>
              <a:buNone/>
              <a:defRPr>
                <a:solidFill>
                  <a:schemeClr val="tx1"/>
                </a:solidFill>
              </a:defRPr>
            </a:lvl1pPr>
          </a:lstStyle>
          <a:p>
            <a:pPr lvl="0"/>
            <a:r>
              <a:rPr lang="en-US" dirty="0" smtClean="0"/>
              <a:t>Click to edit body text</a:t>
            </a:r>
          </a:p>
        </p:txBody>
      </p:sp>
      <p:sp>
        <p:nvSpPr>
          <p:cNvPr id="5" name="Text Placeholder 11"/>
          <p:cNvSpPr>
            <a:spLocks noGrp="1"/>
          </p:cNvSpPr>
          <p:nvPr>
            <p:ph type="body" sz="quarter" idx="15" hasCustomPrompt="1"/>
          </p:nvPr>
        </p:nvSpPr>
        <p:spPr>
          <a:xfrm>
            <a:off x="457200" y="734315"/>
            <a:ext cx="9220200" cy="533400"/>
          </a:xfrm>
          <a:prstGeom prst="rect">
            <a:avLst/>
          </a:prstGeom>
        </p:spPr>
        <p:txBody>
          <a:bodyPr/>
          <a:lstStyle>
            <a:lvl1pPr>
              <a:defRPr lang="en-US" sz="2800" b="1" kern="0" dirty="0" smtClean="0">
                <a:solidFill>
                  <a:srgbClr val="284B23"/>
                </a:solidFill>
                <a:latin typeface="Helvetica Neue LT Std 75" charset="0"/>
                <a:ea typeface="Helvetica Neue LT Std 75" charset="0"/>
                <a:cs typeface="Helvetica Neue LT Std 75" charset="0"/>
              </a:defRPr>
            </a:lvl1pPr>
          </a:lstStyle>
          <a:p>
            <a:pPr lvl="0"/>
            <a:r>
              <a:rPr lang="en-US" dirty="0" smtClean="0"/>
              <a:t>Click to </a:t>
            </a:r>
            <a:r>
              <a:rPr lang="en-US" smtClean="0"/>
              <a:t>edit slide title</a:t>
            </a:r>
            <a:endParaRPr lang="en-US" dirty="0" smtClean="0"/>
          </a:p>
        </p:txBody>
      </p:sp>
      <p:sp>
        <p:nvSpPr>
          <p:cNvPr id="7" name="Content Placeholder 6"/>
          <p:cNvSpPr>
            <a:spLocks noGrp="1"/>
          </p:cNvSpPr>
          <p:nvPr>
            <p:ph sz="quarter" idx="16" hasCustomPrompt="1"/>
          </p:nvPr>
        </p:nvSpPr>
        <p:spPr>
          <a:xfrm>
            <a:off x="4572000" y="2133601"/>
            <a:ext cx="4114800" cy="4114799"/>
          </a:xfrm>
          <a:prstGeom prst="rect">
            <a:avLst/>
          </a:prstGeom>
          <a:solidFill>
            <a:srgbClr val="D1DE49"/>
          </a:solidFill>
        </p:spPr>
        <p:txBody>
          <a:bodyPr/>
          <a:lstStyle>
            <a:lvl1pPr>
              <a:defRPr sz="2000">
                <a:solidFill>
                  <a:srgbClr val="284B23"/>
                </a:solidFill>
              </a:defRPr>
            </a:lvl1pPr>
          </a:lstStyle>
          <a:p>
            <a:pPr lvl="0"/>
            <a:r>
              <a:rPr lang="en-US" dirty="0" smtClean="0"/>
              <a:t/>
            </a:r>
            <a:br>
              <a:rPr lang="en-US" dirty="0" smtClean="0"/>
            </a:br>
            <a:r>
              <a:rPr lang="en-US" dirty="0" smtClean="0"/>
              <a:t>  Click to edit call-out box</a:t>
            </a:r>
            <a:endParaRPr lang="en-US" dirty="0"/>
          </a:p>
        </p:txBody>
      </p:sp>
    </p:spTree>
    <p:extLst>
      <p:ext uri="{BB962C8B-B14F-4D97-AF65-F5344CB8AC3E}">
        <p14:creationId xmlns:p14="http://schemas.microsoft.com/office/powerpoint/2010/main" val="470625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rmula Templat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dirty="0"/>
          </a:p>
        </p:txBody>
      </p:sp>
      <p:sp>
        <p:nvSpPr>
          <p:cNvPr id="5" name="Content Placeholder 2"/>
          <p:cNvSpPr>
            <a:spLocks noGrp="1"/>
          </p:cNvSpPr>
          <p:nvPr>
            <p:ph idx="1" hasCustomPrompt="1"/>
          </p:nvPr>
        </p:nvSpPr>
        <p:spPr>
          <a:xfrm>
            <a:off x="457200" y="1828801"/>
            <a:ext cx="1600200" cy="533399"/>
          </a:xfrm>
          <a:prstGeom prst="rect">
            <a:avLst/>
          </a:prstGeom>
        </p:spPr>
        <p:txBody>
          <a:bodyPr/>
          <a:lstStyle>
            <a:lvl1pPr algn="l" rtl="0" fontAlgn="base">
              <a:spcBef>
                <a:spcPct val="0"/>
              </a:spcBef>
              <a:spcAft>
                <a:spcPct val="0"/>
              </a:spcAft>
              <a:defRPr lang="en-US" sz="2400" b="1" kern="1200" dirty="0">
                <a:solidFill>
                  <a:schemeClr val="tx1"/>
                </a:solidFill>
                <a:latin typeface="Helvetica Neue LT Std 55 Roman" charset="0"/>
                <a:ea typeface="Helvetica Neue LT Std 55 Roman" charset="0"/>
                <a:cs typeface="Helvetica Neue LT Std 55 Roman" charset="0"/>
              </a:defRPr>
            </a:lvl1pPr>
            <a:lvl2pPr marL="457200" indent="0" algn="l" rtl="0" fontAlgn="base">
              <a:spcBef>
                <a:spcPct val="0"/>
              </a:spcBef>
              <a:spcAft>
                <a:spcPct val="0"/>
              </a:spcAft>
              <a:buNone/>
              <a:defRPr lang="en-US" sz="2400" b="1" kern="1200" dirty="0">
                <a:solidFill>
                  <a:schemeClr val="tx1"/>
                </a:solidFill>
                <a:latin typeface="Helvetica Neue LT Std 55 Roman" charset="0"/>
                <a:ea typeface="Helvetica Neue LT Std 55 Roman" charset="0"/>
                <a:cs typeface="Helvetica Neue LT Std 55 Roman" charset="0"/>
              </a:defRPr>
            </a:lvl2pPr>
            <a:lvl3pPr>
              <a:defRPr lang="en-US" sz="2000" kern="0" dirty="0">
                <a:solidFill>
                  <a:schemeClr val="tx1"/>
                </a:solidFill>
                <a:latin typeface="Helvetica Neue LT Std 55 Roman" charset="0"/>
                <a:ea typeface="Helvetica Neue LT Std 55 Roman" charset="0"/>
                <a:cs typeface="Helvetica Neue LT Std 55 Roman" charset="0"/>
              </a:defRPr>
            </a:lvl3pPr>
            <a:lvl4pPr>
              <a:defRPr lang="en-US" sz="2000" kern="0" dirty="0">
                <a:solidFill>
                  <a:schemeClr val="tx1"/>
                </a:solidFill>
                <a:latin typeface="Helvetica Neue LT Std 55 Roman" charset="0"/>
                <a:ea typeface="Helvetica Neue LT Std 55 Roman" charset="0"/>
                <a:cs typeface="Helvetica Neue LT Std 55 Roman" charset="0"/>
              </a:defRPr>
            </a:lvl4pPr>
            <a:lvl5pPr>
              <a:defRPr lang="en-US" sz="2000" kern="0" dirty="0">
                <a:solidFill>
                  <a:schemeClr val="tx1"/>
                </a:solidFill>
                <a:latin typeface="Helvetica Neue LT Std 55 Roman" charset="0"/>
                <a:ea typeface="Helvetica Neue LT Std 55 Roman" charset="0"/>
                <a:cs typeface="Helvetica Neue LT Std 55 Roman" charset="0"/>
              </a:defRPr>
            </a:lvl5pPr>
          </a:lstStyle>
          <a:p>
            <a:pPr lvl="0"/>
            <a:r>
              <a:rPr lang="en-US" smtClean="0"/>
              <a:t>Step #</a:t>
            </a:r>
            <a:endParaRPr lang="en-US" dirty="0" smtClean="0"/>
          </a:p>
        </p:txBody>
      </p:sp>
      <p:sp>
        <p:nvSpPr>
          <p:cNvPr id="6" name="Content Placeholder 2"/>
          <p:cNvSpPr>
            <a:spLocks noGrp="1"/>
          </p:cNvSpPr>
          <p:nvPr>
            <p:ph idx="10" hasCustomPrompt="1"/>
          </p:nvPr>
        </p:nvSpPr>
        <p:spPr>
          <a:xfrm>
            <a:off x="509954" y="3228340"/>
            <a:ext cx="1547446" cy="533399"/>
          </a:xfrm>
          <a:prstGeom prst="rect">
            <a:avLst/>
          </a:prstGeom>
        </p:spPr>
        <p:txBody>
          <a:bodyPr/>
          <a:lstStyle>
            <a:lvl1pPr marL="0" algn="l" defTabSz="914400" rtl="0" eaLnBrk="1" fontAlgn="base" latinLnBrk="0" hangingPunct="1">
              <a:spcBef>
                <a:spcPct val="0"/>
              </a:spcBef>
              <a:spcAft>
                <a:spcPct val="0"/>
              </a:spcAft>
              <a:defRPr lang="en-US" sz="1800" b="1" kern="1200" dirty="0" smtClean="0">
                <a:solidFill>
                  <a:schemeClr val="tx1"/>
                </a:solidFill>
                <a:latin typeface="Helvetica Neue LT Std 55 Roman" charset="0"/>
                <a:ea typeface="Helvetica Neue LT Std 55 Roman" charset="0"/>
                <a:cs typeface="Helvetica Neue LT Std 55 Roman" charset="0"/>
              </a:defRPr>
            </a:lvl1pPr>
            <a:lvl2pPr marL="457200" indent="0" algn="l" rtl="0" fontAlgn="base">
              <a:spcBef>
                <a:spcPct val="0"/>
              </a:spcBef>
              <a:spcAft>
                <a:spcPct val="0"/>
              </a:spcAft>
              <a:buNone/>
              <a:defRPr lang="en-US" sz="2400" b="1" kern="1200" dirty="0">
                <a:solidFill>
                  <a:schemeClr val="tx1"/>
                </a:solidFill>
                <a:latin typeface="Helvetica Neue LT Std 55 Roman" charset="0"/>
                <a:ea typeface="Helvetica Neue LT Std 55 Roman" charset="0"/>
                <a:cs typeface="Helvetica Neue LT Std 55 Roman" charset="0"/>
              </a:defRPr>
            </a:lvl2pPr>
            <a:lvl3pPr>
              <a:defRPr lang="en-US" sz="2000" kern="0" dirty="0">
                <a:solidFill>
                  <a:schemeClr val="tx1"/>
                </a:solidFill>
                <a:latin typeface="Helvetica Neue LT Std 55 Roman" charset="0"/>
                <a:ea typeface="Helvetica Neue LT Std 55 Roman" charset="0"/>
                <a:cs typeface="Helvetica Neue LT Std 55 Roman" charset="0"/>
              </a:defRPr>
            </a:lvl3pPr>
            <a:lvl4pPr>
              <a:defRPr lang="en-US" sz="2000" kern="0" dirty="0">
                <a:solidFill>
                  <a:schemeClr val="tx1"/>
                </a:solidFill>
                <a:latin typeface="Helvetica Neue LT Std 55 Roman" charset="0"/>
                <a:ea typeface="Helvetica Neue LT Std 55 Roman" charset="0"/>
                <a:cs typeface="Helvetica Neue LT Std 55 Roman" charset="0"/>
              </a:defRPr>
            </a:lvl4pPr>
            <a:lvl5pPr>
              <a:defRPr lang="en-US" sz="2000" kern="0" dirty="0">
                <a:solidFill>
                  <a:schemeClr val="tx1"/>
                </a:solidFill>
                <a:latin typeface="Helvetica Neue LT Std 55 Roman" charset="0"/>
                <a:ea typeface="Helvetica Neue LT Std 55 Roman" charset="0"/>
                <a:cs typeface="Helvetica Neue LT Std 55 Roman" charset="0"/>
              </a:defRPr>
            </a:lvl5pPr>
          </a:lstStyle>
          <a:p>
            <a:pPr lvl="0"/>
            <a:r>
              <a:rPr lang="en-US" dirty="0" smtClean="0"/>
              <a:t>Formula </a:t>
            </a:r>
            <a:br>
              <a:rPr lang="en-US" dirty="0" smtClean="0"/>
            </a:br>
            <a:r>
              <a:rPr lang="en-US" dirty="0" smtClean="0"/>
              <a:t>Name</a:t>
            </a:r>
          </a:p>
        </p:txBody>
      </p:sp>
      <p:sp>
        <p:nvSpPr>
          <p:cNvPr id="9" name="Content Placeholder 8"/>
          <p:cNvSpPr>
            <a:spLocks noGrp="1"/>
          </p:cNvSpPr>
          <p:nvPr>
            <p:ph sz="quarter" idx="11" hasCustomPrompt="1"/>
          </p:nvPr>
        </p:nvSpPr>
        <p:spPr>
          <a:xfrm>
            <a:off x="2286000" y="3228975"/>
            <a:ext cx="3200400" cy="1114425"/>
          </a:xfrm>
          <a:prstGeom prst="rect">
            <a:avLst/>
          </a:prstGeom>
        </p:spPr>
        <p:txBody>
          <a:bodyPr/>
          <a:lstStyle>
            <a:lvl1pPr>
              <a:defRPr baseline="0"/>
            </a:lvl1pPr>
          </a:lstStyle>
          <a:p>
            <a:pPr lvl="0"/>
            <a:r>
              <a:rPr lang="en-US" smtClean="0"/>
              <a:t>Formula Content</a:t>
            </a:r>
          </a:p>
        </p:txBody>
      </p:sp>
      <p:sp>
        <p:nvSpPr>
          <p:cNvPr id="11" name="Text Placeholder 10"/>
          <p:cNvSpPr>
            <a:spLocks noGrp="1"/>
          </p:cNvSpPr>
          <p:nvPr>
            <p:ph type="body" sz="quarter" idx="12" hasCustomPrompt="1"/>
          </p:nvPr>
        </p:nvSpPr>
        <p:spPr>
          <a:xfrm>
            <a:off x="6096000" y="3228975"/>
            <a:ext cx="2324100" cy="1114425"/>
          </a:xfrm>
          <a:prstGeom prst="rect">
            <a:avLst/>
          </a:prstGeom>
        </p:spPr>
        <p:txBody>
          <a:bodyPr/>
          <a:lstStyle>
            <a:lvl1pPr>
              <a:defRPr baseline="0"/>
            </a:lvl1pPr>
          </a:lstStyle>
          <a:p>
            <a:pPr lvl="0"/>
            <a:r>
              <a:rPr lang="en-US" smtClean="0"/>
              <a:t>Formula Result</a:t>
            </a:r>
          </a:p>
        </p:txBody>
      </p:sp>
      <p:sp>
        <p:nvSpPr>
          <p:cNvPr id="12" name="Rectangle 11"/>
          <p:cNvSpPr/>
          <p:nvPr userDrawn="1"/>
        </p:nvSpPr>
        <p:spPr>
          <a:xfrm>
            <a:off x="5638800" y="3149153"/>
            <a:ext cx="322524" cy="369332"/>
          </a:xfrm>
          <a:prstGeom prst="rect">
            <a:avLst/>
          </a:prstGeom>
        </p:spPr>
        <p:txBody>
          <a:bodyPr wrap="none">
            <a:spAutoFit/>
          </a:bodyPr>
          <a:lstStyle/>
          <a:p>
            <a:r>
              <a:rPr lang="en-US" b="0" smtClean="0">
                <a:solidFill>
                  <a:schemeClr val="tx1"/>
                </a:solidFill>
                <a:latin typeface="Helvetica Neue LT Std 55 Roman" charset="0"/>
                <a:ea typeface="Helvetica Neue LT Std 55 Roman" charset="0"/>
                <a:cs typeface="Helvetica Neue LT Std 55 Roman" charset="0"/>
              </a:rPr>
              <a:t>=</a:t>
            </a:r>
            <a:endParaRPr lang="en-US"/>
          </a:p>
        </p:txBody>
      </p:sp>
      <p:sp>
        <p:nvSpPr>
          <p:cNvPr id="14" name="Text Placeholder 13"/>
          <p:cNvSpPr>
            <a:spLocks noGrp="1"/>
          </p:cNvSpPr>
          <p:nvPr>
            <p:ph type="body" sz="quarter" idx="13" hasCustomPrompt="1"/>
          </p:nvPr>
        </p:nvSpPr>
        <p:spPr>
          <a:xfrm>
            <a:off x="2286000" y="1828800"/>
            <a:ext cx="6134100" cy="533400"/>
          </a:xfrm>
          <a:prstGeom prst="rect">
            <a:avLst/>
          </a:prstGeom>
        </p:spPr>
        <p:txBody>
          <a:bodyPr/>
          <a:lstStyle>
            <a:lvl1pPr>
              <a:defRPr baseline="0"/>
            </a:lvl1pPr>
          </a:lstStyle>
          <a:p>
            <a:pPr lvl="0"/>
            <a:r>
              <a:rPr lang="en-US" dirty="0" smtClean="0"/>
              <a:t>Click to edit </a:t>
            </a:r>
            <a:r>
              <a:rPr lang="en-US" smtClean="0"/>
              <a:t>step description</a:t>
            </a:r>
            <a:endParaRPr lang="en-US" dirty="0" smtClean="0"/>
          </a:p>
        </p:txBody>
      </p:sp>
      <p:sp>
        <p:nvSpPr>
          <p:cNvPr id="15" name="Content Placeholder 6"/>
          <p:cNvSpPr>
            <a:spLocks noGrp="1"/>
          </p:cNvSpPr>
          <p:nvPr>
            <p:ph sz="quarter" idx="16" hasCustomPrompt="1"/>
          </p:nvPr>
        </p:nvSpPr>
        <p:spPr>
          <a:xfrm>
            <a:off x="457200" y="5181600"/>
            <a:ext cx="8077200" cy="914400"/>
          </a:xfrm>
          <a:prstGeom prst="rect">
            <a:avLst/>
          </a:prstGeom>
          <a:solidFill>
            <a:srgbClr val="D1DE49"/>
          </a:solidFill>
        </p:spPr>
        <p:txBody>
          <a:bodyPr/>
          <a:lstStyle>
            <a:lvl1pPr>
              <a:defRPr sz="2000">
                <a:solidFill>
                  <a:srgbClr val="284B23"/>
                </a:solidFill>
              </a:defRPr>
            </a:lvl1pPr>
          </a:lstStyle>
          <a:p>
            <a:pPr lvl="0"/>
            <a:r>
              <a:rPr lang="en-US" dirty="0" smtClean="0"/>
              <a:t/>
            </a:r>
            <a:br>
              <a:rPr lang="en-US" dirty="0" smtClean="0"/>
            </a:br>
            <a:r>
              <a:rPr lang="en-US" dirty="0" smtClean="0"/>
              <a:t>  Click to edit call-out box</a:t>
            </a:r>
            <a:endParaRPr lang="en-US" dirty="0"/>
          </a:p>
        </p:txBody>
      </p:sp>
    </p:spTree>
    <p:extLst>
      <p:ext uri="{BB962C8B-B14F-4D97-AF65-F5344CB8AC3E}">
        <p14:creationId xmlns:p14="http://schemas.microsoft.com/office/powerpoint/2010/main" val="365529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alf Picture -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Picture Placeholder 3"/>
          <p:cNvSpPr>
            <a:spLocks noGrp="1"/>
          </p:cNvSpPr>
          <p:nvPr>
            <p:ph type="pic" sz="quarter" idx="10"/>
          </p:nvPr>
        </p:nvSpPr>
        <p:spPr>
          <a:xfrm>
            <a:off x="685800" y="1905000"/>
            <a:ext cx="3505200" cy="4343400"/>
          </a:xfrm>
          <a:prstGeom prst="rect">
            <a:avLst/>
          </a:prstGeom>
        </p:spPr>
        <p:txBody>
          <a:bodyPr/>
          <a:lstStyle/>
          <a:p>
            <a:endParaRPr lang="en-US"/>
          </a:p>
        </p:txBody>
      </p:sp>
      <p:sp>
        <p:nvSpPr>
          <p:cNvPr id="6" name="Text Placeholder 5"/>
          <p:cNvSpPr>
            <a:spLocks noGrp="1"/>
          </p:cNvSpPr>
          <p:nvPr>
            <p:ph type="body" sz="quarter" idx="11" hasCustomPrompt="1"/>
          </p:nvPr>
        </p:nvSpPr>
        <p:spPr>
          <a:xfrm>
            <a:off x="4800599" y="2209800"/>
            <a:ext cx="3680555" cy="3733800"/>
          </a:xfrm>
          <a:prstGeom prst="rect">
            <a:avLst/>
          </a:prstGeom>
        </p:spPr>
        <p:txBody>
          <a:bodyPr/>
          <a:lstStyle>
            <a:lvl1pPr>
              <a:defRPr sz="1800" baseline="0">
                <a:solidFill>
                  <a:sysClr val="windowText" lastClr="000000"/>
                </a:solidFill>
              </a:defRPr>
            </a:lvl1pPr>
          </a:lstStyle>
          <a:p>
            <a:pPr lvl="0"/>
            <a:r>
              <a:rPr lang="en-US" sz="2400" b="1" dirty="0" smtClean="0">
                <a:solidFill>
                  <a:srgbClr val="353535"/>
                </a:solidFill>
                <a:latin typeface="Helvetica Neue LT Std 55 Roman" charset="0"/>
                <a:ea typeface="Helvetica Neue LT Std 55 Roman" charset="0"/>
                <a:cs typeface="Helvetica Neue LT Std 55 Roman" charset="0"/>
              </a:rPr>
              <a:t>Click to edit intro text</a:t>
            </a:r>
            <a:br>
              <a:rPr lang="en-US" sz="2400" b="1" dirty="0" smtClean="0">
                <a:solidFill>
                  <a:srgbClr val="353535"/>
                </a:solidFill>
                <a:latin typeface="Helvetica Neue LT Std 55 Roman" charset="0"/>
                <a:ea typeface="Helvetica Neue LT Std 55 Roman" charset="0"/>
                <a:cs typeface="Helvetica Neue LT Std 55 Roman" charset="0"/>
              </a:rPr>
            </a:br>
            <a:r>
              <a:rPr lang="en-US" sz="2400" b="0" dirty="0" smtClean="0">
                <a:solidFill>
                  <a:srgbClr val="353535"/>
                </a:solidFill>
                <a:latin typeface="Helvetica Neue LT Std 55 Roman" charset="0"/>
                <a:ea typeface="Helvetica Neue LT Std 55 Roman" charset="0"/>
                <a:cs typeface="Helvetica Neue LT Std 55 Roman" charset="0"/>
              </a:rPr>
              <a:t>Click to edit d</a:t>
            </a:r>
            <a:r>
              <a:rPr lang="en-US" sz="2400" dirty="0" smtClean="0">
                <a:solidFill>
                  <a:srgbClr val="353535"/>
                </a:solidFill>
                <a:latin typeface="Helvetica Neue LT Std 55 Roman" charset="0"/>
                <a:ea typeface="Helvetica Neue LT Std 55 Roman" charset="0"/>
                <a:cs typeface="Helvetica Neue LT Std 55 Roman" charset="0"/>
              </a:rPr>
              <a:t>etail text</a:t>
            </a:r>
            <a:endParaRPr lang="en-US" dirty="0" smtClean="0"/>
          </a:p>
        </p:txBody>
      </p:sp>
      <p:sp>
        <p:nvSpPr>
          <p:cNvPr id="7" name="Rectangle 6"/>
          <p:cNvSpPr/>
          <p:nvPr userDrawn="1"/>
        </p:nvSpPr>
        <p:spPr>
          <a:xfrm flipV="1">
            <a:off x="4800600" y="1905000"/>
            <a:ext cx="3680555" cy="76069"/>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60716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6"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theme" Target="../theme/theme2.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1188720"/>
            <a:ext cx="9144000" cy="7360921"/>
          </a:xfrm>
          <a:prstGeom prst="rect">
            <a:avLst/>
          </a:prstGeom>
        </p:spPr>
      </p:pic>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52936" y="6248400"/>
            <a:ext cx="466464" cy="531123"/>
          </a:xfrm>
          <a:prstGeom prst="rect">
            <a:avLst/>
          </a:prstGeom>
        </p:spPr>
      </p:pic>
      <p:pic>
        <p:nvPicPr>
          <p:cNvPr id="12" name="Picture 1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124200" y="6251909"/>
            <a:ext cx="936565" cy="535845"/>
          </a:xfrm>
          <a:prstGeom prst="rect">
            <a:avLst/>
          </a:prstGeom>
        </p:spPr>
      </p:pic>
      <p:pic>
        <p:nvPicPr>
          <p:cNvPr id="13" name="Picture 12"/>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28377" y="6216407"/>
            <a:ext cx="1605223" cy="565393"/>
          </a:xfrm>
          <a:prstGeom prst="rect">
            <a:avLst/>
          </a:prstGeom>
        </p:spPr>
      </p:pic>
      <p:sp>
        <p:nvSpPr>
          <p:cNvPr id="7" name="Rectangle 6"/>
          <p:cNvSpPr/>
          <p:nvPr userDrawn="1"/>
        </p:nvSpPr>
        <p:spPr>
          <a:xfrm>
            <a:off x="-15145" y="-51340"/>
            <a:ext cx="9174290" cy="6223540"/>
          </a:xfrm>
          <a:prstGeom prst="rect">
            <a:avLst/>
          </a:prstGeom>
          <a:solidFill>
            <a:srgbClr val="284B23">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userDrawn="1"/>
        </p:nvSpPr>
        <p:spPr>
          <a:xfrm>
            <a:off x="511067" y="3883618"/>
            <a:ext cx="228600" cy="2288582"/>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79214441"/>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p:cNvSpPr/>
          <p:nvPr userDrawn="1"/>
        </p:nvSpPr>
        <p:spPr>
          <a:xfrm>
            <a:off x="0" y="457199"/>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0"/>
            <a:ext cx="9174290" cy="457200"/>
          </a:xfrm>
          <a:prstGeom prst="rect">
            <a:avLst/>
          </a:prstGeom>
          <a:solidFill>
            <a:srgbClr val="284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1"/>
          <p:cNvSpPr txBox="1">
            <a:spLocks/>
          </p:cNvSpPr>
          <p:nvPr userDrawn="1"/>
        </p:nvSpPr>
        <p:spPr bwMode="auto">
          <a:xfrm>
            <a:off x="2286000" y="139211"/>
            <a:ext cx="5077003" cy="20558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900" b="1" kern="0" spc="-50" dirty="0" smtClean="0">
                <a:solidFill>
                  <a:schemeClr val="bg1"/>
                </a:solidFill>
                <a:latin typeface="Helvetica Neue LT Std 75" charset="0"/>
                <a:ea typeface="Helvetica Neue LT Std 75" charset="0"/>
                <a:cs typeface="Helvetica Neue LT Std 75" charset="0"/>
              </a:rPr>
              <a:t>Financial Education for Worker Cooperative Members</a:t>
            </a:r>
            <a:endParaRPr lang="en-US" sz="900" b="1" kern="0" spc="-50" dirty="0">
              <a:solidFill>
                <a:schemeClr val="bg1"/>
              </a:solidFill>
              <a:latin typeface="Helvetica Neue LT Std 75" charset="0"/>
              <a:ea typeface="Helvetica Neue LT Std 75" charset="0"/>
              <a:cs typeface="Helvetica Neue LT Std 75" charset="0"/>
            </a:endParaRPr>
          </a:p>
        </p:txBody>
      </p:sp>
      <p:cxnSp>
        <p:nvCxnSpPr>
          <p:cNvPr id="17" name="Straight Connector 16"/>
          <p:cNvCxnSpPr/>
          <p:nvPr userDrawn="1"/>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pic>
        <p:nvPicPr>
          <p:cNvPr id="18" name="Picture 17"/>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533400" y="101470"/>
            <a:ext cx="1219199" cy="275067"/>
          </a:xfrm>
          <a:prstGeom prst="rect">
            <a:avLst/>
          </a:prstGeom>
        </p:spPr>
      </p:pic>
      <p:sp>
        <p:nvSpPr>
          <p:cNvPr id="3" name="Title Placeholder 2"/>
          <p:cNvSpPr>
            <a:spLocks noGrp="1"/>
          </p:cNvSpPr>
          <p:nvPr>
            <p:ph type="title"/>
          </p:nvPr>
        </p:nvSpPr>
        <p:spPr>
          <a:xfrm>
            <a:off x="533400" y="897887"/>
            <a:ext cx="7886700" cy="18358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70" r:id="rId3"/>
    <p:sldLayoutId id="2147483671" r:id="rId4"/>
    <p:sldLayoutId id="2147483682" r:id="rId5"/>
    <p:sldLayoutId id="2147483678" r:id="rId6"/>
    <p:sldLayoutId id="2147483679" r:id="rId7"/>
    <p:sldLayoutId id="2147483675" r:id="rId8"/>
    <p:sldLayoutId id="2147483683" r:id="rId9"/>
    <p:sldLayoutId id="2147483676" r:id="rId10"/>
    <p:sldLayoutId id="2147483677" r:id="rId11"/>
    <p:sldLayoutId id="2147483684" r:id="rId12"/>
    <p:sldLayoutId id="2147483681" r:id="rId13"/>
    <p:sldLayoutId id="2147483680" r:id="rId14"/>
  </p:sldLayoutIdLst>
  <p:hf sldNum="0" hdr="0" dt="0"/>
  <p:txStyles>
    <p:titleStyle>
      <a:lvl1pPr algn="l" rtl="0" eaLnBrk="0" fontAlgn="base" hangingPunct="0">
        <a:spcBef>
          <a:spcPct val="0"/>
        </a:spcBef>
        <a:spcAft>
          <a:spcPct val="0"/>
        </a:spcAft>
        <a:defRPr lang="en-US" sz="2800" b="1" kern="0" dirty="0" smtClean="0">
          <a:solidFill>
            <a:srgbClr val="284B23"/>
          </a:solidFill>
          <a:latin typeface="Helvetica Neue LT Std 75" charset="0"/>
          <a:ea typeface="Helvetica Neue LT Std 75" charset="0"/>
          <a:cs typeface="Helvetica Neue LT Std 75" charset="0"/>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0" marR="0" indent="0" algn="l" rtl="0" eaLnBrk="0" fontAlgn="base" hangingPunct="0">
        <a:spcBef>
          <a:spcPts val="0"/>
        </a:spcBef>
        <a:spcAft>
          <a:spcPts val="0"/>
        </a:spcAft>
        <a:buNone/>
        <a:defRPr lang="en-US" sz="1800" b="0" kern="1200" dirty="0" smtClean="0">
          <a:solidFill>
            <a:srgbClr val="353535"/>
          </a:solidFill>
          <a:latin typeface="Helvetica Neue LT Std 55 Roman" charset="0"/>
          <a:ea typeface="Helvetica Neue LT Std 55 Roman" charset="0"/>
          <a:cs typeface="Helvetica Neue LT Std 55 Roman" charset="0"/>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t="6832"/>
          <a:stretch/>
        </p:blipFill>
        <p:spPr>
          <a:xfrm>
            <a:off x="0" y="0"/>
            <a:ext cx="9144000" cy="6858000"/>
          </a:xfrm>
          <a:prstGeom prst="rect">
            <a:avLst/>
          </a:prstGeom>
        </p:spPr>
      </p:pic>
      <p:sp>
        <p:nvSpPr>
          <p:cNvPr id="8" name="Rectangle 7"/>
          <p:cNvSpPr/>
          <p:nvPr/>
        </p:nvSpPr>
        <p:spPr>
          <a:xfrm>
            <a:off x="0" y="0"/>
            <a:ext cx="9174290" cy="6223540"/>
          </a:xfrm>
          <a:prstGeom prst="rect">
            <a:avLst/>
          </a:prstGeom>
          <a:solidFill>
            <a:srgbClr val="284B23">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p:cNvSpPr>
            <a:spLocks noGrp="1"/>
          </p:cNvSpPr>
          <p:nvPr>
            <p:ph type="ctrTitle"/>
          </p:nvPr>
        </p:nvSpPr>
        <p:spPr>
          <a:xfrm>
            <a:off x="368084" y="1459407"/>
            <a:ext cx="7480516" cy="2097133"/>
          </a:xfrm>
        </p:spPr>
        <p:txBody>
          <a:bodyPr>
            <a:normAutofit fontScale="90000"/>
          </a:bodyPr>
          <a:lstStyle/>
          <a:p>
            <a:r>
              <a:rPr lang="es-ES_tradnl" sz="4800" spc="-150" dirty="0" smtClean="0">
                <a:solidFill>
                  <a:schemeClr val="bg1"/>
                </a:solidFill>
              </a:rPr>
              <a:t>Educación Financiera para Miembros de Cooperativas de Trabajadores</a:t>
            </a:r>
            <a:endParaRPr lang="es-ES_tradnl" sz="4800" b="1" spc="-150" dirty="0">
              <a:solidFill>
                <a:schemeClr val="bg1"/>
              </a:solidFill>
            </a:endParaRPr>
          </a:p>
        </p:txBody>
      </p:sp>
      <p:sp>
        <p:nvSpPr>
          <p:cNvPr id="5" name="Subtitle 4"/>
          <p:cNvSpPr>
            <a:spLocks noGrp="1"/>
          </p:cNvSpPr>
          <p:nvPr>
            <p:ph type="subTitle" idx="1"/>
          </p:nvPr>
        </p:nvSpPr>
        <p:spPr>
          <a:xfrm>
            <a:off x="838200" y="3710940"/>
            <a:ext cx="6477000" cy="1394460"/>
          </a:xfrm>
        </p:spPr>
        <p:txBody>
          <a:bodyPr/>
          <a:lstStyle/>
          <a:p>
            <a:r>
              <a:rPr lang="es-ES_tradnl" sz="3200" spc="-150" dirty="0" smtClean="0">
                <a:solidFill>
                  <a:srgbClr val="D1DE49"/>
                </a:solidFill>
              </a:rPr>
              <a:t>Tema 1: Principios Básicos de Manejo o Gestión de Dinero y Presupuesto</a:t>
            </a:r>
            <a:endParaRPr lang="es-ES_tradnl" sz="3200" spc="-150" dirty="0">
              <a:solidFill>
                <a:srgbClr val="D1DE49"/>
              </a:solidFill>
            </a:endParaRPr>
          </a:p>
        </p:txBody>
      </p:sp>
      <p:sp>
        <p:nvSpPr>
          <p:cNvPr id="7" name="Rectangle 6"/>
          <p:cNvSpPr/>
          <p:nvPr/>
        </p:nvSpPr>
        <p:spPr>
          <a:xfrm>
            <a:off x="-15146" y="6096000"/>
            <a:ext cx="9189435"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511067" y="3807418"/>
            <a:ext cx="228600" cy="2288582"/>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2933" y="6211620"/>
            <a:ext cx="2869867" cy="52241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
            <a:ext cx="9174290" cy="457200"/>
          </a:xfrm>
          <a:prstGeom prst="rect">
            <a:avLst/>
          </a:prstGeom>
          <a:solidFill>
            <a:srgbClr val="284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err="1">
                <a:solidFill>
                  <a:srgbClr val="284B23"/>
                </a:solidFill>
                <a:latin typeface="Helvetica Neue LT Std 75" charset="0"/>
                <a:ea typeface="Helvetica Neue LT Std 75" charset="0"/>
                <a:cs typeface="Helvetica Neue LT Std 75" charset="0"/>
              </a:rPr>
              <a:t>Preguntas</a:t>
            </a:r>
            <a:r>
              <a:rPr lang="en-US" sz="2800" b="1" kern="0" dirty="0">
                <a:solidFill>
                  <a:srgbClr val="284B23"/>
                </a:solidFill>
                <a:latin typeface="Helvetica Neue LT Std 75" charset="0"/>
                <a:ea typeface="Helvetica Neue LT Std 75" charset="0"/>
                <a:cs typeface="Helvetica Neue LT Std 75" charset="0"/>
              </a:rPr>
              <a:t> para </a:t>
            </a:r>
            <a:r>
              <a:rPr lang="en-US" sz="2800" b="1" kern="0" dirty="0" err="1">
                <a:solidFill>
                  <a:srgbClr val="284B23"/>
                </a:solidFill>
                <a:latin typeface="Helvetica Neue LT Std 75" charset="0"/>
                <a:ea typeface="Helvetica Neue LT Std 75" charset="0"/>
                <a:cs typeface="Helvetica Neue LT Std 75" charset="0"/>
              </a:rPr>
              <a:t>pensar</a:t>
            </a:r>
            <a:endParaRPr lang="en-US" sz="2800" b="1" kern="0" dirty="0">
              <a:solidFill>
                <a:srgbClr val="284B23"/>
              </a:solidFill>
              <a:latin typeface="Helvetica Neue LT Std 75" charset="0"/>
              <a:ea typeface="Helvetica Neue LT Std 75" charset="0"/>
              <a:cs typeface="Helvetica Neue LT Std 75" charset="0"/>
            </a:endParaRPr>
          </a:p>
        </p:txBody>
      </p:sp>
      <p:sp>
        <p:nvSpPr>
          <p:cNvPr id="10" name="Title 1"/>
          <p:cNvSpPr txBox="1">
            <a:spLocks/>
          </p:cNvSpPr>
          <p:nvPr/>
        </p:nvSpPr>
        <p:spPr bwMode="auto">
          <a:xfrm>
            <a:off x="2286000" y="139212"/>
            <a:ext cx="5077003" cy="20558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900" b="1" kern="0" spc="-50" dirty="0" smtClean="0">
                <a:solidFill>
                  <a:schemeClr val="bg1"/>
                </a:solidFill>
                <a:latin typeface="Helvetica Neue LT Std 75" charset="0"/>
                <a:ea typeface="Helvetica Neue LT Std 75" charset="0"/>
                <a:cs typeface="Helvetica Neue LT Std 75" charset="0"/>
              </a:rPr>
              <a:t>Financial Education for Worker Cooperative Members</a:t>
            </a:r>
            <a:endParaRPr lang="en-US" sz="900" b="1" kern="0" spc="-50" dirty="0">
              <a:solidFill>
                <a:schemeClr val="bg1"/>
              </a:solidFill>
              <a:latin typeface="Helvetica Neue LT Std 75" charset="0"/>
              <a:ea typeface="Helvetica Neue LT Std 75" charset="0"/>
              <a:cs typeface="Helvetica Neue LT Std 75" charset="0"/>
            </a:endParaRPr>
          </a:p>
        </p:txBody>
      </p:sp>
      <p:cxnSp>
        <p:nvCxnSpPr>
          <p:cNvPr id="11" name="Straight Connector 10"/>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txBox="1">
            <a:spLocks/>
          </p:cNvSpPr>
          <p:nvPr/>
        </p:nvSpPr>
        <p:spPr bwMode="auto">
          <a:xfrm>
            <a:off x="426672" y="2895600"/>
            <a:ext cx="83058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130000"/>
              </a:lnSpc>
              <a:buNone/>
            </a:pPr>
            <a:r>
              <a:rPr lang="es-ES_tradnl" sz="2000" dirty="0" smtClean="0">
                <a:latin typeface="Helvetica Neue LT Std 55 Roman" charset="0"/>
                <a:ea typeface="Helvetica Neue LT Std 55 Roman" charset="0"/>
                <a:cs typeface="Helvetica Neue LT Std 55 Roman" charset="0"/>
              </a:rPr>
              <a:t>Barreras personales incluyen (continuación):</a:t>
            </a:r>
          </a:p>
          <a:p>
            <a:pPr eaLnBrk="1" hangingPunct="1">
              <a:lnSpc>
                <a:spcPct val="130000"/>
              </a:lnSpc>
            </a:pPr>
            <a:r>
              <a:rPr lang="es-ES_tradnl" sz="2000" dirty="0" smtClean="0">
                <a:latin typeface="Helvetica Neue LT Std 55 Roman" charset="0"/>
                <a:ea typeface="Helvetica Neue LT Std 55 Roman" charset="0"/>
                <a:cs typeface="Helvetica Neue LT Std 55 Roman" charset="0"/>
              </a:rPr>
              <a:t>Actitud acerca del dinero</a:t>
            </a:r>
          </a:p>
          <a:p>
            <a:pPr eaLnBrk="1" hangingPunct="1">
              <a:lnSpc>
                <a:spcPct val="130000"/>
              </a:lnSpc>
            </a:pPr>
            <a:r>
              <a:rPr lang="es-ES_tradnl" sz="2000" dirty="0" smtClean="0">
                <a:latin typeface="Helvetica Neue LT Std 55 Roman" charset="0"/>
                <a:ea typeface="Helvetica Neue LT Std 55 Roman" charset="0"/>
                <a:cs typeface="Helvetica Neue LT Std 55 Roman" charset="0"/>
              </a:rPr>
              <a:t>Expectativas no realistas o falta de expectativas</a:t>
            </a:r>
          </a:p>
          <a:p>
            <a:pPr eaLnBrk="1" hangingPunct="1">
              <a:lnSpc>
                <a:spcPct val="130000"/>
              </a:lnSpc>
            </a:pPr>
            <a:r>
              <a:rPr lang="es-ES_tradnl" sz="2000" dirty="0" smtClean="0">
                <a:latin typeface="Helvetica Neue LT Std 55 Roman" charset="0"/>
                <a:ea typeface="Helvetica Neue LT Std 55 Roman" charset="0"/>
                <a:cs typeface="Helvetica Neue LT Std 55 Roman" charset="0"/>
              </a:rPr>
              <a:t>No conectar los puntos </a:t>
            </a:r>
          </a:p>
          <a:p>
            <a:pPr lvl="2" eaLnBrk="1" hangingPunct="1">
              <a:spcBef>
                <a:spcPct val="0"/>
              </a:spcBef>
              <a:buFont typeface="Courier New" pitchFamily="49" charset="0"/>
              <a:buChar char="o"/>
            </a:pPr>
            <a:r>
              <a:rPr lang="es-ES_tradnl" sz="2000" dirty="0" smtClean="0">
                <a:latin typeface="Helvetica Neue LT Std 55 Roman" charset="0"/>
                <a:ea typeface="Helvetica Neue LT Std 55 Roman" charset="0"/>
                <a:cs typeface="Helvetica Neue LT Std 55 Roman" charset="0"/>
              </a:rPr>
              <a:t>Ingresos y gastos están interrelacionados</a:t>
            </a:r>
          </a:p>
          <a:p>
            <a:pPr lvl="2" eaLnBrk="1" hangingPunct="1">
              <a:spcBef>
                <a:spcPct val="0"/>
              </a:spcBef>
              <a:buFont typeface="Courier New" pitchFamily="49" charset="0"/>
              <a:buChar char="o"/>
            </a:pPr>
            <a:r>
              <a:rPr lang="es-ES_tradnl" sz="2000" dirty="0" smtClean="0">
                <a:latin typeface="Helvetica Neue LT Std 55 Roman" charset="0"/>
                <a:ea typeface="Helvetica Neue LT Std 55 Roman" charset="0"/>
                <a:cs typeface="Helvetica Neue LT Std 55 Roman" charset="0"/>
              </a:rPr>
              <a:t>Riqueza es construida centavo a centavo…</a:t>
            </a:r>
            <a:endParaRPr lang="es-ES_tradnl" sz="2000" dirty="0">
              <a:latin typeface="Helvetica Neue LT Std 55 Roman" charset="0"/>
              <a:ea typeface="Helvetica Neue LT Std 55 Roman" charset="0"/>
              <a:cs typeface="Helvetica Neue LT Std 55 Roman" charset="0"/>
            </a:endParaRPr>
          </a:p>
        </p:txBody>
      </p:sp>
      <p:sp>
        <p:nvSpPr>
          <p:cNvPr id="14" name="Title 1"/>
          <p:cNvSpPr>
            <a:spLocks/>
          </p:cNvSpPr>
          <p:nvPr/>
        </p:nvSpPr>
        <p:spPr bwMode="auto">
          <a:xfrm>
            <a:off x="428802" y="1886561"/>
            <a:ext cx="7419797" cy="762000"/>
          </a:xfrm>
          <a:prstGeom prst="rect">
            <a:avLst/>
          </a:prstGeom>
          <a:noFill/>
          <a:ln w="9525">
            <a:noFill/>
            <a:miter lim="800000"/>
            <a:headEnd/>
            <a:tailEnd/>
          </a:ln>
        </p:spPr>
        <p:txBody>
          <a:bodyPr anchor="ctr"/>
          <a:lstStyle/>
          <a:p>
            <a:r>
              <a:rPr lang="es-ES_tradnl" sz="2400" b="1" dirty="0">
                <a:latin typeface="Helvetica Neue LT Std 75" charset="0"/>
                <a:ea typeface="Helvetica Neue LT Std 75" charset="0"/>
                <a:cs typeface="Helvetica Neue LT Std 75" charset="0"/>
              </a:rPr>
              <a:t>¿Cuáles </a:t>
            </a:r>
            <a:r>
              <a:rPr lang="es-ES_tradnl" sz="2400" b="1" dirty="0" smtClean="0">
                <a:latin typeface="Helvetica Neue LT Std 75" charset="0"/>
                <a:ea typeface="Helvetica Neue LT Std 75" charset="0"/>
                <a:cs typeface="Helvetica Neue LT Std 75" charset="0"/>
              </a:rPr>
              <a:t>Pueden ser las Barreras para la Estabilidad Financiera y Acumular Riquezas?</a:t>
            </a:r>
            <a:endParaRPr lang="es-ES_tradnl" sz="2400" b="1" dirty="0">
              <a:latin typeface="Helvetica Neue LT Std 75" charset="0"/>
              <a:ea typeface="Helvetica Neue LT Std 75" charset="0"/>
              <a:cs typeface="Helvetica Neue LT Std 75" charset="0"/>
            </a:endParaRPr>
          </a:p>
        </p:txBody>
      </p:sp>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101470"/>
            <a:ext cx="1219199" cy="275067"/>
          </a:xfrm>
          <a:prstGeom prst="rect">
            <a:avLst/>
          </a:prstGeom>
        </p:spPr>
      </p:pic>
    </p:spTree>
    <p:extLst>
      <p:ext uri="{BB962C8B-B14F-4D97-AF65-F5344CB8AC3E}">
        <p14:creationId xmlns:p14="http://schemas.microsoft.com/office/powerpoint/2010/main" val="1813447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ontent Placeholder 2"/>
          <p:cNvSpPr>
            <a:spLocks noGrp="1"/>
          </p:cNvSpPr>
          <p:nvPr>
            <p:ph idx="4294967295"/>
          </p:nvPr>
        </p:nvSpPr>
        <p:spPr>
          <a:xfrm>
            <a:off x="428803" y="1905000"/>
            <a:ext cx="8153400" cy="3733800"/>
          </a:xfrm>
          <a:prstGeom prst="rect">
            <a:avLst/>
          </a:prstGeom>
        </p:spPr>
        <p:txBody>
          <a:bodyPr/>
          <a:lstStyle/>
          <a:p>
            <a:pPr eaLnBrk="1" hangingPunct="1">
              <a:lnSpc>
                <a:spcPct val="130000"/>
              </a:lnSpc>
            </a:pPr>
            <a:r>
              <a:rPr lang="es-ES_tradnl" sz="2000" dirty="0" smtClean="0"/>
              <a:t>Evaluar Actitudes y Punto de Vistas Acerca del Dinero</a:t>
            </a:r>
          </a:p>
          <a:p>
            <a:pPr lvl="1" eaLnBrk="1" hangingPunct="1">
              <a:lnSpc>
                <a:spcPct val="130000"/>
              </a:lnSpc>
              <a:buFont typeface="Courier New" pitchFamily="49" charset="0"/>
              <a:buChar char="o"/>
            </a:pPr>
            <a:r>
              <a:rPr lang="es-ES_tradnl" sz="2000" dirty="0" smtClean="0">
                <a:latin typeface="Helvetica Neue LT Std 55 Roman" charset="0"/>
                <a:ea typeface="Helvetica Neue LT Std 55 Roman" charset="0"/>
                <a:cs typeface="Helvetica Neue LT Std 55 Roman" charset="0"/>
              </a:rPr>
              <a:t>Generalmente el dinero es visto como  un “problema”</a:t>
            </a:r>
          </a:p>
          <a:p>
            <a:pPr lvl="1" eaLnBrk="1" hangingPunct="1">
              <a:lnSpc>
                <a:spcPct val="130000"/>
              </a:lnSpc>
              <a:buFont typeface="Courier New" pitchFamily="49" charset="0"/>
              <a:buChar char="o"/>
            </a:pPr>
            <a:r>
              <a:rPr lang="es-ES_tradnl" sz="2000" dirty="0" smtClean="0">
                <a:latin typeface="Helvetica Neue LT Std 55 Roman" charset="0"/>
                <a:ea typeface="Helvetica Neue LT Std 55 Roman" charset="0"/>
                <a:cs typeface="Helvetica Neue LT Std 55 Roman" charset="0"/>
              </a:rPr>
              <a:t>Experiencias negativas refuerzan asociaciones con el dinero</a:t>
            </a:r>
          </a:p>
          <a:p>
            <a:pPr lvl="1" eaLnBrk="1" hangingPunct="1">
              <a:lnSpc>
                <a:spcPct val="130000"/>
              </a:lnSpc>
              <a:buFont typeface="Courier New" pitchFamily="49" charset="0"/>
              <a:buChar char="o"/>
            </a:pPr>
            <a:r>
              <a:rPr lang="es-ES_tradnl" sz="2000" dirty="0" smtClean="0">
                <a:latin typeface="Helvetica Neue LT Std 55 Roman" charset="0"/>
                <a:ea typeface="Helvetica Neue LT Std 55 Roman" charset="0"/>
                <a:cs typeface="Helvetica Neue LT Std 55 Roman" charset="0"/>
              </a:rPr>
              <a:t>El dinero controla su vida</a:t>
            </a:r>
          </a:p>
          <a:p>
            <a:pPr lvl="1" eaLnBrk="1" hangingPunct="1">
              <a:lnSpc>
                <a:spcPct val="130000"/>
              </a:lnSpc>
              <a:buFont typeface="Courier New" pitchFamily="49" charset="0"/>
              <a:buChar char="o"/>
            </a:pPr>
            <a:r>
              <a:rPr lang="es-ES_tradnl" sz="2000" dirty="0" smtClean="0">
                <a:latin typeface="Helvetica Neue LT Std 55 Roman" charset="0"/>
                <a:ea typeface="Helvetica Neue LT Std 55 Roman" charset="0"/>
                <a:cs typeface="Helvetica Neue LT Std 55 Roman" charset="0"/>
              </a:rPr>
              <a:t>Control del dinero usualmente asociado con hacer “sacrificios”</a:t>
            </a:r>
            <a:endParaRPr lang="es-ES_tradnl" sz="2000" dirty="0">
              <a:latin typeface="Helvetica Neue LT Std 55 Roman" charset="0"/>
              <a:ea typeface="Helvetica Neue LT Std 55 Roman" charset="0"/>
              <a:cs typeface="Helvetica Neue LT Std 55 Roman" charset="0"/>
            </a:endParaRPr>
          </a:p>
        </p:txBody>
      </p:sp>
      <p:sp>
        <p:nvSpPr>
          <p:cNvPr id="6" name="Rectangle 5"/>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lnSpc>
                <a:spcPct val="130000"/>
              </a:lnSpc>
              <a:buNone/>
            </a:pPr>
            <a:r>
              <a:rPr lang="en-US" sz="2800" b="1" dirty="0" err="1">
                <a:solidFill>
                  <a:srgbClr val="284B23"/>
                </a:solidFill>
                <a:latin typeface="Helvetica Neue LT Std 75" charset="0"/>
                <a:ea typeface="Helvetica Neue LT Std 75" charset="0"/>
                <a:cs typeface="Helvetica Neue LT Std 75" charset="0"/>
              </a:rPr>
              <a:t>Soluciones</a:t>
            </a:r>
            <a:r>
              <a:rPr lang="en-US" sz="2800" b="1" dirty="0">
                <a:solidFill>
                  <a:srgbClr val="284B23"/>
                </a:solidFill>
                <a:latin typeface="Helvetica Neue LT Std 75" charset="0"/>
                <a:ea typeface="Helvetica Neue LT Std 75" charset="0"/>
                <a:cs typeface="Helvetica Neue LT Std 75" charset="0"/>
              </a:rPr>
              <a:t> a </a:t>
            </a:r>
            <a:r>
              <a:rPr lang="en-US" sz="2800" b="1" dirty="0" err="1">
                <a:solidFill>
                  <a:srgbClr val="284B23"/>
                </a:solidFill>
                <a:latin typeface="Helvetica Neue LT Std 75" charset="0"/>
                <a:ea typeface="Helvetica Neue LT Std 75" charset="0"/>
                <a:cs typeface="Helvetica Neue LT Std 75" charset="0"/>
              </a:rPr>
              <a:t>las</a:t>
            </a:r>
            <a:r>
              <a:rPr lang="en-US" sz="2800" b="1" dirty="0">
                <a:solidFill>
                  <a:srgbClr val="284B23"/>
                </a:solidFill>
                <a:latin typeface="Helvetica Neue LT Std 75" charset="0"/>
                <a:ea typeface="Helvetica Neue LT Std 75" charset="0"/>
                <a:cs typeface="Helvetica Neue LT Std 75" charset="0"/>
              </a:rPr>
              <a:t> </a:t>
            </a:r>
            <a:r>
              <a:rPr lang="en-US" sz="2800" b="1" dirty="0" err="1">
                <a:solidFill>
                  <a:srgbClr val="284B23"/>
                </a:solidFill>
                <a:latin typeface="Helvetica Neue LT Std 75" charset="0"/>
                <a:ea typeface="Helvetica Neue LT Std 75" charset="0"/>
                <a:cs typeface="Helvetica Neue LT Std 75" charset="0"/>
              </a:rPr>
              <a:t>barreras</a:t>
            </a:r>
            <a:r>
              <a:rPr lang="en-US" sz="2800" b="1" dirty="0">
                <a:solidFill>
                  <a:srgbClr val="284B23"/>
                </a:solidFill>
                <a:latin typeface="Helvetica Neue LT Std 75" charset="0"/>
                <a:ea typeface="Helvetica Neue LT Std 75" charset="0"/>
                <a:cs typeface="Helvetica Neue LT Std 75" charset="0"/>
              </a:rPr>
              <a:t> </a:t>
            </a:r>
            <a:r>
              <a:rPr lang="en-US" sz="2800" b="1" dirty="0" err="1">
                <a:solidFill>
                  <a:srgbClr val="284B23"/>
                </a:solidFill>
                <a:latin typeface="Helvetica Neue LT Std 75" charset="0"/>
                <a:ea typeface="Helvetica Neue LT Std 75" charset="0"/>
                <a:cs typeface="Helvetica Neue LT Std 75" charset="0"/>
              </a:rPr>
              <a:t>personales</a:t>
            </a:r>
            <a:r>
              <a:rPr lang="en-US" sz="2800" b="1" dirty="0">
                <a:solidFill>
                  <a:srgbClr val="284B23"/>
                </a:solidFill>
                <a:latin typeface="Helvetica Neue LT Std 75" charset="0"/>
                <a:ea typeface="Helvetica Neue LT Std 75" charset="0"/>
                <a:cs typeface="Helvetica Neue LT Std 75" charset="0"/>
              </a:rPr>
              <a:t> </a:t>
            </a:r>
            <a:r>
              <a:rPr lang="en-US" sz="2800" b="1" dirty="0" err="1">
                <a:solidFill>
                  <a:srgbClr val="284B23"/>
                </a:solidFill>
                <a:latin typeface="Helvetica Neue LT Std 75" charset="0"/>
                <a:ea typeface="Helvetica Neue LT Std 75" charset="0"/>
                <a:cs typeface="Helvetica Neue LT Std 75" charset="0"/>
              </a:rPr>
              <a:t>incluyen</a:t>
            </a:r>
            <a:r>
              <a:rPr lang="en-US" sz="2800" b="1" dirty="0">
                <a:solidFill>
                  <a:srgbClr val="284B23"/>
                </a:solidFill>
                <a:latin typeface="Helvetica Neue LT Std 75" charset="0"/>
                <a:ea typeface="Helvetica Neue LT Std 75" charset="0"/>
                <a:cs typeface="Helvetica Neue LT Std 75" charset="0"/>
              </a:rPr>
              <a:t>:</a:t>
            </a:r>
          </a:p>
        </p:txBody>
      </p:sp>
      <p:cxnSp>
        <p:nvCxnSpPr>
          <p:cNvPr id="10" name="Straight Connector 9"/>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4294967295"/>
          </p:nvPr>
        </p:nvSpPr>
        <p:spPr>
          <a:xfrm>
            <a:off x="350472" y="1752600"/>
            <a:ext cx="8458200" cy="4953000"/>
          </a:xfrm>
          <a:prstGeom prst="rect">
            <a:avLst/>
          </a:prstGeom>
        </p:spPr>
        <p:txBody>
          <a:bodyPr/>
          <a:lstStyle/>
          <a:p>
            <a:pPr marL="365125" lvl="1" indent="-255588" eaLnBrk="1" hangingPunct="1">
              <a:spcBef>
                <a:spcPts val="1500"/>
              </a:spcBef>
              <a:buClr>
                <a:schemeClr val="tx1"/>
              </a:buClr>
              <a:buFont typeface="Arial" pitchFamily="34" charset="0"/>
              <a:buChar char="•"/>
            </a:pPr>
            <a:r>
              <a:rPr lang="es-ES_tradnl" sz="2000" dirty="0" smtClean="0">
                <a:latin typeface="Helvetica Neue LT Std 55 Roman" charset="0"/>
                <a:ea typeface="Helvetica Neue LT Std 55 Roman" charset="0"/>
                <a:cs typeface="Helvetica Neue LT Std 55 Roman" charset="0"/>
              </a:rPr>
              <a:t>Cambiar Actitud Acerca del Dinero</a:t>
            </a:r>
          </a:p>
          <a:p>
            <a:pPr marL="765175" lvl="2" indent="-255588" eaLnBrk="1" hangingPunct="1">
              <a:spcBef>
                <a:spcPts val="1500"/>
              </a:spcBef>
              <a:buClr>
                <a:schemeClr val="tx1"/>
              </a:buClr>
              <a:buFont typeface="Courier New" pitchFamily="49" charset="0"/>
              <a:buChar char="o"/>
            </a:pPr>
            <a:r>
              <a:rPr lang="es-ES_tradnl" sz="2000" dirty="0" smtClean="0">
                <a:latin typeface="Helvetica Neue LT Std 55 Roman" charset="0"/>
                <a:ea typeface="Helvetica Neue LT Std 55 Roman" charset="0"/>
                <a:cs typeface="Helvetica Neue LT Std 55 Roman" charset="0"/>
              </a:rPr>
              <a:t>Reformular su punto de vista en relación al dinero – Use vocabulario nuevo</a:t>
            </a:r>
          </a:p>
          <a:p>
            <a:pPr marL="365125" lvl="1" indent="-255588" eaLnBrk="1" hangingPunct="1">
              <a:spcBef>
                <a:spcPts val="1500"/>
              </a:spcBef>
              <a:buClr>
                <a:schemeClr val="tx1"/>
              </a:buClr>
              <a:buNone/>
            </a:pPr>
            <a:r>
              <a:rPr lang="es-ES_tradnl" sz="2000" dirty="0" smtClean="0">
                <a:latin typeface="Helvetica Neue LT Std 55 Roman" charset="0"/>
                <a:ea typeface="Helvetica Neue LT Std 55 Roman" charset="0"/>
                <a:cs typeface="Helvetica Neue LT Std 55 Roman" charset="0"/>
              </a:rPr>
              <a:t>		- Dinero es una </a:t>
            </a:r>
            <a:r>
              <a:rPr lang="es-ES_tradnl" sz="2000" i="1" dirty="0" smtClean="0">
                <a:latin typeface="Helvetica Neue LT Std 55 Roman" charset="0"/>
                <a:ea typeface="Helvetica Neue LT Std 55 Roman" charset="0"/>
                <a:cs typeface="Helvetica Neue LT Std 55 Roman" charset="0"/>
              </a:rPr>
              <a:t>herramienta</a:t>
            </a:r>
            <a:r>
              <a:rPr lang="es-ES_tradnl" sz="2000" dirty="0" smtClean="0">
                <a:latin typeface="Helvetica Neue LT Std 55 Roman" charset="0"/>
                <a:ea typeface="Helvetica Neue LT Std 55 Roman" charset="0"/>
                <a:cs typeface="Helvetica Neue LT Std 55 Roman" charset="0"/>
              </a:rPr>
              <a:t> – </a:t>
            </a:r>
            <a:r>
              <a:rPr lang="es-ES_tradnl" sz="2000" i="1" dirty="0" smtClean="0">
                <a:latin typeface="Helvetica Neue LT Std 55 Roman" charset="0"/>
                <a:ea typeface="Helvetica Neue LT Std 55 Roman" charset="0"/>
                <a:cs typeface="Helvetica Neue LT Std 55 Roman" charset="0"/>
              </a:rPr>
              <a:t>No</a:t>
            </a:r>
            <a:r>
              <a:rPr lang="es-ES_tradnl" sz="2000" dirty="0" smtClean="0">
                <a:latin typeface="Helvetica Neue LT Std 55 Roman" charset="0"/>
                <a:ea typeface="Helvetica Neue LT Std 55 Roman" charset="0"/>
                <a:cs typeface="Helvetica Neue LT Std 55 Roman" charset="0"/>
              </a:rPr>
              <a:t> un problema</a:t>
            </a:r>
          </a:p>
          <a:p>
            <a:pPr marL="365125" lvl="1" indent="-255588" eaLnBrk="1" hangingPunct="1">
              <a:spcBef>
                <a:spcPts val="1500"/>
              </a:spcBef>
              <a:buClr>
                <a:schemeClr val="tx1"/>
              </a:buClr>
              <a:buNone/>
            </a:pPr>
            <a:r>
              <a:rPr lang="es-ES_tradnl" sz="2000" dirty="0" smtClean="0">
                <a:latin typeface="Helvetica Neue LT Std 55 Roman" charset="0"/>
                <a:ea typeface="Helvetica Neue LT Std 55 Roman" charset="0"/>
                <a:cs typeface="Helvetica Neue LT Std 55 Roman" charset="0"/>
              </a:rPr>
              <a:t>		- Usted puede controlar el dinero para lograr sus metas y 	alcanzar la calidad de vida que usted desea</a:t>
            </a:r>
          </a:p>
          <a:p>
            <a:pPr marL="365125" lvl="1" indent="-255588" eaLnBrk="1" hangingPunct="1">
              <a:spcBef>
                <a:spcPts val="1500"/>
              </a:spcBef>
              <a:buClr>
                <a:schemeClr val="tx1"/>
              </a:buClr>
              <a:buNone/>
            </a:pPr>
            <a:r>
              <a:rPr lang="es-ES_tradnl" sz="2000" dirty="0" smtClean="0">
                <a:latin typeface="Helvetica Neue LT Std 55 Roman" charset="0"/>
                <a:ea typeface="Helvetica Neue LT Std 55 Roman" charset="0"/>
                <a:cs typeface="Helvetica Neue LT Std 55 Roman" charset="0"/>
              </a:rPr>
              <a:t>		- No se trata de hacer sacrificios; se trata de </a:t>
            </a:r>
            <a:r>
              <a:rPr lang="es-ES_tradnl" sz="2000" i="1" dirty="0" smtClean="0">
                <a:latin typeface="Helvetica Neue LT Std 55 Roman" charset="0"/>
                <a:ea typeface="Helvetica Neue LT Std 55 Roman" charset="0"/>
                <a:cs typeface="Helvetica Neue LT Std 55 Roman" charset="0"/>
              </a:rPr>
              <a:t>elegir</a:t>
            </a:r>
          </a:p>
          <a:p>
            <a:pPr marL="365125" lvl="1" indent="-255588" eaLnBrk="1" hangingPunct="1">
              <a:spcBef>
                <a:spcPts val="1500"/>
              </a:spcBef>
              <a:buClr>
                <a:schemeClr val="tx1"/>
              </a:buClr>
              <a:buFont typeface="Arial" pitchFamily="34" charset="0"/>
              <a:buChar char="•"/>
            </a:pPr>
            <a:r>
              <a:rPr lang="es-ES_tradnl" sz="2000" dirty="0" smtClean="0">
                <a:latin typeface="Helvetica Neue LT Std 55 Roman" charset="0"/>
                <a:ea typeface="Helvetica Neue LT Std 55 Roman" charset="0"/>
                <a:cs typeface="Helvetica Neue LT Std 55 Roman" charset="0"/>
              </a:rPr>
              <a:t>Tomando pasos para tomar control</a:t>
            </a:r>
          </a:p>
          <a:p>
            <a:pPr marL="765175" lvl="2" indent="-255588" eaLnBrk="1" hangingPunct="1">
              <a:spcBef>
                <a:spcPts val="1500"/>
              </a:spcBef>
              <a:buClr>
                <a:schemeClr val="tx1"/>
              </a:buClr>
              <a:buFont typeface="Courier New" pitchFamily="49" charset="0"/>
              <a:buChar char="o"/>
            </a:pPr>
            <a:r>
              <a:rPr lang="es-ES_tradnl" sz="2000" dirty="0" smtClean="0">
                <a:latin typeface="Helvetica Neue LT Std 55 Roman" charset="0"/>
                <a:ea typeface="Helvetica Neue LT Std 55 Roman" charset="0"/>
                <a:cs typeface="Helvetica Neue LT Std 55 Roman" charset="0"/>
              </a:rPr>
              <a:t>Planear puede ayudar a traer estabilidad y seguridad</a:t>
            </a:r>
          </a:p>
          <a:p>
            <a:pPr marL="765175" lvl="2" indent="-255588" eaLnBrk="1" hangingPunct="1">
              <a:spcBef>
                <a:spcPts val="1500"/>
              </a:spcBef>
              <a:buClr>
                <a:schemeClr val="tx1"/>
              </a:buClr>
              <a:buFont typeface="Courier New" pitchFamily="49" charset="0"/>
              <a:buChar char="o"/>
            </a:pPr>
            <a:r>
              <a:rPr lang="es-ES_tradnl" sz="2000" dirty="0" smtClean="0">
                <a:latin typeface="Helvetica Neue LT Std 55 Roman" charset="0"/>
                <a:ea typeface="Helvetica Neue LT Std 55 Roman" charset="0"/>
                <a:cs typeface="Helvetica Neue LT Std 55 Roman" charset="0"/>
              </a:rPr>
              <a:t>Busque asistencia en los Centros de Fortalecimiento Financieros y otras organizaciones comunitarias</a:t>
            </a:r>
            <a:endParaRPr lang="es-ES_tradnl" sz="2000" i="1" dirty="0"/>
          </a:p>
        </p:txBody>
      </p:sp>
      <p:sp>
        <p:nvSpPr>
          <p:cNvPr id="6" name="Rectangle 5"/>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lnSpc>
                <a:spcPct val="130000"/>
              </a:lnSpc>
              <a:buNone/>
            </a:pPr>
            <a:r>
              <a:rPr lang="en-US" sz="2800" b="1">
                <a:solidFill>
                  <a:srgbClr val="284B23"/>
                </a:solidFill>
                <a:latin typeface="Helvetica Neue LT Std 75" charset="0"/>
                <a:ea typeface="Helvetica Neue LT Std 75" charset="0"/>
                <a:cs typeface="Helvetica Neue LT Std 75" charset="0"/>
              </a:rPr>
              <a:t>Soluciones</a:t>
            </a:r>
            <a:r>
              <a:rPr lang="en-US" sz="2800" b="1" dirty="0">
                <a:solidFill>
                  <a:srgbClr val="284B23"/>
                </a:solidFill>
                <a:latin typeface="Helvetica Neue LT Std 75" charset="0"/>
                <a:ea typeface="Helvetica Neue LT Std 75" charset="0"/>
                <a:cs typeface="Helvetica Neue LT Std 75" charset="0"/>
              </a:rPr>
              <a:t> a </a:t>
            </a:r>
            <a:r>
              <a:rPr lang="en-US" sz="2800" b="1" dirty="0" err="1">
                <a:solidFill>
                  <a:srgbClr val="284B23"/>
                </a:solidFill>
                <a:latin typeface="Helvetica Neue LT Std 75" charset="0"/>
                <a:ea typeface="Helvetica Neue LT Std 75" charset="0"/>
                <a:cs typeface="Helvetica Neue LT Std 75" charset="0"/>
              </a:rPr>
              <a:t>las</a:t>
            </a:r>
            <a:r>
              <a:rPr lang="en-US" sz="2800" b="1" dirty="0">
                <a:solidFill>
                  <a:srgbClr val="284B23"/>
                </a:solidFill>
                <a:latin typeface="Helvetica Neue LT Std 75" charset="0"/>
                <a:ea typeface="Helvetica Neue LT Std 75" charset="0"/>
                <a:cs typeface="Helvetica Neue LT Std 75" charset="0"/>
              </a:rPr>
              <a:t> </a:t>
            </a:r>
            <a:r>
              <a:rPr lang="en-US" sz="2800" b="1" dirty="0" err="1">
                <a:solidFill>
                  <a:srgbClr val="284B23"/>
                </a:solidFill>
                <a:latin typeface="Helvetica Neue LT Std 75" charset="0"/>
                <a:ea typeface="Helvetica Neue LT Std 75" charset="0"/>
                <a:cs typeface="Helvetica Neue LT Std 75" charset="0"/>
              </a:rPr>
              <a:t>barreras</a:t>
            </a:r>
            <a:r>
              <a:rPr lang="en-US" sz="2800" b="1" dirty="0">
                <a:solidFill>
                  <a:srgbClr val="284B23"/>
                </a:solidFill>
                <a:latin typeface="Helvetica Neue LT Std 75" charset="0"/>
                <a:ea typeface="Helvetica Neue LT Std 75" charset="0"/>
                <a:cs typeface="Helvetica Neue LT Std 75" charset="0"/>
              </a:rPr>
              <a:t> </a:t>
            </a:r>
            <a:r>
              <a:rPr lang="en-US" sz="2800" b="1" dirty="0" err="1">
                <a:solidFill>
                  <a:srgbClr val="284B23"/>
                </a:solidFill>
                <a:latin typeface="Helvetica Neue LT Std 75" charset="0"/>
                <a:ea typeface="Helvetica Neue LT Std 75" charset="0"/>
                <a:cs typeface="Helvetica Neue LT Std 75" charset="0"/>
              </a:rPr>
              <a:t>personales</a:t>
            </a:r>
            <a:r>
              <a:rPr lang="en-US" sz="2800" b="1" dirty="0">
                <a:solidFill>
                  <a:srgbClr val="284B23"/>
                </a:solidFill>
                <a:latin typeface="Helvetica Neue LT Std 75" charset="0"/>
                <a:ea typeface="Helvetica Neue LT Std 75" charset="0"/>
                <a:cs typeface="Helvetica Neue LT Std 75" charset="0"/>
              </a:rPr>
              <a:t> </a:t>
            </a:r>
            <a:r>
              <a:rPr lang="en-US" sz="2800" b="1" dirty="0" err="1">
                <a:solidFill>
                  <a:srgbClr val="284B23"/>
                </a:solidFill>
                <a:latin typeface="Helvetica Neue LT Std 75" charset="0"/>
                <a:ea typeface="Helvetica Neue LT Std 75" charset="0"/>
                <a:cs typeface="Helvetica Neue LT Std 75" charset="0"/>
              </a:rPr>
              <a:t>incluyen</a:t>
            </a:r>
            <a:r>
              <a:rPr lang="en-US" sz="2800" b="1" dirty="0">
                <a:solidFill>
                  <a:srgbClr val="284B23"/>
                </a:solidFill>
                <a:latin typeface="Helvetica Neue LT Std 75" charset="0"/>
                <a:ea typeface="Helvetica Neue LT Std 75" charset="0"/>
                <a:cs typeface="Helvetica Neue LT Std 75" charset="0"/>
              </a:rPr>
              <a:t>:</a:t>
            </a:r>
          </a:p>
        </p:txBody>
      </p:sp>
      <p:cxnSp>
        <p:nvCxnSpPr>
          <p:cNvPr id="10" name="Straight Connector 9"/>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dirty="0" err="1">
                <a:solidFill>
                  <a:srgbClr val="284B23"/>
                </a:solidFill>
                <a:latin typeface="Helvetica Neue LT Std 75" charset="0"/>
                <a:ea typeface="Helvetica Neue LT Std 75" charset="0"/>
                <a:cs typeface="Helvetica Neue LT Std 75" charset="0"/>
              </a:rPr>
              <a:t>Pasos</a:t>
            </a:r>
            <a:r>
              <a:rPr lang="en-US" sz="2800" b="1" dirty="0">
                <a:solidFill>
                  <a:srgbClr val="284B23"/>
                </a:solidFill>
                <a:latin typeface="Helvetica Neue LT Std 75" charset="0"/>
                <a:ea typeface="Helvetica Neue LT Std 75" charset="0"/>
                <a:cs typeface="Helvetica Neue LT Std 75" charset="0"/>
              </a:rPr>
              <a:t> Para </a:t>
            </a:r>
            <a:r>
              <a:rPr lang="en-US" sz="2800" b="1" dirty="0" err="1">
                <a:solidFill>
                  <a:srgbClr val="284B23"/>
                </a:solidFill>
                <a:latin typeface="Helvetica Neue LT Std 75" charset="0"/>
                <a:ea typeface="Helvetica Neue LT Std 75" charset="0"/>
                <a:cs typeface="Helvetica Neue LT Std 75" charset="0"/>
              </a:rPr>
              <a:t>Controlar</a:t>
            </a:r>
            <a:r>
              <a:rPr lang="en-US" sz="2800" b="1" dirty="0">
                <a:solidFill>
                  <a:srgbClr val="284B23"/>
                </a:solidFill>
                <a:latin typeface="Helvetica Neue LT Std 75" charset="0"/>
                <a:ea typeface="Helvetica Neue LT Std 75" charset="0"/>
                <a:cs typeface="Helvetica Neue LT Std 75" charset="0"/>
              </a:rPr>
              <a:t> </a:t>
            </a:r>
            <a:r>
              <a:rPr lang="en-US" sz="2800" b="1" dirty="0" err="1">
                <a:solidFill>
                  <a:srgbClr val="284B23"/>
                </a:solidFill>
                <a:latin typeface="Helvetica Neue LT Std 75" charset="0"/>
                <a:ea typeface="Helvetica Neue LT Std 75" charset="0"/>
                <a:cs typeface="Helvetica Neue LT Std 75" charset="0"/>
              </a:rPr>
              <a:t>Sus</a:t>
            </a:r>
            <a:r>
              <a:rPr lang="en-US" sz="2800" b="1" dirty="0">
                <a:solidFill>
                  <a:srgbClr val="284B23"/>
                </a:solidFill>
                <a:latin typeface="Helvetica Neue LT Std 75" charset="0"/>
                <a:ea typeface="Helvetica Neue LT Std 75" charset="0"/>
                <a:cs typeface="Helvetica Neue LT Std 75" charset="0"/>
              </a:rPr>
              <a:t> </a:t>
            </a:r>
            <a:r>
              <a:rPr lang="en-US" sz="2800" b="1" dirty="0" err="1">
                <a:solidFill>
                  <a:srgbClr val="284B23"/>
                </a:solidFill>
                <a:latin typeface="Helvetica Neue LT Std 75" charset="0"/>
                <a:ea typeface="Helvetica Neue LT Std 75" charset="0"/>
                <a:cs typeface="Helvetica Neue LT Std 75" charset="0"/>
              </a:rPr>
              <a:t>Finanzas</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1" name="Straight Connector 10"/>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30722" name="Content Placeholder 2"/>
          <p:cNvSpPr>
            <a:spLocks noGrp="1"/>
          </p:cNvSpPr>
          <p:nvPr>
            <p:ph idx="4294967295"/>
          </p:nvPr>
        </p:nvSpPr>
        <p:spPr>
          <a:xfrm>
            <a:off x="426672" y="2057400"/>
            <a:ext cx="8305800" cy="4343400"/>
          </a:xfrm>
          <a:prstGeom prst="rect">
            <a:avLst/>
          </a:prstGeom>
        </p:spPr>
        <p:txBody>
          <a:bodyPr/>
          <a:lstStyle/>
          <a:p>
            <a:pPr marL="514350" indent="-514350" eaLnBrk="1" hangingPunct="1">
              <a:spcBef>
                <a:spcPts val="1500"/>
              </a:spcBef>
              <a:buFont typeface="Georgia" pitchFamily="18" charset="0"/>
              <a:buAutoNum type="arabicPeriod"/>
            </a:pPr>
            <a:r>
              <a:rPr lang="es-ES_tradnl" sz="2000" b="1" dirty="0" smtClean="0"/>
              <a:t>Evaluar su situación financiera actual </a:t>
            </a:r>
            <a:r>
              <a:rPr lang="es-ES_tradnl" sz="2000" dirty="0" smtClean="0"/>
              <a:t>– estado de ingresos y gastos</a:t>
            </a:r>
          </a:p>
          <a:p>
            <a:pPr marL="514350" indent="-514350" eaLnBrk="1" hangingPunct="1">
              <a:spcBef>
                <a:spcPts val="1500"/>
              </a:spcBef>
              <a:buFont typeface="Georgia" pitchFamily="18" charset="0"/>
              <a:buAutoNum type="arabicPeriod" startAt="2"/>
            </a:pPr>
            <a:r>
              <a:rPr lang="es-ES_tradnl" sz="2000" b="1" dirty="0" smtClean="0"/>
              <a:t>Crear un presupuesto</a:t>
            </a:r>
          </a:p>
          <a:p>
            <a:pPr marL="514350" indent="-514350" eaLnBrk="1" hangingPunct="1">
              <a:spcBef>
                <a:spcPts val="1500"/>
              </a:spcBef>
              <a:buFont typeface="Georgia" pitchFamily="18" charset="0"/>
              <a:buAutoNum type="arabicPeriod" startAt="3"/>
            </a:pPr>
            <a:r>
              <a:rPr lang="es-ES_tradnl" sz="2000" b="1" dirty="0" smtClean="0"/>
              <a:t>Crear un plan de ahorro e inversión</a:t>
            </a:r>
          </a:p>
          <a:p>
            <a:pPr marL="514350" indent="-514350" eaLnBrk="1" hangingPunct="1">
              <a:spcBef>
                <a:spcPts val="1500"/>
              </a:spcBef>
              <a:buFont typeface="Georgia" pitchFamily="18" charset="0"/>
              <a:buAutoNum type="arabicPeriod" startAt="3"/>
            </a:pPr>
            <a:r>
              <a:rPr lang="es-ES_tradnl" sz="2000" b="1" dirty="0" smtClean="0"/>
              <a:t>Crear un plan de gastos</a:t>
            </a:r>
          </a:p>
          <a:p>
            <a:pPr marL="514350" indent="-514350" eaLnBrk="1" hangingPunct="1">
              <a:spcBef>
                <a:spcPts val="1500"/>
              </a:spcBef>
              <a:buFont typeface="Georgia" pitchFamily="18" charset="0"/>
              <a:buAutoNum type="arabicPeriod" startAt="5"/>
            </a:pPr>
            <a:r>
              <a:rPr lang="es-ES_tradnl" sz="2000" b="1" dirty="0" smtClean="0"/>
              <a:t>Integrar presupuesto, planes de ahorros e inversiones y  gastos</a:t>
            </a:r>
          </a:p>
          <a:p>
            <a:pPr marL="514350" indent="-514350" eaLnBrk="1" hangingPunct="1">
              <a:spcBef>
                <a:spcPts val="1500"/>
              </a:spcBef>
              <a:buFont typeface="Georgia" pitchFamily="18" charset="0"/>
              <a:buAutoNum type="arabicPeriod" startAt="5"/>
            </a:pPr>
            <a:r>
              <a:rPr lang="es-ES_tradnl" sz="2000" b="1" dirty="0" smtClean="0"/>
              <a:t>Obtener apoyo para implementar sus planes </a:t>
            </a:r>
            <a:r>
              <a:rPr lang="es-ES_tradnl" sz="2000" dirty="0" smtClean="0"/>
              <a:t>– Asesoramiento Financiero, Gerencia de Cooperativas de trabajadores</a:t>
            </a:r>
            <a:endParaRPr lang="es-ES_tradnl"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a:xfrm>
            <a:off x="428803" y="1774397"/>
            <a:ext cx="7114997" cy="1066800"/>
          </a:xfrm>
          <a:prstGeom prst="rect">
            <a:avLst/>
          </a:prstGeom>
        </p:spPr>
        <p:txBody>
          <a:bodyPr/>
          <a:lstStyle/>
          <a:p>
            <a:pPr eaLnBrk="1" hangingPunct="1"/>
            <a:r>
              <a:rPr lang="es-ES_tradnl" sz="2400" dirty="0" smtClean="0">
                <a:solidFill>
                  <a:schemeClr val="tx1"/>
                </a:solidFill>
              </a:rPr>
              <a:t>Estado de Ingresos y Gastos</a:t>
            </a:r>
            <a:endParaRPr lang="es-ES_tradnl" sz="2400" b="1" dirty="0" smtClean="0">
              <a:solidFill>
                <a:schemeClr val="tx1"/>
              </a:solidFill>
              <a:latin typeface="Helvetica Neue LT Std 55 Roman" charset="0"/>
              <a:ea typeface="Helvetica Neue LT Std 55 Roman" charset="0"/>
              <a:cs typeface="Helvetica Neue LT Std 55 Roman" charset="0"/>
            </a:endParaRPr>
          </a:p>
        </p:txBody>
      </p:sp>
      <p:sp>
        <p:nvSpPr>
          <p:cNvPr id="32770" name="Content Placeholder 2"/>
          <p:cNvSpPr>
            <a:spLocks noGrp="1"/>
          </p:cNvSpPr>
          <p:nvPr>
            <p:ph idx="4294967295"/>
          </p:nvPr>
        </p:nvSpPr>
        <p:spPr>
          <a:xfrm>
            <a:off x="428803" y="3048000"/>
            <a:ext cx="8229600" cy="3352800"/>
          </a:xfrm>
          <a:prstGeom prst="rect">
            <a:avLst/>
          </a:prstGeom>
        </p:spPr>
        <p:txBody>
          <a:bodyPr/>
          <a:lstStyle/>
          <a:p>
            <a:pPr eaLnBrk="1" hangingPunct="1">
              <a:spcBef>
                <a:spcPts val="1500"/>
              </a:spcBef>
            </a:pPr>
            <a:r>
              <a:rPr lang="es-ES_tradnl" sz="2000" dirty="0" smtClean="0"/>
              <a:t>Identificar Ingreso – Cuánto hay disponible combinando todas las fuentes de ingresos</a:t>
            </a:r>
          </a:p>
          <a:p>
            <a:pPr lvl="2" eaLnBrk="1" hangingPunct="1">
              <a:spcBef>
                <a:spcPts val="1500"/>
              </a:spcBef>
              <a:buFont typeface="Courier New" charset="0"/>
              <a:buChar char="o"/>
            </a:pPr>
            <a:r>
              <a:rPr lang="es-ES_tradnl" sz="2000" dirty="0" smtClean="0">
                <a:latin typeface="Helvetica Neue LT Std 55 Roman" charset="0"/>
                <a:ea typeface="Helvetica Neue LT Std 55 Roman" charset="0"/>
                <a:cs typeface="Helvetica Neue LT Std 55 Roman" charset="0"/>
              </a:rPr>
              <a:t>Fuente de ingreso regular fijo, por ejemplo:     Salarios/sueldos; distribuciones o avances de la cooperativa</a:t>
            </a:r>
          </a:p>
          <a:p>
            <a:pPr lvl="2" eaLnBrk="1" hangingPunct="1">
              <a:spcBef>
                <a:spcPts val="1500"/>
              </a:spcBef>
              <a:buFont typeface="Courier New" charset="0"/>
              <a:buChar char="o"/>
            </a:pPr>
            <a:r>
              <a:rPr lang="es-ES_tradnl" sz="2000" dirty="0" smtClean="0">
                <a:latin typeface="Helvetica Neue LT Std 55 Roman" charset="0"/>
                <a:ea typeface="Helvetica Neue LT Std 55 Roman" charset="0"/>
                <a:cs typeface="Helvetica Neue LT Std 55 Roman" charset="0"/>
              </a:rPr>
              <a:t>Otras fuentes de ingresos – trabajos esporádicos, ingresos por inversiones, intereses</a:t>
            </a:r>
          </a:p>
          <a:p>
            <a:pPr lvl="2" eaLnBrk="1" hangingPunct="1">
              <a:spcBef>
                <a:spcPts val="1500"/>
              </a:spcBef>
              <a:buFont typeface="Courier New" charset="0"/>
              <a:buChar char="o"/>
            </a:pPr>
            <a:r>
              <a:rPr lang="es-ES_tradnl" sz="2000" dirty="0" smtClean="0">
                <a:latin typeface="Helvetica Neue LT Std 55 Roman" charset="0"/>
                <a:ea typeface="Helvetica Neue LT Std 55 Roman" charset="0"/>
                <a:cs typeface="Helvetica Neue LT Std 55 Roman" charset="0"/>
              </a:rPr>
              <a:t>Beneficios públicos y privados, por ejemplo, cupones de alimentos (SNAP), seguro social, discapacidad, WIC, bancos de alimentos</a:t>
            </a:r>
            <a:endParaRPr lang="es-ES_tradnl" sz="2000" dirty="0">
              <a:latin typeface="Helvetica Neue LT Std 55 Roman" charset="0"/>
              <a:ea typeface="Helvetica Neue LT Std 55 Roman" charset="0"/>
              <a:cs typeface="Helvetica Neue LT Std 55 Roman" charset="0"/>
            </a:endParaRPr>
          </a:p>
        </p:txBody>
      </p:sp>
      <p:sp>
        <p:nvSpPr>
          <p:cNvPr id="7" name="Rectangle 6"/>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400" b="1" dirty="0">
                <a:solidFill>
                  <a:srgbClr val="284B23"/>
                </a:solidFill>
                <a:latin typeface="Helvetica Neue LT Std 75" charset="0"/>
                <a:ea typeface="Helvetica Neue LT Std 75" charset="0"/>
                <a:cs typeface="Helvetica Neue LT Std 75" charset="0"/>
              </a:rPr>
              <a:t>Paso 1 - </a:t>
            </a:r>
            <a:r>
              <a:rPr lang="en-US" sz="2400" b="1" dirty="0" err="1">
                <a:solidFill>
                  <a:srgbClr val="284B23"/>
                </a:solidFill>
                <a:latin typeface="Helvetica Neue LT Std 75" charset="0"/>
                <a:ea typeface="Helvetica Neue LT Std 75" charset="0"/>
                <a:cs typeface="Helvetica Neue LT Std 75" charset="0"/>
              </a:rPr>
              <a:t>Evaluar</a:t>
            </a:r>
            <a:r>
              <a:rPr lang="en-US" sz="2400" b="1" dirty="0">
                <a:solidFill>
                  <a:srgbClr val="284B23"/>
                </a:solidFill>
                <a:latin typeface="Helvetica Neue LT Std 75" charset="0"/>
                <a:ea typeface="Helvetica Neue LT Std 75" charset="0"/>
                <a:cs typeface="Helvetica Neue LT Std 75" charset="0"/>
              </a:rPr>
              <a:t> la </a:t>
            </a:r>
            <a:r>
              <a:rPr lang="en-US" sz="2400" b="1" dirty="0" err="1">
                <a:solidFill>
                  <a:srgbClr val="284B23"/>
                </a:solidFill>
                <a:latin typeface="Helvetica Neue LT Std 75" charset="0"/>
                <a:ea typeface="Helvetica Neue LT Std 75" charset="0"/>
                <a:cs typeface="Helvetica Neue LT Std 75" charset="0"/>
              </a:rPr>
              <a:t>Situación</a:t>
            </a:r>
            <a:r>
              <a:rPr lang="en-US" sz="2400" b="1" dirty="0">
                <a:solidFill>
                  <a:srgbClr val="284B23"/>
                </a:solidFill>
                <a:latin typeface="Helvetica Neue LT Std 75" charset="0"/>
                <a:ea typeface="Helvetica Neue LT Std 75" charset="0"/>
                <a:cs typeface="Helvetica Neue LT Std 75" charset="0"/>
              </a:rPr>
              <a:t> </a:t>
            </a:r>
            <a:r>
              <a:rPr lang="en-US" sz="2400" b="1" dirty="0" err="1">
                <a:solidFill>
                  <a:srgbClr val="284B23"/>
                </a:solidFill>
                <a:latin typeface="Helvetica Neue LT Std 75" charset="0"/>
                <a:ea typeface="Helvetica Neue LT Std 75" charset="0"/>
                <a:cs typeface="Helvetica Neue LT Std 75" charset="0"/>
              </a:rPr>
              <a:t>Financiera</a:t>
            </a:r>
            <a:r>
              <a:rPr lang="en-US" sz="2400" b="1" dirty="0">
                <a:solidFill>
                  <a:srgbClr val="284B23"/>
                </a:solidFill>
                <a:latin typeface="Helvetica Neue LT Std 75" charset="0"/>
                <a:ea typeface="Helvetica Neue LT Std 75" charset="0"/>
                <a:cs typeface="Helvetica Neue LT Std 75" charset="0"/>
              </a:rPr>
              <a:t> </a:t>
            </a:r>
            <a:r>
              <a:rPr lang="en-US" sz="2400" b="1" dirty="0" smtClean="0">
                <a:solidFill>
                  <a:srgbClr val="284B23"/>
                </a:solidFill>
                <a:latin typeface="Helvetica Neue LT Std 75" charset="0"/>
                <a:ea typeface="Helvetica Neue LT Std 75" charset="0"/>
                <a:cs typeface="Helvetica Neue LT Std 75" charset="0"/>
              </a:rPr>
              <a:t>Actual</a:t>
            </a:r>
            <a:endParaRPr lang="en-US" sz="2400" b="1" kern="0" dirty="0">
              <a:solidFill>
                <a:srgbClr val="284B23"/>
              </a:solidFill>
              <a:latin typeface="Helvetica Neue LT Std 75" charset="0"/>
              <a:ea typeface="Helvetica Neue LT Std 75" charset="0"/>
              <a:cs typeface="Helvetica Neue LT Std 75" charset="0"/>
            </a:endParaRPr>
          </a:p>
        </p:txBody>
      </p:sp>
      <p:cxnSp>
        <p:nvCxnSpPr>
          <p:cNvPr id="11" name="Straight Connector 10"/>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txBox="1">
            <a:spLocks/>
          </p:cNvSpPr>
          <p:nvPr/>
        </p:nvSpPr>
        <p:spPr bwMode="auto">
          <a:xfrm>
            <a:off x="428803" y="2841197"/>
            <a:ext cx="8229600" cy="40168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eaLnBrk="1" hangingPunct="1">
              <a:spcBef>
                <a:spcPts val="1500"/>
              </a:spcBef>
              <a:buNone/>
            </a:pPr>
            <a:r>
              <a:rPr lang="es-ES_tradnl" sz="2000" dirty="0" smtClean="0">
                <a:latin typeface="Helvetica Neue LT Std 55 Roman" charset="0"/>
                <a:ea typeface="Helvetica Neue LT Std 55 Roman" charset="0"/>
                <a:cs typeface="Helvetica Neue LT Std 55 Roman" charset="0"/>
              </a:rPr>
              <a:t>Identificar los gastos – </a:t>
            </a:r>
            <a:r>
              <a:rPr lang="es-ES_tradnl" sz="2000" dirty="0">
                <a:latin typeface="Helvetica Neue LT Std 55 Roman" charset="0"/>
                <a:ea typeface="Helvetica Neue LT Std 55 Roman" charset="0"/>
                <a:cs typeface="Helvetica Neue LT Std 55 Roman" charset="0"/>
              </a:rPr>
              <a:t>¿Qué </a:t>
            </a:r>
            <a:r>
              <a:rPr lang="es-ES_tradnl" sz="2000" dirty="0" smtClean="0">
                <a:latin typeface="Helvetica Neue LT Std 55 Roman" charset="0"/>
                <a:ea typeface="Helvetica Neue LT Std 55 Roman" charset="0"/>
                <a:cs typeface="Helvetica Neue LT Std 55 Roman" charset="0"/>
              </a:rPr>
              <a:t>se está pagando actualmente y/o qué debe ser pagado?</a:t>
            </a:r>
          </a:p>
          <a:p>
            <a:pPr lvl="2" eaLnBrk="1" hangingPunct="1">
              <a:buFont typeface="Courier New" charset="0"/>
              <a:buChar char="o"/>
            </a:pPr>
            <a:r>
              <a:rPr lang="es-ES_tradnl" sz="2000" dirty="0" smtClean="0">
                <a:latin typeface="Helvetica Neue LT Std 55 Roman" charset="0"/>
                <a:ea typeface="Helvetica Neue LT Std 55 Roman" charset="0"/>
                <a:cs typeface="Helvetica Neue LT Std 55 Roman" charset="0"/>
              </a:rPr>
              <a:t>Gastos fijos regulares – No cambian de mes a mes, por ejemplo, alquiler, hipoteca</a:t>
            </a:r>
          </a:p>
          <a:p>
            <a:pPr lvl="2" eaLnBrk="1" hangingPunct="1">
              <a:buFont typeface="Courier New" charset="0"/>
              <a:buChar char="o"/>
            </a:pPr>
            <a:r>
              <a:rPr lang="es-ES_tradnl" sz="2000" dirty="0" smtClean="0">
                <a:latin typeface="Helvetica Neue LT Std 55 Roman" charset="0"/>
                <a:ea typeface="Helvetica Neue LT Std 55 Roman" charset="0"/>
                <a:cs typeface="Helvetica Neue LT Std 55 Roman" charset="0"/>
              </a:rPr>
              <a:t>Gastos regulares variables – Ocurren mensualmente, pero la cantidad varía, por ejemplo, facturas de servicios basados en su uso</a:t>
            </a:r>
          </a:p>
          <a:p>
            <a:pPr lvl="2" eaLnBrk="1" hangingPunct="1">
              <a:buFont typeface="Courier New" charset="0"/>
              <a:buChar char="o"/>
            </a:pPr>
            <a:r>
              <a:rPr lang="es-ES_tradnl" sz="2000" dirty="0" smtClean="0">
                <a:latin typeface="Helvetica Neue LT Std 55 Roman" charset="0"/>
                <a:ea typeface="Helvetica Neue LT Std 55 Roman" charset="0"/>
                <a:cs typeface="Helvetica Neue LT Std 55 Roman" charset="0"/>
              </a:rPr>
              <a:t>Gastos Flexibles – No ocurren regularmente, por ejemplo, compra de ropa</a:t>
            </a:r>
          </a:p>
          <a:p>
            <a:pPr lvl="2" eaLnBrk="1" hangingPunct="1">
              <a:buFont typeface="Courier New" charset="0"/>
              <a:buChar char="o"/>
            </a:pPr>
            <a:r>
              <a:rPr lang="es-ES_tradnl" sz="2000" dirty="0" smtClean="0">
                <a:latin typeface="Helvetica Neue LT Std 55 Roman" charset="0"/>
                <a:ea typeface="Helvetica Neue LT Std 55 Roman" charset="0"/>
                <a:cs typeface="Helvetica Neue LT Std 55 Roman" charset="0"/>
              </a:rPr>
              <a:t>Deudas</a:t>
            </a:r>
          </a:p>
          <a:p>
            <a:pPr marL="1258888" lvl="2" indent="-344488" eaLnBrk="1" hangingPunct="1">
              <a:buNone/>
            </a:pPr>
            <a:r>
              <a:rPr lang="es-ES_tradnl" sz="2000" dirty="0" smtClean="0">
                <a:latin typeface="Helvetica Neue LT Std 55 Roman" charset="0"/>
                <a:ea typeface="Helvetica Neue LT Std 55 Roman" charset="0"/>
                <a:cs typeface="Helvetica Neue LT Std 55 Roman" charset="0"/>
              </a:rPr>
              <a:t>	- Tarjetas de crédito, préstamos, otros</a:t>
            </a:r>
            <a:endParaRPr lang="es-ES_tradnl" sz="2000" dirty="0">
              <a:latin typeface="Helvetica Neue LT Std 55 Roman" charset="0"/>
              <a:ea typeface="Helvetica Neue LT Std 55 Roman" charset="0"/>
              <a:cs typeface="Helvetica Neue LT Std 55 Roman" charset="0"/>
            </a:endParaRPr>
          </a:p>
        </p:txBody>
      </p:sp>
      <p:sp>
        <p:nvSpPr>
          <p:cNvPr id="6" name="Rectangle 5"/>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Connector 9"/>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5" name="Title 1"/>
          <p:cNvSpPr txBox="1">
            <a:spLocks/>
          </p:cNvSpPr>
          <p:nvPr/>
        </p:nvSpPr>
        <p:spPr bwMode="auto">
          <a:xfrm>
            <a:off x="428802" y="765358"/>
            <a:ext cx="9324798"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400" b="1" dirty="0">
                <a:solidFill>
                  <a:srgbClr val="284B23"/>
                </a:solidFill>
                <a:latin typeface="Helvetica Neue LT Std 75" charset="0"/>
                <a:ea typeface="Helvetica Neue LT Std 75" charset="0"/>
                <a:cs typeface="Helvetica Neue LT Std 75" charset="0"/>
              </a:rPr>
              <a:t>Paso 1 </a:t>
            </a:r>
            <a:r>
              <a:rPr lang="en-US" sz="2400" b="1" dirty="0" smtClean="0">
                <a:solidFill>
                  <a:srgbClr val="284B23"/>
                </a:solidFill>
                <a:latin typeface="Helvetica Neue LT Std 75" charset="0"/>
                <a:ea typeface="Helvetica Neue LT Std 75" charset="0"/>
                <a:cs typeface="Helvetica Neue LT Std 75" charset="0"/>
              </a:rPr>
              <a:t>cont. </a:t>
            </a:r>
            <a:r>
              <a:rPr lang="en-US" sz="2400" b="1" dirty="0">
                <a:solidFill>
                  <a:srgbClr val="284B23"/>
                </a:solidFill>
                <a:latin typeface="Helvetica Neue LT Std 75" charset="0"/>
                <a:ea typeface="Helvetica Neue LT Std 75" charset="0"/>
                <a:cs typeface="Helvetica Neue LT Std 75" charset="0"/>
              </a:rPr>
              <a:t>- </a:t>
            </a:r>
            <a:r>
              <a:rPr lang="en-US" sz="2400" b="1" dirty="0" err="1">
                <a:solidFill>
                  <a:srgbClr val="284B23"/>
                </a:solidFill>
                <a:latin typeface="Helvetica Neue LT Std 75" charset="0"/>
                <a:ea typeface="Helvetica Neue LT Std 75" charset="0"/>
                <a:cs typeface="Helvetica Neue LT Std 75" charset="0"/>
              </a:rPr>
              <a:t>Evaluar</a:t>
            </a:r>
            <a:r>
              <a:rPr lang="en-US" sz="2400" b="1" dirty="0">
                <a:solidFill>
                  <a:srgbClr val="284B23"/>
                </a:solidFill>
                <a:latin typeface="Helvetica Neue LT Std 75" charset="0"/>
                <a:ea typeface="Helvetica Neue LT Std 75" charset="0"/>
                <a:cs typeface="Helvetica Neue LT Std 75" charset="0"/>
              </a:rPr>
              <a:t> la </a:t>
            </a:r>
            <a:r>
              <a:rPr lang="en-US" sz="2400" b="1" dirty="0" err="1">
                <a:solidFill>
                  <a:srgbClr val="284B23"/>
                </a:solidFill>
                <a:latin typeface="Helvetica Neue LT Std 75" charset="0"/>
                <a:ea typeface="Helvetica Neue LT Std 75" charset="0"/>
                <a:cs typeface="Helvetica Neue LT Std 75" charset="0"/>
              </a:rPr>
              <a:t>Situación</a:t>
            </a:r>
            <a:r>
              <a:rPr lang="en-US" sz="2400" b="1" dirty="0">
                <a:solidFill>
                  <a:srgbClr val="284B23"/>
                </a:solidFill>
                <a:latin typeface="Helvetica Neue LT Std 75" charset="0"/>
                <a:ea typeface="Helvetica Neue LT Std 75" charset="0"/>
                <a:cs typeface="Helvetica Neue LT Std 75" charset="0"/>
              </a:rPr>
              <a:t> </a:t>
            </a:r>
            <a:r>
              <a:rPr lang="en-US" sz="2400" b="1" dirty="0" err="1">
                <a:solidFill>
                  <a:srgbClr val="284B23"/>
                </a:solidFill>
                <a:latin typeface="Helvetica Neue LT Std 75" charset="0"/>
                <a:ea typeface="Helvetica Neue LT Std 75" charset="0"/>
                <a:cs typeface="Helvetica Neue LT Std 75" charset="0"/>
              </a:rPr>
              <a:t>Financiera</a:t>
            </a:r>
            <a:r>
              <a:rPr lang="en-US" sz="2400" b="1" dirty="0">
                <a:solidFill>
                  <a:srgbClr val="284B23"/>
                </a:solidFill>
                <a:latin typeface="Helvetica Neue LT Std 75" charset="0"/>
                <a:ea typeface="Helvetica Neue LT Std 75" charset="0"/>
                <a:cs typeface="Helvetica Neue LT Std 75" charset="0"/>
              </a:rPr>
              <a:t> Actual</a:t>
            </a:r>
            <a:endParaRPr lang="en-US" sz="2400" b="1" kern="0" dirty="0">
              <a:solidFill>
                <a:srgbClr val="284B23"/>
              </a:solidFill>
              <a:latin typeface="Helvetica Neue LT Std 75" charset="0"/>
              <a:ea typeface="Helvetica Neue LT Std 75" charset="0"/>
              <a:cs typeface="Helvetica Neue LT Std 75" charset="0"/>
            </a:endParaRPr>
          </a:p>
        </p:txBody>
      </p:sp>
      <p:sp>
        <p:nvSpPr>
          <p:cNvPr id="16" name="Title 1"/>
          <p:cNvSpPr txBox="1">
            <a:spLocks/>
          </p:cNvSpPr>
          <p:nvPr/>
        </p:nvSpPr>
        <p:spPr bwMode="auto">
          <a:xfrm>
            <a:off x="428803" y="1774397"/>
            <a:ext cx="711499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r>
              <a:rPr lang="es-ES_tradnl" sz="2400" b="1" dirty="0" smtClean="0">
                <a:solidFill>
                  <a:schemeClr val="tx1"/>
                </a:solidFill>
                <a:latin typeface="Helvetica Neue LT Std 75" charset="0"/>
                <a:ea typeface="Helvetica Neue LT Std 75" charset="0"/>
                <a:cs typeface="Helvetica Neue LT Std 75" charset="0"/>
              </a:rPr>
              <a:t>Estado de Ingresos y Gastos</a:t>
            </a:r>
            <a:endParaRPr lang="es-ES_tradnl" sz="2400" b="1" kern="0" dirty="0" smtClean="0">
              <a:solidFill>
                <a:schemeClr val="tx1"/>
              </a:solidFill>
              <a:latin typeface="Helvetica Neue LT Std 75" charset="0"/>
              <a:ea typeface="Helvetica Neue LT Std 75" charset="0"/>
              <a:cs typeface="Helvetica Neue LT Std 75"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400" b="1" dirty="0">
                <a:solidFill>
                  <a:srgbClr val="284B23"/>
                </a:solidFill>
                <a:latin typeface="Helvetica Neue LT Std 75" charset="0"/>
                <a:ea typeface="Helvetica Neue LT Std 75" charset="0"/>
                <a:cs typeface="Helvetica Neue LT Std 75" charset="0"/>
              </a:rPr>
              <a:t>Paso 1 cont. - </a:t>
            </a:r>
            <a:r>
              <a:rPr lang="en-US" sz="2400" b="1" dirty="0" err="1">
                <a:solidFill>
                  <a:srgbClr val="284B23"/>
                </a:solidFill>
                <a:latin typeface="Helvetica Neue LT Std 75" charset="0"/>
                <a:ea typeface="Helvetica Neue LT Std 75" charset="0"/>
                <a:cs typeface="Helvetica Neue LT Std 75" charset="0"/>
              </a:rPr>
              <a:t>Evaluar</a:t>
            </a:r>
            <a:r>
              <a:rPr lang="en-US" sz="2400" b="1" dirty="0">
                <a:solidFill>
                  <a:srgbClr val="284B23"/>
                </a:solidFill>
                <a:latin typeface="Helvetica Neue LT Std 75" charset="0"/>
                <a:ea typeface="Helvetica Neue LT Std 75" charset="0"/>
                <a:cs typeface="Helvetica Neue LT Std 75" charset="0"/>
              </a:rPr>
              <a:t> la </a:t>
            </a:r>
            <a:r>
              <a:rPr lang="en-US" sz="2400" b="1" dirty="0" err="1">
                <a:solidFill>
                  <a:srgbClr val="284B23"/>
                </a:solidFill>
                <a:latin typeface="Helvetica Neue LT Std 75" charset="0"/>
                <a:ea typeface="Helvetica Neue LT Std 75" charset="0"/>
                <a:cs typeface="Helvetica Neue LT Std 75" charset="0"/>
              </a:rPr>
              <a:t>Situación</a:t>
            </a:r>
            <a:r>
              <a:rPr lang="en-US" sz="2400" b="1" dirty="0">
                <a:solidFill>
                  <a:srgbClr val="284B23"/>
                </a:solidFill>
                <a:latin typeface="Helvetica Neue LT Std 75" charset="0"/>
                <a:ea typeface="Helvetica Neue LT Std 75" charset="0"/>
                <a:cs typeface="Helvetica Neue LT Std 75" charset="0"/>
              </a:rPr>
              <a:t> </a:t>
            </a:r>
            <a:r>
              <a:rPr lang="en-US" sz="2400" b="1" dirty="0" err="1">
                <a:solidFill>
                  <a:srgbClr val="284B23"/>
                </a:solidFill>
                <a:latin typeface="Helvetica Neue LT Std 75" charset="0"/>
                <a:ea typeface="Helvetica Neue LT Std 75" charset="0"/>
                <a:cs typeface="Helvetica Neue LT Std 75" charset="0"/>
              </a:rPr>
              <a:t>Financiera</a:t>
            </a:r>
            <a:r>
              <a:rPr lang="en-US" sz="2400" b="1" dirty="0">
                <a:solidFill>
                  <a:srgbClr val="284B23"/>
                </a:solidFill>
                <a:latin typeface="Helvetica Neue LT Std 75" charset="0"/>
                <a:ea typeface="Helvetica Neue LT Std 75" charset="0"/>
                <a:cs typeface="Helvetica Neue LT Std 75" charset="0"/>
              </a:rPr>
              <a:t> Actual</a:t>
            </a:r>
            <a:endParaRPr lang="en-US" sz="2400" b="1" kern="0" dirty="0">
              <a:solidFill>
                <a:srgbClr val="284B23"/>
              </a:solidFill>
              <a:latin typeface="Helvetica Neue LT Std 75" charset="0"/>
              <a:ea typeface="Helvetica Neue LT Std 75" charset="0"/>
              <a:cs typeface="Helvetica Neue LT Std 75" charset="0"/>
            </a:endParaRPr>
          </a:p>
        </p:txBody>
      </p:sp>
      <p:cxnSp>
        <p:nvCxnSpPr>
          <p:cNvPr id="11" name="Straight Connector 10"/>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txBox="1">
            <a:spLocks/>
          </p:cNvSpPr>
          <p:nvPr/>
        </p:nvSpPr>
        <p:spPr bwMode="auto">
          <a:xfrm>
            <a:off x="428803" y="3048000"/>
            <a:ext cx="82296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spcBef>
                <a:spcPts val="800"/>
              </a:spcBef>
            </a:pPr>
            <a:r>
              <a:rPr lang="es-ES_tradnl" sz="2000" dirty="0" smtClean="0">
                <a:latin typeface="Helvetica Neue LT Std 55 Roman" charset="0"/>
                <a:ea typeface="Helvetica Neue LT Std 55 Roman" charset="0"/>
                <a:cs typeface="Helvetica Neue LT Std 55 Roman" charset="0"/>
              </a:rPr>
              <a:t>Crear Estado de Cuentas y Gastos (puede ser el mismo formato usado para crear el presupuesto)</a:t>
            </a:r>
          </a:p>
          <a:p>
            <a:pPr lvl="2" eaLnBrk="1" hangingPunct="1">
              <a:spcBef>
                <a:spcPts val="800"/>
              </a:spcBef>
              <a:buFont typeface="Courier New" charset="0"/>
              <a:buChar char="o"/>
            </a:pPr>
            <a:r>
              <a:rPr lang="es-ES_tradnl" sz="2000" dirty="0" smtClean="0">
                <a:latin typeface="Helvetica Neue LT Std 55 Roman" charset="0"/>
                <a:ea typeface="Helvetica Neue LT Std 55 Roman" charset="0"/>
                <a:cs typeface="Helvetica Neue LT Std 55 Roman" charset="0"/>
              </a:rPr>
              <a:t> Periódicamente – semanal o mensual</a:t>
            </a:r>
          </a:p>
          <a:p>
            <a:pPr eaLnBrk="1" hangingPunct="1">
              <a:spcBef>
                <a:spcPts val="800"/>
              </a:spcBef>
            </a:pPr>
            <a:r>
              <a:rPr lang="es-ES_tradnl" sz="2000" dirty="0" smtClean="0">
                <a:latin typeface="Helvetica Neue LT Std 55 Roman" charset="0"/>
                <a:ea typeface="Helvetica Neue LT Std 55 Roman" charset="0"/>
                <a:cs typeface="Helvetica Neue LT Std 55 Roman" charset="0"/>
              </a:rPr>
              <a:t>Flujo de caja positivo – Ingreso excede los gastos</a:t>
            </a:r>
          </a:p>
          <a:p>
            <a:pPr eaLnBrk="1" hangingPunct="1">
              <a:spcBef>
                <a:spcPts val="800"/>
              </a:spcBef>
            </a:pPr>
            <a:r>
              <a:rPr lang="es-ES_tradnl" sz="2000" dirty="0" smtClean="0">
                <a:latin typeface="Helvetica Neue LT Std 55 Roman" charset="0"/>
                <a:ea typeface="Helvetica Neue LT Std 55 Roman" charset="0"/>
                <a:cs typeface="Helvetica Neue LT Std 55 Roman" charset="0"/>
              </a:rPr>
              <a:t>Punto de equilibrio– Ingreso igual a gastos</a:t>
            </a:r>
          </a:p>
          <a:p>
            <a:pPr eaLnBrk="1" hangingPunct="1">
              <a:spcBef>
                <a:spcPts val="800"/>
              </a:spcBef>
            </a:pPr>
            <a:r>
              <a:rPr lang="es-ES_tradnl" sz="2000" dirty="0" smtClean="0">
                <a:latin typeface="Helvetica Neue LT Std 55 Roman" charset="0"/>
                <a:ea typeface="Helvetica Neue LT Std 55 Roman" charset="0"/>
                <a:cs typeface="Helvetica Neue LT Std 55 Roman" charset="0"/>
              </a:rPr>
              <a:t>Flujo de caja negativo – Gastos exceden ingreso</a:t>
            </a:r>
          </a:p>
          <a:p>
            <a:pPr eaLnBrk="1" hangingPunct="1">
              <a:spcBef>
                <a:spcPts val="800"/>
              </a:spcBef>
            </a:pPr>
            <a:r>
              <a:rPr lang="es-ES_tradnl" sz="2000" dirty="0" smtClean="0">
                <a:latin typeface="Helvetica Neue LT Std 55 Roman" charset="0"/>
                <a:ea typeface="Helvetica Neue LT Std 55 Roman" charset="0"/>
                <a:cs typeface="Helvetica Neue LT Std 55 Roman" charset="0"/>
              </a:rPr>
              <a:t>Implicaciones del flujo de caja en el presupuesto y planes</a:t>
            </a:r>
          </a:p>
          <a:p>
            <a:pPr eaLnBrk="1" hangingPunct="1">
              <a:spcBef>
                <a:spcPts val="800"/>
              </a:spcBef>
            </a:pPr>
            <a:r>
              <a:rPr lang="es-ES_tradnl" sz="2000" dirty="0" smtClean="0">
                <a:latin typeface="Helvetica Neue LT Std 55 Roman" charset="0"/>
                <a:ea typeface="Helvetica Neue LT Std 55 Roman" charset="0"/>
                <a:cs typeface="Helvetica Neue LT Std 55 Roman" charset="0"/>
              </a:rPr>
              <a:t>Crear un método para registrar los gastos</a:t>
            </a:r>
            <a:endParaRPr lang="es-ES_tradnl" sz="2000" dirty="0">
              <a:latin typeface="Helvetica Neue LT Std 55 Roman" charset="0"/>
              <a:ea typeface="Helvetica Neue LT Std 55 Roman" charset="0"/>
              <a:cs typeface="Helvetica Neue LT Std 55 Roman" charset="0"/>
            </a:endParaRPr>
          </a:p>
        </p:txBody>
      </p:sp>
      <p:sp>
        <p:nvSpPr>
          <p:cNvPr id="15" name="Title 1"/>
          <p:cNvSpPr txBox="1">
            <a:spLocks/>
          </p:cNvSpPr>
          <p:nvPr/>
        </p:nvSpPr>
        <p:spPr bwMode="auto">
          <a:xfrm>
            <a:off x="428803" y="1774397"/>
            <a:ext cx="711499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r>
              <a:rPr lang="es-ES_tradnl" sz="2400" b="1" dirty="0" smtClean="0">
                <a:solidFill>
                  <a:schemeClr val="tx1"/>
                </a:solidFill>
                <a:latin typeface="Helvetica Neue LT Std 75" charset="0"/>
                <a:ea typeface="Helvetica Neue LT Std 75" charset="0"/>
                <a:cs typeface="Helvetica Neue LT Std 75" charset="0"/>
              </a:rPr>
              <a:t>Compare Gastos y Ingresos</a:t>
            </a:r>
            <a:endParaRPr lang="es-ES_tradnl" sz="2400" b="1" kern="0" dirty="0">
              <a:solidFill>
                <a:schemeClr val="tx1"/>
              </a:solidFill>
              <a:latin typeface="Helvetica Neue LT Std 75" charset="0"/>
              <a:ea typeface="Helvetica Neue LT Std 75" charset="0"/>
              <a:cs typeface="Helvetica Neue LT Std 75"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p:cNvSpPr>
            <a:spLocks noGrp="1"/>
          </p:cNvSpPr>
          <p:nvPr>
            <p:ph idx="4294967295"/>
          </p:nvPr>
        </p:nvSpPr>
        <p:spPr>
          <a:xfrm>
            <a:off x="428803" y="3048000"/>
            <a:ext cx="8001000" cy="3200400"/>
          </a:xfrm>
          <a:prstGeom prst="rect">
            <a:avLst/>
          </a:prstGeom>
        </p:spPr>
        <p:txBody>
          <a:bodyPr/>
          <a:lstStyle/>
          <a:p>
            <a:pPr eaLnBrk="1" hangingPunct="1">
              <a:spcBef>
                <a:spcPts val="1500"/>
              </a:spcBef>
            </a:pPr>
            <a:r>
              <a:rPr lang="es-ES_tradnl" sz="2000" dirty="0" smtClean="0"/>
              <a:t>Un plan para aplicar ingreso disponible para los gastos</a:t>
            </a:r>
          </a:p>
          <a:p>
            <a:pPr lvl="1" eaLnBrk="1" hangingPunct="1">
              <a:spcBef>
                <a:spcPts val="1500"/>
              </a:spcBef>
              <a:buFont typeface="Courier New" charset="0"/>
              <a:buChar char="o"/>
            </a:pPr>
            <a:r>
              <a:rPr lang="es-ES_tradnl" sz="2000" dirty="0" smtClean="0">
                <a:latin typeface="Helvetica Neue LT Std 55 Roman" charset="0"/>
                <a:ea typeface="Helvetica Neue LT Std 55 Roman" charset="0"/>
                <a:cs typeface="Helvetica Neue LT Std 55 Roman" charset="0"/>
              </a:rPr>
              <a:t>Establecer límites</a:t>
            </a:r>
          </a:p>
          <a:p>
            <a:pPr lvl="1" eaLnBrk="1" hangingPunct="1">
              <a:spcBef>
                <a:spcPts val="1500"/>
              </a:spcBef>
              <a:buFont typeface="Courier New" charset="0"/>
              <a:buChar char="o"/>
            </a:pPr>
            <a:r>
              <a:rPr lang="es-ES_tradnl" sz="2000" dirty="0" smtClean="0">
                <a:latin typeface="Helvetica Neue LT Std 55 Roman" charset="0"/>
                <a:ea typeface="Helvetica Neue LT Std 55 Roman" charset="0"/>
                <a:cs typeface="Helvetica Neue LT Std 55 Roman" charset="0"/>
              </a:rPr>
              <a:t>Crear disciplina</a:t>
            </a:r>
            <a:endParaRPr lang="es-ES_tradnl" sz="2000" dirty="0">
              <a:latin typeface="Helvetica Neue LT Std 55 Roman" charset="0"/>
              <a:ea typeface="Helvetica Neue LT Std 55 Roman" charset="0"/>
              <a:cs typeface="Helvetica Neue LT Std 55 Roman" charset="0"/>
            </a:endParaRPr>
          </a:p>
        </p:txBody>
      </p:sp>
      <p:sp>
        <p:nvSpPr>
          <p:cNvPr id="7" name="Rectangle 6"/>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Paso 2 </a:t>
            </a:r>
            <a:r>
              <a:rPr lang="mr-IN" sz="2800" b="1" kern="0" dirty="0" smtClean="0">
                <a:solidFill>
                  <a:srgbClr val="284B23"/>
                </a:solidFill>
                <a:latin typeface="Helvetica Neue LT Std 75" charset="0"/>
                <a:ea typeface="Helvetica Neue LT Std 75" charset="0"/>
                <a:cs typeface="Helvetica Neue LT Std 75" charset="0"/>
              </a:rPr>
              <a:t>–</a:t>
            </a:r>
            <a:r>
              <a:rPr lang="en-US" sz="2800" b="1" kern="0" dirty="0" smtClean="0">
                <a:solidFill>
                  <a:srgbClr val="284B23"/>
                </a:solidFill>
                <a:latin typeface="Helvetica Neue LT Std 75" charset="0"/>
                <a:ea typeface="Helvetica Neue LT Std 75" charset="0"/>
                <a:cs typeface="Helvetica Neue LT Std 75" charset="0"/>
              </a:rPr>
              <a:t> </a:t>
            </a:r>
            <a:r>
              <a:rPr lang="en-US" sz="2800" b="1" kern="0" dirty="0" err="1" smtClean="0">
                <a:solidFill>
                  <a:srgbClr val="284B23"/>
                </a:solidFill>
                <a:latin typeface="Helvetica Neue LT Std 75" charset="0"/>
                <a:ea typeface="Helvetica Neue LT Std 75" charset="0"/>
                <a:cs typeface="Helvetica Neue LT Std 75" charset="0"/>
              </a:rPr>
              <a:t>Crear</a:t>
            </a:r>
            <a:r>
              <a:rPr lang="en-US" sz="2800" b="1" kern="0" dirty="0" smtClean="0">
                <a:solidFill>
                  <a:srgbClr val="284B23"/>
                </a:solidFill>
                <a:latin typeface="Helvetica Neue LT Std 75" charset="0"/>
                <a:ea typeface="Helvetica Neue LT Std 75" charset="0"/>
                <a:cs typeface="Helvetica Neue LT Std 75" charset="0"/>
              </a:rPr>
              <a:t> un </a:t>
            </a:r>
            <a:r>
              <a:rPr lang="en-US" sz="2800" b="1" kern="0" dirty="0" err="1" smtClean="0">
                <a:solidFill>
                  <a:srgbClr val="284B23"/>
                </a:solidFill>
                <a:latin typeface="Helvetica Neue LT Std 75" charset="0"/>
                <a:ea typeface="Helvetica Neue LT Std 75" charset="0"/>
                <a:cs typeface="Helvetica Neue LT Std 75" charset="0"/>
              </a:rPr>
              <a:t>Presupuesto</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1" name="Straight Connector 10"/>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5" name="Title 1"/>
          <p:cNvSpPr txBox="1">
            <a:spLocks/>
          </p:cNvSpPr>
          <p:nvPr/>
        </p:nvSpPr>
        <p:spPr bwMode="auto">
          <a:xfrm>
            <a:off x="428803" y="1774397"/>
            <a:ext cx="711499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spcBef>
                <a:spcPts val="1500"/>
              </a:spcBef>
            </a:pPr>
            <a:r>
              <a:rPr lang="en-US" sz="2400" b="1" dirty="0">
                <a:latin typeface="Helvetica Neue LT Std 55 Roman" charset="0"/>
                <a:ea typeface="Helvetica Neue LT Std 55 Roman" charset="0"/>
                <a:cs typeface="Helvetica Neue LT Std 55 Roman" charset="0"/>
              </a:rPr>
              <a:t>¿</a:t>
            </a:r>
            <a:r>
              <a:rPr lang="en-US" sz="2400" b="1" dirty="0" err="1">
                <a:latin typeface="Helvetica Neue LT Std 55 Roman" charset="0"/>
                <a:ea typeface="Helvetica Neue LT Std 55 Roman" charset="0"/>
                <a:cs typeface="Helvetica Neue LT Std 55 Roman" charset="0"/>
              </a:rPr>
              <a:t>Qué</a:t>
            </a:r>
            <a:r>
              <a:rPr lang="en-US" sz="2400" b="1" dirty="0">
                <a:latin typeface="Helvetica Neue LT Std 55 Roman" charset="0"/>
                <a:ea typeface="Helvetica Neue LT Std 55 Roman" charset="0"/>
                <a:cs typeface="Helvetica Neue LT Std 55 Roman" charset="0"/>
              </a:rPr>
              <a:t> </a:t>
            </a:r>
            <a:r>
              <a:rPr lang="en-US" sz="2400" b="1" dirty="0" err="1">
                <a:latin typeface="Helvetica Neue LT Std 55 Roman" charset="0"/>
                <a:ea typeface="Helvetica Neue LT Std 55 Roman" charset="0"/>
                <a:cs typeface="Helvetica Neue LT Std 55 Roman" charset="0"/>
              </a:rPr>
              <a:t>es</a:t>
            </a:r>
            <a:r>
              <a:rPr lang="en-US" sz="2400" b="1" dirty="0">
                <a:latin typeface="Helvetica Neue LT Std 55 Roman" charset="0"/>
                <a:ea typeface="Helvetica Neue LT Std 55 Roman" charset="0"/>
                <a:cs typeface="Helvetica Neue LT Std 55 Roman" charset="0"/>
              </a:rPr>
              <a:t> un </a:t>
            </a:r>
            <a:r>
              <a:rPr lang="en-US" sz="2400" b="1" dirty="0" err="1">
                <a:latin typeface="Helvetica Neue LT Std 55 Roman" charset="0"/>
                <a:ea typeface="Helvetica Neue LT Std 55 Roman" charset="0"/>
                <a:cs typeface="Helvetica Neue LT Std 55 Roman" charset="0"/>
              </a:rPr>
              <a:t>presupuesto</a:t>
            </a:r>
            <a:r>
              <a:rPr lang="en-US" sz="2400" b="1" dirty="0">
                <a:latin typeface="Helvetica Neue LT Std 55 Roman" charset="0"/>
                <a:ea typeface="Helvetica Neue LT Std 55 Roman" charset="0"/>
                <a:cs typeface="Helvetica Neue LT Std 55 Roman" charset="0"/>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428803" y="3048000"/>
            <a:ext cx="8001000" cy="320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spcBef>
                <a:spcPts val="1500"/>
              </a:spcBef>
            </a:pPr>
            <a:r>
              <a:rPr lang="es-ES_tradnl" sz="2000" dirty="0" smtClean="0">
                <a:latin typeface="Helvetica Neue LT Std 55 Roman" charset="0"/>
                <a:ea typeface="Helvetica Neue LT Std 55 Roman" charset="0"/>
                <a:cs typeface="Helvetica Neue LT Std 55 Roman" charset="0"/>
              </a:rPr>
              <a:t>Evaluación realística para poder hacer ajustes</a:t>
            </a:r>
          </a:p>
          <a:p>
            <a:pPr eaLnBrk="1" hangingPunct="1">
              <a:spcBef>
                <a:spcPts val="1500"/>
              </a:spcBef>
            </a:pPr>
            <a:r>
              <a:rPr lang="es-ES_tradnl" sz="2000" dirty="0" smtClean="0">
                <a:latin typeface="Helvetica Neue LT Std 55 Roman" charset="0"/>
                <a:ea typeface="Helvetica Neue LT Std 55 Roman" charset="0"/>
                <a:cs typeface="Helvetica Neue LT Std 55 Roman" charset="0"/>
              </a:rPr>
              <a:t>Aumenta el enfoque en prioridades financieras</a:t>
            </a:r>
          </a:p>
          <a:p>
            <a:pPr eaLnBrk="1" hangingPunct="1">
              <a:spcBef>
                <a:spcPts val="1500"/>
              </a:spcBef>
            </a:pPr>
            <a:r>
              <a:rPr lang="es-ES_tradnl" sz="2000" dirty="0" smtClean="0">
                <a:latin typeface="Helvetica Neue LT Std 55 Roman" charset="0"/>
                <a:ea typeface="Helvetica Neue LT Std 55 Roman" charset="0"/>
                <a:cs typeface="Helvetica Neue LT Std 55 Roman" charset="0"/>
              </a:rPr>
              <a:t>Identifica áreas donde gastos excesivos pueden ocurrir y aumenta conocimiento de gastos</a:t>
            </a:r>
          </a:p>
          <a:p>
            <a:pPr eaLnBrk="1" hangingPunct="1">
              <a:spcBef>
                <a:spcPts val="1500"/>
              </a:spcBef>
            </a:pPr>
            <a:r>
              <a:rPr lang="es-ES_tradnl" sz="2000" dirty="0" smtClean="0">
                <a:latin typeface="Helvetica Neue LT Std 55 Roman" charset="0"/>
                <a:ea typeface="Helvetica Neue LT Std 55 Roman" charset="0"/>
                <a:cs typeface="Helvetica Neue LT Std 55 Roman" charset="0"/>
              </a:rPr>
              <a:t>Identifica áreas donde reducción de gastos pueden resultar en dinero extra para pagar otras facturas, ahorrar o invertir</a:t>
            </a:r>
            <a:endParaRPr lang="es-ES_tradnl" sz="2000" dirty="0">
              <a:latin typeface="Helvetica Neue LT Std 55 Roman" charset="0"/>
              <a:ea typeface="Helvetica Neue LT Std 55 Roman" charset="0"/>
              <a:cs typeface="Helvetica Neue LT Std 55 Roman" charset="0"/>
            </a:endParaRPr>
          </a:p>
        </p:txBody>
      </p:sp>
      <p:sp>
        <p:nvSpPr>
          <p:cNvPr id="8" name="Rectangle 7"/>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a:solidFill>
                  <a:srgbClr val="284B23"/>
                </a:solidFill>
                <a:latin typeface="Helvetica Neue LT Std 75" charset="0"/>
                <a:ea typeface="Helvetica Neue LT Std 75" charset="0"/>
                <a:cs typeface="Helvetica Neue LT Std 75" charset="0"/>
              </a:rPr>
              <a:t>Paso 2 </a:t>
            </a:r>
            <a:r>
              <a:rPr lang="mr-IN" sz="2800" b="1" kern="0" dirty="0">
                <a:solidFill>
                  <a:srgbClr val="284B23"/>
                </a:solidFill>
                <a:latin typeface="Helvetica Neue LT Std 75" charset="0"/>
                <a:ea typeface="Helvetica Neue LT Std 75" charset="0"/>
                <a:cs typeface="Helvetica Neue LT Std 75" charset="0"/>
              </a:rPr>
              <a:t>–</a:t>
            </a:r>
            <a:r>
              <a:rPr lang="en-US" sz="2800" b="1" kern="0" dirty="0">
                <a:solidFill>
                  <a:srgbClr val="284B23"/>
                </a:solidFill>
                <a:latin typeface="Helvetica Neue LT Std 75" charset="0"/>
                <a:ea typeface="Helvetica Neue LT Std 75" charset="0"/>
                <a:cs typeface="Helvetica Neue LT Std 75" charset="0"/>
              </a:rPr>
              <a:t> </a:t>
            </a:r>
            <a:r>
              <a:rPr lang="en-US" sz="2800" b="1" kern="0" dirty="0" err="1">
                <a:solidFill>
                  <a:srgbClr val="284B23"/>
                </a:solidFill>
                <a:latin typeface="Helvetica Neue LT Std 75" charset="0"/>
                <a:ea typeface="Helvetica Neue LT Std 75" charset="0"/>
                <a:cs typeface="Helvetica Neue LT Std 75" charset="0"/>
              </a:rPr>
              <a:t>Crear</a:t>
            </a:r>
            <a:r>
              <a:rPr lang="en-US" sz="2800" b="1" kern="0" dirty="0">
                <a:solidFill>
                  <a:srgbClr val="284B23"/>
                </a:solidFill>
                <a:latin typeface="Helvetica Neue LT Std 75" charset="0"/>
                <a:ea typeface="Helvetica Neue LT Std 75" charset="0"/>
                <a:cs typeface="Helvetica Neue LT Std 75" charset="0"/>
              </a:rPr>
              <a:t> un </a:t>
            </a:r>
            <a:r>
              <a:rPr lang="en-US" sz="2800" b="1" kern="0" dirty="0" err="1">
                <a:solidFill>
                  <a:srgbClr val="284B23"/>
                </a:solidFill>
                <a:latin typeface="Helvetica Neue LT Std 75" charset="0"/>
                <a:ea typeface="Helvetica Neue LT Std 75" charset="0"/>
                <a:cs typeface="Helvetica Neue LT Std 75" charset="0"/>
              </a:rPr>
              <a:t>Presupuesto</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2" name="Straight Connector 11"/>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4" name="Title 1"/>
          <p:cNvSpPr txBox="1">
            <a:spLocks/>
          </p:cNvSpPr>
          <p:nvPr/>
        </p:nvSpPr>
        <p:spPr bwMode="auto">
          <a:xfrm>
            <a:off x="428803" y="1774397"/>
            <a:ext cx="711499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r>
              <a:rPr lang="es-ES_tradnl" sz="2400" b="1" dirty="0" smtClean="0">
                <a:solidFill>
                  <a:schemeClr val="tx1"/>
                </a:solidFill>
                <a:latin typeface="Helvetica Neue LT Std 75" charset="0"/>
                <a:ea typeface="Helvetica Neue LT Std 75" charset="0"/>
                <a:cs typeface="Helvetica Neue LT Std 75" charset="0"/>
              </a:rPr>
              <a:t>Importancia del Presupuesto</a:t>
            </a:r>
            <a:endParaRPr lang="es-ES_tradnl" sz="2400" b="1" kern="0" dirty="0">
              <a:solidFill>
                <a:schemeClr val="tx1"/>
              </a:solidFill>
              <a:latin typeface="Helvetica Neue LT Std 55 Roman" charset="0"/>
              <a:ea typeface="Helvetica Neue LT Std 55 Roman" charset="0"/>
              <a:cs typeface="Helvetica Neue LT Std 55 Roman"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428803" y="3048000"/>
            <a:ext cx="8001000" cy="320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spcBef>
                <a:spcPts val="1500"/>
              </a:spcBef>
            </a:pPr>
            <a:r>
              <a:rPr lang="es-ES_tradnl" sz="2000" dirty="0" smtClean="0">
                <a:latin typeface="Helvetica Neue LT Std 55 Roman" charset="0"/>
                <a:ea typeface="Helvetica Neue LT Std 55 Roman" charset="0"/>
                <a:cs typeface="Helvetica Neue LT Std 55 Roman" charset="0"/>
              </a:rPr>
              <a:t>Necesidades – básicas alimento, casa y ropa</a:t>
            </a:r>
          </a:p>
          <a:p>
            <a:pPr eaLnBrk="1" hangingPunct="1">
              <a:spcBef>
                <a:spcPts val="1500"/>
              </a:spcBef>
            </a:pPr>
            <a:r>
              <a:rPr lang="es-ES_tradnl" sz="2000" dirty="0" smtClean="0">
                <a:latin typeface="Helvetica Neue LT Std 55 Roman" charset="0"/>
                <a:ea typeface="Helvetica Neue LT Std 55 Roman" charset="0"/>
                <a:cs typeface="Helvetica Neue LT Std 55 Roman" charset="0"/>
              </a:rPr>
              <a:t>Obligaciones como deudas de tarjeta de crédito o préstamos que tienen consecuencias legales si no son pagados</a:t>
            </a:r>
          </a:p>
          <a:p>
            <a:pPr eaLnBrk="1" hangingPunct="1">
              <a:spcBef>
                <a:spcPts val="1500"/>
              </a:spcBef>
            </a:pPr>
            <a:r>
              <a:rPr lang="es-ES_tradnl" sz="2000" dirty="0" smtClean="0">
                <a:latin typeface="Helvetica Neue LT Std 55 Roman" charset="0"/>
                <a:ea typeface="Helvetica Neue LT Std 55 Roman" charset="0"/>
                <a:cs typeface="Helvetica Neue LT Std 55 Roman" charset="0"/>
              </a:rPr>
              <a:t>Ahorros - reservas</a:t>
            </a:r>
          </a:p>
          <a:p>
            <a:pPr eaLnBrk="1" hangingPunct="1">
              <a:spcBef>
                <a:spcPts val="1500"/>
              </a:spcBef>
            </a:pPr>
            <a:r>
              <a:rPr lang="es-ES_tradnl" sz="2000" dirty="0" smtClean="0">
                <a:latin typeface="Helvetica Neue LT Std 55 Roman" charset="0"/>
                <a:ea typeface="Helvetica Neue LT Std 55 Roman" charset="0"/>
                <a:cs typeface="Helvetica Neue LT Std 55 Roman" charset="0"/>
              </a:rPr>
              <a:t>Inversiones, retiro, educación de los niños, compra de una casa</a:t>
            </a:r>
          </a:p>
          <a:p>
            <a:pPr eaLnBrk="1" hangingPunct="1">
              <a:spcBef>
                <a:spcPts val="1500"/>
              </a:spcBef>
            </a:pPr>
            <a:r>
              <a:rPr lang="es-ES_tradnl" sz="2000" dirty="0" smtClean="0">
                <a:latin typeface="Helvetica Neue LT Std 55 Roman" charset="0"/>
                <a:ea typeface="Helvetica Neue LT Std 55 Roman" charset="0"/>
                <a:cs typeface="Helvetica Neue LT Std 55 Roman" charset="0"/>
              </a:rPr>
              <a:t>Querer – gastos discrecionales</a:t>
            </a:r>
            <a:endParaRPr lang="es-ES_tradnl" sz="2000" dirty="0">
              <a:latin typeface="Helvetica Neue LT Std 55 Roman" charset="0"/>
              <a:ea typeface="Helvetica Neue LT Std 55 Roman" charset="0"/>
              <a:cs typeface="Helvetica Neue LT Std 55 Roman" charset="0"/>
            </a:endParaRPr>
          </a:p>
        </p:txBody>
      </p:sp>
      <p:sp>
        <p:nvSpPr>
          <p:cNvPr id="8" name="Rectangle 7"/>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a:solidFill>
                  <a:srgbClr val="284B23"/>
                </a:solidFill>
                <a:latin typeface="Helvetica Neue LT Std 75" charset="0"/>
                <a:ea typeface="Helvetica Neue LT Std 75" charset="0"/>
                <a:cs typeface="Helvetica Neue LT Std 75" charset="0"/>
              </a:rPr>
              <a:t>Paso 2 </a:t>
            </a:r>
            <a:r>
              <a:rPr lang="mr-IN" sz="2800" b="1" kern="0" dirty="0">
                <a:solidFill>
                  <a:srgbClr val="284B23"/>
                </a:solidFill>
                <a:latin typeface="Helvetica Neue LT Std 75" charset="0"/>
                <a:ea typeface="Helvetica Neue LT Std 75" charset="0"/>
                <a:cs typeface="Helvetica Neue LT Std 75" charset="0"/>
              </a:rPr>
              <a:t>–</a:t>
            </a:r>
            <a:r>
              <a:rPr lang="en-US" sz="2800" b="1" kern="0" dirty="0">
                <a:solidFill>
                  <a:srgbClr val="284B23"/>
                </a:solidFill>
                <a:latin typeface="Helvetica Neue LT Std 75" charset="0"/>
                <a:ea typeface="Helvetica Neue LT Std 75" charset="0"/>
                <a:cs typeface="Helvetica Neue LT Std 75" charset="0"/>
              </a:rPr>
              <a:t> </a:t>
            </a:r>
            <a:r>
              <a:rPr lang="en-US" sz="2800" b="1" kern="0" dirty="0" err="1">
                <a:solidFill>
                  <a:srgbClr val="284B23"/>
                </a:solidFill>
                <a:latin typeface="Helvetica Neue LT Std 75" charset="0"/>
                <a:ea typeface="Helvetica Neue LT Std 75" charset="0"/>
                <a:cs typeface="Helvetica Neue LT Std 75" charset="0"/>
              </a:rPr>
              <a:t>Crear</a:t>
            </a:r>
            <a:r>
              <a:rPr lang="en-US" sz="2800" b="1" kern="0" dirty="0">
                <a:solidFill>
                  <a:srgbClr val="284B23"/>
                </a:solidFill>
                <a:latin typeface="Helvetica Neue LT Std 75" charset="0"/>
                <a:ea typeface="Helvetica Neue LT Std 75" charset="0"/>
                <a:cs typeface="Helvetica Neue LT Std 75" charset="0"/>
              </a:rPr>
              <a:t> un </a:t>
            </a:r>
            <a:r>
              <a:rPr lang="en-US" sz="2800" b="1" kern="0" dirty="0" err="1">
                <a:solidFill>
                  <a:srgbClr val="284B23"/>
                </a:solidFill>
                <a:latin typeface="Helvetica Neue LT Std 75" charset="0"/>
                <a:ea typeface="Helvetica Neue LT Std 75" charset="0"/>
                <a:cs typeface="Helvetica Neue LT Std 75" charset="0"/>
              </a:rPr>
              <a:t>Presupuesto</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2" name="Straight Connector 11"/>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4" name="Title 1"/>
          <p:cNvSpPr txBox="1">
            <a:spLocks/>
          </p:cNvSpPr>
          <p:nvPr/>
        </p:nvSpPr>
        <p:spPr bwMode="auto">
          <a:xfrm>
            <a:off x="428803" y="1774397"/>
            <a:ext cx="711499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r>
              <a:rPr lang="es-ES_tradnl" sz="2400" b="1" dirty="0" smtClean="0">
                <a:solidFill>
                  <a:schemeClr val="tx1"/>
                </a:solidFill>
                <a:latin typeface="Helvetica Neue LT Std 75" charset="0"/>
                <a:ea typeface="Helvetica Neue LT Std 75" charset="0"/>
                <a:cs typeface="Helvetica Neue LT Std 75" charset="0"/>
              </a:rPr>
              <a:t>Prioridades Presupuestarias</a:t>
            </a:r>
            <a:endParaRPr lang="es-ES_tradnl" sz="2400" b="1" kern="0" dirty="0">
              <a:solidFill>
                <a:schemeClr val="tx1"/>
              </a:solidFill>
              <a:latin typeface="Helvetica Neue LT Std 55 Roman" charset="0"/>
              <a:ea typeface="Helvetica Neue LT Std 55 Roman" charset="0"/>
              <a:cs typeface="Helvetica Neue LT Std 55 Roman"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457199"/>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0"/>
            <a:ext cx="9174290" cy="457200"/>
          </a:xfrm>
          <a:prstGeom prst="rect">
            <a:avLst/>
          </a:prstGeom>
          <a:solidFill>
            <a:srgbClr val="284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txBox="1">
            <a:spLocks/>
          </p:cNvSpPr>
          <p:nvPr/>
        </p:nvSpPr>
        <p:spPr bwMode="auto">
          <a:xfrm>
            <a:off x="2286000" y="139211"/>
            <a:ext cx="5077003" cy="20558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900" b="1" kern="0" spc="-50" dirty="0" smtClean="0">
                <a:solidFill>
                  <a:schemeClr val="bg1"/>
                </a:solidFill>
                <a:latin typeface="Helvetica Neue LT Std 75" charset="0"/>
                <a:ea typeface="Helvetica Neue LT Std 75" charset="0"/>
                <a:cs typeface="Helvetica Neue LT Std 75" charset="0"/>
              </a:rPr>
              <a:t>Financial Education for Worker Cooperative Members</a:t>
            </a:r>
            <a:endParaRPr lang="en-US" sz="900" b="1" kern="0" spc="-50" dirty="0">
              <a:solidFill>
                <a:schemeClr val="bg1"/>
              </a:solidFill>
              <a:latin typeface="Helvetica Neue LT Std 75" charset="0"/>
              <a:ea typeface="Helvetica Neue LT Std 75" charset="0"/>
              <a:cs typeface="Helvetica Neue LT Std 75" charset="0"/>
            </a:endParaRPr>
          </a:p>
        </p:txBody>
      </p:sp>
      <p:cxnSp>
        <p:nvCxnSpPr>
          <p:cNvPr id="13" name="Straight Connector 12"/>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101470"/>
            <a:ext cx="1219199" cy="275067"/>
          </a:xfrm>
          <a:prstGeom prst="rect">
            <a:avLst/>
          </a:prstGeom>
        </p:spPr>
      </p:pic>
      <p:sp>
        <p:nvSpPr>
          <p:cNvPr id="12" name="Content Placeholder 2"/>
          <p:cNvSpPr txBox="1">
            <a:spLocks/>
          </p:cNvSpPr>
          <p:nvPr/>
        </p:nvSpPr>
        <p:spPr>
          <a:xfrm>
            <a:off x="464772" y="3969833"/>
            <a:ext cx="8603028" cy="2202367"/>
          </a:xfrm>
          <a:prstGeom prst="rect">
            <a:avLst/>
          </a:prstGeom>
        </p:spPr>
        <p:txBody>
          <a:bodyPr/>
          <a:lstStyle>
            <a:lvl1pPr marL="0" marR="0" indent="0" algn="l" rtl="0" eaLnBrk="0" fontAlgn="base" hangingPunct="0">
              <a:spcBef>
                <a:spcPts val="0"/>
              </a:spcBef>
              <a:spcAft>
                <a:spcPts val="0"/>
              </a:spcAft>
              <a:buNone/>
              <a:defRPr lang="en-US" sz="1800" b="0" kern="1200" dirty="0" smtClean="0">
                <a:solidFill>
                  <a:srgbClr val="353535"/>
                </a:solidFill>
                <a:latin typeface="Helvetica Neue LT Std 55 Roman" charset="0"/>
                <a:ea typeface="Helvetica Neue LT Std 55 Roman" charset="0"/>
                <a:cs typeface="Helvetica Neue LT Std 55 Roman" charset="0"/>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s-ES_tradnl" dirty="0" smtClean="0"/>
              <a:t>Consiste en 5 talleres de 2 horas:</a:t>
            </a:r>
            <a:br>
              <a:rPr lang="es-ES_tradnl" dirty="0" smtClean="0"/>
            </a:br>
            <a:endParaRPr lang="es-ES_tradnl" dirty="0" smtClean="0"/>
          </a:p>
          <a:p>
            <a:pPr marL="285750" indent="-285750">
              <a:buFont typeface="Arial" charset="0"/>
              <a:buChar char="•"/>
            </a:pPr>
            <a:r>
              <a:rPr lang="es-ES_tradnl" b="1" dirty="0" smtClean="0"/>
              <a:t>Tema 1: Principios Básicos de Manejo o Gestión de Dinero y Presupuesto</a:t>
            </a:r>
          </a:p>
          <a:p>
            <a:pPr marL="285750" indent="-285750">
              <a:buFont typeface="Arial" charset="0"/>
              <a:buChar char="•"/>
            </a:pPr>
            <a:r>
              <a:rPr lang="es-ES_tradnl" dirty="0" smtClean="0"/>
              <a:t>Tema 2: Transacciones Financieras Básicas</a:t>
            </a:r>
          </a:p>
          <a:p>
            <a:pPr marL="285750" indent="-285750">
              <a:buFont typeface="Arial" charset="0"/>
              <a:buChar char="•"/>
            </a:pPr>
            <a:r>
              <a:rPr lang="es-ES_tradnl" dirty="0" smtClean="0"/>
              <a:t>Tema 3: Crédito</a:t>
            </a:r>
          </a:p>
          <a:p>
            <a:pPr marL="285750" indent="-285750">
              <a:buFont typeface="Arial" charset="0"/>
              <a:buChar char="•"/>
            </a:pPr>
            <a:r>
              <a:rPr lang="es-ES_tradnl" dirty="0" smtClean="0"/>
              <a:t>Tema 4: Creando un Negocio Rentable</a:t>
            </a:r>
          </a:p>
          <a:p>
            <a:pPr marL="285750" indent="-285750">
              <a:buFont typeface="Arial" charset="0"/>
              <a:buChar char="•"/>
            </a:pPr>
            <a:r>
              <a:rPr lang="es-ES_tradnl" dirty="0" smtClean="0"/>
              <a:t>Tema 5: Estados Financieros Básicos</a:t>
            </a:r>
            <a:endParaRPr lang="es-ES_tradnl" dirty="0"/>
          </a:p>
        </p:txBody>
      </p:sp>
      <p:sp>
        <p:nvSpPr>
          <p:cNvPr id="14" name="Title 1"/>
          <p:cNvSpPr txBox="1">
            <a:spLocks/>
          </p:cNvSpPr>
          <p:nvPr/>
        </p:nvSpPr>
        <p:spPr bwMode="auto">
          <a:xfrm>
            <a:off x="428803" y="762000"/>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smtClean="0">
                <a:solidFill>
                  <a:srgbClr val="284B23"/>
                </a:solidFill>
                <a:latin typeface="Helvetica Neue LT Std 75" charset="0"/>
                <a:ea typeface="Helvetica Neue LT Std 75" charset="0"/>
                <a:cs typeface="Helvetica Neue LT Std 75" charset="0"/>
              </a:rPr>
              <a:t>Introducción</a:t>
            </a:r>
            <a:endParaRPr lang="en-US" sz="2800" b="1" kern="0" dirty="0">
              <a:solidFill>
                <a:srgbClr val="284B23"/>
              </a:solidFill>
              <a:latin typeface="Helvetica Neue LT Std 75" charset="0"/>
              <a:ea typeface="Helvetica Neue LT Std 75" charset="0"/>
              <a:cs typeface="Helvetica Neue LT Std 75" charset="0"/>
            </a:endParaRPr>
          </a:p>
        </p:txBody>
      </p:sp>
      <p:sp>
        <p:nvSpPr>
          <p:cNvPr id="15" name="Rectangle 14"/>
          <p:cNvSpPr/>
          <p:nvPr/>
        </p:nvSpPr>
        <p:spPr>
          <a:xfrm>
            <a:off x="428802" y="1969150"/>
            <a:ext cx="7191197" cy="1754326"/>
          </a:xfrm>
          <a:prstGeom prst="rect">
            <a:avLst/>
          </a:prstGeom>
        </p:spPr>
        <p:txBody>
          <a:bodyPr wrap="square">
            <a:spAutoFit/>
          </a:bodyPr>
          <a:lstStyle/>
          <a:p>
            <a:pPr marL="0" marR="0">
              <a:spcBef>
                <a:spcPts val="0"/>
              </a:spcBef>
              <a:spcAft>
                <a:spcPts val="0"/>
              </a:spcAft>
            </a:pPr>
            <a:r>
              <a:rPr lang="es-ES_tradnl" dirty="0" smtClean="0">
                <a:latin typeface="Helvetica Neue LT Std 55 Roman" charset="0"/>
                <a:ea typeface="Helvetica Neue LT Std 55 Roman" charset="0"/>
                <a:cs typeface="Helvetica Neue LT Std 55 Roman" charset="0"/>
              </a:rPr>
              <a:t>Este plan de estudios fue creado como parte de un proyecto entre la oficina de empoderamiento financiero del Departamento asuntos del Consumidor de Nueva York y </a:t>
            </a:r>
            <a:r>
              <a:rPr lang="es-ES_tradnl" dirty="0" err="1" smtClean="0">
                <a:latin typeface="Helvetica Neue LT Std 55 Roman" charset="0"/>
                <a:ea typeface="Helvetica Neue LT Std 55 Roman" charset="0"/>
                <a:cs typeface="Helvetica Neue LT Std 55 Roman" charset="0"/>
              </a:rPr>
              <a:t>Make</a:t>
            </a:r>
            <a:r>
              <a:rPr lang="es-ES_tradnl" dirty="0" smtClean="0">
                <a:latin typeface="Helvetica Neue LT Std 55 Roman" charset="0"/>
                <a:ea typeface="Helvetica Neue LT Std 55 Roman" charset="0"/>
                <a:cs typeface="Helvetica Neue LT Std 55 Roman" charset="0"/>
              </a:rPr>
              <a:t> </a:t>
            </a:r>
            <a:r>
              <a:rPr lang="es-ES_tradnl" dirty="0" err="1" smtClean="0">
                <a:latin typeface="Helvetica Neue LT Std 55 Roman" charset="0"/>
                <a:ea typeface="Helvetica Neue LT Std 55 Roman" charset="0"/>
                <a:cs typeface="Helvetica Neue LT Std 55 Roman" charset="0"/>
              </a:rPr>
              <a:t>the</a:t>
            </a:r>
            <a:r>
              <a:rPr lang="es-ES_tradnl" dirty="0" smtClean="0">
                <a:latin typeface="Helvetica Neue LT Std 55 Roman" charset="0"/>
                <a:ea typeface="Helvetica Neue LT Std 55 Roman" charset="0"/>
                <a:cs typeface="Helvetica Neue LT Std 55 Roman" charset="0"/>
              </a:rPr>
              <a:t> Road Nueva York, con el apoyo de </a:t>
            </a:r>
            <a:r>
              <a:rPr lang="es-ES_tradnl" dirty="0" err="1" smtClean="0">
                <a:latin typeface="Helvetica Neue LT Std 55 Roman" charset="0"/>
                <a:ea typeface="Helvetica Neue LT Std 55 Roman" charset="0"/>
                <a:cs typeface="Helvetica Neue LT Std 55 Roman" charset="0"/>
              </a:rPr>
              <a:t>Citi</a:t>
            </a:r>
            <a:r>
              <a:rPr lang="es-ES_tradnl" dirty="0" smtClean="0">
                <a:latin typeface="Helvetica Neue LT Std 55 Roman" charset="0"/>
                <a:ea typeface="Helvetica Neue LT Std 55 Roman" charset="0"/>
                <a:cs typeface="Helvetica Neue LT Std 55 Roman" charset="0"/>
              </a:rPr>
              <a:t> </a:t>
            </a:r>
            <a:r>
              <a:rPr lang="es-ES_tradnl" dirty="0" err="1" smtClean="0">
                <a:latin typeface="Helvetica Neue LT Std 55 Roman" charset="0"/>
                <a:ea typeface="Helvetica Neue LT Std 55 Roman" charset="0"/>
                <a:cs typeface="Helvetica Neue LT Std 55 Roman" charset="0"/>
              </a:rPr>
              <a:t>Community</a:t>
            </a:r>
            <a:r>
              <a:rPr lang="es-ES_tradnl" dirty="0" smtClean="0">
                <a:latin typeface="Helvetica Neue LT Std 55 Roman" charset="0"/>
                <a:ea typeface="Helvetica Neue LT Std 55 Roman" charset="0"/>
                <a:cs typeface="Helvetica Neue LT Std 55 Roman" charset="0"/>
              </a:rPr>
              <a:t> </a:t>
            </a:r>
            <a:r>
              <a:rPr lang="es-ES_tradnl" dirty="0" err="1" smtClean="0">
                <a:latin typeface="Helvetica Neue LT Std 55 Roman" charset="0"/>
                <a:ea typeface="Helvetica Neue LT Std 55 Roman" charset="0"/>
                <a:cs typeface="Helvetica Neue LT Std 55 Roman" charset="0"/>
              </a:rPr>
              <a:t>Development</a:t>
            </a:r>
            <a:r>
              <a:rPr lang="es-ES_tradnl" dirty="0" smtClean="0">
                <a:latin typeface="Helvetica Neue LT Std 55 Roman" charset="0"/>
                <a:ea typeface="Helvetica Neue LT Std 55 Roman" charset="0"/>
                <a:cs typeface="Helvetica Neue LT Std 55 Roman" charset="0"/>
              </a:rPr>
              <a:t> para integrar herramientas de empoderamiento financiero y capacitación en el proceso de desarrollo de las cooperativas.</a:t>
            </a:r>
            <a:endParaRPr lang="es-ES_tradnl" dirty="0">
              <a:effectLst/>
              <a:latin typeface="Helvetica Neue LT Std 55 Roman" charset="0"/>
              <a:ea typeface="Helvetica Neue LT Std 55 Roman" charset="0"/>
              <a:cs typeface="Helvetica Neue LT Std 55 Roman"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428802" y="2841196"/>
            <a:ext cx="8334197" cy="40168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spcBef>
                <a:spcPts val="800"/>
              </a:spcBef>
              <a:buNone/>
            </a:pPr>
            <a:r>
              <a:rPr lang="es-ES_tradnl" sz="2000" b="1" dirty="0">
                <a:latin typeface="Helvetica Neue LT Std 55 Roman" charset="0"/>
                <a:ea typeface="Helvetica Neue LT Std 55 Roman" charset="0"/>
                <a:cs typeface="Helvetica Neue LT Std 55 Roman" charset="0"/>
              </a:rPr>
              <a:t>¿Cómo </a:t>
            </a:r>
            <a:r>
              <a:rPr lang="es-ES_tradnl" sz="2000" b="1" dirty="0" smtClean="0">
                <a:latin typeface="Helvetica Neue LT Std 55 Roman" charset="0"/>
                <a:ea typeface="Helvetica Neue LT Std 55 Roman" charset="0"/>
                <a:cs typeface="Helvetica Neue LT Std 55 Roman" charset="0"/>
              </a:rPr>
              <a:t>se comparan ingresos y gastos?</a:t>
            </a:r>
          </a:p>
          <a:p>
            <a:pPr eaLnBrk="1" hangingPunct="1">
              <a:spcBef>
                <a:spcPts val="800"/>
              </a:spcBef>
              <a:buFont typeface="Tahoma" pitchFamily="34" charset="0"/>
              <a:buNone/>
            </a:pPr>
            <a:endParaRPr lang="es-ES_tradnl" sz="2000" dirty="0" smtClean="0">
              <a:latin typeface="Helvetica Neue LT Std 55 Roman" charset="0"/>
              <a:ea typeface="Helvetica Neue LT Std 55 Roman" charset="0"/>
              <a:cs typeface="Helvetica Neue LT Std 55 Roman" charset="0"/>
            </a:endParaRPr>
          </a:p>
          <a:p>
            <a:pPr eaLnBrk="1" hangingPunct="1">
              <a:spcBef>
                <a:spcPct val="0"/>
              </a:spcBef>
            </a:pPr>
            <a:r>
              <a:rPr lang="es-ES_tradnl" sz="2000" dirty="0" smtClean="0">
                <a:latin typeface="Helvetica Neue LT Std 55 Roman" charset="0"/>
                <a:ea typeface="Helvetica Neue LT Std 55 Roman" charset="0"/>
                <a:cs typeface="Helvetica Neue LT Std 55 Roman" charset="0"/>
              </a:rPr>
              <a:t>Si el ingreso y los gastos son iguales – Manejando sus finanzas pero sin avanzar. No hay dinero extra o flujo de caja  </a:t>
            </a:r>
          </a:p>
          <a:p>
            <a:pPr eaLnBrk="1" hangingPunct="1">
              <a:spcBef>
                <a:spcPct val="0"/>
              </a:spcBef>
              <a:buNone/>
            </a:pPr>
            <a:r>
              <a:rPr lang="es-ES_tradnl" sz="2000" dirty="0" smtClean="0">
                <a:latin typeface="Helvetica Neue LT Std 55 Roman" charset="0"/>
                <a:ea typeface="Helvetica Neue LT Std 55 Roman" charset="0"/>
                <a:cs typeface="Helvetica Neue LT Std 55 Roman" charset="0"/>
              </a:rPr>
              <a:t>	</a:t>
            </a:r>
            <a:r>
              <a:rPr lang="es-ES_tradnl" sz="2000" i="1" dirty="0" smtClean="0">
                <a:latin typeface="Helvetica Neue LT Std 55 Roman" charset="0"/>
                <a:ea typeface="Helvetica Neue LT Std 55 Roman" charset="0"/>
                <a:cs typeface="Helvetica Neue LT Std 55 Roman" charset="0"/>
              </a:rPr>
              <a:t>Revise Gastos: ¿</a:t>
            </a:r>
            <a:r>
              <a:rPr lang="es-ES_tradnl" sz="2000" dirty="0" smtClean="0">
                <a:latin typeface="Helvetica Neue LT Std 55 Roman" charset="0"/>
                <a:ea typeface="Helvetica Neue LT Std 55 Roman" charset="0"/>
                <a:cs typeface="Helvetica Neue LT Std 55 Roman" charset="0"/>
              </a:rPr>
              <a:t>Hay alguna reducciones en los gastos que pueden ser usadas para pagar deudas, aumentar ahorros o invertir?</a:t>
            </a:r>
          </a:p>
          <a:p>
            <a:pPr eaLnBrk="1" hangingPunct="1">
              <a:spcBef>
                <a:spcPct val="0"/>
              </a:spcBef>
              <a:buFontTx/>
              <a:buNone/>
            </a:pPr>
            <a:endParaRPr lang="es-ES_tradnl" sz="2000" dirty="0" smtClean="0">
              <a:latin typeface="Helvetica Neue LT Std 55 Roman" charset="0"/>
              <a:ea typeface="Helvetica Neue LT Std 55 Roman" charset="0"/>
              <a:cs typeface="Helvetica Neue LT Std 55 Roman" charset="0"/>
            </a:endParaRPr>
          </a:p>
          <a:p>
            <a:pPr eaLnBrk="1" hangingPunct="1">
              <a:spcBef>
                <a:spcPct val="0"/>
              </a:spcBef>
            </a:pPr>
            <a:r>
              <a:rPr lang="es-ES_tradnl" sz="2000" dirty="0" smtClean="0">
                <a:latin typeface="Helvetica Neue LT Std 55 Roman" charset="0"/>
                <a:ea typeface="Helvetica Neue LT Std 55 Roman" charset="0"/>
                <a:cs typeface="Helvetica Neue LT Std 55 Roman" charset="0"/>
              </a:rPr>
              <a:t>Si el ingreso excede los gastos – Una buena posición. Flujo de caja positivo, hay dinero extra. </a:t>
            </a:r>
          </a:p>
          <a:p>
            <a:pPr eaLnBrk="1" hangingPunct="1">
              <a:spcBef>
                <a:spcPct val="0"/>
              </a:spcBef>
              <a:buNone/>
            </a:pPr>
            <a:r>
              <a:rPr lang="es-ES_tradnl" sz="2000" dirty="0" smtClean="0">
                <a:latin typeface="Helvetica Neue LT Std 55 Roman" charset="0"/>
                <a:ea typeface="Helvetica Neue LT Std 55 Roman" charset="0"/>
                <a:cs typeface="Helvetica Neue LT Std 55 Roman" charset="0"/>
              </a:rPr>
              <a:t>	</a:t>
            </a:r>
            <a:r>
              <a:rPr lang="es-ES_tradnl" sz="2000" i="1" dirty="0" smtClean="0">
                <a:latin typeface="Helvetica Neue LT Std 55 Roman" charset="0"/>
                <a:ea typeface="Helvetica Neue LT Std 55 Roman" charset="0"/>
                <a:cs typeface="Helvetica Neue LT Std 55 Roman" charset="0"/>
              </a:rPr>
              <a:t>Revise Gastos: ¿</a:t>
            </a:r>
            <a:r>
              <a:rPr lang="es-ES_tradnl" sz="2000" dirty="0" smtClean="0">
                <a:latin typeface="Helvetica Neue LT Std 55 Roman" charset="0"/>
                <a:ea typeface="Helvetica Neue LT Std 55 Roman" charset="0"/>
                <a:cs typeface="Helvetica Neue LT Std 55 Roman" charset="0"/>
              </a:rPr>
              <a:t>Hay gastos que pueden ser reducidos para aumentar ahorros e inversiones?</a:t>
            </a:r>
            <a:endParaRPr lang="es-ES_tradnl" sz="2000" dirty="0">
              <a:solidFill>
                <a:srgbClr val="FF0000"/>
              </a:solidFill>
              <a:latin typeface="Helvetica Neue LT Std 55 Roman" charset="0"/>
              <a:ea typeface="Helvetica Neue LT Std 55 Roman" charset="0"/>
              <a:cs typeface="Helvetica Neue LT Std 55 Roman" charset="0"/>
            </a:endParaRPr>
          </a:p>
        </p:txBody>
      </p:sp>
      <p:sp>
        <p:nvSpPr>
          <p:cNvPr id="8" name="Rectangle 7"/>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a:solidFill>
                  <a:srgbClr val="284B23"/>
                </a:solidFill>
                <a:latin typeface="Helvetica Neue LT Std 75" charset="0"/>
                <a:ea typeface="Helvetica Neue LT Std 75" charset="0"/>
                <a:cs typeface="Helvetica Neue LT Std 75" charset="0"/>
              </a:rPr>
              <a:t>Paso 2 </a:t>
            </a:r>
            <a:r>
              <a:rPr lang="mr-IN" sz="2800" b="1" kern="0" dirty="0">
                <a:solidFill>
                  <a:srgbClr val="284B23"/>
                </a:solidFill>
                <a:latin typeface="Helvetica Neue LT Std 75" charset="0"/>
                <a:ea typeface="Helvetica Neue LT Std 75" charset="0"/>
                <a:cs typeface="Helvetica Neue LT Std 75" charset="0"/>
              </a:rPr>
              <a:t>–</a:t>
            </a:r>
            <a:r>
              <a:rPr lang="en-US" sz="2800" b="1" kern="0" dirty="0">
                <a:solidFill>
                  <a:srgbClr val="284B23"/>
                </a:solidFill>
                <a:latin typeface="Helvetica Neue LT Std 75" charset="0"/>
                <a:ea typeface="Helvetica Neue LT Std 75" charset="0"/>
                <a:cs typeface="Helvetica Neue LT Std 75" charset="0"/>
              </a:rPr>
              <a:t> </a:t>
            </a:r>
            <a:r>
              <a:rPr lang="en-US" sz="2800" b="1" kern="0" dirty="0" err="1">
                <a:solidFill>
                  <a:srgbClr val="284B23"/>
                </a:solidFill>
                <a:latin typeface="Helvetica Neue LT Std 75" charset="0"/>
                <a:ea typeface="Helvetica Neue LT Std 75" charset="0"/>
                <a:cs typeface="Helvetica Neue LT Std 75" charset="0"/>
              </a:rPr>
              <a:t>Crear</a:t>
            </a:r>
            <a:r>
              <a:rPr lang="en-US" sz="2800" b="1" kern="0" dirty="0">
                <a:solidFill>
                  <a:srgbClr val="284B23"/>
                </a:solidFill>
                <a:latin typeface="Helvetica Neue LT Std 75" charset="0"/>
                <a:ea typeface="Helvetica Neue LT Std 75" charset="0"/>
                <a:cs typeface="Helvetica Neue LT Std 75" charset="0"/>
              </a:rPr>
              <a:t> un </a:t>
            </a:r>
            <a:r>
              <a:rPr lang="en-US" sz="2800" b="1" kern="0" dirty="0" err="1">
                <a:solidFill>
                  <a:srgbClr val="284B23"/>
                </a:solidFill>
                <a:latin typeface="Helvetica Neue LT Std 75" charset="0"/>
                <a:ea typeface="Helvetica Neue LT Std 75" charset="0"/>
                <a:cs typeface="Helvetica Neue LT Std 75" charset="0"/>
              </a:rPr>
              <a:t>Presupuesto</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2" name="Straight Connector 11"/>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4" name="Title 1"/>
          <p:cNvSpPr txBox="1">
            <a:spLocks/>
          </p:cNvSpPr>
          <p:nvPr/>
        </p:nvSpPr>
        <p:spPr bwMode="auto">
          <a:xfrm>
            <a:off x="428803" y="1774397"/>
            <a:ext cx="711499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r>
              <a:rPr lang="es-ES_tradnl" sz="2400" b="1" dirty="0" smtClean="0">
                <a:solidFill>
                  <a:schemeClr val="tx1"/>
                </a:solidFill>
                <a:latin typeface="Helvetica Neue LT Std 75" charset="0"/>
                <a:ea typeface="Helvetica Neue LT Std 75" charset="0"/>
                <a:cs typeface="Helvetica Neue LT Std 75" charset="0"/>
              </a:rPr>
              <a:t>Creando el Presupuesto</a:t>
            </a:r>
            <a:endParaRPr lang="es-ES_tradnl" sz="2400" b="1" kern="0" dirty="0">
              <a:solidFill>
                <a:schemeClr val="tx1"/>
              </a:solidFill>
              <a:latin typeface="Helvetica Neue LT Std 55 Roman" charset="0"/>
              <a:ea typeface="Helvetica Neue LT Std 55 Roman" charset="0"/>
              <a:cs typeface="Helvetica Neue LT Std 55 Roman"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bwMode="auto">
          <a:xfrm>
            <a:off x="428803" y="2841197"/>
            <a:ext cx="8001000" cy="320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s-ES_tradnl" sz="2000" dirty="0" smtClean="0">
                <a:latin typeface="Helvetica Neue LT Std 55 Roman" charset="0"/>
                <a:ea typeface="Helvetica Neue LT Std 55 Roman" charset="0"/>
                <a:cs typeface="Helvetica Neue LT Std 55 Roman" charset="0"/>
              </a:rPr>
              <a:t>Si los gastos </a:t>
            </a:r>
            <a:r>
              <a:rPr lang="es-ES_tradnl" sz="2000" u="sng" dirty="0" smtClean="0">
                <a:latin typeface="Helvetica Neue LT Std 55 Roman" charset="0"/>
                <a:ea typeface="Helvetica Neue LT Std 55 Roman" charset="0"/>
                <a:cs typeface="Helvetica Neue LT Std 55 Roman" charset="0"/>
              </a:rPr>
              <a:t>exceden</a:t>
            </a:r>
            <a:r>
              <a:rPr lang="es-ES_tradnl" sz="2000" dirty="0" smtClean="0">
                <a:latin typeface="Helvetica Neue LT Std 55 Roman" charset="0"/>
                <a:ea typeface="Helvetica Neue LT Std 55 Roman" charset="0"/>
                <a:cs typeface="Helvetica Neue LT Std 55 Roman" charset="0"/>
              </a:rPr>
              <a:t> el ingreso, usted está perdiendo terreno, especialmente si está usando crédito para cubrir los gastos – flujo de caja negativo. Solo dos opciones:</a:t>
            </a:r>
            <a:br>
              <a:rPr lang="es-ES_tradnl" sz="2000" dirty="0" smtClean="0">
                <a:latin typeface="Helvetica Neue LT Std 55 Roman" charset="0"/>
                <a:ea typeface="Helvetica Neue LT Std 55 Roman" charset="0"/>
                <a:cs typeface="Helvetica Neue LT Std 55 Roman" charset="0"/>
              </a:rPr>
            </a:br>
            <a:r>
              <a:rPr lang="es-ES_tradnl" sz="2000" dirty="0" smtClean="0">
                <a:latin typeface="Helvetica Neue LT Std 55 Roman" charset="0"/>
                <a:ea typeface="Helvetica Neue LT Std 55 Roman" charset="0"/>
                <a:cs typeface="Helvetica Neue LT Std 55 Roman" charset="0"/>
              </a:rPr>
              <a:t/>
            </a:r>
            <a:br>
              <a:rPr lang="es-ES_tradnl" sz="2000" dirty="0" smtClean="0">
                <a:latin typeface="Helvetica Neue LT Std 55 Roman" charset="0"/>
                <a:ea typeface="Helvetica Neue LT Std 55 Roman" charset="0"/>
                <a:cs typeface="Helvetica Neue LT Std 55 Roman" charset="0"/>
              </a:rPr>
            </a:br>
            <a:r>
              <a:rPr lang="es-ES_tradnl" sz="2000" dirty="0" smtClean="0">
                <a:latin typeface="Helvetica Neue LT Std 55 Roman" charset="0"/>
                <a:ea typeface="Helvetica Neue LT Std 55 Roman" charset="0"/>
                <a:cs typeface="Helvetica Neue LT Std 55 Roman" charset="0"/>
              </a:rPr>
              <a:t>	1. Aumentar ingresos, </a:t>
            </a:r>
            <a:r>
              <a:rPr lang="es-ES_tradnl" sz="2000" i="1" dirty="0" smtClean="0">
                <a:latin typeface="Helvetica Neue LT Std 55 Roman" charset="0"/>
                <a:ea typeface="Helvetica Neue LT Std 55 Roman" charset="0"/>
                <a:cs typeface="Helvetica Neue LT Std 55 Roman" charset="0"/>
              </a:rPr>
              <a:t>y/o</a:t>
            </a:r>
            <a:r>
              <a:rPr lang="es-ES_tradnl" sz="2000" dirty="0" smtClean="0">
                <a:latin typeface="Helvetica Neue LT Std 55 Roman" charset="0"/>
                <a:ea typeface="Helvetica Neue LT Std 55 Roman" charset="0"/>
                <a:cs typeface="Helvetica Neue LT Std 55 Roman" charset="0"/>
              </a:rPr>
              <a:t/>
            </a:r>
            <a:br>
              <a:rPr lang="es-ES_tradnl" sz="2000" dirty="0" smtClean="0">
                <a:latin typeface="Helvetica Neue LT Std 55 Roman" charset="0"/>
                <a:ea typeface="Helvetica Neue LT Std 55 Roman" charset="0"/>
                <a:cs typeface="Helvetica Neue LT Std 55 Roman" charset="0"/>
              </a:rPr>
            </a:br>
            <a:r>
              <a:rPr lang="es-ES_tradnl" sz="2000" dirty="0" smtClean="0">
                <a:latin typeface="Helvetica Neue LT Std 55 Roman" charset="0"/>
                <a:ea typeface="Helvetica Neue LT Std 55 Roman" charset="0"/>
                <a:cs typeface="Helvetica Neue LT Std 55 Roman" charset="0"/>
              </a:rPr>
              <a:t>	2. Disminuir gastos</a:t>
            </a:r>
            <a:endParaRPr lang="es-ES_tradnl" sz="2000" dirty="0">
              <a:latin typeface="Helvetica Neue LT Std 55 Roman" charset="0"/>
              <a:ea typeface="Helvetica Neue LT Std 55 Roman" charset="0"/>
              <a:cs typeface="Helvetica Neue LT Std 55 Roman" charset="0"/>
            </a:endParaRPr>
          </a:p>
        </p:txBody>
      </p:sp>
      <p:sp>
        <p:nvSpPr>
          <p:cNvPr id="9" name="Rectangle 8"/>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a:solidFill>
                  <a:srgbClr val="284B23"/>
                </a:solidFill>
                <a:latin typeface="Helvetica Neue LT Std 75" charset="0"/>
                <a:ea typeface="Helvetica Neue LT Std 75" charset="0"/>
                <a:cs typeface="Helvetica Neue LT Std 75" charset="0"/>
              </a:rPr>
              <a:t>Paso 2 </a:t>
            </a:r>
            <a:r>
              <a:rPr lang="mr-IN" sz="2800" b="1" kern="0" dirty="0">
                <a:solidFill>
                  <a:srgbClr val="284B23"/>
                </a:solidFill>
                <a:latin typeface="Helvetica Neue LT Std 75" charset="0"/>
                <a:ea typeface="Helvetica Neue LT Std 75" charset="0"/>
                <a:cs typeface="Helvetica Neue LT Std 75" charset="0"/>
              </a:rPr>
              <a:t>–</a:t>
            </a:r>
            <a:r>
              <a:rPr lang="en-US" sz="2800" b="1" kern="0" dirty="0">
                <a:solidFill>
                  <a:srgbClr val="284B23"/>
                </a:solidFill>
                <a:latin typeface="Helvetica Neue LT Std 75" charset="0"/>
                <a:ea typeface="Helvetica Neue LT Std 75" charset="0"/>
                <a:cs typeface="Helvetica Neue LT Std 75" charset="0"/>
              </a:rPr>
              <a:t> </a:t>
            </a:r>
            <a:r>
              <a:rPr lang="en-US" sz="2800" b="1" kern="0" dirty="0" err="1">
                <a:solidFill>
                  <a:srgbClr val="284B23"/>
                </a:solidFill>
                <a:latin typeface="Helvetica Neue LT Std 75" charset="0"/>
                <a:ea typeface="Helvetica Neue LT Std 75" charset="0"/>
                <a:cs typeface="Helvetica Neue LT Std 75" charset="0"/>
              </a:rPr>
              <a:t>Crear</a:t>
            </a:r>
            <a:r>
              <a:rPr lang="en-US" sz="2800" b="1" kern="0" dirty="0">
                <a:solidFill>
                  <a:srgbClr val="284B23"/>
                </a:solidFill>
                <a:latin typeface="Helvetica Neue LT Std 75" charset="0"/>
                <a:ea typeface="Helvetica Neue LT Std 75" charset="0"/>
                <a:cs typeface="Helvetica Neue LT Std 75" charset="0"/>
              </a:rPr>
              <a:t> un </a:t>
            </a:r>
            <a:r>
              <a:rPr lang="en-US" sz="2800" b="1" kern="0" dirty="0" err="1">
                <a:solidFill>
                  <a:srgbClr val="284B23"/>
                </a:solidFill>
                <a:latin typeface="Helvetica Neue LT Std 75" charset="0"/>
                <a:ea typeface="Helvetica Neue LT Std 75" charset="0"/>
                <a:cs typeface="Helvetica Neue LT Std 75" charset="0"/>
              </a:rPr>
              <a:t>Presupuesto</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3" name="Straight Connector 12"/>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5" name="Title 1"/>
          <p:cNvSpPr txBox="1">
            <a:spLocks/>
          </p:cNvSpPr>
          <p:nvPr/>
        </p:nvSpPr>
        <p:spPr bwMode="auto">
          <a:xfrm>
            <a:off x="428803" y="1774397"/>
            <a:ext cx="711499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s-ES_tradnl" sz="2400" b="1" dirty="0" smtClean="0">
                <a:latin typeface="Helvetica Neue LT Std 75" charset="0"/>
                <a:ea typeface="Helvetica Neue LT Std 75" charset="0"/>
                <a:cs typeface="Helvetica Neue LT Std 75" charset="0"/>
              </a:rPr>
              <a:t>Creando el Presupuesto</a:t>
            </a:r>
            <a:endParaRPr lang="es-ES_tradnl" sz="2400" b="1" dirty="0">
              <a:latin typeface="Helvetica Neue LT Std 75" charset="0"/>
              <a:ea typeface="Helvetica Neue LT Std 75" charset="0"/>
              <a:cs typeface="Helvetica Neue LT Std 75"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bwMode="auto">
          <a:xfrm>
            <a:off x="428803" y="2841197"/>
            <a:ext cx="8001000" cy="320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90000"/>
              </a:lnSpc>
            </a:pPr>
            <a:r>
              <a:rPr lang="es-ES_tradnl" sz="2000" dirty="0" smtClean="0">
                <a:latin typeface="Helvetica Neue LT Std 55 Roman" charset="0"/>
                <a:ea typeface="Helvetica Neue LT Std 55 Roman" charset="0"/>
                <a:cs typeface="Helvetica Neue LT Std 55 Roman" charset="0"/>
              </a:rPr>
              <a:t>Revisar Estado de Ingresos y Gastos actuales</a:t>
            </a:r>
          </a:p>
          <a:p>
            <a:pPr eaLnBrk="1" hangingPunct="1">
              <a:lnSpc>
                <a:spcPct val="90000"/>
              </a:lnSpc>
            </a:pPr>
            <a:r>
              <a:rPr lang="es-ES_tradnl" sz="2000" dirty="0" smtClean="0">
                <a:latin typeface="Helvetica Neue LT Std 55 Roman" charset="0"/>
                <a:ea typeface="Helvetica Neue LT Std 55 Roman" charset="0"/>
                <a:cs typeface="Helvetica Neue LT Std 55 Roman" charset="0"/>
              </a:rPr>
              <a:t>Priorizar – Decidir dónde se colocarán los fondos disponibles</a:t>
            </a:r>
          </a:p>
          <a:p>
            <a:pPr eaLnBrk="1" hangingPunct="1">
              <a:lnSpc>
                <a:spcPct val="90000"/>
              </a:lnSpc>
            </a:pPr>
            <a:r>
              <a:rPr lang="es-ES_tradnl" sz="2000" dirty="0" smtClean="0">
                <a:latin typeface="Helvetica Neue LT Std 55 Roman" charset="0"/>
                <a:ea typeface="Helvetica Neue LT Std 55 Roman" charset="0"/>
                <a:cs typeface="Helvetica Neue LT Std 55 Roman" charset="0"/>
              </a:rPr>
              <a:t>Reducir gastos donde sea posible</a:t>
            </a:r>
            <a:endParaRPr lang="es-ES_tradnl" sz="2000" dirty="0">
              <a:latin typeface="Helvetica Neue LT Std 55 Roman" charset="0"/>
              <a:ea typeface="Helvetica Neue LT Std 55 Roman" charset="0"/>
              <a:cs typeface="Helvetica Neue LT Std 55 Roman" charset="0"/>
            </a:endParaRPr>
          </a:p>
        </p:txBody>
      </p:sp>
      <p:sp>
        <p:nvSpPr>
          <p:cNvPr id="9" name="Rectangle 8"/>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a:solidFill>
                  <a:srgbClr val="284B23"/>
                </a:solidFill>
                <a:latin typeface="Helvetica Neue LT Std 75" charset="0"/>
                <a:ea typeface="Helvetica Neue LT Std 75" charset="0"/>
                <a:cs typeface="Helvetica Neue LT Std 75" charset="0"/>
              </a:rPr>
              <a:t>Paso 2 </a:t>
            </a:r>
            <a:r>
              <a:rPr lang="mr-IN" sz="2800" b="1" kern="0" dirty="0">
                <a:solidFill>
                  <a:srgbClr val="284B23"/>
                </a:solidFill>
                <a:latin typeface="Helvetica Neue LT Std 75" charset="0"/>
                <a:ea typeface="Helvetica Neue LT Std 75" charset="0"/>
                <a:cs typeface="Helvetica Neue LT Std 75" charset="0"/>
              </a:rPr>
              <a:t>–</a:t>
            </a:r>
            <a:r>
              <a:rPr lang="en-US" sz="2800" b="1" kern="0" dirty="0">
                <a:solidFill>
                  <a:srgbClr val="284B23"/>
                </a:solidFill>
                <a:latin typeface="Helvetica Neue LT Std 75" charset="0"/>
                <a:ea typeface="Helvetica Neue LT Std 75" charset="0"/>
                <a:cs typeface="Helvetica Neue LT Std 75" charset="0"/>
              </a:rPr>
              <a:t> </a:t>
            </a:r>
            <a:r>
              <a:rPr lang="en-US" sz="2800" b="1" kern="0" dirty="0" err="1">
                <a:solidFill>
                  <a:srgbClr val="284B23"/>
                </a:solidFill>
                <a:latin typeface="Helvetica Neue LT Std 75" charset="0"/>
                <a:ea typeface="Helvetica Neue LT Std 75" charset="0"/>
                <a:cs typeface="Helvetica Neue LT Std 75" charset="0"/>
              </a:rPr>
              <a:t>Crear</a:t>
            </a:r>
            <a:r>
              <a:rPr lang="en-US" sz="2800" b="1" kern="0" dirty="0">
                <a:solidFill>
                  <a:srgbClr val="284B23"/>
                </a:solidFill>
                <a:latin typeface="Helvetica Neue LT Std 75" charset="0"/>
                <a:ea typeface="Helvetica Neue LT Std 75" charset="0"/>
                <a:cs typeface="Helvetica Neue LT Std 75" charset="0"/>
              </a:rPr>
              <a:t> un </a:t>
            </a:r>
            <a:r>
              <a:rPr lang="en-US" sz="2800" b="1" kern="0" dirty="0" err="1">
                <a:solidFill>
                  <a:srgbClr val="284B23"/>
                </a:solidFill>
                <a:latin typeface="Helvetica Neue LT Std 75" charset="0"/>
                <a:ea typeface="Helvetica Neue LT Std 75" charset="0"/>
                <a:cs typeface="Helvetica Neue LT Std 75" charset="0"/>
              </a:rPr>
              <a:t>Presupuesto</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3" name="Straight Connector 12"/>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5" name="Title 1"/>
          <p:cNvSpPr txBox="1">
            <a:spLocks/>
          </p:cNvSpPr>
          <p:nvPr/>
        </p:nvSpPr>
        <p:spPr bwMode="auto">
          <a:xfrm>
            <a:off x="428803" y="1774397"/>
            <a:ext cx="711499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r>
              <a:rPr lang="es-ES_tradnl" sz="2400" b="1" dirty="0" smtClean="0">
                <a:solidFill>
                  <a:schemeClr val="tx1"/>
                </a:solidFill>
                <a:latin typeface="Helvetica Neue LT Std 75" charset="0"/>
                <a:ea typeface="Helvetica Neue LT Std 75" charset="0"/>
                <a:cs typeface="Helvetica Neue LT Std 75" charset="0"/>
              </a:rPr>
              <a:t>Preparando el Presupuesto</a:t>
            </a:r>
            <a:endParaRPr lang="es-ES_tradnl" sz="2400" b="1" kern="0" dirty="0">
              <a:solidFill>
                <a:schemeClr val="tx1"/>
              </a:solidFill>
              <a:latin typeface="Helvetica Neue LT Std 55 Roman" charset="0"/>
              <a:ea typeface="Helvetica Neue LT Std 55 Roman" charset="0"/>
              <a:cs typeface="Helvetica Neue LT Std 55 Roman"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4294967295"/>
          </p:nvPr>
        </p:nvSpPr>
        <p:spPr>
          <a:xfrm>
            <a:off x="428803" y="2057400"/>
            <a:ext cx="5895797" cy="3405188"/>
          </a:xfrm>
          <a:prstGeom prst="rect">
            <a:avLst/>
          </a:prstGeom>
        </p:spPr>
        <p:txBody>
          <a:bodyPr/>
          <a:lstStyle/>
          <a:p>
            <a:pPr eaLnBrk="1" hangingPunct="1">
              <a:spcBef>
                <a:spcPts val="800"/>
              </a:spcBef>
            </a:pPr>
            <a:r>
              <a:rPr lang="es-ES_tradnl" sz="2400" b="1" dirty="0" smtClean="0">
                <a:latin typeface="Helvetica Neue LT Std 75" charset="0"/>
                <a:ea typeface="Helvetica Neue LT Std 75" charset="0"/>
                <a:cs typeface="Helvetica Neue LT Std 75" charset="0"/>
              </a:rPr>
              <a:t>Asignar porciones de ingreso para ahorros y/o inversiones</a:t>
            </a:r>
          </a:p>
          <a:p>
            <a:pPr eaLnBrk="1" hangingPunct="1">
              <a:spcBef>
                <a:spcPts val="800"/>
              </a:spcBef>
            </a:pPr>
            <a:endParaRPr lang="es-ES_tradnl" sz="2400" b="1" dirty="0" smtClean="0">
              <a:latin typeface="Helvetica Neue LT Std 75" charset="0"/>
              <a:ea typeface="Helvetica Neue LT Std 75" charset="0"/>
              <a:cs typeface="Helvetica Neue LT Std 75" charset="0"/>
            </a:endParaRPr>
          </a:p>
          <a:p>
            <a:pPr eaLnBrk="1" hangingPunct="1">
              <a:spcBef>
                <a:spcPts val="800"/>
              </a:spcBef>
            </a:pPr>
            <a:r>
              <a:rPr lang="es-ES_tradnl" sz="2400" b="1" dirty="0" smtClean="0">
                <a:latin typeface="Helvetica Neue LT Std 75" charset="0"/>
                <a:ea typeface="Helvetica Neue LT Std 75" charset="0"/>
                <a:cs typeface="Helvetica Neue LT Std 75" charset="0"/>
              </a:rPr>
              <a:t>Permitir flexibilidad</a:t>
            </a:r>
          </a:p>
          <a:p>
            <a:pPr eaLnBrk="1" hangingPunct="1">
              <a:spcBef>
                <a:spcPts val="800"/>
              </a:spcBef>
            </a:pPr>
            <a:endParaRPr lang="es-ES_tradnl" sz="2400" b="1" dirty="0" smtClean="0">
              <a:latin typeface="Helvetica Neue LT Std 75" charset="0"/>
              <a:ea typeface="Helvetica Neue LT Std 75" charset="0"/>
              <a:cs typeface="Helvetica Neue LT Std 75" charset="0"/>
            </a:endParaRPr>
          </a:p>
          <a:p>
            <a:pPr eaLnBrk="1" hangingPunct="1">
              <a:spcBef>
                <a:spcPts val="800"/>
              </a:spcBef>
            </a:pPr>
            <a:r>
              <a:rPr lang="es-ES_tradnl" sz="2400" b="1" dirty="0" smtClean="0">
                <a:latin typeface="Helvetica Neue LT Std 75" charset="0"/>
                <a:ea typeface="Helvetica Neue LT Std 75" charset="0"/>
                <a:cs typeface="Helvetica Neue LT Std 75" charset="0"/>
              </a:rPr>
              <a:t>Alineados con las metas</a:t>
            </a:r>
            <a:endParaRPr lang="es-ES_tradnl" sz="2400" b="1" dirty="0">
              <a:latin typeface="Helvetica Neue LT Std 75" charset="0"/>
              <a:ea typeface="Helvetica Neue LT Std 75" charset="0"/>
              <a:cs typeface="Helvetica Neue LT Std 75" charset="0"/>
            </a:endParaRPr>
          </a:p>
        </p:txBody>
      </p:sp>
      <p:sp>
        <p:nvSpPr>
          <p:cNvPr id="10"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Paso 3 </a:t>
            </a:r>
            <a:r>
              <a:rPr lang="mr-IN" sz="2800" b="1" kern="0" dirty="0" smtClean="0">
                <a:solidFill>
                  <a:srgbClr val="284B23"/>
                </a:solidFill>
                <a:latin typeface="Helvetica Neue LT Std 75" charset="0"/>
                <a:ea typeface="Helvetica Neue LT Std 75" charset="0"/>
                <a:cs typeface="Helvetica Neue LT Std 75" charset="0"/>
              </a:rPr>
              <a:t>–</a:t>
            </a:r>
            <a:r>
              <a:rPr lang="en-US" sz="2800" b="1" kern="0" dirty="0" smtClean="0">
                <a:solidFill>
                  <a:srgbClr val="284B23"/>
                </a:solidFill>
                <a:latin typeface="Helvetica Neue LT Std 75" charset="0"/>
                <a:ea typeface="Helvetica Neue LT Std 75" charset="0"/>
                <a:cs typeface="Helvetica Neue LT Std 75" charset="0"/>
              </a:rPr>
              <a:t> </a:t>
            </a:r>
            <a:r>
              <a:rPr lang="en-US" sz="2800" b="1" dirty="0" err="1">
                <a:solidFill>
                  <a:srgbClr val="284B23"/>
                </a:solidFill>
                <a:latin typeface="Helvetica Neue LT Std 75" charset="0"/>
                <a:ea typeface="Helvetica Neue LT Std 75" charset="0"/>
                <a:cs typeface="Helvetica Neue LT Std 75" charset="0"/>
              </a:rPr>
              <a:t>Crear</a:t>
            </a:r>
            <a:r>
              <a:rPr lang="en-US" sz="2800" b="1" dirty="0">
                <a:solidFill>
                  <a:srgbClr val="284B23"/>
                </a:solidFill>
                <a:latin typeface="Helvetica Neue LT Std 75" charset="0"/>
                <a:ea typeface="Helvetica Neue LT Std 75" charset="0"/>
                <a:cs typeface="Helvetica Neue LT Std 75" charset="0"/>
              </a:rPr>
              <a:t> Plan de </a:t>
            </a:r>
            <a:r>
              <a:rPr lang="en-US" sz="2800" b="1" dirty="0" err="1">
                <a:solidFill>
                  <a:srgbClr val="284B23"/>
                </a:solidFill>
                <a:latin typeface="Helvetica Neue LT Std 75" charset="0"/>
                <a:ea typeface="Helvetica Neue LT Std 75" charset="0"/>
                <a:cs typeface="Helvetica Neue LT Std 75" charset="0"/>
              </a:rPr>
              <a:t>Ahorros</a:t>
            </a:r>
            <a:r>
              <a:rPr lang="en-US" sz="2800" b="1" dirty="0">
                <a:solidFill>
                  <a:srgbClr val="284B23"/>
                </a:solidFill>
                <a:latin typeface="Helvetica Neue LT Std 75" charset="0"/>
                <a:ea typeface="Helvetica Neue LT Std 75" charset="0"/>
                <a:cs typeface="Helvetica Neue LT Std 75" charset="0"/>
              </a:rPr>
              <a:t> e </a:t>
            </a:r>
            <a:r>
              <a:rPr lang="en-US" sz="2800" b="1" dirty="0" err="1">
                <a:solidFill>
                  <a:srgbClr val="284B23"/>
                </a:solidFill>
                <a:latin typeface="Helvetica Neue LT Std 75" charset="0"/>
                <a:ea typeface="Helvetica Neue LT Std 75" charset="0"/>
                <a:cs typeface="Helvetica Neue LT Std 75" charset="0"/>
              </a:rPr>
              <a:t>Inversión</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2" name="Straight Connector 11"/>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1"/>
          <p:cNvSpPr txBox="1">
            <a:spLocks/>
          </p:cNvSpPr>
          <p:nvPr/>
        </p:nvSpPr>
        <p:spPr bwMode="auto">
          <a:xfrm>
            <a:off x="428802" y="765358"/>
            <a:ext cx="8638997"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600" b="1" kern="0" dirty="0" smtClean="0">
                <a:solidFill>
                  <a:srgbClr val="284B23"/>
                </a:solidFill>
                <a:latin typeface="Helvetica Neue LT Std 75" charset="0"/>
                <a:ea typeface="Helvetica Neue LT Std 75" charset="0"/>
                <a:cs typeface="Helvetica Neue LT Std 75" charset="0"/>
              </a:rPr>
              <a:t>Paso 4 </a:t>
            </a:r>
            <a:r>
              <a:rPr lang="mr-IN" sz="2600" b="1" kern="0" dirty="0" smtClean="0">
                <a:solidFill>
                  <a:srgbClr val="284B23"/>
                </a:solidFill>
                <a:latin typeface="Helvetica Neue LT Std 75" charset="0"/>
                <a:ea typeface="Helvetica Neue LT Std 75" charset="0"/>
                <a:cs typeface="Helvetica Neue LT Std 75" charset="0"/>
              </a:rPr>
              <a:t>–</a:t>
            </a:r>
            <a:r>
              <a:rPr lang="en-US" sz="2600" b="1" kern="0" dirty="0" smtClean="0">
                <a:solidFill>
                  <a:srgbClr val="284B23"/>
                </a:solidFill>
                <a:latin typeface="Helvetica Neue LT Std 75" charset="0"/>
                <a:ea typeface="Helvetica Neue LT Std 75" charset="0"/>
                <a:cs typeface="Helvetica Neue LT Std 75" charset="0"/>
              </a:rPr>
              <a:t> </a:t>
            </a:r>
            <a:r>
              <a:rPr lang="en-US" sz="2600" b="1" dirty="0" err="1">
                <a:solidFill>
                  <a:srgbClr val="284B23"/>
                </a:solidFill>
                <a:latin typeface="Helvetica Neue LT Std 75" charset="0"/>
                <a:ea typeface="Helvetica Neue LT Std 75" charset="0"/>
                <a:cs typeface="Helvetica Neue LT Std 75" charset="0"/>
              </a:rPr>
              <a:t>Crear</a:t>
            </a:r>
            <a:r>
              <a:rPr lang="en-US" sz="2600" b="1" dirty="0">
                <a:solidFill>
                  <a:srgbClr val="284B23"/>
                </a:solidFill>
                <a:latin typeface="Helvetica Neue LT Std 75" charset="0"/>
                <a:ea typeface="Helvetica Neue LT Std 75" charset="0"/>
                <a:cs typeface="Helvetica Neue LT Std 75" charset="0"/>
              </a:rPr>
              <a:t> un Plan para </a:t>
            </a:r>
            <a:r>
              <a:rPr lang="en-US" sz="2600" b="1" dirty="0" err="1">
                <a:solidFill>
                  <a:srgbClr val="284B23"/>
                </a:solidFill>
                <a:latin typeface="Helvetica Neue LT Std 75" charset="0"/>
                <a:ea typeface="Helvetica Neue LT Std 75" charset="0"/>
                <a:cs typeface="Helvetica Neue LT Std 75" charset="0"/>
              </a:rPr>
              <a:t>Gastos</a:t>
            </a:r>
            <a:r>
              <a:rPr lang="en-US" sz="2600" b="1" dirty="0">
                <a:solidFill>
                  <a:srgbClr val="284B23"/>
                </a:solidFill>
                <a:latin typeface="Helvetica Neue LT Std 75" charset="0"/>
                <a:ea typeface="Helvetica Neue LT Std 75" charset="0"/>
                <a:cs typeface="Helvetica Neue LT Std 75" charset="0"/>
              </a:rPr>
              <a:t> </a:t>
            </a:r>
            <a:r>
              <a:rPr lang="en-US" sz="2600" b="1" dirty="0" err="1">
                <a:solidFill>
                  <a:srgbClr val="284B23"/>
                </a:solidFill>
                <a:latin typeface="Helvetica Neue LT Std 75" charset="0"/>
                <a:ea typeface="Helvetica Neue LT Std 75" charset="0"/>
                <a:cs typeface="Helvetica Neue LT Std 75" charset="0"/>
              </a:rPr>
              <a:t>Discrecionarios</a:t>
            </a:r>
            <a:endParaRPr lang="en-US" sz="2600" b="1" kern="0" dirty="0">
              <a:solidFill>
                <a:srgbClr val="284B23"/>
              </a:solidFill>
              <a:latin typeface="Helvetica Neue LT Std 75" charset="0"/>
              <a:ea typeface="Helvetica Neue LT Std 75" charset="0"/>
              <a:cs typeface="Helvetica Neue LT Std 75" charset="0"/>
            </a:endParaRPr>
          </a:p>
        </p:txBody>
      </p:sp>
      <p:cxnSp>
        <p:nvCxnSpPr>
          <p:cNvPr id="12" name="Straight Connector 11"/>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6" name="Content Placeholder 2"/>
          <p:cNvSpPr txBox="1">
            <a:spLocks/>
          </p:cNvSpPr>
          <p:nvPr/>
        </p:nvSpPr>
        <p:spPr bwMode="auto">
          <a:xfrm>
            <a:off x="428803" y="2057400"/>
            <a:ext cx="7876997"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eaLnBrk="1" hangingPunct="1">
              <a:spcBef>
                <a:spcPts val="800"/>
              </a:spcBef>
              <a:buNone/>
            </a:pPr>
            <a:r>
              <a:rPr lang="es-ES_tradnl" sz="2400" b="1" dirty="0" smtClean="0">
                <a:latin typeface="Helvetica Neue LT Std 75" charset="0"/>
                <a:ea typeface="Helvetica Neue LT Std 75" charset="0"/>
                <a:cs typeface="Helvetica Neue LT Std 75" charset="0"/>
              </a:rPr>
              <a:t>Después que el presupuesto estabilice la situación financiera (conozca su límite máximo para gastar)</a:t>
            </a:r>
          </a:p>
          <a:p>
            <a:pPr marL="0" indent="0" eaLnBrk="1" hangingPunct="1">
              <a:spcBef>
                <a:spcPts val="800"/>
              </a:spcBef>
              <a:buNone/>
            </a:pPr>
            <a:endParaRPr lang="es-ES_tradnl" sz="2400" b="1" dirty="0" smtClean="0">
              <a:latin typeface="Helvetica Neue LT Std 75" charset="0"/>
              <a:ea typeface="Helvetica Neue LT Std 75" charset="0"/>
              <a:cs typeface="Helvetica Neue LT Std 75" charset="0"/>
            </a:endParaRPr>
          </a:p>
          <a:p>
            <a:pPr marL="0" indent="0" eaLnBrk="1" hangingPunct="1">
              <a:spcBef>
                <a:spcPts val="800"/>
              </a:spcBef>
              <a:buNone/>
            </a:pPr>
            <a:r>
              <a:rPr lang="es-ES_tradnl" sz="2400" b="1" dirty="0" smtClean="0">
                <a:latin typeface="Helvetica Neue LT Std 75" charset="0"/>
                <a:ea typeface="Helvetica Neue LT Std 75" charset="0"/>
                <a:cs typeface="Helvetica Neue LT Std 75" charset="0"/>
              </a:rPr>
              <a:t>Permita flexibilidad mientras vive de acuerdo a sus posibilidades – aplicación proactiva de fondos</a:t>
            </a:r>
          </a:p>
          <a:p>
            <a:pPr marL="0" indent="0" eaLnBrk="1" hangingPunct="1">
              <a:spcBef>
                <a:spcPts val="800"/>
              </a:spcBef>
              <a:buNone/>
            </a:pPr>
            <a:endParaRPr lang="es-ES_tradnl" sz="2400" b="1" dirty="0" smtClean="0">
              <a:latin typeface="Helvetica Neue LT Std 75" charset="0"/>
              <a:ea typeface="Helvetica Neue LT Std 75" charset="0"/>
              <a:cs typeface="Helvetica Neue LT Std 75" charset="0"/>
            </a:endParaRPr>
          </a:p>
          <a:p>
            <a:pPr marL="0" indent="0" eaLnBrk="1" hangingPunct="1">
              <a:spcBef>
                <a:spcPts val="800"/>
              </a:spcBef>
              <a:buNone/>
            </a:pPr>
            <a:r>
              <a:rPr lang="es-ES_tradnl" sz="2400" b="1" dirty="0" smtClean="0">
                <a:latin typeface="Helvetica Neue LT Std 75" charset="0"/>
                <a:ea typeface="Helvetica Neue LT Std 75" charset="0"/>
                <a:cs typeface="Helvetica Neue LT Std 75" charset="0"/>
              </a:rPr>
              <a:t>Atado a sus metas</a:t>
            </a:r>
            <a:endParaRPr lang="es-ES_tradnl" sz="2400" b="1" dirty="0">
              <a:latin typeface="Helvetica Neue LT Std 75" charset="0"/>
              <a:ea typeface="Helvetica Neue LT Std 75" charset="0"/>
              <a:cs typeface="Helvetica Neue LT Std 75"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p:cNvSpPr>
            <a:spLocks noGrp="1"/>
          </p:cNvSpPr>
          <p:nvPr>
            <p:ph idx="4294967295"/>
          </p:nvPr>
        </p:nvSpPr>
        <p:spPr>
          <a:xfrm>
            <a:off x="428802" y="2057400"/>
            <a:ext cx="8229600" cy="3786188"/>
          </a:xfrm>
          <a:prstGeom prst="rect">
            <a:avLst/>
          </a:prstGeom>
        </p:spPr>
        <p:txBody>
          <a:bodyPr/>
          <a:lstStyle/>
          <a:p>
            <a:pPr eaLnBrk="1" hangingPunct="1">
              <a:spcBef>
                <a:spcPts val="1500"/>
              </a:spcBef>
            </a:pPr>
            <a:r>
              <a:rPr lang="es-ES_tradnl" sz="2400" b="1" dirty="0" smtClean="0"/>
              <a:t>Integrar</a:t>
            </a:r>
          </a:p>
          <a:p>
            <a:pPr lvl="1" eaLnBrk="1" hangingPunct="1">
              <a:spcBef>
                <a:spcPts val="1500"/>
              </a:spcBef>
              <a:buFont typeface="Courier New" charset="0"/>
              <a:buChar char="o"/>
            </a:pPr>
            <a:r>
              <a:rPr lang="es-ES_tradnl" sz="2400" dirty="0" smtClean="0">
                <a:latin typeface="Helvetica Neue LT Std 55 Roman" charset="0"/>
                <a:ea typeface="Helvetica Neue LT Std 55 Roman" charset="0"/>
                <a:cs typeface="Helvetica Neue LT Std 55 Roman" charset="0"/>
              </a:rPr>
              <a:t>Presupuesto</a:t>
            </a:r>
          </a:p>
          <a:p>
            <a:pPr lvl="1" eaLnBrk="1" hangingPunct="1">
              <a:spcBef>
                <a:spcPts val="1500"/>
              </a:spcBef>
              <a:buFont typeface="Courier New" charset="0"/>
              <a:buChar char="o"/>
            </a:pPr>
            <a:r>
              <a:rPr lang="es-ES_tradnl" sz="2400" dirty="0" smtClean="0">
                <a:latin typeface="Helvetica Neue LT Std 55 Roman" charset="0"/>
                <a:ea typeface="Helvetica Neue LT Std 55 Roman" charset="0"/>
                <a:cs typeface="Helvetica Neue LT Std 55 Roman" charset="0"/>
              </a:rPr>
              <a:t>Plan de Ahorros e Inversiones</a:t>
            </a:r>
          </a:p>
          <a:p>
            <a:pPr lvl="1" eaLnBrk="1" hangingPunct="1">
              <a:spcBef>
                <a:spcPts val="1500"/>
              </a:spcBef>
              <a:buFont typeface="Courier New" charset="0"/>
              <a:buChar char="o"/>
            </a:pPr>
            <a:r>
              <a:rPr lang="es-ES_tradnl" sz="2400" dirty="0" smtClean="0">
                <a:latin typeface="Helvetica Neue LT Std 55 Roman" charset="0"/>
                <a:ea typeface="Helvetica Neue LT Std 55 Roman" charset="0"/>
                <a:cs typeface="Helvetica Neue LT Std 55 Roman" charset="0"/>
              </a:rPr>
              <a:t>Plan de Gastos</a:t>
            </a:r>
            <a:br>
              <a:rPr lang="es-ES_tradnl" sz="2400" dirty="0" smtClean="0">
                <a:latin typeface="Helvetica Neue LT Std 55 Roman" charset="0"/>
                <a:ea typeface="Helvetica Neue LT Std 55 Roman" charset="0"/>
                <a:cs typeface="Helvetica Neue LT Std 55 Roman" charset="0"/>
              </a:rPr>
            </a:br>
            <a:endParaRPr lang="es-ES_tradnl" sz="2400" dirty="0" smtClean="0">
              <a:latin typeface="Helvetica Neue LT Std 55 Roman" charset="0"/>
              <a:ea typeface="Helvetica Neue LT Std 55 Roman" charset="0"/>
              <a:cs typeface="Helvetica Neue LT Std 55 Roman" charset="0"/>
            </a:endParaRPr>
          </a:p>
          <a:p>
            <a:pPr eaLnBrk="1" hangingPunct="1">
              <a:spcBef>
                <a:spcPts val="1500"/>
              </a:spcBef>
            </a:pPr>
            <a:r>
              <a:rPr lang="es-ES_tradnl" sz="2400" b="1" dirty="0" smtClean="0"/>
              <a:t>Revisar y actualizar el presupuesto integrado, ahorros e inversiones y plan de gastos</a:t>
            </a:r>
            <a:endParaRPr lang="es-ES_tradnl" sz="2400" b="1" dirty="0"/>
          </a:p>
        </p:txBody>
      </p:sp>
      <p:sp>
        <p:nvSpPr>
          <p:cNvPr id="7" name="Rectangle 6"/>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txBox="1">
            <a:spLocks/>
          </p:cNvSpPr>
          <p:nvPr/>
        </p:nvSpPr>
        <p:spPr bwMode="auto">
          <a:xfrm>
            <a:off x="428802" y="765358"/>
            <a:ext cx="8638997"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Paso 5 </a:t>
            </a:r>
            <a:r>
              <a:rPr lang="mr-IN" sz="2800" b="1" kern="0" dirty="0" smtClean="0">
                <a:solidFill>
                  <a:srgbClr val="284B23"/>
                </a:solidFill>
                <a:latin typeface="Helvetica Neue LT Std 75" charset="0"/>
                <a:ea typeface="Helvetica Neue LT Std 75" charset="0"/>
                <a:cs typeface="Helvetica Neue LT Std 75" charset="0"/>
              </a:rPr>
              <a:t>–</a:t>
            </a:r>
            <a:r>
              <a:rPr lang="en-US" sz="2800" b="1" kern="0" dirty="0" smtClean="0">
                <a:solidFill>
                  <a:srgbClr val="284B23"/>
                </a:solidFill>
                <a:latin typeface="Helvetica Neue LT Std 75" charset="0"/>
                <a:ea typeface="Helvetica Neue LT Std 75" charset="0"/>
                <a:cs typeface="Helvetica Neue LT Std 75" charset="0"/>
              </a:rPr>
              <a:t> </a:t>
            </a:r>
            <a:r>
              <a:rPr lang="en-US" sz="2800" b="1" kern="0" dirty="0" err="1" smtClean="0">
                <a:solidFill>
                  <a:srgbClr val="284B23"/>
                </a:solidFill>
                <a:latin typeface="Helvetica Neue LT Std 75" charset="0"/>
                <a:ea typeface="Helvetica Neue LT Std 75" charset="0"/>
                <a:cs typeface="Helvetica Neue LT Std 75" charset="0"/>
              </a:rPr>
              <a:t>Integrar</a:t>
            </a:r>
            <a:r>
              <a:rPr lang="en-US" sz="2800" b="1" kern="0" dirty="0" smtClean="0">
                <a:solidFill>
                  <a:srgbClr val="284B23"/>
                </a:solidFill>
                <a:latin typeface="Helvetica Neue LT Std 75" charset="0"/>
                <a:ea typeface="Helvetica Neue LT Std 75" charset="0"/>
                <a:cs typeface="Helvetica Neue LT Std 75" charset="0"/>
              </a:rPr>
              <a:t>, </a:t>
            </a:r>
            <a:r>
              <a:rPr lang="en-US" sz="2800" b="1" kern="0" dirty="0" err="1" smtClean="0">
                <a:solidFill>
                  <a:srgbClr val="284B23"/>
                </a:solidFill>
                <a:latin typeface="Helvetica Neue LT Std 75" charset="0"/>
                <a:ea typeface="Helvetica Neue LT Std 75" charset="0"/>
                <a:cs typeface="Helvetica Neue LT Std 75" charset="0"/>
              </a:rPr>
              <a:t>Revisar</a:t>
            </a:r>
            <a:r>
              <a:rPr lang="en-US" sz="2800" b="1" kern="0" dirty="0" smtClean="0">
                <a:solidFill>
                  <a:srgbClr val="284B23"/>
                </a:solidFill>
                <a:latin typeface="Helvetica Neue LT Std 75" charset="0"/>
                <a:ea typeface="Helvetica Neue LT Std 75" charset="0"/>
                <a:cs typeface="Helvetica Neue LT Std 75" charset="0"/>
              </a:rPr>
              <a:t> y </a:t>
            </a:r>
            <a:r>
              <a:rPr lang="en-US" sz="2800" b="1" kern="0" dirty="0" err="1" smtClean="0">
                <a:solidFill>
                  <a:srgbClr val="284B23"/>
                </a:solidFill>
                <a:latin typeface="Helvetica Neue LT Std 75" charset="0"/>
                <a:ea typeface="Helvetica Neue LT Std 75" charset="0"/>
                <a:cs typeface="Helvetica Neue LT Std 75" charset="0"/>
              </a:rPr>
              <a:t>actualizar</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1" name="Straight Connector 10"/>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428802" y="2057400"/>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spcBef>
                <a:spcPts val="1500"/>
              </a:spcBef>
            </a:pPr>
            <a:r>
              <a:rPr lang="es-ES_tradnl" sz="2400" b="1" dirty="0" smtClean="0">
                <a:latin typeface="Helvetica Neue LT Std 55 Roman" charset="0"/>
                <a:ea typeface="Helvetica Neue LT Std 55 Roman" charset="0"/>
                <a:cs typeface="Helvetica Neue LT Std 55 Roman" charset="0"/>
              </a:rPr>
              <a:t>“Qué Necesita” </a:t>
            </a:r>
            <a:r>
              <a:rPr lang="es-ES_tradnl" sz="2400" dirty="0" smtClean="0">
                <a:latin typeface="Helvetica Neue LT Std 55 Roman" charset="0"/>
                <a:ea typeface="Helvetica Neue LT Std 55 Roman" charset="0"/>
                <a:cs typeface="Helvetica Neue LT Std 55 Roman" charset="0"/>
              </a:rPr>
              <a:t>vs. </a:t>
            </a:r>
            <a:r>
              <a:rPr lang="es-ES_tradnl" sz="2400" b="1" dirty="0" smtClean="0">
                <a:latin typeface="Helvetica Neue LT Std 55 Roman" charset="0"/>
                <a:ea typeface="Helvetica Neue LT Std 55 Roman" charset="0"/>
                <a:cs typeface="Helvetica Neue LT Std 55 Roman" charset="0"/>
              </a:rPr>
              <a:t>“Qué Quiere”</a:t>
            </a:r>
          </a:p>
          <a:p>
            <a:pPr eaLnBrk="1" hangingPunct="1">
              <a:spcBef>
                <a:spcPts val="1500"/>
              </a:spcBef>
            </a:pPr>
            <a:r>
              <a:rPr lang="es-ES_tradnl" sz="2400" b="1" dirty="0" smtClean="0">
                <a:latin typeface="Helvetica Neue LT Std 55 Roman" charset="0"/>
                <a:ea typeface="Helvetica Neue LT Std 55 Roman" charset="0"/>
                <a:cs typeface="Helvetica Neue LT Std 55 Roman" charset="0"/>
              </a:rPr>
              <a:t>Línea de Tiempos</a:t>
            </a:r>
          </a:p>
          <a:p>
            <a:pPr lvl="2" eaLnBrk="1" hangingPunct="1">
              <a:spcBef>
                <a:spcPts val="1500"/>
              </a:spcBef>
              <a:buFont typeface="Courier New" charset="0"/>
              <a:buChar char="o"/>
            </a:pPr>
            <a:r>
              <a:rPr lang="es-ES_tradnl" dirty="0" smtClean="0">
                <a:latin typeface="Helvetica Neue LT Std 55 Roman" charset="0"/>
                <a:ea typeface="Helvetica Neue LT Std 55 Roman" charset="0"/>
                <a:cs typeface="Helvetica Neue LT Std 55 Roman" charset="0"/>
              </a:rPr>
              <a:t> Corto Plazo– Un año o menos</a:t>
            </a:r>
          </a:p>
          <a:p>
            <a:pPr lvl="2" eaLnBrk="1" hangingPunct="1">
              <a:spcBef>
                <a:spcPts val="1500"/>
              </a:spcBef>
              <a:buFont typeface="Courier New" charset="0"/>
              <a:buChar char="o"/>
            </a:pPr>
            <a:r>
              <a:rPr lang="es-ES_tradnl" dirty="0" smtClean="0">
                <a:latin typeface="Helvetica Neue LT Std 55 Roman" charset="0"/>
                <a:ea typeface="Helvetica Neue LT Std 55 Roman" charset="0"/>
                <a:cs typeface="Helvetica Neue LT Std 55 Roman" charset="0"/>
              </a:rPr>
              <a:t> Medio Plazo– Uno a cinco años</a:t>
            </a:r>
          </a:p>
          <a:p>
            <a:pPr lvl="2" eaLnBrk="1" hangingPunct="1">
              <a:spcBef>
                <a:spcPts val="1500"/>
              </a:spcBef>
              <a:buFont typeface="Courier New" charset="0"/>
              <a:buChar char="o"/>
            </a:pPr>
            <a:r>
              <a:rPr lang="es-ES_tradnl" dirty="0" smtClean="0">
                <a:latin typeface="Helvetica Neue LT Std 55 Roman" charset="0"/>
                <a:ea typeface="Helvetica Neue LT Std 55 Roman" charset="0"/>
                <a:cs typeface="Helvetica Neue LT Std 55 Roman" charset="0"/>
              </a:rPr>
              <a:t> Largo Plazo– Cinco a diez años</a:t>
            </a:r>
          </a:p>
          <a:p>
            <a:pPr eaLnBrk="1" hangingPunct="1">
              <a:spcBef>
                <a:spcPts val="1500"/>
              </a:spcBef>
            </a:pPr>
            <a:r>
              <a:rPr lang="es-ES_tradnl" sz="2400" b="1" dirty="0" smtClean="0">
                <a:latin typeface="Helvetica Neue LT Std 55 Roman" charset="0"/>
                <a:ea typeface="Helvetica Neue LT Std 55 Roman" charset="0"/>
                <a:cs typeface="Helvetica Neue LT Std 55 Roman" charset="0"/>
              </a:rPr>
              <a:t>Comienza con un plan específico, </a:t>
            </a:r>
            <a:r>
              <a:rPr lang="es-ES_tradnl" sz="2400" dirty="0" smtClean="0">
                <a:latin typeface="Helvetica Neue LT Std 55 Roman" charset="0"/>
                <a:ea typeface="Helvetica Neue LT Std 55 Roman" charset="0"/>
                <a:cs typeface="Helvetica Neue LT Std 55 Roman" charset="0"/>
              </a:rPr>
              <a:t>medible, alcanzable, realista, en un tiempo determinado (SMART por sus siglas en inglés)</a:t>
            </a:r>
            <a:endParaRPr lang="es-ES_tradnl" sz="2400" dirty="0">
              <a:latin typeface="Helvetica Neue LT Std 55 Roman" charset="0"/>
              <a:ea typeface="Helvetica Neue LT Std 55 Roman" charset="0"/>
              <a:cs typeface="Helvetica Neue LT Std 55 Roman" charset="0"/>
            </a:endParaRPr>
          </a:p>
        </p:txBody>
      </p:sp>
      <p:sp>
        <p:nvSpPr>
          <p:cNvPr id="8" name="Rectangle 7"/>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1"/>
          <p:cNvSpPr txBox="1">
            <a:spLocks/>
          </p:cNvSpPr>
          <p:nvPr/>
        </p:nvSpPr>
        <p:spPr bwMode="auto">
          <a:xfrm>
            <a:off x="428802" y="765358"/>
            <a:ext cx="8638997"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dirty="0" err="1">
                <a:solidFill>
                  <a:srgbClr val="284B23"/>
                </a:solidFill>
                <a:latin typeface="Helvetica Neue LT Std 75" charset="0"/>
                <a:ea typeface="Helvetica Neue LT Std 75" charset="0"/>
                <a:cs typeface="Helvetica Neue LT Std 75" charset="0"/>
              </a:rPr>
              <a:t>Estableciendo</a:t>
            </a:r>
            <a:r>
              <a:rPr lang="en-US" sz="2800" b="1" dirty="0">
                <a:solidFill>
                  <a:srgbClr val="284B23"/>
                </a:solidFill>
                <a:latin typeface="Helvetica Neue LT Std 75" charset="0"/>
                <a:ea typeface="Helvetica Neue LT Std 75" charset="0"/>
                <a:cs typeface="Helvetica Neue LT Std 75" charset="0"/>
              </a:rPr>
              <a:t> </a:t>
            </a:r>
            <a:r>
              <a:rPr lang="en-US" sz="2800" b="1" dirty="0" err="1">
                <a:solidFill>
                  <a:srgbClr val="284B23"/>
                </a:solidFill>
                <a:latin typeface="Helvetica Neue LT Std 75" charset="0"/>
                <a:ea typeface="Helvetica Neue LT Std 75" charset="0"/>
                <a:cs typeface="Helvetica Neue LT Std 75" charset="0"/>
              </a:rPr>
              <a:t>Metas</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2" name="Straight Connector 11"/>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2"/>
          <p:cNvSpPr>
            <a:spLocks noGrp="1"/>
          </p:cNvSpPr>
          <p:nvPr>
            <p:ph idx="4294967295"/>
          </p:nvPr>
        </p:nvSpPr>
        <p:spPr>
          <a:xfrm>
            <a:off x="428802" y="1774397"/>
            <a:ext cx="8229601" cy="4778803"/>
          </a:xfrm>
          <a:prstGeom prst="rect">
            <a:avLst/>
          </a:prstGeom>
        </p:spPr>
        <p:txBody>
          <a:bodyPr>
            <a:normAutofit fontScale="92500" lnSpcReduction="10000"/>
          </a:bodyPr>
          <a:lstStyle/>
          <a:p>
            <a:pPr eaLnBrk="1" hangingPunct="1">
              <a:spcBef>
                <a:spcPts val="800"/>
              </a:spcBef>
              <a:buClr>
                <a:schemeClr val="bg1"/>
              </a:buClr>
            </a:pPr>
            <a:r>
              <a:rPr lang="es-ES_tradnl" sz="2400" b="1" dirty="0" smtClean="0">
                <a:solidFill>
                  <a:srgbClr val="284B23"/>
                </a:solidFill>
                <a:latin typeface="Helvetica Neue LT Std 75" charset="0"/>
                <a:ea typeface="Helvetica Neue LT Std 75" charset="0"/>
                <a:cs typeface="Helvetica Neue LT Std 75" charset="0"/>
              </a:rPr>
              <a:t>E</a:t>
            </a:r>
            <a:r>
              <a:rPr lang="es-ES_tradnl" sz="1700" dirty="0" smtClean="0">
                <a:solidFill>
                  <a:schemeClr val="tx1"/>
                </a:solidFill>
              </a:rPr>
              <a:t>specificas – </a:t>
            </a:r>
            <a:r>
              <a:rPr lang="es-ES_tradnl" sz="1700" dirty="0" smtClean="0"/>
              <a:t>“voy a ahorrar $1,000,” no “voy a ahorrar más dinero.”</a:t>
            </a:r>
            <a:endParaRPr lang="es-ES_tradnl" sz="1700" dirty="0" smtClean="0">
              <a:solidFill>
                <a:schemeClr val="tx1"/>
              </a:solidFill>
            </a:endParaRPr>
          </a:p>
          <a:p>
            <a:pPr marL="0" indent="0" eaLnBrk="1" hangingPunct="1">
              <a:spcBef>
                <a:spcPts val="800"/>
              </a:spcBef>
              <a:buClr>
                <a:schemeClr val="bg1"/>
              </a:buClr>
              <a:buNone/>
            </a:pPr>
            <a:endParaRPr lang="es-ES_tradnl" sz="1700" dirty="0" smtClean="0"/>
          </a:p>
          <a:p>
            <a:pPr eaLnBrk="1" hangingPunct="1">
              <a:spcBef>
                <a:spcPts val="800"/>
              </a:spcBef>
              <a:buClr>
                <a:schemeClr val="bg1"/>
              </a:buClr>
            </a:pPr>
            <a:r>
              <a:rPr lang="es-ES_tradnl" sz="2400" b="1" dirty="0" smtClean="0">
                <a:solidFill>
                  <a:srgbClr val="284B23"/>
                </a:solidFill>
                <a:latin typeface="Helvetica Neue LT Std 75" charset="0"/>
                <a:ea typeface="Helvetica Neue LT Std 75" charset="0"/>
                <a:cs typeface="Helvetica Neue LT Std 75" charset="0"/>
              </a:rPr>
              <a:t>M</a:t>
            </a:r>
            <a:r>
              <a:rPr lang="es-ES_tradnl" sz="1700" dirty="0" smtClean="0">
                <a:solidFill>
                  <a:schemeClr val="tx1"/>
                </a:solidFill>
              </a:rPr>
              <a:t>edibles – </a:t>
            </a:r>
            <a:r>
              <a:rPr lang="es-ES_tradnl" sz="1700" dirty="0" smtClean="0"/>
              <a:t>Usted puede fácilmente ver si ha alcanzado o está encaminado a alcanzar su meta (aumentar ahorros $83.33 más al mes para alcanzar $1,000 al final del año)</a:t>
            </a:r>
            <a:endParaRPr lang="es-ES_tradnl" sz="1700" dirty="0" smtClean="0">
              <a:solidFill>
                <a:schemeClr val="tx1"/>
              </a:solidFill>
            </a:endParaRPr>
          </a:p>
          <a:p>
            <a:pPr marL="0" indent="0" eaLnBrk="1" hangingPunct="1">
              <a:spcBef>
                <a:spcPts val="800"/>
              </a:spcBef>
              <a:buClr>
                <a:schemeClr val="bg1"/>
              </a:buClr>
              <a:buNone/>
            </a:pPr>
            <a:endParaRPr lang="es-ES_tradnl" sz="1700" dirty="0" smtClean="0"/>
          </a:p>
          <a:p>
            <a:pPr eaLnBrk="1" hangingPunct="1">
              <a:spcBef>
                <a:spcPts val="800"/>
              </a:spcBef>
              <a:buClr>
                <a:schemeClr val="bg1"/>
              </a:buClr>
            </a:pPr>
            <a:r>
              <a:rPr lang="es-ES_tradnl" sz="2400" b="1" dirty="0" smtClean="0">
                <a:solidFill>
                  <a:srgbClr val="284B23"/>
                </a:solidFill>
                <a:latin typeface="Helvetica Neue LT Std 75" charset="0"/>
                <a:ea typeface="Helvetica Neue LT Std 75" charset="0"/>
                <a:cs typeface="Helvetica Neue LT Std 75" charset="0"/>
              </a:rPr>
              <a:t>A</a:t>
            </a:r>
            <a:r>
              <a:rPr lang="es-ES_tradnl" sz="1700" dirty="0" smtClean="0">
                <a:solidFill>
                  <a:schemeClr val="tx1"/>
                </a:solidFill>
              </a:rPr>
              <a:t>lcanzables – </a:t>
            </a:r>
            <a:r>
              <a:rPr lang="es-ES_tradnl" sz="1700" dirty="0" smtClean="0"/>
              <a:t>Requiere que usted sepa que acciones y pasos debe tomar para alcanzar la meta (apartando $83.33 mensuales)</a:t>
            </a:r>
          </a:p>
          <a:p>
            <a:pPr marL="0" indent="0" eaLnBrk="1" hangingPunct="1">
              <a:spcBef>
                <a:spcPts val="800"/>
              </a:spcBef>
              <a:buClr>
                <a:schemeClr val="bg1"/>
              </a:buClr>
              <a:buNone/>
            </a:pPr>
            <a:endParaRPr lang="es-ES_tradnl" sz="1700" dirty="0" smtClean="0"/>
          </a:p>
          <a:p>
            <a:pPr eaLnBrk="1" hangingPunct="1">
              <a:spcBef>
                <a:spcPts val="800"/>
              </a:spcBef>
              <a:buClr>
                <a:schemeClr val="bg1"/>
              </a:buClr>
            </a:pPr>
            <a:r>
              <a:rPr lang="es-ES_tradnl" sz="2400" b="1" dirty="0" smtClean="0">
                <a:solidFill>
                  <a:srgbClr val="284B23"/>
                </a:solidFill>
                <a:latin typeface="Helvetica Neue LT Std 75" charset="0"/>
                <a:ea typeface="Helvetica Neue LT Std 75" charset="0"/>
                <a:cs typeface="Helvetica Neue LT Std 75" charset="0"/>
              </a:rPr>
              <a:t>R</a:t>
            </a:r>
            <a:r>
              <a:rPr lang="es-ES_tradnl" sz="1700" dirty="0" smtClean="0">
                <a:solidFill>
                  <a:schemeClr val="tx1"/>
                </a:solidFill>
              </a:rPr>
              <a:t>ealista – </a:t>
            </a:r>
            <a:r>
              <a:rPr lang="es-ES_tradnl" sz="1700" dirty="0" smtClean="0"/>
              <a:t>Es posible que usted ejecute su plan, y usted tiene herramientas a su disposición (por ejemplo, usted tiene $83.33 después de cubrir sus gastos todos los meses, y va a hacer transferencias automáticas a su cuenta de ahorros de su cuenta corriente</a:t>
            </a:r>
            <a:endParaRPr lang="es-ES_tradnl" sz="1700" dirty="0" smtClean="0">
              <a:solidFill>
                <a:schemeClr val="tx1"/>
              </a:solidFill>
            </a:endParaRPr>
          </a:p>
          <a:p>
            <a:pPr marL="0" indent="0" eaLnBrk="1" hangingPunct="1">
              <a:spcBef>
                <a:spcPts val="800"/>
              </a:spcBef>
              <a:buClr>
                <a:schemeClr val="bg1"/>
              </a:buClr>
              <a:buNone/>
            </a:pPr>
            <a:endParaRPr lang="es-ES_tradnl" sz="1700" dirty="0" smtClean="0"/>
          </a:p>
          <a:p>
            <a:pPr eaLnBrk="1" hangingPunct="1">
              <a:spcBef>
                <a:spcPts val="800"/>
              </a:spcBef>
              <a:buClr>
                <a:schemeClr val="bg1"/>
              </a:buClr>
            </a:pPr>
            <a:r>
              <a:rPr lang="es-ES_tradnl" sz="2400" b="1" dirty="0" smtClean="0">
                <a:solidFill>
                  <a:srgbClr val="284B23"/>
                </a:solidFill>
                <a:latin typeface="Helvetica Neue LT Std 75" charset="0"/>
                <a:ea typeface="Helvetica Neue LT Std 75" charset="0"/>
                <a:cs typeface="Helvetica Neue LT Std 75" charset="0"/>
              </a:rPr>
              <a:t>T</a:t>
            </a:r>
            <a:r>
              <a:rPr lang="es-ES_tradnl" sz="1700" dirty="0" smtClean="0">
                <a:solidFill>
                  <a:schemeClr val="tx1"/>
                </a:solidFill>
              </a:rPr>
              <a:t>iempo</a:t>
            </a:r>
            <a:r>
              <a:rPr lang="es-ES_tradnl" sz="1700" dirty="0" smtClean="0"/>
              <a:t> </a:t>
            </a:r>
            <a:r>
              <a:rPr lang="es-ES_tradnl" sz="1700" dirty="0" smtClean="0">
                <a:solidFill>
                  <a:schemeClr val="tx1"/>
                </a:solidFill>
              </a:rPr>
              <a:t>– </a:t>
            </a:r>
            <a:r>
              <a:rPr lang="es-ES_tradnl" sz="1700" dirty="0" smtClean="0"/>
              <a:t>Establezca un período de tiempo para alcanzar su meta (por ejemplo, dentro de un año)</a:t>
            </a:r>
            <a:endParaRPr lang="es-ES_tradnl" sz="1700" dirty="0" smtClean="0">
              <a:solidFill>
                <a:schemeClr val="tx1"/>
              </a:solidFill>
            </a:endParaRPr>
          </a:p>
        </p:txBody>
      </p:sp>
      <p:sp>
        <p:nvSpPr>
          <p:cNvPr id="7" name="Rectangle 6"/>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dirty="0" err="1">
                <a:solidFill>
                  <a:srgbClr val="284B23"/>
                </a:solidFill>
                <a:latin typeface="Helvetica Neue LT Std 75" charset="0"/>
                <a:ea typeface="Helvetica Neue LT Std 75" charset="0"/>
                <a:cs typeface="Helvetica Neue LT Std 75" charset="0"/>
              </a:rPr>
              <a:t>Estableciendo</a:t>
            </a:r>
            <a:r>
              <a:rPr lang="en-US" sz="2800" b="1" dirty="0">
                <a:solidFill>
                  <a:srgbClr val="284B23"/>
                </a:solidFill>
                <a:latin typeface="Helvetica Neue LT Std 75" charset="0"/>
                <a:ea typeface="Helvetica Neue LT Std 75" charset="0"/>
                <a:cs typeface="Helvetica Neue LT Std 75" charset="0"/>
              </a:rPr>
              <a:t> </a:t>
            </a:r>
            <a:r>
              <a:rPr lang="en-US" sz="2800" b="1" dirty="0" err="1">
                <a:solidFill>
                  <a:srgbClr val="284B23"/>
                </a:solidFill>
                <a:latin typeface="Helvetica Neue LT Std 75" charset="0"/>
                <a:ea typeface="Helvetica Neue LT Std 75" charset="0"/>
                <a:cs typeface="Helvetica Neue LT Std 75" charset="0"/>
              </a:rPr>
              <a:t>Metas</a:t>
            </a:r>
            <a:r>
              <a:rPr lang="en-US" sz="2800" b="1" dirty="0">
                <a:solidFill>
                  <a:srgbClr val="284B23"/>
                </a:solidFill>
                <a:latin typeface="Helvetica Neue LT Std 75" charset="0"/>
                <a:ea typeface="Helvetica Neue LT Std 75" charset="0"/>
                <a:cs typeface="Helvetica Neue LT Std 75" charset="0"/>
              </a:rPr>
              <a:t> </a:t>
            </a:r>
            <a:r>
              <a:rPr lang="en-US" sz="2800" b="1" kern="0" dirty="0" smtClean="0">
                <a:solidFill>
                  <a:srgbClr val="284B23"/>
                </a:solidFill>
                <a:latin typeface="Helvetica Neue LT Std 75" charset="0"/>
                <a:ea typeface="Helvetica Neue LT Std 75" charset="0"/>
                <a:cs typeface="Helvetica Neue LT Std 75" charset="0"/>
              </a:rPr>
              <a:t>SMART</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5" name="Straight Connector 14"/>
          <p:cNvCxnSpPr/>
          <p:nvPr/>
        </p:nvCxnSpPr>
        <p:spPr>
          <a:xfrm flipH="1">
            <a:off x="533400" y="2286000"/>
            <a:ext cx="7924800" cy="391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533400" y="5562600"/>
            <a:ext cx="7924800" cy="391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533400" y="3276600"/>
            <a:ext cx="7924800" cy="391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533400" y="4191000"/>
            <a:ext cx="7924800" cy="391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dirty="0" err="1">
                <a:solidFill>
                  <a:srgbClr val="284B23"/>
                </a:solidFill>
                <a:latin typeface="Helvetica Neue LT Std 75" charset="0"/>
                <a:ea typeface="Helvetica Neue LT Std 75" charset="0"/>
                <a:cs typeface="Helvetica Neue LT Std 75" charset="0"/>
              </a:rPr>
              <a:t>Resumen</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1" name="Straight Connector 10"/>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bwMode="auto">
          <a:xfrm>
            <a:off x="426672" y="2057400"/>
            <a:ext cx="83058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spcBef>
                <a:spcPts val="800"/>
              </a:spcBef>
              <a:buClr>
                <a:schemeClr val="tx1"/>
              </a:buClr>
            </a:pPr>
            <a:r>
              <a:rPr lang="es-ES_tradnl" sz="2000" b="1" dirty="0" smtClean="0">
                <a:latin typeface="Helvetica Neue LT Std 55 Roman" charset="0"/>
                <a:ea typeface="Helvetica Neue LT Std 55 Roman" charset="0"/>
                <a:cs typeface="Helvetica Neue LT Std 55 Roman" charset="0"/>
              </a:rPr>
              <a:t>Tomar control </a:t>
            </a:r>
            <a:r>
              <a:rPr lang="es-ES_tradnl" sz="2000" dirty="0" smtClean="0">
                <a:latin typeface="Helvetica Neue LT Std 55 Roman" charset="0"/>
                <a:ea typeface="Helvetica Neue LT Std 55 Roman" charset="0"/>
                <a:cs typeface="Helvetica Neue LT Std 55 Roman" charset="0"/>
              </a:rPr>
              <a:t>y tomar la decisión correcta hoy lleva a estabilidad y seguridad en el futuro</a:t>
            </a:r>
          </a:p>
          <a:p>
            <a:pPr eaLnBrk="1" hangingPunct="1">
              <a:spcBef>
                <a:spcPts val="800"/>
              </a:spcBef>
              <a:buClr>
                <a:schemeClr val="tx1"/>
              </a:buClr>
            </a:pPr>
            <a:r>
              <a:rPr lang="es-ES_tradnl" sz="2000" b="1" dirty="0" smtClean="0">
                <a:latin typeface="Helvetica Neue LT Std 55 Roman" charset="0"/>
                <a:ea typeface="Helvetica Neue LT Std 55 Roman" charset="0"/>
                <a:cs typeface="Helvetica Neue LT Std 55 Roman" charset="0"/>
              </a:rPr>
              <a:t>Evaluar situación financiera actual</a:t>
            </a:r>
          </a:p>
          <a:p>
            <a:pPr eaLnBrk="1" hangingPunct="1">
              <a:spcBef>
                <a:spcPts val="800"/>
              </a:spcBef>
              <a:buClr>
                <a:schemeClr val="tx1"/>
              </a:buClr>
            </a:pPr>
            <a:r>
              <a:rPr lang="es-ES_tradnl" sz="2000" b="1" dirty="0" smtClean="0">
                <a:latin typeface="Helvetica Neue LT Std 55 Roman" charset="0"/>
                <a:ea typeface="Helvetica Neue LT Std 55 Roman" charset="0"/>
                <a:cs typeface="Helvetica Neue LT Std 55 Roman" charset="0"/>
              </a:rPr>
              <a:t>Crear un presupuesto </a:t>
            </a:r>
            <a:r>
              <a:rPr lang="es-ES_tradnl" sz="2000" dirty="0" smtClean="0">
                <a:latin typeface="Helvetica Neue LT Std 55 Roman" charset="0"/>
                <a:ea typeface="Helvetica Neue LT Std 55 Roman" charset="0"/>
                <a:cs typeface="Helvetica Neue LT Std 55 Roman" charset="0"/>
              </a:rPr>
              <a:t>para asignar ingresos a las prioridades</a:t>
            </a:r>
          </a:p>
          <a:p>
            <a:pPr eaLnBrk="1" hangingPunct="1">
              <a:spcBef>
                <a:spcPts val="800"/>
              </a:spcBef>
              <a:buClr>
                <a:schemeClr val="tx1"/>
              </a:buClr>
            </a:pPr>
            <a:r>
              <a:rPr lang="es-ES_tradnl" sz="2000" b="1" dirty="0" smtClean="0">
                <a:latin typeface="Helvetica Neue LT Std 55 Roman" charset="0"/>
                <a:ea typeface="Helvetica Neue LT Std 55 Roman" charset="0"/>
                <a:cs typeface="Helvetica Neue LT Std 55 Roman" charset="0"/>
              </a:rPr>
              <a:t>Plan para aplicar exceso de fondos a ahorros, </a:t>
            </a:r>
            <a:r>
              <a:rPr lang="es-ES_tradnl" sz="2000" dirty="0" smtClean="0">
                <a:latin typeface="Helvetica Neue LT Std 55 Roman" charset="0"/>
                <a:ea typeface="Helvetica Neue LT Std 55 Roman" charset="0"/>
                <a:cs typeface="Helvetica Neue LT Std 55 Roman" charset="0"/>
              </a:rPr>
              <a:t>inversiones y luego a gastos discrecionales</a:t>
            </a:r>
          </a:p>
          <a:p>
            <a:pPr eaLnBrk="1" hangingPunct="1">
              <a:spcBef>
                <a:spcPts val="800"/>
              </a:spcBef>
              <a:buClr>
                <a:schemeClr val="tx1"/>
              </a:buClr>
            </a:pPr>
            <a:r>
              <a:rPr lang="es-ES_tradnl" sz="2000" b="1" dirty="0" smtClean="0">
                <a:latin typeface="Helvetica Neue LT Std 55 Roman" charset="0"/>
                <a:ea typeface="Helvetica Neue LT Std 55 Roman" charset="0"/>
                <a:cs typeface="Helvetica Neue LT Std 55 Roman" charset="0"/>
              </a:rPr>
              <a:t>Presupuesto integral, ahorro, inversiones y plan de gastos</a:t>
            </a:r>
          </a:p>
          <a:p>
            <a:pPr eaLnBrk="1" hangingPunct="1">
              <a:spcBef>
                <a:spcPts val="800"/>
              </a:spcBef>
              <a:buClr>
                <a:schemeClr val="tx1"/>
              </a:buClr>
            </a:pPr>
            <a:r>
              <a:rPr lang="es-ES_tradnl" sz="2000" b="1" dirty="0" smtClean="0">
                <a:latin typeface="Helvetica Neue LT Std 55 Roman" charset="0"/>
                <a:ea typeface="Helvetica Neue LT Std 55 Roman" charset="0"/>
                <a:cs typeface="Helvetica Neue LT Std 55 Roman" charset="0"/>
              </a:rPr>
              <a:t>Establecer metas realistas</a:t>
            </a:r>
          </a:p>
          <a:p>
            <a:pPr eaLnBrk="1" hangingPunct="1">
              <a:spcBef>
                <a:spcPts val="800"/>
              </a:spcBef>
              <a:buClr>
                <a:schemeClr val="tx1"/>
              </a:buClr>
            </a:pPr>
            <a:r>
              <a:rPr lang="es-ES_tradnl" sz="2000" b="1" dirty="0" smtClean="0">
                <a:latin typeface="Helvetica Neue LT Std 55 Roman" charset="0"/>
                <a:ea typeface="Helvetica Neue LT Std 55 Roman" charset="0"/>
                <a:cs typeface="Helvetica Neue LT Std 55 Roman" charset="0"/>
              </a:rPr>
              <a:t>Obtener apoyo </a:t>
            </a:r>
            <a:r>
              <a:rPr lang="es-ES_tradnl" sz="2000" dirty="0" smtClean="0">
                <a:latin typeface="Helvetica Neue LT Std 55 Roman" charset="0"/>
                <a:ea typeface="Helvetica Neue LT Std 55 Roman" charset="0"/>
                <a:cs typeface="Helvetica Neue LT Std 55 Roman" charset="0"/>
              </a:rPr>
              <a:t>que le ayude a alcanzar sus metas</a:t>
            </a:r>
            <a:endParaRPr lang="es-ES_tradnl" sz="2000" dirty="0">
              <a:latin typeface="Helvetica Neue LT Std 55 Roman" charset="0"/>
              <a:ea typeface="Helvetica Neue LT Std 55 Roman" charset="0"/>
              <a:cs typeface="Helvetica Neue LT Std 55 Roman" charset="0"/>
            </a:endParaRPr>
          </a:p>
        </p:txBody>
      </p:sp>
      <p:sp>
        <p:nvSpPr>
          <p:cNvPr id="6" name="TextBox 5"/>
          <p:cNvSpPr txBox="1"/>
          <p:nvPr/>
        </p:nvSpPr>
        <p:spPr>
          <a:xfrm>
            <a:off x="533400" y="5791200"/>
            <a:ext cx="5410200" cy="523220"/>
          </a:xfrm>
          <a:prstGeom prst="rect">
            <a:avLst/>
          </a:prstGeom>
          <a:noFill/>
        </p:spPr>
        <p:txBody>
          <a:bodyPr wrap="square" rtlCol="0">
            <a:spAutoFit/>
          </a:bodyPr>
          <a:lstStyle/>
          <a:p>
            <a:r>
              <a:rPr lang="en-US" sz="1000" dirty="0">
                <a:latin typeface="Helvetica Neue LT Std 55 Roman"/>
              </a:rPr>
              <a:t>© June 2017. New York City Department of Consumer Affairs. All rights reserved.</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Content Placeholder 2"/>
          <p:cNvSpPr txBox="1">
            <a:spLocks/>
          </p:cNvSpPr>
          <p:nvPr/>
        </p:nvSpPr>
        <p:spPr bwMode="auto">
          <a:xfrm>
            <a:off x="423105" y="1886561"/>
            <a:ext cx="8305800" cy="466663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105000"/>
              </a:lnSpc>
              <a:buFont typeface="Arial" charset="0"/>
              <a:buChar char="•"/>
            </a:pPr>
            <a:r>
              <a:rPr lang="es-ES_tradnl" sz="2000" kern="0" dirty="0" smtClean="0">
                <a:latin typeface="Helvetica Neue LT Std 55 Roman" charset="0"/>
                <a:ea typeface="Helvetica Neue LT Std 55 Roman" charset="0"/>
                <a:cs typeface="Helvetica Neue LT Std 55 Roman" charset="0"/>
              </a:rPr>
              <a:t>Como parte de este proyecto cada trabajador-propietario de una cooperativa apoyada por MRNY puede recibir asesoramiento financiero gratis</a:t>
            </a:r>
          </a:p>
          <a:p>
            <a:pPr eaLnBrk="1" hangingPunct="1">
              <a:lnSpc>
                <a:spcPct val="105000"/>
              </a:lnSpc>
              <a:buFont typeface="Arial" charset="0"/>
              <a:buChar char="•"/>
            </a:pPr>
            <a:r>
              <a:rPr lang="es-ES_tradnl" sz="2000" kern="0" dirty="0" smtClean="0">
                <a:latin typeface="Helvetica Neue LT Std 55 Roman" charset="0"/>
                <a:ea typeface="Helvetica Neue LT Std 55 Roman" charset="0"/>
                <a:cs typeface="Helvetica Neue LT Std 55 Roman" charset="0"/>
              </a:rPr>
              <a:t>Asesoramiento Financiero puede ayudarle a</a:t>
            </a:r>
          </a:p>
          <a:p>
            <a:pPr lvl="1" eaLnBrk="1" hangingPunct="1">
              <a:lnSpc>
                <a:spcPct val="105000"/>
              </a:lnSpc>
              <a:buFont typeface="Courier New" charset="0"/>
              <a:buChar char="o"/>
            </a:pPr>
            <a:r>
              <a:rPr lang="es-ES_tradnl" sz="1600" kern="0" dirty="0" smtClean="0">
                <a:latin typeface="Helvetica Neue LT Std 55 Roman" charset="0"/>
                <a:ea typeface="Helvetica Neue LT Std 55 Roman" charset="0"/>
                <a:cs typeface="Helvetica Neue LT Std 55 Roman" charset="0"/>
              </a:rPr>
              <a:t>Aprender a manejar y presupuestar su dinero</a:t>
            </a:r>
          </a:p>
          <a:p>
            <a:pPr lvl="1" eaLnBrk="1" hangingPunct="1">
              <a:lnSpc>
                <a:spcPct val="105000"/>
              </a:lnSpc>
              <a:buFont typeface="Courier New" charset="0"/>
              <a:buChar char="o"/>
            </a:pPr>
            <a:r>
              <a:rPr lang="es-ES_tradnl" sz="1600" kern="0" dirty="0" smtClean="0">
                <a:latin typeface="Helvetica Neue LT Std 55 Roman" charset="0"/>
                <a:ea typeface="Helvetica Neue LT Std 55 Roman" charset="0"/>
                <a:cs typeface="Helvetica Neue LT Std 55 Roman" charset="0"/>
              </a:rPr>
              <a:t>Aprender a manejar y presupuestar su dinero</a:t>
            </a:r>
          </a:p>
          <a:p>
            <a:pPr lvl="1" eaLnBrk="1" hangingPunct="1">
              <a:lnSpc>
                <a:spcPct val="105000"/>
              </a:lnSpc>
              <a:buFont typeface="Courier New" charset="0"/>
              <a:buChar char="o"/>
            </a:pPr>
            <a:r>
              <a:rPr lang="es-ES_tradnl" sz="1600" kern="0" dirty="0" smtClean="0">
                <a:latin typeface="Helvetica Neue LT Std 55 Roman" charset="0"/>
                <a:ea typeface="Helvetica Neue LT Std 55 Roman" charset="0"/>
                <a:cs typeface="Helvetica Neue LT Std 55 Roman" charset="0"/>
              </a:rPr>
              <a:t>Ayudarlo a establecer, mantener y reparar su crédito</a:t>
            </a:r>
          </a:p>
          <a:p>
            <a:pPr lvl="1" eaLnBrk="1" hangingPunct="1">
              <a:lnSpc>
                <a:spcPct val="105000"/>
              </a:lnSpc>
              <a:buFont typeface="Courier New" charset="0"/>
              <a:buChar char="o"/>
            </a:pPr>
            <a:r>
              <a:rPr lang="es-ES_tradnl" sz="1600" kern="0" dirty="0" smtClean="0">
                <a:latin typeface="Helvetica Neue LT Std 55 Roman" charset="0"/>
                <a:ea typeface="Helvetica Neue LT Std 55 Roman" charset="0"/>
                <a:cs typeface="Helvetica Neue LT Std 55 Roman" charset="0"/>
              </a:rPr>
              <a:t>Manejar su deuda y sus acreedores</a:t>
            </a:r>
          </a:p>
          <a:p>
            <a:pPr lvl="1" eaLnBrk="1" hangingPunct="1">
              <a:lnSpc>
                <a:spcPct val="105000"/>
              </a:lnSpc>
              <a:buFont typeface="Courier New" charset="0"/>
              <a:buChar char="o"/>
            </a:pPr>
            <a:r>
              <a:rPr lang="es-ES_tradnl" sz="1600" kern="0" dirty="0" smtClean="0">
                <a:latin typeface="Helvetica Neue LT Std 55 Roman" charset="0"/>
                <a:ea typeface="Helvetica Neue LT Std 55 Roman" charset="0"/>
                <a:cs typeface="Helvetica Neue LT Std 55 Roman" charset="0"/>
              </a:rPr>
              <a:t>Aplicar para beneficios tales como SNAP (anteriormente llamados cupones de alimentos)</a:t>
            </a:r>
          </a:p>
          <a:p>
            <a:pPr lvl="1" eaLnBrk="1" hangingPunct="1">
              <a:lnSpc>
                <a:spcPct val="105000"/>
              </a:lnSpc>
              <a:buFont typeface="Courier New" charset="0"/>
              <a:buChar char="o"/>
            </a:pPr>
            <a:r>
              <a:rPr lang="es-ES_tradnl" sz="1600" kern="0" dirty="0" smtClean="0">
                <a:latin typeface="Helvetica Neue LT Std 55 Roman" charset="0"/>
                <a:ea typeface="Helvetica Neue LT Std 55 Roman" charset="0"/>
                <a:cs typeface="Helvetica Neue LT Std 55 Roman" charset="0"/>
              </a:rPr>
              <a:t>Llenar sus impuestos gratis</a:t>
            </a:r>
          </a:p>
          <a:p>
            <a:pPr eaLnBrk="1" hangingPunct="1">
              <a:lnSpc>
                <a:spcPct val="105000"/>
              </a:lnSpc>
              <a:buFont typeface="Arial" charset="0"/>
              <a:buChar char="•"/>
            </a:pPr>
            <a:r>
              <a:rPr lang="es-ES_tradnl" sz="2000" kern="0" dirty="0" smtClean="0">
                <a:latin typeface="Helvetica Neue LT Std 55 Roman" charset="0"/>
                <a:ea typeface="Helvetica Neue LT Std 55 Roman" charset="0"/>
                <a:cs typeface="Helvetica Neue LT Std 55 Roman" charset="0"/>
              </a:rPr>
              <a:t>Las listas para inscribirse están disponibles en la parte de atrás del salón</a:t>
            </a:r>
          </a:p>
        </p:txBody>
      </p:sp>
      <p:sp>
        <p:nvSpPr>
          <p:cNvPr id="6" name="Rectangle 5"/>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err="1">
                <a:solidFill>
                  <a:srgbClr val="284B23"/>
                </a:solidFill>
                <a:latin typeface="Helvetica Neue LT Std 75" charset="0"/>
                <a:ea typeface="Helvetica Neue LT Std 75" charset="0"/>
                <a:cs typeface="Helvetica Neue LT Std 75" charset="0"/>
              </a:rPr>
              <a:t>Asesoramiento</a:t>
            </a:r>
            <a:r>
              <a:rPr lang="en-US" sz="2800" b="1" kern="0" dirty="0">
                <a:solidFill>
                  <a:srgbClr val="284B23"/>
                </a:solidFill>
                <a:latin typeface="Helvetica Neue LT Std 75" charset="0"/>
                <a:ea typeface="Helvetica Neue LT Std 75" charset="0"/>
                <a:cs typeface="Helvetica Neue LT Std 75" charset="0"/>
              </a:rPr>
              <a:t> </a:t>
            </a:r>
            <a:r>
              <a:rPr lang="en-US" sz="2800" b="1" kern="0" dirty="0" err="1">
                <a:solidFill>
                  <a:srgbClr val="284B23"/>
                </a:solidFill>
                <a:latin typeface="Helvetica Neue LT Std 75" charset="0"/>
                <a:ea typeface="Helvetica Neue LT Std 75" charset="0"/>
                <a:cs typeface="Helvetica Neue LT Std 75" charset="0"/>
              </a:rPr>
              <a:t>Financiero</a:t>
            </a:r>
            <a:r>
              <a:rPr lang="en-US" sz="2800" b="1" kern="0" dirty="0">
                <a:solidFill>
                  <a:srgbClr val="284B23"/>
                </a:solidFill>
                <a:latin typeface="Helvetica Neue LT Std 75" charset="0"/>
                <a:ea typeface="Helvetica Neue LT Std 75" charset="0"/>
                <a:cs typeface="Helvetica Neue LT Std 75" charset="0"/>
              </a:rPr>
              <a:t> Gratis</a:t>
            </a:r>
          </a:p>
        </p:txBody>
      </p:sp>
      <p:sp>
        <p:nvSpPr>
          <p:cNvPr id="8" name="Rectangle 7"/>
          <p:cNvSpPr/>
          <p:nvPr/>
        </p:nvSpPr>
        <p:spPr>
          <a:xfrm>
            <a:off x="0" y="1"/>
            <a:ext cx="9174290" cy="457200"/>
          </a:xfrm>
          <a:prstGeom prst="rect">
            <a:avLst/>
          </a:prstGeom>
          <a:solidFill>
            <a:srgbClr val="284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txBox="1">
            <a:spLocks/>
          </p:cNvSpPr>
          <p:nvPr/>
        </p:nvSpPr>
        <p:spPr bwMode="auto">
          <a:xfrm>
            <a:off x="2286000" y="139212"/>
            <a:ext cx="5077003" cy="20558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900" b="1" kern="0" spc="-50" dirty="0" smtClean="0">
                <a:solidFill>
                  <a:schemeClr val="bg1"/>
                </a:solidFill>
                <a:latin typeface="Helvetica Neue LT Std 75" charset="0"/>
                <a:ea typeface="Helvetica Neue LT Std 75" charset="0"/>
                <a:cs typeface="Helvetica Neue LT Std 75" charset="0"/>
              </a:rPr>
              <a:t>Financial Education for Worker Cooperative Members</a:t>
            </a:r>
            <a:endParaRPr lang="en-US" sz="900" b="1" kern="0" spc="-50" dirty="0">
              <a:solidFill>
                <a:schemeClr val="bg1"/>
              </a:solidFill>
              <a:latin typeface="Helvetica Neue LT Std 75" charset="0"/>
              <a:ea typeface="Helvetica Neue LT Std 75" charset="0"/>
              <a:cs typeface="Helvetica Neue LT Std 75" charset="0"/>
            </a:endParaRPr>
          </a:p>
        </p:txBody>
      </p:sp>
      <p:cxnSp>
        <p:nvCxnSpPr>
          <p:cNvPr id="13" name="Straight Connector 12"/>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101470"/>
            <a:ext cx="1219199" cy="275067"/>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p:cNvSpPr txBox="1">
            <a:spLocks/>
          </p:cNvSpPr>
          <p:nvPr/>
        </p:nvSpPr>
        <p:spPr bwMode="auto">
          <a:xfrm>
            <a:off x="423105" y="1886561"/>
            <a:ext cx="8305800" cy="466663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105000"/>
              </a:lnSpc>
            </a:pPr>
            <a:r>
              <a:rPr lang="es-ES_tradnl" sz="2000" kern="0" dirty="0" smtClean="0">
                <a:latin typeface="Helvetica Neue LT Std 55 Roman" charset="0"/>
                <a:ea typeface="Helvetica Neue LT Std 55 Roman" charset="0"/>
                <a:cs typeface="Helvetica Neue LT Std 55 Roman" charset="0"/>
              </a:rPr>
              <a:t>¿Cómo pueden las decisiones financieras afectar/impactar nuestra estabilidad y seguridad financiera y la habilidad para crear riquezas?</a:t>
            </a:r>
            <a:br>
              <a:rPr lang="es-ES_tradnl" sz="2000" kern="0" dirty="0" smtClean="0">
                <a:latin typeface="Helvetica Neue LT Std 55 Roman" charset="0"/>
                <a:ea typeface="Helvetica Neue LT Std 55 Roman" charset="0"/>
                <a:cs typeface="Helvetica Neue LT Std 55 Roman" charset="0"/>
              </a:rPr>
            </a:br>
            <a:endParaRPr lang="es-ES_tradnl" sz="2000" kern="0" dirty="0" smtClean="0">
              <a:latin typeface="Helvetica Neue LT Std 55 Roman" charset="0"/>
              <a:ea typeface="Helvetica Neue LT Std 55 Roman" charset="0"/>
              <a:cs typeface="Helvetica Neue LT Std 55 Roman" charset="0"/>
            </a:endParaRPr>
          </a:p>
          <a:p>
            <a:pPr eaLnBrk="1" hangingPunct="1">
              <a:lnSpc>
                <a:spcPct val="105000"/>
              </a:lnSpc>
            </a:pPr>
            <a:r>
              <a:rPr lang="es-ES_tradnl" sz="2000" kern="0" dirty="0" smtClean="0">
                <a:latin typeface="Helvetica Neue LT Std 55 Roman" charset="0"/>
                <a:ea typeface="Helvetica Neue LT Std 55 Roman" charset="0"/>
                <a:cs typeface="Helvetica Neue LT Std 55 Roman" charset="0"/>
              </a:rPr>
              <a:t>¿Qué procesos y pasos son necesarios para evaluar nuestra situación financiera actual?</a:t>
            </a:r>
            <a:br>
              <a:rPr lang="es-ES_tradnl" sz="2000" kern="0" dirty="0" smtClean="0">
                <a:latin typeface="Helvetica Neue LT Std 55 Roman" charset="0"/>
                <a:ea typeface="Helvetica Neue LT Std 55 Roman" charset="0"/>
                <a:cs typeface="Helvetica Neue LT Std 55 Roman" charset="0"/>
              </a:rPr>
            </a:br>
            <a:endParaRPr lang="es-ES_tradnl" sz="2000" kern="0" dirty="0" smtClean="0">
              <a:latin typeface="Helvetica Neue LT Std 55 Roman" charset="0"/>
              <a:ea typeface="Helvetica Neue LT Std 55 Roman" charset="0"/>
              <a:cs typeface="Helvetica Neue LT Std 55 Roman" charset="0"/>
            </a:endParaRPr>
          </a:p>
          <a:p>
            <a:pPr eaLnBrk="1" hangingPunct="1">
              <a:lnSpc>
                <a:spcPct val="105000"/>
              </a:lnSpc>
            </a:pPr>
            <a:r>
              <a:rPr lang="es-ES_tradnl" sz="2000" kern="0" dirty="0" smtClean="0">
                <a:latin typeface="Helvetica Neue LT Std 55 Roman" charset="0"/>
                <a:ea typeface="Helvetica Neue LT Std 55 Roman" charset="0"/>
                <a:cs typeface="Helvetica Neue LT Std 55 Roman" charset="0"/>
              </a:rPr>
              <a:t>¿Qué herramientas pueden ser usadas para tomar control de nuestras finanzas y planes?</a:t>
            </a:r>
            <a:br>
              <a:rPr lang="es-ES_tradnl" sz="2000" kern="0" dirty="0" smtClean="0">
                <a:latin typeface="Helvetica Neue LT Std 55 Roman" charset="0"/>
                <a:ea typeface="Helvetica Neue LT Std 55 Roman" charset="0"/>
                <a:cs typeface="Helvetica Neue LT Std 55 Roman" charset="0"/>
              </a:rPr>
            </a:br>
            <a:endParaRPr lang="es-ES_tradnl" sz="2000" kern="0" dirty="0" smtClean="0">
              <a:latin typeface="Helvetica Neue LT Std 55 Roman" charset="0"/>
              <a:ea typeface="Helvetica Neue LT Std 55 Roman" charset="0"/>
              <a:cs typeface="Helvetica Neue LT Std 55 Roman" charset="0"/>
            </a:endParaRPr>
          </a:p>
          <a:p>
            <a:pPr eaLnBrk="1" hangingPunct="1">
              <a:lnSpc>
                <a:spcPct val="105000"/>
              </a:lnSpc>
            </a:pPr>
            <a:r>
              <a:rPr lang="es-ES_tradnl" sz="2000" kern="0" dirty="0" smtClean="0">
                <a:latin typeface="Helvetica Neue LT Std 55 Roman" charset="0"/>
                <a:ea typeface="Helvetica Neue LT Std 55 Roman" charset="0"/>
                <a:cs typeface="Helvetica Neue LT Std 55 Roman" charset="0"/>
              </a:rPr>
              <a:t>¿Cómo establecemos metas y cómo las alcanzamos?</a:t>
            </a:r>
            <a:br>
              <a:rPr lang="es-ES_tradnl" sz="2000" kern="0" dirty="0" smtClean="0">
                <a:latin typeface="Helvetica Neue LT Std 55 Roman" charset="0"/>
                <a:ea typeface="Helvetica Neue LT Std 55 Roman" charset="0"/>
                <a:cs typeface="Helvetica Neue LT Std 55 Roman" charset="0"/>
              </a:rPr>
            </a:br>
            <a:endParaRPr lang="es-ES_tradnl" sz="2000" kern="0" dirty="0" smtClean="0">
              <a:latin typeface="Helvetica Neue LT Std 55 Roman" charset="0"/>
              <a:ea typeface="Helvetica Neue LT Std 55 Roman" charset="0"/>
              <a:cs typeface="Helvetica Neue LT Std 55 Roman" charset="0"/>
            </a:endParaRPr>
          </a:p>
          <a:p>
            <a:pPr eaLnBrk="1" hangingPunct="1">
              <a:lnSpc>
                <a:spcPct val="105000"/>
              </a:lnSpc>
            </a:pPr>
            <a:r>
              <a:rPr lang="es-ES_tradnl" sz="2000" kern="0" dirty="0">
                <a:latin typeface="Helvetica Neue LT Std 55 Roman" charset="0"/>
                <a:ea typeface="Helvetica Neue LT Std 55 Roman" charset="0"/>
                <a:cs typeface="Helvetica Neue LT Std 55 Roman" charset="0"/>
              </a:rPr>
              <a:t>¿ Cómo </a:t>
            </a:r>
            <a:r>
              <a:rPr lang="es-ES_tradnl" sz="2000" kern="0" dirty="0" smtClean="0">
                <a:latin typeface="Helvetica Neue LT Std 55 Roman" charset="0"/>
                <a:ea typeface="Helvetica Neue LT Std 55 Roman" charset="0"/>
                <a:cs typeface="Helvetica Neue LT Std 55 Roman" charset="0"/>
              </a:rPr>
              <a:t>podemos nosotros, como trabajadores-propietarios apoyarnos los unos a los otros en aumentar nuestro estado financiero y cómo puede nuestra cooperativa apoyarnos mejor?</a:t>
            </a:r>
          </a:p>
        </p:txBody>
      </p:sp>
      <p:sp>
        <p:nvSpPr>
          <p:cNvPr id="7" name="Rectangle 6"/>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1"/>
            <a:ext cx="9174290" cy="457200"/>
          </a:xfrm>
          <a:prstGeom prst="rect">
            <a:avLst/>
          </a:prstGeom>
          <a:solidFill>
            <a:srgbClr val="284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err="1">
                <a:solidFill>
                  <a:srgbClr val="284B23"/>
                </a:solidFill>
                <a:latin typeface="Helvetica Neue LT Std 75" charset="0"/>
                <a:ea typeface="Helvetica Neue LT Std 75" charset="0"/>
                <a:cs typeface="Helvetica Neue LT Std 75" charset="0"/>
              </a:rPr>
              <a:t>Preguntas</a:t>
            </a:r>
            <a:r>
              <a:rPr lang="en-US" sz="2800" b="1" kern="0" dirty="0">
                <a:solidFill>
                  <a:srgbClr val="284B23"/>
                </a:solidFill>
                <a:latin typeface="Helvetica Neue LT Std 75" charset="0"/>
                <a:ea typeface="Helvetica Neue LT Std 75" charset="0"/>
                <a:cs typeface="Helvetica Neue LT Std 75" charset="0"/>
              </a:rPr>
              <a:t> para </a:t>
            </a:r>
            <a:r>
              <a:rPr lang="en-US" sz="2800" b="1" kern="0" dirty="0" err="1">
                <a:solidFill>
                  <a:srgbClr val="284B23"/>
                </a:solidFill>
                <a:latin typeface="Helvetica Neue LT Std 75" charset="0"/>
                <a:ea typeface="Helvetica Neue LT Std 75" charset="0"/>
                <a:cs typeface="Helvetica Neue LT Std 75" charset="0"/>
              </a:rPr>
              <a:t>pensar</a:t>
            </a:r>
            <a:endParaRPr lang="en-US" sz="2800" b="1" kern="0" dirty="0">
              <a:solidFill>
                <a:srgbClr val="284B23"/>
              </a:solidFill>
              <a:latin typeface="Helvetica Neue LT Std 75" charset="0"/>
              <a:ea typeface="Helvetica Neue LT Std 75" charset="0"/>
              <a:cs typeface="Helvetica Neue LT Std 75" charset="0"/>
            </a:endParaRPr>
          </a:p>
        </p:txBody>
      </p:sp>
      <p:sp>
        <p:nvSpPr>
          <p:cNvPr id="10" name="Title 1"/>
          <p:cNvSpPr txBox="1">
            <a:spLocks/>
          </p:cNvSpPr>
          <p:nvPr/>
        </p:nvSpPr>
        <p:spPr bwMode="auto">
          <a:xfrm>
            <a:off x="2286000" y="139212"/>
            <a:ext cx="5077003" cy="20558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900" b="1" kern="0" spc="-50" dirty="0" smtClean="0">
                <a:solidFill>
                  <a:schemeClr val="bg1"/>
                </a:solidFill>
                <a:latin typeface="Helvetica Neue LT Std 75" charset="0"/>
                <a:ea typeface="Helvetica Neue LT Std 75" charset="0"/>
                <a:cs typeface="Helvetica Neue LT Std 75" charset="0"/>
              </a:rPr>
              <a:t>Financial Education for Worker Cooperative Members</a:t>
            </a:r>
            <a:endParaRPr lang="en-US" sz="900" b="1" kern="0" spc="-50" dirty="0">
              <a:solidFill>
                <a:schemeClr val="bg1"/>
              </a:solidFill>
              <a:latin typeface="Helvetica Neue LT Std 75" charset="0"/>
              <a:ea typeface="Helvetica Neue LT Std 75" charset="0"/>
              <a:cs typeface="Helvetica Neue LT Std 75" charset="0"/>
            </a:endParaRPr>
          </a:p>
        </p:txBody>
      </p:sp>
      <p:cxnSp>
        <p:nvCxnSpPr>
          <p:cNvPr id="13" name="Straight Connector 12"/>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101470"/>
            <a:ext cx="1219199" cy="275067"/>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1"/>
            <a:ext cx="9174290" cy="457200"/>
          </a:xfrm>
          <a:prstGeom prst="rect">
            <a:avLst/>
          </a:prstGeom>
          <a:solidFill>
            <a:srgbClr val="284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err="1">
                <a:solidFill>
                  <a:srgbClr val="284B23"/>
                </a:solidFill>
                <a:latin typeface="Helvetica Neue LT Std 75" charset="0"/>
                <a:ea typeface="Helvetica Neue LT Std 75" charset="0"/>
                <a:cs typeface="Helvetica Neue LT Std 75" charset="0"/>
              </a:rPr>
              <a:t>Preguntas</a:t>
            </a:r>
            <a:r>
              <a:rPr lang="en-US" sz="2800" b="1" kern="0" dirty="0">
                <a:solidFill>
                  <a:srgbClr val="284B23"/>
                </a:solidFill>
                <a:latin typeface="Helvetica Neue LT Std 75" charset="0"/>
                <a:ea typeface="Helvetica Neue LT Std 75" charset="0"/>
                <a:cs typeface="Helvetica Neue LT Std 75" charset="0"/>
              </a:rPr>
              <a:t> para </a:t>
            </a:r>
            <a:r>
              <a:rPr lang="en-US" sz="2800" b="1" kern="0" dirty="0" err="1">
                <a:solidFill>
                  <a:srgbClr val="284B23"/>
                </a:solidFill>
                <a:latin typeface="Helvetica Neue LT Std 75" charset="0"/>
                <a:ea typeface="Helvetica Neue LT Std 75" charset="0"/>
                <a:cs typeface="Helvetica Neue LT Std 75" charset="0"/>
              </a:rPr>
              <a:t>pensar</a:t>
            </a:r>
            <a:endParaRPr lang="en-US" sz="2800" b="1" kern="0" dirty="0">
              <a:solidFill>
                <a:srgbClr val="284B23"/>
              </a:solidFill>
              <a:latin typeface="Helvetica Neue LT Std 75" charset="0"/>
              <a:ea typeface="Helvetica Neue LT Std 75" charset="0"/>
              <a:cs typeface="Helvetica Neue LT Std 75" charset="0"/>
            </a:endParaRPr>
          </a:p>
        </p:txBody>
      </p:sp>
      <p:sp>
        <p:nvSpPr>
          <p:cNvPr id="15" name="Title 1"/>
          <p:cNvSpPr txBox="1">
            <a:spLocks/>
          </p:cNvSpPr>
          <p:nvPr/>
        </p:nvSpPr>
        <p:spPr bwMode="auto">
          <a:xfrm>
            <a:off x="2286000" y="139212"/>
            <a:ext cx="5077003" cy="20558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900" b="1" kern="0" spc="-50" dirty="0" smtClean="0">
                <a:solidFill>
                  <a:schemeClr val="bg1"/>
                </a:solidFill>
                <a:latin typeface="Helvetica Neue LT Std 75" charset="0"/>
                <a:ea typeface="Helvetica Neue LT Std 75" charset="0"/>
                <a:cs typeface="Helvetica Neue LT Std 75" charset="0"/>
              </a:rPr>
              <a:t>Financial Education for Worker Cooperative Members</a:t>
            </a:r>
            <a:endParaRPr lang="en-US" sz="900" b="1" kern="0" spc="-50" dirty="0">
              <a:solidFill>
                <a:schemeClr val="bg1"/>
              </a:solidFill>
              <a:latin typeface="Helvetica Neue LT Std 75" charset="0"/>
              <a:ea typeface="Helvetica Neue LT Std 75" charset="0"/>
              <a:cs typeface="Helvetica Neue LT Std 75" charset="0"/>
            </a:endParaRPr>
          </a:p>
        </p:txBody>
      </p:sp>
      <p:cxnSp>
        <p:nvCxnSpPr>
          <p:cNvPr id="16" name="Straight Connector 15"/>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8" name="Content Placeholder 2"/>
          <p:cNvSpPr txBox="1">
            <a:spLocks/>
          </p:cNvSpPr>
          <p:nvPr/>
        </p:nvSpPr>
        <p:spPr bwMode="auto">
          <a:xfrm>
            <a:off x="423105" y="2743200"/>
            <a:ext cx="83058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105000"/>
              </a:lnSpc>
            </a:pPr>
            <a:r>
              <a:rPr lang="es-ES_tradnl" sz="2000" kern="0" dirty="0" smtClean="0">
                <a:latin typeface="Helvetica Neue LT Std 55 Roman" charset="0"/>
                <a:ea typeface="Helvetica Neue LT Std 55 Roman" charset="0"/>
                <a:cs typeface="Helvetica Neue LT Std 55 Roman" charset="0"/>
              </a:rPr>
              <a:t>Barreras sociales</a:t>
            </a:r>
          </a:p>
          <a:p>
            <a:pPr eaLnBrk="1" hangingPunct="1">
              <a:lnSpc>
                <a:spcPct val="105000"/>
              </a:lnSpc>
            </a:pPr>
            <a:r>
              <a:rPr lang="es-ES_tradnl" sz="2000" kern="0" dirty="0" smtClean="0">
                <a:latin typeface="Helvetica Neue LT Std 55 Roman" charset="0"/>
                <a:ea typeface="Helvetica Neue LT Std 55 Roman" charset="0"/>
                <a:cs typeface="Helvetica Neue LT Std 55 Roman" charset="0"/>
              </a:rPr>
              <a:t>Barreras personales</a:t>
            </a:r>
            <a:endParaRPr lang="es-ES_tradnl" sz="2000" kern="0" dirty="0">
              <a:latin typeface="Helvetica Neue LT Std 55 Roman" charset="0"/>
              <a:ea typeface="Helvetica Neue LT Std 55 Roman" charset="0"/>
              <a:cs typeface="Helvetica Neue LT Std 55 Roman" charset="0"/>
            </a:endParaRPr>
          </a:p>
        </p:txBody>
      </p:sp>
      <p:sp>
        <p:nvSpPr>
          <p:cNvPr id="19" name="Title 1"/>
          <p:cNvSpPr>
            <a:spLocks/>
          </p:cNvSpPr>
          <p:nvPr/>
        </p:nvSpPr>
        <p:spPr bwMode="auto">
          <a:xfrm>
            <a:off x="428803" y="1886561"/>
            <a:ext cx="6810198" cy="762000"/>
          </a:xfrm>
          <a:prstGeom prst="rect">
            <a:avLst/>
          </a:prstGeom>
          <a:noFill/>
          <a:ln w="9525">
            <a:noFill/>
            <a:miter lim="800000"/>
            <a:headEnd/>
            <a:tailEnd/>
          </a:ln>
        </p:spPr>
        <p:txBody>
          <a:bodyPr anchor="ctr"/>
          <a:lstStyle/>
          <a:p>
            <a:r>
              <a:rPr lang="es-ES_tradnl" sz="2400" b="1" dirty="0" smtClean="0">
                <a:latin typeface="Helvetica Neue LT Std 55 Roman" charset="0"/>
                <a:ea typeface="Helvetica Neue LT Std 55 Roman" charset="0"/>
                <a:cs typeface="Helvetica Neue LT Std 55 Roman" charset="0"/>
              </a:rPr>
              <a:t>¿Cuáles Pueden ser las Barreras para la Estabilidad Financiera y Acumular Riquezas?</a:t>
            </a:r>
            <a:endParaRPr lang="es-ES_tradnl" sz="2400" b="1" dirty="0">
              <a:latin typeface="Helvetica Neue LT Std 55 Roman" charset="0"/>
              <a:ea typeface="Helvetica Neue LT Std 55 Roman" charset="0"/>
              <a:cs typeface="Helvetica Neue LT Std 55 Roman" charset="0"/>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101470"/>
            <a:ext cx="1219199" cy="275067"/>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
            <a:ext cx="9174290" cy="457200"/>
          </a:xfrm>
          <a:prstGeom prst="rect">
            <a:avLst/>
          </a:prstGeom>
          <a:solidFill>
            <a:srgbClr val="284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err="1">
                <a:solidFill>
                  <a:srgbClr val="284B23"/>
                </a:solidFill>
                <a:latin typeface="Helvetica Neue LT Std 75" charset="0"/>
                <a:ea typeface="Helvetica Neue LT Std 75" charset="0"/>
                <a:cs typeface="Helvetica Neue LT Std 75" charset="0"/>
              </a:rPr>
              <a:t>Preguntas</a:t>
            </a:r>
            <a:r>
              <a:rPr lang="en-US" sz="2800" b="1" kern="0" dirty="0">
                <a:solidFill>
                  <a:srgbClr val="284B23"/>
                </a:solidFill>
                <a:latin typeface="Helvetica Neue LT Std 75" charset="0"/>
                <a:ea typeface="Helvetica Neue LT Std 75" charset="0"/>
                <a:cs typeface="Helvetica Neue LT Std 75" charset="0"/>
              </a:rPr>
              <a:t> para </a:t>
            </a:r>
            <a:r>
              <a:rPr lang="en-US" sz="2800" b="1" kern="0" dirty="0" err="1">
                <a:solidFill>
                  <a:srgbClr val="284B23"/>
                </a:solidFill>
                <a:latin typeface="Helvetica Neue LT Std 75" charset="0"/>
                <a:ea typeface="Helvetica Neue LT Std 75" charset="0"/>
                <a:cs typeface="Helvetica Neue LT Std 75" charset="0"/>
              </a:rPr>
              <a:t>pensar</a:t>
            </a:r>
            <a:endParaRPr lang="en-US" sz="2800" b="1" kern="0" dirty="0">
              <a:solidFill>
                <a:srgbClr val="284B23"/>
              </a:solidFill>
              <a:latin typeface="Helvetica Neue LT Std 75" charset="0"/>
              <a:ea typeface="Helvetica Neue LT Std 75" charset="0"/>
              <a:cs typeface="Helvetica Neue LT Std 75" charset="0"/>
            </a:endParaRPr>
          </a:p>
        </p:txBody>
      </p:sp>
      <p:sp>
        <p:nvSpPr>
          <p:cNvPr id="10" name="Title 1"/>
          <p:cNvSpPr txBox="1">
            <a:spLocks/>
          </p:cNvSpPr>
          <p:nvPr/>
        </p:nvSpPr>
        <p:spPr bwMode="auto">
          <a:xfrm>
            <a:off x="2286000" y="139212"/>
            <a:ext cx="5077003" cy="20558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900" b="1" kern="0" spc="-50" dirty="0" smtClean="0">
                <a:solidFill>
                  <a:schemeClr val="bg1"/>
                </a:solidFill>
                <a:latin typeface="Helvetica Neue LT Std 75" charset="0"/>
                <a:ea typeface="Helvetica Neue LT Std 75" charset="0"/>
                <a:cs typeface="Helvetica Neue LT Std 75" charset="0"/>
              </a:rPr>
              <a:t>Financial Education for Worker Cooperative Members</a:t>
            </a:r>
            <a:endParaRPr lang="en-US" sz="900" b="1" kern="0" spc="-50" dirty="0">
              <a:solidFill>
                <a:schemeClr val="bg1"/>
              </a:solidFill>
              <a:latin typeface="Helvetica Neue LT Std 75" charset="0"/>
              <a:ea typeface="Helvetica Neue LT Std 75" charset="0"/>
              <a:cs typeface="Helvetica Neue LT Std 75" charset="0"/>
            </a:endParaRPr>
          </a:p>
        </p:txBody>
      </p:sp>
      <p:cxnSp>
        <p:nvCxnSpPr>
          <p:cNvPr id="11" name="Straight Connector 10"/>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5" name="Content Placeholder 2"/>
          <p:cNvSpPr txBox="1">
            <a:spLocks/>
          </p:cNvSpPr>
          <p:nvPr/>
        </p:nvSpPr>
        <p:spPr bwMode="auto">
          <a:xfrm>
            <a:off x="426672" y="2743200"/>
            <a:ext cx="83058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105000"/>
              </a:lnSpc>
              <a:buNone/>
            </a:pPr>
            <a:r>
              <a:rPr lang="es-ES_tradnl" sz="2000" dirty="0" smtClean="0">
                <a:latin typeface="Helvetica Neue LT Std 55 Roman" charset="0"/>
                <a:ea typeface="Helvetica Neue LT Std 55 Roman" charset="0"/>
                <a:cs typeface="Helvetica Neue LT Std 55 Roman" charset="0"/>
              </a:rPr>
              <a:t>Barreras sociales incluyen:</a:t>
            </a:r>
          </a:p>
          <a:p>
            <a:pPr eaLnBrk="1" hangingPunct="1">
              <a:lnSpc>
                <a:spcPct val="105000"/>
              </a:lnSpc>
            </a:pPr>
            <a:r>
              <a:rPr lang="es-ES_tradnl" sz="2000" dirty="0" smtClean="0">
                <a:latin typeface="Helvetica Neue LT Std 55 Roman" charset="0"/>
                <a:ea typeface="Helvetica Neue LT Std 55 Roman" charset="0"/>
                <a:cs typeface="Helvetica Neue LT Std 55 Roman" charset="0"/>
              </a:rPr>
              <a:t>Falta de acceso a:</a:t>
            </a:r>
          </a:p>
          <a:p>
            <a:pPr lvl="1" eaLnBrk="1" hangingPunct="1">
              <a:lnSpc>
                <a:spcPct val="105000"/>
              </a:lnSpc>
              <a:buFont typeface="Courier New" pitchFamily="49" charset="0"/>
              <a:buChar char="o"/>
            </a:pPr>
            <a:r>
              <a:rPr lang="es-ES_tradnl" sz="2000" dirty="0" smtClean="0">
                <a:latin typeface="Helvetica Neue LT Std 55 Roman" charset="0"/>
                <a:ea typeface="Helvetica Neue LT Std 55 Roman" charset="0"/>
                <a:cs typeface="Helvetica Neue LT Std 55 Roman" charset="0"/>
              </a:rPr>
              <a:t>	Oportunidad/trabajos que paguen bien</a:t>
            </a:r>
          </a:p>
          <a:p>
            <a:pPr lvl="1" eaLnBrk="1" hangingPunct="1">
              <a:lnSpc>
                <a:spcPct val="105000"/>
              </a:lnSpc>
              <a:buFont typeface="Courier New" pitchFamily="49" charset="0"/>
              <a:buChar char="o"/>
            </a:pPr>
            <a:r>
              <a:rPr lang="es-ES_tradnl" sz="2000" dirty="0" smtClean="0">
                <a:latin typeface="Helvetica Neue LT Std 55 Roman" charset="0"/>
                <a:ea typeface="Helvetica Neue LT Std 55 Roman" charset="0"/>
                <a:cs typeface="Helvetica Neue LT Std 55 Roman" charset="0"/>
              </a:rPr>
              <a:t>   Capital</a:t>
            </a:r>
          </a:p>
          <a:p>
            <a:pPr lvl="1" eaLnBrk="1" hangingPunct="1">
              <a:lnSpc>
                <a:spcPct val="105000"/>
              </a:lnSpc>
              <a:buFont typeface="Courier New" pitchFamily="49" charset="0"/>
              <a:buChar char="o"/>
            </a:pPr>
            <a:r>
              <a:rPr lang="es-ES_tradnl" sz="2000" dirty="0" smtClean="0">
                <a:latin typeface="Helvetica Neue LT Std 55 Roman" charset="0"/>
                <a:ea typeface="Helvetica Neue LT Std 55 Roman" charset="0"/>
                <a:cs typeface="Helvetica Neue LT Std 55 Roman" charset="0"/>
              </a:rPr>
              <a:t>   Información</a:t>
            </a:r>
          </a:p>
          <a:p>
            <a:pPr lvl="1" eaLnBrk="1" hangingPunct="1">
              <a:lnSpc>
                <a:spcPct val="105000"/>
              </a:lnSpc>
              <a:buFont typeface="Courier New" pitchFamily="49" charset="0"/>
              <a:buChar char="o"/>
            </a:pPr>
            <a:r>
              <a:rPr lang="es-ES_tradnl" sz="2000" dirty="0" smtClean="0">
                <a:latin typeface="Helvetica Neue LT Std 55 Roman" charset="0"/>
                <a:ea typeface="Helvetica Neue LT Std 55 Roman" charset="0"/>
                <a:cs typeface="Helvetica Neue LT Std 55 Roman" charset="0"/>
              </a:rPr>
              <a:t>   Educación/entrenamiento</a:t>
            </a:r>
          </a:p>
          <a:p>
            <a:pPr eaLnBrk="1" hangingPunct="1">
              <a:lnSpc>
                <a:spcPct val="105000"/>
              </a:lnSpc>
            </a:pPr>
            <a:r>
              <a:rPr lang="es-ES_tradnl" sz="2000" dirty="0" smtClean="0">
                <a:latin typeface="Helvetica Neue LT Std 55 Roman" charset="0"/>
                <a:ea typeface="Helvetica Neue LT Std 55 Roman" charset="0"/>
                <a:cs typeface="Helvetica Neue LT Std 55 Roman" charset="0"/>
              </a:rPr>
              <a:t>Estatus inmigratorio</a:t>
            </a:r>
          </a:p>
          <a:p>
            <a:pPr eaLnBrk="1" hangingPunct="1">
              <a:lnSpc>
                <a:spcPct val="105000"/>
              </a:lnSpc>
            </a:pPr>
            <a:r>
              <a:rPr lang="es-ES_tradnl" sz="2000" dirty="0" smtClean="0">
                <a:latin typeface="Helvetica Neue LT Std 55 Roman" charset="0"/>
                <a:ea typeface="Helvetica Neue LT Std 55 Roman" charset="0"/>
                <a:cs typeface="Helvetica Neue LT Std 55 Roman" charset="0"/>
              </a:rPr>
              <a:t>Aislamiento social</a:t>
            </a:r>
          </a:p>
          <a:p>
            <a:pPr eaLnBrk="1" hangingPunct="1">
              <a:lnSpc>
                <a:spcPct val="105000"/>
              </a:lnSpc>
            </a:pPr>
            <a:r>
              <a:rPr lang="es-ES_tradnl" sz="2000" dirty="0" smtClean="0">
                <a:latin typeface="Helvetica Neue LT Std 55 Roman" charset="0"/>
                <a:ea typeface="Helvetica Neue LT Std 55 Roman" charset="0"/>
                <a:cs typeface="Helvetica Neue LT Std 55 Roman" charset="0"/>
              </a:rPr>
              <a:t>Lenguaje/idioma</a:t>
            </a:r>
          </a:p>
          <a:p>
            <a:pPr eaLnBrk="1" hangingPunct="1">
              <a:lnSpc>
                <a:spcPct val="105000"/>
              </a:lnSpc>
            </a:pPr>
            <a:r>
              <a:rPr lang="es-ES_tradnl" sz="2000" dirty="0" smtClean="0">
                <a:latin typeface="Helvetica Neue LT Std 55 Roman" charset="0"/>
                <a:ea typeface="Helvetica Neue LT Std 55 Roman" charset="0"/>
                <a:cs typeface="Helvetica Neue LT Std 55 Roman" charset="0"/>
              </a:rPr>
              <a:t>Falta de credibilidad en las instituciones</a:t>
            </a:r>
          </a:p>
          <a:p>
            <a:pPr lvl="1" eaLnBrk="1" hangingPunct="1">
              <a:lnSpc>
                <a:spcPct val="105000"/>
              </a:lnSpc>
              <a:buNone/>
            </a:pPr>
            <a:endParaRPr lang="en-US" sz="2600" dirty="0">
              <a:latin typeface="Helvetica Neue LT Std 55 Roman" charset="0"/>
              <a:ea typeface="Helvetica Neue LT Std 55 Roman" charset="0"/>
              <a:cs typeface="Helvetica Neue LT Std 55 Roman" charset="0"/>
            </a:endParaRPr>
          </a:p>
        </p:txBody>
      </p:sp>
      <p:sp>
        <p:nvSpPr>
          <p:cNvPr id="16" name="Title 1"/>
          <p:cNvSpPr>
            <a:spLocks/>
          </p:cNvSpPr>
          <p:nvPr/>
        </p:nvSpPr>
        <p:spPr bwMode="auto">
          <a:xfrm>
            <a:off x="428802" y="1886561"/>
            <a:ext cx="6934201" cy="762000"/>
          </a:xfrm>
          <a:prstGeom prst="rect">
            <a:avLst/>
          </a:prstGeom>
          <a:noFill/>
          <a:ln w="9525">
            <a:noFill/>
            <a:miter lim="800000"/>
            <a:headEnd/>
            <a:tailEnd/>
          </a:ln>
        </p:spPr>
        <p:txBody>
          <a:bodyPr anchor="ctr"/>
          <a:lstStyle/>
          <a:p>
            <a:r>
              <a:rPr lang="en-US" sz="2400" b="1" dirty="0" smtClean="0">
                <a:latin typeface="Helvetica Neue LT Std 55 Roman" charset="0"/>
                <a:ea typeface="Helvetica Neue LT Std 55 Roman" charset="0"/>
                <a:cs typeface="Helvetica Neue LT Std 55 Roman" charset="0"/>
              </a:rPr>
              <a:t>¿</a:t>
            </a:r>
            <a:r>
              <a:rPr lang="es-ES_tradnl" sz="2400" b="1" dirty="0" smtClean="0">
                <a:latin typeface="Helvetica Neue LT Std 55 Roman" charset="0"/>
                <a:ea typeface="Helvetica Neue LT Std 55 Roman" charset="0"/>
                <a:cs typeface="Helvetica Neue LT Std 55 Roman" charset="0"/>
              </a:rPr>
              <a:t>Cuáles Pueden ser las Barreras para la Estabilidad Financiera y Acumular Riquezas</a:t>
            </a:r>
            <a:r>
              <a:rPr lang="en-US" sz="2400" b="1" dirty="0" smtClean="0">
                <a:latin typeface="Helvetica Neue LT Std 55 Roman" charset="0"/>
                <a:ea typeface="Helvetica Neue LT Std 55 Roman" charset="0"/>
                <a:cs typeface="Helvetica Neue LT Std 55 Roman" charset="0"/>
              </a:rPr>
              <a:t>?</a:t>
            </a:r>
            <a:endParaRPr lang="en-US" sz="2400" b="1" dirty="0">
              <a:latin typeface="Helvetica Neue LT Std 55 Roman" charset="0"/>
              <a:ea typeface="Helvetica Neue LT Std 55 Roman" charset="0"/>
              <a:cs typeface="Helvetica Neue LT Std 55 Roman" charset="0"/>
            </a:endParaRP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101470"/>
            <a:ext cx="1219199" cy="275067"/>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1"/>
            <a:ext cx="9174290" cy="457200"/>
          </a:xfrm>
          <a:prstGeom prst="rect">
            <a:avLst/>
          </a:prstGeom>
          <a:solidFill>
            <a:srgbClr val="284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s-ES_tradnl" sz="2800" b="1" kern="0" dirty="0" smtClean="0">
                <a:solidFill>
                  <a:srgbClr val="284B23"/>
                </a:solidFill>
                <a:latin typeface="Helvetica Neue LT Std 75" charset="0"/>
                <a:ea typeface="Helvetica Neue LT Std 75" charset="0"/>
                <a:cs typeface="Helvetica Neue LT Std 75" charset="0"/>
              </a:rPr>
              <a:t>Preguntas para pensar</a:t>
            </a:r>
            <a:endParaRPr lang="es-ES_tradnl" sz="2800" b="1" kern="0" dirty="0">
              <a:solidFill>
                <a:srgbClr val="284B23"/>
              </a:solidFill>
              <a:latin typeface="Helvetica Neue LT Std 75" charset="0"/>
              <a:ea typeface="Helvetica Neue LT Std 75" charset="0"/>
              <a:cs typeface="Helvetica Neue LT Std 75" charset="0"/>
            </a:endParaRPr>
          </a:p>
        </p:txBody>
      </p:sp>
      <p:sp>
        <p:nvSpPr>
          <p:cNvPr id="9" name="Title 1"/>
          <p:cNvSpPr txBox="1">
            <a:spLocks/>
          </p:cNvSpPr>
          <p:nvPr/>
        </p:nvSpPr>
        <p:spPr bwMode="auto">
          <a:xfrm>
            <a:off x="2286000" y="139212"/>
            <a:ext cx="5077003" cy="20558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900" b="1" kern="0" spc="-50" dirty="0" smtClean="0">
                <a:solidFill>
                  <a:schemeClr val="bg1"/>
                </a:solidFill>
                <a:latin typeface="Helvetica Neue LT Std 75" charset="0"/>
                <a:ea typeface="Helvetica Neue LT Std 75" charset="0"/>
                <a:cs typeface="Helvetica Neue LT Std 75" charset="0"/>
              </a:rPr>
              <a:t>Financial Education for Worker Cooperative Members</a:t>
            </a:r>
            <a:endParaRPr lang="en-US" sz="900" b="1" kern="0" spc="-50" dirty="0">
              <a:solidFill>
                <a:schemeClr val="bg1"/>
              </a:solidFill>
              <a:latin typeface="Helvetica Neue LT Std 75" charset="0"/>
              <a:ea typeface="Helvetica Neue LT Std 75" charset="0"/>
              <a:cs typeface="Helvetica Neue LT Std 75" charset="0"/>
            </a:endParaRPr>
          </a:p>
        </p:txBody>
      </p:sp>
      <p:cxnSp>
        <p:nvCxnSpPr>
          <p:cNvPr id="10" name="Straight Connector 9"/>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bwMode="auto">
          <a:xfrm>
            <a:off x="426672" y="2971800"/>
            <a:ext cx="83058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105000"/>
              </a:lnSpc>
              <a:buNone/>
            </a:pPr>
            <a:r>
              <a:rPr lang="es-ES_tradnl" sz="2000" dirty="0" smtClean="0">
                <a:latin typeface="Helvetica Neue LT Std 55 Roman" charset="0"/>
                <a:ea typeface="Helvetica Neue LT Std 55 Roman" charset="0"/>
                <a:cs typeface="Helvetica Neue LT Std 55 Roman" charset="0"/>
              </a:rPr>
              <a:t>Soluciones a las barreras sociales incluyen:</a:t>
            </a:r>
          </a:p>
          <a:p>
            <a:pPr eaLnBrk="1" hangingPunct="1">
              <a:lnSpc>
                <a:spcPct val="105000"/>
              </a:lnSpc>
            </a:pPr>
            <a:r>
              <a:rPr lang="es-ES_tradnl" sz="2000" dirty="0" smtClean="0">
                <a:latin typeface="Helvetica Neue LT Std 55 Roman" charset="0"/>
                <a:ea typeface="Helvetica Neue LT Std 55 Roman" charset="0"/>
                <a:cs typeface="Helvetica Neue LT Std 55 Roman" charset="0"/>
              </a:rPr>
              <a:t>Crear oportunidades económicas a través de:</a:t>
            </a:r>
          </a:p>
          <a:p>
            <a:pPr lvl="1" eaLnBrk="1" hangingPunct="1">
              <a:lnSpc>
                <a:spcPct val="105000"/>
              </a:lnSpc>
              <a:buFont typeface="Courier New" pitchFamily="49" charset="0"/>
              <a:buChar char="o"/>
            </a:pPr>
            <a:r>
              <a:rPr lang="es-ES_tradnl" sz="2000" dirty="0" smtClean="0">
                <a:latin typeface="Helvetica Neue LT Std 55 Roman" charset="0"/>
                <a:ea typeface="Helvetica Neue LT Std 55 Roman" charset="0"/>
                <a:cs typeface="Helvetica Neue LT Std 55 Roman" charset="0"/>
              </a:rPr>
              <a:t>	Cooperativas de trabajadores</a:t>
            </a:r>
          </a:p>
          <a:p>
            <a:pPr lvl="1" eaLnBrk="1" hangingPunct="1">
              <a:lnSpc>
                <a:spcPct val="105000"/>
              </a:lnSpc>
              <a:buFont typeface="Courier New" pitchFamily="49" charset="0"/>
              <a:buChar char="o"/>
            </a:pPr>
            <a:r>
              <a:rPr lang="es-ES_tradnl" sz="2000" dirty="0" smtClean="0">
                <a:latin typeface="Helvetica Neue LT Std 55 Roman" charset="0"/>
                <a:ea typeface="Helvetica Neue LT Std 55 Roman" charset="0"/>
                <a:cs typeface="Helvetica Neue LT Std 55 Roman" charset="0"/>
              </a:rPr>
              <a:t>   Empleo propio (independiente)</a:t>
            </a:r>
          </a:p>
          <a:p>
            <a:pPr lvl="1" eaLnBrk="1" hangingPunct="1">
              <a:lnSpc>
                <a:spcPct val="105000"/>
              </a:lnSpc>
              <a:buFont typeface="Courier New" pitchFamily="49" charset="0"/>
              <a:buChar char="o"/>
            </a:pPr>
            <a:r>
              <a:rPr lang="es-ES_tradnl" sz="2000" dirty="0" smtClean="0">
                <a:latin typeface="Helvetica Neue LT Std 55 Roman" charset="0"/>
                <a:ea typeface="Helvetica Neue LT Std 55 Roman" charset="0"/>
                <a:cs typeface="Helvetica Neue LT Std 55 Roman" charset="0"/>
              </a:rPr>
              <a:t>   Educación/entrenamiento</a:t>
            </a:r>
          </a:p>
          <a:p>
            <a:pPr eaLnBrk="1" hangingPunct="1">
              <a:lnSpc>
                <a:spcPct val="105000"/>
              </a:lnSpc>
            </a:pPr>
            <a:r>
              <a:rPr lang="es-ES_tradnl" sz="2000" dirty="0" smtClean="0">
                <a:latin typeface="Helvetica Neue LT Std 55 Roman" charset="0"/>
                <a:ea typeface="Helvetica Neue LT Std 55 Roman" charset="0"/>
                <a:cs typeface="Helvetica Neue LT Std 55 Roman" charset="0"/>
              </a:rPr>
              <a:t>Buscar apoyo o beneficios como SNAP, bancos de alimentos, y otros recursos; seguro médico subsidiado para los niños y la familia</a:t>
            </a:r>
          </a:p>
          <a:p>
            <a:pPr eaLnBrk="1" hangingPunct="1">
              <a:lnSpc>
                <a:spcPct val="105000"/>
              </a:lnSpc>
            </a:pPr>
            <a:r>
              <a:rPr lang="es-ES_tradnl" sz="2000" dirty="0" smtClean="0">
                <a:latin typeface="Helvetica Neue LT Std 55 Roman" charset="0"/>
                <a:ea typeface="Helvetica Neue LT Std 55 Roman" charset="0"/>
                <a:cs typeface="Helvetica Neue LT Std 55 Roman" charset="0"/>
              </a:rPr>
              <a:t>Crear mecanismos propios para apoyo financiero como círculos de ahorro; buscar conexiones para apoyo emocional como templos religiosos, organizaciones comunitarias</a:t>
            </a:r>
            <a:endParaRPr lang="es-ES_tradnl" sz="2000" dirty="0">
              <a:latin typeface="Helvetica Neue LT Std 55 Roman" charset="0"/>
              <a:ea typeface="Helvetica Neue LT Std 55 Roman" charset="0"/>
              <a:cs typeface="Helvetica Neue LT Std 55 Roman" charset="0"/>
            </a:endParaRPr>
          </a:p>
        </p:txBody>
      </p:sp>
      <p:sp>
        <p:nvSpPr>
          <p:cNvPr id="13" name="Title 1"/>
          <p:cNvSpPr>
            <a:spLocks/>
          </p:cNvSpPr>
          <p:nvPr/>
        </p:nvSpPr>
        <p:spPr bwMode="auto">
          <a:xfrm>
            <a:off x="428803" y="1886561"/>
            <a:ext cx="7343598" cy="762000"/>
          </a:xfrm>
          <a:prstGeom prst="rect">
            <a:avLst/>
          </a:prstGeom>
          <a:noFill/>
          <a:ln w="9525">
            <a:noFill/>
            <a:miter lim="800000"/>
            <a:headEnd/>
            <a:tailEnd/>
          </a:ln>
        </p:spPr>
        <p:txBody>
          <a:bodyPr anchor="ctr"/>
          <a:lstStyle/>
          <a:p>
            <a:r>
              <a:rPr lang="es-ES_tradnl" sz="2400" b="1" dirty="0" smtClean="0">
                <a:latin typeface="Helvetica Neue LT Std 75" charset="0"/>
                <a:ea typeface="Helvetica Neue LT Std 75" charset="0"/>
                <a:cs typeface="Helvetica Neue LT Std 75" charset="0"/>
              </a:rPr>
              <a:t>¿Cuáles Pueden ser las Barreras para la Estabilidad Financiera y Acumular Riquezas?</a:t>
            </a:r>
            <a:endParaRPr lang="es-ES_tradnl" sz="2400" b="1" dirty="0">
              <a:latin typeface="Helvetica Neue LT Std 75" charset="0"/>
              <a:ea typeface="Helvetica Neue LT Std 75" charset="0"/>
              <a:cs typeface="Helvetica Neue LT Std 75" charset="0"/>
            </a:endParaRP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101470"/>
            <a:ext cx="1219199" cy="275067"/>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4" name="AutoShape 10"/>
          <p:cNvSpPr>
            <a:spLocks noChangeArrowheads="1"/>
          </p:cNvSpPr>
          <p:nvPr/>
        </p:nvSpPr>
        <p:spPr bwMode="auto">
          <a:xfrm rot="-5400000">
            <a:off x="8724900" y="723900"/>
            <a:ext cx="457200" cy="381000"/>
          </a:xfrm>
          <a:prstGeom prst="rtTriangle">
            <a:avLst/>
          </a:prstGeom>
          <a:solidFill>
            <a:schemeClr val="bg1"/>
          </a:solidFill>
          <a:ln w="9525">
            <a:solidFill>
              <a:schemeClr val="bg1"/>
            </a:solidFill>
            <a:miter lim="800000"/>
            <a:headEnd/>
            <a:tailEnd/>
          </a:ln>
        </p:spPr>
        <p:txBody>
          <a:bodyPr wrap="none" anchor="ctr"/>
          <a:lstStyle/>
          <a:p>
            <a:endParaRPr lang="en-US" dirty="0"/>
          </a:p>
        </p:txBody>
      </p:sp>
      <p:sp>
        <p:nvSpPr>
          <p:cNvPr id="6" name="Rectangle 5"/>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s-ES_tradnl" sz="2800" b="1" kern="0" dirty="0" smtClean="0">
                <a:solidFill>
                  <a:srgbClr val="284B23"/>
                </a:solidFill>
                <a:latin typeface="Helvetica Neue LT Std 75" charset="0"/>
                <a:ea typeface="Helvetica Neue LT Std 75" charset="0"/>
                <a:cs typeface="Helvetica Neue LT Std 75" charset="0"/>
              </a:rPr>
              <a:t>Preguntas para pensar</a:t>
            </a:r>
            <a:endParaRPr lang="es-ES_tradnl" sz="2800" b="1" kern="0" dirty="0">
              <a:solidFill>
                <a:srgbClr val="284B23"/>
              </a:solidFill>
              <a:latin typeface="Helvetica Neue LT Std 75" charset="0"/>
              <a:ea typeface="Helvetica Neue LT Std 75" charset="0"/>
              <a:cs typeface="Helvetica Neue LT Std 75" charset="0"/>
            </a:endParaRPr>
          </a:p>
        </p:txBody>
      </p:sp>
      <p:cxnSp>
        <p:nvCxnSpPr>
          <p:cNvPr id="10" name="Straight Connector 9"/>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2" name="Title 1"/>
          <p:cNvSpPr>
            <a:spLocks/>
          </p:cNvSpPr>
          <p:nvPr/>
        </p:nvSpPr>
        <p:spPr bwMode="auto">
          <a:xfrm>
            <a:off x="428803" y="1886561"/>
            <a:ext cx="7267398" cy="762000"/>
          </a:xfrm>
          <a:prstGeom prst="rect">
            <a:avLst/>
          </a:prstGeom>
          <a:noFill/>
          <a:ln w="9525">
            <a:noFill/>
            <a:miter lim="800000"/>
            <a:headEnd/>
            <a:tailEnd/>
          </a:ln>
        </p:spPr>
        <p:txBody>
          <a:bodyPr anchor="ctr"/>
          <a:lstStyle/>
          <a:p>
            <a:r>
              <a:rPr lang="es-ES_tradnl" sz="2400" b="1" dirty="0" smtClean="0">
                <a:latin typeface="Helvetica Neue LT Std 75" charset="0"/>
                <a:ea typeface="Helvetica Neue LT Std 75" charset="0"/>
                <a:cs typeface="Helvetica Neue LT Std 75" charset="0"/>
              </a:rPr>
              <a:t>¿Cuáles Pueden ser las Barreras para la Estabilidad Financiera y Acumular Riquezas?</a:t>
            </a:r>
            <a:endParaRPr lang="es-ES_tradnl" sz="2400" b="1" dirty="0">
              <a:latin typeface="Helvetica Neue LT Std 75" charset="0"/>
              <a:ea typeface="Helvetica Neue LT Std 75" charset="0"/>
              <a:cs typeface="Helvetica Neue LT Std 75" charset="0"/>
            </a:endParaRPr>
          </a:p>
        </p:txBody>
      </p:sp>
      <p:sp>
        <p:nvSpPr>
          <p:cNvPr id="14" name="Content Placeholder 2"/>
          <p:cNvSpPr txBox="1">
            <a:spLocks/>
          </p:cNvSpPr>
          <p:nvPr/>
        </p:nvSpPr>
        <p:spPr bwMode="auto">
          <a:xfrm>
            <a:off x="426672" y="2971800"/>
            <a:ext cx="83058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105000"/>
              </a:lnSpc>
              <a:buNone/>
            </a:pPr>
            <a:r>
              <a:rPr lang="es-ES_tradnl" sz="2000" dirty="0" smtClean="0">
                <a:latin typeface="Helvetica Neue LT Std 55 Roman" charset="0"/>
                <a:ea typeface="Helvetica Neue LT Std 55 Roman" charset="0"/>
                <a:cs typeface="Helvetica Neue LT Std 55 Roman" charset="0"/>
              </a:rPr>
              <a:t>Barreras personales incluyen:</a:t>
            </a:r>
          </a:p>
          <a:p>
            <a:pPr marL="365125" lvl="1" indent="-255588" eaLnBrk="1" hangingPunct="1">
              <a:spcBef>
                <a:spcPts val="1500"/>
              </a:spcBef>
              <a:buClr>
                <a:schemeClr val="tx1"/>
              </a:buClr>
              <a:buFont typeface="Georgia" pitchFamily="18" charset="0"/>
              <a:buChar char="•"/>
            </a:pPr>
            <a:r>
              <a:rPr lang="es-ES_tradnl" sz="2000" dirty="0" smtClean="0">
                <a:latin typeface="Helvetica Neue LT Std 55 Roman" charset="0"/>
                <a:ea typeface="Helvetica Neue LT Std 55 Roman" charset="0"/>
                <a:cs typeface="Helvetica Neue LT Std 55 Roman" charset="0"/>
              </a:rPr>
              <a:t>Alquileres altos y costo de vida en la Ciudad de Nueva York</a:t>
            </a:r>
          </a:p>
          <a:p>
            <a:pPr marL="365125" lvl="1" indent="-255588" eaLnBrk="1" hangingPunct="1">
              <a:spcBef>
                <a:spcPts val="1500"/>
              </a:spcBef>
              <a:buClr>
                <a:schemeClr val="tx1"/>
              </a:buClr>
              <a:buFont typeface="Georgia" pitchFamily="18" charset="0"/>
              <a:buChar char="•"/>
            </a:pPr>
            <a:r>
              <a:rPr lang="es-ES_tradnl" sz="2000" dirty="0" smtClean="0">
                <a:latin typeface="Helvetica Neue LT Std 55 Roman" charset="0"/>
                <a:ea typeface="Helvetica Neue LT Std 55 Roman" charset="0"/>
                <a:cs typeface="Helvetica Neue LT Std 55 Roman" charset="0"/>
              </a:rPr>
              <a:t>Viviendo de cheque en cheque</a:t>
            </a:r>
          </a:p>
          <a:p>
            <a:pPr marL="765175" lvl="2" indent="-255588" eaLnBrk="1" hangingPunct="1">
              <a:spcBef>
                <a:spcPts val="1500"/>
              </a:spcBef>
              <a:buClr>
                <a:schemeClr val="tx1"/>
              </a:buClr>
              <a:buFont typeface="Courier New" pitchFamily="49" charset="0"/>
              <a:buChar char="o"/>
            </a:pPr>
            <a:r>
              <a:rPr lang="es-ES_tradnl" sz="2000" dirty="0" smtClean="0">
                <a:latin typeface="Helvetica Neue LT Std 55 Roman" charset="0"/>
                <a:ea typeface="Helvetica Neue LT Std 55 Roman" charset="0"/>
                <a:cs typeface="Helvetica Neue LT Std 55 Roman" charset="0"/>
              </a:rPr>
              <a:t>Cualquier evento no anticipado puede cambiarle la vida patas arriba; no hay opciones en una emergencia</a:t>
            </a:r>
          </a:p>
          <a:p>
            <a:pPr marL="765175" lvl="2" indent="-255588" eaLnBrk="1" hangingPunct="1">
              <a:spcBef>
                <a:spcPts val="1500"/>
              </a:spcBef>
              <a:buClr>
                <a:schemeClr val="tx1"/>
              </a:buClr>
              <a:buFont typeface="Courier New" pitchFamily="49" charset="0"/>
              <a:buChar char="o"/>
            </a:pPr>
            <a:r>
              <a:rPr lang="es-ES_tradnl" sz="2000" dirty="0" smtClean="0">
                <a:latin typeface="Helvetica Neue LT Std 55 Roman" charset="0"/>
                <a:ea typeface="Helvetica Neue LT Std 55 Roman" charset="0"/>
                <a:cs typeface="Helvetica Neue LT Std 55 Roman" charset="0"/>
              </a:rPr>
              <a:t>No hay habilidad para planear</a:t>
            </a:r>
          </a:p>
          <a:p>
            <a:pPr marL="765175" lvl="2" indent="-255588" eaLnBrk="1" hangingPunct="1">
              <a:spcBef>
                <a:spcPts val="1500"/>
              </a:spcBef>
              <a:buClr>
                <a:schemeClr val="tx1"/>
              </a:buClr>
              <a:buFont typeface="Courier New" pitchFamily="49" charset="0"/>
              <a:buChar char="o"/>
            </a:pPr>
            <a:r>
              <a:rPr lang="es-ES_tradnl" sz="2000" dirty="0" smtClean="0">
                <a:latin typeface="Helvetica Neue LT Std 55 Roman" charset="0"/>
                <a:ea typeface="Helvetica Neue LT Std 55 Roman" charset="0"/>
                <a:cs typeface="Helvetica Neue LT Std 55 Roman" charset="0"/>
              </a:rPr>
              <a:t>El futuro no está seguro</a:t>
            </a:r>
            <a:endParaRPr lang="es-ES_tradnl" sz="2000" dirty="0">
              <a:latin typeface="Helvetica Neue LT Std 55 Roman" charset="0"/>
              <a:ea typeface="Helvetica Neue LT Std 55 Roman" charset="0"/>
              <a:cs typeface="Helvetica Neue LT Std 55 Roman"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
            <a:ext cx="9174290" cy="457200"/>
          </a:xfrm>
          <a:prstGeom prst="rect">
            <a:avLst/>
          </a:prstGeom>
          <a:solidFill>
            <a:srgbClr val="284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err="1">
                <a:solidFill>
                  <a:srgbClr val="284B23"/>
                </a:solidFill>
                <a:latin typeface="Helvetica Neue LT Std 75" charset="0"/>
                <a:ea typeface="Helvetica Neue LT Std 75" charset="0"/>
                <a:cs typeface="Helvetica Neue LT Std 75" charset="0"/>
              </a:rPr>
              <a:t>Preguntas</a:t>
            </a:r>
            <a:r>
              <a:rPr lang="en-US" sz="2800" b="1" kern="0" dirty="0">
                <a:solidFill>
                  <a:srgbClr val="284B23"/>
                </a:solidFill>
                <a:latin typeface="Helvetica Neue LT Std 75" charset="0"/>
                <a:ea typeface="Helvetica Neue LT Std 75" charset="0"/>
                <a:cs typeface="Helvetica Neue LT Std 75" charset="0"/>
              </a:rPr>
              <a:t> para </a:t>
            </a:r>
            <a:r>
              <a:rPr lang="en-US" sz="2800" b="1" kern="0" dirty="0" err="1">
                <a:solidFill>
                  <a:srgbClr val="284B23"/>
                </a:solidFill>
                <a:latin typeface="Helvetica Neue LT Std 75" charset="0"/>
                <a:ea typeface="Helvetica Neue LT Std 75" charset="0"/>
                <a:cs typeface="Helvetica Neue LT Std 75" charset="0"/>
              </a:rPr>
              <a:t>pensar</a:t>
            </a:r>
            <a:endParaRPr lang="en-US" sz="2800" b="1" kern="0" dirty="0">
              <a:solidFill>
                <a:srgbClr val="284B23"/>
              </a:solidFill>
              <a:latin typeface="Helvetica Neue LT Std 75" charset="0"/>
              <a:ea typeface="Helvetica Neue LT Std 75" charset="0"/>
              <a:cs typeface="Helvetica Neue LT Std 75" charset="0"/>
            </a:endParaRPr>
          </a:p>
        </p:txBody>
      </p:sp>
      <p:sp>
        <p:nvSpPr>
          <p:cNvPr id="10" name="Title 1"/>
          <p:cNvSpPr txBox="1">
            <a:spLocks/>
          </p:cNvSpPr>
          <p:nvPr/>
        </p:nvSpPr>
        <p:spPr bwMode="auto">
          <a:xfrm>
            <a:off x="2286000" y="139212"/>
            <a:ext cx="5077003" cy="20558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900" b="1" kern="0" spc="-50" dirty="0" smtClean="0">
                <a:solidFill>
                  <a:schemeClr val="bg1"/>
                </a:solidFill>
                <a:latin typeface="Helvetica Neue LT Std 75" charset="0"/>
                <a:ea typeface="Helvetica Neue LT Std 75" charset="0"/>
                <a:cs typeface="Helvetica Neue LT Std 75" charset="0"/>
              </a:rPr>
              <a:t>Financial Education for Worker Cooperative Members</a:t>
            </a:r>
            <a:endParaRPr lang="en-US" sz="900" b="1" kern="0" spc="-50" dirty="0">
              <a:solidFill>
                <a:schemeClr val="bg1"/>
              </a:solidFill>
              <a:latin typeface="Helvetica Neue LT Std 75" charset="0"/>
              <a:ea typeface="Helvetica Neue LT Std 75" charset="0"/>
              <a:cs typeface="Helvetica Neue LT Std 75" charset="0"/>
            </a:endParaRPr>
          </a:p>
        </p:txBody>
      </p:sp>
      <p:cxnSp>
        <p:nvCxnSpPr>
          <p:cNvPr id="11" name="Straight Connector 10"/>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txBox="1">
            <a:spLocks/>
          </p:cNvSpPr>
          <p:nvPr/>
        </p:nvSpPr>
        <p:spPr bwMode="auto">
          <a:xfrm>
            <a:off x="426672" y="2971800"/>
            <a:ext cx="83058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105000"/>
              </a:lnSpc>
              <a:buNone/>
            </a:pPr>
            <a:r>
              <a:rPr lang="es-ES_tradnl" sz="2000" dirty="0" smtClean="0">
                <a:latin typeface="Helvetica Neue LT Std 55 Roman" charset="0"/>
                <a:ea typeface="Helvetica Neue LT Std 55 Roman" charset="0"/>
                <a:cs typeface="Helvetica Neue LT Std 55 Roman" charset="0"/>
              </a:rPr>
              <a:t>Barreras personales incluyen (continuación):</a:t>
            </a:r>
          </a:p>
          <a:p>
            <a:pPr eaLnBrk="1" hangingPunct="1">
              <a:lnSpc>
                <a:spcPct val="105000"/>
              </a:lnSpc>
            </a:pPr>
            <a:r>
              <a:rPr lang="es-ES_tradnl" sz="2000" dirty="0" smtClean="0">
                <a:latin typeface="Helvetica Neue LT Std 55 Roman" charset="0"/>
                <a:ea typeface="Helvetica Neue LT Std 55 Roman" charset="0"/>
                <a:cs typeface="Helvetica Neue LT Std 55 Roman" charset="0"/>
              </a:rPr>
              <a:t>No establecer prioridades </a:t>
            </a:r>
          </a:p>
          <a:p>
            <a:pPr lvl="1" eaLnBrk="1" hangingPunct="1">
              <a:lnSpc>
                <a:spcPct val="105000"/>
              </a:lnSpc>
              <a:buFont typeface="Courier New" pitchFamily="49" charset="0"/>
              <a:buChar char="o"/>
            </a:pPr>
            <a:r>
              <a:rPr lang="es-ES_tradnl" sz="2000" dirty="0" smtClean="0">
                <a:latin typeface="Helvetica Neue LT Std 55 Roman" charset="0"/>
                <a:ea typeface="Helvetica Neue LT Std 55 Roman" charset="0"/>
                <a:cs typeface="Helvetica Neue LT Std 55 Roman" charset="0"/>
              </a:rPr>
              <a:t>Distinguir entre necesidad y querer</a:t>
            </a:r>
          </a:p>
          <a:p>
            <a:pPr lvl="1" eaLnBrk="1" hangingPunct="1">
              <a:lnSpc>
                <a:spcPct val="105000"/>
              </a:lnSpc>
              <a:buFont typeface="Courier New" pitchFamily="49" charset="0"/>
              <a:buChar char="o"/>
            </a:pPr>
            <a:r>
              <a:rPr lang="es-ES_tradnl" sz="2000" dirty="0" smtClean="0">
                <a:latin typeface="Helvetica Neue LT Std 55 Roman" charset="0"/>
                <a:ea typeface="Helvetica Neue LT Std 55 Roman" charset="0"/>
                <a:cs typeface="Helvetica Neue LT Std 55 Roman" charset="0"/>
              </a:rPr>
              <a:t>Asegurarse que las necesidades –básicas para sobrevivir– están cubiertas: alimento, casa, ropa, medicinas</a:t>
            </a:r>
          </a:p>
          <a:p>
            <a:pPr lvl="1" eaLnBrk="1" hangingPunct="1">
              <a:lnSpc>
                <a:spcPct val="105000"/>
              </a:lnSpc>
              <a:buFont typeface="Courier New" pitchFamily="49" charset="0"/>
              <a:buChar char="o"/>
            </a:pPr>
            <a:r>
              <a:rPr lang="es-ES_tradnl" sz="2000" dirty="0" smtClean="0">
                <a:latin typeface="Helvetica Neue LT Std 55 Roman" charset="0"/>
                <a:ea typeface="Helvetica Neue LT Std 55 Roman" charset="0"/>
                <a:cs typeface="Helvetica Neue LT Std 55 Roman" charset="0"/>
              </a:rPr>
              <a:t>Querer: no es necesario para sobrevivir</a:t>
            </a:r>
          </a:p>
          <a:p>
            <a:pPr eaLnBrk="1" hangingPunct="1">
              <a:lnSpc>
                <a:spcPct val="105000"/>
              </a:lnSpc>
            </a:pPr>
            <a:r>
              <a:rPr lang="es-ES_tradnl" sz="2000" dirty="0" smtClean="0">
                <a:latin typeface="Helvetica Neue LT Std 55 Roman" charset="0"/>
                <a:ea typeface="Helvetica Neue LT Std 55 Roman" charset="0"/>
                <a:cs typeface="Helvetica Neue LT Std 55 Roman" charset="0"/>
              </a:rPr>
              <a:t>Fracaso al establecer metas y planear para el futuro</a:t>
            </a:r>
            <a:endParaRPr lang="es-ES_tradnl" sz="2000" dirty="0">
              <a:latin typeface="Helvetica Neue LT Std 55 Roman" charset="0"/>
              <a:ea typeface="Helvetica Neue LT Std 55 Roman" charset="0"/>
              <a:cs typeface="Helvetica Neue LT Std 55 Roman" charset="0"/>
            </a:endParaRPr>
          </a:p>
        </p:txBody>
      </p:sp>
      <p:sp>
        <p:nvSpPr>
          <p:cNvPr id="14" name="Title 1"/>
          <p:cNvSpPr>
            <a:spLocks/>
          </p:cNvSpPr>
          <p:nvPr/>
        </p:nvSpPr>
        <p:spPr bwMode="auto">
          <a:xfrm>
            <a:off x="428802" y="1886561"/>
            <a:ext cx="7419797" cy="762000"/>
          </a:xfrm>
          <a:prstGeom prst="rect">
            <a:avLst/>
          </a:prstGeom>
          <a:noFill/>
          <a:ln w="9525">
            <a:noFill/>
            <a:miter lim="800000"/>
            <a:headEnd/>
            <a:tailEnd/>
          </a:ln>
        </p:spPr>
        <p:txBody>
          <a:bodyPr anchor="ctr"/>
          <a:lstStyle/>
          <a:p>
            <a:r>
              <a:rPr lang="es-ES_tradnl" sz="2400" b="1" dirty="0">
                <a:latin typeface="Helvetica Neue LT Std 75" charset="0"/>
                <a:ea typeface="Helvetica Neue LT Std 75" charset="0"/>
                <a:cs typeface="Helvetica Neue LT Std 75" charset="0"/>
              </a:rPr>
              <a:t>¿Cuáles </a:t>
            </a:r>
            <a:r>
              <a:rPr lang="es-ES_tradnl" sz="2400" b="1" dirty="0" smtClean="0">
                <a:latin typeface="Helvetica Neue LT Std 75" charset="0"/>
                <a:ea typeface="Helvetica Neue LT Std 75" charset="0"/>
                <a:cs typeface="Helvetica Neue LT Std 75" charset="0"/>
              </a:rPr>
              <a:t>Pueden ser las Barreras para la Estabilidad Financiera y Acumular Riquezas?</a:t>
            </a:r>
            <a:endParaRPr lang="es-ES_tradnl" sz="2400" b="1" dirty="0">
              <a:latin typeface="Helvetica Neue LT Std 75" charset="0"/>
              <a:ea typeface="Helvetica Neue LT Std 75" charset="0"/>
              <a:cs typeface="Helvetica Neue LT Std 75" charset="0"/>
            </a:endParaRPr>
          </a:p>
        </p:txBody>
      </p:sp>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101470"/>
            <a:ext cx="1219199" cy="275067"/>
          </a:xfrm>
          <a:prstGeom prst="rect">
            <a:avLst/>
          </a:prstGeom>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8.0&quot;&gt;&lt;object type=&quot;1&quot; unique_id=&quot;10001&quot;&gt;&lt;object type=&quot;2&quot; unique_id=&quot;10211&quot;&gt;&lt;object type=&quot;3&quot; unique_id=&quot;10212&quot;&gt;&lt;property id=&quot;20148&quot; value=&quot;5&quot;/&gt;&lt;property id=&quot;20300&quot; value=&quot;Slide 1&quot;/&gt;&lt;property id=&quot;20307&quot; value=&quot;293&quot;/&gt;&lt;/object&gt;&lt;object type=&quot;3&quot; unique_id=&quot;10213&quot;&gt;&lt;property id=&quot;20148&quot; value=&quot;5&quot;/&gt;&lt;property id=&quot;20300&quot; value=&quot;Slide 4 - &amp;quot;Questions to Think About&amp;quot;&quot;/&gt;&lt;property id=&quot;20307&quot; value=&quot;291&quot;/&gt;&lt;/object&gt;&lt;object type=&quot;3&quot; unique_id=&quot;10215&quot;&gt;&lt;property id=&quot;20148&quot; value=&quot;5&quot;/&gt;&lt;property id=&quot;20300&quot; value=&quot;Slide 5&quot;/&gt;&lt;property id=&quot;20307&quot; value=&quot;290&quot;/&gt;&lt;/object&gt;&lt;object type=&quot;3&quot; unique_id=&quot;10216&quot;&gt;&lt;property id=&quot;20148&quot; value=&quot;5&quot;/&gt;&lt;property id=&quot;20300&quot; value=&quot;Slide 10&quot;/&gt;&lt;property id=&quot;20307&quot; value=&quot;265&quot;/&gt;&lt;/object&gt;&lt;object type=&quot;3&quot; unique_id=&quot;10218&quot;&gt;&lt;property id=&quot;20148&quot; value=&quot;5&quot;/&gt;&lt;property id=&quot;20300&quot; value=&quot;Slide 12 - &amp;quot;Solutions to personal barriers include: &amp;quot;&quot;/&gt;&lt;property id=&quot;20307&quot; value=&quot;263&quot;/&gt;&lt;/object&gt;&lt;object type=&quot;3&quot; unique_id=&quot;10220&quot;&gt;&lt;property id=&quot;20148&quot; value=&quot;5&quot;/&gt;&lt;property id=&quot;20300&quot; value=&quot;Slide 13 - &amp;quot;Steps Toward Controlling Your Finances&amp;quot;&quot;/&gt;&lt;property id=&quot;20307&quot; value=&quot;269&quot;/&gt;&lt;/object&gt;&lt;object type=&quot;3&quot; unique_id=&quot;10221&quot;&gt;&lt;property id=&quot;20148&quot; value=&quot;5&quot;/&gt;&lt;property id=&quot;20300&quot; value=&quot;Slide 15 - &amp;quot;Step 1 continued:  Assess The Current Financial Situation&amp;quot;&quot;/&gt;&lt;property id=&quot;20307&quot; value=&quot;258&quot;/&gt;&lt;/object&gt;&lt;object type=&quot;3&quot; unique_id=&quot;10222&quot;&gt;&lt;property id=&quot;20148&quot; value=&quot;5&quot;/&gt;&lt;property id=&quot;20300&quot; value=&quot;Slide 16&quot;/&gt;&lt;property id=&quot;20307&quot; value=&quot;268&quot;/&gt;&lt;/object&gt;&lt;object type=&quot;3&quot; unique_id=&quot;10223&quot;&gt;&lt;property id=&quot;20148&quot; value=&quot;5&quot;/&gt;&lt;property id=&quot;20300&quot; value=&quot;Slide 17 - &amp;quot;Step 2:  Create a Budget&amp;quot;&quot;/&gt;&lt;property id=&quot;20307&quot; value=&quot;257&quot;/&gt;&lt;/object&gt;&lt;object type=&quot;3&quot; unique_id=&quot;10224&quot;&gt;&lt;property id=&quot;20148&quot; value=&quot;5&quot;/&gt;&lt;property id=&quot;20300&quot; value=&quot;Slide 18 - &amp;quot;Importance of Budgeting&amp;quot;&quot;/&gt;&lt;property id=&quot;20307&quot; value=&quot;270&quot;/&gt;&lt;/object&gt;&lt;object type=&quot;3&quot; unique_id=&quot;10230&quot;&gt;&lt;property id=&quot;20148&quot; value=&quot;5&quot;/&gt;&lt;property id=&quot;20300&quot; value=&quot;Slide 20 - &amp;quot;Creating the Budget&amp;quot;&quot;/&gt;&lt;property id=&quot;20307&quot; value=&quot;280&quot;/&gt;&lt;/object&gt;&lt;object type=&quot;3&quot; unique_id=&quot;10231&quot;&gt;&lt;property id=&quot;20148&quot; value=&quot;5&quot;/&gt;&lt;property id=&quot;20300&quot; value=&quot;Slide 21&quot;/&gt;&lt;property id=&quot;20307&quot; value=&quot;282&quot;/&gt;&lt;/object&gt;&lt;object type=&quot;3&quot; unique_id=&quot;10232&quot;&gt;&lt;property id=&quot;20148&quot; value=&quot;5&quot;/&gt;&lt;property id=&quot;20300&quot; value=&quot;Slide 22 - &amp;quot;Prepare the Budget&amp;quot;&quot;/&gt;&lt;property id=&quot;20307&quot; value=&quot;283&quot;/&gt;&lt;/object&gt;&lt;object type=&quot;3&quot; unique_id=&quot;10233&quot;&gt;&lt;property id=&quot;20148&quot; value=&quot;5&quot;/&gt;&lt;property id=&quot;20300&quot; value=&quot;Slide 24 - &amp;quot;Step 4:  Create a Plan for Discretionary Spending &amp;quot;&quot;/&gt;&lt;property id=&quot;20307&quot; value=&quot;284&quot;/&gt;&lt;/object&gt;&lt;object type=&quot;3&quot; unique_id=&quot;10234&quot;&gt;&lt;property id=&quot;20148&quot; value=&quot;5&quot;/&gt;&lt;property id=&quot;20300&quot; value=&quot;Slide 23 - &amp;quot;Step 3:  Create Savings &amp;amp; Investment Plan&amp;quot;&quot;/&gt;&lt;property id=&quot;20307&quot; value=&quot;285&quot;/&gt;&lt;/object&gt;&lt;object type=&quot;3&quot; unique_id=&quot;10235&quot;&gt;&lt;property id=&quot;20148&quot; value=&quot;5&quot;/&gt;&lt;property id=&quot;20300&quot; value=&quot;Slide 25 - &amp;quot;Step 5: &amp;quot;&quot;/&gt;&lt;property id=&quot;20307&quot; value=&quot;286&quot;/&gt;&lt;/object&gt;&lt;object type=&quot;3&quot; unique_id=&quot;10236&quot;&gt;&lt;property id=&quot;20148&quot; value=&quot;5&quot;/&gt;&lt;property id=&quot;20300&quot; value=&quot;Slide 26 - &amp;quot;Setting Goals&amp;quot;&quot;/&gt;&lt;property id=&quot;20307&quot; value=&quot;261&quot;/&gt;&lt;/object&gt;&lt;object type=&quot;3&quot; unique_id=&quot;10237&quot;&gt;&lt;property id=&quot;20148&quot; value=&quot;5&quot;/&gt;&lt;property id=&quot;20300&quot; value=&quot;Slide 27 - &amp;quot;SMART Goal Setting&amp;quot;&quot;/&gt;&lt;property id=&quot;20307&quot; value=&quot;288&quot;/&gt;&lt;/object&gt;&lt;object type=&quot;3&quot; unique_id=&quot;10270&quot;&gt;&lt;property id=&quot;20148&quot; value=&quot;5&quot;/&gt;&lt;property id=&quot;20300&quot; value=&quot;Slide 14 - &amp;quot;Step 1:  Assess the Current Financial Situation – Income and Expense Statement &amp;quot;&quot;/&gt;&lt;property id=&quot;20307&quot; value=&quot;295&quot;/&gt;&lt;/object&gt;&lt;object type=&quot;3&quot; unique_id=&quot;10272&quot;&gt;&lt;property id=&quot;20148&quot; value=&quot;5&quot;/&gt;&lt;property id=&quot;20300&quot; value=&quot;Slide 2 - &amp;quot;Introduction&amp;quot;&quot;/&gt;&lt;property id=&quot;20307&quot; value=&quot;299&quot;/&gt;&lt;/object&gt;&lt;object type=&quot;3&quot; unique_id=&quot;10273&quot;&gt;&lt;property id=&quot;20148&quot; value=&quot;5&quot;/&gt;&lt;property id=&quot;20300&quot; value=&quot;Slide 6&quot;/&gt;&lt;property id=&quot;20307&quot; value=&quot;301&quot;/&gt;&lt;/object&gt;&lt;object type=&quot;3&quot; unique_id=&quot;10274&quot;&gt;&lt;property id=&quot;20148&quot; value=&quot;5&quot;/&gt;&lt;property id=&quot;20300&quot; value=&quot;Slide 7&quot;/&gt;&lt;property id=&quot;20307&quot; value=&quot;302&quot;/&gt;&lt;/object&gt;&lt;object type=&quot;3&quot; unique_id=&quot;10275&quot;&gt;&lt;property id=&quot;20148&quot; value=&quot;5&quot;/&gt;&lt;property id=&quot;20300&quot; value=&quot;Slide 8&quot;/&gt;&lt;property id=&quot;20307&quot; value=&quot;300&quot;/&gt;&lt;/object&gt;&lt;object type=&quot;3&quot; unique_id=&quot;10276&quot;&gt;&lt;property id=&quot;20148&quot; value=&quot;5&quot;/&gt;&lt;property id=&quot;20300&quot; value=&quot;Slide 19 - &amp;quot;Budgeting Priorities&amp;quot;&quot;/&gt;&lt;property id=&quot;20307&quot; value=&quot;296&quot;/&gt;&lt;/object&gt;&lt;object type=&quot;3&quot; unique_id=&quot;10277&quot;&gt;&lt;property id=&quot;20148&quot; value=&quot;5&quot;/&gt;&lt;property id=&quot;20300&quot; value=&quot;Slide 28 - &amp;quot;Summary&amp;quot;&quot;/&gt;&lt;property id=&quot;20307&quot; value=&quot;298&quot;/&gt;&lt;/object&gt;&lt;object type=&quot;3&quot; unique_id=&quot;40235&quot;&gt;&lt;property id=&quot;20148&quot; value=&quot;5&quot;/&gt;&lt;property id=&quot;20300&quot; value=&quot;Slide 9&quot;/&gt;&lt;property id=&quot;20307&quot; value=&quot;303&quot;/&gt;&lt;/object&gt;&lt;object type=&quot;3&quot; unique_id=&quot;40326&quot;&gt;&lt;property id=&quot;20148&quot; value=&quot;5&quot;/&gt;&lt;property id=&quot;20300&quot; value=&quot;Slide 11&quot;/&gt;&lt;property id=&quot;20307&quot; value=&quot;304&quot;/&gt;&lt;/object&gt;&lt;object type=&quot;3&quot; unique_id=&quot;40328&quot;&gt;&lt;property id=&quot;20148&quot; value=&quot;5&quot;/&gt;&lt;property id=&quot;20300&quot; value=&quot;Slide 3 - &amp;quot;Free Financial Counseling &amp;quot;&quot;/&gt;&lt;property id=&quot;20307&quot; value=&quot;305&quot;/&gt;&lt;/object&gt;&lt;/object&gt;&lt;object type=&quot;8&quot; unique_id=&quot;10269&quot;&gt;&lt;/object&gt;&lt;/object&gt;&lt;/database&gt;"/>
  <p:tag name="SECTOMILLISECCONVERTED" val="1"/>
</p:tagLst>
</file>

<file path=ppt/theme/theme1.xml><?xml version="1.0" encoding="utf-8"?>
<a:theme xmlns:a="http://schemas.openxmlformats.org/drawingml/2006/main" name="Cover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Inner Slides">
  <a:themeElements>
    <a:clrScheme name="NYC_DCA">
      <a:dk1>
        <a:srgbClr val="000000"/>
      </a:dk1>
      <a:lt1>
        <a:srgbClr val="FFFFFF"/>
      </a:lt1>
      <a:dk2>
        <a:srgbClr val="000000"/>
      </a:dk2>
      <a:lt2>
        <a:srgbClr val="808080"/>
      </a:lt2>
      <a:accent1>
        <a:srgbClr val="94C93C"/>
      </a:accent1>
      <a:accent2>
        <a:srgbClr val="284B23"/>
      </a:accent2>
      <a:accent3>
        <a:srgbClr val="FFFFFF"/>
      </a:accent3>
      <a:accent4>
        <a:srgbClr val="000000"/>
      </a:accent4>
      <a:accent5>
        <a:srgbClr val="284B23"/>
      </a:accent5>
      <a:accent6>
        <a:srgbClr val="284B23"/>
      </a:accent6>
      <a:hlink>
        <a:srgbClr val="284B23"/>
      </a:hlink>
      <a:folHlink>
        <a:srgbClr val="FF6A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7575</TotalTime>
  <Words>2001</Words>
  <Application>Microsoft Office PowerPoint</Application>
  <PresentationFormat>On-screen Show (4:3)</PresentationFormat>
  <Paragraphs>233</Paragraphs>
  <Slides>28</Slides>
  <Notes>25</Notes>
  <HiddenSlides>0</HiddenSlides>
  <MMClips>0</MMClips>
  <ScaleCrop>false</ScaleCrop>
  <HeadingPairs>
    <vt:vector size="4" baseType="variant">
      <vt:variant>
        <vt:lpstr>Theme</vt:lpstr>
      </vt:variant>
      <vt:variant>
        <vt:i4>2</vt:i4>
      </vt:variant>
      <vt:variant>
        <vt:lpstr>Slide Titles</vt:lpstr>
      </vt:variant>
      <vt:variant>
        <vt:i4>28</vt:i4>
      </vt:variant>
    </vt:vector>
  </HeadingPairs>
  <TitlesOfParts>
    <vt:vector size="30" baseType="lpstr">
      <vt:lpstr>Cover Slide</vt:lpstr>
      <vt:lpstr>Inner Slides</vt:lpstr>
      <vt:lpstr>Educación Financiera para Miembros de Cooperativas de Trabajadores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Estado de Ingresos y Gastos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AAARI</dc:creator>
  <cp:lastModifiedBy>rinehartj</cp:lastModifiedBy>
  <cp:revision>614</cp:revision>
  <cp:lastPrinted>2017-02-23T22:01:19Z</cp:lastPrinted>
  <dcterms:created xsi:type="dcterms:W3CDTF">2009-04-15T07:36:05Z</dcterms:created>
  <dcterms:modified xsi:type="dcterms:W3CDTF">2017-06-07T21:29:52Z</dcterms:modified>
</cp:coreProperties>
</file>