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64" r:id="rId2"/>
  </p:sldMasterIdLst>
  <p:notesMasterIdLst>
    <p:notesMasterId r:id="rId30"/>
  </p:notesMasterIdLst>
  <p:handoutMasterIdLst>
    <p:handoutMasterId r:id="rId31"/>
  </p:handoutMasterIdLst>
  <p:sldIdLst>
    <p:sldId id="293" r:id="rId3"/>
    <p:sldId id="299" r:id="rId4"/>
    <p:sldId id="291" r:id="rId5"/>
    <p:sldId id="290" r:id="rId6"/>
    <p:sldId id="301" r:id="rId7"/>
    <p:sldId id="302" r:id="rId8"/>
    <p:sldId id="300" r:id="rId9"/>
    <p:sldId id="303" r:id="rId10"/>
    <p:sldId id="265" r:id="rId11"/>
    <p:sldId id="304" r:id="rId12"/>
    <p:sldId id="263" r:id="rId13"/>
    <p:sldId id="269" r:id="rId14"/>
    <p:sldId id="295" r:id="rId15"/>
    <p:sldId id="258" r:id="rId16"/>
    <p:sldId id="268" r:id="rId17"/>
    <p:sldId id="257" r:id="rId18"/>
    <p:sldId id="270" r:id="rId19"/>
    <p:sldId id="296" r:id="rId20"/>
    <p:sldId id="280" r:id="rId21"/>
    <p:sldId id="282" r:id="rId22"/>
    <p:sldId id="283" r:id="rId23"/>
    <p:sldId id="285" r:id="rId24"/>
    <p:sldId id="284" r:id="rId25"/>
    <p:sldId id="286" r:id="rId26"/>
    <p:sldId id="261" r:id="rId27"/>
    <p:sldId id="288" r:id="rId28"/>
    <p:sldId id="298" r:id="rId29"/>
  </p:sldIdLst>
  <p:sldSz cx="9144000" cy="6858000" type="screen4x3"/>
  <p:notesSz cx="6950075" cy="9236075"/>
  <p:custDataLst>
    <p:tags r:id="rId32"/>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8">
          <p15:clr>
            <a:srgbClr val="A4A3A4"/>
          </p15:clr>
        </p15:guide>
        <p15:guide id="2" pos="2208">
          <p15:clr>
            <a:srgbClr val="A4A3A4"/>
          </p15:clr>
        </p15:guide>
        <p15:guide id="3" orient="horz" pos="2909">
          <p15:clr>
            <a:srgbClr val="A4A3A4"/>
          </p15:clr>
        </p15:guide>
        <p15:guide id="4" pos="2189">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Moy" initials="J"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4B23"/>
    <a:srgbClr val="D1DE49"/>
    <a:srgbClr val="333399"/>
    <a:srgbClr val="00549F"/>
    <a:srgbClr val="FF6D22"/>
    <a:srgbClr val="990000"/>
    <a:srgbClr val="EAEAEA"/>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90821" autoAdjust="0"/>
  </p:normalViewPr>
  <p:slideViewPr>
    <p:cSldViewPr>
      <p:cViewPr>
        <p:scale>
          <a:sx n="138" d="100"/>
          <a:sy n="138" d="100"/>
        </p:scale>
        <p:origin x="-72" y="1290"/>
      </p:cViewPr>
      <p:guideLst>
        <p:guide orient="horz" pos="2160"/>
        <p:guide pos="2880"/>
      </p:guideLst>
    </p:cSldViewPr>
  </p:slideViewPr>
  <p:outlineViewPr>
    <p:cViewPr>
      <p:scale>
        <a:sx n="33" d="100"/>
        <a:sy n="33" d="100"/>
      </p:scale>
      <p:origin x="24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0" d="100"/>
          <a:sy n="60" d="100"/>
        </p:scale>
        <p:origin x="-1104" y="-84"/>
      </p:cViewPr>
      <p:guideLst>
        <p:guide orient="horz" pos="2928"/>
        <p:guide orient="horz" pos="2909"/>
        <p:guide pos="2208"/>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1" y="1"/>
            <a:ext cx="3011595" cy="463064"/>
          </a:xfrm>
          <a:prstGeom prst="rect">
            <a:avLst/>
          </a:prstGeom>
          <a:noFill/>
          <a:ln w="9525">
            <a:noFill/>
            <a:miter lim="800000"/>
            <a:headEnd/>
            <a:tailEnd/>
          </a:ln>
        </p:spPr>
        <p:txBody>
          <a:bodyPr vert="horz" wrap="square" lIns="91609" tIns="45805" rIns="91609" bIns="45805" numCol="1" anchor="t" anchorCtr="0" compatLnSpc="1">
            <a:prstTxWarp prst="textNoShape">
              <a:avLst/>
            </a:prstTxWarp>
          </a:bodyPr>
          <a:lstStyle>
            <a:lvl1pPr defTabSz="916443">
              <a:defRPr sz="1200"/>
            </a:lvl1pPr>
          </a:lstStyle>
          <a:p>
            <a:pPr>
              <a:defRPr/>
            </a:pPr>
            <a:endParaRPr lang="en-US" dirty="0"/>
          </a:p>
        </p:txBody>
      </p:sp>
      <p:sp>
        <p:nvSpPr>
          <p:cNvPr id="59395" name="Rectangle 3"/>
          <p:cNvSpPr>
            <a:spLocks noGrp="1" noChangeArrowheads="1"/>
          </p:cNvSpPr>
          <p:nvPr>
            <p:ph type="dt" sz="quarter" idx="1"/>
          </p:nvPr>
        </p:nvSpPr>
        <p:spPr bwMode="auto">
          <a:xfrm>
            <a:off x="3936910" y="1"/>
            <a:ext cx="3011595" cy="463064"/>
          </a:xfrm>
          <a:prstGeom prst="rect">
            <a:avLst/>
          </a:prstGeom>
          <a:noFill/>
          <a:ln w="9525">
            <a:noFill/>
            <a:miter lim="800000"/>
            <a:headEnd/>
            <a:tailEnd/>
          </a:ln>
        </p:spPr>
        <p:txBody>
          <a:bodyPr vert="horz" wrap="square" lIns="91609" tIns="45805" rIns="91609" bIns="45805" numCol="1" anchor="t" anchorCtr="0" compatLnSpc="1">
            <a:prstTxWarp prst="textNoShape">
              <a:avLst/>
            </a:prstTxWarp>
          </a:bodyPr>
          <a:lstStyle>
            <a:lvl1pPr algn="r" defTabSz="916443">
              <a:defRPr sz="1200"/>
            </a:lvl1pPr>
          </a:lstStyle>
          <a:p>
            <a:pPr>
              <a:defRPr/>
            </a:pPr>
            <a:fld id="{A6601BAD-FE2B-49CE-88AC-5B06F4BD5DFC}" type="datetimeFigureOut">
              <a:rPr lang="en-US"/>
              <a:pPr>
                <a:defRPr/>
              </a:pPr>
              <a:t>6/7/2017</a:t>
            </a:fld>
            <a:endParaRPr lang="en-US" dirty="0"/>
          </a:p>
        </p:txBody>
      </p:sp>
      <p:sp>
        <p:nvSpPr>
          <p:cNvPr id="59396" name="Rectangle 4"/>
          <p:cNvSpPr>
            <a:spLocks noGrp="1" noChangeArrowheads="1"/>
          </p:cNvSpPr>
          <p:nvPr>
            <p:ph type="ftr" sz="quarter" idx="2"/>
          </p:nvPr>
        </p:nvSpPr>
        <p:spPr bwMode="auto">
          <a:xfrm>
            <a:off x="1" y="8771438"/>
            <a:ext cx="3011595" cy="463064"/>
          </a:xfrm>
          <a:prstGeom prst="rect">
            <a:avLst/>
          </a:prstGeom>
          <a:noFill/>
          <a:ln w="9525">
            <a:noFill/>
            <a:miter lim="800000"/>
            <a:headEnd/>
            <a:tailEnd/>
          </a:ln>
        </p:spPr>
        <p:txBody>
          <a:bodyPr vert="horz" wrap="square" lIns="91609" tIns="45805" rIns="91609" bIns="45805" numCol="1" anchor="b" anchorCtr="0" compatLnSpc="1">
            <a:prstTxWarp prst="textNoShape">
              <a:avLst/>
            </a:prstTxWarp>
          </a:bodyPr>
          <a:lstStyle>
            <a:lvl1pPr defTabSz="916443">
              <a:defRPr sz="1200"/>
            </a:lvl1pPr>
          </a:lstStyle>
          <a:p>
            <a:pPr>
              <a:defRPr/>
            </a:pPr>
            <a:endParaRPr lang="en-US" dirty="0"/>
          </a:p>
        </p:txBody>
      </p:sp>
      <p:sp>
        <p:nvSpPr>
          <p:cNvPr id="59397" name="Rectangle 5"/>
          <p:cNvSpPr>
            <a:spLocks noGrp="1" noChangeArrowheads="1"/>
          </p:cNvSpPr>
          <p:nvPr>
            <p:ph type="sldNum" sz="quarter" idx="3"/>
          </p:nvPr>
        </p:nvSpPr>
        <p:spPr bwMode="auto">
          <a:xfrm>
            <a:off x="3936910" y="8771438"/>
            <a:ext cx="3011595" cy="463064"/>
          </a:xfrm>
          <a:prstGeom prst="rect">
            <a:avLst/>
          </a:prstGeom>
          <a:noFill/>
          <a:ln w="9525">
            <a:noFill/>
            <a:miter lim="800000"/>
            <a:headEnd/>
            <a:tailEnd/>
          </a:ln>
        </p:spPr>
        <p:txBody>
          <a:bodyPr vert="horz" wrap="square" lIns="91609" tIns="45805" rIns="91609" bIns="45805" numCol="1" anchor="b" anchorCtr="0" compatLnSpc="1">
            <a:prstTxWarp prst="textNoShape">
              <a:avLst/>
            </a:prstTxWarp>
          </a:bodyPr>
          <a:lstStyle>
            <a:lvl1pPr algn="r" defTabSz="916443">
              <a:defRPr sz="1200"/>
            </a:lvl1pPr>
          </a:lstStyle>
          <a:p>
            <a:pPr>
              <a:defRPr/>
            </a:pPr>
            <a:fld id="{C0236D19-06BD-494C-B8C9-44598A4A871E}" type="slidenum">
              <a:rPr lang="en-US"/>
              <a:pPr>
                <a:defRPr/>
              </a:pPr>
              <a:t>‹#›</a:t>
            </a:fld>
            <a:endParaRPr lang="en-US" dirty="0"/>
          </a:p>
        </p:txBody>
      </p:sp>
    </p:spTree>
    <p:extLst>
      <p:ext uri="{BB962C8B-B14F-4D97-AF65-F5344CB8AC3E}">
        <p14:creationId xmlns:p14="http://schemas.microsoft.com/office/powerpoint/2010/main" val="2902153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1"/>
            <a:ext cx="3011595" cy="463064"/>
          </a:xfrm>
          <a:prstGeom prst="rect">
            <a:avLst/>
          </a:prstGeom>
          <a:noFill/>
          <a:ln w="9525">
            <a:noFill/>
            <a:miter lim="800000"/>
            <a:headEnd/>
            <a:tailEnd/>
          </a:ln>
        </p:spPr>
        <p:txBody>
          <a:bodyPr vert="horz" wrap="square" lIns="91609" tIns="45805" rIns="91609" bIns="45805" numCol="1" anchor="t" anchorCtr="0" compatLnSpc="1">
            <a:prstTxWarp prst="textNoShape">
              <a:avLst/>
            </a:prstTxWarp>
          </a:bodyPr>
          <a:lstStyle>
            <a:lvl1pPr defTabSz="916443">
              <a:defRPr sz="1200">
                <a:latin typeface="Calibri" pitchFamily="34" charset="0"/>
              </a:defRPr>
            </a:lvl1pPr>
          </a:lstStyle>
          <a:p>
            <a:pPr>
              <a:defRPr/>
            </a:pPr>
            <a:endParaRPr lang="en-US" dirty="0"/>
          </a:p>
        </p:txBody>
      </p:sp>
      <p:sp>
        <p:nvSpPr>
          <p:cNvPr id="3" name="Date Placeholder 2"/>
          <p:cNvSpPr>
            <a:spLocks noGrp="1"/>
          </p:cNvSpPr>
          <p:nvPr>
            <p:ph type="dt" idx="1"/>
          </p:nvPr>
        </p:nvSpPr>
        <p:spPr bwMode="auto">
          <a:xfrm>
            <a:off x="3936910" y="1"/>
            <a:ext cx="3011595" cy="463064"/>
          </a:xfrm>
          <a:prstGeom prst="rect">
            <a:avLst/>
          </a:prstGeom>
          <a:noFill/>
          <a:ln w="9525">
            <a:noFill/>
            <a:miter lim="800000"/>
            <a:headEnd/>
            <a:tailEnd/>
          </a:ln>
        </p:spPr>
        <p:txBody>
          <a:bodyPr vert="horz" wrap="square" lIns="91609" tIns="45805" rIns="91609" bIns="45805" numCol="1" anchor="t" anchorCtr="0" compatLnSpc="1">
            <a:prstTxWarp prst="textNoShape">
              <a:avLst/>
            </a:prstTxWarp>
          </a:bodyPr>
          <a:lstStyle>
            <a:lvl1pPr algn="r" defTabSz="916443">
              <a:defRPr sz="1200">
                <a:latin typeface="Calibri" pitchFamily="34" charset="0"/>
              </a:defRPr>
            </a:lvl1pPr>
          </a:lstStyle>
          <a:p>
            <a:pPr>
              <a:defRPr/>
            </a:pPr>
            <a:fld id="{B74B5029-C944-4822-B338-E9BE588C5378}" type="datetimeFigureOut">
              <a:rPr lang="en-US"/>
              <a:pPr>
                <a:defRPr/>
              </a:pPr>
              <a:t>6/7/2017</a:t>
            </a:fld>
            <a:endParaRPr lang="en-US" dirty="0"/>
          </a:p>
        </p:txBody>
      </p:sp>
      <p:sp>
        <p:nvSpPr>
          <p:cNvPr id="4" name="Slide Image Placeholder 3"/>
          <p:cNvSpPr>
            <a:spLocks noGrp="1" noRot="1" noChangeAspect="1"/>
          </p:cNvSpPr>
          <p:nvPr>
            <p:ph type="sldImg" idx="2"/>
          </p:nvPr>
        </p:nvSpPr>
        <p:spPr>
          <a:xfrm>
            <a:off x="1166813" y="690563"/>
            <a:ext cx="4616450" cy="3463925"/>
          </a:xfrm>
          <a:prstGeom prst="rect">
            <a:avLst/>
          </a:prstGeom>
          <a:noFill/>
          <a:ln w="12700">
            <a:solidFill>
              <a:prstClr val="black"/>
            </a:solidFill>
          </a:ln>
        </p:spPr>
        <p:txBody>
          <a:bodyPr vert="horz" lIns="89774" tIns="44887" rIns="89774" bIns="44887" rtlCol="0" anchor="ctr"/>
          <a:lstStyle/>
          <a:p>
            <a:pPr lvl="0"/>
            <a:endParaRPr lang="en-US" noProof="0" dirty="0"/>
          </a:p>
        </p:txBody>
      </p:sp>
      <p:sp>
        <p:nvSpPr>
          <p:cNvPr id="5" name="Notes Placeholder 4"/>
          <p:cNvSpPr>
            <a:spLocks noGrp="1"/>
          </p:cNvSpPr>
          <p:nvPr>
            <p:ph type="body" sz="quarter" idx="3"/>
          </p:nvPr>
        </p:nvSpPr>
        <p:spPr bwMode="auto">
          <a:xfrm>
            <a:off x="695952" y="4388080"/>
            <a:ext cx="5558175" cy="4156550"/>
          </a:xfrm>
          <a:prstGeom prst="rect">
            <a:avLst/>
          </a:prstGeom>
          <a:noFill/>
          <a:ln w="9525">
            <a:noFill/>
            <a:miter lim="800000"/>
            <a:headEnd/>
            <a:tailEnd/>
          </a:ln>
        </p:spPr>
        <p:txBody>
          <a:bodyPr vert="horz" wrap="square" lIns="91609" tIns="45805" rIns="91609" bIns="4580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1" y="8771438"/>
            <a:ext cx="3011595" cy="463064"/>
          </a:xfrm>
          <a:prstGeom prst="rect">
            <a:avLst/>
          </a:prstGeom>
          <a:noFill/>
          <a:ln w="9525">
            <a:noFill/>
            <a:miter lim="800000"/>
            <a:headEnd/>
            <a:tailEnd/>
          </a:ln>
        </p:spPr>
        <p:txBody>
          <a:bodyPr vert="horz" wrap="square" lIns="91609" tIns="45805" rIns="91609" bIns="45805" numCol="1" anchor="b" anchorCtr="0" compatLnSpc="1">
            <a:prstTxWarp prst="textNoShape">
              <a:avLst/>
            </a:prstTxWarp>
          </a:bodyPr>
          <a:lstStyle>
            <a:lvl1pPr defTabSz="916443">
              <a:defRPr sz="1200">
                <a:latin typeface="Calibri" pitchFamily="34" charset="0"/>
              </a:defRPr>
            </a:lvl1pPr>
          </a:lstStyle>
          <a:p>
            <a:pPr>
              <a:defRPr/>
            </a:pPr>
            <a:endParaRPr lang="en-US" dirty="0"/>
          </a:p>
        </p:txBody>
      </p:sp>
      <p:sp>
        <p:nvSpPr>
          <p:cNvPr id="7" name="Slide Number Placeholder 6"/>
          <p:cNvSpPr>
            <a:spLocks noGrp="1"/>
          </p:cNvSpPr>
          <p:nvPr>
            <p:ph type="sldNum" sz="quarter" idx="5"/>
          </p:nvPr>
        </p:nvSpPr>
        <p:spPr bwMode="auto">
          <a:xfrm>
            <a:off x="3936910" y="8771438"/>
            <a:ext cx="3011595" cy="463064"/>
          </a:xfrm>
          <a:prstGeom prst="rect">
            <a:avLst/>
          </a:prstGeom>
          <a:noFill/>
          <a:ln w="9525">
            <a:noFill/>
            <a:miter lim="800000"/>
            <a:headEnd/>
            <a:tailEnd/>
          </a:ln>
        </p:spPr>
        <p:txBody>
          <a:bodyPr vert="horz" wrap="square" lIns="91609" tIns="45805" rIns="91609" bIns="45805" numCol="1" anchor="b" anchorCtr="0" compatLnSpc="1">
            <a:prstTxWarp prst="textNoShape">
              <a:avLst/>
            </a:prstTxWarp>
          </a:bodyPr>
          <a:lstStyle>
            <a:lvl1pPr algn="r" defTabSz="916443">
              <a:defRPr sz="1200">
                <a:latin typeface="Calibri" pitchFamily="34" charset="0"/>
              </a:defRPr>
            </a:lvl1pPr>
          </a:lstStyle>
          <a:p>
            <a:pPr>
              <a:defRPr/>
            </a:pPr>
            <a:fld id="{24BF8BDA-F849-435A-9ECE-FED1496C5874}" type="slidenum">
              <a:rPr lang="en-US"/>
              <a:pPr>
                <a:defRPr/>
              </a:pPr>
              <a:t>‹#›</a:t>
            </a:fld>
            <a:endParaRPr lang="en-US" dirty="0"/>
          </a:p>
        </p:txBody>
      </p:sp>
    </p:spTree>
    <p:extLst>
      <p:ext uri="{BB962C8B-B14F-4D97-AF65-F5344CB8AC3E}">
        <p14:creationId xmlns:p14="http://schemas.microsoft.com/office/powerpoint/2010/main" val="21705081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4BF8BDA-F849-435A-9ECE-FED1496C5874}" type="slidenum">
              <a:rPr lang="en-US" smtClean="0"/>
              <a:pPr>
                <a:defRPr/>
              </a:pPr>
              <a:t>1</a:t>
            </a:fld>
            <a:endParaRPr lang="en-US" dirty="0"/>
          </a:p>
        </p:txBody>
      </p:sp>
    </p:spTree>
    <p:extLst>
      <p:ext uri="{BB962C8B-B14F-4D97-AF65-F5344CB8AC3E}">
        <p14:creationId xmlns:p14="http://schemas.microsoft.com/office/powerpoint/2010/main" val="1290012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TextEdit="1"/>
          </p:cNvSpPr>
          <p:nvPr>
            <p:ph type="sldImg"/>
          </p:nvPr>
        </p:nvSpPr>
        <p:spPr bwMode="auto">
          <a:noFill/>
          <a:ln>
            <a:solidFill>
              <a:srgbClr val="000000"/>
            </a:solidFill>
            <a:miter lim="800000"/>
            <a:headEnd/>
            <a:tailEnd/>
          </a:ln>
        </p:spPr>
      </p:sp>
      <p:sp>
        <p:nvSpPr>
          <p:cNvPr id="23554"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210815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Rot="1" noChangeAspect="1" noTextEdit="1"/>
          </p:cNvSpPr>
          <p:nvPr>
            <p:ph type="sldImg"/>
          </p:nvPr>
        </p:nvSpPr>
        <p:spPr bwMode="auto">
          <a:noFill/>
          <a:ln>
            <a:solidFill>
              <a:srgbClr val="000000"/>
            </a:solidFill>
            <a:miter lim="800000"/>
            <a:headEnd/>
            <a:tailEnd/>
          </a:ln>
        </p:spPr>
      </p:sp>
      <p:sp>
        <p:nvSpPr>
          <p:cNvPr id="27650" name="Rectangle 3"/>
          <p:cNvSpPr>
            <a:spLocks noGrp="1"/>
          </p:cNvSpPr>
          <p:nvPr>
            <p:ph type="body" idx="1"/>
          </p:nvPr>
        </p:nvSpPr>
        <p:spPr>
          <a:noFill/>
          <a:ln/>
        </p:spPr>
        <p:txBody>
          <a:bodyPr/>
          <a:lstStyle/>
          <a:p>
            <a:r>
              <a:rPr lang="en-US" dirty="0" smtClean="0"/>
              <a:t>Handout the question sheet:</a:t>
            </a:r>
            <a:r>
              <a:rPr lang="en-US" baseline="0" dirty="0" smtClean="0"/>
              <a:t> </a:t>
            </a:r>
            <a:r>
              <a:rPr lang="en-US" sz="1200" dirty="0" smtClean="0">
                <a:solidFill>
                  <a:schemeClr val="accent1">
                    <a:lumMod val="50000"/>
                  </a:schemeClr>
                </a:solidFill>
              </a:rPr>
              <a:t>How can we as worker-owners support each other in growing our financial health, and how can our cooperatives better support us? Ask them to write</a:t>
            </a:r>
            <a:r>
              <a:rPr lang="en-US" sz="1200" baseline="0" dirty="0" smtClean="0">
                <a:solidFill>
                  <a:schemeClr val="accent1">
                    <a:lumMod val="50000"/>
                  </a:schemeClr>
                </a:solidFill>
              </a:rPr>
              <a:t> down their ideas, then have them discuss in teams with one person recording all of his/her team answers on one sheet to be collected as suggestions for MRNY.</a:t>
            </a:r>
            <a:endParaRPr lang="en-US" dirty="0" smtClean="0"/>
          </a:p>
        </p:txBody>
      </p:sp>
    </p:spTree>
    <p:extLst>
      <p:ext uri="{BB962C8B-B14F-4D97-AF65-F5344CB8AC3E}">
        <p14:creationId xmlns:p14="http://schemas.microsoft.com/office/powerpoint/2010/main" val="13498240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a:spLocks noGrp="1" noRot="1" noChangeAspect="1" noTextEdit="1"/>
          </p:cNvSpPr>
          <p:nvPr>
            <p:ph type="sldImg"/>
          </p:nvPr>
        </p:nvSpPr>
        <p:spPr bwMode="auto">
          <a:noFill/>
          <a:ln>
            <a:solidFill>
              <a:srgbClr val="000000"/>
            </a:solidFill>
            <a:miter lim="800000"/>
            <a:headEnd/>
            <a:tailEnd/>
          </a:ln>
        </p:spPr>
      </p:sp>
      <p:sp>
        <p:nvSpPr>
          <p:cNvPr id="31746"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4750404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TextEdit="1"/>
          </p:cNvSpPr>
          <p:nvPr>
            <p:ph type="sldImg"/>
          </p:nvPr>
        </p:nvSpPr>
        <p:spPr bwMode="auto">
          <a:noFill/>
          <a:ln>
            <a:solidFill>
              <a:srgbClr val="000000"/>
            </a:solidFill>
            <a:miter lim="800000"/>
            <a:headEnd/>
            <a:tailEnd/>
          </a:ln>
        </p:spPr>
      </p:sp>
      <p:sp>
        <p:nvSpPr>
          <p:cNvPr id="33794" name="Rectangle 3"/>
          <p:cNvSpPr>
            <a:spLocks noGrp="1"/>
          </p:cNvSpPr>
          <p:nvPr>
            <p:ph type="body" idx="1"/>
          </p:nvPr>
        </p:nvSpPr>
        <p:spPr>
          <a:noFill/>
          <a:ln/>
        </p:spPr>
        <p:txBody>
          <a:bodyPr/>
          <a:lstStyle/>
          <a:p>
            <a:r>
              <a:rPr lang="en-US" dirty="0" smtClean="0"/>
              <a:t>Public and private benefits can free up cash for other needs and expenses. Example, supplementing a food budget with SNAP and items from a food bank, will free up cash to pay the rent or utilities.</a:t>
            </a:r>
          </a:p>
        </p:txBody>
      </p:sp>
    </p:spTree>
    <p:extLst>
      <p:ext uri="{BB962C8B-B14F-4D97-AF65-F5344CB8AC3E}">
        <p14:creationId xmlns:p14="http://schemas.microsoft.com/office/powerpoint/2010/main" val="1807707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Rot="1" noChangeAspect="1" noTextEdit="1"/>
          </p:cNvSpPr>
          <p:nvPr>
            <p:ph type="sldImg"/>
          </p:nvPr>
        </p:nvSpPr>
        <p:spPr bwMode="auto">
          <a:noFill/>
          <a:ln>
            <a:solidFill>
              <a:srgbClr val="000000"/>
            </a:solidFill>
            <a:miter lim="800000"/>
            <a:headEnd/>
            <a:tailEnd/>
          </a:ln>
        </p:spPr>
      </p:sp>
      <p:sp>
        <p:nvSpPr>
          <p:cNvPr id="33794"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6816722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Rot="1" noChangeAspect="1" noTextEdit="1"/>
          </p:cNvSpPr>
          <p:nvPr>
            <p:ph type="sldImg"/>
          </p:nvPr>
        </p:nvSpPr>
        <p:spPr bwMode="auto">
          <a:noFill/>
          <a:ln>
            <a:solidFill>
              <a:srgbClr val="000000"/>
            </a:solidFill>
            <a:miter lim="800000"/>
            <a:headEnd/>
            <a:tailEnd/>
          </a:ln>
        </p:spPr>
      </p:sp>
      <p:sp>
        <p:nvSpPr>
          <p:cNvPr id="35842"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8327737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Rot="1" noChangeAspect="1" noTextEdit="1"/>
          </p:cNvSpPr>
          <p:nvPr>
            <p:ph type="sldImg"/>
          </p:nvPr>
        </p:nvSpPr>
        <p:spPr bwMode="auto">
          <a:noFill/>
          <a:ln>
            <a:solidFill>
              <a:srgbClr val="000000"/>
            </a:solidFill>
            <a:miter lim="800000"/>
            <a:headEnd/>
            <a:tailEnd/>
          </a:ln>
        </p:spPr>
      </p:sp>
      <p:sp>
        <p:nvSpPr>
          <p:cNvPr id="37890"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2782282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TextEdit="1"/>
          </p:cNvSpPr>
          <p:nvPr>
            <p:ph type="sldImg"/>
          </p:nvPr>
        </p:nvSpPr>
        <p:spPr bwMode="auto">
          <a:noFill/>
          <a:ln>
            <a:solidFill>
              <a:srgbClr val="000000"/>
            </a:solidFill>
            <a:miter lim="800000"/>
            <a:headEnd/>
            <a:tailEnd/>
          </a:ln>
        </p:spPr>
      </p:sp>
      <p:sp>
        <p:nvSpPr>
          <p:cNvPr id="39938"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903428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Rot="1" noChangeAspect="1" noTextEdit="1"/>
          </p:cNvSpPr>
          <p:nvPr>
            <p:ph type="sldImg"/>
          </p:nvPr>
        </p:nvSpPr>
        <p:spPr bwMode="auto">
          <a:noFill/>
          <a:ln>
            <a:solidFill>
              <a:srgbClr val="000000"/>
            </a:solidFill>
            <a:miter lim="800000"/>
            <a:headEnd/>
            <a:tailEnd/>
          </a:ln>
        </p:spPr>
      </p:sp>
      <p:sp>
        <p:nvSpPr>
          <p:cNvPr id="39938"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9992003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4BF8BDA-F849-435A-9ECE-FED1496C5874}" type="slidenum">
              <a:rPr lang="en-US" smtClean="0"/>
              <a:pPr>
                <a:defRPr/>
              </a:pPr>
              <a:t>19</a:t>
            </a:fld>
            <a:endParaRPr lang="en-US" dirty="0"/>
          </a:p>
        </p:txBody>
      </p:sp>
    </p:spTree>
    <p:extLst>
      <p:ext uri="{BB962C8B-B14F-4D97-AF65-F5344CB8AC3E}">
        <p14:creationId xmlns:p14="http://schemas.microsoft.com/office/powerpoint/2010/main" val="1031847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US" sz="1200" dirty="0" smtClean="0"/>
              <a:t>The goals are threefold: </a:t>
            </a:r>
          </a:p>
          <a:p>
            <a:endParaRPr lang="en-US" sz="1200" dirty="0" smtClean="0"/>
          </a:p>
          <a:p>
            <a:r>
              <a:rPr lang="en-US" sz="1200" dirty="0" smtClean="0"/>
              <a:t>To support and strengthen the financial health of individual members of workers cooperatives and to empower them to make the best possible financial decisions for themselves and ultimately their families</a:t>
            </a:r>
          </a:p>
          <a:p>
            <a:endParaRPr lang="en-US" sz="1200" dirty="0" smtClean="0"/>
          </a:p>
          <a:p>
            <a:r>
              <a:rPr lang="en-US" sz="1200" dirty="0" smtClean="0"/>
              <a:t>To ensure that the cooperative businesses are maximizing asset building and financial empowerment opportunities for their members, and</a:t>
            </a:r>
          </a:p>
          <a:p>
            <a:endParaRPr lang="en-US" sz="1200" dirty="0" smtClean="0"/>
          </a:p>
          <a:p>
            <a:r>
              <a:rPr lang="en-US" sz="1200" dirty="0" smtClean="0"/>
              <a:t>To develop individual-level and cooperative-level financial empowerment and asset building tools and practices for the broader New York City cooperative community </a:t>
            </a:r>
          </a:p>
          <a:p>
            <a:endParaRPr lang="en-US" dirty="0"/>
          </a:p>
        </p:txBody>
      </p:sp>
      <p:sp>
        <p:nvSpPr>
          <p:cNvPr id="4" name="Slide Number Placeholder 3"/>
          <p:cNvSpPr>
            <a:spLocks noGrp="1"/>
          </p:cNvSpPr>
          <p:nvPr>
            <p:ph type="sldNum" sz="quarter" idx="10"/>
          </p:nvPr>
        </p:nvSpPr>
        <p:spPr/>
        <p:txBody>
          <a:bodyPr/>
          <a:lstStyle/>
          <a:p>
            <a:pPr>
              <a:defRPr/>
            </a:pPr>
            <a:fld id="{24BF8BDA-F849-435A-9ECE-FED1496C5874}" type="slidenum">
              <a:rPr lang="en-US" smtClean="0"/>
              <a:pPr>
                <a:defRPr/>
              </a:pPr>
              <a:t>2</a:t>
            </a:fld>
            <a:endParaRPr lang="en-US" dirty="0"/>
          </a:p>
        </p:txBody>
      </p:sp>
    </p:spTree>
    <p:extLst>
      <p:ext uri="{BB962C8B-B14F-4D97-AF65-F5344CB8AC3E}">
        <p14:creationId xmlns:p14="http://schemas.microsoft.com/office/powerpoint/2010/main" val="1647476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peo</a:t>
            </a:r>
            <a:r>
              <a:rPr lang="en-US" baseline="0" dirty="0" smtClean="0"/>
              <a:t>ple face this situation. Sometimes it is due to reasons beyond their control. Resources exist, but the first step is to know what exists, so seek help/see a financial counselor. </a:t>
            </a:r>
            <a:endParaRPr lang="en-US" dirty="0"/>
          </a:p>
        </p:txBody>
      </p:sp>
      <p:sp>
        <p:nvSpPr>
          <p:cNvPr id="4" name="Slide Number Placeholder 3"/>
          <p:cNvSpPr>
            <a:spLocks noGrp="1"/>
          </p:cNvSpPr>
          <p:nvPr>
            <p:ph type="sldNum" sz="quarter" idx="10"/>
          </p:nvPr>
        </p:nvSpPr>
        <p:spPr/>
        <p:txBody>
          <a:bodyPr/>
          <a:lstStyle/>
          <a:p>
            <a:pPr>
              <a:defRPr/>
            </a:pPr>
            <a:fld id="{24BF8BDA-F849-435A-9ECE-FED1496C5874}" type="slidenum">
              <a:rPr lang="en-US" smtClean="0"/>
              <a:pPr>
                <a:defRPr/>
              </a:pPr>
              <a:t>20</a:t>
            </a:fld>
            <a:endParaRPr lang="en-US" dirty="0"/>
          </a:p>
        </p:txBody>
      </p:sp>
    </p:spTree>
    <p:extLst>
      <p:ext uri="{BB962C8B-B14F-4D97-AF65-F5344CB8AC3E}">
        <p14:creationId xmlns:p14="http://schemas.microsoft.com/office/powerpoint/2010/main" val="5434509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Work with a</a:t>
            </a:r>
            <a:r>
              <a:rPr lang="en-US" baseline="0" dirty="0" smtClean="0"/>
              <a:t> friend, your family, or a financial counselor to help think through. </a:t>
            </a:r>
            <a:endParaRPr lang="en-US" dirty="0"/>
          </a:p>
        </p:txBody>
      </p:sp>
      <p:sp>
        <p:nvSpPr>
          <p:cNvPr id="4" name="Slide Number Placeholder 3"/>
          <p:cNvSpPr>
            <a:spLocks noGrp="1"/>
          </p:cNvSpPr>
          <p:nvPr>
            <p:ph type="sldNum" sz="quarter" idx="10"/>
          </p:nvPr>
        </p:nvSpPr>
        <p:spPr/>
        <p:txBody>
          <a:bodyPr/>
          <a:lstStyle/>
          <a:p>
            <a:pPr>
              <a:defRPr/>
            </a:pPr>
            <a:fld id="{24BF8BDA-F849-435A-9ECE-FED1496C5874}" type="slidenum">
              <a:rPr lang="en-US" smtClean="0"/>
              <a:pPr>
                <a:defRPr/>
              </a:pPr>
              <a:t>21</a:t>
            </a:fld>
            <a:endParaRPr lang="en-US" dirty="0"/>
          </a:p>
        </p:txBody>
      </p:sp>
    </p:spTree>
    <p:extLst>
      <p:ext uri="{BB962C8B-B14F-4D97-AF65-F5344CB8AC3E}">
        <p14:creationId xmlns:p14="http://schemas.microsoft.com/office/powerpoint/2010/main" val="29577134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At the end of the section, attendees will be given the case study and the Income statement/</a:t>
            </a:r>
            <a:r>
              <a:rPr lang="en-US" baseline="0" dirty="0" smtClean="0"/>
              <a:t> Budget worksheet </a:t>
            </a:r>
            <a:r>
              <a:rPr lang="en-US" dirty="0" smtClean="0"/>
              <a:t>to work though in teams and debrief.</a:t>
            </a:r>
            <a:r>
              <a:rPr lang="en-US" baseline="0" dirty="0" smtClean="0"/>
              <a:t> Teams will be asked to talk about how the situation in the case study will be handled, and class participants will offer additional insights and suggestions. The instructor will facilitate the discussion, and draw out, summarize and reinforcing the takeaways as the participants speak.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24BF8BDA-F849-435A-9ECE-FED1496C5874}" type="slidenum">
              <a:rPr lang="en-US" smtClean="0"/>
              <a:pPr>
                <a:defRPr/>
              </a:pPr>
              <a:t>24</a:t>
            </a:fld>
            <a:endParaRPr lang="en-US" dirty="0"/>
          </a:p>
        </p:txBody>
      </p:sp>
    </p:spTree>
    <p:extLst>
      <p:ext uri="{BB962C8B-B14F-4D97-AF65-F5344CB8AC3E}">
        <p14:creationId xmlns:p14="http://schemas.microsoft.com/office/powerpoint/2010/main" val="11429155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the end of this section on goal setting, participants will be asked to work on their own short,</a:t>
            </a:r>
            <a:r>
              <a:rPr lang="en-US" baseline="0" dirty="0" smtClean="0"/>
              <a:t> moderate and long term goals on the Goal Setting worksheet.</a:t>
            </a:r>
            <a:endParaRPr lang="en-US" dirty="0"/>
          </a:p>
        </p:txBody>
      </p:sp>
      <p:sp>
        <p:nvSpPr>
          <p:cNvPr id="4" name="Slide Number Placeholder 3"/>
          <p:cNvSpPr>
            <a:spLocks noGrp="1"/>
          </p:cNvSpPr>
          <p:nvPr>
            <p:ph type="sldNum" sz="quarter" idx="10"/>
          </p:nvPr>
        </p:nvSpPr>
        <p:spPr/>
        <p:txBody>
          <a:bodyPr/>
          <a:lstStyle/>
          <a:p>
            <a:pPr>
              <a:defRPr/>
            </a:pPr>
            <a:fld id="{24BF8BDA-F849-435A-9ECE-FED1496C5874}" type="slidenum">
              <a:rPr lang="en-US" smtClean="0"/>
              <a:pPr>
                <a:defRPr/>
              </a:pPr>
              <a:t>26</a:t>
            </a:fld>
            <a:endParaRPr lang="en-US" dirty="0"/>
          </a:p>
        </p:txBody>
      </p:sp>
    </p:spTree>
    <p:extLst>
      <p:ext uri="{BB962C8B-B14F-4D97-AF65-F5344CB8AC3E}">
        <p14:creationId xmlns:p14="http://schemas.microsoft.com/office/powerpoint/2010/main" val="18879941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4BF8BDA-F849-435A-9ECE-FED1496C5874}" type="slidenum">
              <a:rPr lang="en-US" smtClean="0"/>
              <a:pPr>
                <a:defRPr/>
              </a:pPr>
              <a:t>27</a:t>
            </a:fld>
            <a:endParaRPr lang="en-US" dirty="0"/>
          </a:p>
        </p:txBody>
      </p:sp>
    </p:spTree>
    <p:extLst>
      <p:ext uri="{BB962C8B-B14F-4D97-AF65-F5344CB8AC3E}">
        <p14:creationId xmlns:p14="http://schemas.microsoft.com/office/powerpoint/2010/main" val="298756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TextEdit="1"/>
          </p:cNvSpPr>
          <p:nvPr>
            <p:ph type="sldImg"/>
          </p:nvPr>
        </p:nvSpPr>
        <p:spPr bwMode="auto">
          <a:noFill/>
          <a:ln>
            <a:solidFill>
              <a:srgbClr val="000000"/>
            </a:solidFill>
            <a:miter lim="800000"/>
            <a:headEnd/>
            <a:tailEnd/>
          </a:ln>
        </p:spPr>
      </p:sp>
      <p:sp>
        <p:nvSpPr>
          <p:cNvPr id="17410" name="Rectangle 3"/>
          <p:cNvSpPr>
            <a:spLocks noGrp="1"/>
          </p:cNvSpPr>
          <p:nvPr>
            <p:ph type="body" idx="1"/>
          </p:nvPr>
        </p:nvSpPr>
        <p:spPr>
          <a:noFill/>
          <a:ln/>
        </p:spPr>
        <p:txBody>
          <a:bodyPr/>
          <a:lstStyle/>
          <a:p>
            <a:r>
              <a:rPr lang="en-US" sz="1200" dirty="0" smtClean="0">
                <a:solidFill>
                  <a:schemeClr val="accent1">
                    <a:lumMod val="50000"/>
                  </a:schemeClr>
                </a:solidFill>
              </a:rPr>
              <a:t>After slide # 12 and covering the societal and personal barriers, ask</a:t>
            </a:r>
            <a:r>
              <a:rPr lang="en-US" sz="1200" baseline="0" dirty="0" smtClean="0">
                <a:solidFill>
                  <a:schemeClr val="accent1">
                    <a:lumMod val="50000"/>
                  </a:schemeClr>
                </a:solidFill>
              </a:rPr>
              <a:t> the attendees: </a:t>
            </a:r>
            <a:r>
              <a:rPr lang="en-US" sz="1200" dirty="0" smtClean="0">
                <a:solidFill>
                  <a:schemeClr val="accent1">
                    <a:lumMod val="50000"/>
                  </a:schemeClr>
                </a:solidFill>
              </a:rPr>
              <a:t>How can we as worker-owners support each other in growing our financial health, and how can our cooperatives better support us? A sheet for this exercise is</a:t>
            </a:r>
            <a:r>
              <a:rPr lang="en-US" sz="1200" baseline="0" dirty="0" smtClean="0">
                <a:solidFill>
                  <a:schemeClr val="accent1">
                    <a:lumMod val="50000"/>
                  </a:schemeClr>
                </a:solidFill>
              </a:rPr>
              <a:t> provided.</a:t>
            </a:r>
            <a:endParaRPr lang="en-US" dirty="0" smtClean="0"/>
          </a:p>
        </p:txBody>
      </p:sp>
    </p:spTree>
    <p:extLst>
      <p:ext uri="{BB962C8B-B14F-4D97-AF65-F5344CB8AC3E}">
        <p14:creationId xmlns:p14="http://schemas.microsoft.com/office/powerpoint/2010/main" val="1899368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a:noFill/>
          <a:ln/>
        </p:spPr>
        <p:txBody>
          <a:bodyPr/>
          <a:lstStyle/>
          <a:p>
            <a:r>
              <a:rPr lang="en-US" dirty="0" smtClean="0"/>
              <a:t>Ask the group to name some of the societal barriers</a:t>
            </a:r>
            <a:r>
              <a:rPr lang="en-US" baseline="0" dirty="0" smtClean="0"/>
              <a:t> and personal barriers they face before going on to the next slide. </a:t>
            </a:r>
            <a:endParaRPr lang="en-US" dirty="0" smtClean="0"/>
          </a:p>
        </p:txBody>
      </p:sp>
    </p:spTree>
    <p:extLst>
      <p:ext uri="{BB962C8B-B14F-4D97-AF65-F5344CB8AC3E}">
        <p14:creationId xmlns:p14="http://schemas.microsoft.com/office/powerpoint/2010/main" val="348370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a:noFill/>
          <a:ln/>
        </p:spPr>
        <p:txBody>
          <a:bodyPr/>
          <a:lstStyle/>
          <a:p>
            <a:r>
              <a:rPr lang="en-US" dirty="0" smtClean="0"/>
              <a:t>Lack of trust in</a:t>
            </a:r>
            <a:r>
              <a:rPr lang="en-US" baseline="0" dirty="0" smtClean="0"/>
              <a:t> institutions include not feeling welcome, not being sure whether the institution some how reports to authorities. Some may have had bad experiences with banks due to lack of understanding. For example, minimum balance requirements, and monthly fees may have eaten into their savings or balances, and they felt that they lost money by using a bank.</a:t>
            </a:r>
            <a:endParaRPr lang="en-US" dirty="0" smtClean="0"/>
          </a:p>
        </p:txBody>
      </p:sp>
    </p:spTree>
    <p:extLst>
      <p:ext uri="{BB962C8B-B14F-4D97-AF65-F5344CB8AC3E}">
        <p14:creationId xmlns:p14="http://schemas.microsoft.com/office/powerpoint/2010/main" val="10194120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a:noFill/>
          <a:ln/>
        </p:spPr>
        <p:txBody>
          <a:bodyPr/>
          <a:lstStyle/>
          <a:p>
            <a:r>
              <a:rPr lang="en-US" dirty="0" smtClean="0">
                <a:solidFill>
                  <a:schemeClr val="accent1">
                    <a:lumMod val="50000"/>
                  </a:schemeClr>
                </a:solidFill>
              </a:rPr>
              <a:t>What types</a:t>
            </a:r>
            <a:r>
              <a:rPr lang="en-US" baseline="0" dirty="0" smtClean="0">
                <a:solidFill>
                  <a:schemeClr val="accent1">
                    <a:lumMod val="50000"/>
                  </a:schemeClr>
                </a:solidFill>
              </a:rPr>
              <a:t> of support have you all used in your life?</a:t>
            </a:r>
          </a:p>
          <a:p>
            <a:r>
              <a:rPr lang="en-US" baseline="0" dirty="0" smtClean="0">
                <a:solidFill>
                  <a:schemeClr val="accent1">
                    <a:lumMod val="50000"/>
                  </a:schemeClr>
                </a:solidFill>
              </a:rPr>
              <a:t>What would types of support would you like to use? Like to have access to?</a:t>
            </a:r>
            <a:endParaRPr lang="en-US" dirty="0" smtClean="0">
              <a:solidFill>
                <a:schemeClr val="accent1">
                  <a:lumMod val="50000"/>
                </a:schemeClr>
              </a:solidFill>
            </a:endParaRPr>
          </a:p>
        </p:txBody>
      </p:sp>
    </p:spTree>
    <p:extLst>
      <p:ext uri="{BB962C8B-B14F-4D97-AF65-F5344CB8AC3E}">
        <p14:creationId xmlns:p14="http://schemas.microsoft.com/office/powerpoint/2010/main" val="633990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8061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spect="1" noTextEdit="1"/>
          </p:cNvSpPr>
          <p:nvPr>
            <p:ph type="sldImg"/>
          </p:nvPr>
        </p:nvSpPr>
        <p:spPr bwMode="auto">
          <a:noFill/>
          <a:ln>
            <a:solidFill>
              <a:srgbClr val="000000"/>
            </a:solidFill>
            <a:miter lim="800000"/>
            <a:headEnd/>
            <a:tailEnd/>
          </a:ln>
        </p:spPr>
      </p:sp>
      <p:sp>
        <p:nvSpPr>
          <p:cNvPr id="21506"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196176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spect="1" noTextEdit="1"/>
          </p:cNvSpPr>
          <p:nvPr>
            <p:ph type="sldImg"/>
          </p:nvPr>
        </p:nvSpPr>
        <p:spPr bwMode="auto">
          <a:noFill/>
          <a:ln>
            <a:solidFill>
              <a:srgbClr val="000000"/>
            </a:solidFill>
            <a:miter lim="800000"/>
            <a:headEnd/>
            <a:tailEnd/>
          </a:ln>
        </p:spPr>
      </p:sp>
      <p:sp>
        <p:nvSpPr>
          <p:cNvPr id="23554" name="Rectangle 3"/>
          <p:cNvSpPr>
            <a:spLocks noGrp="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547595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2" name="Title 1"/>
          <p:cNvSpPr>
            <a:spLocks noGrp="1"/>
          </p:cNvSpPr>
          <p:nvPr>
            <p:ph type="title"/>
          </p:nvPr>
        </p:nvSpPr>
        <p:spPr>
          <a:xfrm>
            <a:off x="419100" y="2895600"/>
            <a:ext cx="7886700" cy="685800"/>
          </a:xfrm>
          <a:prstGeom prst="rect">
            <a:avLst/>
          </a:prstGeom>
        </p:spPr>
        <p:txBody>
          <a:bodyPr/>
          <a:lstStyle>
            <a:lvl1pPr>
              <a:defRPr sz="4300" b="1" i="0">
                <a:solidFill>
                  <a:schemeClr val="bg1"/>
                </a:solidFill>
                <a:latin typeface="Helvetica Neue LT Std 75" charset="0"/>
                <a:ea typeface="Helvetica Neue LT Std 75" charset="0"/>
                <a:cs typeface="Helvetica Neue LT Std 75" charset="0"/>
              </a:defRPr>
            </a:lvl1pPr>
          </a:lstStyle>
          <a:p>
            <a:r>
              <a:rPr lang="en-US" dirty="0" smtClean="0"/>
              <a:t>Click to edit Master title style</a:t>
            </a:r>
            <a:endParaRPr lang="en-US" dirty="0"/>
          </a:p>
        </p:txBody>
      </p:sp>
      <p:sp>
        <p:nvSpPr>
          <p:cNvPr id="3" name="TextBox 2"/>
          <p:cNvSpPr txBox="1"/>
          <p:nvPr userDrawn="1"/>
        </p:nvSpPr>
        <p:spPr>
          <a:xfrm>
            <a:off x="685800" y="1783080"/>
            <a:ext cx="184731" cy="369332"/>
          </a:xfrm>
          <a:prstGeom prst="rect">
            <a:avLst/>
          </a:prstGeom>
          <a:noFill/>
        </p:spPr>
        <p:txBody>
          <a:bodyPr wrap="none" rtlCol="0">
            <a:spAutoFit/>
          </a:bodyPr>
          <a:lstStyle/>
          <a:p>
            <a:endParaRPr lang="en-US" dirty="0"/>
          </a:p>
        </p:txBody>
      </p:sp>
      <p:sp>
        <p:nvSpPr>
          <p:cNvPr id="4" name="TextBox 3"/>
          <p:cNvSpPr txBox="1"/>
          <p:nvPr userDrawn="1"/>
        </p:nvSpPr>
        <p:spPr>
          <a:xfrm>
            <a:off x="914400" y="1691640"/>
            <a:ext cx="184731" cy="369332"/>
          </a:xfrm>
          <a:prstGeom prst="rect">
            <a:avLst/>
          </a:prstGeom>
          <a:noFill/>
        </p:spPr>
        <p:txBody>
          <a:bodyPr wrap="none" rtlCol="0">
            <a:spAutoFit/>
          </a:bodyPr>
          <a:lstStyle/>
          <a:p>
            <a:endParaRPr lang="en-US" dirty="0"/>
          </a:p>
        </p:txBody>
      </p:sp>
      <p:sp>
        <p:nvSpPr>
          <p:cNvPr id="9" name="Content Placeholder 8"/>
          <p:cNvSpPr>
            <a:spLocks noGrp="1"/>
          </p:cNvSpPr>
          <p:nvPr>
            <p:ph sz="quarter" idx="10"/>
          </p:nvPr>
        </p:nvSpPr>
        <p:spPr>
          <a:xfrm>
            <a:off x="870531" y="3886200"/>
            <a:ext cx="5562600" cy="685800"/>
          </a:xfrm>
          <a:prstGeom prst="rect">
            <a:avLst/>
          </a:prstGeom>
        </p:spPr>
        <p:txBody>
          <a:bodyPr/>
          <a:lstStyle>
            <a:lvl1pPr marL="0" indent="0">
              <a:buNone/>
              <a:defRPr lang="en-US" sz="3200" kern="0" spc="-150" dirty="0" smtClean="0">
                <a:solidFill>
                  <a:srgbClr val="D1DE49"/>
                </a:solidFill>
                <a:latin typeface="Helvetica Neue LT Std 55 Roman" charset="0"/>
                <a:ea typeface="Helvetica Neue LT Std 55 Roman" charset="0"/>
                <a:cs typeface="Helvetica Neue LT Std 55 Roman" charset="0"/>
              </a:defRPr>
            </a:lvl1pPr>
          </a:lstStyle>
          <a:p>
            <a:pPr lvl="0"/>
            <a:r>
              <a:rPr lang="en-US" dirty="0" smtClean="0"/>
              <a:t>Click to edit Master text styles</a:t>
            </a:r>
          </a:p>
        </p:txBody>
      </p:sp>
    </p:spTree>
    <p:extLst>
      <p:ext uri="{BB962C8B-B14F-4D97-AF65-F5344CB8AC3E}">
        <p14:creationId xmlns:p14="http://schemas.microsoft.com/office/powerpoint/2010/main" val="2036782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mall picture -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Picture Placeholder 3"/>
          <p:cNvSpPr>
            <a:spLocks noGrp="1"/>
          </p:cNvSpPr>
          <p:nvPr>
            <p:ph type="pic" sz="quarter" idx="10"/>
          </p:nvPr>
        </p:nvSpPr>
        <p:spPr>
          <a:xfrm>
            <a:off x="762000" y="3429000"/>
            <a:ext cx="2286000" cy="2438400"/>
          </a:xfrm>
          <a:prstGeom prst="rect">
            <a:avLst/>
          </a:prstGeom>
        </p:spPr>
        <p:txBody>
          <a:bodyPr/>
          <a:lstStyle/>
          <a:p>
            <a:endParaRPr lang="en-US" dirty="0"/>
          </a:p>
        </p:txBody>
      </p:sp>
      <p:sp>
        <p:nvSpPr>
          <p:cNvPr id="6" name="Content Placeholder 5"/>
          <p:cNvSpPr>
            <a:spLocks noGrp="1"/>
          </p:cNvSpPr>
          <p:nvPr>
            <p:ph sz="quarter" idx="11" hasCustomPrompt="1"/>
          </p:nvPr>
        </p:nvSpPr>
        <p:spPr>
          <a:xfrm>
            <a:off x="685800" y="1905000"/>
            <a:ext cx="7734300" cy="1219200"/>
          </a:xfrm>
          <a:prstGeom prst="rect">
            <a:avLst/>
          </a:prstGeom>
        </p:spPr>
        <p:txBody>
          <a:bodyPr/>
          <a:lstStyle/>
          <a:p>
            <a:pPr lvl="0"/>
            <a:r>
              <a:rPr lang="en-US" dirty="0" smtClean="0"/>
              <a:t>Click to edit intro paragraph</a:t>
            </a:r>
          </a:p>
        </p:txBody>
      </p:sp>
      <p:sp>
        <p:nvSpPr>
          <p:cNvPr id="7" name="Content Placeholder 5"/>
          <p:cNvSpPr>
            <a:spLocks noGrp="1"/>
          </p:cNvSpPr>
          <p:nvPr>
            <p:ph sz="quarter" idx="12" hasCustomPrompt="1"/>
          </p:nvPr>
        </p:nvSpPr>
        <p:spPr>
          <a:xfrm>
            <a:off x="3276600" y="3429000"/>
            <a:ext cx="5257800" cy="2438400"/>
          </a:xfrm>
          <a:prstGeom prst="rect">
            <a:avLst/>
          </a:prstGeom>
        </p:spPr>
        <p:txBody>
          <a:bodyPr/>
          <a:lstStyle/>
          <a:p>
            <a:pPr lvl="0"/>
            <a:r>
              <a:rPr lang="en-US" dirty="0" smtClean="0"/>
              <a:t>Click to edit supplemental paragraph</a:t>
            </a:r>
          </a:p>
        </p:txBody>
      </p:sp>
    </p:spTree>
    <p:extLst>
      <p:ext uri="{BB962C8B-B14F-4D97-AF65-F5344CB8AC3E}">
        <p14:creationId xmlns:p14="http://schemas.microsoft.com/office/powerpoint/2010/main" val="1313436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Subheader with body tex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57200" y="1828801"/>
            <a:ext cx="8229600" cy="533399"/>
          </a:xfrm>
          <a:prstGeom prst="rect">
            <a:avLst/>
          </a:prstGeom>
        </p:spPr>
        <p:txBody>
          <a:bodyPr/>
          <a:lstStyle>
            <a:lvl1pPr algn="l" rtl="0" fontAlgn="base">
              <a:spcBef>
                <a:spcPct val="0"/>
              </a:spcBef>
              <a:spcAft>
                <a:spcPct val="0"/>
              </a:spcAft>
              <a:defRPr lang="en-US" sz="2400" b="0" kern="1200" dirty="0">
                <a:solidFill>
                  <a:schemeClr val="tx1"/>
                </a:solidFill>
                <a:latin typeface="Helvetica Neue LT Std 55 Roman" charset="0"/>
                <a:ea typeface="Helvetica Neue LT Std 55 Roman" charset="0"/>
                <a:cs typeface="Helvetica Neue LT Std 55 Roman" charset="0"/>
              </a:defRPr>
            </a:lvl1pPr>
            <a:lvl2pPr marL="457200" indent="0" algn="l" rtl="0" fontAlgn="base">
              <a:spcBef>
                <a:spcPct val="0"/>
              </a:spcBef>
              <a:spcAft>
                <a:spcPct val="0"/>
              </a:spcAft>
              <a:buNone/>
              <a:defRPr lang="en-US" sz="2400" b="1" kern="1200" dirty="0">
                <a:solidFill>
                  <a:schemeClr val="tx1"/>
                </a:solidFill>
                <a:latin typeface="Helvetica Neue LT Std 55 Roman" charset="0"/>
                <a:ea typeface="Helvetica Neue LT Std 55 Roman" charset="0"/>
                <a:cs typeface="Helvetica Neue LT Std 55 Roman" charset="0"/>
              </a:defRPr>
            </a:lvl2pPr>
            <a:lvl3pPr>
              <a:defRPr lang="en-US" sz="2000" kern="0" dirty="0">
                <a:solidFill>
                  <a:schemeClr val="tx1"/>
                </a:solidFill>
                <a:latin typeface="Helvetica Neue LT Std 55 Roman" charset="0"/>
                <a:ea typeface="Helvetica Neue LT Std 55 Roman" charset="0"/>
                <a:cs typeface="Helvetica Neue LT Std 55 Roman" charset="0"/>
              </a:defRPr>
            </a:lvl3pPr>
            <a:lvl4pPr>
              <a:defRPr lang="en-US" sz="2000" kern="0" dirty="0">
                <a:solidFill>
                  <a:schemeClr val="tx1"/>
                </a:solidFill>
                <a:latin typeface="Helvetica Neue LT Std 55 Roman" charset="0"/>
                <a:ea typeface="Helvetica Neue LT Std 55 Roman" charset="0"/>
                <a:cs typeface="Helvetica Neue LT Std 55 Roman" charset="0"/>
              </a:defRPr>
            </a:lvl4pPr>
            <a:lvl5pPr>
              <a:defRPr lang="en-US" sz="2000" kern="0" dirty="0">
                <a:solidFill>
                  <a:schemeClr val="tx1"/>
                </a:solidFill>
                <a:latin typeface="Helvetica Neue LT Std 55 Roman" charset="0"/>
                <a:ea typeface="Helvetica Neue LT Std 55 Roman" charset="0"/>
                <a:cs typeface="Helvetica Neue LT Std 55 Roman" charset="0"/>
              </a:defRPr>
            </a:lvl5pPr>
          </a:lstStyle>
          <a:p>
            <a:pPr lvl="0"/>
            <a:r>
              <a:rPr lang="en-US" dirty="0" smtClean="0"/>
              <a:t>Intro statement</a:t>
            </a:r>
          </a:p>
        </p:txBody>
      </p:sp>
      <p:sp>
        <p:nvSpPr>
          <p:cNvPr id="6" name="Text Placeholder 9"/>
          <p:cNvSpPr>
            <a:spLocks noGrp="1"/>
          </p:cNvSpPr>
          <p:nvPr>
            <p:ph type="body" idx="14" hasCustomPrompt="1"/>
          </p:nvPr>
        </p:nvSpPr>
        <p:spPr>
          <a:xfrm>
            <a:off x="457200" y="3376120"/>
            <a:ext cx="8077200" cy="2491280"/>
          </a:xfrm>
          <a:prstGeom prst="rect">
            <a:avLst/>
          </a:prstGeom>
        </p:spPr>
        <p:txBody>
          <a:bodyPr/>
          <a:lstStyle>
            <a:lvl1pPr marL="285750" indent="-285750">
              <a:buFont typeface="Arial" charset="0"/>
              <a:buChar char="•"/>
              <a:defRPr baseline="0">
                <a:solidFill>
                  <a:schemeClr val="tx1"/>
                </a:solidFill>
              </a:defRPr>
            </a:lvl1pPr>
          </a:lstStyle>
          <a:p>
            <a:pPr lvl="0"/>
            <a:r>
              <a:rPr lang="en-US" dirty="0" smtClean="0"/>
              <a:t>Click to edit body text</a:t>
            </a:r>
          </a:p>
          <a:p>
            <a:pPr lvl="0"/>
            <a:r>
              <a:rPr lang="en-US" dirty="0" smtClean="0"/>
              <a:t>Item 2</a:t>
            </a:r>
          </a:p>
          <a:p>
            <a:pPr lvl="0"/>
            <a:r>
              <a:rPr lang="en-US" dirty="0" smtClean="0"/>
              <a:t>Item 3</a:t>
            </a:r>
          </a:p>
        </p:txBody>
      </p:sp>
      <p:sp>
        <p:nvSpPr>
          <p:cNvPr id="7" name="Text Placeholder 11"/>
          <p:cNvSpPr>
            <a:spLocks noGrp="1"/>
          </p:cNvSpPr>
          <p:nvPr>
            <p:ph type="body" sz="quarter" idx="15" hasCustomPrompt="1"/>
          </p:nvPr>
        </p:nvSpPr>
        <p:spPr>
          <a:xfrm>
            <a:off x="457200" y="734315"/>
            <a:ext cx="9220200" cy="533400"/>
          </a:xfrm>
          <a:prstGeom prst="rect">
            <a:avLst/>
          </a:prstGeom>
        </p:spPr>
        <p:txBody>
          <a:bodyPr/>
          <a:lstStyle>
            <a:lvl1pPr>
              <a:defRPr lang="en-US" sz="2800" b="1" kern="0" dirty="0" smtClean="0">
                <a:solidFill>
                  <a:srgbClr val="284B23"/>
                </a:solidFill>
                <a:latin typeface="Helvetica Neue LT Std 75" charset="0"/>
                <a:ea typeface="Helvetica Neue LT Std 75" charset="0"/>
                <a:cs typeface="Helvetica Neue LT Std 75" charset="0"/>
              </a:defRPr>
            </a:lvl1pPr>
          </a:lstStyle>
          <a:p>
            <a:pPr lvl="0"/>
            <a:r>
              <a:rPr lang="en-US" dirty="0" smtClean="0"/>
              <a:t>Click to </a:t>
            </a:r>
            <a:r>
              <a:rPr lang="en-US" smtClean="0"/>
              <a:t>edit slide title</a:t>
            </a:r>
            <a:endParaRPr lang="en-US" dirty="0" smtClean="0"/>
          </a:p>
        </p:txBody>
      </p:sp>
      <p:sp>
        <p:nvSpPr>
          <p:cNvPr id="2" name="Rectangle 1"/>
          <p:cNvSpPr/>
          <p:nvPr userDrawn="1"/>
        </p:nvSpPr>
        <p:spPr>
          <a:xfrm>
            <a:off x="457200" y="2831068"/>
            <a:ext cx="1569660" cy="369332"/>
          </a:xfrm>
          <a:prstGeom prst="rect">
            <a:avLst/>
          </a:prstGeom>
        </p:spPr>
        <p:txBody>
          <a:bodyPr wrap="none">
            <a:spAutoFit/>
          </a:bodyPr>
          <a:lstStyle/>
          <a:p>
            <a:pPr lvl="0"/>
            <a:r>
              <a:rPr lang="en-US" b="1" dirty="0" smtClean="0"/>
              <a:t>Bold list title</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ull Page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able Placeholder 3"/>
          <p:cNvSpPr>
            <a:spLocks noGrp="1"/>
          </p:cNvSpPr>
          <p:nvPr>
            <p:ph type="tbl" sz="quarter" idx="10"/>
          </p:nvPr>
        </p:nvSpPr>
        <p:spPr>
          <a:xfrm>
            <a:off x="533400" y="2057400"/>
            <a:ext cx="7886700" cy="4038600"/>
          </a:xfrm>
          <a:prstGeom prst="rect">
            <a:avLst/>
          </a:prstGeom>
        </p:spPr>
        <p:txBody>
          <a:bodyPr/>
          <a:lstStyle/>
          <a:p>
            <a:endParaRPr lang="en-US"/>
          </a:p>
        </p:txBody>
      </p:sp>
    </p:spTree>
    <p:extLst>
      <p:ext uri="{BB962C8B-B14F-4D97-AF65-F5344CB8AC3E}">
        <p14:creationId xmlns:p14="http://schemas.microsoft.com/office/powerpoint/2010/main" val="12736473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Half Page 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Table Placeholder 3"/>
          <p:cNvSpPr>
            <a:spLocks noGrp="1"/>
          </p:cNvSpPr>
          <p:nvPr>
            <p:ph type="tbl" sz="quarter" idx="10"/>
          </p:nvPr>
        </p:nvSpPr>
        <p:spPr>
          <a:xfrm>
            <a:off x="533400" y="1905000"/>
            <a:ext cx="3733800" cy="4191000"/>
          </a:xfrm>
          <a:prstGeom prst="rect">
            <a:avLst/>
          </a:prstGeom>
        </p:spPr>
        <p:txBody>
          <a:bodyPr/>
          <a:lstStyle/>
          <a:p>
            <a:endParaRPr lang="en-US"/>
          </a:p>
        </p:txBody>
      </p:sp>
      <p:sp>
        <p:nvSpPr>
          <p:cNvPr id="5" name="Content Placeholder 5"/>
          <p:cNvSpPr>
            <a:spLocks noGrp="1"/>
          </p:cNvSpPr>
          <p:nvPr>
            <p:ph sz="quarter" idx="11" hasCustomPrompt="1"/>
          </p:nvPr>
        </p:nvSpPr>
        <p:spPr>
          <a:xfrm>
            <a:off x="4552950" y="1905000"/>
            <a:ext cx="3981450" cy="4191000"/>
          </a:xfrm>
          <a:prstGeom prst="rect">
            <a:avLst/>
          </a:prstGeom>
        </p:spPr>
        <p:txBody>
          <a:bodyPr/>
          <a:lstStyle/>
          <a:p>
            <a:pPr lvl="0"/>
            <a:r>
              <a:rPr lang="en-US" dirty="0" smtClean="0"/>
              <a:t>Click to edit paragraph</a:t>
            </a:r>
          </a:p>
        </p:txBody>
      </p:sp>
    </p:spTree>
    <p:extLst>
      <p:ext uri="{BB962C8B-B14F-4D97-AF65-F5344CB8AC3E}">
        <p14:creationId xmlns:p14="http://schemas.microsoft.com/office/powerpoint/2010/main" val="1034869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ull Page 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hart Placeholder 3"/>
          <p:cNvSpPr>
            <a:spLocks noGrp="1"/>
          </p:cNvSpPr>
          <p:nvPr>
            <p:ph type="chart" sz="quarter" idx="10"/>
          </p:nvPr>
        </p:nvSpPr>
        <p:spPr>
          <a:xfrm>
            <a:off x="533400" y="2057400"/>
            <a:ext cx="8001000" cy="4114800"/>
          </a:xfrm>
          <a:prstGeom prst="rect">
            <a:avLst/>
          </a:prstGeom>
        </p:spPr>
        <p:txBody>
          <a:bodyPr/>
          <a:lstStyle/>
          <a:p>
            <a:endParaRPr lang="en-US"/>
          </a:p>
        </p:txBody>
      </p:sp>
    </p:spTree>
    <p:extLst>
      <p:ext uri="{BB962C8B-B14F-4D97-AF65-F5344CB8AC3E}">
        <p14:creationId xmlns:p14="http://schemas.microsoft.com/office/powerpoint/2010/main" val="7931363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7698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762000"/>
            <a:ext cx="7772400" cy="460375"/>
          </a:xfrm>
          <a:prstGeom prst="rect">
            <a:avLst/>
          </a:prstGeom>
        </p:spPr>
        <p:txBody>
          <a:bodyPr/>
          <a:lstStyle/>
          <a:p>
            <a:r>
              <a:rPr lang="en-US" dirty="0"/>
              <a:t>Click to edit </a:t>
            </a:r>
            <a:r>
              <a:rPr lang="en-US" dirty="0" smtClean="0"/>
              <a:t>Agenda title</a:t>
            </a:r>
            <a:endParaRPr lang="en-US" dirty="0"/>
          </a:p>
        </p:txBody>
      </p:sp>
      <p:sp>
        <p:nvSpPr>
          <p:cNvPr id="3" name="Subtitle 2"/>
          <p:cNvSpPr>
            <a:spLocks noGrp="1"/>
          </p:cNvSpPr>
          <p:nvPr>
            <p:ph type="subTitle" idx="1" hasCustomPrompt="1"/>
          </p:nvPr>
        </p:nvSpPr>
        <p:spPr>
          <a:xfrm>
            <a:off x="513994" y="2019806"/>
            <a:ext cx="6400800" cy="1752600"/>
          </a:xfrm>
          <a:prstGeom prst="rect">
            <a:avLst/>
          </a:prstGeom>
        </p:spPr>
        <p:txBody>
          <a:bodyPr/>
          <a:lstStyle>
            <a:lvl1pPr marL="0" indent="0" algn="l">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Item 1</a:t>
            </a:r>
          </a:p>
          <a:p>
            <a:endParaRPr lang="en-US" dirty="0" smtClean="0"/>
          </a:p>
          <a:p>
            <a:r>
              <a:rPr lang="en-US" dirty="0" smtClean="0"/>
              <a:t>Item 2</a:t>
            </a:r>
          </a:p>
          <a:p>
            <a:endParaRPr lang="en-US" dirty="0" smtClean="0"/>
          </a:p>
          <a:p>
            <a:r>
              <a:rPr lang="en-US" dirty="0" smtClean="0"/>
              <a:t>Item 3</a:t>
            </a:r>
          </a:p>
          <a:p>
            <a:endParaRPr lang="en-US" dirty="0" smtClean="0"/>
          </a:p>
          <a:p>
            <a:r>
              <a:rPr lang="en-US" dirty="0" smtClean="0"/>
              <a:t>Item 4</a:t>
            </a:r>
            <a:endParaRPr lang="en-US" dirty="0"/>
          </a:p>
        </p:txBody>
      </p:sp>
      <p:cxnSp>
        <p:nvCxnSpPr>
          <p:cNvPr id="17" name="Straight Connector 16"/>
          <p:cNvCxnSpPr/>
          <p:nvPr userDrawn="1"/>
        </p:nvCxnSpPr>
        <p:spPr>
          <a:xfrm flipH="1">
            <a:off x="533400" y="2438400"/>
            <a:ext cx="7924800" cy="391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a:xfrm flipH="1">
            <a:off x="533400" y="2971800"/>
            <a:ext cx="7924800" cy="47410"/>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flipH="1">
            <a:off x="533400" y="3538300"/>
            <a:ext cx="7924800" cy="43100"/>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685800"/>
            <a:ext cx="8229600" cy="533400"/>
          </a:xfrm>
          <a:prstGeom prst="rect">
            <a:avLst/>
          </a:prstGeom>
        </p:spPr>
        <p:txBody>
          <a:bodyPr/>
          <a:lstStyle/>
          <a:p>
            <a:r>
              <a:rPr lang="en-US" dirty="0"/>
              <a:t>Click to </a:t>
            </a:r>
            <a:r>
              <a:rPr lang="en-US" dirty="0" smtClean="0"/>
              <a:t>edit title</a:t>
            </a:r>
            <a:endParaRPr lang="en-US" dirty="0"/>
          </a:p>
        </p:txBody>
      </p:sp>
      <p:sp>
        <p:nvSpPr>
          <p:cNvPr id="3" name="Content Placeholder 2"/>
          <p:cNvSpPr>
            <a:spLocks noGrp="1"/>
          </p:cNvSpPr>
          <p:nvPr>
            <p:ph idx="1" hasCustomPrompt="1"/>
          </p:nvPr>
        </p:nvSpPr>
        <p:spPr>
          <a:xfrm>
            <a:off x="457200" y="1600201"/>
            <a:ext cx="8229600" cy="533399"/>
          </a:xfrm>
          <a:prstGeom prst="rect">
            <a:avLst/>
          </a:prstGeom>
        </p:spPr>
        <p:txBody>
          <a:bodyPr/>
          <a:lstStyle>
            <a:lvl1pPr algn="l" rtl="0" fontAlgn="base">
              <a:spcBef>
                <a:spcPct val="0"/>
              </a:spcBef>
              <a:spcAft>
                <a:spcPct val="0"/>
              </a:spcAft>
              <a:defRPr lang="en-US" sz="2400" b="1" kern="1200" dirty="0">
                <a:solidFill>
                  <a:schemeClr val="tx1"/>
                </a:solidFill>
                <a:latin typeface="Helvetica Neue LT Std 55 Roman" charset="0"/>
                <a:ea typeface="Helvetica Neue LT Std 55 Roman" charset="0"/>
                <a:cs typeface="Helvetica Neue LT Std 55 Roman" charset="0"/>
              </a:defRPr>
            </a:lvl1pPr>
            <a:lvl2pPr marL="457200" indent="0" algn="l" rtl="0" fontAlgn="base">
              <a:spcBef>
                <a:spcPct val="0"/>
              </a:spcBef>
              <a:spcAft>
                <a:spcPct val="0"/>
              </a:spcAft>
              <a:buNone/>
              <a:defRPr lang="en-US" sz="2400" b="1" kern="1200" dirty="0">
                <a:solidFill>
                  <a:schemeClr val="tx1"/>
                </a:solidFill>
                <a:latin typeface="Helvetica Neue LT Std 55 Roman" charset="0"/>
                <a:ea typeface="Helvetica Neue LT Std 55 Roman" charset="0"/>
                <a:cs typeface="Helvetica Neue LT Std 55 Roman" charset="0"/>
              </a:defRPr>
            </a:lvl2pPr>
            <a:lvl3pPr>
              <a:defRPr lang="en-US" sz="2000" kern="0" dirty="0">
                <a:solidFill>
                  <a:schemeClr val="tx1"/>
                </a:solidFill>
                <a:latin typeface="Helvetica Neue LT Std 55 Roman" charset="0"/>
                <a:ea typeface="Helvetica Neue LT Std 55 Roman" charset="0"/>
                <a:cs typeface="Helvetica Neue LT Std 55 Roman" charset="0"/>
              </a:defRPr>
            </a:lvl3pPr>
            <a:lvl4pPr>
              <a:defRPr lang="en-US" sz="2000" kern="0" dirty="0">
                <a:solidFill>
                  <a:schemeClr val="tx1"/>
                </a:solidFill>
                <a:latin typeface="Helvetica Neue LT Std 55 Roman" charset="0"/>
                <a:ea typeface="Helvetica Neue LT Std 55 Roman" charset="0"/>
                <a:cs typeface="Helvetica Neue LT Std 55 Roman" charset="0"/>
              </a:defRPr>
            </a:lvl4pPr>
            <a:lvl5pPr>
              <a:defRPr lang="en-US" sz="2000" kern="0" dirty="0">
                <a:solidFill>
                  <a:schemeClr val="tx1"/>
                </a:solidFill>
                <a:latin typeface="Helvetica Neue LT Std 55 Roman" charset="0"/>
                <a:ea typeface="Helvetica Neue LT Std 55 Roman" charset="0"/>
                <a:cs typeface="Helvetica Neue LT Std 55 Roman" charset="0"/>
              </a:defRPr>
            </a:lvl5pPr>
          </a:lstStyle>
          <a:p>
            <a:pPr lvl="0"/>
            <a:r>
              <a:rPr lang="en-US" dirty="0" err="1" smtClean="0"/>
              <a:t>Subheader</a:t>
            </a:r>
            <a:endParaRPr lang="en-US" dirty="0" smtClean="0"/>
          </a:p>
        </p:txBody>
      </p:sp>
      <p:sp>
        <p:nvSpPr>
          <p:cNvPr id="9" name="Subtitle 2"/>
          <p:cNvSpPr>
            <a:spLocks noGrp="1"/>
          </p:cNvSpPr>
          <p:nvPr>
            <p:ph type="subTitle" idx="13" hasCustomPrompt="1"/>
          </p:nvPr>
        </p:nvSpPr>
        <p:spPr>
          <a:xfrm>
            <a:off x="457200" y="2369127"/>
            <a:ext cx="6400800" cy="1593273"/>
          </a:xfrm>
          <a:prstGeom prst="rect">
            <a:avLst/>
          </a:prstGeom>
        </p:spPr>
        <p:txBody>
          <a:bodyPr/>
          <a:lstStyle>
            <a:lvl1pPr marL="285750" indent="-285750" algn="l">
              <a:buFont typeface="Arial" charset="0"/>
              <a:buChar char="•"/>
              <a:defRPr>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Item 1</a:t>
            </a:r>
          </a:p>
          <a:p>
            <a:endParaRPr lang="en-US" dirty="0" smtClean="0"/>
          </a:p>
          <a:p>
            <a:r>
              <a:rPr lang="en-US" dirty="0" smtClean="0"/>
              <a:t>Item 2</a:t>
            </a:r>
          </a:p>
          <a:p>
            <a:endParaRPr lang="en-US" dirty="0" smtClean="0"/>
          </a:p>
          <a:p>
            <a:r>
              <a:rPr lang="en-US" dirty="0" smtClean="0"/>
              <a:t>Item 3</a:t>
            </a:r>
          </a:p>
          <a:p>
            <a:endParaRPr lang="en-US" dirty="0" smtClean="0"/>
          </a:p>
          <a:p>
            <a:r>
              <a:rPr lang="en-US" dirty="0" smtClean="0"/>
              <a:t>Item 4</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mbered Lis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457200" y="1600201"/>
            <a:ext cx="8229600" cy="533399"/>
          </a:xfrm>
          <a:prstGeom prst="rect">
            <a:avLst/>
          </a:prstGeom>
        </p:spPr>
        <p:txBody>
          <a:bodyPr/>
          <a:lstStyle>
            <a:lvl1pPr algn="l" rtl="0" fontAlgn="base">
              <a:spcBef>
                <a:spcPct val="0"/>
              </a:spcBef>
              <a:spcAft>
                <a:spcPct val="0"/>
              </a:spcAft>
              <a:defRPr lang="en-US" sz="2400" b="1" kern="1200" dirty="0">
                <a:solidFill>
                  <a:schemeClr val="tx1"/>
                </a:solidFill>
                <a:latin typeface="Helvetica Neue LT Std 55 Roman" charset="0"/>
                <a:ea typeface="Helvetica Neue LT Std 55 Roman" charset="0"/>
                <a:cs typeface="Helvetica Neue LT Std 55 Roman" charset="0"/>
              </a:defRPr>
            </a:lvl1pPr>
            <a:lvl2pPr marL="457200" indent="0" algn="l" rtl="0" fontAlgn="base">
              <a:spcBef>
                <a:spcPct val="0"/>
              </a:spcBef>
              <a:spcAft>
                <a:spcPct val="0"/>
              </a:spcAft>
              <a:buNone/>
              <a:defRPr lang="en-US" sz="2400" b="1" kern="1200" dirty="0">
                <a:solidFill>
                  <a:schemeClr val="tx1"/>
                </a:solidFill>
                <a:latin typeface="Helvetica Neue LT Std 55 Roman" charset="0"/>
                <a:ea typeface="Helvetica Neue LT Std 55 Roman" charset="0"/>
                <a:cs typeface="Helvetica Neue LT Std 55 Roman" charset="0"/>
              </a:defRPr>
            </a:lvl2pPr>
            <a:lvl3pPr>
              <a:defRPr lang="en-US" sz="2000" kern="0" dirty="0">
                <a:solidFill>
                  <a:schemeClr val="tx1"/>
                </a:solidFill>
                <a:latin typeface="Helvetica Neue LT Std 55 Roman" charset="0"/>
                <a:ea typeface="Helvetica Neue LT Std 55 Roman" charset="0"/>
                <a:cs typeface="Helvetica Neue LT Std 55 Roman" charset="0"/>
              </a:defRPr>
            </a:lvl3pPr>
            <a:lvl4pPr>
              <a:defRPr lang="en-US" sz="2000" kern="0" dirty="0">
                <a:solidFill>
                  <a:schemeClr val="tx1"/>
                </a:solidFill>
                <a:latin typeface="Helvetica Neue LT Std 55 Roman" charset="0"/>
                <a:ea typeface="Helvetica Neue LT Std 55 Roman" charset="0"/>
                <a:cs typeface="Helvetica Neue LT Std 55 Roman" charset="0"/>
              </a:defRPr>
            </a:lvl4pPr>
            <a:lvl5pPr>
              <a:defRPr lang="en-US" sz="2000" kern="0" dirty="0">
                <a:solidFill>
                  <a:schemeClr val="tx1"/>
                </a:solidFill>
                <a:latin typeface="Helvetica Neue LT Std 55 Roman" charset="0"/>
                <a:ea typeface="Helvetica Neue LT Std 55 Roman" charset="0"/>
                <a:cs typeface="Helvetica Neue LT Std 55 Roman" charset="0"/>
              </a:defRPr>
            </a:lvl5pPr>
          </a:lstStyle>
          <a:p>
            <a:pPr lvl="0"/>
            <a:r>
              <a:rPr lang="en-US" dirty="0" err="1" smtClean="0"/>
              <a:t>Subheader</a:t>
            </a:r>
            <a:endParaRPr lang="en-US" dirty="0" smtClean="0"/>
          </a:p>
        </p:txBody>
      </p:sp>
      <p:sp>
        <p:nvSpPr>
          <p:cNvPr id="10" name="Text Placeholder 9"/>
          <p:cNvSpPr>
            <a:spLocks noGrp="1"/>
          </p:cNvSpPr>
          <p:nvPr>
            <p:ph type="body" idx="14" hasCustomPrompt="1"/>
          </p:nvPr>
        </p:nvSpPr>
        <p:spPr>
          <a:xfrm>
            <a:off x="457200" y="2444750"/>
            <a:ext cx="8077200" cy="2889250"/>
          </a:xfrm>
          <a:prstGeom prst="rect">
            <a:avLst/>
          </a:prstGeom>
        </p:spPr>
        <p:txBody>
          <a:bodyPr/>
          <a:lstStyle>
            <a:lvl1pPr marL="342900" indent="-342900">
              <a:buFont typeface="+mj-lt"/>
              <a:buAutoNum type="arabicPeriod"/>
              <a:defRPr>
                <a:solidFill>
                  <a:schemeClr val="tx1"/>
                </a:solidFill>
              </a:defRPr>
            </a:lvl1pPr>
          </a:lstStyle>
          <a:p>
            <a:pPr lvl="0"/>
            <a:r>
              <a:rPr lang="en-US" dirty="0" smtClean="0"/>
              <a:t>Click to edit numbered list</a:t>
            </a:r>
          </a:p>
        </p:txBody>
      </p:sp>
      <p:sp>
        <p:nvSpPr>
          <p:cNvPr id="12" name="Text Placeholder 11"/>
          <p:cNvSpPr>
            <a:spLocks noGrp="1"/>
          </p:cNvSpPr>
          <p:nvPr>
            <p:ph type="body" sz="quarter" idx="15" hasCustomPrompt="1"/>
          </p:nvPr>
        </p:nvSpPr>
        <p:spPr>
          <a:xfrm>
            <a:off x="457200" y="734315"/>
            <a:ext cx="9220200" cy="533400"/>
          </a:xfrm>
          <a:prstGeom prst="rect">
            <a:avLst/>
          </a:prstGeom>
        </p:spPr>
        <p:txBody>
          <a:bodyPr/>
          <a:lstStyle>
            <a:lvl1pPr>
              <a:defRPr lang="en-US" sz="2800" b="1" kern="0" dirty="0" smtClean="0">
                <a:solidFill>
                  <a:srgbClr val="284B23"/>
                </a:solidFill>
                <a:latin typeface="Helvetica Neue LT Std 75" charset="0"/>
                <a:ea typeface="Helvetica Neue LT Std 75" charset="0"/>
                <a:cs typeface="Helvetica Neue LT Std 75" charset="0"/>
              </a:defRPr>
            </a:lvl1pPr>
          </a:lstStyle>
          <a:p>
            <a:pPr lvl="0"/>
            <a:r>
              <a:rPr lang="en-US" dirty="0" smtClean="0"/>
              <a:t>Click to </a:t>
            </a:r>
            <a:r>
              <a:rPr lang="en-US" smtClean="0"/>
              <a:t>edit slide title</a:t>
            </a:r>
            <a:endParaRPr lang="en-US" dirty="0" smtClean="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bheader with body text">
    <p:spTree>
      <p:nvGrpSpPr>
        <p:cNvPr id="1" name=""/>
        <p:cNvGrpSpPr/>
        <p:nvPr/>
      </p:nvGrpSpPr>
      <p:grpSpPr>
        <a:xfrm>
          <a:off x="0" y="0"/>
          <a:ext cx="0" cy="0"/>
          <a:chOff x="0" y="0"/>
          <a:chExt cx="0" cy="0"/>
        </a:xfrm>
      </p:grpSpPr>
      <p:sp>
        <p:nvSpPr>
          <p:cNvPr id="5" name="Content Placeholder 2"/>
          <p:cNvSpPr>
            <a:spLocks noGrp="1"/>
          </p:cNvSpPr>
          <p:nvPr>
            <p:ph idx="1" hasCustomPrompt="1"/>
          </p:nvPr>
        </p:nvSpPr>
        <p:spPr>
          <a:xfrm>
            <a:off x="457200" y="1600201"/>
            <a:ext cx="8229600" cy="533399"/>
          </a:xfrm>
          <a:prstGeom prst="rect">
            <a:avLst/>
          </a:prstGeom>
        </p:spPr>
        <p:txBody>
          <a:bodyPr/>
          <a:lstStyle>
            <a:lvl1pPr algn="l" rtl="0" fontAlgn="base">
              <a:spcBef>
                <a:spcPct val="0"/>
              </a:spcBef>
              <a:spcAft>
                <a:spcPct val="0"/>
              </a:spcAft>
              <a:defRPr lang="en-US" sz="2400" b="1" kern="1200" dirty="0">
                <a:solidFill>
                  <a:schemeClr val="tx1"/>
                </a:solidFill>
                <a:latin typeface="Helvetica Neue LT Std 55 Roman" charset="0"/>
                <a:ea typeface="Helvetica Neue LT Std 55 Roman" charset="0"/>
                <a:cs typeface="Helvetica Neue LT Std 55 Roman" charset="0"/>
              </a:defRPr>
            </a:lvl1pPr>
            <a:lvl2pPr marL="457200" indent="0" algn="l" rtl="0" fontAlgn="base">
              <a:spcBef>
                <a:spcPct val="0"/>
              </a:spcBef>
              <a:spcAft>
                <a:spcPct val="0"/>
              </a:spcAft>
              <a:buNone/>
              <a:defRPr lang="en-US" sz="2400" b="1" kern="1200" dirty="0">
                <a:solidFill>
                  <a:schemeClr val="tx1"/>
                </a:solidFill>
                <a:latin typeface="Helvetica Neue LT Std 55 Roman" charset="0"/>
                <a:ea typeface="Helvetica Neue LT Std 55 Roman" charset="0"/>
                <a:cs typeface="Helvetica Neue LT Std 55 Roman" charset="0"/>
              </a:defRPr>
            </a:lvl2pPr>
            <a:lvl3pPr>
              <a:defRPr lang="en-US" sz="2000" kern="0" dirty="0">
                <a:solidFill>
                  <a:schemeClr val="tx1"/>
                </a:solidFill>
                <a:latin typeface="Helvetica Neue LT Std 55 Roman" charset="0"/>
                <a:ea typeface="Helvetica Neue LT Std 55 Roman" charset="0"/>
                <a:cs typeface="Helvetica Neue LT Std 55 Roman" charset="0"/>
              </a:defRPr>
            </a:lvl3pPr>
            <a:lvl4pPr>
              <a:defRPr lang="en-US" sz="2000" kern="0" dirty="0">
                <a:solidFill>
                  <a:schemeClr val="tx1"/>
                </a:solidFill>
                <a:latin typeface="Helvetica Neue LT Std 55 Roman" charset="0"/>
                <a:ea typeface="Helvetica Neue LT Std 55 Roman" charset="0"/>
                <a:cs typeface="Helvetica Neue LT Std 55 Roman" charset="0"/>
              </a:defRPr>
            </a:lvl4pPr>
            <a:lvl5pPr>
              <a:defRPr lang="en-US" sz="2000" kern="0" dirty="0">
                <a:solidFill>
                  <a:schemeClr val="tx1"/>
                </a:solidFill>
                <a:latin typeface="Helvetica Neue LT Std 55 Roman" charset="0"/>
                <a:ea typeface="Helvetica Neue LT Std 55 Roman" charset="0"/>
                <a:cs typeface="Helvetica Neue LT Std 55 Roman" charset="0"/>
              </a:defRPr>
            </a:lvl5pPr>
          </a:lstStyle>
          <a:p>
            <a:pPr lvl="0"/>
            <a:r>
              <a:rPr lang="en-US" dirty="0" err="1" smtClean="0"/>
              <a:t>Subheader</a:t>
            </a:r>
            <a:endParaRPr lang="en-US" dirty="0" smtClean="0"/>
          </a:p>
        </p:txBody>
      </p:sp>
      <p:sp>
        <p:nvSpPr>
          <p:cNvPr id="6" name="Text Placeholder 9"/>
          <p:cNvSpPr>
            <a:spLocks noGrp="1"/>
          </p:cNvSpPr>
          <p:nvPr>
            <p:ph type="body" idx="14" hasCustomPrompt="1"/>
          </p:nvPr>
        </p:nvSpPr>
        <p:spPr>
          <a:xfrm>
            <a:off x="457200" y="2444750"/>
            <a:ext cx="8077200" cy="2889250"/>
          </a:xfrm>
          <a:prstGeom prst="rect">
            <a:avLst/>
          </a:prstGeom>
        </p:spPr>
        <p:txBody>
          <a:bodyPr/>
          <a:lstStyle>
            <a:lvl1pPr marL="0" indent="0">
              <a:buFont typeface="+mj-lt"/>
              <a:buNone/>
              <a:defRPr>
                <a:solidFill>
                  <a:schemeClr val="tx1"/>
                </a:solidFill>
              </a:defRPr>
            </a:lvl1pPr>
          </a:lstStyle>
          <a:p>
            <a:pPr lvl="0"/>
            <a:r>
              <a:rPr lang="en-US" dirty="0" smtClean="0"/>
              <a:t>Click to edit body text</a:t>
            </a:r>
          </a:p>
        </p:txBody>
      </p:sp>
      <p:sp>
        <p:nvSpPr>
          <p:cNvPr id="7" name="Text Placeholder 11"/>
          <p:cNvSpPr>
            <a:spLocks noGrp="1"/>
          </p:cNvSpPr>
          <p:nvPr>
            <p:ph type="body" sz="quarter" idx="15" hasCustomPrompt="1"/>
          </p:nvPr>
        </p:nvSpPr>
        <p:spPr>
          <a:xfrm>
            <a:off x="457200" y="734315"/>
            <a:ext cx="9220200" cy="533400"/>
          </a:xfrm>
          <a:prstGeom prst="rect">
            <a:avLst/>
          </a:prstGeom>
        </p:spPr>
        <p:txBody>
          <a:bodyPr/>
          <a:lstStyle>
            <a:lvl1pPr>
              <a:defRPr lang="en-US" sz="2800" b="1" kern="0" dirty="0" smtClean="0">
                <a:solidFill>
                  <a:srgbClr val="284B23"/>
                </a:solidFill>
                <a:latin typeface="Helvetica Neue LT Std 75" charset="0"/>
                <a:ea typeface="Helvetica Neue LT Std 75" charset="0"/>
                <a:cs typeface="Helvetica Neue LT Std 75" charset="0"/>
              </a:defRPr>
            </a:lvl1pPr>
          </a:lstStyle>
          <a:p>
            <a:pPr lvl="0"/>
            <a:r>
              <a:rPr lang="en-US" dirty="0" smtClean="0"/>
              <a:t>Click to </a:t>
            </a:r>
            <a:r>
              <a:rPr lang="en-US" smtClean="0"/>
              <a:t>edit slide title</a:t>
            </a:r>
            <a:endParaRPr lang="en-US" dirty="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lowchar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hasCustomPrompt="1"/>
          </p:nvPr>
        </p:nvSpPr>
        <p:spPr>
          <a:xfrm>
            <a:off x="457200" y="1600201"/>
            <a:ext cx="8229600" cy="533399"/>
          </a:xfrm>
          <a:prstGeom prst="rect">
            <a:avLst/>
          </a:prstGeom>
        </p:spPr>
        <p:txBody>
          <a:bodyPr/>
          <a:lstStyle>
            <a:lvl1pPr algn="l" rtl="0" fontAlgn="base">
              <a:spcBef>
                <a:spcPct val="0"/>
              </a:spcBef>
              <a:spcAft>
                <a:spcPct val="0"/>
              </a:spcAft>
              <a:defRPr lang="en-US" sz="2400" b="1" kern="1200" dirty="0">
                <a:solidFill>
                  <a:schemeClr val="tx1"/>
                </a:solidFill>
                <a:latin typeface="Helvetica Neue LT Std 55 Roman" charset="0"/>
                <a:ea typeface="Helvetica Neue LT Std 55 Roman" charset="0"/>
                <a:cs typeface="Helvetica Neue LT Std 55 Roman" charset="0"/>
              </a:defRPr>
            </a:lvl1pPr>
            <a:lvl2pPr marL="457200" indent="0" algn="l" rtl="0" fontAlgn="base">
              <a:spcBef>
                <a:spcPct val="0"/>
              </a:spcBef>
              <a:spcAft>
                <a:spcPct val="0"/>
              </a:spcAft>
              <a:buNone/>
              <a:defRPr lang="en-US" sz="2400" b="1" kern="1200" dirty="0">
                <a:solidFill>
                  <a:schemeClr val="tx1"/>
                </a:solidFill>
                <a:latin typeface="Helvetica Neue LT Std 55 Roman" charset="0"/>
                <a:ea typeface="Helvetica Neue LT Std 55 Roman" charset="0"/>
                <a:cs typeface="Helvetica Neue LT Std 55 Roman" charset="0"/>
              </a:defRPr>
            </a:lvl2pPr>
            <a:lvl3pPr>
              <a:defRPr lang="en-US" sz="2000" kern="0" dirty="0">
                <a:solidFill>
                  <a:schemeClr val="tx1"/>
                </a:solidFill>
                <a:latin typeface="Helvetica Neue LT Std 55 Roman" charset="0"/>
                <a:ea typeface="Helvetica Neue LT Std 55 Roman" charset="0"/>
                <a:cs typeface="Helvetica Neue LT Std 55 Roman" charset="0"/>
              </a:defRPr>
            </a:lvl3pPr>
            <a:lvl4pPr>
              <a:defRPr lang="en-US" sz="2000" kern="0" dirty="0">
                <a:solidFill>
                  <a:schemeClr val="tx1"/>
                </a:solidFill>
                <a:latin typeface="Helvetica Neue LT Std 55 Roman" charset="0"/>
                <a:ea typeface="Helvetica Neue LT Std 55 Roman" charset="0"/>
                <a:cs typeface="Helvetica Neue LT Std 55 Roman" charset="0"/>
              </a:defRPr>
            </a:lvl4pPr>
            <a:lvl5pPr>
              <a:defRPr lang="en-US" sz="2000" kern="0" dirty="0">
                <a:solidFill>
                  <a:schemeClr val="tx1"/>
                </a:solidFill>
                <a:latin typeface="Helvetica Neue LT Std 55 Roman" charset="0"/>
                <a:ea typeface="Helvetica Neue LT Std 55 Roman" charset="0"/>
                <a:cs typeface="Helvetica Neue LT Std 55 Roman" charset="0"/>
              </a:defRPr>
            </a:lvl5pPr>
          </a:lstStyle>
          <a:p>
            <a:pPr lvl="0"/>
            <a:r>
              <a:rPr lang="en-US" dirty="0" err="1" smtClean="0"/>
              <a:t>Subheader</a:t>
            </a:r>
            <a:endParaRPr lang="en-US" dirty="0" smtClean="0"/>
          </a:p>
        </p:txBody>
      </p:sp>
      <p:sp>
        <p:nvSpPr>
          <p:cNvPr id="4" name="Text Placeholder 9"/>
          <p:cNvSpPr>
            <a:spLocks noGrp="1"/>
          </p:cNvSpPr>
          <p:nvPr>
            <p:ph type="body" idx="14" hasCustomPrompt="1"/>
          </p:nvPr>
        </p:nvSpPr>
        <p:spPr>
          <a:xfrm>
            <a:off x="457200" y="2444750"/>
            <a:ext cx="2819400" cy="527050"/>
          </a:xfrm>
          <a:prstGeom prst="rect">
            <a:avLst/>
          </a:prstGeom>
        </p:spPr>
        <p:txBody>
          <a:bodyPr/>
          <a:lstStyle>
            <a:lvl1pPr marL="0" indent="0">
              <a:buFont typeface="+mj-lt"/>
              <a:buNone/>
              <a:defRPr>
                <a:solidFill>
                  <a:schemeClr val="tx1"/>
                </a:solidFill>
              </a:defRPr>
            </a:lvl1pPr>
          </a:lstStyle>
          <a:p>
            <a:pPr lvl="0"/>
            <a:r>
              <a:rPr lang="en-US" dirty="0" smtClean="0"/>
              <a:t>Click to edit body text</a:t>
            </a:r>
          </a:p>
        </p:txBody>
      </p:sp>
      <p:cxnSp>
        <p:nvCxnSpPr>
          <p:cNvPr id="8" name="Straight Arrow Connector 7"/>
          <p:cNvCxnSpPr/>
          <p:nvPr userDrawn="1"/>
        </p:nvCxnSpPr>
        <p:spPr>
          <a:xfrm>
            <a:off x="3581400" y="2743200"/>
            <a:ext cx="762000" cy="0"/>
          </a:xfrm>
          <a:prstGeom prst="straightConnector1">
            <a:avLst/>
          </a:prstGeom>
          <a:ln>
            <a:solidFill>
              <a:srgbClr val="284B23"/>
            </a:solidFill>
            <a:tailEnd type="arrow" w="lg" len="lg"/>
          </a:ln>
        </p:spPr>
        <p:style>
          <a:lnRef idx="1">
            <a:schemeClr val="accent1"/>
          </a:lnRef>
          <a:fillRef idx="0">
            <a:schemeClr val="accent1"/>
          </a:fillRef>
          <a:effectRef idx="0">
            <a:schemeClr val="accent1"/>
          </a:effectRef>
          <a:fontRef idx="minor">
            <a:schemeClr val="tx1"/>
          </a:fontRef>
        </p:style>
      </p:cxnSp>
      <p:sp>
        <p:nvSpPr>
          <p:cNvPr id="9" name="Text Placeholder 9"/>
          <p:cNvSpPr>
            <a:spLocks noGrp="1"/>
          </p:cNvSpPr>
          <p:nvPr>
            <p:ph type="body" idx="15" hasCustomPrompt="1"/>
          </p:nvPr>
        </p:nvSpPr>
        <p:spPr>
          <a:xfrm>
            <a:off x="4800600" y="2444750"/>
            <a:ext cx="2819400" cy="527050"/>
          </a:xfrm>
          <a:prstGeom prst="rect">
            <a:avLst/>
          </a:prstGeom>
        </p:spPr>
        <p:txBody>
          <a:bodyPr/>
          <a:lstStyle>
            <a:lvl1pPr marL="0" indent="0">
              <a:buFont typeface="+mj-lt"/>
              <a:buNone/>
              <a:defRPr>
                <a:solidFill>
                  <a:schemeClr val="tx1"/>
                </a:solidFill>
              </a:defRPr>
            </a:lvl1pPr>
          </a:lstStyle>
          <a:p>
            <a:pPr lvl="0"/>
            <a:r>
              <a:rPr lang="en-US" dirty="0" smtClean="0"/>
              <a:t>Click to edit body text</a:t>
            </a:r>
          </a:p>
        </p:txBody>
      </p:sp>
    </p:spTree>
    <p:extLst>
      <p:ext uri="{BB962C8B-B14F-4D97-AF65-F5344CB8AC3E}">
        <p14:creationId xmlns:p14="http://schemas.microsoft.com/office/powerpoint/2010/main" val="999410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alf callout box - righ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2133602"/>
            <a:ext cx="3886200" cy="533399"/>
          </a:xfrm>
          <a:prstGeom prst="rect">
            <a:avLst/>
          </a:prstGeom>
        </p:spPr>
        <p:txBody>
          <a:bodyPr/>
          <a:lstStyle>
            <a:lvl1pPr algn="l" rtl="0" fontAlgn="base">
              <a:spcBef>
                <a:spcPct val="0"/>
              </a:spcBef>
              <a:spcAft>
                <a:spcPct val="0"/>
              </a:spcAft>
              <a:defRPr lang="en-US" sz="2400" b="1" kern="1200" dirty="0">
                <a:solidFill>
                  <a:schemeClr val="tx1"/>
                </a:solidFill>
                <a:latin typeface="Helvetica Neue LT Std 55 Roman" charset="0"/>
                <a:ea typeface="Helvetica Neue LT Std 55 Roman" charset="0"/>
                <a:cs typeface="Helvetica Neue LT Std 55 Roman" charset="0"/>
              </a:defRPr>
            </a:lvl1pPr>
            <a:lvl2pPr marL="457200" indent="0" algn="l" rtl="0" fontAlgn="base">
              <a:spcBef>
                <a:spcPct val="0"/>
              </a:spcBef>
              <a:spcAft>
                <a:spcPct val="0"/>
              </a:spcAft>
              <a:buNone/>
              <a:defRPr lang="en-US" sz="2400" b="1" kern="1200" dirty="0">
                <a:solidFill>
                  <a:schemeClr val="tx1"/>
                </a:solidFill>
                <a:latin typeface="Helvetica Neue LT Std 55 Roman" charset="0"/>
                <a:ea typeface="Helvetica Neue LT Std 55 Roman" charset="0"/>
                <a:cs typeface="Helvetica Neue LT Std 55 Roman" charset="0"/>
              </a:defRPr>
            </a:lvl2pPr>
            <a:lvl3pPr>
              <a:defRPr lang="en-US" sz="2000" kern="0" dirty="0">
                <a:solidFill>
                  <a:schemeClr val="tx1"/>
                </a:solidFill>
                <a:latin typeface="Helvetica Neue LT Std 55 Roman" charset="0"/>
                <a:ea typeface="Helvetica Neue LT Std 55 Roman" charset="0"/>
                <a:cs typeface="Helvetica Neue LT Std 55 Roman" charset="0"/>
              </a:defRPr>
            </a:lvl3pPr>
            <a:lvl4pPr>
              <a:defRPr lang="en-US" sz="2000" kern="0" dirty="0">
                <a:solidFill>
                  <a:schemeClr val="tx1"/>
                </a:solidFill>
                <a:latin typeface="Helvetica Neue LT Std 55 Roman" charset="0"/>
                <a:ea typeface="Helvetica Neue LT Std 55 Roman" charset="0"/>
                <a:cs typeface="Helvetica Neue LT Std 55 Roman" charset="0"/>
              </a:defRPr>
            </a:lvl4pPr>
            <a:lvl5pPr>
              <a:defRPr lang="en-US" sz="2000" kern="0" dirty="0">
                <a:solidFill>
                  <a:schemeClr val="tx1"/>
                </a:solidFill>
                <a:latin typeface="Helvetica Neue LT Std 55 Roman" charset="0"/>
                <a:ea typeface="Helvetica Neue LT Std 55 Roman" charset="0"/>
                <a:cs typeface="Helvetica Neue LT Std 55 Roman" charset="0"/>
              </a:defRPr>
            </a:lvl5pPr>
          </a:lstStyle>
          <a:p>
            <a:pPr lvl="0"/>
            <a:r>
              <a:rPr lang="en-US" dirty="0" err="1" smtClean="0"/>
              <a:t>Subheader</a:t>
            </a:r>
            <a:endParaRPr lang="en-US" dirty="0" smtClean="0"/>
          </a:p>
        </p:txBody>
      </p:sp>
      <p:sp>
        <p:nvSpPr>
          <p:cNvPr id="4" name="Text Placeholder 9"/>
          <p:cNvSpPr>
            <a:spLocks noGrp="1"/>
          </p:cNvSpPr>
          <p:nvPr>
            <p:ph type="body" idx="14" hasCustomPrompt="1"/>
          </p:nvPr>
        </p:nvSpPr>
        <p:spPr>
          <a:xfrm>
            <a:off x="457200" y="2978150"/>
            <a:ext cx="3886200" cy="3270249"/>
          </a:xfrm>
          <a:prstGeom prst="rect">
            <a:avLst/>
          </a:prstGeom>
        </p:spPr>
        <p:txBody>
          <a:bodyPr/>
          <a:lstStyle>
            <a:lvl1pPr marL="0" indent="0">
              <a:buFont typeface="+mj-lt"/>
              <a:buNone/>
              <a:defRPr>
                <a:solidFill>
                  <a:schemeClr val="tx1"/>
                </a:solidFill>
              </a:defRPr>
            </a:lvl1pPr>
          </a:lstStyle>
          <a:p>
            <a:pPr lvl="0"/>
            <a:r>
              <a:rPr lang="en-US" dirty="0" smtClean="0"/>
              <a:t>Click to edit body text</a:t>
            </a:r>
          </a:p>
        </p:txBody>
      </p:sp>
      <p:sp>
        <p:nvSpPr>
          <p:cNvPr id="5" name="Text Placeholder 11"/>
          <p:cNvSpPr>
            <a:spLocks noGrp="1"/>
          </p:cNvSpPr>
          <p:nvPr>
            <p:ph type="body" sz="quarter" idx="15" hasCustomPrompt="1"/>
          </p:nvPr>
        </p:nvSpPr>
        <p:spPr>
          <a:xfrm>
            <a:off x="457200" y="734315"/>
            <a:ext cx="9220200" cy="533400"/>
          </a:xfrm>
          <a:prstGeom prst="rect">
            <a:avLst/>
          </a:prstGeom>
        </p:spPr>
        <p:txBody>
          <a:bodyPr/>
          <a:lstStyle>
            <a:lvl1pPr>
              <a:defRPr lang="en-US" sz="2800" b="1" kern="0" dirty="0" smtClean="0">
                <a:solidFill>
                  <a:srgbClr val="284B23"/>
                </a:solidFill>
                <a:latin typeface="Helvetica Neue LT Std 75" charset="0"/>
                <a:ea typeface="Helvetica Neue LT Std 75" charset="0"/>
                <a:cs typeface="Helvetica Neue LT Std 75" charset="0"/>
              </a:defRPr>
            </a:lvl1pPr>
          </a:lstStyle>
          <a:p>
            <a:pPr lvl="0"/>
            <a:r>
              <a:rPr lang="en-US" dirty="0" smtClean="0"/>
              <a:t>Click to </a:t>
            </a:r>
            <a:r>
              <a:rPr lang="en-US" smtClean="0"/>
              <a:t>edit slide title</a:t>
            </a:r>
            <a:endParaRPr lang="en-US" dirty="0" smtClean="0"/>
          </a:p>
        </p:txBody>
      </p:sp>
      <p:sp>
        <p:nvSpPr>
          <p:cNvPr id="7" name="Content Placeholder 6"/>
          <p:cNvSpPr>
            <a:spLocks noGrp="1"/>
          </p:cNvSpPr>
          <p:nvPr>
            <p:ph sz="quarter" idx="16" hasCustomPrompt="1"/>
          </p:nvPr>
        </p:nvSpPr>
        <p:spPr>
          <a:xfrm>
            <a:off x="4572000" y="2133601"/>
            <a:ext cx="4114800" cy="4114799"/>
          </a:xfrm>
          <a:prstGeom prst="rect">
            <a:avLst/>
          </a:prstGeom>
          <a:solidFill>
            <a:srgbClr val="D1DE49"/>
          </a:solidFill>
        </p:spPr>
        <p:txBody>
          <a:bodyPr/>
          <a:lstStyle>
            <a:lvl1pPr>
              <a:defRPr sz="2000">
                <a:solidFill>
                  <a:srgbClr val="284B23"/>
                </a:solidFill>
              </a:defRPr>
            </a:lvl1pPr>
          </a:lstStyle>
          <a:p>
            <a:pPr lvl="0"/>
            <a:r>
              <a:rPr lang="en-US" dirty="0" smtClean="0"/>
              <a:t/>
            </a:r>
            <a:br>
              <a:rPr lang="en-US" dirty="0" smtClean="0"/>
            </a:br>
            <a:r>
              <a:rPr lang="en-US" dirty="0" smtClean="0"/>
              <a:t>  Click to edit call-out box</a:t>
            </a:r>
            <a:endParaRPr lang="en-US" dirty="0"/>
          </a:p>
        </p:txBody>
      </p:sp>
    </p:spTree>
    <p:extLst>
      <p:ext uri="{BB962C8B-B14F-4D97-AF65-F5344CB8AC3E}">
        <p14:creationId xmlns:p14="http://schemas.microsoft.com/office/powerpoint/2010/main" val="470625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rmula Templat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title</a:t>
            </a:r>
            <a:endParaRPr lang="en-US" dirty="0"/>
          </a:p>
        </p:txBody>
      </p:sp>
      <p:sp>
        <p:nvSpPr>
          <p:cNvPr id="5" name="Content Placeholder 2"/>
          <p:cNvSpPr>
            <a:spLocks noGrp="1"/>
          </p:cNvSpPr>
          <p:nvPr>
            <p:ph idx="1" hasCustomPrompt="1"/>
          </p:nvPr>
        </p:nvSpPr>
        <p:spPr>
          <a:xfrm>
            <a:off x="457200" y="1828801"/>
            <a:ext cx="1600200" cy="533399"/>
          </a:xfrm>
          <a:prstGeom prst="rect">
            <a:avLst/>
          </a:prstGeom>
        </p:spPr>
        <p:txBody>
          <a:bodyPr/>
          <a:lstStyle>
            <a:lvl1pPr algn="l" rtl="0" fontAlgn="base">
              <a:spcBef>
                <a:spcPct val="0"/>
              </a:spcBef>
              <a:spcAft>
                <a:spcPct val="0"/>
              </a:spcAft>
              <a:defRPr lang="en-US" sz="2400" b="1" kern="1200" dirty="0">
                <a:solidFill>
                  <a:schemeClr val="tx1"/>
                </a:solidFill>
                <a:latin typeface="Helvetica Neue LT Std 55 Roman" charset="0"/>
                <a:ea typeface="Helvetica Neue LT Std 55 Roman" charset="0"/>
                <a:cs typeface="Helvetica Neue LT Std 55 Roman" charset="0"/>
              </a:defRPr>
            </a:lvl1pPr>
            <a:lvl2pPr marL="457200" indent="0" algn="l" rtl="0" fontAlgn="base">
              <a:spcBef>
                <a:spcPct val="0"/>
              </a:spcBef>
              <a:spcAft>
                <a:spcPct val="0"/>
              </a:spcAft>
              <a:buNone/>
              <a:defRPr lang="en-US" sz="2400" b="1" kern="1200" dirty="0">
                <a:solidFill>
                  <a:schemeClr val="tx1"/>
                </a:solidFill>
                <a:latin typeface="Helvetica Neue LT Std 55 Roman" charset="0"/>
                <a:ea typeface="Helvetica Neue LT Std 55 Roman" charset="0"/>
                <a:cs typeface="Helvetica Neue LT Std 55 Roman" charset="0"/>
              </a:defRPr>
            </a:lvl2pPr>
            <a:lvl3pPr>
              <a:defRPr lang="en-US" sz="2000" kern="0" dirty="0">
                <a:solidFill>
                  <a:schemeClr val="tx1"/>
                </a:solidFill>
                <a:latin typeface="Helvetica Neue LT Std 55 Roman" charset="0"/>
                <a:ea typeface="Helvetica Neue LT Std 55 Roman" charset="0"/>
                <a:cs typeface="Helvetica Neue LT Std 55 Roman" charset="0"/>
              </a:defRPr>
            </a:lvl3pPr>
            <a:lvl4pPr>
              <a:defRPr lang="en-US" sz="2000" kern="0" dirty="0">
                <a:solidFill>
                  <a:schemeClr val="tx1"/>
                </a:solidFill>
                <a:latin typeface="Helvetica Neue LT Std 55 Roman" charset="0"/>
                <a:ea typeface="Helvetica Neue LT Std 55 Roman" charset="0"/>
                <a:cs typeface="Helvetica Neue LT Std 55 Roman" charset="0"/>
              </a:defRPr>
            </a:lvl4pPr>
            <a:lvl5pPr>
              <a:defRPr lang="en-US" sz="2000" kern="0" dirty="0">
                <a:solidFill>
                  <a:schemeClr val="tx1"/>
                </a:solidFill>
                <a:latin typeface="Helvetica Neue LT Std 55 Roman" charset="0"/>
                <a:ea typeface="Helvetica Neue LT Std 55 Roman" charset="0"/>
                <a:cs typeface="Helvetica Neue LT Std 55 Roman" charset="0"/>
              </a:defRPr>
            </a:lvl5pPr>
          </a:lstStyle>
          <a:p>
            <a:pPr lvl="0"/>
            <a:r>
              <a:rPr lang="en-US" smtClean="0"/>
              <a:t>Step #</a:t>
            </a:r>
            <a:endParaRPr lang="en-US" dirty="0" smtClean="0"/>
          </a:p>
        </p:txBody>
      </p:sp>
      <p:sp>
        <p:nvSpPr>
          <p:cNvPr id="6" name="Content Placeholder 2"/>
          <p:cNvSpPr>
            <a:spLocks noGrp="1"/>
          </p:cNvSpPr>
          <p:nvPr>
            <p:ph idx="10" hasCustomPrompt="1"/>
          </p:nvPr>
        </p:nvSpPr>
        <p:spPr>
          <a:xfrm>
            <a:off x="509954" y="3228340"/>
            <a:ext cx="1547446" cy="533399"/>
          </a:xfrm>
          <a:prstGeom prst="rect">
            <a:avLst/>
          </a:prstGeom>
        </p:spPr>
        <p:txBody>
          <a:bodyPr/>
          <a:lstStyle>
            <a:lvl1pPr marL="0" algn="l" defTabSz="914400" rtl="0" eaLnBrk="1" fontAlgn="base" latinLnBrk="0" hangingPunct="1">
              <a:spcBef>
                <a:spcPct val="0"/>
              </a:spcBef>
              <a:spcAft>
                <a:spcPct val="0"/>
              </a:spcAft>
              <a:defRPr lang="en-US" sz="1800" b="1" kern="1200" dirty="0" smtClean="0">
                <a:solidFill>
                  <a:schemeClr val="tx1"/>
                </a:solidFill>
                <a:latin typeface="Helvetica Neue LT Std 55 Roman" charset="0"/>
                <a:ea typeface="Helvetica Neue LT Std 55 Roman" charset="0"/>
                <a:cs typeface="Helvetica Neue LT Std 55 Roman" charset="0"/>
              </a:defRPr>
            </a:lvl1pPr>
            <a:lvl2pPr marL="457200" indent="0" algn="l" rtl="0" fontAlgn="base">
              <a:spcBef>
                <a:spcPct val="0"/>
              </a:spcBef>
              <a:spcAft>
                <a:spcPct val="0"/>
              </a:spcAft>
              <a:buNone/>
              <a:defRPr lang="en-US" sz="2400" b="1" kern="1200" dirty="0">
                <a:solidFill>
                  <a:schemeClr val="tx1"/>
                </a:solidFill>
                <a:latin typeface="Helvetica Neue LT Std 55 Roman" charset="0"/>
                <a:ea typeface="Helvetica Neue LT Std 55 Roman" charset="0"/>
                <a:cs typeface="Helvetica Neue LT Std 55 Roman" charset="0"/>
              </a:defRPr>
            </a:lvl2pPr>
            <a:lvl3pPr>
              <a:defRPr lang="en-US" sz="2000" kern="0" dirty="0">
                <a:solidFill>
                  <a:schemeClr val="tx1"/>
                </a:solidFill>
                <a:latin typeface="Helvetica Neue LT Std 55 Roman" charset="0"/>
                <a:ea typeface="Helvetica Neue LT Std 55 Roman" charset="0"/>
                <a:cs typeface="Helvetica Neue LT Std 55 Roman" charset="0"/>
              </a:defRPr>
            </a:lvl3pPr>
            <a:lvl4pPr>
              <a:defRPr lang="en-US" sz="2000" kern="0" dirty="0">
                <a:solidFill>
                  <a:schemeClr val="tx1"/>
                </a:solidFill>
                <a:latin typeface="Helvetica Neue LT Std 55 Roman" charset="0"/>
                <a:ea typeface="Helvetica Neue LT Std 55 Roman" charset="0"/>
                <a:cs typeface="Helvetica Neue LT Std 55 Roman" charset="0"/>
              </a:defRPr>
            </a:lvl4pPr>
            <a:lvl5pPr>
              <a:defRPr lang="en-US" sz="2000" kern="0" dirty="0">
                <a:solidFill>
                  <a:schemeClr val="tx1"/>
                </a:solidFill>
                <a:latin typeface="Helvetica Neue LT Std 55 Roman" charset="0"/>
                <a:ea typeface="Helvetica Neue LT Std 55 Roman" charset="0"/>
                <a:cs typeface="Helvetica Neue LT Std 55 Roman" charset="0"/>
              </a:defRPr>
            </a:lvl5pPr>
          </a:lstStyle>
          <a:p>
            <a:pPr lvl="0"/>
            <a:r>
              <a:rPr lang="en-US" dirty="0" smtClean="0"/>
              <a:t>Formula </a:t>
            </a:r>
            <a:br>
              <a:rPr lang="en-US" dirty="0" smtClean="0"/>
            </a:br>
            <a:r>
              <a:rPr lang="en-US" dirty="0" smtClean="0"/>
              <a:t>Name</a:t>
            </a:r>
          </a:p>
        </p:txBody>
      </p:sp>
      <p:sp>
        <p:nvSpPr>
          <p:cNvPr id="9" name="Content Placeholder 8"/>
          <p:cNvSpPr>
            <a:spLocks noGrp="1"/>
          </p:cNvSpPr>
          <p:nvPr>
            <p:ph sz="quarter" idx="11" hasCustomPrompt="1"/>
          </p:nvPr>
        </p:nvSpPr>
        <p:spPr>
          <a:xfrm>
            <a:off x="2286000" y="3228975"/>
            <a:ext cx="3200400" cy="1114425"/>
          </a:xfrm>
          <a:prstGeom prst="rect">
            <a:avLst/>
          </a:prstGeom>
        </p:spPr>
        <p:txBody>
          <a:bodyPr/>
          <a:lstStyle>
            <a:lvl1pPr>
              <a:defRPr baseline="0"/>
            </a:lvl1pPr>
          </a:lstStyle>
          <a:p>
            <a:pPr lvl="0"/>
            <a:r>
              <a:rPr lang="en-US" smtClean="0"/>
              <a:t>Formula Content</a:t>
            </a:r>
          </a:p>
        </p:txBody>
      </p:sp>
      <p:sp>
        <p:nvSpPr>
          <p:cNvPr id="11" name="Text Placeholder 10"/>
          <p:cNvSpPr>
            <a:spLocks noGrp="1"/>
          </p:cNvSpPr>
          <p:nvPr>
            <p:ph type="body" sz="quarter" idx="12" hasCustomPrompt="1"/>
          </p:nvPr>
        </p:nvSpPr>
        <p:spPr>
          <a:xfrm>
            <a:off x="6096000" y="3228975"/>
            <a:ext cx="2324100" cy="1114425"/>
          </a:xfrm>
          <a:prstGeom prst="rect">
            <a:avLst/>
          </a:prstGeom>
        </p:spPr>
        <p:txBody>
          <a:bodyPr/>
          <a:lstStyle>
            <a:lvl1pPr>
              <a:defRPr baseline="0"/>
            </a:lvl1pPr>
          </a:lstStyle>
          <a:p>
            <a:pPr lvl="0"/>
            <a:r>
              <a:rPr lang="en-US" smtClean="0"/>
              <a:t>Formula Result</a:t>
            </a:r>
          </a:p>
        </p:txBody>
      </p:sp>
      <p:sp>
        <p:nvSpPr>
          <p:cNvPr id="12" name="Rectangle 11"/>
          <p:cNvSpPr/>
          <p:nvPr userDrawn="1"/>
        </p:nvSpPr>
        <p:spPr>
          <a:xfrm>
            <a:off x="5638800" y="3149153"/>
            <a:ext cx="322524" cy="369332"/>
          </a:xfrm>
          <a:prstGeom prst="rect">
            <a:avLst/>
          </a:prstGeom>
        </p:spPr>
        <p:txBody>
          <a:bodyPr wrap="none">
            <a:spAutoFit/>
          </a:bodyPr>
          <a:lstStyle/>
          <a:p>
            <a:r>
              <a:rPr lang="en-US" b="0" smtClean="0">
                <a:solidFill>
                  <a:schemeClr val="tx1"/>
                </a:solidFill>
                <a:latin typeface="Helvetica Neue LT Std 55 Roman" charset="0"/>
                <a:ea typeface="Helvetica Neue LT Std 55 Roman" charset="0"/>
                <a:cs typeface="Helvetica Neue LT Std 55 Roman" charset="0"/>
              </a:rPr>
              <a:t>=</a:t>
            </a:r>
            <a:endParaRPr lang="en-US"/>
          </a:p>
        </p:txBody>
      </p:sp>
      <p:sp>
        <p:nvSpPr>
          <p:cNvPr id="14" name="Text Placeholder 13"/>
          <p:cNvSpPr>
            <a:spLocks noGrp="1"/>
          </p:cNvSpPr>
          <p:nvPr>
            <p:ph type="body" sz="quarter" idx="13" hasCustomPrompt="1"/>
          </p:nvPr>
        </p:nvSpPr>
        <p:spPr>
          <a:xfrm>
            <a:off x="2286000" y="1828800"/>
            <a:ext cx="6134100" cy="533400"/>
          </a:xfrm>
          <a:prstGeom prst="rect">
            <a:avLst/>
          </a:prstGeom>
        </p:spPr>
        <p:txBody>
          <a:bodyPr/>
          <a:lstStyle>
            <a:lvl1pPr>
              <a:defRPr baseline="0"/>
            </a:lvl1pPr>
          </a:lstStyle>
          <a:p>
            <a:pPr lvl="0"/>
            <a:r>
              <a:rPr lang="en-US" dirty="0" smtClean="0"/>
              <a:t>Click to edit </a:t>
            </a:r>
            <a:r>
              <a:rPr lang="en-US" smtClean="0"/>
              <a:t>step description</a:t>
            </a:r>
            <a:endParaRPr lang="en-US" dirty="0" smtClean="0"/>
          </a:p>
        </p:txBody>
      </p:sp>
      <p:sp>
        <p:nvSpPr>
          <p:cNvPr id="15" name="Content Placeholder 6"/>
          <p:cNvSpPr>
            <a:spLocks noGrp="1"/>
          </p:cNvSpPr>
          <p:nvPr>
            <p:ph sz="quarter" idx="16" hasCustomPrompt="1"/>
          </p:nvPr>
        </p:nvSpPr>
        <p:spPr>
          <a:xfrm>
            <a:off x="457200" y="5181600"/>
            <a:ext cx="8077200" cy="914400"/>
          </a:xfrm>
          <a:prstGeom prst="rect">
            <a:avLst/>
          </a:prstGeom>
          <a:solidFill>
            <a:srgbClr val="D1DE49"/>
          </a:solidFill>
        </p:spPr>
        <p:txBody>
          <a:bodyPr/>
          <a:lstStyle>
            <a:lvl1pPr>
              <a:defRPr sz="2000">
                <a:solidFill>
                  <a:srgbClr val="284B23"/>
                </a:solidFill>
              </a:defRPr>
            </a:lvl1pPr>
          </a:lstStyle>
          <a:p>
            <a:pPr lvl="0"/>
            <a:r>
              <a:rPr lang="en-US" dirty="0" smtClean="0"/>
              <a:t/>
            </a:r>
            <a:br>
              <a:rPr lang="en-US" dirty="0" smtClean="0"/>
            </a:br>
            <a:r>
              <a:rPr lang="en-US" dirty="0" smtClean="0"/>
              <a:t>  Click to edit call-out box</a:t>
            </a:r>
            <a:endParaRPr lang="en-US" dirty="0"/>
          </a:p>
        </p:txBody>
      </p:sp>
    </p:spTree>
    <p:extLst>
      <p:ext uri="{BB962C8B-B14F-4D97-AF65-F5344CB8AC3E}">
        <p14:creationId xmlns:p14="http://schemas.microsoft.com/office/powerpoint/2010/main" val="3655295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alf Picture - Le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Picture Placeholder 3"/>
          <p:cNvSpPr>
            <a:spLocks noGrp="1"/>
          </p:cNvSpPr>
          <p:nvPr>
            <p:ph type="pic" sz="quarter" idx="10"/>
          </p:nvPr>
        </p:nvSpPr>
        <p:spPr>
          <a:xfrm>
            <a:off x="685800" y="1905000"/>
            <a:ext cx="3505200" cy="4343400"/>
          </a:xfrm>
          <a:prstGeom prst="rect">
            <a:avLst/>
          </a:prstGeom>
        </p:spPr>
        <p:txBody>
          <a:bodyPr/>
          <a:lstStyle/>
          <a:p>
            <a:endParaRPr lang="en-US"/>
          </a:p>
        </p:txBody>
      </p:sp>
      <p:sp>
        <p:nvSpPr>
          <p:cNvPr id="6" name="Text Placeholder 5"/>
          <p:cNvSpPr>
            <a:spLocks noGrp="1"/>
          </p:cNvSpPr>
          <p:nvPr>
            <p:ph type="body" sz="quarter" idx="11" hasCustomPrompt="1"/>
          </p:nvPr>
        </p:nvSpPr>
        <p:spPr>
          <a:xfrm>
            <a:off x="4800599" y="2209800"/>
            <a:ext cx="3680555" cy="3733800"/>
          </a:xfrm>
          <a:prstGeom prst="rect">
            <a:avLst/>
          </a:prstGeom>
        </p:spPr>
        <p:txBody>
          <a:bodyPr/>
          <a:lstStyle>
            <a:lvl1pPr>
              <a:defRPr sz="1800" baseline="0">
                <a:solidFill>
                  <a:sysClr val="windowText" lastClr="000000"/>
                </a:solidFill>
              </a:defRPr>
            </a:lvl1pPr>
          </a:lstStyle>
          <a:p>
            <a:pPr lvl="0"/>
            <a:r>
              <a:rPr lang="en-US" sz="2400" b="1" dirty="0" smtClean="0">
                <a:solidFill>
                  <a:srgbClr val="353535"/>
                </a:solidFill>
                <a:latin typeface="Helvetica Neue LT Std 55 Roman" charset="0"/>
                <a:ea typeface="Helvetica Neue LT Std 55 Roman" charset="0"/>
                <a:cs typeface="Helvetica Neue LT Std 55 Roman" charset="0"/>
              </a:rPr>
              <a:t>Click to edit intro text</a:t>
            </a:r>
            <a:br>
              <a:rPr lang="en-US" sz="2400" b="1" dirty="0" smtClean="0">
                <a:solidFill>
                  <a:srgbClr val="353535"/>
                </a:solidFill>
                <a:latin typeface="Helvetica Neue LT Std 55 Roman" charset="0"/>
                <a:ea typeface="Helvetica Neue LT Std 55 Roman" charset="0"/>
                <a:cs typeface="Helvetica Neue LT Std 55 Roman" charset="0"/>
              </a:rPr>
            </a:br>
            <a:r>
              <a:rPr lang="en-US" sz="2400" b="0" dirty="0" smtClean="0">
                <a:solidFill>
                  <a:srgbClr val="353535"/>
                </a:solidFill>
                <a:latin typeface="Helvetica Neue LT Std 55 Roman" charset="0"/>
                <a:ea typeface="Helvetica Neue LT Std 55 Roman" charset="0"/>
                <a:cs typeface="Helvetica Neue LT Std 55 Roman" charset="0"/>
              </a:rPr>
              <a:t>Click to edit d</a:t>
            </a:r>
            <a:r>
              <a:rPr lang="en-US" sz="2400" dirty="0" smtClean="0">
                <a:solidFill>
                  <a:srgbClr val="353535"/>
                </a:solidFill>
                <a:latin typeface="Helvetica Neue LT Std 55 Roman" charset="0"/>
                <a:ea typeface="Helvetica Neue LT Std 55 Roman" charset="0"/>
                <a:cs typeface="Helvetica Neue LT Std 55 Roman" charset="0"/>
              </a:rPr>
              <a:t>etail text</a:t>
            </a:r>
            <a:endParaRPr lang="en-US" dirty="0" smtClean="0"/>
          </a:p>
        </p:txBody>
      </p:sp>
      <p:sp>
        <p:nvSpPr>
          <p:cNvPr id="7" name="Rectangle 6"/>
          <p:cNvSpPr/>
          <p:nvPr userDrawn="1"/>
        </p:nvSpPr>
        <p:spPr>
          <a:xfrm flipV="1">
            <a:off x="4800600" y="1905000"/>
            <a:ext cx="3680555" cy="76069"/>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60716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6"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theme" Target="../theme/theme2.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188720"/>
            <a:ext cx="9144000" cy="7360921"/>
          </a:xfrm>
          <a:prstGeom prst="rect">
            <a:avLst/>
          </a:prstGeom>
        </p:spPr>
      </p:pic>
      <p:pic>
        <p:nvPicPr>
          <p:cNvPr id="11" name="Picture 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352936" y="6248400"/>
            <a:ext cx="466464" cy="531123"/>
          </a:xfrm>
          <a:prstGeom prst="rect">
            <a:avLst/>
          </a:prstGeom>
        </p:spPr>
      </p:pic>
      <p:pic>
        <p:nvPicPr>
          <p:cNvPr id="12" name="Picture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124200" y="6251909"/>
            <a:ext cx="936565" cy="535845"/>
          </a:xfrm>
          <a:prstGeom prst="rect">
            <a:avLst/>
          </a:prstGeom>
        </p:spPr>
      </p:pic>
      <p:pic>
        <p:nvPicPr>
          <p:cNvPr id="13" name="Picture 12"/>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28377" y="6216407"/>
            <a:ext cx="1605223" cy="565393"/>
          </a:xfrm>
          <a:prstGeom prst="rect">
            <a:avLst/>
          </a:prstGeom>
        </p:spPr>
      </p:pic>
      <p:sp>
        <p:nvSpPr>
          <p:cNvPr id="7" name="Rectangle 6"/>
          <p:cNvSpPr/>
          <p:nvPr userDrawn="1"/>
        </p:nvSpPr>
        <p:spPr>
          <a:xfrm>
            <a:off x="-15145" y="-51340"/>
            <a:ext cx="9174290" cy="6223540"/>
          </a:xfrm>
          <a:prstGeom prst="rect">
            <a:avLst/>
          </a:prstGeom>
          <a:solidFill>
            <a:srgbClr val="284B23">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userDrawn="1"/>
        </p:nvSpPr>
        <p:spPr>
          <a:xfrm>
            <a:off x="511067" y="3883618"/>
            <a:ext cx="228600" cy="2288582"/>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79214441"/>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p:cNvSpPr/>
          <p:nvPr userDrawn="1"/>
        </p:nvSpPr>
        <p:spPr>
          <a:xfrm>
            <a:off x="0" y="457199"/>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0" y="0"/>
            <a:ext cx="9174290" cy="457200"/>
          </a:xfrm>
          <a:prstGeom prst="rect">
            <a:avLst/>
          </a:prstGeom>
          <a:solidFill>
            <a:srgbClr val="284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itle 1"/>
          <p:cNvSpPr txBox="1">
            <a:spLocks/>
          </p:cNvSpPr>
          <p:nvPr userDrawn="1"/>
        </p:nvSpPr>
        <p:spPr bwMode="auto">
          <a:xfrm>
            <a:off x="2286000" y="139211"/>
            <a:ext cx="5077003" cy="2055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900" b="1" kern="0" spc="-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900" b="1" kern="0" spc="-50" dirty="0">
              <a:solidFill>
                <a:schemeClr val="bg1"/>
              </a:solidFill>
              <a:latin typeface="Helvetica Neue LT Std 75" charset="0"/>
              <a:ea typeface="Helvetica Neue LT Std 75" charset="0"/>
              <a:cs typeface="Helvetica Neue LT Std 75" charset="0"/>
            </a:endParaRPr>
          </a:p>
        </p:txBody>
      </p:sp>
      <p:cxnSp>
        <p:nvCxnSpPr>
          <p:cNvPr id="17" name="Straight Connector 16"/>
          <p:cNvCxnSpPr/>
          <p:nvPr userDrawn="1"/>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pic>
        <p:nvPicPr>
          <p:cNvPr id="18" name="Picture 17"/>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533400" y="101470"/>
            <a:ext cx="1219199" cy="275067"/>
          </a:xfrm>
          <a:prstGeom prst="rect">
            <a:avLst/>
          </a:prstGeom>
        </p:spPr>
      </p:pic>
      <p:sp>
        <p:nvSpPr>
          <p:cNvPr id="3" name="Title Placeholder 2"/>
          <p:cNvSpPr>
            <a:spLocks noGrp="1"/>
          </p:cNvSpPr>
          <p:nvPr>
            <p:ph type="title"/>
          </p:nvPr>
        </p:nvSpPr>
        <p:spPr>
          <a:xfrm>
            <a:off x="533400" y="897887"/>
            <a:ext cx="7886700" cy="18358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70" r:id="rId3"/>
    <p:sldLayoutId id="2147483671" r:id="rId4"/>
    <p:sldLayoutId id="2147483682" r:id="rId5"/>
    <p:sldLayoutId id="2147483678" r:id="rId6"/>
    <p:sldLayoutId id="2147483679" r:id="rId7"/>
    <p:sldLayoutId id="2147483675" r:id="rId8"/>
    <p:sldLayoutId id="2147483683" r:id="rId9"/>
    <p:sldLayoutId id="2147483676" r:id="rId10"/>
    <p:sldLayoutId id="2147483677" r:id="rId11"/>
    <p:sldLayoutId id="2147483684" r:id="rId12"/>
    <p:sldLayoutId id="2147483681" r:id="rId13"/>
    <p:sldLayoutId id="2147483680" r:id="rId14"/>
  </p:sldLayoutIdLst>
  <p:hf sldNum="0" hdr="0" dt="0"/>
  <p:txStyles>
    <p:titleStyle>
      <a:lvl1pPr algn="l" rtl="0" eaLnBrk="0" fontAlgn="base" hangingPunct="0">
        <a:spcBef>
          <a:spcPct val="0"/>
        </a:spcBef>
        <a:spcAft>
          <a:spcPct val="0"/>
        </a:spcAft>
        <a:defRPr lang="en-US" sz="2800" b="1" kern="0" dirty="0" smtClean="0">
          <a:solidFill>
            <a:srgbClr val="284B23"/>
          </a:solidFill>
          <a:latin typeface="Helvetica Neue LT Std 75" charset="0"/>
          <a:ea typeface="Helvetica Neue LT Std 75" charset="0"/>
          <a:cs typeface="Helvetica Neue LT Std 75" charset="0"/>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0" marR="0" indent="0" algn="l" rtl="0" eaLnBrk="0" fontAlgn="base" hangingPunct="0">
        <a:spcBef>
          <a:spcPts val="0"/>
        </a:spcBef>
        <a:spcAft>
          <a:spcPts val="0"/>
        </a:spcAft>
        <a:buNone/>
        <a:defRPr lang="en-US" sz="1800" b="0" kern="1200" dirty="0" smtClean="0">
          <a:solidFill>
            <a:srgbClr val="353535"/>
          </a:solidFill>
          <a:latin typeface="Helvetica Neue LT Std 55 Roman" charset="0"/>
          <a:ea typeface="Helvetica Neue LT Std 55 Roman" charset="0"/>
          <a:cs typeface="Helvetica Neue LT Std 55 Roman" charset="0"/>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print">
            <a:extLst>
              <a:ext uri="{28A0092B-C50C-407E-A947-70E740481C1C}">
                <a14:useLocalDpi xmlns:a14="http://schemas.microsoft.com/office/drawing/2010/main" val="0"/>
              </a:ext>
            </a:extLst>
          </a:blip>
          <a:srcRect t="6832"/>
          <a:stretch/>
        </p:blipFill>
        <p:spPr>
          <a:xfrm>
            <a:off x="0" y="0"/>
            <a:ext cx="9144000" cy="6858000"/>
          </a:xfrm>
          <a:prstGeom prst="rect">
            <a:avLst/>
          </a:prstGeom>
        </p:spPr>
      </p:pic>
      <p:sp>
        <p:nvSpPr>
          <p:cNvPr id="8" name="Rectangle 7"/>
          <p:cNvSpPr/>
          <p:nvPr/>
        </p:nvSpPr>
        <p:spPr>
          <a:xfrm>
            <a:off x="0" y="0"/>
            <a:ext cx="9174290" cy="6223540"/>
          </a:xfrm>
          <a:prstGeom prst="rect">
            <a:avLst/>
          </a:prstGeom>
          <a:solidFill>
            <a:srgbClr val="284B23">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3"/>
          <p:cNvSpPr>
            <a:spLocks noGrp="1"/>
          </p:cNvSpPr>
          <p:nvPr>
            <p:ph type="ctrTitle"/>
          </p:nvPr>
        </p:nvSpPr>
        <p:spPr>
          <a:xfrm>
            <a:off x="368084" y="1459407"/>
            <a:ext cx="7480516" cy="2097133"/>
          </a:xfrm>
        </p:spPr>
        <p:txBody>
          <a:bodyPr>
            <a:normAutofit fontScale="90000"/>
          </a:bodyPr>
          <a:lstStyle/>
          <a:p>
            <a:pPr algn="l"/>
            <a:r>
              <a:rPr lang="en-US" sz="4800" b="1" spc="-1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4800" b="1" spc="-150" dirty="0">
              <a:solidFill>
                <a:schemeClr val="bg1"/>
              </a:solidFill>
              <a:latin typeface="Helvetica Neue LT Std 75" charset="0"/>
              <a:ea typeface="Helvetica Neue LT Std 75" charset="0"/>
              <a:cs typeface="Helvetica Neue LT Std 75" charset="0"/>
            </a:endParaRPr>
          </a:p>
        </p:txBody>
      </p:sp>
      <p:sp>
        <p:nvSpPr>
          <p:cNvPr id="5" name="Subtitle 4"/>
          <p:cNvSpPr>
            <a:spLocks noGrp="1"/>
          </p:cNvSpPr>
          <p:nvPr>
            <p:ph type="subTitle" idx="1"/>
          </p:nvPr>
        </p:nvSpPr>
        <p:spPr>
          <a:xfrm>
            <a:off x="838200" y="3710940"/>
            <a:ext cx="5791200" cy="1089660"/>
          </a:xfrm>
        </p:spPr>
        <p:txBody>
          <a:bodyPr/>
          <a:lstStyle/>
          <a:p>
            <a:pPr algn="l"/>
            <a:r>
              <a:rPr lang="en-US" sz="3200" spc="-150" dirty="0">
                <a:solidFill>
                  <a:srgbClr val="D1DE49"/>
                </a:solidFill>
                <a:latin typeface="Helvetica Neue LT Std 55 Roman" charset="0"/>
                <a:ea typeface="Helvetica Neue LT Std 55 Roman" charset="0"/>
                <a:cs typeface="Helvetica Neue LT Std 55 Roman" charset="0"/>
              </a:rPr>
              <a:t>Topic 1</a:t>
            </a:r>
            <a:r>
              <a:rPr lang="en-US" sz="3200" spc="-150" dirty="0" smtClean="0">
                <a:solidFill>
                  <a:srgbClr val="D1DE49"/>
                </a:solidFill>
                <a:latin typeface="Helvetica Neue LT Std 55 Roman" charset="0"/>
                <a:ea typeface="Helvetica Neue LT Std 55 Roman" charset="0"/>
                <a:cs typeface="Helvetica Neue LT Std 55 Roman" charset="0"/>
              </a:rPr>
              <a:t>: Basic </a:t>
            </a:r>
            <a:r>
              <a:rPr lang="en-US" sz="3200" spc="-150" dirty="0">
                <a:solidFill>
                  <a:srgbClr val="D1DE49"/>
                </a:solidFill>
                <a:latin typeface="Helvetica Neue LT Std 55 Roman" charset="0"/>
                <a:ea typeface="Helvetica Neue LT Std 55 Roman" charset="0"/>
                <a:cs typeface="Helvetica Neue LT Std 55 Roman" charset="0"/>
              </a:rPr>
              <a:t>Money Management &amp; </a:t>
            </a:r>
            <a:r>
              <a:rPr lang="en-US" sz="3200" spc="-150" dirty="0" smtClean="0">
                <a:solidFill>
                  <a:srgbClr val="D1DE49"/>
                </a:solidFill>
                <a:latin typeface="Helvetica Neue LT Std 55 Roman" charset="0"/>
                <a:ea typeface="Helvetica Neue LT Std 55 Roman" charset="0"/>
                <a:cs typeface="Helvetica Neue LT Std 55 Roman" charset="0"/>
              </a:rPr>
              <a:t>Budgeting</a:t>
            </a:r>
            <a:endParaRPr lang="en-US" sz="3200" spc="-150" dirty="0">
              <a:solidFill>
                <a:srgbClr val="D1DE49"/>
              </a:solidFill>
              <a:latin typeface="Helvetica Neue LT Std 55 Roman" charset="0"/>
              <a:ea typeface="Helvetica Neue LT Std 55 Roman" charset="0"/>
              <a:cs typeface="Helvetica Neue LT Std 55 Roman" charset="0"/>
            </a:endParaRPr>
          </a:p>
        </p:txBody>
      </p:sp>
      <p:sp>
        <p:nvSpPr>
          <p:cNvPr id="7" name="Rectangle 6"/>
          <p:cNvSpPr/>
          <p:nvPr/>
        </p:nvSpPr>
        <p:spPr>
          <a:xfrm>
            <a:off x="-15146" y="6096000"/>
            <a:ext cx="9189435" cy="76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511067" y="3807418"/>
            <a:ext cx="228600" cy="2288582"/>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82933" y="6211620"/>
            <a:ext cx="2869867" cy="522416"/>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2"/>
          <p:cNvSpPr>
            <a:spLocks noGrp="1"/>
          </p:cNvSpPr>
          <p:nvPr>
            <p:ph idx="4294967295"/>
          </p:nvPr>
        </p:nvSpPr>
        <p:spPr>
          <a:xfrm>
            <a:off x="428803" y="1905000"/>
            <a:ext cx="8153400" cy="3733800"/>
          </a:xfrm>
          <a:prstGeom prst="rect">
            <a:avLst/>
          </a:prstGeom>
        </p:spPr>
        <p:txBody>
          <a:bodyPr/>
          <a:lstStyle/>
          <a:p>
            <a:pPr eaLnBrk="1" hangingPunct="1">
              <a:lnSpc>
                <a:spcPct val="130000"/>
              </a:lnSpc>
            </a:pPr>
            <a:r>
              <a:rPr lang="en-US" sz="2000" dirty="0" smtClean="0">
                <a:solidFill>
                  <a:schemeClr val="tx1"/>
                </a:solidFill>
                <a:latin typeface="Helvetica Neue LT Std 55 Roman" charset="0"/>
                <a:ea typeface="Helvetica Neue LT Std 55 Roman" charset="0"/>
                <a:cs typeface="Helvetica Neue LT Std 55 Roman" charset="0"/>
              </a:rPr>
              <a:t>Evaluating </a:t>
            </a:r>
            <a:r>
              <a:rPr lang="en-US" sz="2000" dirty="0">
                <a:solidFill>
                  <a:schemeClr val="tx1"/>
                </a:solidFill>
                <a:latin typeface="Helvetica Neue LT Std 55 Roman" charset="0"/>
                <a:ea typeface="Helvetica Neue LT Std 55 Roman" charset="0"/>
                <a:cs typeface="Helvetica Neue LT Std 55 Roman" charset="0"/>
              </a:rPr>
              <a:t>a</a:t>
            </a:r>
            <a:r>
              <a:rPr lang="en-US" sz="2000" dirty="0" smtClean="0">
                <a:solidFill>
                  <a:schemeClr val="tx1"/>
                </a:solidFill>
                <a:latin typeface="Helvetica Neue LT Std 55 Roman" charset="0"/>
                <a:ea typeface="Helvetica Neue LT Std 55 Roman" charset="0"/>
                <a:cs typeface="Helvetica Neue LT Std 55 Roman" charset="0"/>
              </a:rPr>
              <a:t>ttitudes and </a:t>
            </a:r>
            <a:r>
              <a:rPr lang="en-US" sz="2000" dirty="0">
                <a:solidFill>
                  <a:schemeClr val="tx1"/>
                </a:solidFill>
                <a:latin typeface="Helvetica Neue LT Std 55 Roman" charset="0"/>
                <a:ea typeface="Helvetica Neue LT Std 55 Roman" charset="0"/>
                <a:cs typeface="Helvetica Neue LT Std 55 Roman" charset="0"/>
              </a:rPr>
              <a:t>v</a:t>
            </a:r>
            <a:r>
              <a:rPr lang="en-US" sz="2000" dirty="0" smtClean="0">
                <a:solidFill>
                  <a:schemeClr val="tx1"/>
                </a:solidFill>
                <a:latin typeface="Helvetica Neue LT Std 55 Roman" charset="0"/>
                <a:ea typeface="Helvetica Neue LT Std 55 Roman" charset="0"/>
                <a:cs typeface="Helvetica Neue LT Std 55 Roman" charset="0"/>
              </a:rPr>
              <a:t>iews </a:t>
            </a:r>
            <a:r>
              <a:rPr lang="en-US" sz="2000" dirty="0">
                <a:solidFill>
                  <a:schemeClr val="tx1"/>
                </a:solidFill>
                <a:latin typeface="Helvetica Neue LT Std 55 Roman" charset="0"/>
                <a:ea typeface="Helvetica Neue LT Std 55 Roman" charset="0"/>
                <a:cs typeface="Helvetica Neue LT Std 55 Roman" charset="0"/>
              </a:rPr>
              <a:t>a</a:t>
            </a:r>
            <a:r>
              <a:rPr lang="en-US" sz="2000" dirty="0" smtClean="0">
                <a:solidFill>
                  <a:schemeClr val="tx1"/>
                </a:solidFill>
                <a:latin typeface="Helvetica Neue LT Std 55 Roman" charset="0"/>
                <a:ea typeface="Helvetica Neue LT Std 55 Roman" charset="0"/>
                <a:cs typeface="Helvetica Neue LT Std 55 Roman" charset="0"/>
              </a:rPr>
              <a:t>bout </a:t>
            </a:r>
            <a:r>
              <a:rPr lang="en-US" sz="2000" dirty="0">
                <a:solidFill>
                  <a:schemeClr val="tx1"/>
                </a:solidFill>
                <a:latin typeface="Helvetica Neue LT Std 55 Roman" charset="0"/>
                <a:ea typeface="Helvetica Neue LT Std 55 Roman" charset="0"/>
                <a:cs typeface="Helvetica Neue LT Std 55 Roman" charset="0"/>
              </a:rPr>
              <a:t>m</a:t>
            </a:r>
            <a:r>
              <a:rPr lang="en-US" sz="2000" dirty="0" smtClean="0">
                <a:solidFill>
                  <a:schemeClr val="tx1"/>
                </a:solidFill>
                <a:latin typeface="Helvetica Neue LT Std 55 Roman" charset="0"/>
                <a:ea typeface="Helvetica Neue LT Std 55 Roman" charset="0"/>
                <a:cs typeface="Helvetica Neue LT Std 55 Roman" charset="0"/>
              </a:rPr>
              <a:t>oney</a:t>
            </a:r>
          </a:p>
          <a:p>
            <a:pPr lvl="1" eaLnBrk="1" hangingPunct="1">
              <a:lnSpc>
                <a:spcPct val="130000"/>
              </a:lnSpc>
              <a:buFont typeface="Courier New" pitchFamily="49" charset="0"/>
              <a:buChar char="o"/>
            </a:pPr>
            <a:r>
              <a:rPr lang="en-US" sz="2000" dirty="0" smtClean="0">
                <a:latin typeface="Helvetica Neue LT Std 55 Roman" charset="0"/>
                <a:ea typeface="Helvetica Neue LT Std 55 Roman" charset="0"/>
                <a:cs typeface="Helvetica Neue LT Std 55 Roman" charset="0"/>
              </a:rPr>
              <a:t>Money generally looked upon as a “problem”</a:t>
            </a:r>
          </a:p>
          <a:p>
            <a:pPr lvl="1" eaLnBrk="1" hangingPunct="1">
              <a:lnSpc>
                <a:spcPct val="130000"/>
              </a:lnSpc>
              <a:buFont typeface="Courier New" pitchFamily="49" charset="0"/>
              <a:buChar char="o"/>
            </a:pPr>
            <a:r>
              <a:rPr lang="en-US" sz="2000" dirty="0" smtClean="0">
                <a:latin typeface="Helvetica Neue LT Std 55 Roman" charset="0"/>
                <a:ea typeface="Helvetica Neue LT Std 55 Roman" charset="0"/>
                <a:cs typeface="Helvetica Neue LT Std 55 Roman" charset="0"/>
              </a:rPr>
              <a:t>Experiences reinforce negative associations with money</a:t>
            </a:r>
          </a:p>
          <a:p>
            <a:pPr lvl="1" eaLnBrk="1" hangingPunct="1">
              <a:lnSpc>
                <a:spcPct val="130000"/>
              </a:lnSpc>
              <a:buFont typeface="Courier New" pitchFamily="49" charset="0"/>
              <a:buChar char="o"/>
            </a:pPr>
            <a:r>
              <a:rPr lang="en-US" sz="2000" dirty="0" smtClean="0">
                <a:latin typeface="Helvetica Neue LT Std 55 Roman" charset="0"/>
                <a:ea typeface="Helvetica Neue LT Std 55 Roman" charset="0"/>
                <a:cs typeface="Helvetica Neue LT Std 55 Roman" charset="0"/>
              </a:rPr>
              <a:t>Money controls your life</a:t>
            </a:r>
          </a:p>
          <a:p>
            <a:pPr lvl="1" eaLnBrk="1" hangingPunct="1">
              <a:lnSpc>
                <a:spcPct val="130000"/>
              </a:lnSpc>
              <a:buFont typeface="Courier New" pitchFamily="49" charset="0"/>
              <a:buChar char="o"/>
            </a:pPr>
            <a:r>
              <a:rPr lang="en-US" sz="2000" dirty="0" smtClean="0">
                <a:latin typeface="Helvetica Neue LT Std 55 Roman" charset="0"/>
                <a:ea typeface="Helvetica Neue LT Std 55 Roman" charset="0"/>
                <a:cs typeface="Helvetica Neue LT Std 55 Roman" charset="0"/>
              </a:rPr>
              <a:t>Control of money usually associated with making “sacrifices”</a:t>
            </a:r>
          </a:p>
          <a:p>
            <a:pPr eaLnBrk="1" hangingPunct="1">
              <a:lnSpc>
                <a:spcPct val="130000"/>
              </a:lnSpc>
            </a:pPr>
            <a:endParaRPr lang="en-US" sz="2000" b="1" dirty="0" smtClean="0">
              <a:latin typeface="Helvetica Neue LT Std 55 Roman" charset="0"/>
              <a:ea typeface="Helvetica Neue LT Std 55 Roman" charset="0"/>
              <a:cs typeface="Helvetica Neue LT Std 55 Roman" charset="0"/>
            </a:endParaRPr>
          </a:p>
          <a:p>
            <a:pPr eaLnBrk="1" hangingPunct="1">
              <a:lnSpc>
                <a:spcPct val="130000"/>
              </a:lnSpc>
            </a:pPr>
            <a:endParaRPr lang="en-US" sz="2000" dirty="0" smtClean="0">
              <a:latin typeface="Helvetica Neue LT Std 55 Roman" charset="0"/>
              <a:ea typeface="Helvetica Neue LT Std 55 Roman" charset="0"/>
              <a:cs typeface="Helvetica Neue LT Std 55 Roman" charset="0"/>
            </a:endParaRPr>
          </a:p>
        </p:txBody>
      </p:sp>
      <p:sp>
        <p:nvSpPr>
          <p:cNvPr id="6" name="Rectangle 5"/>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Solutions to Personal Barriers include:</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0" name="Straight Connector 9"/>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4294967295"/>
          </p:nvPr>
        </p:nvSpPr>
        <p:spPr>
          <a:xfrm>
            <a:off x="350472" y="1752600"/>
            <a:ext cx="8458200" cy="4648200"/>
          </a:xfrm>
          <a:prstGeom prst="rect">
            <a:avLst/>
          </a:prstGeom>
        </p:spPr>
        <p:txBody>
          <a:bodyPr/>
          <a:lstStyle/>
          <a:p>
            <a:pPr marL="452437" lvl="1" indent="-342900" eaLnBrk="1" hangingPunct="1">
              <a:spcBef>
                <a:spcPts val="1500"/>
              </a:spcBef>
              <a:buClr>
                <a:schemeClr val="tx1"/>
              </a:buClr>
              <a:buFont typeface="Arial" charset="0"/>
              <a:buChar char="•"/>
            </a:pPr>
            <a:r>
              <a:rPr lang="en-US" sz="2000" dirty="0" smtClean="0">
                <a:latin typeface="Helvetica Neue LT Std 55 Roman" charset="0"/>
                <a:ea typeface="Helvetica Neue LT Std 55 Roman" charset="0"/>
                <a:cs typeface="Helvetica Neue LT Std 55 Roman" charset="0"/>
              </a:rPr>
              <a:t>Change Attitudes About Money</a:t>
            </a:r>
          </a:p>
          <a:p>
            <a:pPr marL="765175" lvl="2" indent="-255588" eaLnBrk="1" hangingPunct="1">
              <a:spcBef>
                <a:spcPts val="1500"/>
              </a:spcBef>
              <a:buClr>
                <a:schemeClr val="tx1"/>
              </a:buClr>
              <a:buFont typeface="Courier New" pitchFamily="49" charset="0"/>
              <a:buChar char="o"/>
            </a:pPr>
            <a:r>
              <a:rPr lang="en-US" sz="2000" dirty="0" smtClean="0">
                <a:latin typeface="Helvetica Neue LT Std 55 Roman" charset="0"/>
                <a:ea typeface="Helvetica Neue LT Std 55 Roman" charset="0"/>
                <a:cs typeface="Helvetica Neue LT Std 55 Roman" charset="0"/>
              </a:rPr>
              <a:t>Reframe your view of money – Use new vocabulary</a:t>
            </a:r>
          </a:p>
          <a:p>
            <a:pPr marL="365125" lvl="1" indent="-255588" eaLnBrk="1" hangingPunct="1">
              <a:spcBef>
                <a:spcPts val="1500"/>
              </a:spcBef>
              <a:buClr>
                <a:schemeClr val="tx1"/>
              </a:buClr>
              <a:buNone/>
            </a:pPr>
            <a:r>
              <a:rPr lang="en-US" sz="2000" dirty="0" smtClean="0">
                <a:latin typeface="Helvetica Neue LT Std 55 Roman" charset="0"/>
                <a:ea typeface="Helvetica Neue LT Std 55 Roman" charset="0"/>
                <a:cs typeface="Helvetica Neue LT Std 55 Roman" charset="0"/>
              </a:rPr>
              <a:t>		- Money is a </a:t>
            </a:r>
            <a:r>
              <a:rPr lang="en-US" sz="2000" i="1" dirty="0" smtClean="0">
                <a:latin typeface="Helvetica Neue LT Std 55 Roman" charset="0"/>
                <a:ea typeface="Helvetica Neue LT Std 55 Roman" charset="0"/>
                <a:cs typeface="Helvetica Neue LT Std 55 Roman" charset="0"/>
              </a:rPr>
              <a:t>tool</a:t>
            </a:r>
            <a:r>
              <a:rPr lang="en-US" sz="2000" dirty="0" smtClean="0">
                <a:latin typeface="Helvetica Neue LT Std 55 Roman" charset="0"/>
                <a:ea typeface="Helvetica Neue LT Std 55 Roman" charset="0"/>
                <a:cs typeface="Helvetica Neue LT Std 55 Roman" charset="0"/>
              </a:rPr>
              <a:t> – not a problem </a:t>
            </a:r>
          </a:p>
          <a:p>
            <a:pPr marL="365125" lvl="1" indent="-255588" eaLnBrk="1" hangingPunct="1">
              <a:spcBef>
                <a:spcPts val="1500"/>
              </a:spcBef>
              <a:buClr>
                <a:schemeClr val="tx1"/>
              </a:buClr>
              <a:buNone/>
            </a:pPr>
            <a:r>
              <a:rPr lang="en-US" sz="2000" dirty="0" smtClean="0">
                <a:latin typeface="Helvetica Neue LT Std 55 Roman" charset="0"/>
                <a:ea typeface="Helvetica Neue LT Std 55 Roman" charset="0"/>
                <a:cs typeface="Helvetica Neue LT Std 55 Roman" charset="0"/>
              </a:rPr>
              <a:t>		- You can control of money to meet goals &amp; achieve desired  	quality of life</a:t>
            </a:r>
          </a:p>
          <a:p>
            <a:pPr marL="365125" lvl="1" indent="-255588" eaLnBrk="1" hangingPunct="1">
              <a:spcBef>
                <a:spcPts val="1500"/>
              </a:spcBef>
              <a:buClr>
                <a:schemeClr val="tx1"/>
              </a:buClr>
              <a:buNone/>
            </a:pPr>
            <a:r>
              <a:rPr lang="en-US" sz="2000" dirty="0" smtClean="0">
                <a:latin typeface="Helvetica Neue LT Std 55 Roman" charset="0"/>
                <a:ea typeface="Helvetica Neue LT Std 55 Roman" charset="0"/>
                <a:cs typeface="Helvetica Neue LT Std 55 Roman" charset="0"/>
              </a:rPr>
              <a:t>		- It’s not about sacrifices; it’s about </a:t>
            </a:r>
            <a:r>
              <a:rPr lang="en-US" sz="2000" i="1" dirty="0" smtClean="0">
                <a:latin typeface="Helvetica Neue LT Std 55 Roman" charset="0"/>
                <a:ea typeface="Helvetica Neue LT Std 55 Roman" charset="0"/>
                <a:cs typeface="Helvetica Neue LT Std 55 Roman" charset="0"/>
              </a:rPr>
              <a:t>choices</a:t>
            </a:r>
          </a:p>
          <a:p>
            <a:pPr marL="365125" lvl="1" indent="-255588" eaLnBrk="1" hangingPunct="1">
              <a:spcBef>
                <a:spcPts val="1500"/>
              </a:spcBef>
              <a:buClr>
                <a:schemeClr val="tx1"/>
              </a:buClr>
              <a:buFont typeface="Arial" pitchFamily="34" charset="0"/>
              <a:buChar char="•"/>
            </a:pPr>
            <a:r>
              <a:rPr lang="en-US" sz="2000" dirty="0" smtClean="0">
                <a:latin typeface="Helvetica Neue LT Std 55 Roman" charset="0"/>
                <a:ea typeface="Helvetica Neue LT Std 55 Roman" charset="0"/>
                <a:cs typeface="Helvetica Neue LT Std 55 Roman" charset="0"/>
              </a:rPr>
              <a:t>Taking steps to take control</a:t>
            </a:r>
          </a:p>
          <a:p>
            <a:pPr marL="765175" lvl="2" indent="-255588" eaLnBrk="1" hangingPunct="1">
              <a:spcBef>
                <a:spcPts val="1500"/>
              </a:spcBef>
              <a:buClr>
                <a:schemeClr val="tx1"/>
              </a:buClr>
              <a:buFont typeface="Courier New" pitchFamily="49" charset="0"/>
              <a:buChar char="o"/>
            </a:pPr>
            <a:r>
              <a:rPr lang="en-US" sz="2000" dirty="0" smtClean="0">
                <a:latin typeface="Helvetica Neue LT Std 55 Roman" charset="0"/>
                <a:ea typeface="Helvetica Neue LT Std 55 Roman" charset="0"/>
                <a:cs typeface="Helvetica Neue LT Std 55 Roman" charset="0"/>
              </a:rPr>
              <a:t>Planning can help to bring stability and security</a:t>
            </a:r>
          </a:p>
          <a:p>
            <a:pPr marL="765175" lvl="2" indent="-255588" eaLnBrk="1" hangingPunct="1">
              <a:spcBef>
                <a:spcPts val="1500"/>
              </a:spcBef>
              <a:buClr>
                <a:schemeClr val="tx1"/>
              </a:buClr>
              <a:buFont typeface="Courier New" pitchFamily="49" charset="0"/>
              <a:buChar char="o"/>
            </a:pPr>
            <a:r>
              <a:rPr lang="en-US" sz="2000" dirty="0" smtClean="0">
                <a:latin typeface="Helvetica Neue LT Std 55 Roman" charset="0"/>
                <a:ea typeface="Helvetica Neue LT Std 55 Roman" charset="0"/>
                <a:cs typeface="Helvetica Neue LT Std 55 Roman" charset="0"/>
              </a:rPr>
              <a:t>Seek assistance at Financial Empowerment Centers and other community based organization resources</a:t>
            </a:r>
          </a:p>
          <a:p>
            <a:pPr marL="765175" lvl="2" indent="-255588" eaLnBrk="1" hangingPunct="1">
              <a:spcBef>
                <a:spcPts val="1500"/>
              </a:spcBef>
              <a:buClr>
                <a:schemeClr val="tx1"/>
              </a:buClr>
              <a:buFont typeface="Courier New" pitchFamily="49" charset="0"/>
              <a:buChar char="o"/>
            </a:pPr>
            <a:endParaRPr lang="en-US" sz="2000" dirty="0" smtClean="0">
              <a:latin typeface="Helvetica Neue LT Std 55 Roman" charset="0"/>
              <a:ea typeface="Helvetica Neue LT Std 55 Roman" charset="0"/>
              <a:cs typeface="Helvetica Neue LT Std 55 Roman" charset="0"/>
            </a:endParaRPr>
          </a:p>
          <a:p>
            <a:pPr marL="765175" lvl="2" indent="-255588" eaLnBrk="1" hangingPunct="1">
              <a:spcBef>
                <a:spcPts val="1500"/>
              </a:spcBef>
              <a:buClr>
                <a:schemeClr val="tx1"/>
              </a:buClr>
              <a:buFont typeface="Courier New" pitchFamily="49" charset="0"/>
              <a:buChar char="o"/>
            </a:pPr>
            <a:endParaRPr lang="en-US" sz="2000" i="1" dirty="0" smtClean="0">
              <a:latin typeface="Helvetica Neue LT Std 55 Roman" charset="0"/>
              <a:ea typeface="Helvetica Neue LT Std 55 Roman" charset="0"/>
              <a:cs typeface="Helvetica Neue LT Std 55 Roman" charset="0"/>
            </a:endParaRPr>
          </a:p>
        </p:txBody>
      </p:sp>
      <p:sp>
        <p:nvSpPr>
          <p:cNvPr id="6" name="Rectangle 5"/>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Solutions to Personal Barriers include:</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0" name="Straight Connector 9"/>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Steps Toward Controlling Your Finances</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1" name="Straight Connector 10"/>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30722" name="Content Placeholder 2"/>
          <p:cNvSpPr>
            <a:spLocks noGrp="1"/>
          </p:cNvSpPr>
          <p:nvPr>
            <p:ph idx="4294967295"/>
          </p:nvPr>
        </p:nvSpPr>
        <p:spPr>
          <a:xfrm>
            <a:off x="426672" y="2057400"/>
            <a:ext cx="8305800" cy="4343400"/>
          </a:xfrm>
          <a:prstGeom prst="rect">
            <a:avLst/>
          </a:prstGeom>
        </p:spPr>
        <p:txBody>
          <a:bodyPr/>
          <a:lstStyle/>
          <a:p>
            <a:pPr marL="514350" indent="-514350" eaLnBrk="1" hangingPunct="1">
              <a:spcBef>
                <a:spcPts val="1500"/>
              </a:spcBef>
              <a:buFont typeface="Georgia" pitchFamily="18" charset="0"/>
              <a:buAutoNum type="arabicPeriod"/>
            </a:pPr>
            <a:r>
              <a:rPr lang="en-US" sz="2000" b="1" dirty="0" smtClean="0">
                <a:solidFill>
                  <a:schemeClr val="tx1"/>
                </a:solidFill>
                <a:latin typeface="Helvetica Neue LT Std 55 Roman" charset="0"/>
                <a:ea typeface="Helvetica Neue LT Std 55 Roman" charset="0"/>
                <a:cs typeface="Helvetica Neue LT Std 55 Roman" charset="0"/>
              </a:rPr>
              <a:t>Assess current financial situation </a:t>
            </a:r>
            <a:r>
              <a:rPr lang="en-US" sz="2000" dirty="0" smtClean="0">
                <a:solidFill>
                  <a:schemeClr val="tx1"/>
                </a:solidFill>
                <a:latin typeface="Helvetica Neue LT Std 55 Roman" charset="0"/>
                <a:ea typeface="Helvetica Neue LT Std 55 Roman" charset="0"/>
                <a:cs typeface="Helvetica Neue LT Std 55 Roman" charset="0"/>
              </a:rPr>
              <a:t>– income and expense statement</a:t>
            </a:r>
          </a:p>
          <a:p>
            <a:pPr marL="514350" indent="-514350" eaLnBrk="1" hangingPunct="1">
              <a:spcBef>
                <a:spcPts val="1500"/>
              </a:spcBef>
              <a:buFont typeface="Georgia" pitchFamily="18" charset="0"/>
              <a:buAutoNum type="arabicPeriod" startAt="2"/>
            </a:pPr>
            <a:r>
              <a:rPr lang="en-US" sz="2000" b="1" dirty="0" smtClean="0">
                <a:solidFill>
                  <a:schemeClr val="tx1"/>
                </a:solidFill>
                <a:latin typeface="Helvetica Neue LT Std 55 Roman" charset="0"/>
                <a:ea typeface="Helvetica Neue LT Std 55 Roman" charset="0"/>
                <a:cs typeface="Helvetica Neue LT Std 55 Roman" charset="0"/>
              </a:rPr>
              <a:t>Create a budget</a:t>
            </a:r>
          </a:p>
          <a:p>
            <a:pPr marL="514350" indent="-514350" eaLnBrk="1" hangingPunct="1">
              <a:spcBef>
                <a:spcPts val="1500"/>
              </a:spcBef>
              <a:buFont typeface="Georgia" pitchFamily="18" charset="0"/>
              <a:buAutoNum type="arabicPeriod" startAt="3"/>
            </a:pPr>
            <a:r>
              <a:rPr lang="en-US" sz="2000" b="1" dirty="0" smtClean="0">
                <a:solidFill>
                  <a:schemeClr val="tx1"/>
                </a:solidFill>
                <a:latin typeface="Helvetica Neue LT Std 55 Roman" charset="0"/>
                <a:ea typeface="Helvetica Neue LT Std 55 Roman" charset="0"/>
                <a:cs typeface="Helvetica Neue LT Std 55 Roman" charset="0"/>
              </a:rPr>
              <a:t>Create a savings and investment plan</a:t>
            </a:r>
          </a:p>
          <a:p>
            <a:pPr marL="514350" indent="-514350" eaLnBrk="1" hangingPunct="1">
              <a:spcBef>
                <a:spcPts val="1500"/>
              </a:spcBef>
              <a:buFont typeface="Georgia" pitchFamily="18" charset="0"/>
              <a:buAutoNum type="arabicPeriod" startAt="3"/>
            </a:pPr>
            <a:r>
              <a:rPr lang="en-US" sz="2000" b="1" dirty="0" smtClean="0">
                <a:solidFill>
                  <a:schemeClr val="tx1"/>
                </a:solidFill>
                <a:latin typeface="Helvetica Neue LT Std 55 Roman" charset="0"/>
                <a:ea typeface="Helvetica Neue LT Std 55 Roman" charset="0"/>
                <a:cs typeface="Helvetica Neue LT Std 55 Roman" charset="0"/>
              </a:rPr>
              <a:t>Create a spending plan</a:t>
            </a:r>
          </a:p>
          <a:p>
            <a:pPr marL="514350" indent="-514350" eaLnBrk="1" hangingPunct="1">
              <a:spcBef>
                <a:spcPts val="1500"/>
              </a:spcBef>
              <a:buFont typeface="Georgia" pitchFamily="18" charset="0"/>
              <a:buAutoNum type="arabicPeriod" startAt="5"/>
            </a:pPr>
            <a:r>
              <a:rPr lang="en-US" sz="2000" b="1" dirty="0" smtClean="0">
                <a:solidFill>
                  <a:schemeClr val="tx1"/>
                </a:solidFill>
                <a:latin typeface="Helvetica Neue LT Std 55 Roman" charset="0"/>
                <a:ea typeface="Helvetica Neue LT Std 55 Roman" charset="0"/>
                <a:cs typeface="Helvetica Neue LT Std 55 Roman" charset="0"/>
              </a:rPr>
              <a:t>Integrate budget, savings and investment, and spending plans</a:t>
            </a:r>
          </a:p>
          <a:p>
            <a:pPr marL="514350" indent="-514350" eaLnBrk="1" hangingPunct="1">
              <a:spcBef>
                <a:spcPts val="1500"/>
              </a:spcBef>
              <a:buFont typeface="Georgia" pitchFamily="18" charset="0"/>
              <a:buAutoNum type="arabicPeriod" startAt="5"/>
            </a:pPr>
            <a:r>
              <a:rPr lang="en-US" sz="2000" b="1" dirty="0" smtClean="0">
                <a:solidFill>
                  <a:schemeClr val="tx1"/>
                </a:solidFill>
                <a:latin typeface="Helvetica Neue LT Std 55 Roman" charset="0"/>
                <a:ea typeface="Helvetica Neue LT Std 55 Roman" charset="0"/>
                <a:cs typeface="Helvetica Neue LT Std 55 Roman" charset="0"/>
              </a:rPr>
              <a:t>Get support for implementing your </a:t>
            </a:r>
            <a:r>
              <a:rPr lang="en-US" sz="2000" b="1" dirty="0">
                <a:solidFill>
                  <a:schemeClr val="tx1"/>
                </a:solidFill>
                <a:latin typeface="Helvetica Neue LT Std 55 Roman" charset="0"/>
                <a:ea typeface="Helvetica Neue LT Std 55 Roman" charset="0"/>
                <a:cs typeface="Helvetica Neue LT Std 55 Roman" charset="0"/>
              </a:rPr>
              <a:t>plans </a:t>
            </a:r>
            <a:r>
              <a:rPr lang="en-US" sz="2000" dirty="0">
                <a:solidFill>
                  <a:schemeClr val="tx1"/>
                </a:solidFill>
                <a:latin typeface="Helvetica Neue LT Std 55 Roman" charset="0"/>
                <a:ea typeface="Helvetica Neue LT Std 55 Roman" charset="0"/>
                <a:cs typeface="Helvetica Neue LT Std 55 Roman" charset="0"/>
              </a:rPr>
              <a:t>– </a:t>
            </a:r>
            <a:r>
              <a:rPr lang="en-US" sz="2000" dirty="0" smtClean="0">
                <a:solidFill>
                  <a:schemeClr val="tx1"/>
                </a:solidFill>
                <a:latin typeface="Helvetica Neue LT Std 55 Roman" charset="0"/>
                <a:ea typeface="Helvetica Neue LT Std 55 Roman" charset="0"/>
                <a:cs typeface="Helvetica Neue LT Std 55 Roman" charset="0"/>
              </a:rPr>
              <a:t>financial counseling, worker co-op </a:t>
            </a:r>
            <a:r>
              <a:rPr lang="en-US" sz="2000" dirty="0">
                <a:solidFill>
                  <a:schemeClr val="tx1"/>
                </a:solidFill>
                <a:latin typeface="Helvetica Neue LT Std 55 Roman" charset="0"/>
                <a:ea typeface="Helvetica Neue LT Std 55 Roman" charset="0"/>
                <a:cs typeface="Helvetica Neue LT Std 55 Roman" charset="0"/>
              </a:rPr>
              <a:t>m</a:t>
            </a:r>
            <a:r>
              <a:rPr lang="en-US" sz="2000" dirty="0" smtClean="0">
                <a:solidFill>
                  <a:schemeClr val="tx1"/>
                </a:solidFill>
                <a:latin typeface="Helvetica Neue LT Std 55 Roman" charset="0"/>
                <a:ea typeface="Helvetica Neue LT Std 55 Roman" charset="0"/>
                <a:cs typeface="Helvetica Neue LT Std 55 Roman" charset="0"/>
              </a:rPr>
              <a:t>anager</a:t>
            </a:r>
          </a:p>
          <a:p>
            <a:pPr marL="514350" indent="-514350" eaLnBrk="1" hangingPunct="1">
              <a:spcBef>
                <a:spcPts val="1500"/>
              </a:spcBef>
              <a:buNone/>
            </a:pPr>
            <a:endParaRPr lang="en-US" sz="2000" dirty="0" smtClean="0">
              <a:latin typeface="Helvetica Neue LT Std 55 Roman" charset="0"/>
              <a:ea typeface="Helvetica Neue LT Std 55 Roman" charset="0"/>
              <a:cs typeface="Helvetica Neue LT Std 55 Roman"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a:xfrm>
            <a:off x="428803" y="1774397"/>
            <a:ext cx="7114997" cy="1066800"/>
          </a:xfrm>
          <a:prstGeom prst="rect">
            <a:avLst/>
          </a:prstGeom>
        </p:spPr>
        <p:txBody>
          <a:bodyPr/>
          <a:lstStyle/>
          <a:p>
            <a:pPr algn="l" eaLnBrk="1" hangingPunct="1"/>
            <a:r>
              <a:rPr lang="en-US" sz="2400" b="1" dirty="0" smtClean="0">
                <a:solidFill>
                  <a:schemeClr val="tx1"/>
                </a:solidFill>
                <a:latin typeface="Helvetica Neue LT Std 55 Roman" charset="0"/>
                <a:ea typeface="Helvetica Neue LT Std 55 Roman" charset="0"/>
                <a:cs typeface="Helvetica Neue LT Std 55 Roman" charset="0"/>
              </a:rPr>
              <a:t>Income and Expense Statement</a:t>
            </a:r>
          </a:p>
        </p:txBody>
      </p:sp>
      <p:sp>
        <p:nvSpPr>
          <p:cNvPr id="32770" name="Content Placeholder 2"/>
          <p:cNvSpPr>
            <a:spLocks noGrp="1"/>
          </p:cNvSpPr>
          <p:nvPr>
            <p:ph idx="4294967295"/>
          </p:nvPr>
        </p:nvSpPr>
        <p:spPr>
          <a:xfrm>
            <a:off x="428803" y="3048000"/>
            <a:ext cx="8229600" cy="2819400"/>
          </a:xfrm>
          <a:prstGeom prst="rect">
            <a:avLst/>
          </a:prstGeom>
        </p:spPr>
        <p:txBody>
          <a:bodyPr/>
          <a:lstStyle/>
          <a:p>
            <a:pPr eaLnBrk="1" hangingPunct="1">
              <a:spcBef>
                <a:spcPts val="1500"/>
              </a:spcBef>
            </a:pPr>
            <a:r>
              <a:rPr lang="en-US" sz="2000" dirty="0" smtClean="0">
                <a:solidFill>
                  <a:schemeClr val="tx1"/>
                </a:solidFill>
                <a:latin typeface="Helvetica Neue LT Std 55 Roman" charset="0"/>
                <a:ea typeface="Helvetica Neue LT Std 55 Roman" charset="0"/>
                <a:cs typeface="Helvetica Neue LT Std 55 Roman" charset="0"/>
              </a:rPr>
              <a:t>Identify income – How much is available from all sources</a:t>
            </a:r>
          </a:p>
          <a:p>
            <a:pPr lvl="2" eaLnBrk="1" hangingPunct="1">
              <a:spcBef>
                <a:spcPts val="1500"/>
              </a:spcBef>
              <a:buFont typeface="Courier New" charset="0"/>
              <a:buChar char="o"/>
            </a:pPr>
            <a:r>
              <a:rPr lang="en-US" sz="2000" dirty="0" smtClean="0">
                <a:latin typeface="Helvetica Neue LT Std 55 Roman" charset="0"/>
                <a:ea typeface="Helvetica Neue LT Std 55 Roman" charset="0"/>
                <a:cs typeface="Helvetica Neue LT Std 55 Roman" charset="0"/>
              </a:rPr>
              <a:t>Regular fixed sources of income, e.g. salary/wages; cooperative distributions or advances</a:t>
            </a:r>
          </a:p>
          <a:p>
            <a:pPr lvl="2" eaLnBrk="1" hangingPunct="1">
              <a:spcBef>
                <a:spcPts val="1500"/>
              </a:spcBef>
              <a:buFont typeface="Courier New" charset="0"/>
              <a:buChar char="o"/>
            </a:pPr>
            <a:r>
              <a:rPr lang="en-US" sz="2000" dirty="0" smtClean="0">
                <a:latin typeface="Helvetica Neue LT Std 55 Roman" charset="0"/>
                <a:ea typeface="Helvetica Neue LT Std 55 Roman" charset="0"/>
                <a:cs typeface="Helvetica Neue LT Std 55 Roman" charset="0"/>
              </a:rPr>
              <a:t>Other sources of income – odd jobs, investment income, interest</a:t>
            </a:r>
          </a:p>
          <a:p>
            <a:pPr lvl="2" eaLnBrk="1" hangingPunct="1">
              <a:spcBef>
                <a:spcPts val="1500"/>
              </a:spcBef>
              <a:buFont typeface="Courier New" charset="0"/>
              <a:buChar char="o"/>
            </a:pPr>
            <a:r>
              <a:rPr lang="en-US" sz="2000" dirty="0" smtClean="0">
                <a:latin typeface="Helvetica Neue LT Std 55 Roman" charset="0"/>
                <a:ea typeface="Helvetica Neue LT Std 55 Roman" charset="0"/>
                <a:cs typeface="Helvetica Neue LT Std 55 Roman" charset="0"/>
              </a:rPr>
              <a:t>Public and private benefits, e.g. food stamps (SNAP), social security, disability, WIC, food banks</a:t>
            </a:r>
          </a:p>
        </p:txBody>
      </p:sp>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Step 1 </a:t>
            </a:r>
            <a:r>
              <a:rPr lang="mr-IN" sz="2800" b="1" kern="0" dirty="0" smtClean="0">
                <a:solidFill>
                  <a:srgbClr val="284B23"/>
                </a:solidFill>
                <a:latin typeface="Helvetica Neue LT Std 75" charset="0"/>
                <a:ea typeface="Helvetica Neue LT Std 75" charset="0"/>
                <a:cs typeface="Helvetica Neue LT Std 75" charset="0"/>
              </a:rPr>
              <a:t>–</a:t>
            </a:r>
            <a:r>
              <a:rPr lang="en-US" sz="2800" b="1" kern="0" dirty="0" smtClean="0">
                <a:solidFill>
                  <a:srgbClr val="284B23"/>
                </a:solidFill>
                <a:latin typeface="Helvetica Neue LT Std 75" charset="0"/>
                <a:ea typeface="Helvetica Neue LT Std 75" charset="0"/>
                <a:cs typeface="Helvetica Neue LT Std 75" charset="0"/>
              </a:rPr>
              <a:t> Assess the Current Financial Situation</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1" name="Straight Connector 10"/>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txBox="1">
            <a:spLocks/>
          </p:cNvSpPr>
          <p:nvPr/>
        </p:nvSpPr>
        <p:spPr bwMode="auto">
          <a:xfrm>
            <a:off x="428803" y="3048000"/>
            <a:ext cx="82296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spcBef>
                <a:spcPts val="1500"/>
              </a:spcBef>
              <a:buNone/>
            </a:pPr>
            <a:r>
              <a:rPr lang="en-US" sz="2000" dirty="0">
                <a:latin typeface="Helvetica Neue LT Std 55 Roman" charset="0"/>
                <a:ea typeface="Helvetica Neue LT Std 55 Roman" charset="0"/>
                <a:cs typeface="Helvetica Neue LT Std 55 Roman" charset="0"/>
              </a:rPr>
              <a:t>Identify Expenses – What is currently being spent, and/or must be paid?</a:t>
            </a:r>
          </a:p>
          <a:p>
            <a:pPr lvl="2" eaLnBrk="1" hangingPunct="1">
              <a:buFont typeface="Courier New" charset="0"/>
              <a:buChar char="o"/>
            </a:pPr>
            <a:r>
              <a:rPr lang="en-US" sz="2000" dirty="0">
                <a:latin typeface="Helvetica Neue LT Std 55 Roman" charset="0"/>
                <a:ea typeface="Helvetica Neue LT Std 55 Roman" charset="0"/>
                <a:cs typeface="Helvetica Neue LT Std 55 Roman" charset="0"/>
              </a:rPr>
              <a:t>Regular fixed expenses – don’t change from month to month, e.g., rent, mortgage</a:t>
            </a:r>
          </a:p>
          <a:p>
            <a:pPr lvl="2" eaLnBrk="1" hangingPunct="1">
              <a:buFont typeface="Courier New" charset="0"/>
              <a:buChar char="o"/>
            </a:pPr>
            <a:r>
              <a:rPr lang="en-US" sz="2000" dirty="0">
                <a:latin typeface="Helvetica Neue LT Std 55 Roman" charset="0"/>
                <a:ea typeface="Helvetica Neue LT Std 55 Roman" charset="0"/>
                <a:cs typeface="Helvetica Neue LT Std 55 Roman" charset="0"/>
              </a:rPr>
              <a:t>Regular variable expenses – occur monthly, but amounts may vary, e.g. utility bills based on usage</a:t>
            </a:r>
          </a:p>
          <a:p>
            <a:pPr lvl="2" eaLnBrk="1" hangingPunct="1">
              <a:buFont typeface="Courier New" charset="0"/>
              <a:buChar char="o"/>
            </a:pPr>
            <a:r>
              <a:rPr lang="en-US" sz="2000" dirty="0">
                <a:latin typeface="Helvetica Neue LT Std 55 Roman" charset="0"/>
                <a:ea typeface="Helvetica Neue LT Std 55 Roman" charset="0"/>
                <a:cs typeface="Helvetica Neue LT Std 55 Roman" charset="0"/>
              </a:rPr>
              <a:t>Flexible expenses – not regularly recurring, e.g. clothing purchases</a:t>
            </a:r>
          </a:p>
          <a:p>
            <a:pPr lvl="2" eaLnBrk="1" hangingPunct="1">
              <a:buFont typeface="Courier New" charset="0"/>
              <a:buChar char="o"/>
            </a:pPr>
            <a:r>
              <a:rPr lang="en-US" sz="2000" dirty="0" smtClean="0">
                <a:latin typeface="Helvetica Neue LT Std 55 Roman" charset="0"/>
                <a:ea typeface="Helvetica Neue LT Std 55 Roman" charset="0"/>
                <a:cs typeface="Helvetica Neue LT Std 55 Roman" charset="0"/>
              </a:rPr>
              <a:t>Debts:</a:t>
            </a:r>
            <a:r>
              <a:rPr lang="en-US" sz="2000" dirty="0">
                <a:latin typeface="Helvetica Neue LT Std 55 Roman" charset="0"/>
                <a:ea typeface="Helvetica Neue LT Std 55 Roman" charset="0"/>
                <a:cs typeface="Helvetica Neue LT Std 55 Roman" charset="0"/>
              </a:rPr>
              <a:t/>
            </a:r>
            <a:br>
              <a:rPr lang="en-US" sz="2000" dirty="0">
                <a:latin typeface="Helvetica Neue LT Std 55 Roman" charset="0"/>
                <a:ea typeface="Helvetica Neue LT Std 55 Roman" charset="0"/>
                <a:cs typeface="Helvetica Neue LT Std 55 Roman" charset="0"/>
              </a:rPr>
            </a:br>
            <a:r>
              <a:rPr lang="en-US" sz="2000" dirty="0" smtClean="0">
                <a:latin typeface="Helvetica Neue LT Std 55 Roman" charset="0"/>
                <a:ea typeface="Helvetica Neue LT Std 55 Roman" charset="0"/>
                <a:cs typeface="Helvetica Neue LT Std 55 Roman" charset="0"/>
              </a:rPr>
              <a:t>- </a:t>
            </a:r>
            <a:r>
              <a:rPr lang="en-US" sz="2000" dirty="0">
                <a:latin typeface="Helvetica Neue LT Std 55 Roman" charset="0"/>
                <a:ea typeface="Helvetica Neue LT Std 55 Roman" charset="0"/>
                <a:cs typeface="Helvetica Neue LT Std 55 Roman" charset="0"/>
              </a:rPr>
              <a:t>Credit cards, loans, </a:t>
            </a:r>
            <a:r>
              <a:rPr lang="en-US" sz="2000" dirty="0" smtClean="0">
                <a:latin typeface="Helvetica Neue LT Std 55 Roman" charset="0"/>
                <a:ea typeface="Helvetica Neue LT Std 55 Roman" charset="0"/>
                <a:cs typeface="Helvetica Neue LT Std 55 Roman" charset="0"/>
              </a:rPr>
              <a:t>judgments</a:t>
            </a:r>
            <a:endParaRPr lang="en-US" sz="2000" dirty="0">
              <a:latin typeface="Helvetica Neue LT Std 55 Roman" charset="0"/>
              <a:ea typeface="Helvetica Neue LT Std 55 Roman" charset="0"/>
              <a:cs typeface="Helvetica Neue LT Std 55 Roman" charset="0"/>
            </a:endParaRPr>
          </a:p>
        </p:txBody>
      </p:sp>
      <p:sp>
        <p:nvSpPr>
          <p:cNvPr id="6" name="Rectangle 5"/>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5"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Step 1 </a:t>
            </a:r>
            <a:r>
              <a:rPr lang="mr-IN" sz="2800" b="1" kern="0" dirty="0" smtClean="0">
                <a:solidFill>
                  <a:srgbClr val="284B23"/>
                </a:solidFill>
                <a:latin typeface="Helvetica Neue LT Std 75" charset="0"/>
                <a:ea typeface="Helvetica Neue LT Std 75" charset="0"/>
                <a:cs typeface="Helvetica Neue LT Std 75" charset="0"/>
              </a:rPr>
              <a:t>–</a:t>
            </a:r>
            <a:r>
              <a:rPr lang="en-US" sz="2800" b="1" kern="0" dirty="0" smtClean="0">
                <a:solidFill>
                  <a:srgbClr val="284B23"/>
                </a:solidFill>
                <a:latin typeface="Helvetica Neue LT Std 75" charset="0"/>
                <a:ea typeface="Helvetica Neue LT Std 75" charset="0"/>
                <a:cs typeface="Helvetica Neue LT Std 75" charset="0"/>
              </a:rPr>
              <a:t> Assess the Current Financial Situation</a:t>
            </a:r>
            <a:endParaRPr lang="en-US" sz="2800" b="1" kern="0" dirty="0">
              <a:solidFill>
                <a:srgbClr val="284B23"/>
              </a:solidFill>
              <a:latin typeface="Helvetica Neue LT Std 75" charset="0"/>
              <a:ea typeface="Helvetica Neue LT Std 75" charset="0"/>
              <a:cs typeface="Helvetica Neue LT Std 75" charset="0"/>
            </a:endParaRPr>
          </a:p>
        </p:txBody>
      </p:sp>
      <p:sp>
        <p:nvSpPr>
          <p:cNvPr id="16" name="Title 1"/>
          <p:cNvSpPr txBox="1">
            <a:spLocks/>
          </p:cNvSpPr>
          <p:nvPr/>
        </p:nvSpPr>
        <p:spPr bwMode="auto">
          <a:xfrm>
            <a:off x="428803" y="1774397"/>
            <a:ext cx="711499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en-US" sz="2400" b="1" kern="0" dirty="0" smtClean="0">
                <a:solidFill>
                  <a:schemeClr val="tx1"/>
                </a:solidFill>
                <a:latin typeface="Helvetica Neue LT Std 55 Roman" charset="0"/>
                <a:ea typeface="Helvetica Neue LT Std 55 Roman" charset="0"/>
                <a:cs typeface="Helvetica Neue LT Std 55 Roman" charset="0"/>
              </a:rPr>
              <a:t>Income and Expense Statement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a:solidFill>
                  <a:srgbClr val="284B23"/>
                </a:solidFill>
                <a:latin typeface="Helvetica Neue LT Std 75" charset="0"/>
                <a:ea typeface="Helvetica Neue LT Std 75" charset="0"/>
                <a:cs typeface="Helvetica Neue LT Std 75" charset="0"/>
              </a:rPr>
              <a:t>Step 1 </a:t>
            </a:r>
            <a:r>
              <a:rPr lang="mr-IN" sz="2800" b="1" kern="0" dirty="0">
                <a:solidFill>
                  <a:srgbClr val="284B23"/>
                </a:solidFill>
                <a:latin typeface="Helvetica Neue LT Std 75" charset="0"/>
                <a:ea typeface="Helvetica Neue LT Std 75" charset="0"/>
                <a:cs typeface="Helvetica Neue LT Std 75" charset="0"/>
              </a:rPr>
              <a:t>–</a:t>
            </a:r>
            <a:r>
              <a:rPr lang="en-US" sz="2800" b="1" kern="0" dirty="0">
                <a:solidFill>
                  <a:srgbClr val="284B23"/>
                </a:solidFill>
                <a:latin typeface="Helvetica Neue LT Std 75" charset="0"/>
                <a:ea typeface="Helvetica Neue LT Std 75" charset="0"/>
                <a:cs typeface="Helvetica Neue LT Std 75" charset="0"/>
              </a:rPr>
              <a:t> Assess the Current Financial Situation</a:t>
            </a:r>
          </a:p>
        </p:txBody>
      </p:sp>
      <p:cxnSp>
        <p:nvCxnSpPr>
          <p:cNvPr id="11" name="Straight Connector 10"/>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bwMode="auto">
          <a:xfrm>
            <a:off x="428803" y="3048000"/>
            <a:ext cx="8229600" cy="3581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Bef>
                <a:spcPts val="800"/>
              </a:spcBef>
            </a:pPr>
            <a:r>
              <a:rPr lang="en-US" sz="2000" dirty="0">
                <a:latin typeface="Helvetica Neue LT Std 55 Roman" charset="0"/>
                <a:ea typeface="Helvetica Neue LT Std 55 Roman" charset="0"/>
                <a:cs typeface="Helvetica Neue LT Std 55 Roman" charset="0"/>
              </a:rPr>
              <a:t>Create “Income and Expense Statement” (may be same form used for budget)</a:t>
            </a:r>
          </a:p>
          <a:p>
            <a:pPr lvl="2" eaLnBrk="1" hangingPunct="1">
              <a:spcBef>
                <a:spcPts val="800"/>
              </a:spcBef>
              <a:buFont typeface="Courier New" charset="0"/>
              <a:buChar char="o"/>
            </a:pPr>
            <a:r>
              <a:rPr lang="en-US" sz="2000" dirty="0">
                <a:latin typeface="Helvetica Neue LT Std 55 Roman" charset="0"/>
                <a:ea typeface="Helvetica Neue LT Std 55 Roman" charset="0"/>
                <a:cs typeface="Helvetica Neue LT Std 55 Roman" charset="0"/>
              </a:rPr>
              <a:t> Periodic – e.g., weekly or monthly</a:t>
            </a:r>
          </a:p>
          <a:p>
            <a:pPr eaLnBrk="1" hangingPunct="1">
              <a:spcBef>
                <a:spcPts val="800"/>
              </a:spcBef>
            </a:pPr>
            <a:r>
              <a:rPr lang="en-US" sz="2000" dirty="0">
                <a:latin typeface="Helvetica Neue LT Std 55 Roman" charset="0"/>
                <a:ea typeface="Helvetica Neue LT Std 55 Roman" charset="0"/>
                <a:cs typeface="Helvetica Neue LT Std 55 Roman" charset="0"/>
              </a:rPr>
              <a:t>Positive cash flow – income exceeds expenses</a:t>
            </a:r>
          </a:p>
          <a:p>
            <a:pPr eaLnBrk="1" hangingPunct="1">
              <a:spcBef>
                <a:spcPts val="800"/>
              </a:spcBef>
            </a:pPr>
            <a:r>
              <a:rPr lang="en-US" sz="2000" dirty="0">
                <a:latin typeface="Helvetica Neue LT Std 55 Roman" charset="0"/>
                <a:ea typeface="Helvetica Neue LT Std 55 Roman" charset="0"/>
                <a:cs typeface="Helvetica Neue LT Std 55 Roman" charset="0"/>
              </a:rPr>
              <a:t>Break-even point – income equals expenses</a:t>
            </a:r>
          </a:p>
          <a:p>
            <a:pPr eaLnBrk="1" hangingPunct="1">
              <a:spcBef>
                <a:spcPts val="800"/>
              </a:spcBef>
            </a:pPr>
            <a:r>
              <a:rPr lang="en-US" sz="2000" dirty="0">
                <a:latin typeface="Helvetica Neue LT Std 55 Roman" charset="0"/>
                <a:ea typeface="Helvetica Neue LT Std 55 Roman" charset="0"/>
                <a:cs typeface="Helvetica Neue LT Std 55 Roman" charset="0"/>
              </a:rPr>
              <a:t>Negative cash flow – expenses exceed income</a:t>
            </a:r>
          </a:p>
          <a:p>
            <a:pPr eaLnBrk="1" hangingPunct="1">
              <a:spcBef>
                <a:spcPts val="800"/>
              </a:spcBef>
            </a:pPr>
            <a:r>
              <a:rPr lang="en-US" sz="2000" dirty="0">
                <a:latin typeface="Helvetica Neue LT Std 55 Roman" charset="0"/>
                <a:ea typeface="Helvetica Neue LT Std 55 Roman" charset="0"/>
                <a:cs typeface="Helvetica Neue LT Std 55 Roman" charset="0"/>
              </a:rPr>
              <a:t>Implications of cash flow for budgeting and planning</a:t>
            </a:r>
          </a:p>
          <a:p>
            <a:pPr eaLnBrk="1" hangingPunct="1">
              <a:spcBef>
                <a:spcPts val="800"/>
              </a:spcBef>
            </a:pPr>
            <a:r>
              <a:rPr lang="en-US" sz="2000" dirty="0">
                <a:latin typeface="Helvetica Neue LT Std 55 Roman" charset="0"/>
                <a:ea typeface="Helvetica Neue LT Std 55 Roman" charset="0"/>
                <a:cs typeface="Helvetica Neue LT Std 55 Roman" charset="0"/>
              </a:rPr>
              <a:t>Create a method to track expenditures</a:t>
            </a:r>
          </a:p>
        </p:txBody>
      </p:sp>
      <p:sp>
        <p:nvSpPr>
          <p:cNvPr id="15" name="Title 1"/>
          <p:cNvSpPr txBox="1">
            <a:spLocks/>
          </p:cNvSpPr>
          <p:nvPr/>
        </p:nvSpPr>
        <p:spPr bwMode="auto">
          <a:xfrm>
            <a:off x="428803" y="1774397"/>
            <a:ext cx="711499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en-US" sz="2400" b="1" kern="0" dirty="0">
                <a:solidFill>
                  <a:schemeClr val="tx1"/>
                </a:solidFill>
                <a:latin typeface="Helvetica Neue LT Std 55 Roman" charset="0"/>
                <a:ea typeface="Helvetica Neue LT Std 55 Roman" charset="0"/>
                <a:cs typeface="Helvetica Neue LT Std 55 Roman" charset="0"/>
              </a:rPr>
              <a:t>Compare Expenses and Income</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p:cNvSpPr>
            <a:spLocks noGrp="1"/>
          </p:cNvSpPr>
          <p:nvPr>
            <p:ph idx="4294967295"/>
          </p:nvPr>
        </p:nvSpPr>
        <p:spPr>
          <a:xfrm>
            <a:off x="428803" y="3048000"/>
            <a:ext cx="8001000" cy="3200400"/>
          </a:xfrm>
          <a:prstGeom prst="rect">
            <a:avLst/>
          </a:prstGeom>
        </p:spPr>
        <p:txBody>
          <a:bodyPr/>
          <a:lstStyle/>
          <a:p>
            <a:pPr eaLnBrk="1" hangingPunct="1">
              <a:spcBef>
                <a:spcPts val="1500"/>
              </a:spcBef>
            </a:pPr>
            <a:r>
              <a:rPr lang="en-US" sz="2000" dirty="0" smtClean="0">
                <a:solidFill>
                  <a:schemeClr val="tx1"/>
                </a:solidFill>
                <a:latin typeface="Helvetica Neue LT Std 55 Roman" charset="0"/>
                <a:ea typeface="Helvetica Neue LT Std 55 Roman" charset="0"/>
                <a:cs typeface="Helvetica Neue LT Std 55 Roman" charset="0"/>
              </a:rPr>
              <a:t>A plan for applying available income to expenses</a:t>
            </a:r>
            <a:endParaRPr lang="en-US" sz="2000" b="1" dirty="0">
              <a:solidFill>
                <a:schemeClr val="tx1"/>
              </a:solidFill>
              <a:latin typeface="Helvetica Neue LT Std 55 Roman" charset="0"/>
              <a:ea typeface="Helvetica Neue LT Std 55 Roman" charset="0"/>
              <a:cs typeface="Helvetica Neue LT Std 55 Roman" charset="0"/>
            </a:endParaRPr>
          </a:p>
          <a:p>
            <a:pPr lvl="1" eaLnBrk="1" hangingPunct="1">
              <a:spcBef>
                <a:spcPts val="1500"/>
              </a:spcBef>
              <a:buFont typeface="Courier New" charset="0"/>
              <a:buChar char="o"/>
            </a:pPr>
            <a:r>
              <a:rPr lang="en-US" sz="2000" dirty="0" smtClean="0">
                <a:latin typeface="Helvetica Neue LT Std 55 Roman" charset="0"/>
                <a:ea typeface="Helvetica Neue LT Std 55 Roman" charset="0"/>
                <a:cs typeface="Helvetica Neue LT Std 55 Roman" charset="0"/>
              </a:rPr>
              <a:t>Sets limits</a:t>
            </a:r>
          </a:p>
          <a:p>
            <a:pPr lvl="1" eaLnBrk="1" hangingPunct="1">
              <a:spcBef>
                <a:spcPts val="1500"/>
              </a:spcBef>
              <a:buFont typeface="Courier New" charset="0"/>
              <a:buChar char="o"/>
            </a:pPr>
            <a:r>
              <a:rPr lang="en-US" sz="2000" dirty="0" smtClean="0">
                <a:latin typeface="Helvetica Neue LT Std 55 Roman" charset="0"/>
                <a:ea typeface="Helvetica Neue LT Std 55 Roman" charset="0"/>
                <a:cs typeface="Helvetica Neue LT Std 55 Roman" charset="0"/>
              </a:rPr>
              <a:t>Creates discipline</a:t>
            </a:r>
          </a:p>
        </p:txBody>
      </p:sp>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Step 2 </a:t>
            </a:r>
            <a:r>
              <a:rPr lang="mr-IN" sz="2800" b="1" kern="0" dirty="0" smtClean="0">
                <a:solidFill>
                  <a:srgbClr val="284B23"/>
                </a:solidFill>
                <a:latin typeface="Helvetica Neue LT Std 75" charset="0"/>
                <a:ea typeface="Helvetica Neue LT Std 75" charset="0"/>
                <a:cs typeface="Helvetica Neue LT Std 75" charset="0"/>
              </a:rPr>
              <a:t>–</a:t>
            </a:r>
            <a:r>
              <a:rPr lang="en-US" sz="2800" b="1" kern="0" dirty="0" smtClean="0">
                <a:solidFill>
                  <a:srgbClr val="284B23"/>
                </a:solidFill>
                <a:latin typeface="Helvetica Neue LT Std 75" charset="0"/>
                <a:ea typeface="Helvetica Neue LT Std 75" charset="0"/>
                <a:cs typeface="Helvetica Neue LT Std 75" charset="0"/>
              </a:rPr>
              <a:t> Create a Budget</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1" name="Straight Connector 10"/>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5" name="Title 1"/>
          <p:cNvSpPr txBox="1">
            <a:spLocks/>
          </p:cNvSpPr>
          <p:nvPr/>
        </p:nvSpPr>
        <p:spPr bwMode="auto">
          <a:xfrm>
            <a:off x="428803" y="1774397"/>
            <a:ext cx="711499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en-US" sz="2400" b="1" kern="0" dirty="0" smtClean="0">
                <a:solidFill>
                  <a:schemeClr val="tx1"/>
                </a:solidFill>
                <a:latin typeface="Helvetica Neue LT Std 55 Roman" charset="0"/>
                <a:ea typeface="Helvetica Neue LT Std 55 Roman" charset="0"/>
                <a:cs typeface="Helvetica Neue LT Std 55 Roman" charset="0"/>
              </a:rPr>
              <a:t>What is a Budget?</a:t>
            </a:r>
            <a:endParaRPr lang="en-US" sz="2400" b="1" kern="0" dirty="0">
              <a:solidFill>
                <a:schemeClr val="tx1"/>
              </a:solidFill>
              <a:latin typeface="Helvetica Neue LT Std 55 Roman" charset="0"/>
              <a:ea typeface="Helvetica Neue LT Std 55 Roman" charset="0"/>
              <a:cs typeface="Helvetica Neue LT Std 55 Roman"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428803" y="3048000"/>
            <a:ext cx="8001000"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Bef>
                <a:spcPts val="1500"/>
              </a:spcBef>
            </a:pPr>
            <a:r>
              <a:rPr lang="en-US" sz="2000" dirty="0">
                <a:latin typeface="Helvetica Neue LT Std 55 Roman" charset="0"/>
                <a:ea typeface="Helvetica Neue LT Std 55 Roman" charset="0"/>
                <a:cs typeface="Helvetica Neue LT Std 55 Roman" charset="0"/>
              </a:rPr>
              <a:t>Realistic assessment so adjustments can be made </a:t>
            </a:r>
          </a:p>
          <a:p>
            <a:pPr eaLnBrk="1" hangingPunct="1">
              <a:spcBef>
                <a:spcPts val="1500"/>
              </a:spcBef>
            </a:pPr>
            <a:r>
              <a:rPr lang="en-US" sz="2000" dirty="0">
                <a:latin typeface="Helvetica Neue LT Std 55 Roman" charset="0"/>
                <a:ea typeface="Helvetica Neue LT Std 55 Roman" charset="0"/>
                <a:cs typeface="Helvetica Neue LT Std 55 Roman" charset="0"/>
              </a:rPr>
              <a:t>Increases focus on financial priorities</a:t>
            </a:r>
          </a:p>
          <a:p>
            <a:pPr eaLnBrk="1" hangingPunct="1">
              <a:spcBef>
                <a:spcPts val="1500"/>
              </a:spcBef>
            </a:pPr>
            <a:r>
              <a:rPr lang="en-US" sz="2000" dirty="0">
                <a:latin typeface="Helvetica Neue LT Std 55 Roman" charset="0"/>
                <a:ea typeface="Helvetica Neue LT Std 55 Roman" charset="0"/>
                <a:cs typeface="Helvetica Neue LT Std 55 Roman" charset="0"/>
              </a:rPr>
              <a:t>Identifies areas where overspending may occur, and raises consciousness of expenditures</a:t>
            </a:r>
          </a:p>
          <a:p>
            <a:pPr eaLnBrk="1" hangingPunct="1">
              <a:spcBef>
                <a:spcPts val="1500"/>
              </a:spcBef>
            </a:pPr>
            <a:r>
              <a:rPr lang="en-US" sz="2000" dirty="0">
                <a:latin typeface="Helvetica Neue LT Std 55 Roman" charset="0"/>
                <a:ea typeface="Helvetica Neue LT Std 55 Roman" charset="0"/>
                <a:cs typeface="Helvetica Neue LT Std 55 Roman" charset="0"/>
              </a:rPr>
              <a:t>Identifies areas where reduction of expenditures can result in additional cash flow to pay other bills, save or invest</a:t>
            </a:r>
          </a:p>
        </p:txBody>
      </p:sp>
      <p:sp>
        <p:nvSpPr>
          <p:cNvPr id="8" name="Rectangle 7"/>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Step 2 </a:t>
            </a:r>
            <a:r>
              <a:rPr lang="mr-IN" sz="2800" b="1" kern="0" dirty="0" smtClean="0">
                <a:solidFill>
                  <a:srgbClr val="284B23"/>
                </a:solidFill>
                <a:latin typeface="Helvetica Neue LT Std 75" charset="0"/>
                <a:ea typeface="Helvetica Neue LT Std 75" charset="0"/>
                <a:cs typeface="Helvetica Neue LT Std 75" charset="0"/>
              </a:rPr>
              <a:t>–</a:t>
            </a:r>
            <a:r>
              <a:rPr lang="en-US" sz="2800" b="1" kern="0" dirty="0" smtClean="0">
                <a:solidFill>
                  <a:srgbClr val="284B23"/>
                </a:solidFill>
                <a:latin typeface="Helvetica Neue LT Std 75" charset="0"/>
                <a:ea typeface="Helvetica Neue LT Std 75" charset="0"/>
                <a:cs typeface="Helvetica Neue LT Std 75" charset="0"/>
              </a:rPr>
              <a:t> Create a Budget</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2" name="Straight Connector 11"/>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4" name="Title 1"/>
          <p:cNvSpPr txBox="1">
            <a:spLocks/>
          </p:cNvSpPr>
          <p:nvPr/>
        </p:nvSpPr>
        <p:spPr bwMode="auto">
          <a:xfrm>
            <a:off x="428803" y="1774397"/>
            <a:ext cx="711499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en-US" sz="2400" b="1" dirty="0">
                <a:solidFill>
                  <a:schemeClr val="tx1"/>
                </a:solidFill>
                <a:latin typeface="Helvetica Neue LT Std 55 Roman" charset="0"/>
                <a:ea typeface="Helvetica Neue LT Std 55 Roman" charset="0"/>
                <a:cs typeface="Helvetica Neue LT Std 55 Roman" charset="0"/>
              </a:rPr>
              <a:t>Importance of Budgeting</a:t>
            </a:r>
            <a:endParaRPr lang="en-US" sz="2400" b="1" kern="0" dirty="0">
              <a:solidFill>
                <a:schemeClr val="tx1"/>
              </a:solidFill>
              <a:latin typeface="Helvetica Neue LT Std 55 Roman" charset="0"/>
              <a:ea typeface="Helvetica Neue LT Std 55 Roman" charset="0"/>
              <a:cs typeface="Helvetica Neue LT Std 55 Roman"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428803" y="3048000"/>
            <a:ext cx="8001000"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Bef>
                <a:spcPts val="1500"/>
              </a:spcBef>
            </a:pPr>
            <a:r>
              <a:rPr lang="en-US" sz="2000" dirty="0">
                <a:latin typeface="Helvetica Neue LT Std 55 Roman" charset="0"/>
                <a:ea typeface="Helvetica Neue LT Std 55 Roman" charset="0"/>
                <a:cs typeface="Helvetica Neue LT Std 55 Roman" charset="0"/>
              </a:rPr>
              <a:t>Needs – basic food, shelter and clothing</a:t>
            </a:r>
          </a:p>
          <a:p>
            <a:pPr eaLnBrk="1" hangingPunct="1">
              <a:spcBef>
                <a:spcPts val="1500"/>
              </a:spcBef>
            </a:pPr>
            <a:r>
              <a:rPr lang="en-US" sz="2000" dirty="0">
                <a:latin typeface="Helvetica Neue LT Std 55 Roman" charset="0"/>
                <a:ea typeface="Helvetica Neue LT Std 55 Roman" charset="0"/>
                <a:cs typeface="Helvetica Neue LT Std 55 Roman" charset="0"/>
              </a:rPr>
              <a:t>Obligations such as credit card debt, or loans which have legal consequences for non-payment</a:t>
            </a:r>
          </a:p>
          <a:p>
            <a:pPr eaLnBrk="1" hangingPunct="1">
              <a:spcBef>
                <a:spcPts val="1500"/>
              </a:spcBef>
            </a:pPr>
            <a:r>
              <a:rPr lang="en-US" sz="2000" dirty="0">
                <a:latin typeface="Helvetica Neue LT Std 55 Roman" charset="0"/>
                <a:ea typeface="Helvetica Neue LT Std 55 Roman" charset="0"/>
                <a:cs typeface="Helvetica Neue LT Std 55 Roman" charset="0"/>
              </a:rPr>
              <a:t>Savings – reserves</a:t>
            </a:r>
          </a:p>
          <a:p>
            <a:pPr eaLnBrk="1" hangingPunct="1">
              <a:spcBef>
                <a:spcPts val="1500"/>
              </a:spcBef>
            </a:pPr>
            <a:r>
              <a:rPr lang="en-US" sz="2000" dirty="0">
                <a:latin typeface="Helvetica Neue LT Std 55 Roman" charset="0"/>
                <a:ea typeface="Helvetica Neue LT Std 55 Roman" charset="0"/>
                <a:cs typeface="Helvetica Neue LT Std 55 Roman" charset="0"/>
              </a:rPr>
              <a:t>Investments, retirement, children’s education, home purchase</a:t>
            </a:r>
          </a:p>
          <a:p>
            <a:pPr eaLnBrk="1" hangingPunct="1">
              <a:spcBef>
                <a:spcPts val="1500"/>
              </a:spcBef>
            </a:pPr>
            <a:r>
              <a:rPr lang="en-US" sz="2000" dirty="0">
                <a:latin typeface="Helvetica Neue LT Std 55 Roman" charset="0"/>
                <a:ea typeface="Helvetica Neue LT Std 55 Roman" charset="0"/>
                <a:cs typeface="Helvetica Neue LT Std 55 Roman" charset="0"/>
              </a:rPr>
              <a:t>Wants – discretionary expenses</a:t>
            </a:r>
          </a:p>
        </p:txBody>
      </p:sp>
      <p:sp>
        <p:nvSpPr>
          <p:cNvPr id="8" name="Rectangle 7"/>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Step 2 </a:t>
            </a:r>
            <a:r>
              <a:rPr lang="mr-IN" sz="2800" b="1" kern="0" dirty="0" smtClean="0">
                <a:solidFill>
                  <a:srgbClr val="284B23"/>
                </a:solidFill>
                <a:latin typeface="Helvetica Neue LT Std 75" charset="0"/>
                <a:ea typeface="Helvetica Neue LT Std 75" charset="0"/>
                <a:cs typeface="Helvetica Neue LT Std 75" charset="0"/>
              </a:rPr>
              <a:t>–</a:t>
            </a:r>
            <a:r>
              <a:rPr lang="en-US" sz="2800" b="1" kern="0" dirty="0" smtClean="0">
                <a:solidFill>
                  <a:srgbClr val="284B23"/>
                </a:solidFill>
                <a:latin typeface="Helvetica Neue LT Std 75" charset="0"/>
                <a:ea typeface="Helvetica Neue LT Std 75" charset="0"/>
                <a:cs typeface="Helvetica Neue LT Std 75" charset="0"/>
              </a:rPr>
              <a:t> Create a Budget</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2" name="Straight Connector 11"/>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4" name="Title 1"/>
          <p:cNvSpPr txBox="1">
            <a:spLocks/>
          </p:cNvSpPr>
          <p:nvPr/>
        </p:nvSpPr>
        <p:spPr bwMode="auto">
          <a:xfrm>
            <a:off x="428803" y="1774397"/>
            <a:ext cx="711499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en-US" sz="2400" b="1" dirty="0">
                <a:solidFill>
                  <a:schemeClr val="tx1"/>
                </a:solidFill>
                <a:latin typeface="Helvetica Neue LT Std 55 Roman" charset="0"/>
                <a:ea typeface="Helvetica Neue LT Std 55 Roman" charset="0"/>
                <a:cs typeface="Helvetica Neue LT Std 55 Roman" charset="0"/>
              </a:rPr>
              <a:t>Budgeting Priorities</a:t>
            </a:r>
            <a:endParaRPr lang="en-US" sz="2400" b="1" kern="0" dirty="0">
              <a:solidFill>
                <a:schemeClr val="tx1"/>
              </a:solidFill>
              <a:latin typeface="Helvetica Neue LT Std 55 Roman" charset="0"/>
              <a:ea typeface="Helvetica Neue LT Std 55 Roman" charset="0"/>
              <a:cs typeface="Helvetica Neue LT Std 55 Roman"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428803" y="2841197"/>
            <a:ext cx="8001000"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Bef>
                <a:spcPts val="800"/>
              </a:spcBef>
              <a:buFont typeface="Tahoma" pitchFamily="34" charset="0"/>
              <a:buNone/>
            </a:pPr>
            <a:r>
              <a:rPr lang="en-US" sz="2000" b="1" dirty="0">
                <a:latin typeface="Helvetica Neue LT Std 55 Roman" charset="0"/>
                <a:ea typeface="Helvetica Neue LT Std 55 Roman" charset="0"/>
                <a:cs typeface="Helvetica Neue LT Std 55 Roman" charset="0"/>
              </a:rPr>
              <a:t>How do income and expenses match up?</a:t>
            </a:r>
          </a:p>
          <a:p>
            <a:pPr eaLnBrk="1" hangingPunct="1">
              <a:spcBef>
                <a:spcPts val="800"/>
              </a:spcBef>
              <a:buFont typeface="Tahoma" pitchFamily="34" charset="0"/>
              <a:buNone/>
            </a:pPr>
            <a:endParaRPr lang="en-US" sz="2000" b="1" dirty="0">
              <a:latin typeface="Helvetica Neue LT Std 55 Roman" charset="0"/>
              <a:ea typeface="Helvetica Neue LT Std 55 Roman" charset="0"/>
              <a:cs typeface="Helvetica Neue LT Std 55 Roman" charset="0"/>
            </a:endParaRPr>
          </a:p>
          <a:p>
            <a:pPr eaLnBrk="1" hangingPunct="1">
              <a:spcBef>
                <a:spcPct val="0"/>
              </a:spcBef>
            </a:pPr>
            <a:r>
              <a:rPr lang="en-US" sz="2000" dirty="0">
                <a:latin typeface="Helvetica Neue LT Std 55 Roman" charset="0"/>
                <a:ea typeface="Helvetica Neue LT Std 55 Roman" charset="0"/>
                <a:cs typeface="Helvetica Neue LT Std 55 Roman" charset="0"/>
              </a:rPr>
              <a:t>If income and expenses are equal: Managing, but not making any head way. No cash flow.  </a:t>
            </a:r>
            <a:endParaRPr lang="en-US" sz="2000" i="1" dirty="0">
              <a:latin typeface="Helvetica Neue LT Std 55 Roman" charset="0"/>
              <a:ea typeface="Helvetica Neue LT Std 55 Roman" charset="0"/>
              <a:cs typeface="Helvetica Neue LT Std 55 Roman" charset="0"/>
            </a:endParaRPr>
          </a:p>
          <a:p>
            <a:pPr eaLnBrk="1" hangingPunct="1">
              <a:spcBef>
                <a:spcPct val="0"/>
              </a:spcBef>
              <a:buFontTx/>
              <a:buNone/>
            </a:pPr>
            <a:r>
              <a:rPr lang="en-US" sz="2000" i="1" dirty="0">
                <a:latin typeface="Helvetica Neue LT Std 55 Roman" charset="0"/>
                <a:ea typeface="Helvetica Neue LT Std 55 Roman" charset="0"/>
                <a:cs typeface="Helvetica Neue LT Std 55 Roman" charset="0"/>
              </a:rPr>
              <a:t>	Review Expenses</a:t>
            </a:r>
            <a:r>
              <a:rPr lang="en-US" sz="2000" dirty="0">
                <a:latin typeface="Helvetica Neue LT Std 55 Roman" charset="0"/>
                <a:ea typeface="Helvetica Neue LT Std 55 Roman" charset="0"/>
                <a:cs typeface="Helvetica Neue LT Std 55 Roman" charset="0"/>
              </a:rPr>
              <a:t>: Are there any reductions in expenses that can be used to pay down debt, increase savings, or investments?</a:t>
            </a:r>
          </a:p>
          <a:p>
            <a:pPr eaLnBrk="1" hangingPunct="1">
              <a:spcBef>
                <a:spcPts val="800"/>
              </a:spcBef>
              <a:buFontTx/>
              <a:buNone/>
            </a:pPr>
            <a:endParaRPr lang="en-US" sz="2000" dirty="0">
              <a:latin typeface="Helvetica Neue LT Std 55 Roman" charset="0"/>
              <a:ea typeface="Helvetica Neue LT Std 55 Roman" charset="0"/>
              <a:cs typeface="Helvetica Neue LT Std 55 Roman" charset="0"/>
            </a:endParaRPr>
          </a:p>
          <a:p>
            <a:pPr eaLnBrk="1" hangingPunct="1">
              <a:spcBef>
                <a:spcPct val="0"/>
              </a:spcBef>
            </a:pPr>
            <a:r>
              <a:rPr lang="en-US" sz="2000" dirty="0">
                <a:latin typeface="Helvetica Neue LT Std 55 Roman" charset="0"/>
                <a:ea typeface="Helvetica Neue LT Std 55 Roman" charset="0"/>
                <a:cs typeface="Helvetica Neue LT Std 55 Roman" charset="0"/>
              </a:rPr>
              <a:t>If income exceeds expenditures: A good position, = positive cash flow. </a:t>
            </a:r>
            <a:endParaRPr lang="en-US" sz="2000" i="1" dirty="0">
              <a:latin typeface="Helvetica Neue LT Std 55 Roman" charset="0"/>
              <a:ea typeface="Helvetica Neue LT Std 55 Roman" charset="0"/>
              <a:cs typeface="Helvetica Neue LT Std 55 Roman" charset="0"/>
            </a:endParaRPr>
          </a:p>
          <a:p>
            <a:pPr eaLnBrk="1" hangingPunct="1">
              <a:spcBef>
                <a:spcPct val="0"/>
              </a:spcBef>
              <a:buFontTx/>
              <a:buNone/>
            </a:pPr>
            <a:r>
              <a:rPr lang="en-US" sz="2000" i="1" dirty="0">
                <a:latin typeface="Helvetica Neue LT Std 55 Roman" charset="0"/>
                <a:ea typeface="Helvetica Neue LT Std 55 Roman" charset="0"/>
                <a:cs typeface="Helvetica Neue LT Std 55 Roman" charset="0"/>
              </a:rPr>
              <a:t>	Review</a:t>
            </a:r>
            <a:r>
              <a:rPr lang="en-US" sz="2000" dirty="0">
                <a:latin typeface="Helvetica Neue LT Std 55 Roman" charset="0"/>
                <a:ea typeface="Helvetica Neue LT Std 55 Roman" charset="0"/>
                <a:cs typeface="Helvetica Neue LT Std 55 Roman" charset="0"/>
              </a:rPr>
              <a:t> </a:t>
            </a:r>
            <a:r>
              <a:rPr lang="en-US" sz="2000" i="1" dirty="0">
                <a:latin typeface="Helvetica Neue LT Std 55 Roman" charset="0"/>
                <a:ea typeface="Helvetica Neue LT Std 55 Roman" charset="0"/>
                <a:cs typeface="Helvetica Neue LT Std 55 Roman" charset="0"/>
              </a:rPr>
              <a:t>Expenditures</a:t>
            </a:r>
            <a:r>
              <a:rPr lang="en-US" sz="2000" dirty="0">
                <a:latin typeface="Helvetica Neue LT Std 55 Roman" charset="0"/>
                <a:ea typeface="Helvetica Neue LT Std 55 Roman" charset="0"/>
                <a:cs typeface="Helvetica Neue LT Std 55 Roman" charset="0"/>
              </a:rPr>
              <a:t>: Are there expenses that can be reduced to increase saving and investment?</a:t>
            </a:r>
          </a:p>
        </p:txBody>
      </p:sp>
      <p:sp>
        <p:nvSpPr>
          <p:cNvPr id="8" name="Rectangle 7"/>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Step 2 </a:t>
            </a:r>
            <a:r>
              <a:rPr lang="mr-IN" sz="2800" b="1" kern="0" dirty="0" smtClean="0">
                <a:solidFill>
                  <a:srgbClr val="284B23"/>
                </a:solidFill>
                <a:latin typeface="Helvetica Neue LT Std 75" charset="0"/>
                <a:ea typeface="Helvetica Neue LT Std 75" charset="0"/>
                <a:cs typeface="Helvetica Neue LT Std 75" charset="0"/>
              </a:rPr>
              <a:t>–</a:t>
            </a:r>
            <a:r>
              <a:rPr lang="en-US" sz="2800" b="1" kern="0" dirty="0" smtClean="0">
                <a:solidFill>
                  <a:srgbClr val="284B23"/>
                </a:solidFill>
                <a:latin typeface="Helvetica Neue LT Std 75" charset="0"/>
                <a:ea typeface="Helvetica Neue LT Std 75" charset="0"/>
                <a:cs typeface="Helvetica Neue LT Std 75" charset="0"/>
              </a:rPr>
              <a:t> Create a Budget</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2" name="Straight Connector 11"/>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4" name="Title 1"/>
          <p:cNvSpPr txBox="1">
            <a:spLocks/>
          </p:cNvSpPr>
          <p:nvPr/>
        </p:nvSpPr>
        <p:spPr bwMode="auto">
          <a:xfrm>
            <a:off x="428803" y="1774397"/>
            <a:ext cx="711499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en-US" sz="2400" b="1" dirty="0">
                <a:solidFill>
                  <a:schemeClr val="tx1"/>
                </a:solidFill>
                <a:latin typeface="Helvetica Neue LT Std 55 Roman" charset="0"/>
                <a:ea typeface="Helvetica Neue LT Std 55 Roman" charset="0"/>
                <a:cs typeface="Helvetica Neue LT Std 55 Roman" charset="0"/>
              </a:rPr>
              <a:t>Creating the Budget</a:t>
            </a:r>
            <a:endParaRPr lang="en-US" sz="2400" b="1" kern="0" dirty="0">
              <a:solidFill>
                <a:schemeClr val="tx1"/>
              </a:solidFill>
              <a:latin typeface="Helvetica Neue LT Std 55 Roman" charset="0"/>
              <a:ea typeface="Helvetica Neue LT Std 55 Roman" charset="0"/>
              <a:cs typeface="Helvetica Neue LT Std 55 Roman"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0" y="457199"/>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464772" y="3969833"/>
            <a:ext cx="6088428" cy="2202367"/>
          </a:xfrm>
        </p:spPr>
        <p:txBody>
          <a:bodyPr>
            <a:normAutofit/>
          </a:bodyPr>
          <a:lstStyle/>
          <a:p>
            <a:pPr>
              <a:buNone/>
            </a:pPr>
            <a:r>
              <a:rPr lang="en-US" sz="1800" dirty="0" smtClean="0">
                <a:solidFill>
                  <a:schemeClr val="tx1"/>
                </a:solidFill>
                <a:latin typeface="Helvetica Neue LT Std 55 Roman" charset="0"/>
                <a:ea typeface="Helvetica Neue LT Std 55 Roman" charset="0"/>
                <a:cs typeface="Helvetica Neue LT Std 55 Roman" charset="0"/>
              </a:rPr>
              <a:t>It consists of 5 two-hour-long workshops:</a:t>
            </a:r>
            <a:br>
              <a:rPr lang="en-US" sz="1800" dirty="0" smtClean="0">
                <a:solidFill>
                  <a:schemeClr val="tx1"/>
                </a:solidFill>
                <a:latin typeface="Helvetica Neue LT Std 55 Roman" charset="0"/>
                <a:ea typeface="Helvetica Neue LT Std 55 Roman" charset="0"/>
                <a:cs typeface="Helvetica Neue LT Std 55 Roman" charset="0"/>
              </a:rPr>
            </a:br>
            <a:endParaRPr lang="en-US" sz="1800" dirty="0" smtClean="0">
              <a:solidFill>
                <a:schemeClr val="tx1"/>
              </a:solidFill>
              <a:latin typeface="Helvetica Neue LT Std 55 Roman" charset="0"/>
              <a:ea typeface="Helvetica Neue LT Std 55 Roman" charset="0"/>
              <a:cs typeface="Helvetica Neue LT Std 55 Roman" charset="0"/>
            </a:endParaRPr>
          </a:p>
          <a:p>
            <a:r>
              <a:rPr lang="en-US" sz="1800" b="1" dirty="0">
                <a:solidFill>
                  <a:schemeClr val="tx1"/>
                </a:solidFill>
                <a:latin typeface="Helvetica Neue LT Std 75" charset="0"/>
                <a:ea typeface="Helvetica Neue LT Std 75" charset="0"/>
                <a:cs typeface="Helvetica Neue LT Std 75" charset="0"/>
              </a:rPr>
              <a:t>Topic </a:t>
            </a:r>
            <a:r>
              <a:rPr lang="en-US" sz="1800" b="1" dirty="0" smtClean="0">
                <a:solidFill>
                  <a:schemeClr val="tx1"/>
                </a:solidFill>
                <a:latin typeface="Helvetica Neue LT Std 75" charset="0"/>
                <a:ea typeface="Helvetica Neue LT Std 75" charset="0"/>
                <a:cs typeface="Helvetica Neue LT Std 75" charset="0"/>
              </a:rPr>
              <a:t>1: Basic </a:t>
            </a:r>
            <a:r>
              <a:rPr lang="en-US" sz="1800" b="1" dirty="0">
                <a:solidFill>
                  <a:schemeClr val="tx1"/>
                </a:solidFill>
                <a:latin typeface="Helvetica Neue LT Std 75" charset="0"/>
                <a:ea typeface="Helvetica Neue LT Std 75" charset="0"/>
                <a:cs typeface="Helvetica Neue LT Std 75" charset="0"/>
              </a:rPr>
              <a:t>Money Management &amp; </a:t>
            </a:r>
            <a:r>
              <a:rPr lang="en-US" sz="1800" b="1" dirty="0" smtClean="0">
                <a:solidFill>
                  <a:schemeClr val="tx1"/>
                </a:solidFill>
                <a:latin typeface="Helvetica Neue LT Std 75" charset="0"/>
                <a:ea typeface="Helvetica Neue LT Std 75" charset="0"/>
                <a:cs typeface="Helvetica Neue LT Std 75" charset="0"/>
              </a:rPr>
              <a:t>Budgeting</a:t>
            </a:r>
          </a:p>
          <a:p>
            <a:r>
              <a:rPr lang="en-US" sz="1800" dirty="0">
                <a:solidFill>
                  <a:schemeClr val="tx1"/>
                </a:solidFill>
                <a:latin typeface="Helvetica Neue LT Std 55 Roman" charset="0"/>
                <a:ea typeface="Helvetica Neue LT Std 55 Roman" charset="0"/>
                <a:cs typeface="Helvetica Neue LT Std 55 Roman" charset="0"/>
              </a:rPr>
              <a:t>Topic 2: Banking &amp; Basic Financial Transactions</a:t>
            </a:r>
          </a:p>
          <a:p>
            <a:r>
              <a:rPr lang="en-US" sz="1800" dirty="0">
                <a:solidFill>
                  <a:schemeClr val="tx1"/>
                </a:solidFill>
                <a:latin typeface="Helvetica Neue LT Std 55 Roman" charset="0"/>
                <a:ea typeface="Helvetica Neue LT Std 55 Roman" charset="0"/>
                <a:cs typeface="Helvetica Neue LT Std 55 Roman" charset="0"/>
              </a:rPr>
              <a:t>Topic 3: </a:t>
            </a:r>
            <a:r>
              <a:rPr lang="en-US" sz="1800" dirty="0" smtClean="0">
                <a:solidFill>
                  <a:schemeClr val="tx1"/>
                </a:solidFill>
                <a:latin typeface="Helvetica Neue LT Std 55 Roman" charset="0"/>
                <a:ea typeface="Helvetica Neue LT Std 55 Roman" charset="0"/>
                <a:cs typeface="Helvetica Neue LT Std 55 Roman" charset="0"/>
              </a:rPr>
              <a:t>Credit</a:t>
            </a:r>
          </a:p>
          <a:p>
            <a:r>
              <a:rPr lang="en-US" sz="1800" dirty="0">
                <a:solidFill>
                  <a:schemeClr val="tx1"/>
                </a:solidFill>
                <a:latin typeface="Helvetica Neue LT Std 55 Roman" charset="0"/>
                <a:ea typeface="Helvetica Neue LT Std 55 Roman" charset="0"/>
                <a:cs typeface="Helvetica Neue LT Std 55 Roman" charset="0"/>
              </a:rPr>
              <a:t>Topic </a:t>
            </a:r>
            <a:r>
              <a:rPr lang="en-US" sz="1800" dirty="0" smtClean="0">
                <a:solidFill>
                  <a:schemeClr val="tx1"/>
                </a:solidFill>
                <a:latin typeface="Helvetica Neue LT Std 55 Roman" charset="0"/>
                <a:ea typeface="Helvetica Neue LT Std 55 Roman" charset="0"/>
                <a:cs typeface="Helvetica Neue LT Std 55 Roman" charset="0"/>
              </a:rPr>
              <a:t>4: </a:t>
            </a:r>
            <a:r>
              <a:rPr lang="en-US" sz="1800" dirty="0">
                <a:solidFill>
                  <a:schemeClr val="tx1"/>
                </a:solidFill>
                <a:latin typeface="Helvetica Neue LT Std 55 Roman" charset="0"/>
                <a:ea typeface="Helvetica Neue LT Std 55 Roman" charset="0"/>
                <a:cs typeface="Helvetica Neue LT Std 55 Roman" charset="0"/>
              </a:rPr>
              <a:t>Creating a Profitable </a:t>
            </a:r>
            <a:r>
              <a:rPr lang="en-US" sz="1800" dirty="0" smtClean="0">
                <a:solidFill>
                  <a:schemeClr val="tx1"/>
                </a:solidFill>
                <a:latin typeface="Helvetica Neue LT Std 55 Roman" charset="0"/>
                <a:ea typeface="Helvetica Neue LT Std 55 Roman" charset="0"/>
                <a:cs typeface="Helvetica Neue LT Std 55 Roman" charset="0"/>
              </a:rPr>
              <a:t>Business</a:t>
            </a:r>
          </a:p>
          <a:p>
            <a:r>
              <a:rPr lang="en-US" sz="1800" dirty="0">
                <a:solidFill>
                  <a:schemeClr val="tx1"/>
                </a:solidFill>
                <a:latin typeface="Helvetica Neue LT Std 55 Roman" charset="0"/>
                <a:ea typeface="Helvetica Neue LT Std 55 Roman" charset="0"/>
                <a:cs typeface="Helvetica Neue LT Std 55 Roman" charset="0"/>
              </a:rPr>
              <a:t>Topic 5: Basic Financial </a:t>
            </a:r>
            <a:r>
              <a:rPr lang="en-US" sz="1800" dirty="0" smtClean="0">
                <a:solidFill>
                  <a:schemeClr val="tx1"/>
                </a:solidFill>
                <a:latin typeface="Helvetica Neue LT Std 55 Roman" charset="0"/>
                <a:ea typeface="Helvetica Neue LT Std 55 Roman" charset="0"/>
                <a:cs typeface="Helvetica Neue LT Std 55 Roman" charset="0"/>
              </a:rPr>
              <a:t>Statements</a:t>
            </a:r>
            <a:endParaRPr lang="en-US" sz="1800" dirty="0">
              <a:solidFill>
                <a:schemeClr val="tx1"/>
              </a:solidFill>
              <a:latin typeface="Helvetica Neue LT Std 55 Roman" charset="0"/>
              <a:ea typeface="Helvetica Neue LT Std 55 Roman" charset="0"/>
              <a:cs typeface="Helvetica Neue LT Std 55 Roman" charset="0"/>
            </a:endParaRPr>
          </a:p>
          <a:p>
            <a:endParaRPr lang="en-US" sz="1800" dirty="0" smtClean="0">
              <a:latin typeface="Helvetica Neue LT Std 55 Roman" charset="0"/>
              <a:ea typeface="Helvetica Neue LT Std 55 Roman" charset="0"/>
              <a:cs typeface="Helvetica Neue LT Std 55 Roman" charset="0"/>
            </a:endParaRPr>
          </a:p>
          <a:p>
            <a:endParaRPr lang="en-US" sz="1800" dirty="0" smtClean="0">
              <a:latin typeface="Helvetica Neue LT Std 55 Roman" charset="0"/>
              <a:ea typeface="Helvetica Neue LT Std 55 Roman" charset="0"/>
              <a:cs typeface="Helvetica Neue LT Std 55 Roman" charset="0"/>
            </a:endParaRPr>
          </a:p>
        </p:txBody>
      </p:sp>
      <p:sp>
        <p:nvSpPr>
          <p:cNvPr id="6" name="Title 1"/>
          <p:cNvSpPr txBox="1">
            <a:spLocks/>
          </p:cNvSpPr>
          <p:nvPr/>
        </p:nvSpPr>
        <p:spPr bwMode="auto">
          <a:xfrm>
            <a:off x="428803" y="762000"/>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Introduction</a:t>
            </a:r>
            <a:endParaRPr lang="en-US" sz="2800" b="1" kern="0" dirty="0">
              <a:solidFill>
                <a:srgbClr val="284B23"/>
              </a:solidFill>
              <a:latin typeface="Helvetica Neue LT Std 75" charset="0"/>
              <a:ea typeface="Helvetica Neue LT Std 75" charset="0"/>
              <a:cs typeface="Helvetica Neue LT Std 75" charset="0"/>
            </a:endParaRPr>
          </a:p>
        </p:txBody>
      </p:sp>
      <p:sp>
        <p:nvSpPr>
          <p:cNvPr id="7" name="Rectangle 6"/>
          <p:cNvSpPr/>
          <p:nvPr/>
        </p:nvSpPr>
        <p:spPr>
          <a:xfrm>
            <a:off x="0" y="0"/>
            <a:ext cx="9174290" cy="457200"/>
          </a:xfrm>
          <a:prstGeom prst="rect">
            <a:avLst/>
          </a:prstGeom>
          <a:solidFill>
            <a:srgbClr val="284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txBox="1">
            <a:spLocks/>
          </p:cNvSpPr>
          <p:nvPr/>
        </p:nvSpPr>
        <p:spPr bwMode="auto">
          <a:xfrm>
            <a:off x="2286000" y="139211"/>
            <a:ext cx="5077003" cy="2055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900" b="1" kern="0" spc="-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900" b="1" kern="0" spc="-50" dirty="0">
              <a:solidFill>
                <a:schemeClr val="bg1"/>
              </a:solidFill>
              <a:latin typeface="Helvetica Neue LT Std 75" charset="0"/>
              <a:ea typeface="Helvetica Neue LT Std 75" charset="0"/>
              <a:cs typeface="Helvetica Neue LT Std 75" charset="0"/>
            </a:endParaRPr>
          </a:p>
        </p:txBody>
      </p:sp>
      <p:sp>
        <p:nvSpPr>
          <p:cNvPr id="11" name="Rectangle 10"/>
          <p:cNvSpPr/>
          <p:nvPr/>
        </p:nvSpPr>
        <p:spPr>
          <a:xfrm>
            <a:off x="428802" y="1969150"/>
            <a:ext cx="7191197" cy="1477328"/>
          </a:xfrm>
          <a:prstGeom prst="rect">
            <a:avLst/>
          </a:prstGeom>
        </p:spPr>
        <p:txBody>
          <a:bodyPr wrap="square">
            <a:spAutoFit/>
          </a:bodyPr>
          <a:lstStyle/>
          <a:p>
            <a:pPr marL="0" marR="0">
              <a:spcBef>
                <a:spcPts val="0"/>
              </a:spcBef>
              <a:spcAft>
                <a:spcPts val="0"/>
              </a:spcAft>
            </a:pPr>
            <a:r>
              <a:rPr lang="en-US" dirty="0">
                <a:latin typeface="Helvetica Neue LT Std 55 Roman" charset="0"/>
                <a:ea typeface="Helvetica Neue LT Std 55 Roman" charset="0"/>
                <a:cs typeface="Helvetica Neue LT Std 55 Roman" charset="0"/>
              </a:rPr>
              <a:t>This curriculum was created as part of a project between the New York City Department of Consumer Affairs Office of Financial Empowerment and Make the Road New York, with the support of Citi Community </a:t>
            </a:r>
            <a:r>
              <a:rPr lang="en-US" dirty="0" smtClean="0">
                <a:latin typeface="Helvetica Neue LT Std 55 Roman" charset="0"/>
                <a:ea typeface="Helvetica Neue LT Std 55 Roman" charset="0"/>
                <a:cs typeface="Helvetica Neue LT Std 55 Roman" charset="0"/>
              </a:rPr>
              <a:t>Development </a:t>
            </a:r>
            <a:r>
              <a:rPr lang="en-US" dirty="0">
                <a:latin typeface="Helvetica Neue LT Std 55 Roman" charset="0"/>
                <a:ea typeface="Helvetica Neue LT Std 55 Roman" charset="0"/>
                <a:cs typeface="Helvetica Neue LT Std 55 Roman" charset="0"/>
              </a:rPr>
              <a:t>to integrate financial empowerment tools and training into the cooperative development process.</a:t>
            </a:r>
            <a:endParaRPr lang="en-US" dirty="0">
              <a:effectLst/>
              <a:latin typeface="Helvetica Neue LT Std 55 Roman" charset="0"/>
              <a:ea typeface="Helvetica Neue LT Std 55 Roman" charset="0"/>
              <a:cs typeface="Helvetica Neue LT Std 55 Roman" charset="0"/>
            </a:endParaRPr>
          </a:p>
        </p:txBody>
      </p:sp>
      <p:cxnSp>
        <p:nvCxnSpPr>
          <p:cNvPr id="13" name="Straight Connector 12"/>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01470"/>
            <a:ext cx="1219199" cy="275067"/>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428803" y="2841197"/>
            <a:ext cx="8001000"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spcBef>
                <a:spcPts val="1000"/>
              </a:spcBef>
              <a:buNone/>
            </a:pPr>
            <a:r>
              <a:rPr lang="en-US" sz="2000" dirty="0">
                <a:latin typeface="Helvetica Neue LT Std 55 Roman" charset="0"/>
                <a:ea typeface="Helvetica Neue LT Std 55 Roman" charset="0"/>
                <a:cs typeface="Helvetica Neue LT Std 55 Roman" charset="0"/>
              </a:rPr>
              <a:t>If expenses exceed income: You are losing ground, especially if using credit to cover expenses = negative cash flow. Only two options</a:t>
            </a:r>
            <a:r>
              <a:rPr lang="en-US" sz="2000" dirty="0" smtClean="0">
                <a:latin typeface="Helvetica Neue LT Std 55 Roman" charset="0"/>
                <a:ea typeface="Helvetica Neue LT Std 55 Roman" charset="0"/>
                <a:cs typeface="Helvetica Neue LT Std 55 Roman" charset="0"/>
              </a:rPr>
              <a:t>:</a:t>
            </a:r>
          </a:p>
          <a:p>
            <a:pPr marL="857250" lvl="1" indent="-457200" eaLnBrk="1" hangingPunct="1">
              <a:spcBef>
                <a:spcPts val="1000"/>
              </a:spcBef>
              <a:buFont typeface="+mj-lt"/>
              <a:buAutoNum type="arabicPeriod"/>
            </a:pPr>
            <a:r>
              <a:rPr lang="en-US" sz="2000" dirty="0" smtClean="0">
                <a:latin typeface="Helvetica Neue LT Std 55 Roman" charset="0"/>
                <a:ea typeface="Helvetica Neue LT Std 55 Roman" charset="0"/>
                <a:cs typeface="Helvetica Neue LT Std 55 Roman" charset="0"/>
              </a:rPr>
              <a:t>Increase revenues, </a:t>
            </a:r>
            <a:r>
              <a:rPr lang="en-US" sz="2000" i="1" dirty="0" smtClean="0">
                <a:latin typeface="Helvetica Neue LT Std 55 Roman" charset="0"/>
                <a:ea typeface="Helvetica Neue LT Std 55 Roman" charset="0"/>
                <a:cs typeface="Helvetica Neue LT Std 55 Roman" charset="0"/>
              </a:rPr>
              <a:t>and/or</a:t>
            </a:r>
          </a:p>
          <a:p>
            <a:pPr marL="857250" lvl="1" indent="-457200" eaLnBrk="1" hangingPunct="1">
              <a:spcBef>
                <a:spcPts val="1000"/>
              </a:spcBef>
              <a:buFont typeface="+mj-lt"/>
              <a:buAutoNum type="arabicPeriod"/>
            </a:pPr>
            <a:r>
              <a:rPr lang="en-US" sz="2000" dirty="0" smtClean="0">
                <a:latin typeface="Helvetica Neue LT Std 55 Roman" charset="0"/>
                <a:ea typeface="Helvetica Neue LT Std 55 Roman" charset="0"/>
                <a:cs typeface="Helvetica Neue LT Std 55 Roman" charset="0"/>
              </a:rPr>
              <a:t>Decrease expenses</a:t>
            </a:r>
            <a:endParaRPr lang="en-US" sz="2000" dirty="0">
              <a:latin typeface="Helvetica Neue LT Std 55 Roman" charset="0"/>
              <a:ea typeface="Helvetica Neue LT Std 55 Roman" charset="0"/>
              <a:cs typeface="Helvetica Neue LT Std 55 Roman" charset="0"/>
            </a:endParaRPr>
          </a:p>
        </p:txBody>
      </p:sp>
      <p:sp>
        <p:nvSpPr>
          <p:cNvPr id="9" name="Rectangle 8"/>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Step 2 </a:t>
            </a:r>
            <a:r>
              <a:rPr lang="mr-IN" sz="2800" b="1" kern="0" dirty="0" smtClean="0">
                <a:solidFill>
                  <a:srgbClr val="284B23"/>
                </a:solidFill>
                <a:latin typeface="Helvetica Neue LT Std 75" charset="0"/>
                <a:ea typeface="Helvetica Neue LT Std 75" charset="0"/>
                <a:cs typeface="Helvetica Neue LT Std 75" charset="0"/>
              </a:rPr>
              <a:t>–</a:t>
            </a:r>
            <a:r>
              <a:rPr lang="en-US" sz="2800" b="1" kern="0" dirty="0" smtClean="0">
                <a:solidFill>
                  <a:srgbClr val="284B23"/>
                </a:solidFill>
                <a:latin typeface="Helvetica Neue LT Std 75" charset="0"/>
                <a:ea typeface="Helvetica Neue LT Std 75" charset="0"/>
                <a:cs typeface="Helvetica Neue LT Std 75" charset="0"/>
              </a:rPr>
              <a:t> Create a Budget</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3" name="Straight Connector 12"/>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5" name="Title 1"/>
          <p:cNvSpPr txBox="1">
            <a:spLocks/>
          </p:cNvSpPr>
          <p:nvPr/>
        </p:nvSpPr>
        <p:spPr bwMode="auto">
          <a:xfrm>
            <a:off x="428803" y="1774397"/>
            <a:ext cx="711499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en-US" sz="2400" b="1" dirty="0">
                <a:solidFill>
                  <a:schemeClr val="tx1"/>
                </a:solidFill>
                <a:latin typeface="Helvetica Neue LT Std 55 Roman" charset="0"/>
                <a:ea typeface="Helvetica Neue LT Std 55 Roman" charset="0"/>
                <a:cs typeface="Helvetica Neue LT Std 55 Roman" charset="0"/>
              </a:rPr>
              <a:t>Creating the Budget</a:t>
            </a:r>
            <a:endParaRPr lang="en-US" sz="2400" b="1" kern="0" dirty="0">
              <a:solidFill>
                <a:schemeClr val="tx1"/>
              </a:solidFill>
              <a:latin typeface="Helvetica Neue LT Std 55 Roman" charset="0"/>
              <a:ea typeface="Helvetica Neue LT Std 55 Roman" charset="0"/>
              <a:cs typeface="Helvetica Neue LT Std 55 Roman"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428803" y="2841197"/>
            <a:ext cx="8001000" cy="3200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r>
              <a:rPr lang="en-US" sz="2000" kern="0" dirty="0">
                <a:latin typeface="Helvetica Neue LT Std 55 Roman" charset="0"/>
                <a:ea typeface="Helvetica Neue LT Std 55 Roman" charset="0"/>
                <a:cs typeface="Helvetica Neue LT Std 55 Roman" charset="0"/>
              </a:rPr>
              <a:t>Review “Current Income &amp; Expense Statement”</a:t>
            </a:r>
          </a:p>
          <a:p>
            <a:pPr eaLnBrk="1" hangingPunct="1"/>
            <a:r>
              <a:rPr lang="en-US" sz="2000" kern="0" dirty="0">
                <a:latin typeface="Helvetica Neue LT Std 55 Roman" charset="0"/>
                <a:ea typeface="Helvetica Neue LT Std 55 Roman" charset="0"/>
                <a:cs typeface="Helvetica Neue LT Std 55 Roman" charset="0"/>
              </a:rPr>
              <a:t>Prioritize – decide where available funds will be allocated</a:t>
            </a:r>
          </a:p>
          <a:p>
            <a:pPr eaLnBrk="1" hangingPunct="1"/>
            <a:r>
              <a:rPr lang="en-US" sz="2000" kern="0" dirty="0">
                <a:latin typeface="Helvetica Neue LT Std 55 Roman" charset="0"/>
                <a:ea typeface="Helvetica Neue LT Std 55 Roman" charset="0"/>
                <a:cs typeface="Helvetica Neue LT Std 55 Roman" charset="0"/>
              </a:rPr>
              <a:t>Reduce expenditures anywhere </a:t>
            </a:r>
            <a:r>
              <a:rPr lang="en-US" sz="2000" kern="0" dirty="0" smtClean="0">
                <a:latin typeface="Helvetica Neue LT Std 55 Roman" charset="0"/>
                <a:ea typeface="Helvetica Neue LT Std 55 Roman" charset="0"/>
                <a:cs typeface="Helvetica Neue LT Std 55 Roman" charset="0"/>
              </a:rPr>
              <a:t>possible</a:t>
            </a:r>
            <a:endParaRPr lang="en-US" sz="2000" kern="0" dirty="0">
              <a:latin typeface="Helvetica Neue LT Std 55 Roman" charset="0"/>
              <a:ea typeface="Helvetica Neue LT Std 55 Roman" charset="0"/>
              <a:cs typeface="Helvetica Neue LT Std 55 Roman" charset="0"/>
            </a:endParaRPr>
          </a:p>
        </p:txBody>
      </p:sp>
      <p:sp>
        <p:nvSpPr>
          <p:cNvPr id="9" name="Rectangle 8"/>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Step 2 </a:t>
            </a:r>
            <a:r>
              <a:rPr lang="mr-IN" sz="2800" b="1" kern="0" dirty="0" smtClean="0">
                <a:solidFill>
                  <a:srgbClr val="284B23"/>
                </a:solidFill>
                <a:latin typeface="Helvetica Neue LT Std 75" charset="0"/>
                <a:ea typeface="Helvetica Neue LT Std 75" charset="0"/>
                <a:cs typeface="Helvetica Neue LT Std 75" charset="0"/>
              </a:rPr>
              <a:t>–</a:t>
            </a:r>
            <a:r>
              <a:rPr lang="en-US" sz="2800" b="1" kern="0" dirty="0" smtClean="0">
                <a:solidFill>
                  <a:srgbClr val="284B23"/>
                </a:solidFill>
                <a:latin typeface="Helvetica Neue LT Std 75" charset="0"/>
                <a:ea typeface="Helvetica Neue LT Std 75" charset="0"/>
                <a:cs typeface="Helvetica Neue LT Std 75" charset="0"/>
              </a:rPr>
              <a:t> Create a Budget</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3" name="Straight Connector 12"/>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5" name="Title 1"/>
          <p:cNvSpPr txBox="1">
            <a:spLocks/>
          </p:cNvSpPr>
          <p:nvPr/>
        </p:nvSpPr>
        <p:spPr bwMode="auto">
          <a:xfrm>
            <a:off x="428803" y="1774397"/>
            <a:ext cx="7114997"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en-US" sz="2400" b="1" dirty="0">
                <a:solidFill>
                  <a:schemeClr val="tx1"/>
                </a:solidFill>
                <a:latin typeface="Helvetica Neue LT Std 75" charset="0"/>
                <a:ea typeface="Helvetica Neue LT Std 75" charset="0"/>
                <a:cs typeface="Helvetica Neue LT Std 75" charset="0"/>
              </a:rPr>
              <a:t>Prepare the Budget</a:t>
            </a:r>
            <a:endParaRPr lang="en-US" sz="2400" b="1" kern="0" dirty="0">
              <a:solidFill>
                <a:schemeClr val="tx1"/>
              </a:solidFill>
              <a:latin typeface="Helvetica Neue LT Std 55 Roman" charset="0"/>
              <a:ea typeface="Helvetica Neue LT Std 55 Roman" charset="0"/>
              <a:cs typeface="Helvetica Neue LT Std 55 Roman"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p:cNvSpPr>
            <a:spLocks noGrp="1"/>
          </p:cNvSpPr>
          <p:nvPr>
            <p:ph idx="4294967295"/>
          </p:nvPr>
        </p:nvSpPr>
        <p:spPr>
          <a:xfrm>
            <a:off x="428803" y="2057400"/>
            <a:ext cx="5895797" cy="3405188"/>
          </a:xfrm>
          <a:prstGeom prst="rect">
            <a:avLst/>
          </a:prstGeom>
        </p:spPr>
        <p:txBody>
          <a:bodyPr/>
          <a:lstStyle/>
          <a:p>
            <a:pPr eaLnBrk="1" hangingPunct="1">
              <a:spcBef>
                <a:spcPts val="800"/>
              </a:spcBef>
            </a:pPr>
            <a:r>
              <a:rPr lang="en-US" sz="2400" b="1" dirty="0" smtClean="0">
                <a:solidFill>
                  <a:schemeClr val="tx1"/>
                </a:solidFill>
                <a:latin typeface="Helvetica Neue LT Std 55 Roman" charset="0"/>
                <a:ea typeface="Helvetica Neue LT Std 55 Roman" charset="0"/>
                <a:cs typeface="Helvetica Neue LT Std 55 Roman" charset="0"/>
              </a:rPr>
              <a:t>Allocate portions of income to savings and/or investments</a:t>
            </a:r>
          </a:p>
          <a:p>
            <a:pPr eaLnBrk="1" hangingPunct="1">
              <a:spcBef>
                <a:spcPts val="800"/>
              </a:spcBef>
            </a:pPr>
            <a:endParaRPr lang="en-US" sz="2400" dirty="0" smtClean="0">
              <a:solidFill>
                <a:schemeClr val="tx1"/>
              </a:solidFill>
              <a:latin typeface="Helvetica Neue LT Std 55 Roman" charset="0"/>
              <a:ea typeface="Helvetica Neue LT Std 55 Roman" charset="0"/>
              <a:cs typeface="Helvetica Neue LT Std 55 Roman" charset="0"/>
            </a:endParaRPr>
          </a:p>
          <a:p>
            <a:pPr eaLnBrk="1" hangingPunct="1">
              <a:spcBef>
                <a:spcPts val="800"/>
              </a:spcBef>
            </a:pPr>
            <a:r>
              <a:rPr lang="en-US" sz="2400" b="1" dirty="0" smtClean="0">
                <a:solidFill>
                  <a:schemeClr val="tx1"/>
                </a:solidFill>
                <a:latin typeface="Helvetica Neue LT Std 55 Roman" charset="0"/>
                <a:ea typeface="Helvetica Neue LT Std 55 Roman" charset="0"/>
                <a:cs typeface="Helvetica Neue LT Std 55 Roman" charset="0"/>
              </a:rPr>
              <a:t>Allows for flexibility</a:t>
            </a:r>
          </a:p>
          <a:p>
            <a:pPr eaLnBrk="1" hangingPunct="1">
              <a:spcBef>
                <a:spcPts val="800"/>
              </a:spcBef>
            </a:pPr>
            <a:endParaRPr lang="en-US" sz="2400" dirty="0" smtClean="0">
              <a:solidFill>
                <a:schemeClr val="tx1"/>
              </a:solidFill>
              <a:latin typeface="Helvetica Neue LT Std 55 Roman" charset="0"/>
              <a:ea typeface="Helvetica Neue LT Std 55 Roman" charset="0"/>
              <a:cs typeface="Helvetica Neue LT Std 55 Roman" charset="0"/>
            </a:endParaRPr>
          </a:p>
          <a:p>
            <a:pPr eaLnBrk="1" hangingPunct="1">
              <a:spcBef>
                <a:spcPts val="800"/>
              </a:spcBef>
            </a:pPr>
            <a:r>
              <a:rPr lang="en-US" sz="2400" b="1" dirty="0" smtClean="0">
                <a:solidFill>
                  <a:schemeClr val="tx1"/>
                </a:solidFill>
                <a:latin typeface="Helvetica Neue LT Std 55 Roman" charset="0"/>
                <a:ea typeface="Helvetica Neue LT Std 55 Roman" charset="0"/>
                <a:cs typeface="Helvetica Neue LT Std 55 Roman" charset="0"/>
              </a:rPr>
              <a:t>Tied to goals</a:t>
            </a:r>
          </a:p>
        </p:txBody>
      </p:sp>
      <p:sp>
        <p:nvSpPr>
          <p:cNvPr id="10"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Step 3 </a:t>
            </a:r>
            <a:r>
              <a:rPr lang="mr-IN" sz="2800" b="1" kern="0" dirty="0" smtClean="0">
                <a:solidFill>
                  <a:srgbClr val="284B23"/>
                </a:solidFill>
                <a:latin typeface="Helvetica Neue LT Std 75" charset="0"/>
                <a:ea typeface="Helvetica Neue LT Std 75" charset="0"/>
                <a:cs typeface="Helvetica Neue LT Std 75" charset="0"/>
              </a:rPr>
              <a:t>–</a:t>
            </a:r>
            <a:r>
              <a:rPr lang="en-US" sz="2800" b="1" kern="0" dirty="0" smtClean="0">
                <a:solidFill>
                  <a:srgbClr val="284B23"/>
                </a:solidFill>
                <a:latin typeface="Helvetica Neue LT Std 75" charset="0"/>
                <a:ea typeface="Helvetica Neue LT Std 75" charset="0"/>
                <a:cs typeface="Helvetica Neue LT Std 75" charset="0"/>
              </a:rPr>
              <a:t> Create Savings &amp; Investment Plan</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2" name="Straight Connector 11"/>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p:cNvSpPr txBox="1">
            <a:spLocks/>
          </p:cNvSpPr>
          <p:nvPr/>
        </p:nvSpPr>
        <p:spPr bwMode="auto">
          <a:xfrm>
            <a:off x="428802" y="765358"/>
            <a:ext cx="8638997"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Step 4 </a:t>
            </a:r>
            <a:r>
              <a:rPr lang="mr-IN" sz="2800" b="1" kern="0" dirty="0" smtClean="0">
                <a:solidFill>
                  <a:srgbClr val="284B23"/>
                </a:solidFill>
                <a:latin typeface="Helvetica Neue LT Std 75" charset="0"/>
                <a:ea typeface="Helvetica Neue LT Std 75" charset="0"/>
                <a:cs typeface="Helvetica Neue LT Std 75" charset="0"/>
              </a:rPr>
              <a:t>–</a:t>
            </a:r>
            <a:r>
              <a:rPr lang="en-US" sz="2800" b="1" kern="0" dirty="0" smtClean="0">
                <a:solidFill>
                  <a:srgbClr val="284B23"/>
                </a:solidFill>
                <a:latin typeface="Helvetica Neue LT Std 75" charset="0"/>
                <a:ea typeface="Helvetica Neue LT Std 75" charset="0"/>
                <a:cs typeface="Helvetica Neue LT Std 75" charset="0"/>
              </a:rPr>
              <a:t> Create a Plan for Discretionary Spending</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2" name="Straight Connector 11"/>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6" name="Content Placeholder 2"/>
          <p:cNvSpPr txBox="1">
            <a:spLocks/>
          </p:cNvSpPr>
          <p:nvPr/>
        </p:nvSpPr>
        <p:spPr bwMode="auto">
          <a:xfrm>
            <a:off x="428803" y="2057400"/>
            <a:ext cx="7876997" cy="34051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Bef>
                <a:spcPts val="800"/>
              </a:spcBef>
            </a:pPr>
            <a:r>
              <a:rPr lang="en-US" sz="2400" b="1" kern="0" dirty="0">
                <a:latin typeface="Helvetica Neue LT Std 55 Roman" charset="0"/>
                <a:ea typeface="Helvetica Neue LT Std 55 Roman" charset="0"/>
                <a:cs typeface="Helvetica Neue LT Std 55 Roman" charset="0"/>
              </a:rPr>
              <a:t>After budget stabilizes financial situation (know upper limits for expenditures</a:t>
            </a:r>
            <a:r>
              <a:rPr lang="en-US" sz="2400" b="1" kern="0" dirty="0" smtClean="0">
                <a:latin typeface="Helvetica Neue LT Std 55 Roman" charset="0"/>
                <a:ea typeface="Helvetica Neue LT Std 55 Roman" charset="0"/>
                <a:cs typeface="Helvetica Neue LT Std 55 Roman" charset="0"/>
              </a:rPr>
              <a:t>)</a:t>
            </a:r>
          </a:p>
          <a:p>
            <a:pPr eaLnBrk="1" hangingPunct="1">
              <a:spcBef>
                <a:spcPts val="800"/>
              </a:spcBef>
            </a:pPr>
            <a:endParaRPr lang="en-US" sz="2400" b="1" kern="0" dirty="0">
              <a:latin typeface="Helvetica Neue LT Std 55 Roman" charset="0"/>
              <a:ea typeface="Helvetica Neue LT Std 55 Roman" charset="0"/>
              <a:cs typeface="Helvetica Neue LT Std 55 Roman" charset="0"/>
            </a:endParaRPr>
          </a:p>
          <a:p>
            <a:pPr eaLnBrk="1" hangingPunct="1">
              <a:spcBef>
                <a:spcPts val="800"/>
              </a:spcBef>
            </a:pPr>
            <a:r>
              <a:rPr lang="en-US" sz="2400" b="1" kern="0" dirty="0">
                <a:latin typeface="Helvetica Neue LT Std 55 Roman" charset="0"/>
                <a:ea typeface="Helvetica Neue LT Std 55 Roman" charset="0"/>
                <a:cs typeface="Helvetica Neue LT Std 55 Roman" charset="0"/>
              </a:rPr>
              <a:t>Allows for flexibility while still living within means – proactive application of </a:t>
            </a:r>
            <a:r>
              <a:rPr lang="en-US" sz="2400" b="1" kern="0" dirty="0" smtClean="0">
                <a:latin typeface="Helvetica Neue LT Std 55 Roman" charset="0"/>
                <a:ea typeface="Helvetica Neue LT Std 55 Roman" charset="0"/>
                <a:cs typeface="Helvetica Neue LT Std 55 Roman" charset="0"/>
              </a:rPr>
              <a:t>funds</a:t>
            </a:r>
          </a:p>
          <a:p>
            <a:pPr eaLnBrk="1" hangingPunct="1">
              <a:spcBef>
                <a:spcPts val="800"/>
              </a:spcBef>
            </a:pPr>
            <a:endParaRPr lang="en-US" sz="2400" b="1" kern="0" dirty="0">
              <a:latin typeface="Helvetica Neue LT Std 55 Roman" charset="0"/>
              <a:ea typeface="Helvetica Neue LT Std 55 Roman" charset="0"/>
              <a:cs typeface="Helvetica Neue LT Std 55 Roman" charset="0"/>
            </a:endParaRPr>
          </a:p>
          <a:p>
            <a:pPr eaLnBrk="1" hangingPunct="1">
              <a:spcBef>
                <a:spcPts val="800"/>
              </a:spcBef>
            </a:pPr>
            <a:r>
              <a:rPr lang="en-US" sz="2400" b="1" kern="0" dirty="0">
                <a:latin typeface="Helvetica Neue LT Std 55 Roman" charset="0"/>
                <a:ea typeface="Helvetica Neue LT Std 55 Roman" charset="0"/>
                <a:cs typeface="Helvetica Neue LT Std 55 Roman" charset="0"/>
              </a:rPr>
              <a:t>Tied to goals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p:cNvSpPr>
            <a:spLocks noGrp="1"/>
          </p:cNvSpPr>
          <p:nvPr>
            <p:ph idx="4294967295"/>
          </p:nvPr>
        </p:nvSpPr>
        <p:spPr>
          <a:xfrm>
            <a:off x="428802" y="2057400"/>
            <a:ext cx="8229600" cy="3786188"/>
          </a:xfrm>
          <a:prstGeom prst="rect">
            <a:avLst/>
          </a:prstGeom>
        </p:spPr>
        <p:txBody>
          <a:bodyPr/>
          <a:lstStyle/>
          <a:p>
            <a:pPr eaLnBrk="1" hangingPunct="1">
              <a:spcBef>
                <a:spcPts val="1500"/>
              </a:spcBef>
            </a:pPr>
            <a:r>
              <a:rPr lang="en-US" sz="2400" b="1" dirty="0" smtClean="0">
                <a:solidFill>
                  <a:schemeClr val="tx1"/>
                </a:solidFill>
                <a:latin typeface="Helvetica Neue LT Std 55 Roman" charset="0"/>
                <a:ea typeface="Helvetica Neue LT Std 55 Roman" charset="0"/>
                <a:cs typeface="Helvetica Neue LT Std 55 Roman" charset="0"/>
              </a:rPr>
              <a:t>Integrate</a:t>
            </a:r>
          </a:p>
          <a:p>
            <a:pPr lvl="1" eaLnBrk="1" hangingPunct="1">
              <a:spcBef>
                <a:spcPts val="1500"/>
              </a:spcBef>
              <a:buFont typeface="Courier New" charset="0"/>
              <a:buChar char="o"/>
            </a:pPr>
            <a:r>
              <a:rPr lang="en-US" sz="2400" dirty="0" smtClean="0">
                <a:latin typeface="Helvetica Neue LT Std 55 Roman" charset="0"/>
                <a:ea typeface="Helvetica Neue LT Std 55 Roman" charset="0"/>
                <a:cs typeface="Helvetica Neue LT Std 55 Roman" charset="0"/>
              </a:rPr>
              <a:t>Budget</a:t>
            </a:r>
          </a:p>
          <a:p>
            <a:pPr lvl="1" eaLnBrk="1" hangingPunct="1">
              <a:spcBef>
                <a:spcPts val="1500"/>
              </a:spcBef>
              <a:buFont typeface="Courier New" charset="0"/>
              <a:buChar char="o"/>
            </a:pPr>
            <a:r>
              <a:rPr lang="en-US" sz="2400" dirty="0" smtClean="0">
                <a:latin typeface="Helvetica Neue LT Std 55 Roman" charset="0"/>
                <a:ea typeface="Helvetica Neue LT Std 55 Roman" charset="0"/>
                <a:cs typeface="Helvetica Neue LT Std 55 Roman" charset="0"/>
              </a:rPr>
              <a:t>Savings &amp; Investment Plan</a:t>
            </a:r>
          </a:p>
          <a:p>
            <a:pPr lvl="1" eaLnBrk="1" hangingPunct="1">
              <a:spcBef>
                <a:spcPts val="1500"/>
              </a:spcBef>
              <a:buFont typeface="Courier New" charset="0"/>
              <a:buChar char="o"/>
            </a:pPr>
            <a:r>
              <a:rPr lang="en-US" sz="2400" dirty="0" smtClean="0">
                <a:latin typeface="Helvetica Neue LT Std 55 Roman" charset="0"/>
                <a:ea typeface="Helvetica Neue LT Std 55 Roman" charset="0"/>
                <a:cs typeface="Helvetica Neue LT Std 55 Roman" charset="0"/>
              </a:rPr>
              <a:t>Spending Plan</a:t>
            </a:r>
          </a:p>
          <a:p>
            <a:pPr lvl="1" eaLnBrk="1" hangingPunct="1">
              <a:spcBef>
                <a:spcPts val="1500"/>
              </a:spcBef>
              <a:buFont typeface="Courier New" charset="0"/>
              <a:buChar char="o"/>
            </a:pPr>
            <a:endParaRPr lang="en-US" sz="2400" dirty="0" smtClean="0">
              <a:latin typeface="Helvetica Neue LT Std 55 Roman" charset="0"/>
              <a:ea typeface="Helvetica Neue LT Std 55 Roman" charset="0"/>
              <a:cs typeface="Helvetica Neue LT Std 55 Roman" charset="0"/>
            </a:endParaRPr>
          </a:p>
          <a:p>
            <a:pPr eaLnBrk="1" hangingPunct="1">
              <a:spcBef>
                <a:spcPts val="1500"/>
              </a:spcBef>
            </a:pPr>
            <a:r>
              <a:rPr lang="en-US" sz="2400" b="1" dirty="0" smtClean="0">
                <a:solidFill>
                  <a:schemeClr val="tx1"/>
                </a:solidFill>
                <a:latin typeface="Helvetica Neue LT Std 55 Roman" charset="0"/>
                <a:ea typeface="Helvetica Neue LT Std 55 Roman" charset="0"/>
                <a:cs typeface="Helvetica Neue LT Std 55 Roman" charset="0"/>
              </a:rPr>
              <a:t>Review and update integrated Budget, </a:t>
            </a:r>
            <a:r>
              <a:rPr lang="en-US" sz="2400" b="1" dirty="0">
                <a:solidFill>
                  <a:schemeClr val="tx1"/>
                </a:solidFill>
                <a:latin typeface="Helvetica Neue LT Std 55 Roman" charset="0"/>
                <a:ea typeface="Helvetica Neue LT Std 55 Roman" charset="0"/>
                <a:cs typeface="Helvetica Neue LT Std 55 Roman" charset="0"/>
              </a:rPr>
              <a:t>S</a:t>
            </a:r>
            <a:r>
              <a:rPr lang="en-US" sz="2400" b="1" dirty="0" smtClean="0">
                <a:solidFill>
                  <a:schemeClr val="tx1"/>
                </a:solidFill>
                <a:latin typeface="Helvetica Neue LT Std 55 Roman" charset="0"/>
                <a:ea typeface="Helvetica Neue LT Std 55 Roman" charset="0"/>
                <a:cs typeface="Helvetica Neue LT Std 55 Roman" charset="0"/>
              </a:rPr>
              <a:t>avings &amp; </a:t>
            </a:r>
            <a:r>
              <a:rPr lang="en-US" sz="2400" b="1" dirty="0">
                <a:solidFill>
                  <a:schemeClr val="tx1"/>
                </a:solidFill>
                <a:latin typeface="Helvetica Neue LT Std 55 Roman" charset="0"/>
                <a:ea typeface="Helvetica Neue LT Std 55 Roman" charset="0"/>
                <a:cs typeface="Helvetica Neue LT Std 55 Roman" charset="0"/>
              </a:rPr>
              <a:t>I</a:t>
            </a:r>
            <a:r>
              <a:rPr lang="en-US" sz="2400" b="1" dirty="0" smtClean="0">
                <a:solidFill>
                  <a:schemeClr val="tx1"/>
                </a:solidFill>
                <a:latin typeface="Helvetica Neue LT Std 55 Roman" charset="0"/>
                <a:ea typeface="Helvetica Neue LT Std 55 Roman" charset="0"/>
                <a:cs typeface="Helvetica Neue LT Std 55 Roman" charset="0"/>
              </a:rPr>
              <a:t>nvestment, and Spending Plans</a:t>
            </a:r>
          </a:p>
          <a:p>
            <a:pPr eaLnBrk="1" hangingPunct="1">
              <a:spcBef>
                <a:spcPts val="1500"/>
              </a:spcBef>
            </a:pPr>
            <a:endParaRPr lang="en-US" sz="2400" dirty="0" smtClean="0">
              <a:latin typeface="Helvetica Neue LT Std 55 Roman" charset="0"/>
              <a:ea typeface="Helvetica Neue LT Std 55 Roman" charset="0"/>
              <a:cs typeface="Helvetica Neue LT Std 55 Roman" charset="0"/>
            </a:endParaRPr>
          </a:p>
        </p:txBody>
      </p:sp>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bwMode="auto">
          <a:xfrm>
            <a:off x="428802" y="765358"/>
            <a:ext cx="8638997"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Step 5 </a:t>
            </a:r>
            <a:r>
              <a:rPr lang="mr-IN" sz="2800" b="1" kern="0" dirty="0" smtClean="0">
                <a:solidFill>
                  <a:srgbClr val="284B23"/>
                </a:solidFill>
                <a:latin typeface="Helvetica Neue LT Std 75" charset="0"/>
                <a:ea typeface="Helvetica Neue LT Std 75" charset="0"/>
                <a:cs typeface="Helvetica Neue LT Std 75" charset="0"/>
              </a:rPr>
              <a:t>–</a:t>
            </a:r>
            <a:r>
              <a:rPr lang="en-US" sz="2800" b="1" kern="0" dirty="0" smtClean="0">
                <a:solidFill>
                  <a:srgbClr val="284B23"/>
                </a:solidFill>
                <a:latin typeface="Helvetica Neue LT Std 75" charset="0"/>
                <a:ea typeface="Helvetica Neue LT Std 75" charset="0"/>
                <a:cs typeface="Helvetica Neue LT Std 75" charset="0"/>
              </a:rPr>
              <a:t> Integrate, Review &amp; Upgrade</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1" name="Straight Connector 10"/>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428802" y="2057400"/>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Bef>
                <a:spcPts val="1500"/>
              </a:spcBef>
            </a:pPr>
            <a:r>
              <a:rPr lang="en-US" sz="2400" b="1" dirty="0">
                <a:latin typeface="Helvetica Neue LT Std 55 Roman" charset="0"/>
                <a:ea typeface="Helvetica Neue LT Std 55 Roman" charset="0"/>
                <a:cs typeface="Helvetica Neue LT Std 55 Roman" charset="0"/>
              </a:rPr>
              <a:t>“What You Need” </a:t>
            </a:r>
            <a:r>
              <a:rPr lang="en-US" sz="2400" dirty="0">
                <a:latin typeface="Helvetica Neue LT Std 55 Roman" charset="0"/>
                <a:ea typeface="Helvetica Neue LT Std 55 Roman" charset="0"/>
                <a:cs typeface="Helvetica Neue LT Std 55 Roman" charset="0"/>
              </a:rPr>
              <a:t>vs. </a:t>
            </a:r>
            <a:r>
              <a:rPr lang="en-US" sz="2400" b="1" dirty="0">
                <a:latin typeface="Helvetica Neue LT Std 55 Roman" charset="0"/>
                <a:ea typeface="Helvetica Neue LT Std 55 Roman" charset="0"/>
                <a:cs typeface="Helvetica Neue LT Std 55 Roman" charset="0"/>
              </a:rPr>
              <a:t>“What You Want</a:t>
            </a:r>
            <a:r>
              <a:rPr lang="en-US" sz="2400" b="1" dirty="0" smtClean="0">
                <a:latin typeface="Helvetica Neue LT Std 55 Roman" charset="0"/>
                <a:ea typeface="Helvetica Neue LT Std 55 Roman" charset="0"/>
                <a:cs typeface="Helvetica Neue LT Std 55 Roman" charset="0"/>
              </a:rPr>
              <a:t>”</a:t>
            </a:r>
          </a:p>
          <a:p>
            <a:pPr eaLnBrk="1" hangingPunct="1">
              <a:spcBef>
                <a:spcPts val="1500"/>
              </a:spcBef>
            </a:pPr>
            <a:endParaRPr lang="en-US" sz="2400" b="1" dirty="0">
              <a:latin typeface="Helvetica Neue LT Std 55 Roman" charset="0"/>
              <a:ea typeface="Helvetica Neue LT Std 55 Roman" charset="0"/>
              <a:cs typeface="Helvetica Neue LT Std 55 Roman" charset="0"/>
            </a:endParaRPr>
          </a:p>
          <a:p>
            <a:pPr eaLnBrk="1" hangingPunct="1">
              <a:spcBef>
                <a:spcPts val="1500"/>
              </a:spcBef>
            </a:pPr>
            <a:r>
              <a:rPr lang="en-US" sz="2400" b="1" dirty="0">
                <a:latin typeface="Helvetica Neue LT Std 55 Roman" charset="0"/>
                <a:ea typeface="Helvetica Neue LT Std 55 Roman" charset="0"/>
                <a:cs typeface="Helvetica Neue LT Std 55 Roman" charset="0"/>
              </a:rPr>
              <a:t>Timelines</a:t>
            </a:r>
          </a:p>
          <a:p>
            <a:pPr lvl="2" eaLnBrk="1" hangingPunct="1">
              <a:spcBef>
                <a:spcPts val="1500"/>
              </a:spcBef>
              <a:buFont typeface="Courier New" charset="0"/>
              <a:buChar char="o"/>
            </a:pPr>
            <a:r>
              <a:rPr lang="en-US" dirty="0">
                <a:latin typeface="Helvetica Neue LT Std 55 Roman" charset="0"/>
                <a:ea typeface="Helvetica Neue LT Std 55 Roman" charset="0"/>
                <a:cs typeface="Helvetica Neue LT Std 55 Roman" charset="0"/>
              </a:rPr>
              <a:t> Short Term – One year or less</a:t>
            </a:r>
          </a:p>
          <a:p>
            <a:pPr lvl="2" eaLnBrk="1" hangingPunct="1">
              <a:spcBef>
                <a:spcPts val="1500"/>
              </a:spcBef>
              <a:buFont typeface="Courier New" charset="0"/>
              <a:buChar char="o"/>
            </a:pPr>
            <a:r>
              <a:rPr lang="en-US" dirty="0">
                <a:latin typeface="Helvetica Neue LT Std 55 Roman" charset="0"/>
                <a:ea typeface="Helvetica Neue LT Std 55 Roman" charset="0"/>
                <a:cs typeface="Helvetica Neue LT Std 55 Roman" charset="0"/>
              </a:rPr>
              <a:t> Moderate Term – One to five years</a:t>
            </a:r>
          </a:p>
          <a:p>
            <a:pPr lvl="2" eaLnBrk="1" hangingPunct="1">
              <a:spcBef>
                <a:spcPts val="1500"/>
              </a:spcBef>
              <a:buFont typeface="Courier New" charset="0"/>
              <a:buChar char="o"/>
            </a:pPr>
            <a:r>
              <a:rPr lang="en-US" dirty="0">
                <a:latin typeface="Helvetica Neue LT Std 55 Roman" charset="0"/>
                <a:ea typeface="Helvetica Neue LT Std 55 Roman" charset="0"/>
                <a:cs typeface="Helvetica Neue LT Std 55 Roman" charset="0"/>
              </a:rPr>
              <a:t> Long Term – Five to ten years from </a:t>
            </a:r>
            <a:r>
              <a:rPr lang="en-US" dirty="0" smtClean="0">
                <a:latin typeface="Helvetica Neue LT Std 55 Roman" charset="0"/>
                <a:ea typeface="Helvetica Neue LT Std 55 Roman" charset="0"/>
                <a:cs typeface="Helvetica Neue LT Std 55 Roman" charset="0"/>
              </a:rPr>
              <a:t>now</a:t>
            </a:r>
          </a:p>
          <a:p>
            <a:pPr lvl="2" eaLnBrk="1" hangingPunct="1">
              <a:spcBef>
                <a:spcPts val="1500"/>
              </a:spcBef>
              <a:buFont typeface="Courier New" charset="0"/>
              <a:buChar char="o"/>
            </a:pPr>
            <a:endParaRPr lang="en-US" dirty="0">
              <a:latin typeface="Helvetica Neue LT Std 55 Roman" charset="0"/>
              <a:ea typeface="Helvetica Neue LT Std 55 Roman" charset="0"/>
              <a:cs typeface="Helvetica Neue LT Std 55 Roman" charset="0"/>
            </a:endParaRPr>
          </a:p>
          <a:p>
            <a:pPr eaLnBrk="1" hangingPunct="1">
              <a:spcBef>
                <a:spcPts val="1500"/>
              </a:spcBef>
            </a:pPr>
            <a:r>
              <a:rPr lang="en-US" sz="2400" b="1" dirty="0">
                <a:latin typeface="Helvetica Neue LT Std 55 Roman" charset="0"/>
                <a:ea typeface="Helvetica Neue LT Std 55 Roman" charset="0"/>
                <a:cs typeface="Helvetica Neue LT Std 55 Roman" charset="0"/>
              </a:rPr>
              <a:t>Start on SMART and Realistic Plan</a:t>
            </a:r>
          </a:p>
        </p:txBody>
      </p:sp>
      <p:sp>
        <p:nvSpPr>
          <p:cNvPr id="8" name="Rectangle 7"/>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itle 1"/>
          <p:cNvSpPr txBox="1">
            <a:spLocks/>
          </p:cNvSpPr>
          <p:nvPr/>
        </p:nvSpPr>
        <p:spPr bwMode="auto">
          <a:xfrm>
            <a:off x="428802" y="765358"/>
            <a:ext cx="8638997"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Setting Goals</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2" name="Straight Connector 11"/>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2"/>
          <p:cNvSpPr>
            <a:spLocks noGrp="1"/>
          </p:cNvSpPr>
          <p:nvPr>
            <p:ph idx="4294967295"/>
          </p:nvPr>
        </p:nvSpPr>
        <p:spPr>
          <a:xfrm>
            <a:off x="428803" y="1774397"/>
            <a:ext cx="8572500" cy="4778803"/>
          </a:xfrm>
          <a:prstGeom prst="rect">
            <a:avLst/>
          </a:prstGeom>
        </p:spPr>
        <p:txBody>
          <a:bodyPr>
            <a:normAutofit lnSpcReduction="10000"/>
          </a:bodyPr>
          <a:lstStyle/>
          <a:p>
            <a:pPr marL="0" indent="0" eaLnBrk="1" hangingPunct="1">
              <a:spcBef>
                <a:spcPts val="800"/>
              </a:spcBef>
              <a:buClr>
                <a:schemeClr val="bg1"/>
              </a:buClr>
              <a:buNone/>
            </a:pPr>
            <a:r>
              <a:rPr lang="en-US" sz="2400" b="1" dirty="0" smtClean="0">
                <a:solidFill>
                  <a:srgbClr val="284B23"/>
                </a:solidFill>
                <a:latin typeface="Helvetica Neue LT Std 75" charset="0"/>
                <a:ea typeface="Helvetica Neue LT Std 75" charset="0"/>
                <a:cs typeface="Helvetica Neue LT Std 75" charset="0"/>
              </a:rPr>
              <a:t>S</a:t>
            </a:r>
            <a:r>
              <a:rPr lang="en-US" sz="1700" dirty="0" smtClean="0">
                <a:solidFill>
                  <a:schemeClr val="tx1"/>
                </a:solidFill>
                <a:latin typeface="Helvetica Neue LT Std 55 Roman" charset="0"/>
                <a:ea typeface="Helvetica Neue LT Std 55 Roman" charset="0"/>
                <a:cs typeface="Helvetica Neue LT Std 55 Roman" charset="0"/>
              </a:rPr>
              <a:t>pecific – “I will save $1,000,” not “I will save more money.”</a:t>
            </a:r>
          </a:p>
          <a:p>
            <a:pPr marL="0" indent="0" eaLnBrk="1" hangingPunct="1">
              <a:spcBef>
                <a:spcPts val="800"/>
              </a:spcBef>
              <a:buClr>
                <a:schemeClr val="bg1"/>
              </a:buClr>
              <a:buNone/>
            </a:pPr>
            <a:endParaRPr lang="en-US" sz="1700" dirty="0" smtClean="0">
              <a:latin typeface="Helvetica Neue LT Std 55 Roman" charset="0"/>
              <a:ea typeface="Helvetica Neue LT Std 55 Roman" charset="0"/>
              <a:cs typeface="Helvetica Neue LT Std 55 Roman" charset="0"/>
            </a:endParaRPr>
          </a:p>
          <a:p>
            <a:pPr marL="0" indent="0" eaLnBrk="1" hangingPunct="1">
              <a:spcBef>
                <a:spcPts val="800"/>
              </a:spcBef>
              <a:buClr>
                <a:schemeClr val="bg1"/>
              </a:buClr>
              <a:buNone/>
            </a:pPr>
            <a:r>
              <a:rPr lang="en-US" sz="2400" b="1" dirty="0" smtClean="0">
                <a:solidFill>
                  <a:srgbClr val="284B23"/>
                </a:solidFill>
                <a:latin typeface="Helvetica Neue LT Std 75" charset="0"/>
                <a:ea typeface="Helvetica Neue LT Std 75" charset="0"/>
                <a:cs typeface="Helvetica Neue LT Std 75" charset="0"/>
              </a:rPr>
              <a:t>M</a:t>
            </a:r>
            <a:r>
              <a:rPr lang="en-US" sz="1700" dirty="0" smtClean="0">
                <a:solidFill>
                  <a:schemeClr val="tx1"/>
                </a:solidFill>
                <a:latin typeface="Helvetica Neue LT Std 55 Roman" charset="0"/>
                <a:ea typeface="Helvetica Neue LT Std 55 Roman" charset="0"/>
                <a:cs typeface="Helvetica Neue LT Std 55 Roman" charset="0"/>
              </a:rPr>
              <a:t>easurable – You can easily track whether you have achieved or on the path to achieving your goal (increase savings by $83.33/month to reach $1,000 at year’s end)</a:t>
            </a:r>
          </a:p>
          <a:p>
            <a:pPr marL="0" indent="0" eaLnBrk="1" hangingPunct="1">
              <a:spcBef>
                <a:spcPts val="800"/>
              </a:spcBef>
              <a:buClr>
                <a:schemeClr val="bg1"/>
              </a:buClr>
              <a:buNone/>
            </a:pPr>
            <a:endParaRPr lang="en-US" sz="1700" dirty="0" smtClean="0">
              <a:latin typeface="Helvetica Neue LT Std 55 Roman" charset="0"/>
              <a:ea typeface="Helvetica Neue LT Std 55 Roman" charset="0"/>
              <a:cs typeface="Helvetica Neue LT Std 55 Roman" charset="0"/>
            </a:endParaRPr>
          </a:p>
          <a:p>
            <a:pPr marL="0" indent="0" eaLnBrk="1" hangingPunct="1">
              <a:spcBef>
                <a:spcPts val="800"/>
              </a:spcBef>
              <a:buClr>
                <a:schemeClr val="bg1"/>
              </a:buClr>
              <a:buNone/>
            </a:pPr>
            <a:r>
              <a:rPr lang="en-US" sz="2400" b="1" dirty="0" smtClean="0">
                <a:solidFill>
                  <a:srgbClr val="284B23"/>
                </a:solidFill>
                <a:latin typeface="Helvetica Neue LT Std 75" charset="0"/>
                <a:ea typeface="Helvetica Neue LT Std 75" charset="0"/>
                <a:cs typeface="Helvetica Neue LT Std 75" charset="0"/>
              </a:rPr>
              <a:t>A</a:t>
            </a:r>
            <a:r>
              <a:rPr lang="en-US" sz="1700" dirty="0" smtClean="0">
                <a:solidFill>
                  <a:schemeClr val="tx1"/>
                </a:solidFill>
                <a:latin typeface="Helvetica Neue LT Std 55 Roman" charset="0"/>
                <a:ea typeface="Helvetica Neue LT Std 55 Roman" charset="0"/>
                <a:cs typeface="Helvetica Neue LT Std 55 Roman" charset="0"/>
              </a:rPr>
              <a:t>chievable – Requires that you know what action steps must be taken in order to achieve the goal (setting aside $83.33 monthly)</a:t>
            </a:r>
          </a:p>
          <a:p>
            <a:pPr marL="0" indent="0" eaLnBrk="1" hangingPunct="1">
              <a:spcBef>
                <a:spcPts val="800"/>
              </a:spcBef>
              <a:buClr>
                <a:schemeClr val="bg1"/>
              </a:buClr>
              <a:buNone/>
            </a:pPr>
            <a:endParaRPr lang="en-US" sz="1700" dirty="0" smtClean="0">
              <a:latin typeface="Helvetica Neue LT Std 55 Roman" charset="0"/>
              <a:ea typeface="Helvetica Neue LT Std 55 Roman" charset="0"/>
              <a:cs typeface="Helvetica Neue LT Std 55 Roman" charset="0"/>
            </a:endParaRPr>
          </a:p>
          <a:p>
            <a:pPr marL="0" indent="0" eaLnBrk="1" hangingPunct="1">
              <a:spcBef>
                <a:spcPts val="800"/>
              </a:spcBef>
              <a:buClr>
                <a:schemeClr val="bg1"/>
              </a:buClr>
              <a:buNone/>
            </a:pPr>
            <a:r>
              <a:rPr lang="en-US" sz="2400" b="1" dirty="0" smtClean="0">
                <a:solidFill>
                  <a:srgbClr val="284B23"/>
                </a:solidFill>
                <a:latin typeface="Helvetica Neue LT Std 75" charset="0"/>
                <a:ea typeface="Helvetica Neue LT Std 75" charset="0"/>
                <a:cs typeface="Helvetica Neue LT Std 75" charset="0"/>
              </a:rPr>
              <a:t>R</a:t>
            </a:r>
            <a:r>
              <a:rPr lang="en-US" sz="1700" dirty="0" smtClean="0">
                <a:solidFill>
                  <a:schemeClr val="tx1"/>
                </a:solidFill>
                <a:latin typeface="Helvetica Neue LT Std 55 Roman" charset="0"/>
                <a:ea typeface="Helvetica Neue LT Std 55 Roman" charset="0"/>
                <a:cs typeface="Helvetica Neue LT Std 55 Roman" charset="0"/>
              </a:rPr>
              <a:t>ealistic – It is possible for you to execute, and you have using tools at your disposal (e.g., you have $83.33 left after expenses each month, and will make automatic transfers to savings from each paycheck</a:t>
            </a:r>
          </a:p>
          <a:p>
            <a:pPr marL="0" indent="0" eaLnBrk="1" hangingPunct="1">
              <a:spcBef>
                <a:spcPts val="800"/>
              </a:spcBef>
              <a:buClr>
                <a:schemeClr val="bg1"/>
              </a:buClr>
              <a:buNone/>
            </a:pPr>
            <a:endParaRPr lang="en-US" sz="1700" dirty="0" smtClean="0">
              <a:latin typeface="Helvetica Neue LT Std 55 Roman" charset="0"/>
              <a:ea typeface="Helvetica Neue LT Std 55 Roman" charset="0"/>
              <a:cs typeface="Helvetica Neue LT Std 55 Roman" charset="0"/>
            </a:endParaRPr>
          </a:p>
          <a:p>
            <a:pPr marL="0" indent="0" eaLnBrk="1" hangingPunct="1">
              <a:spcBef>
                <a:spcPts val="800"/>
              </a:spcBef>
              <a:buClr>
                <a:schemeClr val="bg1"/>
              </a:buClr>
              <a:buNone/>
            </a:pPr>
            <a:r>
              <a:rPr lang="en-US" sz="2400" b="1" dirty="0" smtClean="0">
                <a:solidFill>
                  <a:srgbClr val="284B23"/>
                </a:solidFill>
                <a:latin typeface="Helvetica Neue LT Std 75" charset="0"/>
                <a:ea typeface="Helvetica Neue LT Std 75" charset="0"/>
                <a:cs typeface="Helvetica Neue LT Std 75" charset="0"/>
              </a:rPr>
              <a:t>T</a:t>
            </a:r>
            <a:r>
              <a:rPr lang="en-US" sz="1700" dirty="0" smtClean="0">
                <a:solidFill>
                  <a:schemeClr val="tx1"/>
                </a:solidFill>
                <a:latin typeface="Helvetica Neue LT Std 55 Roman" charset="0"/>
                <a:ea typeface="Helvetica Neue LT Std 55 Roman" charset="0"/>
                <a:cs typeface="Helvetica Neue LT Std 55 Roman" charset="0"/>
              </a:rPr>
              <a:t>ime-based</a:t>
            </a:r>
            <a:r>
              <a:rPr lang="en-US" sz="1700" dirty="0" smtClean="0">
                <a:latin typeface="Helvetica Neue LT Std 55 Roman" charset="0"/>
                <a:ea typeface="Helvetica Neue LT Std 55 Roman" charset="0"/>
                <a:cs typeface="Helvetica Neue LT Std 55 Roman" charset="0"/>
              </a:rPr>
              <a:t> </a:t>
            </a:r>
            <a:r>
              <a:rPr lang="en-US" sz="1700" dirty="0" smtClean="0">
                <a:solidFill>
                  <a:schemeClr val="tx1"/>
                </a:solidFill>
                <a:latin typeface="Helvetica Neue LT Std 55 Roman" charset="0"/>
                <a:ea typeface="Helvetica Neue LT Std 55 Roman" charset="0"/>
                <a:cs typeface="Helvetica Neue LT Std 55 Roman" charset="0"/>
              </a:rPr>
              <a:t>– Set a time for achieving goal (e.g., within one year)</a:t>
            </a:r>
          </a:p>
        </p:txBody>
      </p:sp>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SMART</a:t>
            </a:r>
            <a:r>
              <a:rPr lang="en-US" sz="2800" b="1" kern="0" dirty="0" smtClean="0">
                <a:solidFill>
                  <a:schemeClr val="bg1"/>
                </a:solidFill>
                <a:latin typeface="Helvetica Neue LT Std 75" charset="0"/>
                <a:ea typeface="Helvetica Neue LT Std 75" charset="0"/>
                <a:cs typeface="Helvetica Neue LT Std 75" charset="0"/>
              </a:rPr>
              <a:t> </a:t>
            </a:r>
            <a:r>
              <a:rPr lang="en-US" sz="2800" b="1" kern="0" dirty="0" smtClean="0">
                <a:solidFill>
                  <a:srgbClr val="284B23"/>
                </a:solidFill>
                <a:latin typeface="Helvetica Neue LT Std 75" charset="0"/>
                <a:ea typeface="Helvetica Neue LT Std 75" charset="0"/>
                <a:cs typeface="Helvetica Neue LT Std 75" charset="0"/>
              </a:rPr>
              <a:t>Goal Setting</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5" name="Straight Connector 14"/>
          <p:cNvCxnSpPr/>
          <p:nvPr/>
        </p:nvCxnSpPr>
        <p:spPr>
          <a:xfrm flipH="1">
            <a:off x="533400" y="2286000"/>
            <a:ext cx="7924800" cy="391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533400" y="5523418"/>
            <a:ext cx="7924800" cy="391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533400" y="3352800"/>
            <a:ext cx="7924800" cy="391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a:off x="533400" y="4343400"/>
            <a:ext cx="7924800" cy="391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Summary</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1" name="Straight Connector 10"/>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4" name="Content Placeholder 2"/>
          <p:cNvSpPr txBox="1">
            <a:spLocks/>
          </p:cNvSpPr>
          <p:nvPr/>
        </p:nvSpPr>
        <p:spPr bwMode="auto">
          <a:xfrm>
            <a:off x="426672" y="2057400"/>
            <a:ext cx="8305800" cy="3505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Bef>
                <a:spcPts val="800"/>
              </a:spcBef>
              <a:buClr>
                <a:schemeClr val="tx1"/>
              </a:buClr>
            </a:pPr>
            <a:r>
              <a:rPr lang="en-US" sz="2000" b="1" dirty="0" smtClean="0">
                <a:latin typeface="Helvetica Neue LT Std 55 Roman" charset="0"/>
                <a:ea typeface="Helvetica Neue LT Std 55 Roman" charset="0"/>
                <a:cs typeface="Helvetica Neue LT Std 55 Roman" charset="0"/>
              </a:rPr>
              <a:t>Taking control </a:t>
            </a:r>
            <a:r>
              <a:rPr lang="en-US" sz="2000" dirty="0" smtClean="0">
                <a:latin typeface="Helvetica Neue LT Std 55 Roman" charset="0"/>
                <a:ea typeface="Helvetica Neue LT Std 55 Roman" charset="0"/>
                <a:cs typeface="Helvetica Neue LT Std 55 Roman" charset="0"/>
              </a:rPr>
              <a:t>and making the right financial decisions today lead to stability and security in the future</a:t>
            </a:r>
          </a:p>
          <a:p>
            <a:pPr eaLnBrk="1" hangingPunct="1">
              <a:spcBef>
                <a:spcPts val="800"/>
              </a:spcBef>
              <a:buClr>
                <a:schemeClr val="tx1"/>
              </a:buClr>
            </a:pPr>
            <a:r>
              <a:rPr lang="en-US" sz="2000" b="1" dirty="0" smtClean="0">
                <a:latin typeface="Helvetica Neue LT Std 55 Roman" charset="0"/>
                <a:ea typeface="Helvetica Neue LT Std 55 Roman" charset="0"/>
                <a:cs typeface="Helvetica Neue LT Std 55 Roman" charset="0"/>
              </a:rPr>
              <a:t>Assessment </a:t>
            </a:r>
            <a:r>
              <a:rPr lang="en-US" sz="2000" dirty="0" smtClean="0">
                <a:latin typeface="Helvetica Neue LT Std 55 Roman" charset="0"/>
                <a:ea typeface="Helvetica Neue LT Std 55 Roman" charset="0"/>
                <a:cs typeface="Helvetica Neue LT Std 55 Roman" charset="0"/>
              </a:rPr>
              <a:t>current financial situation</a:t>
            </a:r>
          </a:p>
          <a:p>
            <a:pPr eaLnBrk="1" hangingPunct="1">
              <a:spcBef>
                <a:spcPts val="800"/>
              </a:spcBef>
              <a:buClr>
                <a:schemeClr val="tx1"/>
              </a:buClr>
            </a:pPr>
            <a:r>
              <a:rPr lang="en-US" sz="2000" b="1" dirty="0" smtClean="0">
                <a:latin typeface="Helvetica Neue LT Std 55 Roman" charset="0"/>
                <a:ea typeface="Helvetica Neue LT Std 55 Roman" charset="0"/>
                <a:cs typeface="Helvetica Neue LT Std 55 Roman" charset="0"/>
              </a:rPr>
              <a:t>Create a budget </a:t>
            </a:r>
            <a:r>
              <a:rPr lang="en-US" sz="2000" dirty="0" smtClean="0">
                <a:latin typeface="Helvetica Neue LT Std 55 Roman" charset="0"/>
                <a:ea typeface="Helvetica Neue LT Std 55 Roman" charset="0"/>
                <a:cs typeface="Helvetica Neue LT Std 55 Roman" charset="0"/>
              </a:rPr>
              <a:t>to allocate income to priorities</a:t>
            </a:r>
          </a:p>
          <a:p>
            <a:pPr eaLnBrk="1" hangingPunct="1">
              <a:spcBef>
                <a:spcPts val="800"/>
              </a:spcBef>
              <a:buClr>
                <a:schemeClr val="tx1"/>
              </a:buClr>
            </a:pPr>
            <a:r>
              <a:rPr lang="en-US" sz="2000" b="1" dirty="0" smtClean="0">
                <a:latin typeface="Helvetica Neue LT Std 55 Roman" charset="0"/>
                <a:ea typeface="Helvetica Neue LT Std 55 Roman" charset="0"/>
                <a:cs typeface="Helvetica Neue LT Std 55 Roman" charset="0"/>
              </a:rPr>
              <a:t>Plan to apply excess funds to savings, </a:t>
            </a:r>
            <a:r>
              <a:rPr lang="en-US" sz="2000" dirty="0" smtClean="0">
                <a:latin typeface="Helvetica Neue LT Std 55 Roman" charset="0"/>
                <a:ea typeface="Helvetica Neue LT Std 55 Roman" charset="0"/>
                <a:cs typeface="Helvetica Neue LT Std 55 Roman" charset="0"/>
              </a:rPr>
              <a:t>investments and then to discretionary spending</a:t>
            </a:r>
          </a:p>
          <a:p>
            <a:pPr eaLnBrk="1" hangingPunct="1">
              <a:spcBef>
                <a:spcPts val="800"/>
              </a:spcBef>
              <a:buClr>
                <a:schemeClr val="tx1"/>
              </a:buClr>
            </a:pPr>
            <a:r>
              <a:rPr lang="en-US" sz="2000" b="1" dirty="0" smtClean="0">
                <a:latin typeface="Helvetica Neue LT Std 55 Roman" charset="0"/>
                <a:ea typeface="Helvetica Neue LT Std 55 Roman" charset="0"/>
                <a:cs typeface="Helvetica Neue LT Std 55 Roman" charset="0"/>
              </a:rPr>
              <a:t>Integrate budget, savings &amp; investment and spending plan</a:t>
            </a:r>
          </a:p>
          <a:p>
            <a:pPr eaLnBrk="1" hangingPunct="1">
              <a:spcBef>
                <a:spcPts val="800"/>
              </a:spcBef>
              <a:buClr>
                <a:schemeClr val="tx1"/>
              </a:buClr>
            </a:pPr>
            <a:r>
              <a:rPr lang="en-US" sz="2000" b="1" dirty="0" smtClean="0">
                <a:latin typeface="Helvetica Neue LT Std 55 Roman" charset="0"/>
                <a:ea typeface="Helvetica Neue LT Std 55 Roman" charset="0"/>
                <a:cs typeface="Helvetica Neue LT Std 55 Roman" charset="0"/>
              </a:rPr>
              <a:t>Set realistic goals</a:t>
            </a:r>
          </a:p>
          <a:p>
            <a:pPr eaLnBrk="1" hangingPunct="1">
              <a:spcBef>
                <a:spcPts val="800"/>
              </a:spcBef>
              <a:buClr>
                <a:schemeClr val="tx1"/>
              </a:buClr>
            </a:pPr>
            <a:r>
              <a:rPr lang="en-US" sz="2000" b="1" dirty="0" smtClean="0">
                <a:latin typeface="Helvetica Neue LT Std 55 Roman" charset="0"/>
                <a:ea typeface="Helvetica Neue LT Std 55 Roman" charset="0"/>
                <a:cs typeface="Helvetica Neue LT Std 55 Roman" charset="0"/>
              </a:rPr>
              <a:t>Get support </a:t>
            </a:r>
            <a:r>
              <a:rPr lang="en-US" sz="2000" dirty="0" smtClean="0">
                <a:latin typeface="Helvetica Neue LT Std 55 Roman" charset="0"/>
                <a:ea typeface="Helvetica Neue LT Std 55 Roman" charset="0"/>
                <a:cs typeface="Helvetica Neue LT Std 55 Roman" charset="0"/>
              </a:rPr>
              <a:t>to help you achieve your goals</a:t>
            </a:r>
            <a:endParaRPr lang="en-US" sz="2000" dirty="0">
              <a:latin typeface="Helvetica Neue LT Std 55 Roman" charset="0"/>
              <a:ea typeface="Helvetica Neue LT Std 55 Roman" charset="0"/>
              <a:cs typeface="Helvetica Neue LT Std 55 Roman" charset="0"/>
            </a:endParaRPr>
          </a:p>
        </p:txBody>
      </p:sp>
      <p:sp>
        <p:nvSpPr>
          <p:cNvPr id="2" name="TextBox 1"/>
          <p:cNvSpPr txBox="1"/>
          <p:nvPr/>
        </p:nvSpPr>
        <p:spPr>
          <a:xfrm>
            <a:off x="533400" y="5791200"/>
            <a:ext cx="5410200" cy="523220"/>
          </a:xfrm>
          <a:prstGeom prst="rect">
            <a:avLst/>
          </a:prstGeom>
          <a:noFill/>
        </p:spPr>
        <p:txBody>
          <a:bodyPr wrap="square" rtlCol="0">
            <a:spAutoFit/>
          </a:bodyPr>
          <a:lstStyle/>
          <a:p>
            <a:r>
              <a:rPr lang="en-US" sz="1000" dirty="0">
                <a:latin typeface="Helvetica Neue LT Std 55 Roman"/>
              </a:rPr>
              <a:t>© June 2017. New York City Department of Consumer Affairs. All rights reserved.</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p:cNvSpPr>
          <p:nvPr>
            <p:ph type="body" idx="4294967295"/>
          </p:nvPr>
        </p:nvSpPr>
        <p:spPr>
          <a:xfrm>
            <a:off x="428803" y="2514600"/>
            <a:ext cx="8229600" cy="3505200"/>
          </a:xfrm>
          <a:prstGeom prst="rect">
            <a:avLst/>
          </a:prstGeom>
        </p:spPr>
        <p:txBody>
          <a:bodyPr>
            <a:normAutofit lnSpcReduction="10000"/>
          </a:bodyPr>
          <a:lstStyle/>
          <a:p>
            <a:pPr marL="0" indent="0" eaLnBrk="1" hangingPunct="1">
              <a:lnSpc>
                <a:spcPct val="90000"/>
              </a:lnSpc>
              <a:spcBef>
                <a:spcPts val="1500"/>
              </a:spcBef>
              <a:spcAft>
                <a:spcPts val="1500"/>
              </a:spcAft>
              <a:buNone/>
            </a:pPr>
            <a:r>
              <a:rPr lang="en-US" sz="1800" dirty="0" smtClean="0">
                <a:solidFill>
                  <a:schemeClr val="tx1"/>
                </a:solidFill>
                <a:latin typeface="Helvetica Neue LT Std 55 Roman" charset="0"/>
                <a:ea typeface="Helvetica Neue LT Std 55 Roman" charset="0"/>
                <a:cs typeface="Helvetica Neue LT Std 55 Roman" charset="0"/>
              </a:rPr>
              <a:t>How can financial decisions impact our financial stability, security and the ability to build wealth?</a:t>
            </a:r>
          </a:p>
          <a:p>
            <a:pPr marL="0" indent="0" eaLnBrk="1" hangingPunct="1">
              <a:lnSpc>
                <a:spcPct val="90000"/>
              </a:lnSpc>
              <a:spcBef>
                <a:spcPts val="1500"/>
              </a:spcBef>
              <a:spcAft>
                <a:spcPts val="1500"/>
              </a:spcAft>
              <a:buNone/>
            </a:pPr>
            <a:r>
              <a:rPr lang="en-US" sz="1800" dirty="0" smtClean="0">
                <a:solidFill>
                  <a:schemeClr val="tx1"/>
                </a:solidFill>
                <a:latin typeface="Helvetica Neue LT Std 55 Roman" charset="0"/>
                <a:ea typeface="Helvetica Neue LT Std 55 Roman" charset="0"/>
                <a:cs typeface="Helvetica Neue LT Std 55 Roman" charset="0"/>
              </a:rPr>
              <a:t>What processes and steps are needed to assess our current financial situation?</a:t>
            </a:r>
          </a:p>
          <a:p>
            <a:pPr marL="0" indent="0" eaLnBrk="1" hangingPunct="1">
              <a:lnSpc>
                <a:spcPct val="90000"/>
              </a:lnSpc>
              <a:spcBef>
                <a:spcPts val="1500"/>
              </a:spcBef>
              <a:spcAft>
                <a:spcPts val="1500"/>
              </a:spcAft>
              <a:buNone/>
            </a:pPr>
            <a:r>
              <a:rPr lang="en-US" sz="1800" dirty="0" smtClean="0">
                <a:solidFill>
                  <a:schemeClr val="tx1"/>
                </a:solidFill>
                <a:latin typeface="Helvetica Neue LT Std 55 Roman" charset="0"/>
                <a:ea typeface="Helvetica Neue LT Std 55 Roman" charset="0"/>
                <a:cs typeface="Helvetica Neue LT Std 55 Roman" charset="0"/>
              </a:rPr>
              <a:t>What tools can be used to take control of our finances and plan?</a:t>
            </a:r>
          </a:p>
          <a:p>
            <a:pPr marL="0" indent="0" eaLnBrk="1" hangingPunct="1">
              <a:lnSpc>
                <a:spcPct val="90000"/>
              </a:lnSpc>
              <a:spcBef>
                <a:spcPts val="1500"/>
              </a:spcBef>
              <a:spcAft>
                <a:spcPts val="1500"/>
              </a:spcAft>
              <a:buNone/>
            </a:pPr>
            <a:r>
              <a:rPr lang="en-US" sz="1800" dirty="0" smtClean="0">
                <a:solidFill>
                  <a:schemeClr val="tx1"/>
                </a:solidFill>
                <a:latin typeface="Helvetica Neue LT Std 55 Roman" charset="0"/>
                <a:ea typeface="Helvetica Neue LT Std 55 Roman" charset="0"/>
                <a:cs typeface="Helvetica Neue LT Std 55 Roman" charset="0"/>
              </a:rPr>
              <a:t>How do we </a:t>
            </a:r>
            <a:r>
              <a:rPr lang="en-US" sz="1800" dirty="0">
                <a:solidFill>
                  <a:schemeClr val="tx1"/>
                </a:solidFill>
                <a:latin typeface="Helvetica Neue LT Std 55 Roman" charset="0"/>
                <a:ea typeface="Helvetica Neue LT Std 55 Roman" charset="0"/>
                <a:cs typeface="Helvetica Neue LT Std 55 Roman" charset="0"/>
              </a:rPr>
              <a:t>set goals, </a:t>
            </a:r>
            <a:r>
              <a:rPr lang="en-US" sz="1800" dirty="0" smtClean="0">
                <a:solidFill>
                  <a:schemeClr val="tx1"/>
                </a:solidFill>
                <a:latin typeface="Helvetica Neue LT Std 55 Roman" charset="0"/>
                <a:ea typeface="Helvetica Neue LT Std 55 Roman" charset="0"/>
                <a:cs typeface="Helvetica Neue LT Std 55 Roman" charset="0"/>
              </a:rPr>
              <a:t>and how do we achieve them?</a:t>
            </a:r>
          </a:p>
          <a:p>
            <a:pPr marL="0" indent="0" eaLnBrk="1" hangingPunct="1">
              <a:lnSpc>
                <a:spcPct val="90000"/>
              </a:lnSpc>
              <a:spcBef>
                <a:spcPts val="1500"/>
              </a:spcBef>
              <a:spcAft>
                <a:spcPts val="1500"/>
              </a:spcAft>
              <a:buNone/>
            </a:pPr>
            <a:r>
              <a:rPr lang="en-US" sz="1800" dirty="0" smtClean="0">
                <a:solidFill>
                  <a:schemeClr val="tx1"/>
                </a:solidFill>
                <a:latin typeface="Helvetica Neue LT Std 55 Roman" charset="0"/>
                <a:ea typeface="Helvetica Neue LT Std 55 Roman" charset="0"/>
                <a:cs typeface="Helvetica Neue LT Std 55 Roman" charset="0"/>
              </a:rPr>
              <a:t>How can we as worker-owners support one another in growing our financial health, and how can our cooperatives better support us?</a:t>
            </a:r>
          </a:p>
        </p:txBody>
      </p:sp>
      <p:sp>
        <p:nvSpPr>
          <p:cNvPr id="6" name="Rectangle 5"/>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Questions to Think About</a:t>
            </a:r>
            <a:endParaRPr lang="en-US" sz="2800" b="1" kern="0" dirty="0">
              <a:solidFill>
                <a:srgbClr val="284B23"/>
              </a:solidFill>
              <a:latin typeface="Helvetica Neue LT Std 75" charset="0"/>
              <a:ea typeface="Helvetica Neue LT Std 75" charset="0"/>
              <a:cs typeface="Helvetica Neue LT Std 75" charset="0"/>
            </a:endParaRPr>
          </a:p>
        </p:txBody>
      </p:sp>
      <p:sp>
        <p:nvSpPr>
          <p:cNvPr id="8" name="Rectangle 7"/>
          <p:cNvSpPr/>
          <p:nvPr/>
        </p:nvSpPr>
        <p:spPr>
          <a:xfrm>
            <a:off x="0" y="1"/>
            <a:ext cx="9174290" cy="457200"/>
          </a:xfrm>
          <a:prstGeom prst="rect">
            <a:avLst/>
          </a:prstGeom>
          <a:solidFill>
            <a:srgbClr val="284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bwMode="auto">
          <a:xfrm>
            <a:off x="2286000" y="139212"/>
            <a:ext cx="5077003" cy="2055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900" b="1" kern="0" spc="-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900" b="1" kern="0" spc="-50" dirty="0">
              <a:solidFill>
                <a:schemeClr val="bg1"/>
              </a:solidFill>
              <a:latin typeface="Helvetica Neue LT Std 75" charset="0"/>
              <a:ea typeface="Helvetica Neue LT Std 75" charset="0"/>
              <a:cs typeface="Helvetica Neue LT Std 75" charset="0"/>
            </a:endParaRPr>
          </a:p>
        </p:txBody>
      </p:sp>
      <p:cxnSp>
        <p:nvCxnSpPr>
          <p:cNvPr id="12" name="Straight Connector 11"/>
          <p:cNvCxnSpPr/>
          <p:nvPr/>
        </p:nvCxnSpPr>
        <p:spPr>
          <a:xfrm flipH="1">
            <a:off x="533400" y="3124200"/>
            <a:ext cx="7924800" cy="391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533400" y="3962400"/>
            <a:ext cx="7924800" cy="391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a:off x="533400" y="4609018"/>
            <a:ext cx="7924800" cy="391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533400" y="5218618"/>
            <a:ext cx="7924800" cy="391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01470"/>
            <a:ext cx="1219199" cy="275067"/>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1"/>
            <a:ext cx="9174290" cy="457200"/>
          </a:xfrm>
          <a:prstGeom prst="rect">
            <a:avLst/>
          </a:prstGeom>
          <a:solidFill>
            <a:srgbClr val="284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481" name="Content Placeholder 2"/>
          <p:cNvSpPr>
            <a:spLocks noGrp="1"/>
          </p:cNvSpPr>
          <p:nvPr>
            <p:ph idx="4294967295"/>
          </p:nvPr>
        </p:nvSpPr>
        <p:spPr>
          <a:xfrm>
            <a:off x="381000" y="2895600"/>
            <a:ext cx="8305800" cy="990600"/>
          </a:xfrm>
          <a:prstGeom prst="rect">
            <a:avLst/>
          </a:prstGeom>
        </p:spPr>
        <p:txBody>
          <a:bodyPr/>
          <a:lstStyle/>
          <a:p>
            <a:pPr eaLnBrk="1" hangingPunct="1">
              <a:lnSpc>
                <a:spcPct val="105000"/>
              </a:lnSpc>
            </a:pPr>
            <a:r>
              <a:rPr lang="en-US" sz="2600" dirty="0" smtClean="0">
                <a:solidFill>
                  <a:schemeClr val="tx1"/>
                </a:solidFill>
                <a:latin typeface="Helvetica Neue LT Std 55 Roman" charset="0"/>
                <a:ea typeface="Helvetica Neue LT Std 55 Roman" charset="0"/>
                <a:cs typeface="Helvetica Neue LT Std 55 Roman" charset="0"/>
              </a:rPr>
              <a:t>Societal barriers</a:t>
            </a:r>
          </a:p>
          <a:p>
            <a:pPr eaLnBrk="1" hangingPunct="1">
              <a:lnSpc>
                <a:spcPct val="105000"/>
              </a:lnSpc>
            </a:pPr>
            <a:r>
              <a:rPr lang="en-US" sz="2600" dirty="0" smtClean="0">
                <a:solidFill>
                  <a:schemeClr val="tx1"/>
                </a:solidFill>
                <a:latin typeface="Helvetica Neue LT Std 55 Roman" charset="0"/>
                <a:ea typeface="Helvetica Neue LT Std 55 Roman" charset="0"/>
                <a:cs typeface="Helvetica Neue LT Std 55 Roman" charset="0"/>
              </a:rPr>
              <a:t>Personal barriers</a:t>
            </a:r>
          </a:p>
        </p:txBody>
      </p:sp>
      <p:sp>
        <p:nvSpPr>
          <p:cNvPr id="8"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Questions to Think About</a:t>
            </a:r>
            <a:endParaRPr lang="en-US" sz="2800" b="1" kern="0" dirty="0">
              <a:solidFill>
                <a:srgbClr val="284B23"/>
              </a:solidFill>
              <a:latin typeface="Helvetica Neue LT Std 75" charset="0"/>
              <a:ea typeface="Helvetica Neue LT Std 75" charset="0"/>
              <a:cs typeface="Helvetica Neue LT Std 75" charset="0"/>
            </a:endParaRPr>
          </a:p>
        </p:txBody>
      </p:sp>
      <p:sp>
        <p:nvSpPr>
          <p:cNvPr id="10" name="Title 1"/>
          <p:cNvSpPr txBox="1">
            <a:spLocks/>
          </p:cNvSpPr>
          <p:nvPr/>
        </p:nvSpPr>
        <p:spPr bwMode="auto">
          <a:xfrm>
            <a:off x="2286000" y="139212"/>
            <a:ext cx="5077003" cy="2055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900" b="1" kern="0" spc="-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900" b="1" kern="0" spc="-50" dirty="0">
              <a:solidFill>
                <a:schemeClr val="bg1"/>
              </a:solidFill>
              <a:latin typeface="Helvetica Neue LT Std 75" charset="0"/>
              <a:ea typeface="Helvetica Neue LT Std 75" charset="0"/>
              <a:cs typeface="Helvetica Neue LT Std 75" charset="0"/>
            </a:endParaRPr>
          </a:p>
        </p:txBody>
      </p:sp>
      <p:cxnSp>
        <p:nvCxnSpPr>
          <p:cNvPr id="13" name="Straight Connector 12"/>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5" name="Title 1"/>
          <p:cNvSpPr>
            <a:spLocks/>
          </p:cNvSpPr>
          <p:nvPr/>
        </p:nvSpPr>
        <p:spPr bwMode="auto">
          <a:xfrm>
            <a:off x="428803" y="1886561"/>
            <a:ext cx="7343598" cy="762000"/>
          </a:xfrm>
          <a:prstGeom prst="rect">
            <a:avLst/>
          </a:prstGeom>
          <a:noFill/>
          <a:ln w="9525">
            <a:noFill/>
            <a:miter lim="800000"/>
            <a:headEnd/>
            <a:tailEnd/>
          </a:ln>
        </p:spPr>
        <p:txBody>
          <a:bodyPr anchor="ctr"/>
          <a:lstStyle/>
          <a:p>
            <a:r>
              <a:rPr lang="en-US" sz="2400" b="1" dirty="0">
                <a:latin typeface="Helvetica Neue LT Std 55 Roman" charset="0"/>
                <a:ea typeface="Helvetica Neue LT Std 55 Roman" charset="0"/>
                <a:cs typeface="Helvetica Neue LT Std 55 Roman" charset="0"/>
              </a:rPr>
              <a:t>What Can be Barriers to Financial Stability </a:t>
            </a:r>
            <a:r>
              <a:rPr lang="en-US" sz="2400" b="1" dirty="0" smtClean="0">
                <a:latin typeface="Helvetica Neue LT Std 55 Roman" charset="0"/>
                <a:ea typeface="Helvetica Neue LT Std 55 Roman" charset="0"/>
                <a:cs typeface="Helvetica Neue LT Std 55 Roman" charset="0"/>
              </a:rPr>
              <a:t/>
            </a:r>
            <a:br>
              <a:rPr lang="en-US" sz="2400" b="1" dirty="0" smtClean="0">
                <a:latin typeface="Helvetica Neue LT Std 55 Roman" charset="0"/>
                <a:ea typeface="Helvetica Neue LT Std 55 Roman" charset="0"/>
                <a:cs typeface="Helvetica Neue LT Std 55 Roman" charset="0"/>
              </a:rPr>
            </a:br>
            <a:r>
              <a:rPr lang="en-US" sz="2400" b="1" dirty="0" smtClean="0">
                <a:latin typeface="Helvetica Neue LT Std 55 Roman" charset="0"/>
                <a:ea typeface="Helvetica Neue LT Std 55 Roman" charset="0"/>
                <a:cs typeface="Helvetica Neue LT Std 55 Roman" charset="0"/>
              </a:rPr>
              <a:t>and </a:t>
            </a:r>
            <a:r>
              <a:rPr lang="en-US" sz="2400" b="1" dirty="0">
                <a:latin typeface="Helvetica Neue LT Std 55 Roman" charset="0"/>
                <a:ea typeface="Helvetica Neue LT Std 55 Roman" charset="0"/>
                <a:cs typeface="Helvetica Neue LT Std 55 Roman" charset="0"/>
              </a:rPr>
              <a:t>Building Wealth?</a:t>
            </a:r>
          </a:p>
        </p:txBody>
      </p: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01470"/>
            <a:ext cx="1219199" cy="275067"/>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1"/>
            <a:ext cx="9174290" cy="457200"/>
          </a:xfrm>
          <a:prstGeom prst="rect">
            <a:avLst/>
          </a:prstGeom>
          <a:solidFill>
            <a:srgbClr val="284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Questions to Think About</a:t>
            </a:r>
            <a:endParaRPr lang="en-US" sz="2800" b="1" kern="0" dirty="0">
              <a:solidFill>
                <a:srgbClr val="284B23"/>
              </a:solidFill>
              <a:latin typeface="Helvetica Neue LT Std 75" charset="0"/>
              <a:ea typeface="Helvetica Neue LT Std 75" charset="0"/>
              <a:cs typeface="Helvetica Neue LT Std 75" charset="0"/>
            </a:endParaRPr>
          </a:p>
        </p:txBody>
      </p:sp>
      <p:sp>
        <p:nvSpPr>
          <p:cNvPr id="15" name="Title 1"/>
          <p:cNvSpPr txBox="1">
            <a:spLocks/>
          </p:cNvSpPr>
          <p:nvPr/>
        </p:nvSpPr>
        <p:spPr bwMode="auto">
          <a:xfrm>
            <a:off x="2286000" y="139212"/>
            <a:ext cx="5077003" cy="2055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900" b="1" kern="0" spc="-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900" b="1" kern="0" spc="-50" dirty="0">
              <a:solidFill>
                <a:schemeClr val="bg1"/>
              </a:solidFill>
              <a:latin typeface="Helvetica Neue LT Std 75" charset="0"/>
              <a:ea typeface="Helvetica Neue LT Std 75" charset="0"/>
              <a:cs typeface="Helvetica Neue LT Std 75" charset="0"/>
            </a:endParaRPr>
          </a:p>
        </p:txBody>
      </p:sp>
      <p:cxnSp>
        <p:nvCxnSpPr>
          <p:cNvPr id="16" name="Straight Connector 15"/>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8" name="Content Placeholder 2"/>
          <p:cNvSpPr txBox="1">
            <a:spLocks/>
          </p:cNvSpPr>
          <p:nvPr/>
        </p:nvSpPr>
        <p:spPr bwMode="auto">
          <a:xfrm>
            <a:off x="423105" y="2743200"/>
            <a:ext cx="83058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lnSpc>
                <a:spcPct val="105000"/>
              </a:lnSpc>
              <a:buNone/>
            </a:pPr>
            <a:r>
              <a:rPr lang="en-US" sz="2000" kern="0" dirty="0">
                <a:latin typeface="Helvetica Neue LT Std 55 Roman" charset="0"/>
                <a:ea typeface="Helvetica Neue LT Std 55 Roman" charset="0"/>
                <a:cs typeface="Helvetica Neue LT Std 55 Roman" charset="0"/>
              </a:rPr>
              <a:t>Societal barriers include</a:t>
            </a:r>
            <a:r>
              <a:rPr lang="en-US" sz="2000" kern="0" dirty="0" smtClean="0">
                <a:latin typeface="Helvetica Neue LT Std 55 Roman" charset="0"/>
                <a:ea typeface="Helvetica Neue LT Std 55 Roman" charset="0"/>
                <a:cs typeface="Helvetica Neue LT Std 55 Roman" charset="0"/>
              </a:rPr>
              <a:t>:</a:t>
            </a:r>
          </a:p>
          <a:p>
            <a:pPr eaLnBrk="1" hangingPunct="1">
              <a:lnSpc>
                <a:spcPct val="105000"/>
              </a:lnSpc>
            </a:pPr>
            <a:r>
              <a:rPr lang="en-US" sz="2000" kern="0" dirty="0" smtClean="0">
                <a:latin typeface="Helvetica Neue LT Std 55 Roman" charset="0"/>
                <a:ea typeface="Helvetica Neue LT Std 55 Roman" charset="0"/>
                <a:cs typeface="Helvetica Neue LT Std 55 Roman" charset="0"/>
              </a:rPr>
              <a:t>Lack </a:t>
            </a:r>
            <a:r>
              <a:rPr lang="en-US" sz="2000" kern="0" dirty="0">
                <a:latin typeface="Helvetica Neue LT Std 55 Roman" charset="0"/>
                <a:ea typeface="Helvetica Neue LT Std 55 Roman" charset="0"/>
                <a:cs typeface="Helvetica Neue LT Std 55 Roman" charset="0"/>
              </a:rPr>
              <a:t>of access to</a:t>
            </a:r>
            <a:r>
              <a:rPr lang="en-US" sz="2000" kern="0" dirty="0" smtClean="0">
                <a:latin typeface="Helvetica Neue LT Std 55 Roman" charset="0"/>
                <a:ea typeface="Helvetica Neue LT Std 55 Roman" charset="0"/>
                <a:cs typeface="Helvetica Neue LT Std 55 Roman" charset="0"/>
              </a:rPr>
              <a:t>:</a:t>
            </a:r>
          </a:p>
          <a:p>
            <a:pPr lvl="1" eaLnBrk="1" hangingPunct="1">
              <a:lnSpc>
                <a:spcPct val="105000"/>
              </a:lnSpc>
              <a:buFont typeface="Courier New" charset="0"/>
              <a:buChar char="o"/>
            </a:pPr>
            <a:r>
              <a:rPr lang="en-US" sz="2000" kern="0" dirty="0" smtClean="0">
                <a:latin typeface="Helvetica Neue LT Std 55 Roman" charset="0"/>
                <a:ea typeface="Helvetica Neue LT Std 55 Roman" charset="0"/>
                <a:cs typeface="Helvetica Neue LT Std 55 Roman" charset="0"/>
              </a:rPr>
              <a:t>Opportunity/well-paying jobs</a:t>
            </a:r>
          </a:p>
          <a:p>
            <a:pPr lvl="1" eaLnBrk="1" hangingPunct="1">
              <a:lnSpc>
                <a:spcPct val="105000"/>
              </a:lnSpc>
              <a:buFont typeface="Courier New" charset="0"/>
              <a:buChar char="o"/>
            </a:pPr>
            <a:r>
              <a:rPr lang="en-US" sz="2000" kern="0" dirty="0" smtClean="0">
                <a:latin typeface="Helvetica Neue LT Std 55 Roman" charset="0"/>
                <a:ea typeface="Helvetica Neue LT Std 55 Roman" charset="0"/>
                <a:cs typeface="Helvetica Neue LT Std 55 Roman" charset="0"/>
              </a:rPr>
              <a:t>Capital</a:t>
            </a:r>
          </a:p>
          <a:p>
            <a:pPr lvl="1" eaLnBrk="1" hangingPunct="1">
              <a:lnSpc>
                <a:spcPct val="105000"/>
              </a:lnSpc>
              <a:buFont typeface="Courier New" charset="0"/>
              <a:buChar char="o"/>
            </a:pPr>
            <a:r>
              <a:rPr lang="en-US" sz="2000" kern="0" dirty="0" smtClean="0">
                <a:latin typeface="Helvetica Neue LT Std 55 Roman" charset="0"/>
                <a:ea typeface="Helvetica Neue LT Std 55 Roman" charset="0"/>
                <a:cs typeface="Helvetica Neue LT Std 55 Roman" charset="0"/>
              </a:rPr>
              <a:t>Information</a:t>
            </a:r>
          </a:p>
          <a:p>
            <a:pPr lvl="1" eaLnBrk="1" hangingPunct="1">
              <a:lnSpc>
                <a:spcPct val="105000"/>
              </a:lnSpc>
              <a:buFont typeface="Courier New" charset="0"/>
              <a:buChar char="o"/>
            </a:pPr>
            <a:r>
              <a:rPr lang="en-US" sz="2000" kern="0" dirty="0" smtClean="0">
                <a:latin typeface="Helvetica Neue LT Std 55 Roman" charset="0"/>
                <a:ea typeface="Helvetica Neue LT Std 55 Roman" charset="0"/>
                <a:cs typeface="Helvetica Neue LT Std 55 Roman" charset="0"/>
              </a:rPr>
              <a:t>Education/training</a:t>
            </a:r>
          </a:p>
          <a:p>
            <a:pPr eaLnBrk="1" hangingPunct="1">
              <a:lnSpc>
                <a:spcPct val="105000"/>
              </a:lnSpc>
            </a:pPr>
            <a:r>
              <a:rPr lang="en-US" sz="2000" kern="0" dirty="0" smtClean="0">
                <a:latin typeface="Helvetica Neue LT Std 55 Roman" charset="0"/>
                <a:ea typeface="Helvetica Neue LT Std 55 Roman" charset="0"/>
                <a:cs typeface="Helvetica Neue LT Std 55 Roman" charset="0"/>
              </a:rPr>
              <a:t>Immigration status</a:t>
            </a:r>
          </a:p>
          <a:p>
            <a:pPr eaLnBrk="1" hangingPunct="1">
              <a:lnSpc>
                <a:spcPct val="105000"/>
              </a:lnSpc>
            </a:pPr>
            <a:r>
              <a:rPr lang="en-US" sz="2000" kern="0" dirty="0" smtClean="0">
                <a:latin typeface="Helvetica Neue LT Std 55 Roman" charset="0"/>
                <a:ea typeface="Helvetica Neue LT Std 55 Roman" charset="0"/>
                <a:cs typeface="Helvetica Neue LT Std 55 Roman" charset="0"/>
              </a:rPr>
              <a:t>Social Isolation</a:t>
            </a:r>
          </a:p>
          <a:p>
            <a:pPr eaLnBrk="1" hangingPunct="1">
              <a:lnSpc>
                <a:spcPct val="105000"/>
              </a:lnSpc>
            </a:pPr>
            <a:r>
              <a:rPr lang="en-US" sz="2000" kern="0" dirty="0" smtClean="0">
                <a:latin typeface="Helvetica Neue LT Std 55 Roman" charset="0"/>
                <a:ea typeface="Helvetica Neue LT Std 55 Roman" charset="0"/>
                <a:cs typeface="Helvetica Neue LT Std 55 Roman" charset="0"/>
              </a:rPr>
              <a:t>Language</a:t>
            </a:r>
          </a:p>
          <a:p>
            <a:pPr eaLnBrk="1" hangingPunct="1">
              <a:lnSpc>
                <a:spcPct val="105000"/>
              </a:lnSpc>
            </a:pPr>
            <a:r>
              <a:rPr lang="en-US" sz="2000" kern="0" dirty="0" smtClean="0">
                <a:latin typeface="Helvetica Neue LT Std 55 Roman" charset="0"/>
                <a:ea typeface="Helvetica Neue LT Std 55 Roman" charset="0"/>
                <a:cs typeface="Helvetica Neue LT Std 55 Roman" charset="0"/>
              </a:rPr>
              <a:t>Lack of trust in institutions</a:t>
            </a:r>
          </a:p>
        </p:txBody>
      </p:sp>
      <p:sp>
        <p:nvSpPr>
          <p:cNvPr id="19" name="Title 1"/>
          <p:cNvSpPr>
            <a:spLocks/>
          </p:cNvSpPr>
          <p:nvPr/>
        </p:nvSpPr>
        <p:spPr bwMode="auto">
          <a:xfrm>
            <a:off x="428803" y="1886561"/>
            <a:ext cx="6810198" cy="762000"/>
          </a:xfrm>
          <a:prstGeom prst="rect">
            <a:avLst/>
          </a:prstGeom>
          <a:noFill/>
          <a:ln w="9525">
            <a:noFill/>
            <a:miter lim="800000"/>
            <a:headEnd/>
            <a:tailEnd/>
          </a:ln>
        </p:spPr>
        <p:txBody>
          <a:bodyPr anchor="ctr"/>
          <a:lstStyle/>
          <a:p>
            <a:r>
              <a:rPr lang="en-US" sz="2400" b="1" dirty="0">
                <a:latin typeface="Helvetica Neue LT Std 55 Roman" charset="0"/>
                <a:ea typeface="Helvetica Neue LT Std 55 Roman" charset="0"/>
                <a:cs typeface="Helvetica Neue LT Std 55 Roman" charset="0"/>
              </a:rPr>
              <a:t>What Can be Barriers to Financial Stability and Building Wealth?</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01470"/>
            <a:ext cx="1219199" cy="275067"/>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
            <a:ext cx="9174290" cy="457200"/>
          </a:xfrm>
          <a:prstGeom prst="rect">
            <a:avLst/>
          </a:prstGeom>
          <a:solidFill>
            <a:srgbClr val="284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Questions to Think About</a:t>
            </a:r>
            <a:endParaRPr lang="en-US" sz="2800" b="1" kern="0" dirty="0">
              <a:solidFill>
                <a:srgbClr val="284B23"/>
              </a:solidFill>
              <a:latin typeface="Helvetica Neue LT Std 75" charset="0"/>
              <a:ea typeface="Helvetica Neue LT Std 75" charset="0"/>
              <a:cs typeface="Helvetica Neue LT Std 75" charset="0"/>
            </a:endParaRPr>
          </a:p>
        </p:txBody>
      </p:sp>
      <p:sp>
        <p:nvSpPr>
          <p:cNvPr id="10" name="Title 1"/>
          <p:cNvSpPr txBox="1">
            <a:spLocks/>
          </p:cNvSpPr>
          <p:nvPr/>
        </p:nvSpPr>
        <p:spPr bwMode="auto">
          <a:xfrm>
            <a:off x="2286000" y="139212"/>
            <a:ext cx="5077003" cy="2055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900" b="1" kern="0" spc="-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900" b="1" kern="0" spc="-50" dirty="0">
              <a:solidFill>
                <a:schemeClr val="bg1"/>
              </a:solidFill>
              <a:latin typeface="Helvetica Neue LT Std 75" charset="0"/>
              <a:ea typeface="Helvetica Neue LT Std 75" charset="0"/>
              <a:cs typeface="Helvetica Neue LT Std 75" charset="0"/>
            </a:endParaRPr>
          </a:p>
        </p:txBody>
      </p:sp>
      <p:cxnSp>
        <p:nvCxnSpPr>
          <p:cNvPr id="11" name="Straight Connector 10"/>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5" name="Content Placeholder 2"/>
          <p:cNvSpPr txBox="1">
            <a:spLocks/>
          </p:cNvSpPr>
          <p:nvPr/>
        </p:nvSpPr>
        <p:spPr bwMode="auto">
          <a:xfrm>
            <a:off x="426672" y="2743200"/>
            <a:ext cx="83058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105000"/>
              </a:lnSpc>
              <a:buFontTx/>
              <a:buNone/>
            </a:pPr>
            <a:r>
              <a:rPr lang="en-US" sz="2000" kern="0" dirty="0">
                <a:latin typeface="Helvetica Neue LT Std 55 Roman" charset="0"/>
                <a:ea typeface="Helvetica Neue LT Std 55 Roman" charset="0"/>
                <a:cs typeface="Helvetica Neue LT Std 55 Roman" charset="0"/>
              </a:rPr>
              <a:t>Solutions to societal barriers include:</a:t>
            </a:r>
          </a:p>
          <a:p>
            <a:pPr eaLnBrk="1" hangingPunct="1">
              <a:lnSpc>
                <a:spcPct val="105000"/>
              </a:lnSpc>
            </a:pPr>
            <a:r>
              <a:rPr lang="en-US" sz="2000" kern="0" dirty="0">
                <a:latin typeface="Helvetica Neue LT Std 55 Roman" charset="0"/>
                <a:ea typeface="Helvetica Neue LT Std 55 Roman" charset="0"/>
                <a:cs typeface="Helvetica Neue LT Std 55 Roman" charset="0"/>
              </a:rPr>
              <a:t>Creating economic opportunity through:</a:t>
            </a:r>
          </a:p>
          <a:p>
            <a:pPr lvl="1" eaLnBrk="1" hangingPunct="1">
              <a:lnSpc>
                <a:spcPct val="105000"/>
              </a:lnSpc>
              <a:buFont typeface="Courier New" charset="0"/>
              <a:buChar char="o"/>
            </a:pPr>
            <a:r>
              <a:rPr lang="en-US" sz="2000" kern="0" dirty="0" smtClean="0">
                <a:latin typeface="Helvetica Neue LT Std 55 Roman" charset="0"/>
                <a:ea typeface="Helvetica Neue LT Std 55 Roman" charset="0"/>
                <a:cs typeface="Helvetica Neue LT Std 55 Roman" charset="0"/>
              </a:rPr>
              <a:t>Workers cooperatives</a:t>
            </a:r>
          </a:p>
          <a:p>
            <a:pPr lvl="1" eaLnBrk="1" hangingPunct="1">
              <a:lnSpc>
                <a:spcPct val="105000"/>
              </a:lnSpc>
              <a:buFont typeface="Courier New" charset="0"/>
              <a:buChar char="o"/>
            </a:pPr>
            <a:r>
              <a:rPr lang="en-US" sz="2000" kern="0" dirty="0" smtClean="0">
                <a:latin typeface="Helvetica Neue LT Std 55 Roman" charset="0"/>
                <a:ea typeface="Helvetica Neue LT Std 55 Roman" charset="0"/>
                <a:cs typeface="Helvetica Neue LT Std 55 Roman" charset="0"/>
              </a:rPr>
              <a:t>Self-employment</a:t>
            </a:r>
          </a:p>
          <a:p>
            <a:pPr lvl="1" eaLnBrk="1" hangingPunct="1">
              <a:lnSpc>
                <a:spcPct val="105000"/>
              </a:lnSpc>
              <a:buFont typeface="Courier New" charset="0"/>
              <a:buChar char="o"/>
            </a:pPr>
            <a:r>
              <a:rPr lang="en-US" sz="2000" kern="0" dirty="0" smtClean="0">
                <a:latin typeface="Helvetica Neue LT Std 55 Roman" charset="0"/>
                <a:ea typeface="Helvetica Neue LT Std 55 Roman" charset="0"/>
                <a:cs typeface="Helvetica Neue LT Std 55 Roman" charset="0"/>
              </a:rPr>
              <a:t>Education/training</a:t>
            </a:r>
          </a:p>
          <a:p>
            <a:pPr eaLnBrk="1" hangingPunct="1">
              <a:lnSpc>
                <a:spcPct val="105000"/>
              </a:lnSpc>
            </a:pPr>
            <a:r>
              <a:rPr lang="en-US" sz="2000" kern="0" dirty="0" smtClean="0">
                <a:latin typeface="Helvetica Neue LT Std 55 Roman" charset="0"/>
                <a:ea typeface="Helvetica Neue LT Std 55 Roman" charset="0"/>
                <a:cs typeface="Helvetica Neue LT Std 55 Roman" charset="0"/>
              </a:rPr>
              <a:t>Seeking </a:t>
            </a:r>
            <a:r>
              <a:rPr lang="en-US" sz="2000" kern="0" dirty="0">
                <a:latin typeface="Helvetica Neue LT Std 55 Roman" charset="0"/>
                <a:ea typeface="Helvetica Neue LT Std 55 Roman" charset="0"/>
                <a:cs typeface="Helvetica Neue LT Std 55 Roman" charset="0"/>
              </a:rPr>
              <a:t>out existing support or benefits such as SNAP, food banks, and other resources; subsidized health insurance for children and family</a:t>
            </a:r>
          </a:p>
          <a:p>
            <a:pPr eaLnBrk="1" hangingPunct="1">
              <a:lnSpc>
                <a:spcPct val="105000"/>
              </a:lnSpc>
            </a:pPr>
            <a:r>
              <a:rPr lang="en-US" sz="2000" kern="0" dirty="0">
                <a:latin typeface="Helvetica Neue LT Std 55 Roman" charset="0"/>
                <a:ea typeface="Helvetica Neue LT Std 55 Roman" charset="0"/>
                <a:cs typeface="Helvetica Neue LT Std 55 Roman" charset="0"/>
              </a:rPr>
              <a:t>Creating own mechanisms for financial support such as savings circles; seek out networks for emotional support such as houses of worship, community based organizations</a:t>
            </a:r>
          </a:p>
        </p:txBody>
      </p:sp>
      <p:sp>
        <p:nvSpPr>
          <p:cNvPr id="16" name="Title 1"/>
          <p:cNvSpPr>
            <a:spLocks/>
          </p:cNvSpPr>
          <p:nvPr/>
        </p:nvSpPr>
        <p:spPr bwMode="auto">
          <a:xfrm>
            <a:off x="428802" y="1886561"/>
            <a:ext cx="6934201" cy="762000"/>
          </a:xfrm>
          <a:prstGeom prst="rect">
            <a:avLst/>
          </a:prstGeom>
          <a:noFill/>
          <a:ln w="9525">
            <a:noFill/>
            <a:miter lim="800000"/>
            <a:headEnd/>
            <a:tailEnd/>
          </a:ln>
        </p:spPr>
        <p:txBody>
          <a:bodyPr anchor="ctr"/>
          <a:lstStyle/>
          <a:p>
            <a:r>
              <a:rPr lang="en-US" sz="2400" b="1" dirty="0">
                <a:latin typeface="Helvetica Neue LT Std 55 Roman" charset="0"/>
                <a:ea typeface="Helvetica Neue LT Std 55 Roman" charset="0"/>
                <a:cs typeface="Helvetica Neue LT Std 55 Roman" charset="0"/>
              </a:rPr>
              <a:t>What Can be Barriers to Financial Stability and Building Wealth?</a:t>
            </a:r>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01470"/>
            <a:ext cx="1219199" cy="275067"/>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0" y="1"/>
            <a:ext cx="9174290" cy="457200"/>
          </a:xfrm>
          <a:prstGeom prst="rect">
            <a:avLst/>
          </a:prstGeom>
          <a:solidFill>
            <a:srgbClr val="284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Questions to Think About</a:t>
            </a:r>
            <a:endParaRPr lang="en-US" sz="2800" b="1" kern="0" dirty="0">
              <a:solidFill>
                <a:srgbClr val="284B23"/>
              </a:solidFill>
              <a:latin typeface="Helvetica Neue LT Std 75" charset="0"/>
              <a:ea typeface="Helvetica Neue LT Std 75" charset="0"/>
              <a:cs typeface="Helvetica Neue LT Std 75" charset="0"/>
            </a:endParaRPr>
          </a:p>
        </p:txBody>
      </p:sp>
      <p:sp>
        <p:nvSpPr>
          <p:cNvPr id="9" name="Title 1"/>
          <p:cNvSpPr txBox="1">
            <a:spLocks/>
          </p:cNvSpPr>
          <p:nvPr/>
        </p:nvSpPr>
        <p:spPr bwMode="auto">
          <a:xfrm>
            <a:off x="2286000" y="139212"/>
            <a:ext cx="5077003" cy="2055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900" b="1" kern="0" spc="-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900" b="1" kern="0" spc="-50" dirty="0">
              <a:solidFill>
                <a:schemeClr val="bg1"/>
              </a:solidFill>
              <a:latin typeface="Helvetica Neue LT Std 75" charset="0"/>
              <a:ea typeface="Helvetica Neue LT Std 75" charset="0"/>
              <a:cs typeface="Helvetica Neue LT Std 75" charset="0"/>
            </a:endParaRPr>
          </a:p>
        </p:txBody>
      </p:sp>
      <p:cxnSp>
        <p:nvCxnSpPr>
          <p:cNvPr id="10" name="Straight Connector 9"/>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bwMode="auto">
          <a:xfrm>
            <a:off x="426672" y="2743200"/>
            <a:ext cx="83058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105000"/>
              </a:lnSpc>
              <a:buNone/>
            </a:pPr>
            <a:r>
              <a:rPr lang="en-US" sz="2000" dirty="0">
                <a:latin typeface="Helvetica Neue LT Std 55 Roman" charset="0"/>
                <a:ea typeface="Helvetica Neue LT Std 55 Roman" charset="0"/>
                <a:cs typeface="Helvetica Neue LT Std 55 Roman" charset="0"/>
              </a:rPr>
              <a:t>Personal barriers </a:t>
            </a:r>
            <a:r>
              <a:rPr lang="en-US" sz="2000" dirty="0" smtClean="0">
                <a:latin typeface="Helvetica Neue LT Std 55 Roman" charset="0"/>
                <a:ea typeface="Helvetica Neue LT Std 55 Roman" charset="0"/>
                <a:cs typeface="Helvetica Neue LT Std 55 Roman" charset="0"/>
              </a:rPr>
              <a:t>include:</a:t>
            </a:r>
          </a:p>
          <a:p>
            <a:pPr eaLnBrk="1" hangingPunct="1">
              <a:lnSpc>
                <a:spcPct val="105000"/>
              </a:lnSpc>
              <a:buFont typeface="Arial" charset="0"/>
              <a:buChar char="•"/>
            </a:pPr>
            <a:r>
              <a:rPr lang="en-US" sz="2000" dirty="0" smtClean="0">
                <a:latin typeface="Helvetica Neue LT Std 55 Roman" charset="0"/>
                <a:ea typeface="Helvetica Neue LT Std 55 Roman" charset="0"/>
                <a:cs typeface="Helvetica Neue LT Std 55 Roman" charset="0"/>
              </a:rPr>
              <a:t>High </a:t>
            </a:r>
            <a:r>
              <a:rPr lang="en-US" sz="2000" dirty="0">
                <a:latin typeface="Helvetica Neue LT Std 55 Roman" charset="0"/>
                <a:ea typeface="Helvetica Neue LT Std 55 Roman" charset="0"/>
                <a:cs typeface="Helvetica Neue LT Std 55 Roman" charset="0"/>
              </a:rPr>
              <a:t>rents and cost of living in New York </a:t>
            </a:r>
            <a:r>
              <a:rPr lang="en-US" sz="2000" dirty="0" smtClean="0">
                <a:latin typeface="Helvetica Neue LT Std 55 Roman" charset="0"/>
                <a:ea typeface="Helvetica Neue LT Std 55 Roman" charset="0"/>
                <a:cs typeface="Helvetica Neue LT Std 55 Roman" charset="0"/>
              </a:rPr>
              <a:t>City</a:t>
            </a:r>
          </a:p>
          <a:p>
            <a:pPr eaLnBrk="1" hangingPunct="1">
              <a:lnSpc>
                <a:spcPct val="105000"/>
              </a:lnSpc>
              <a:buFont typeface="Arial" charset="0"/>
              <a:buChar char="•"/>
            </a:pPr>
            <a:r>
              <a:rPr lang="en-US" sz="2000" dirty="0" smtClean="0">
                <a:latin typeface="Helvetica Neue LT Std 55 Roman" charset="0"/>
                <a:ea typeface="Helvetica Neue LT Std 55 Roman" charset="0"/>
                <a:cs typeface="Helvetica Neue LT Std 55 Roman" charset="0"/>
              </a:rPr>
              <a:t>Living </a:t>
            </a:r>
            <a:r>
              <a:rPr lang="en-US" sz="2000" dirty="0">
                <a:latin typeface="Helvetica Neue LT Std 55 Roman" charset="0"/>
                <a:ea typeface="Helvetica Neue LT Std 55 Roman" charset="0"/>
                <a:cs typeface="Helvetica Neue LT Std 55 Roman" charset="0"/>
              </a:rPr>
              <a:t>paycheck to paycheck</a:t>
            </a:r>
            <a:r>
              <a:rPr lang="en-US" sz="2000" dirty="0" smtClean="0">
                <a:latin typeface="Helvetica Neue LT Std 55 Roman" charset="0"/>
                <a:ea typeface="Helvetica Neue LT Std 55 Roman" charset="0"/>
                <a:cs typeface="Helvetica Neue LT Std 55 Roman" charset="0"/>
              </a:rPr>
              <a:t>:</a:t>
            </a:r>
          </a:p>
          <a:p>
            <a:pPr lvl="1" eaLnBrk="1" hangingPunct="1">
              <a:lnSpc>
                <a:spcPct val="105000"/>
              </a:lnSpc>
              <a:buFont typeface="Courier New" charset="0"/>
              <a:buChar char="o"/>
            </a:pPr>
            <a:r>
              <a:rPr lang="en-US" sz="2000" kern="0" dirty="0">
                <a:latin typeface="Helvetica Neue LT Std 55 Roman" charset="0"/>
                <a:ea typeface="Helvetica Neue LT Std 55 Roman" charset="0"/>
                <a:cs typeface="Helvetica Neue LT Std 55 Roman" charset="0"/>
              </a:rPr>
              <a:t>Any unanticipated event can turn life upside down; no options in an </a:t>
            </a:r>
            <a:r>
              <a:rPr lang="en-US" sz="2000" kern="0" dirty="0" smtClean="0">
                <a:latin typeface="Helvetica Neue LT Std 55 Roman" charset="0"/>
                <a:ea typeface="Helvetica Neue LT Std 55 Roman" charset="0"/>
                <a:cs typeface="Helvetica Neue LT Std 55 Roman" charset="0"/>
              </a:rPr>
              <a:t>emergency</a:t>
            </a:r>
          </a:p>
          <a:p>
            <a:pPr lvl="1" eaLnBrk="1" hangingPunct="1">
              <a:lnSpc>
                <a:spcPct val="105000"/>
              </a:lnSpc>
              <a:buFont typeface="Courier New" charset="0"/>
              <a:buChar char="o"/>
            </a:pPr>
            <a:r>
              <a:rPr lang="en-US" sz="2000" kern="0" dirty="0" smtClean="0">
                <a:latin typeface="Helvetica Neue LT Std 55 Roman" charset="0"/>
                <a:ea typeface="Helvetica Neue LT Std 55 Roman" charset="0"/>
                <a:cs typeface="Helvetica Neue LT Std 55 Roman" charset="0"/>
              </a:rPr>
              <a:t>No </a:t>
            </a:r>
            <a:r>
              <a:rPr lang="en-US" sz="2000" kern="0" dirty="0">
                <a:latin typeface="Helvetica Neue LT Std 55 Roman" charset="0"/>
                <a:ea typeface="Helvetica Neue LT Std 55 Roman" charset="0"/>
                <a:cs typeface="Helvetica Neue LT Std 55 Roman" charset="0"/>
              </a:rPr>
              <a:t>ability to </a:t>
            </a:r>
            <a:r>
              <a:rPr lang="en-US" sz="2000" kern="0" dirty="0" smtClean="0">
                <a:latin typeface="Helvetica Neue LT Std 55 Roman" charset="0"/>
                <a:ea typeface="Helvetica Neue LT Std 55 Roman" charset="0"/>
                <a:cs typeface="Helvetica Neue LT Std 55 Roman" charset="0"/>
              </a:rPr>
              <a:t>plan</a:t>
            </a:r>
          </a:p>
          <a:p>
            <a:pPr lvl="1" eaLnBrk="1" hangingPunct="1">
              <a:lnSpc>
                <a:spcPct val="105000"/>
              </a:lnSpc>
              <a:buFont typeface="Courier New" charset="0"/>
              <a:buChar char="o"/>
            </a:pPr>
            <a:r>
              <a:rPr lang="en-US" sz="2000" dirty="0">
                <a:latin typeface="Helvetica Neue LT Std 55 Roman" charset="0"/>
                <a:ea typeface="Helvetica Neue LT Std 55 Roman" charset="0"/>
                <a:cs typeface="Helvetica Neue LT Std 55 Roman" charset="0"/>
              </a:rPr>
              <a:t>Future is not secure</a:t>
            </a:r>
          </a:p>
        </p:txBody>
      </p:sp>
      <p:sp>
        <p:nvSpPr>
          <p:cNvPr id="13" name="Title 1"/>
          <p:cNvSpPr>
            <a:spLocks/>
          </p:cNvSpPr>
          <p:nvPr/>
        </p:nvSpPr>
        <p:spPr bwMode="auto">
          <a:xfrm>
            <a:off x="428803" y="1886561"/>
            <a:ext cx="7343598" cy="762000"/>
          </a:xfrm>
          <a:prstGeom prst="rect">
            <a:avLst/>
          </a:prstGeom>
          <a:noFill/>
          <a:ln w="9525">
            <a:noFill/>
            <a:miter lim="800000"/>
            <a:headEnd/>
            <a:tailEnd/>
          </a:ln>
        </p:spPr>
        <p:txBody>
          <a:bodyPr anchor="ctr"/>
          <a:lstStyle/>
          <a:p>
            <a:r>
              <a:rPr lang="en-US" sz="2400" b="1" dirty="0">
                <a:latin typeface="Helvetica Neue LT Std 55 Roman" charset="0"/>
                <a:ea typeface="Helvetica Neue LT Std 55 Roman" charset="0"/>
                <a:cs typeface="Helvetica Neue LT Std 55 Roman" charset="0"/>
              </a:rPr>
              <a:t>What Can be Barriers to Financial Stability </a:t>
            </a:r>
            <a:r>
              <a:rPr lang="en-US" sz="2400" b="1" dirty="0" smtClean="0">
                <a:latin typeface="Helvetica Neue LT Std 55 Roman" charset="0"/>
                <a:ea typeface="Helvetica Neue LT Std 55 Roman" charset="0"/>
                <a:cs typeface="Helvetica Neue LT Std 55 Roman" charset="0"/>
              </a:rPr>
              <a:t/>
            </a:r>
            <a:br>
              <a:rPr lang="en-US" sz="2400" b="1" dirty="0" smtClean="0">
                <a:latin typeface="Helvetica Neue LT Std 55 Roman" charset="0"/>
                <a:ea typeface="Helvetica Neue LT Std 55 Roman" charset="0"/>
                <a:cs typeface="Helvetica Neue LT Std 55 Roman" charset="0"/>
              </a:rPr>
            </a:br>
            <a:r>
              <a:rPr lang="en-US" sz="2400" b="1" dirty="0" smtClean="0">
                <a:latin typeface="Helvetica Neue LT Std 55 Roman" charset="0"/>
                <a:ea typeface="Helvetica Neue LT Std 55 Roman" charset="0"/>
                <a:cs typeface="Helvetica Neue LT Std 55 Roman" charset="0"/>
              </a:rPr>
              <a:t>and </a:t>
            </a:r>
            <a:r>
              <a:rPr lang="en-US" sz="2400" b="1" dirty="0">
                <a:latin typeface="Helvetica Neue LT Std 55 Roman" charset="0"/>
                <a:ea typeface="Helvetica Neue LT Std 55 Roman" charset="0"/>
                <a:cs typeface="Helvetica Neue LT Std 55 Roman" charset="0"/>
              </a:rPr>
              <a:t>Building Wealth?</a:t>
            </a:r>
          </a:p>
        </p:txBody>
      </p:sp>
      <p:pic>
        <p:nvPicPr>
          <p:cNvPr id="14" name="Picture 1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01470"/>
            <a:ext cx="1219199" cy="275067"/>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0" y="1"/>
            <a:ext cx="9174290" cy="457200"/>
          </a:xfrm>
          <a:prstGeom prst="rect">
            <a:avLst/>
          </a:prstGeom>
          <a:solidFill>
            <a:srgbClr val="284B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Questions to Think About</a:t>
            </a:r>
            <a:endParaRPr lang="en-US" sz="2800" b="1" kern="0" dirty="0">
              <a:solidFill>
                <a:srgbClr val="284B23"/>
              </a:solidFill>
              <a:latin typeface="Helvetica Neue LT Std 75" charset="0"/>
              <a:ea typeface="Helvetica Neue LT Std 75" charset="0"/>
              <a:cs typeface="Helvetica Neue LT Std 75" charset="0"/>
            </a:endParaRPr>
          </a:p>
        </p:txBody>
      </p:sp>
      <p:sp>
        <p:nvSpPr>
          <p:cNvPr id="10" name="Title 1"/>
          <p:cNvSpPr txBox="1">
            <a:spLocks/>
          </p:cNvSpPr>
          <p:nvPr/>
        </p:nvSpPr>
        <p:spPr bwMode="auto">
          <a:xfrm>
            <a:off x="2286000" y="139212"/>
            <a:ext cx="5077003" cy="20558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900" b="1" kern="0" spc="-50" dirty="0" smtClean="0">
                <a:solidFill>
                  <a:schemeClr val="bg1"/>
                </a:solidFill>
                <a:latin typeface="Helvetica Neue LT Std 75" charset="0"/>
                <a:ea typeface="Helvetica Neue LT Std 75" charset="0"/>
                <a:cs typeface="Helvetica Neue LT Std 75" charset="0"/>
              </a:rPr>
              <a:t>Financial Education for Worker Cooperative Members</a:t>
            </a:r>
            <a:endParaRPr lang="en-US" sz="900" b="1" kern="0" spc="-50" dirty="0">
              <a:solidFill>
                <a:schemeClr val="bg1"/>
              </a:solidFill>
              <a:latin typeface="Helvetica Neue LT Std 75" charset="0"/>
              <a:ea typeface="Helvetica Neue LT Std 75" charset="0"/>
              <a:cs typeface="Helvetica Neue LT Std 75" charset="0"/>
            </a:endParaRPr>
          </a:p>
        </p:txBody>
      </p:sp>
      <p:cxnSp>
        <p:nvCxnSpPr>
          <p:cNvPr id="11" name="Straight Connector 10"/>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txBox="1">
            <a:spLocks/>
          </p:cNvSpPr>
          <p:nvPr/>
        </p:nvSpPr>
        <p:spPr bwMode="auto">
          <a:xfrm>
            <a:off x="426672" y="2743200"/>
            <a:ext cx="83058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105000"/>
              </a:lnSpc>
              <a:buFontTx/>
              <a:buNone/>
            </a:pPr>
            <a:r>
              <a:rPr lang="en-US" sz="2000" kern="0" dirty="0">
                <a:latin typeface="Helvetica Neue LT Std 55 Roman" charset="0"/>
                <a:ea typeface="Helvetica Neue LT Std 55 Roman" charset="0"/>
                <a:cs typeface="Helvetica Neue LT Std 55 Roman" charset="0"/>
              </a:rPr>
              <a:t>Personal barriers include, cont’d:</a:t>
            </a:r>
          </a:p>
          <a:p>
            <a:pPr eaLnBrk="1" hangingPunct="1">
              <a:lnSpc>
                <a:spcPct val="105000"/>
              </a:lnSpc>
            </a:pPr>
            <a:r>
              <a:rPr lang="en-US" sz="2000" kern="0" dirty="0">
                <a:latin typeface="Helvetica Neue LT Std 55 Roman" charset="0"/>
                <a:ea typeface="Helvetica Neue LT Std 55 Roman" charset="0"/>
                <a:cs typeface="Helvetica Neue LT Std 55 Roman" charset="0"/>
              </a:rPr>
              <a:t>Not setting </a:t>
            </a:r>
            <a:r>
              <a:rPr lang="en-US" sz="2000" kern="0" dirty="0" smtClean="0">
                <a:latin typeface="Helvetica Neue LT Std 55 Roman" charset="0"/>
                <a:ea typeface="Helvetica Neue LT Std 55 Roman" charset="0"/>
                <a:cs typeface="Helvetica Neue LT Std 55 Roman" charset="0"/>
              </a:rPr>
              <a:t>priorities:</a:t>
            </a:r>
          </a:p>
          <a:p>
            <a:pPr lvl="1" eaLnBrk="1" hangingPunct="1">
              <a:lnSpc>
                <a:spcPct val="105000"/>
              </a:lnSpc>
              <a:buFont typeface="Courier New" charset="0"/>
              <a:buChar char="o"/>
            </a:pPr>
            <a:r>
              <a:rPr lang="en-US" sz="2000" kern="0" dirty="0" smtClean="0">
                <a:latin typeface="Helvetica Neue LT Std 55 Roman" charset="0"/>
                <a:ea typeface="Helvetica Neue LT Std 55 Roman" charset="0"/>
                <a:cs typeface="Helvetica Neue LT Std 55 Roman" charset="0"/>
              </a:rPr>
              <a:t>Distinguish </a:t>
            </a:r>
            <a:r>
              <a:rPr lang="en-US" sz="2000" kern="0" dirty="0">
                <a:latin typeface="Helvetica Neue LT Std 55 Roman" charset="0"/>
                <a:ea typeface="Helvetica Neue LT Std 55 Roman" charset="0"/>
                <a:cs typeface="Helvetica Neue LT Std 55 Roman" charset="0"/>
              </a:rPr>
              <a:t>between </a:t>
            </a:r>
            <a:r>
              <a:rPr lang="en-US" sz="2000" i="1" kern="0" dirty="0">
                <a:latin typeface="Helvetica Neue LT Std 55 Roman" charset="0"/>
                <a:ea typeface="Helvetica Neue LT Std 55 Roman" charset="0"/>
                <a:cs typeface="Helvetica Neue LT Std 55 Roman" charset="0"/>
              </a:rPr>
              <a:t>needs</a:t>
            </a:r>
            <a:r>
              <a:rPr lang="en-US" sz="2000" kern="0" dirty="0">
                <a:latin typeface="Helvetica Neue LT Std 55 Roman" charset="0"/>
                <a:ea typeface="Helvetica Neue LT Std 55 Roman" charset="0"/>
                <a:cs typeface="Helvetica Neue LT Std 55 Roman" charset="0"/>
              </a:rPr>
              <a:t> and </a:t>
            </a:r>
            <a:r>
              <a:rPr lang="en-US" sz="2000" i="1" kern="0" dirty="0">
                <a:latin typeface="Helvetica Neue LT Std 55 Roman" charset="0"/>
                <a:ea typeface="Helvetica Neue LT Std 55 Roman" charset="0"/>
                <a:cs typeface="Helvetica Neue LT Std 55 Roman" charset="0"/>
              </a:rPr>
              <a:t>wants</a:t>
            </a:r>
            <a:r>
              <a:rPr lang="en-US" sz="2000" kern="0" dirty="0">
                <a:latin typeface="Helvetica Neue LT Std 55 Roman" charset="0"/>
                <a:ea typeface="Helvetica Neue LT Std 55 Roman" charset="0"/>
                <a:cs typeface="Helvetica Neue LT Std 55 Roman" charset="0"/>
              </a:rPr>
              <a:t> </a:t>
            </a:r>
          </a:p>
          <a:p>
            <a:pPr lvl="1" eaLnBrk="1" hangingPunct="1">
              <a:lnSpc>
                <a:spcPct val="105000"/>
              </a:lnSpc>
              <a:buFont typeface="Courier New" charset="0"/>
              <a:buChar char="o"/>
            </a:pPr>
            <a:r>
              <a:rPr lang="en-US" sz="2000" kern="0" dirty="0" smtClean="0">
                <a:latin typeface="Helvetica Neue LT Std 55 Roman" charset="0"/>
                <a:ea typeface="Helvetica Neue LT Std 55 Roman" charset="0"/>
                <a:cs typeface="Helvetica Neue LT Std 55 Roman" charset="0"/>
              </a:rPr>
              <a:t>Ensure </a:t>
            </a:r>
            <a:r>
              <a:rPr lang="en-US" sz="2000" kern="0" dirty="0">
                <a:latin typeface="Helvetica Neue LT Std 55 Roman" charset="0"/>
                <a:ea typeface="Helvetica Neue LT Std 55 Roman" charset="0"/>
                <a:cs typeface="Helvetica Neue LT Std 55 Roman" charset="0"/>
              </a:rPr>
              <a:t>that </a:t>
            </a:r>
            <a:r>
              <a:rPr lang="en-US" sz="2000" i="1" kern="0" dirty="0">
                <a:latin typeface="Helvetica Neue LT Std 55 Roman" charset="0"/>
                <a:ea typeface="Helvetica Neue LT Std 55 Roman" charset="0"/>
                <a:cs typeface="Helvetica Neue LT Std 55 Roman" charset="0"/>
              </a:rPr>
              <a:t>needs</a:t>
            </a:r>
            <a:r>
              <a:rPr lang="en-US" sz="2000" kern="0" dirty="0">
                <a:latin typeface="Helvetica Neue LT Std 55 Roman" charset="0"/>
                <a:ea typeface="Helvetica Neue LT Std 55 Roman" charset="0"/>
                <a:cs typeface="Helvetica Neue LT Std 55 Roman" charset="0"/>
              </a:rPr>
              <a:t>—basics for our survival—are covered: food, shelter, </a:t>
            </a:r>
            <a:r>
              <a:rPr lang="en-US" sz="2000" kern="0" dirty="0" smtClean="0">
                <a:latin typeface="Helvetica Neue LT Std 55 Roman" charset="0"/>
                <a:ea typeface="Helvetica Neue LT Std 55 Roman" charset="0"/>
                <a:cs typeface="Helvetica Neue LT Std 55 Roman" charset="0"/>
              </a:rPr>
              <a:t>clothing</a:t>
            </a:r>
          </a:p>
          <a:p>
            <a:pPr lvl="1" eaLnBrk="1" hangingPunct="1">
              <a:lnSpc>
                <a:spcPct val="105000"/>
              </a:lnSpc>
              <a:buFont typeface="Courier New" charset="0"/>
              <a:buChar char="o"/>
            </a:pPr>
            <a:r>
              <a:rPr lang="en-US" sz="2000" i="1" kern="0" dirty="0" smtClean="0">
                <a:latin typeface="Helvetica Neue LT Std 55 Roman" charset="0"/>
                <a:ea typeface="Helvetica Neue LT Std 55 Roman" charset="0"/>
                <a:cs typeface="Helvetica Neue LT Std 55 Roman" charset="0"/>
              </a:rPr>
              <a:t>Wants</a:t>
            </a:r>
            <a:r>
              <a:rPr lang="en-US" sz="2000" kern="0" dirty="0">
                <a:latin typeface="Helvetica Neue LT Std 55 Roman" charset="0"/>
                <a:ea typeface="Helvetica Neue LT Std 55 Roman" charset="0"/>
                <a:cs typeface="Helvetica Neue LT Std 55 Roman" charset="0"/>
              </a:rPr>
              <a:t>: not needed for survival</a:t>
            </a:r>
          </a:p>
          <a:p>
            <a:pPr eaLnBrk="1" hangingPunct="1">
              <a:lnSpc>
                <a:spcPct val="105000"/>
              </a:lnSpc>
            </a:pPr>
            <a:r>
              <a:rPr lang="en-US" sz="2000" kern="0" dirty="0">
                <a:latin typeface="Helvetica Neue LT Std 55 Roman" charset="0"/>
                <a:ea typeface="Helvetica Neue LT Std 55 Roman" charset="0"/>
                <a:cs typeface="Helvetica Neue LT Std 55 Roman" charset="0"/>
              </a:rPr>
              <a:t>Failure to set goals and plan for the future</a:t>
            </a:r>
          </a:p>
        </p:txBody>
      </p:sp>
      <p:sp>
        <p:nvSpPr>
          <p:cNvPr id="14" name="Title 1"/>
          <p:cNvSpPr>
            <a:spLocks/>
          </p:cNvSpPr>
          <p:nvPr/>
        </p:nvSpPr>
        <p:spPr bwMode="auto">
          <a:xfrm>
            <a:off x="428803" y="1886561"/>
            <a:ext cx="6657798" cy="762000"/>
          </a:xfrm>
          <a:prstGeom prst="rect">
            <a:avLst/>
          </a:prstGeom>
          <a:noFill/>
          <a:ln w="9525">
            <a:noFill/>
            <a:miter lim="800000"/>
            <a:headEnd/>
            <a:tailEnd/>
          </a:ln>
        </p:spPr>
        <p:txBody>
          <a:bodyPr anchor="ctr"/>
          <a:lstStyle/>
          <a:p>
            <a:r>
              <a:rPr lang="en-US" sz="2400" b="1" dirty="0">
                <a:latin typeface="Helvetica Neue LT Std 55 Roman" charset="0"/>
                <a:ea typeface="Helvetica Neue LT Std 55 Roman" charset="0"/>
                <a:cs typeface="Helvetica Neue LT Std 55 Roman" charset="0"/>
              </a:rPr>
              <a:t>What Can be Barriers to Financial Stability and Building Wealth?</a:t>
            </a:r>
          </a:p>
        </p:txBody>
      </p:sp>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101470"/>
            <a:ext cx="1219199" cy="275067"/>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4" name="AutoShape 10"/>
          <p:cNvSpPr>
            <a:spLocks noChangeArrowheads="1"/>
          </p:cNvSpPr>
          <p:nvPr/>
        </p:nvSpPr>
        <p:spPr bwMode="auto">
          <a:xfrm rot="-5400000">
            <a:off x="8724900" y="723900"/>
            <a:ext cx="457200" cy="381000"/>
          </a:xfrm>
          <a:prstGeom prst="rtTriangle">
            <a:avLst/>
          </a:prstGeom>
          <a:solidFill>
            <a:schemeClr val="bg1"/>
          </a:solidFill>
          <a:ln w="9525">
            <a:solidFill>
              <a:schemeClr val="bg1"/>
            </a:solidFill>
            <a:miter lim="800000"/>
            <a:headEnd/>
            <a:tailEnd/>
          </a:ln>
        </p:spPr>
        <p:txBody>
          <a:bodyPr wrap="none" anchor="ctr"/>
          <a:lstStyle/>
          <a:p>
            <a:endParaRPr lang="en-US" dirty="0"/>
          </a:p>
        </p:txBody>
      </p:sp>
      <p:sp>
        <p:nvSpPr>
          <p:cNvPr id="6" name="Rectangle 5"/>
          <p:cNvSpPr/>
          <p:nvPr/>
        </p:nvSpPr>
        <p:spPr>
          <a:xfrm>
            <a:off x="0" y="457200"/>
            <a:ext cx="9159145" cy="1009040"/>
          </a:xfrm>
          <a:prstGeom prst="rect">
            <a:avLst/>
          </a:prstGeom>
          <a:solidFill>
            <a:srgbClr val="D1DE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txBox="1">
            <a:spLocks/>
          </p:cNvSpPr>
          <p:nvPr/>
        </p:nvSpPr>
        <p:spPr bwMode="auto">
          <a:xfrm>
            <a:off x="428803" y="765358"/>
            <a:ext cx="8229600" cy="39272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en-US" sz="2800" b="1" kern="0" dirty="0" smtClean="0">
                <a:solidFill>
                  <a:srgbClr val="284B23"/>
                </a:solidFill>
                <a:latin typeface="Helvetica Neue LT Std 75" charset="0"/>
                <a:ea typeface="Helvetica Neue LT Std 75" charset="0"/>
                <a:cs typeface="Helvetica Neue LT Std 75" charset="0"/>
              </a:rPr>
              <a:t>Questions to Think About</a:t>
            </a:r>
            <a:endParaRPr lang="en-US" sz="2800" b="1" kern="0" dirty="0">
              <a:solidFill>
                <a:srgbClr val="284B23"/>
              </a:solidFill>
              <a:latin typeface="Helvetica Neue LT Std 75" charset="0"/>
              <a:ea typeface="Helvetica Neue LT Std 75" charset="0"/>
              <a:cs typeface="Helvetica Neue LT Std 75" charset="0"/>
            </a:endParaRPr>
          </a:p>
        </p:txBody>
      </p:sp>
      <p:cxnSp>
        <p:nvCxnSpPr>
          <p:cNvPr id="10" name="Straight Connector 9"/>
          <p:cNvCxnSpPr/>
          <p:nvPr/>
        </p:nvCxnSpPr>
        <p:spPr>
          <a:xfrm>
            <a:off x="2057400" y="94708"/>
            <a:ext cx="0" cy="267782"/>
          </a:xfrm>
          <a:prstGeom prst="line">
            <a:avLst/>
          </a:prstGeom>
          <a:ln w="15875">
            <a:solidFill>
              <a:srgbClr val="D1DE49"/>
            </a:solidFill>
          </a:ln>
        </p:spPr>
        <p:style>
          <a:lnRef idx="1">
            <a:schemeClr val="accent1"/>
          </a:lnRef>
          <a:fillRef idx="0">
            <a:schemeClr val="accent1"/>
          </a:fillRef>
          <a:effectRef idx="0">
            <a:schemeClr val="accent1"/>
          </a:effectRef>
          <a:fontRef idx="minor">
            <a:schemeClr val="tx1"/>
          </a:fontRef>
        </p:style>
      </p:cxnSp>
      <p:sp>
        <p:nvSpPr>
          <p:cNvPr id="12" name="Title 1"/>
          <p:cNvSpPr>
            <a:spLocks/>
          </p:cNvSpPr>
          <p:nvPr/>
        </p:nvSpPr>
        <p:spPr bwMode="auto">
          <a:xfrm>
            <a:off x="428803" y="1886561"/>
            <a:ext cx="6505398" cy="762000"/>
          </a:xfrm>
          <a:prstGeom prst="rect">
            <a:avLst/>
          </a:prstGeom>
          <a:noFill/>
          <a:ln w="9525">
            <a:noFill/>
            <a:miter lim="800000"/>
            <a:headEnd/>
            <a:tailEnd/>
          </a:ln>
        </p:spPr>
        <p:txBody>
          <a:bodyPr anchor="ctr"/>
          <a:lstStyle/>
          <a:p>
            <a:r>
              <a:rPr lang="en-US" sz="2400" b="1" dirty="0">
                <a:latin typeface="Helvetica Neue LT Std 55 Roman" charset="0"/>
                <a:ea typeface="Helvetica Neue LT Std 55 Roman" charset="0"/>
                <a:cs typeface="Helvetica Neue LT Std 55 Roman" charset="0"/>
              </a:rPr>
              <a:t>What Can be Barriers to Financial Stability and Building Wealth?</a:t>
            </a:r>
          </a:p>
        </p:txBody>
      </p:sp>
      <p:sp>
        <p:nvSpPr>
          <p:cNvPr id="14" name="Content Placeholder 2"/>
          <p:cNvSpPr txBox="1">
            <a:spLocks/>
          </p:cNvSpPr>
          <p:nvPr/>
        </p:nvSpPr>
        <p:spPr bwMode="auto">
          <a:xfrm>
            <a:off x="426672" y="2971800"/>
            <a:ext cx="83058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130000"/>
              </a:lnSpc>
              <a:buFontTx/>
              <a:buNone/>
            </a:pPr>
            <a:r>
              <a:rPr lang="en-US" sz="2000" kern="0" dirty="0">
                <a:latin typeface="Helvetica Neue LT Std 55 Roman" charset="0"/>
                <a:ea typeface="Helvetica Neue LT Std 55 Roman" charset="0"/>
                <a:cs typeface="Helvetica Neue LT Std 55 Roman" charset="0"/>
              </a:rPr>
              <a:t>Personal barriers include, cont’d:</a:t>
            </a:r>
          </a:p>
          <a:p>
            <a:pPr eaLnBrk="1" hangingPunct="1">
              <a:lnSpc>
                <a:spcPct val="130000"/>
              </a:lnSpc>
            </a:pPr>
            <a:r>
              <a:rPr lang="en-US" sz="2000" kern="0" dirty="0">
                <a:latin typeface="Helvetica Neue LT Std 55 Roman" charset="0"/>
                <a:ea typeface="Helvetica Neue LT Std 55 Roman" charset="0"/>
                <a:cs typeface="Helvetica Neue LT Std 55 Roman" charset="0"/>
              </a:rPr>
              <a:t>Attitudes about money</a:t>
            </a:r>
          </a:p>
          <a:p>
            <a:pPr eaLnBrk="1" hangingPunct="1">
              <a:lnSpc>
                <a:spcPct val="130000"/>
              </a:lnSpc>
            </a:pPr>
            <a:r>
              <a:rPr lang="en-US" sz="2000" kern="0" dirty="0">
                <a:latin typeface="Helvetica Neue LT Std 55 Roman" charset="0"/>
                <a:ea typeface="Helvetica Neue LT Std 55 Roman" charset="0"/>
                <a:cs typeface="Helvetica Neue LT Std 55 Roman" charset="0"/>
              </a:rPr>
              <a:t>Unrealistic expectations or no expectations</a:t>
            </a:r>
          </a:p>
          <a:p>
            <a:pPr eaLnBrk="1" hangingPunct="1">
              <a:lnSpc>
                <a:spcPct val="130000"/>
              </a:lnSpc>
            </a:pPr>
            <a:r>
              <a:rPr lang="en-US" sz="2000" kern="0" dirty="0">
                <a:latin typeface="Helvetica Neue LT Std 55 Roman" charset="0"/>
                <a:ea typeface="Helvetica Neue LT Std 55 Roman" charset="0"/>
                <a:cs typeface="Helvetica Neue LT Std 55 Roman" charset="0"/>
              </a:rPr>
              <a:t>Not connecting the </a:t>
            </a:r>
            <a:r>
              <a:rPr lang="en-US" sz="2000" kern="0" dirty="0" smtClean="0">
                <a:latin typeface="Helvetica Neue LT Std 55 Roman" charset="0"/>
                <a:ea typeface="Helvetica Neue LT Std 55 Roman" charset="0"/>
                <a:cs typeface="Helvetica Neue LT Std 55 Roman" charset="0"/>
              </a:rPr>
              <a:t>dots:</a:t>
            </a:r>
          </a:p>
          <a:p>
            <a:pPr lvl="1" eaLnBrk="1" hangingPunct="1">
              <a:lnSpc>
                <a:spcPct val="130000"/>
              </a:lnSpc>
              <a:buFont typeface="Courier New" charset="0"/>
              <a:buChar char="o"/>
            </a:pPr>
            <a:r>
              <a:rPr lang="en-US" sz="2000" kern="0" dirty="0" smtClean="0">
                <a:latin typeface="Helvetica Neue LT Std 55 Roman" charset="0"/>
                <a:ea typeface="Helvetica Neue LT Std 55 Roman" charset="0"/>
                <a:cs typeface="Helvetica Neue LT Std 55 Roman" charset="0"/>
              </a:rPr>
              <a:t>Income </a:t>
            </a:r>
            <a:r>
              <a:rPr lang="en-US" sz="2000" kern="0" dirty="0">
                <a:latin typeface="Helvetica Neue LT Std 55 Roman" charset="0"/>
                <a:ea typeface="Helvetica Neue LT Std 55 Roman" charset="0"/>
                <a:cs typeface="Helvetica Neue LT Std 55 Roman" charset="0"/>
              </a:rPr>
              <a:t>and expenses are </a:t>
            </a:r>
            <a:r>
              <a:rPr lang="en-US" sz="2000" kern="0" dirty="0" smtClean="0">
                <a:latin typeface="Helvetica Neue LT Std 55 Roman" charset="0"/>
                <a:ea typeface="Helvetica Neue LT Std 55 Roman" charset="0"/>
                <a:cs typeface="Helvetica Neue LT Std 55 Roman" charset="0"/>
              </a:rPr>
              <a:t>interrelated</a:t>
            </a:r>
          </a:p>
          <a:p>
            <a:pPr lvl="1" eaLnBrk="1" hangingPunct="1">
              <a:lnSpc>
                <a:spcPct val="130000"/>
              </a:lnSpc>
              <a:buFont typeface="Courier New" charset="0"/>
              <a:buChar char="o"/>
            </a:pPr>
            <a:r>
              <a:rPr lang="en-US" sz="2000" kern="0" dirty="0" smtClean="0">
                <a:latin typeface="Helvetica Neue LT Std 55 Roman" charset="0"/>
                <a:ea typeface="Helvetica Neue LT Std 55 Roman" charset="0"/>
                <a:cs typeface="Helvetica Neue LT Std 55 Roman" charset="0"/>
              </a:rPr>
              <a:t>Wealth </a:t>
            </a:r>
            <a:r>
              <a:rPr lang="en-US" sz="2000" kern="0" dirty="0">
                <a:latin typeface="Helvetica Neue LT Std 55 Roman" charset="0"/>
                <a:ea typeface="Helvetica Neue LT Std 55 Roman" charset="0"/>
                <a:cs typeface="Helvetica Neue LT Std 55 Roman" charset="0"/>
              </a:rPr>
              <a:t>is built penny by penny, nickel by nickel…</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8.0&quot;&gt;&lt;object type=&quot;1&quot; unique_id=&quot;10001&quot;&gt;&lt;object type=&quot;2&quot; unique_id=&quot;10211&quot;&gt;&lt;object type=&quot;3&quot; unique_id=&quot;10212&quot;&gt;&lt;property id=&quot;20148&quot; value=&quot;5&quot;/&gt;&lt;property id=&quot;20300&quot; value=&quot;Slide 1&quot;/&gt;&lt;property id=&quot;20307&quot; value=&quot;293&quot;/&gt;&lt;/object&gt;&lt;object type=&quot;3&quot; unique_id=&quot;10213&quot;&gt;&lt;property id=&quot;20148&quot; value=&quot;5&quot;/&gt;&lt;property id=&quot;20300&quot; value=&quot;Slide 4 - &amp;quot;Questions to Think About&amp;quot;&quot;/&gt;&lt;property id=&quot;20307&quot; value=&quot;291&quot;/&gt;&lt;/object&gt;&lt;object type=&quot;3&quot; unique_id=&quot;10215&quot;&gt;&lt;property id=&quot;20148&quot; value=&quot;5&quot;/&gt;&lt;property id=&quot;20300&quot; value=&quot;Slide 5&quot;/&gt;&lt;property id=&quot;20307&quot; value=&quot;290&quot;/&gt;&lt;/object&gt;&lt;object type=&quot;3&quot; unique_id=&quot;10216&quot;&gt;&lt;property id=&quot;20148&quot; value=&quot;5&quot;/&gt;&lt;property id=&quot;20300&quot; value=&quot;Slide 10&quot;/&gt;&lt;property id=&quot;20307&quot; value=&quot;265&quot;/&gt;&lt;/object&gt;&lt;object type=&quot;3&quot; unique_id=&quot;10218&quot;&gt;&lt;property id=&quot;20148&quot; value=&quot;5&quot;/&gt;&lt;property id=&quot;20300&quot; value=&quot;Slide 12 - &amp;quot;Solutions to personal barriers include: &amp;quot;&quot;/&gt;&lt;property id=&quot;20307&quot; value=&quot;263&quot;/&gt;&lt;/object&gt;&lt;object type=&quot;3&quot; unique_id=&quot;10220&quot;&gt;&lt;property id=&quot;20148&quot; value=&quot;5&quot;/&gt;&lt;property id=&quot;20300&quot; value=&quot;Slide 13 - &amp;quot;Steps Toward Controlling Your Finances&amp;quot;&quot;/&gt;&lt;property id=&quot;20307&quot; value=&quot;269&quot;/&gt;&lt;/object&gt;&lt;object type=&quot;3&quot; unique_id=&quot;10221&quot;&gt;&lt;property id=&quot;20148&quot; value=&quot;5&quot;/&gt;&lt;property id=&quot;20300&quot; value=&quot;Slide 15 - &amp;quot;Step 1 continued:  Assess The Current Financial Situation&amp;quot;&quot;/&gt;&lt;property id=&quot;20307&quot; value=&quot;258&quot;/&gt;&lt;/object&gt;&lt;object type=&quot;3&quot; unique_id=&quot;10222&quot;&gt;&lt;property id=&quot;20148&quot; value=&quot;5&quot;/&gt;&lt;property id=&quot;20300&quot; value=&quot;Slide 16&quot;/&gt;&lt;property id=&quot;20307&quot; value=&quot;268&quot;/&gt;&lt;/object&gt;&lt;object type=&quot;3&quot; unique_id=&quot;10223&quot;&gt;&lt;property id=&quot;20148&quot; value=&quot;5&quot;/&gt;&lt;property id=&quot;20300&quot; value=&quot;Slide 17 - &amp;quot;Step 2:  Create a Budget&amp;quot;&quot;/&gt;&lt;property id=&quot;20307&quot; value=&quot;257&quot;/&gt;&lt;/object&gt;&lt;object type=&quot;3&quot; unique_id=&quot;10224&quot;&gt;&lt;property id=&quot;20148&quot; value=&quot;5&quot;/&gt;&lt;property id=&quot;20300&quot; value=&quot;Slide 18 - &amp;quot;Importance of Budgeting&amp;quot;&quot;/&gt;&lt;property id=&quot;20307&quot; value=&quot;270&quot;/&gt;&lt;/object&gt;&lt;object type=&quot;3&quot; unique_id=&quot;10230&quot;&gt;&lt;property id=&quot;20148&quot; value=&quot;5&quot;/&gt;&lt;property id=&quot;20300&quot; value=&quot;Slide 20 - &amp;quot;Creating the Budget&amp;quot;&quot;/&gt;&lt;property id=&quot;20307&quot; value=&quot;280&quot;/&gt;&lt;/object&gt;&lt;object type=&quot;3&quot; unique_id=&quot;10231&quot;&gt;&lt;property id=&quot;20148&quot; value=&quot;5&quot;/&gt;&lt;property id=&quot;20300&quot; value=&quot;Slide 21&quot;/&gt;&lt;property id=&quot;20307&quot; value=&quot;282&quot;/&gt;&lt;/object&gt;&lt;object type=&quot;3&quot; unique_id=&quot;10232&quot;&gt;&lt;property id=&quot;20148&quot; value=&quot;5&quot;/&gt;&lt;property id=&quot;20300&quot; value=&quot;Slide 22 - &amp;quot;Prepare the Budget&amp;quot;&quot;/&gt;&lt;property id=&quot;20307&quot; value=&quot;283&quot;/&gt;&lt;/object&gt;&lt;object type=&quot;3&quot; unique_id=&quot;10233&quot;&gt;&lt;property id=&quot;20148&quot; value=&quot;5&quot;/&gt;&lt;property id=&quot;20300&quot; value=&quot;Slide 24 - &amp;quot;Step 4:  Create a Plan for Discretionary Spending &amp;quot;&quot;/&gt;&lt;property id=&quot;20307&quot; value=&quot;284&quot;/&gt;&lt;/object&gt;&lt;object type=&quot;3&quot; unique_id=&quot;10234&quot;&gt;&lt;property id=&quot;20148&quot; value=&quot;5&quot;/&gt;&lt;property id=&quot;20300&quot; value=&quot;Slide 23 - &amp;quot;Step 3:  Create Savings &amp;amp; Investment Plan&amp;quot;&quot;/&gt;&lt;property id=&quot;20307&quot; value=&quot;285&quot;/&gt;&lt;/object&gt;&lt;object type=&quot;3&quot; unique_id=&quot;10235&quot;&gt;&lt;property id=&quot;20148&quot; value=&quot;5&quot;/&gt;&lt;property id=&quot;20300&quot; value=&quot;Slide 25 - &amp;quot;Step 5: &amp;quot;&quot;/&gt;&lt;property id=&quot;20307&quot; value=&quot;286&quot;/&gt;&lt;/object&gt;&lt;object type=&quot;3&quot; unique_id=&quot;10236&quot;&gt;&lt;property id=&quot;20148&quot; value=&quot;5&quot;/&gt;&lt;property id=&quot;20300&quot; value=&quot;Slide 26 - &amp;quot;Setting Goals&amp;quot;&quot;/&gt;&lt;property id=&quot;20307&quot; value=&quot;261&quot;/&gt;&lt;/object&gt;&lt;object type=&quot;3&quot; unique_id=&quot;10237&quot;&gt;&lt;property id=&quot;20148&quot; value=&quot;5&quot;/&gt;&lt;property id=&quot;20300&quot; value=&quot;Slide 27 - &amp;quot;SMART Goal Setting&amp;quot;&quot;/&gt;&lt;property id=&quot;20307&quot; value=&quot;288&quot;/&gt;&lt;/object&gt;&lt;object type=&quot;3&quot; unique_id=&quot;10270&quot;&gt;&lt;property id=&quot;20148&quot; value=&quot;5&quot;/&gt;&lt;property id=&quot;20300&quot; value=&quot;Slide 14 - &amp;quot;Step 1:  Assess the Current Financial Situation – Income and Expense Statement &amp;quot;&quot;/&gt;&lt;property id=&quot;20307&quot; value=&quot;295&quot;/&gt;&lt;/object&gt;&lt;object type=&quot;3&quot; unique_id=&quot;10272&quot;&gt;&lt;property id=&quot;20148&quot; value=&quot;5&quot;/&gt;&lt;property id=&quot;20300&quot; value=&quot;Slide 2 - &amp;quot;Introduction&amp;quot;&quot;/&gt;&lt;property id=&quot;20307&quot; value=&quot;299&quot;/&gt;&lt;/object&gt;&lt;object type=&quot;3&quot; unique_id=&quot;10273&quot;&gt;&lt;property id=&quot;20148&quot; value=&quot;5&quot;/&gt;&lt;property id=&quot;20300&quot; value=&quot;Slide 6&quot;/&gt;&lt;property id=&quot;20307&quot; value=&quot;301&quot;/&gt;&lt;/object&gt;&lt;object type=&quot;3&quot; unique_id=&quot;10274&quot;&gt;&lt;property id=&quot;20148&quot; value=&quot;5&quot;/&gt;&lt;property id=&quot;20300&quot; value=&quot;Slide 7&quot;/&gt;&lt;property id=&quot;20307&quot; value=&quot;302&quot;/&gt;&lt;/object&gt;&lt;object type=&quot;3&quot; unique_id=&quot;10275&quot;&gt;&lt;property id=&quot;20148&quot; value=&quot;5&quot;/&gt;&lt;property id=&quot;20300&quot; value=&quot;Slide 8&quot;/&gt;&lt;property id=&quot;20307&quot; value=&quot;300&quot;/&gt;&lt;/object&gt;&lt;object type=&quot;3&quot; unique_id=&quot;10276&quot;&gt;&lt;property id=&quot;20148&quot; value=&quot;5&quot;/&gt;&lt;property id=&quot;20300&quot; value=&quot;Slide 19 - &amp;quot;Budgeting Priorities&amp;quot;&quot;/&gt;&lt;property id=&quot;20307&quot; value=&quot;296&quot;/&gt;&lt;/object&gt;&lt;object type=&quot;3&quot; unique_id=&quot;10277&quot;&gt;&lt;property id=&quot;20148&quot; value=&quot;5&quot;/&gt;&lt;property id=&quot;20300&quot; value=&quot;Slide 28 - &amp;quot;Summary&amp;quot;&quot;/&gt;&lt;property id=&quot;20307&quot; value=&quot;298&quot;/&gt;&lt;/object&gt;&lt;object type=&quot;3&quot; unique_id=&quot;40235&quot;&gt;&lt;property id=&quot;20148&quot; value=&quot;5&quot;/&gt;&lt;property id=&quot;20300&quot; value=&quot;Slide 9&quot;/&gt;&lt;property id=&quot;20307&quot; value=&quot;303&quot;/&gt;&lt;/object&gt;&lt;object type=&quot;3&quot; unique_id=&quot;40326&quot;&gt;&lt;property id=&quot;20148&quot; value=&quot;5&quot;/&gt;&lt;property id=&quot;20300&quot; value=&quot;Slide 11&quot;/&gt;&lt;property id=&quot;20307&quot; value=&quot;304&quot;/&gt;&lt;/object&gt;&lt;object type=&quot;3&quot; unique_id=&quot;40328&quot;&gt;&lt;property id=&quot;20148&quot; value=&quot;5&quot;/&gt;&lt;property id=&quot;20300&quot; value=&quot;Slide 3 - &amp;quot;Free Financial Counseling &amp;quot;&quot;/&gt;&lt;property id=&quot;20307&quot; value=&quot;305&quot;/&gt;&lt;/object&gt;&lt;/object&gt;&lt;object type=&quot;8&quot; unique_id=&quot;10269&quot;&gt;&lt;/object&gt;&lt;/object&gt;&lt;/database&gt;"/>
  <p:tag name="SECTOMILLISECCONVERTED" val="1"/>
</p:tagLst>
</file>

<file path=ppt/theme/theme1.xml><?xml version="1.0" encoding="utf-8"?>
<a:theme xmlns:a="http://schemas.openxmlformats.org/drawingml/2006/main" name="Cover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Inner Slides">
  <a:themeElements>
    <a:clrScheme name="NYC_DCA">
      <a:dk1>
        <a:srgbClr val="000000"/>
      </a:dk1>
      <a:lt1>
        <a:srgbClr val="FFFFFF"/>
      </a:lt1>
      <a:dk2>
        <a:srgbClr val="000000"/>
      </a:dk2>
      <a:lt2>
        <a:srgbClr val="808080"/>
      </a:lt2>
      <a:accent1>
        <a:srgbClr val="94C93C"/>
      </a:accent1>
      <a:accent2>
        <a:srgbClr val="284B23"/>
      </a:accent2>
      <a:accent3>
        <a:srgbClr val="FFFFFF"/>
      </a:accent3>
      <a:accent4>
        <a:srgbClr val="000000"/>
      </a:accent4>
      <a:accent5>
        <a:srgbClr val="284B23"/>
      </a:accent5>
      <a:accent6>
        <a:srgbClr val="284B23"/>
      </a:accent6>
      <a:hlink>
        <a:srgbClr val="284B23"/>
      </a:hlink>
      <a:folHlink>
        <a:srgbClr val="FF6A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7165</TotalTime>
  <Words>1907</Words>
  <Application>Microsoft Office PowerPoint</Application>
  <PresentationFormat>On-screen Show (4:3)</PresentationFormat>
  <Paragraphs>226</Paragraphs>
  <Slides>27</Slides>
  <Notes>24</Notes>
  <HiddenSlides>0</HiddenSlides>
  <MMClips>0</MMClips>
  <ScaleCrop>false</ScaleCrop>
  <HeadingPairs>
    <vt:vector size="4" baseType="variant">
      <vt:variant>
        <vt:lpstr>Theme</vt:lpstr>
      </vt:variant>
      <vt:variant>
        <vt:i4>2</vt:i4>
      </vt:variant>
      <vt:variant>
        <vt:lpstr>Slide Titles</vt:lpstr>
      </vt:variant>
      <vt:variant>
        <vt:i4>27</vt:i4>
      </vt:variant>
    </vt:vector>
  </HeadingPairs>
  <TitlesOfParts>
    <vt:vector size="29" baseType="lpstr">
      <vt:lpstr>Cover Slide</vt:lpstr>
      <vt:lpstr>Inner Slides</vt:lpstr>
      <vt:lpstr>Financial Education for Worker Cooperative Members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Income and Expense Statement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AAARI</dc:creator>
  <cp:lastModifiedBy>rinehartj</cp:lastModifiedBy>
  <cp:revision>598</cp:revision>
  <cp:lastPrinted>2017-02-23T22:01:19Z</cp:lastPrinted>
  <dcterms:created xsi:type="dcterms:W3CDTF">2009-04-15T07:36:05Z</dcterms:created>
  <dcterms:modified xsi:type="dcterms:W3CDTF">2017-06-07T20:02:49Z</dcterms:modified>
</cp:coreProperties>
</file>