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4231600" cy="35204400"/>
  <p:notesSz cx="6858000" cy="9144000"/>
  <p:defaultTextStyle>
    <a:defPPr>
      <a:defRPr lang="en-US"/>
    </a:defPPr>
    <a:lvl1pPr marL="0" algn="l" defTabSz="3395887" rtl="0" eaLnBrk="1" latinLnBrk="0" hangingPunct="1">
      <a:defRPr sz="6715" kern="1200">
        <a:solidFill>
          <a:schemeClr val="tx1"/>
        </a:solidFill>
        <a:latin typeface="+mn-lt"/>
        <a:ea typeface="+mn-ea"/>
        <a:cs typeface="+mn-cs"/>
      </a:defRPr>
    </a:lvl1pPr>
    <a:lvl2pPr marL="1697944" algn="l" defTabSz="3395887" rtl="0" eaLnBrk="1" latinLnBrk="0" hangingPunct="1">
      <a:defRPr sz="6715" kern="1200">
        <a:solidFill>
          <a:schemeClr val="tx1"/>
        </a:solidFill>
        <a:latin typeface="+mn-lt"/>
        <a:ea typeface="+mn-ea"/>
        <a:cs typeface="+mn-cs"/>
      </a:defRPr>
    </a:lvl2pPr>
    <a:lvl3pPr marL="3395887" algn="l" defTabSz="3395887" rtl="0" eaLnBrk="1" latinLnBrk="0" hangingPunct="1">
      <a:defRPr sz="6715" kern="1200">
        <a:solidFill>
          <a:schemeClr val="tx1"/>
        </a:solidFill>
        <a:latin typeface="+mn-lt"/>
        <a:ea typeface="+mn-ea"/>
        <a:cs typeface="+mn-cs"/>
      </a:defRPr>
    </a:lvl3pPr>
    <a:lvl4pPr marL="5093832" algn="l" defTabSz="3395887" rtl="0" eaLnBrk="1" latinLnBrk="0" hangingPunct="1">
      <a:defRPr sz="6715" kern="1200">
        <a:solidFill>
          <a:schemeClr val="tx1"/>
        </a:solidFill>
        <a:latin typeface="+mn-lt"/>
        <a:ea typeface="+mn-ea"/>
        <a:cs typeface="+mn-cs"/>
      </a:defRPr>
    </a:lvl4pPr>
    <a:lvl5pPr marL="6791775" algn="l" defTabSz="3395887" rtl="0" eaLnBrk="1" latinLnBrk="0" hangingPunct="1">
      <a:defRPr sz="6715" kern="1200">
        <a:solidFill>
          <a:schemeClr val="tx1"/>
        </a:solidFill>
        <a:latin typeface="+mn-lt"/>
        <a:ea typeface="+mn-ea"/>
        <a:cs typeface="+mn-cs"/>
      </a:defRPr>
    </a:lvl5pPr>
    <a:lvl6pPr marL="8489719" algn="l" defTabSz="3395887" rtl="0" eaLnBrk="1" latinLnBrk="0" hangingPunct="1">
      <a:defRPr sz="6715" kern="1200">
        <a:solidFill>
          <a:schemeClr val="tx1"/>
        </a:solidFill>
        <a:latin typeface="+mn-lt"/>
        <a:ea typeface="+mn-ea"/>
        <a:cs typeface="+mn-cs"/>
      </a:defRPr>
    </a:lvl6pPr>
    <a:lvl7pPr marL="10187664" algn="l" defTabSz="3395887" rtl="0" eaLnBrk="1" latinLnBrk="0" hangingPunct="1">
      <a:defRPr sz="6715" kern="1200">
        <a:solidFill>
          <a:schemeClr val="tx1"/>
        </a:solidFill>
        <a:latin typeface="+mn-lt"/>
        <a:ea typeface="+mn-ea"/>
        <a:cs typeface="+mn-cs"/>
      </a:defRPr>
    </a:lvl7pPr>
    <a:lvl8pPr marL="11885607" algn="l" defTabSz="3395887" rtl="0" eaLnBrk="1" latinLnBrk="0" hangingPunct="1">
      <a:defRPr sz="6715" kern="1200">
        <a:solidFill>
          <a:schemeClr val="tx1"/>
        </a:solidFill>
        <a:latin typeface="+mn-lt"/>
        <a:ea typeface="+mn-ea"/>
        <a:cs typeface="+mn-cs"/>
      </a:defRPr>
    </a:lvl8pPr>
    <a:lvl9pPr marL="13583553" algn="l" defTabSz="3395887" rtl="0" eaLnBrk="1" latinLnBrk="0" hangingPunct="1">
      <a:defRPr sz="671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088" userDrawn="1">
          <p15:clr>
            <a:srgbClr val="A4A3A4"/>
          </p15:clr>
        </p15:guide>
        <p15:guide id="2" pos="76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22" d="100"/>
          <a:sy n="22" d="100"/>
        </p:scale>
        <p:origin x="-2154" y="-150"/>
      </p:cViewPr>
      <p:guideLst>
        <p:guide orient="horz" pos="11088"/>
        <p:guide pos="76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7370" y="10936185"/>
            <a:ext cx="20596860" cy="75461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4740" y="19949160"/>
            <a:ext cx="16962120" cy="89966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46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26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567910" y="1409812"/>
            <a:ext cx="5452110" cy="300378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1580" y="1409812"/>
            <a:ext cx="15952470" cy="300378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5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86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29" y="22622090"/>
            <a:ext cx="20596860" cy="6991985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4129" y="14921131"/>
            <a:ext cx="20596860" cy="7700959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1580" y="8214362"/>
            <a:ext cx="10702290" cy="23233278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17730" y="8214362"/>
            <a:ext cx="10702290" cy="23233278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94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1582" y="7880248"/>
            <a:ext cx="10706498" cy="3284112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1582" y="11164360"/>
            <a:ext cx="10706498" cy="20283278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09316" y="7880248"/>
            <a:ext cx="10710705" cy="3284112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09316" y="11164360"/>
            <a:ext cx="10710705" cy="20283278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80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961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9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583" y="1401657"/>
            <a:ext cx="7972029" cy="596519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3883" y="1401660"/>
            <a:ext cx="13546138" cy="30045981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1583" y="7366850"/>
            <a:ext cx="7972029" cy="24080791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0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9563" y="24643081"/>
            <a:ext cx="14538960" cy="2909256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49563" y="3145578"/>
            <a:ext cx="14538960" cy="21122640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49563" y="27552337"/>
            <a:ext cx="14538960" cy="4131624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59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1580" y="1409808"/>
            <a:ext cx="21808440" cy="5867400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1580" y="8214362"/>
            <a:ext cx="21808440" cy="23233278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1580" y="32629268"/>
            <a:ext cx="5654040" cy="1874308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79130" y="32629268"/>
            <a:ext cx="7673340" cy="1874308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365980" y="32629268"/>
            <a:ext cx="5654040" cy="1874308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1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35020" rtl="0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3135020" rtl="0" eaLnBrk="1" latinLnBrk="0" hangingPunct="1">
        <a:spcBef>
          <a:spcPct val="20000"/>
        </a:spcBef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1717123"/>
            <a:ext cx="21564600" cy="32863935"/>
          </a:xfrm>
          <a:prstGeom prst="rect">
            <a:avLst/>
          </a:prstGeom>
        </p:spPr>
        <p:txBody>
          <a:bodyPr wrap="square" lIns="313502" tIns="156751" rIns="313502" bIns="156751">
            <a:spAutoFit/>
          </a:bodyPr>
          <a:lstStyle/>
          <a:p>
            <a:pPr>
              <a:lnSpc>
                <a:spcPts val="9400"/>
              </a:lnSpc>
              <a:spcAft>
                <a:spcPts val="600"/>
              </a:spcAft>
            </a:pPr>
            <a:r>
              <a:rPr lang="ru-RU" sz="6000" dirty="0">
                <a:latin typeface="Arial" panose="020B0604020202020204" pitchFamily="34" charset="0"/>
              </a:rPr>
              <a:t>ЛИЦО, ОКАЗЫВАЮЩЕЕ ВАМ ПОМОЩЬ ПО НАСТОЯЩЕМУ ДОГОВОРУ, НЕ ЯВЛЯЕТСЯ ЮРИСТОМ, ЛИЦЕНЗИРОВАННЫМ ДЛЯ ЗАНЯТИЯ ЮРИДИЧЕСКОЙ ПРАКТИКОЙ ИЛИ АККРЕДИТОВАННЫМ THE UNITED STATES DEPARTMENT OF JUSTICE, ЧТОБЫ ПРЕДСТАВЛЯТЬ ВАШИ ИНТЕРЕСЫ В UNITED STATES CITIZENSHIP AND IMMIGRATION SERVICES, EXECUTIVE OFFICE FOR IMMIGRATION REVIEW, DEPARTMENT OF HOMELAND SECURITY, DEPARTMENT OF JUSTICE, DEPARTMENT OF LABOR, DEPARTMENT OF STATE ИЛИ КАКИХ-ЛИБО ИММИГРАЦИОННЫХ ОРГАНАХ, И НЕ МОЖЕТ ПРЕДОСТАВЛЯТЬ ЮРИДИЧЕСКИЕ КОНСУЛЬТАЦИИ ИЛИ ВЗИМАТЬ ПЛАТУ ЗА ЮРИДИЧЕСКИЕ КОНСУЛЬТАЦИИ. ДЛЯ ПОЛУЧЕНИЯ БЕСПЛАТНОЙ ЮРИДИЧЕСКОЙ СПРАВКИ ПОЗВОНИТЕ НА ГОРЯЧУЮ ЛИНИЮ УПРАВЛЕНИЯ ПО ДЕЛАМ НОВЫХ АМЕРИКАНЦЕВ ПО ТЕЛЕФОНУ </a:t>
            </a:r>
            <a:r>
              <a:rPr lang="ru-RU" sz="6000" dirty="0" smtClean="0">
                <a:latin typeface="Arial" panose="020B0604020202020204" pitchFamily="34" charset="0"/>
              </a:rPr>
              <a:t>1-800-566-7636.</a:t>
            </a:r>
            <a:r>
              <a:rPr lang="en-US" sz="6000" dirty="0" smtClean="0">
                <a:latin typeface="Arial" panose="020B0604020202020204" pitchFamily="34" charset="0"/>
              </a:rPr>
              <a:t> </a:t>
            </a:r>
            <a:r>
              <a:rPr lang="ru-RU" sz="6000" dirty="0" smtClean="0">
                <a:latin typeface="Arial" panose="020B0604020202020204" pitchFamily="34" charset="0"/>
              </a:rPr>
              <a:t>ЧТОБЫ </a:t>
            </a:r>
            <a:r>
              <a:rPr lang="ru-RU" sz="6000" dirty="0">
                <a:latin typeface="Arial" panose="020B0604020202020204" pitchFamily="34" charset="0"/>
              </a:rPr>
              <a:t>ПОДАТЬ ЖАЛОБУ НА ПОСТАВЩИКА УСЛУГ ДЛЯ ИММИГРАНТОВ, ПОЗВОНИТЕ В NEW YORK STATE OFFICE FOR NEW AMERICANS ПО ТЕЛЕФОНУ </a:t>
            </a:r>
            <a:endParaRPr lang="en-US" sz="6000" dirty="0">
              <a:latin typeface="Arial" panose="020B0604020202020204" pitchFamily="34" charset="0"/>
            </a:endParaRPr>
          </a:p>
          <a:p>
            <a:pPr>
              <a:lnSpc>
                <a:spcPts val="9400"/>
              </a:lnSpc>
              <a:spcAft>
                <a:spcPts val="600"/>
              </a:spcAft>
            </a:pPr>
            <a:r>
              <a:rPr lang="ru-RU" sz="6000" dirty="0">
                <a:latin typeface="Arial" panose="020B0604020202020204" pitchFamily="34" charset="0"/>
              </a:rPr>
              <a:t>1-800-566-7636, В NEW YORK STATE OFFICE OF THE ATTORNEY GENERAL ПО ТЕЛЕФОНУ 1-800-771-7755 ИЛИ ОБРАТИТЕСЬ К МЕСТНОМУ ОКРУЖНОМУ ПРОКУРОРУ ИЛИ В ПРОКУРАТУРУ </a:t>
            </a:r>
            <a:r>
              <a:rPr lang="ru-RU" sz="6000" i="1" dirty="0">
                <a:latin typeface="Arial" panose="020B0604020202020204" pitchFamily="34" charset="0"/>
              </a:rPr>
              <a:t>(по номеру телефона окружного прокурора в округе, где поставщик оказывает услуги)</a:t>
            </a:r>
            <a:r>
              <a:rPr lang="ru-RU" sz="6000" dirty="0">
                <a:latin typeface="Arial" panose="020B0604020202020204" pitchFamily="34" charset="0"/>
              </a:rPr>
              <a:t>.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75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154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NYC DCA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halpind</dc:creator>
  <cp:lastModifiedBy>halpind</cp:lastModifiedBy>
  <cp:revision>9</cp:revision>
  <dcterms:created xsi:type="dcterms:W3CDTF">2018-02-27T18:06:05Z</dcterms:created>
  <dcterms:modified xsi:type="dcterms:W3CDTF">2018-06-25T22:22:42Z</dcterms:modified>
</cp:coreProperties>
</file>