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Lst>
  <p:sldSz cy="6858000" cx="12192000"/>
  <p:notesSz cx="6858000" cy="9144000"/>
  <p:embeddedFontLst>
    <p:embeddedFont>
      <p:font typeface="Gill Sans"/>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gNnSD18+lWCH0x3D3gy4ilcyzD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2755EA-6393-4F25-9A26-7D1A19F9CC74}">
  <a:tblStyle styleId="{C42755EA-6393-4F25-9A26-7D1A19F9CC7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GillSans-regular.fntdata"/><Relationship Id="rId52" Type="http://schemas.openxmlformats.org/officeDocument/2006/relationships/slide" Target="slides/slide44.xml"/><Relationship Id="rId11" Type="http://schemas.openxmlformats.org/officeDocument/2006/relationships/slide" Target="slides/slide3.xml"/><Relationship Id="rId55" Type="http://customschemas.google.com/relationships/presentationmetadata" Target="metadata"/><Relationship Id="rId10" Type="http://schemas.openxmlformats.org/officeDocument/2006/relationships/slide" Target="slides/slide2.xml"/><Relationship Id="rId54" Type="http://schemas.openxmlformats.org/officeDocument/2006/relationships/font" Target="fonts/GillSans-bold.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a151c0d01d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g2a151c0d01d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0bffe40c6_45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Total of 551 voter assisted</a:t>
            </a:r>
            <a:endParaRPr/>
          </a:p>
        </p:txBody>
      </p:sp>
      <p:sp>
        <p:nvSpPr>
          <p:cNvPr id="368" name="Google Shape;368;g2a0bffe40c6_45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500">
                <a:latin typeface="Verdana"/>
                <a:ea typeface="Verdana"/>
                <a:cs typeface="Verdana"/>
                <a:sym typeface="Verdana"/>
              </a:rPr>
              <a:t>4 EV poll sites with a total of 8 </a:t>
            </a:r>
            <a:r>
              <a:rPr b="1" lang="en-US" sz="1500">
                <a:latin typeface="Verdana"/>
                <a:ea typeface="Verdana"/>
                <a:cs typeface="Verdana"/>
                <a:sym typeface="Verdana"/>
              </a:rPr>
              <a:t>language</a:t>
            </a:r>
            <a:r>
              <a:rPr b="1" lang="en-US" sz="1500">
                <a:latin typeface="Verdana"/>
                <a:ea typeface="Verdana"/>
                <a:cs typeface="Verdana"/>
                <a:sym typeface="Verdana"/>
              </a:rPr>
              <a:t> services; 7 ED poll sites with total 7 language services;</a:t>
            </a:r>
            <a:r>
              <a:rPr b="1" lang="en-US" sz="1500">
                <a:latin typeface="Verdana"/>
                <a:ea typeface="Verdana"/>
                <a:cs typeface="Verdana"/>
                <a:sym typeface="Verdana"/>
              </a:rPr>
              <a:t> 100% of services delivered as planned</a:t>
            </a:r>
            <a:endParaRPr b="1" sz="1500">
              <a:latin typeface="Verdana"/>
              <a:ea typeface="Verdana"/>
              <a:cs typeface="Verdana"/>
              <a:sym typeface="Verdana"/>
            </a:endParaRPr>
          </a:p>
        </p:txBody>
      </p:sp>
      <p:sp>
        <p:nvSpPr>
          <p:cNvPr id="375" name="Google Shape;3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43e1e08b8a_4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500">
                <a:latin typeface="Verdana"/>
                <a:ea typeface="Verdana"/>
                <a:cs typeface="Verdana"/>
                <a:sym typeface="Verdana"/>
              </a:rPr>
              <a:t>4 EV poll sites with a total of 8 language services; 7 ED poll sites with total 7 language services; 100% of services delivered as planned</a:t>
            </a:r>
            <a:endParaRPr b="1" sz="1500">
              <a:latin typeface="Verdana"/>
              <a:ea typeface="Verdana"/>
              <a:cs typeface="Verdana"/>
              <a:sym typeface="Verdana"/>
            </a:endParaRPr>
          </a:p>
        </p:txBody>
      </p:sp>
      <p:sp>
        <p:nvSpPr>
          <p:cNvPr id="382" name="Google Shape;382;g343e1e08b8a_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a151c0d01d_1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Total of 551 voter assisted</a:t>
            </a:r>
            <a:endParaRPr/>
          </a:p>
        </p:txBody>
      </p:sp>
      <p:sp>
        <p:nvSpPr>
          <p:cNvPr id="388" name="Google Shape;388;g2a151c0d01d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0bffe40c6_18_1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2a0bffe40c6_18_1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43da2ea87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43da2ea87e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343da2ea87e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43521a8972_1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43521a8972_1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343521a8972_1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43521a8972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343521a8972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a0bffe40c6_18_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g2a0bffe40c6_18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057c19e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2a057c19e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a0bffe40c6_18_8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a0bffe40c6_18_8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2a0bffe40c6_18_8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a0bffe40c6_26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a0bffe40c6_26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g2a0bffe40c6_26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43da2ea87e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343da2ea87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465c2a09bb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465c2a09bb_1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3465c2a09bb_1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465c2a09bb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465c2a09bb_1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3465c2a09bb_1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465c2a09bb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465c2a09bb_1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3465c2a09bb_1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41f52f3dc2_7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41f52f3dc2_7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341f52f3dc2_7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43e1e08b8a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43e1e08b8a_2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343e1e08b8a_2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43e1e08b8a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43e1e08b8a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343e1e08b8a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4383919b1f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4383919b1f_0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34383919b1f_0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4704001406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34704001406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4704001406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4704001406_1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4704001406_1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4704001406_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4704001406_1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34704001406_1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4383919b1f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34383919b1f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4383919b1f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4383919b1f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34383919b1f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4383919b1f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4383919b1f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34383919b1f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4383919b1f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4383919b1f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4383919b1f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4383919b1f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4383919b1f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34383919b1f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470400140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4704001406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4704001406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46b8493ce5_18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612" name="Google Shape;612;g346b8493ce5_1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057c19e2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2a057c19e2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43780f235d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618" name="Google Shape;618;g343780f235d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41f52f3dc2_3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500">
                <a:latin typeface="Verdana"/>
                <a:ea typeface="Verdana"/>
                <a:cs typeface="Verdana"/>
                <a:sym typeface="Verdana"/>
              </a:rPr>
              <a:t>First Quote - Jacob Riis, Queensbridge TRIE Partner on looking towards the Project Implementation RFI</a:t>
            </a:r>
            <a:endParaRPr b="1" sz="15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a:p>
            <a:pPr indent="0" lvl="0" marL="0" rtl="0" algn="l">
              <a:lnSpc>
                <a:spcPct val="100000"/>
              </a:lnSpc>
              <a:spcBef>
                <a:spcPts val="0"/>
              </a:spcBef>
              <a:spcAft>
                <a:spcPts val="0"/>
              </a:spcAft>
              <a:buSzPts val="1400"/>
              <a:buNone/>
            </a:pPr>
            <a:r>
              <a:rPr b="1" lang="en-US" sz="1500">
                <a:latin typeface="Verdana"/>
                <a:ea typeface="Verdana"/>
                <a:cs typeface="Verdana"/>
                <a:sym typeface="Verdana"/>
              </a:rPr>
              <a:t>Second Quote - BronxWorks, Morrisania and Crotona TRIE Partner on the community mapping and needs assessment exercise</a:t>
            </a:r>
            <a:endParaRPr b="1" sz="1500">
              <a:latin typeface="Verdana"/>
              <a:ea typeface="Verdana"/>
              <a:cs typeface="Verdana"/>
              <a:sym typeface="Verdana"/>
            </a:endParaRPr>
          </a:p>
        </p:txBody>
      </p:sp>
      <p:sp>
        <p:nvSpPr>
          <p:cNvPr id="625" name="Google Shape;625;g341f52f3dc2_3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46b8493ce5_1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g346b8493ce5_1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a057c19e2e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g2a057c19e2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465c2a09b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465c2a09b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3465c2a09b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465c2a09bb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465c2a09bb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3465c2a09bb_1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465c2a09bb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465c2a09bb_1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3465c2a09bb_1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465c2a09bb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465c2a09bb_1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3465c2a09bb_1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a0bffe40c6_18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g2a0bffe40c6_18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2.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22.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12" name="Shape 12"/>
        <p:cNvGrpSpPr/>
        <p:nvPr/>
      </p:nvGrpSpPr>
      <p:grpSpPr>
        <a:xfrm>
          <a:off x="0" y="0"/>
          <a:ext cx="0" cy="0"/>
          <a:chOff x="0" y="0"/>
          <a:chExt cx="0" cy="0"/>
        </a:xfrm>
      </p:grpSpPr>
      <p:sp>
        <p:nvSpPr>
          <p:cNvPr id="13" name="Google Shape;13;p13"/>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13"/>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13"/>
          <p:cNvPicPr preferRelativeResize="0"/>
          <p:nvPr/>
        </p:nvPicPr>
        <p:blipFill rotWithShape="1">
          <a:blip r:embed="rId2">
            <a:alphaModFix/>
          </a:blip>
          <a:srcRect b="0" l="0" r="0" t="0"/>
          <a:stretch/>
        </p:blipFill>
        <p:spPr>
          <a:xfrm>
            <a:off x="8103478" y="4365130"/>
            <a:ext cx="2725318" cy="879535"/>
          </a:xfrm>
          <a:prstGeom prst="rect">
            <a:avLst/>
          </a:prstGeom>
          <a:noFill/>
          <a:ln>
            <a:noFill/>
          </a:ln>
        </p:spPr>
      </p:pic>
      <p:sp>
        <p:nvSpPr>
          <p:cNvPr id="16" name="Google Shape;16;p13"/>
          <p:cNvSpPr txBox="1"/>
          <p:nvPr/>
        </p:nvSpPr>
        <p:spPr>
          <a:xfrm>
            <a:off x="8106045" y="6173058"/>
            <a:ext cx="3184500" cy="372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7" name="Google Shape;17;p13"/>
          <p:cNvSpPr/>
          <p:nvPr>
            <p:ph idx="2" type="pic"/>
          </p:nvPr>
        </p:nvSpPr>
        <p:spPr>
          <a:xfrm>
            <a:off x="483326" y="390974"/>
            <a:ext cx="6936300" cy="6076200"/>
          </a:xfrm>
          <a:prstGeom prst="roundRect">
            <a:avLst>
              <a:gd fmla="val 16667" name="adj"/>
            </a:avLst>
          </a:prstGeom>
          <a:noFill/>
          <a:ln>
            <a:noFill/>
          </a:ln>
        </p:spPr>
      </p:sp>
      <p:grpSp>
        <p:nvGrpSpPr>
          <p:cNvPr id="18" name="Google Shape;18;p13"/>
          <p:cNvGrpSpPr/>
          <p:nvPr/>
        </p:nvGrpSpPr>
        <p:grpSpPr>
          <a:xfrm>
            <a:off x="8092139" y="5220150"/>
            <a:ext cx="2932712" cy="879550"/>
            <a:chOff x="8092139" y="5220150"/>
            <a:chExt cx="2932712" cy="879550"/>
          </a:xfrm>
        </p:grpSpPr>
        <p:pic>
          <p:nvPicPr>
            <p:cNvPr id="19" name="Google Shape;19;p13"/>
            <p:cNvPicPr preferRelativeResize="0"/>
            <p:nvPr/>
          </p:nvPicPr>
          <p:blipFill rotWithShape="1">
            <a:blip r:embed="rId3">
              <a:alphaModFix/>
            </a:blip>
            <a:srcRect b="-1646" l="74466" r="0" t="0"/>
            <a:stretch/>
          </p:blipFill>
          <p:spPr>
            <a:xfrm>
              <a:off x="10276226" y="5220150"/>
              <a:ext cx="748625" cy="879550"/>
            </a:xfrm>
            <a:prstGeom prst="rect">
              <a:avLst/>
            </a:prstGeom>
            <a:noFill/>
            <a:ln>
              <a:noFill/>
            </a:ln>
          </p:spPr>
        </p:pic>
        <p:pic>
          <p:nvPicPr>
            <p:cNvPr id="20" name="Google Shape;20;p13"/>
            <p:cNvPicPr preferRelativeResize="0"/>
            <p:nvPr/>
          </p:nvPicPr>
          <p:blipFill rotWithShape="1">
            <a:blip r:embed="rId3">
              <a:alphaModFix/>
            </a:blip>
            <a:srcRect b="0" l="0" r="50067" t="0"/>
            <a:stretch/>
          </p:blipFill>
          <p:spPr>
            <a:xfrm>
              <a:off x="8092139" y="5220150"/>
              <a:ext cx="1463975" cy="865349"/>
            </a:xfrm>
            <a:prstGeom prst="rect">
              <a:avLst/>
            </a:prstGeom>
            <a:noFill/>
            <a:ln>
              <a:noFill/>
            </a:ln>
          </p:spPr>
        </p:pic>
        <p:grpSp>
          <p:nvGrpSpPr>
            <p:cNvPr id="21" name="Google Shape;21;p13"/>
            <p:cNvGrpSpPr/>
            <p:nvPr/>
          </p:nvGrpSpPr>
          <p:grpSpPr>
            <a:xfrm>
              <a:off x="9615708" y="5427878"/>
              <a:ext cx="611697" cy="596114"/>
              <a:chOff x="9620275" y="5399225"/>
              <a:chExt cx="635464" cy="619275"/>
            </a:xfrm>
          </p:grpSpPr>
          <p:sp>
            <p:nvSpPr>
              <p:cNvPr id="22" name="Google Shape;22;p13"/>
              <p:cNvSpPr/>
              <p:nvPr/>
            </p:nvSpPr>
            <p:spPr>
              <a:xfrm>
                <a:off x="9647575" y="5399225"/>
                <a:ext cx="590400" cy="597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pic>
            <p:nvPicPr>
              <p:cNvPr id="23" name="Google Shape;23;p13"/>
              <p:cNvPicPr preferRelativeResize="0"/>
              <p:nvPr/>
            </p:nvPicPr>
            <p:blipFill rotWithShape="1">
              <a:blip r:embed="rId4">
                <a:alphaModFix/>
              </a:blip>
              <a:srcRect b="0" l="47276" r="30288" t="0"/>
              <a:stretch/>
            </p:blipFill>
            <p:spPr>
              <a:xfrm>
                <a:off x="9620275" y="5408600"/>
                <a:ext cx="635464" cy="609900"/>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64" name="Shape 64"/>
        <p:cNvGrpSpPr/>
        <p:nvPr/>
      </p:nvGrpSpPr>
      <p:grpSpPr>
        <a:xfrm>
          <a:off x="0" y="0"/>
          <a:ext cx="0" cy="0"/>
          <a:chOff x="0" y="0"/>
          <a:chExt cx="0" cy="0"/>
        </a:xfrm>
      </p:grpSpPr>
      <p:pic>
        <p:nvPicPr>
          <p:cNvPr id="65" name="Google Shape;65;p20"/>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66" name="Google Shape;66;p20"/>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20"/>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20"/>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0"/>
          <p:cNvSpPr/>
          <p:nvPr>
            <p:ph idx="2" type="pic"/>
          </p:nvPr>
        </p:nvSpPr>
        <p:spPr>
          <a:xfrm>
            <a:off x="952500" y="731838"/>
            <a:ext cx="4488000" cy="4811700"/>
          </a:xfrm>
          <a:prstGeom prst="roundRect">
            <a:avLst>
              <a:gd fmla="val 16667" name="adj"/>
            </a:avLst>
          </a:prstGeom>
          <a:noFill/>
          <a:ln>
            <a:noFill/>
          </a:ln>
        </p:spPr>
      </p:sp>
      <p:sp>
        <p:nvSpPr>
          <p:cNvPr id="70" name="Google Shape;70;p20"/>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71" name="Shape 71"/>
        <p:cNvGrpSpPr/>
        <p:nvPr/>
      </p:nvGrpSpPr>
      <p:grpSpPr>
        <a:xfrm>
          <a:off x="0" y="0"/>
          <a:ext cx="0" cy="0"/>
          <a:chOff x="0" y="0"/>
          <a:chExt cx="0" cy="0"/>
        </a:xfrm>
      </p:grpSpPr>
      <p:sp>
        <p:nvSpPr>
          <p:cNvPr id="72" name="Google Shape;72;p21"/>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21"/>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4" name="Google Shape;74;p21"/>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75" name="Google Shape;75;p2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1"/>
          <p:cNvSpPr/>
          <p:nvPr>
            <p:ph idx="2" type="pic"/>
          </p:nvPr>
        </p:nvSpPr>
        <p:spPr>
          <a:xfrm>
            <a:off x="952500" y="731838"/>
            <a:ext cx="4488000" cy="4811700"/>
          </a:xfrm>
          <a:prstGeom prst="roundRect">
            <a:avLst>
              <a:gd fmla="val 16667" name="adj"/>
            </a:avLst>
          </a:prstGeom>
          <a:noFill/>
          <a:ln>
            <a:noFill/>
          </a:ln>
        </p:spPr>
      </p:sp>
      <p:sp>
        <p:nvSpPr>
          <p:cNvPr id="77" name="Google Shape;77;p2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8" name="Shape 78"/>
        <p:cNvGrpSpPr/>
        <p:nvPr/>
      </p:nvGrpSpPr>
      <p:grpSpPr>
        <a:xfrm>
          <a:off x="0" y="0"/>
          <a:ext cx="0" cy="0"/>
          <a:chOff x="0" y="0"/>
          <a:chExt cx="0" cy="0"/>
        </a:xfrm>
      </p:grpSpPr>
      <p:sp>
        <p:nvSpPr>
          <p:cNvPr id="79" name="Google Shape;79;g2a0bffe40c6_10_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g2a0bffe40c6_18_1567"/>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5" name="Google Shape;85;g2a0bffe40c6_18_1567"/>
          <p:cNvPicPr preferRelativeResize="0"/>
          <p:nvPr/>
        </p:nvPicPr>
        <p:blipFill rotWithShape="1">
          <a:blip r:embed="rId3">
            <a:alphaModFix/>
          </a:blip>
          <a:srcRect b="0" l="0" r="0" t="0"/>
          <a:stretch/>
        </p:blipFill>
        <p:spPr>
          <a:xfrm>
            <a:off x="10665747" y="6137395"/>
            <a:ext cx="956894" cy="3795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86" name="Shape 86"/>
        <p:cNvGrpSpPr/>
        <p:nvPr/>
      </p:nvGrpSpPr>
      <p:grpSpPr>
        <a:xfrm>
          <a:off x="0" y="0"/>
          <a:ext cx="0" cy="0"/>
          <a:chOff x="0" y="0"/>
          <a:chExt cx="0" cy="0"/>
        </a:xfrm>
      </p:grpSpPr>
      <p:sp>
        <p:nvSpPr>
          <p:cNvPr id="87" name="Google Shape;87;g2a0bffe40c6_18_1575"/>
          <p:cNvSpPr/>
          <p:nvPr/>
        </p:nvSpPr>
        <p:spPr>
          <a:xfrm>
            <a:off x="1951192" y="787513"/>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g2a0bffe40c6_18_1575"/>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g2a0bffe40c6_18_1575"/>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g2a0bffe40c6_18_1575"/>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1" name="Google Shape;91;g2a0bffe40c6_18_1575"/>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3"/>
        </a:solidFill>
      </p:bgPr>
    </p:bg>
    <p:spTree>
      <p:nvGrpSpPr>
        <p:cNvPr id="92" name="Shape 92"/>
        <p:cNvGrpSpPr/>
        <p:nvPr/>
      </p:nvGrpSpPr>
      <p:grpSpPr>
        <a:xfrm>
          <a:off x="0" y="0"/>
          <a:ext cx="0" cy="0"/>
          <a:chOff x="0" y="0"/>
          <a:chExt cx="0" cy="0"/>
        </a:xfrm>
      </p:grpSpPr>
      <p:sp>
        <p:nvSpPr>
          <p:cNvPr id="93" name="Google Shape;93;g2a0bffe40c6_18_1559"/>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g2a0bffe40c6_18_1559"/>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2a0bffe40c6_18_1559"/>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96" name="Google Shape;96;g2a0bffe40c6_18_1559"/>
          <p:cNvSpPr/>
          <p:nvPr>
            <p:ph idx="2" type="pic"/>
          </p:nvPr>
        </p:nvSpPr>
        <p:spPr>
          <a:xfrm>
            <a:off x="483326" y="390974"/>
            <a:ext cx="6936300" cy="6076200"/>
          </a:xfrm>
          <a:prstGeom prst="roundRect">
            <a:avLst>
              <a:gd fmla="val 16667" name="adj"/>
            </a:avLst>
          </a:prstGeom>
          <a:noFill/>
          <a:ln>
            <a:noFill/>
          </a:ln>
        </p:spPr>
      </p:sp>
      <p:cxnSp>
        <p:nvCxnSpPr>
          <p:cNvPr id="97" name="Google Shape;97;g2a0bffe40c6_18_1559"/>
          <p:cNvCxnSpPr/>
          <p:nvPr/>
        </p:nvCxnSpPr>
        <p:spPr>
          <a:xfrm>
            <a:off x="9495691"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98" name="Google Shape;98;g2a0bffe40c6_18_1559"/>
          <p:cNvPicPr preferRelativeResize="0"/>
          <p:nvPr/>
        </p:nvPicPr>
        <p:blipFill rotWithShape="1">
          <a:blip r:embed="rId2">
            <a:alphaModFix/>
          </a:blip>
          <a:srcRect b="0" l="0" r="0" t="0"/>
          <a:stretch/>
        </p:blipFill>
        <p:spPr>
          <a:xfrm>
            <a:off x="7902001" y="5033537"/>
            <a:ext cx="1428750" cy="901700"/>
          </a:xfrm>
          <a:prstGeom prst="rect">
            <a:avLst/>
          </a:prstGeom>
          <a:noFill/>
          <a:ln>
            <a:noFill/>
          </a:ln>
        </p:spPr>
      </p:pic>
      <p:pic>
        <p:nvPicPr>
          <p:cNvPr id="99" name="Google Shape;99;g2a0bffe40c6_18_1559"/>
          <p:cNvPicPr preferRelativeResize="0"/>
          <p:nvPr/>
        </p:nvPicPr>
        <p:blipFill rotWithShape="1">
          <a:blip r:embed="rId3">
            <a:alphaModFix/>
          </a:blip>
          <a:srcRect b="0" l="0" r="0" t="0"/>
          <a:stretch/>
        </p:blipFill>
        <p:spPr>
          <a:xfrm>
            <a:off x="9594216" y="5021815"/>
            <a:ext cx="2352262" cy="9330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3"/>
        </a:solidFill>
      </p:bgPr>
    </p:bg>
    <p:spTree>
      <p:nvGrpSpPr>
        <p:cNvPr id="100" name="Shape 100"/>
        <p:cNvGrpSpPr/>
        <p:nvPr/>
      </p:nvGrpSpPr>
      <p:grpSpPr>
        <a:xfrm>
          <a:off x="0" y="0"/>
          <a:ext cx="0" cy="0"/>
          <a:chOff x="0" y="0"/>
          <a:chExt cx="0" cy="0"/>
        </a:xfrm>
      </p:grpSpPr>
      <p:sp>
        <p:nvSpPr>
          <p:cNvPr id="101" name="Google Shape;101;g2a0bffe40c6_18_15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2" name="Google Shape;102;g2a0bffe40c6_18_1570"/>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3"/>
        </a:solidFill>
      </p:bgPr>
    </p:bg>
    <p:spTree>
      <p:nvGrpSpPr>
        <p:cNvPr id="103" name="Shape 103"/>
        <p:cNvGrpSpPr/>
        <p:nvPr/>
      </p:nvGrpSpPr>
      <p:grpSpPr>
        <a:xfrm>
          <a:off x="0" y="0"/>
          <a:ext cx="0" cy="0"/>
          <a:chOff x="0" y="0"/>
          <a:chExt cx="0" cy="0"/>
        </a:xfrm>
      </p:grpSpPr>
      <p:sp>
        <p:nvSpPr>
          <p:cNvPr id="104" name="Google Shape;104;g2a0bffe40c6_18_1573"/>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5" name="Shape 105"/>
        <p:cNvGrpSpPr/>
        <p:nvPr/>
      </p:nvGrpSpPr>
      <p:grpSpPr>
        <a:xfrm>
          <a:off x="0" y="0"/>
          <a:ext cx="0" cy="0"/>
          <a:chOff x="0" y="0"/>
          <a:chExt cx="0" cy="0"/>
        </a:xfrm>
      </p:grpSpPr>
      <p:sp>
        <p:nvSpPr>
          <p:cNvPr id="106" name="Google Shape;106;g2a0bffe40c6_18_158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7" name="Google Shape;107;g2a0bffe40c6_18_158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08" name="Shape 108"/>
        <p:cNvGrpSpPr/>
        <p:nvPr/>
      </p:nvGrpSpPr>
      <p:grpSpPr>
        <a:xfrm>
          <a:off x="0" y="0"/>
          <a:ext cx="0" cy="0"/>
          <a:chOff x="0" y="0"/>
          <a:chExt cx="0" cy="0"/>
        </a:xfrm>
      </p:grpSpPr>
      <p:sp>
        <p:nvSpPr>
          <p:cNvPr id="109" name="Google Shape;109;g2a0bffe40c6_18_1584"/>
          <p:cNvSpPr/>
          <p:nvPr/>
        </p:nvSpPr>
        <p:spPr>
          <a:xfrm>
            <a:off x="0" y="0"/>
            <a:ext cx="4755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g2a0bffe40c6_18_1584"/>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a0bffe40c6_18_1584"/>
          <p:cNvSpPr/>
          <p:nvPr/>
        </p:nvSpPr>
        <p:spPr>
          <a:xfrm>
            <a:off x="5355772" y="1188720"/>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12" name="Google Shape;112;g2a0bffe40c6_18_1584"/>
          <p:cNvSpPr/>
          <p:nvPr/>
        </p:nvSpPr>
        <p:spPr>
          <a:xfrm>
            <a:off x="5403670" y="2939143"/>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13" name="Google Shape;113;g2a0bffe40c6_18_1584"/>
          <p:cNvSpPr/>
          <p:nvPr/>
        </p:nvSpPr>
        <p:spPr>
          <a:xfrm>
            <a:off x="5403670" y="4689566"/>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14" name="Google Shape;114;g2a0bffe40c6_18_1584"/>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2a0bffe40c6_18_1584"/>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g2a0bffe40c6_18_1584"/>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7" name="Google Shape;117;g2a0bffe40c6_18_158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 name="Shape 24"/>
        <p:cNvGrpSpPr/>
        <p:nvPr/>
      </p:nvGrpSpPr>
      <p:grpSpPr>
        <a:xfrm>
          <a:off x="0" y="0"/>
          <a:ext cx="0" cy="0"/>
          <a:chOff x="0" y="0"/>
          <a:chExt cx="0" cy="0"/>
        </a:xfrm>
      </p:grpSpPr>
      <p:pic>
        <p:nvPicPr>
          <p:cNvPr id="25" name="Google Shape;25;p18"/>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6" name="Google Shape;26;p18"/>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18" name="Shape 118"/>
        <p:cNvGrpSpPr/>
        <p:nvPr/>
      </p:nvGrpSpPr>
      <p:grpSpPr>
        <a:xfrm>
          <a:off x="0" y="0"/>
          <a:ext cx="0" cy="0"/>
          <a:chOff x="0" y="0"/>
          <a:chExt cx="0" cy="0"/>
        </a:xfrm>
      </p:grpSpPr>
      <p:sp>
        <p:nvSpPr>
          <p:cNvPr id="119" name="Google Shape;119;g2a0bffe40c6_18_1594"/>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g2a0bffe40c6_18_1594"/>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g2a0bffe40c6_18_1594"/>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g2a0bffe40c6_18_1594"/>
          <p:cNvSpPr/>
          <p:nvPr>
            <p:ph idx="2" type="pic"/>
          </p:nvPr>
        </p:nvSpPr>
        <p:spPr>
          <a:xfrm>
            <a:off x="952500" y="731838"/>
            <a:ext cx="4488000" cy="4811700"/>
          </a:xfrm>
          <a:prstGeom prst="roundRect">
            <a:avLst>
              <a:gd fmla="val 16667" name="adj"/>
            </a:avLst>
          </a:prstGeom>
          <a:noFill/>
          <a:ln>
            <a:noFill/>
          </a:ln>
        </p:spPr>
      </p:sp>
      <p:sp>
        <p:nvSpPr>
          <p:cNvPr id="123" name="Google Shape;123;g2a0bffe40c6_18_1594"/>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4" name="Google Shape;124;g2a0bffe40c6_18_159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25" name="Shape 125"/>
        <p:cNvGrpSpPr/>
        <p:nvPr/>
      </p:nvGrpSpPr>
      <p:grpSpPr>
        <a:xfrm>
          <a:off x="0" y="0"/>
          <a:ext cx="0" cy="0"/>
          <a:chOff x="0" y="0"/>
          <a:chExt cx="0" cy="0"/>
        </a:xfrm>
      </p:grpSpPr>
      <p:sp>
        <p:nvSpPr>
          <p:cNvPr id="126" name="Google Shape;126;g2a0bffe40c6_18_160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a0bffe40c6_18_1601"/>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g2a0bffe40c6_18_160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g2a0bffe40c6_18_1601"/>
          <p:cNvSpPr/>
          <p:nvPr>
            <p:ph idx="2" type="pic"/>
          </p:nvPr>
        </p:nvSpPr>
        <p:spPr>
          <a:xfrm>
            <a:off x="952500" y="731838"/>
            <a:ext cx="4488000" cy="4811700"/>
          </a:xfrm>
          <a:prstGeom prst="roundRect">
            <a:avLst>
              <a:gd fmla="val 16667" name="adj"/>
            </a:avLst>
          </a:prstGeom>
          <a:noFill/>
          <a:ln>
            <a:noFill/>
          </a:ln>
        </p:spPr>
      </p:sp>
      <p:sp>
        <p:nvSpPr>
          <p:cNvPr id="130" name="Google Shape;130;g2a0bffe40c6_18_160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1" name="Google Shape;131;g2a0bffe40c6_18_160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32" name="Shape 132"/>
        <p:cNvGrpSpPr/>
        <p:nvPr/>
      </p:nvGrpSpPr>
      <p:grpSpPr>
        <a:xfrm>
          <a:off x="0" y="0"/>
          <a:ext cx="0" cy="0"/>
          <a:chOff x="0" y="0"/>
          <a:chExt cx="0" cy="0"/>
        </a:xfrm>
      </p:grpSpPr>
      <p:sp>
        <p:nvSpPr>
          <p:cNvPr id="133" name="Google Shape;133;g2a0bffe40c6_18_1608"/>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g2a0bffe40c6_18_1608"/>
          <p:cNvSpPr/>
          <p:nvPr/>
        </p:nvSpPr>
        <p:spPr>
          <a:xfrm>
            <a:off x="1123428"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g2a0bffe40c6_18_1608"/>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g2a0bffe40c6_18_1608"/>
          <p:cNvSpPr/>
          <p:nvPr>
            <p:ph idx="2" type="pic"/>
          </p:nvPr>
        </p:nvSpPr>
        <p:spPr>
          <a:xfrm>
            <a:off x="6882791" y="731838"/>
            <a:ext cx="4488000" cy="4811700"/>
          </a:xfrm>
          <a:prstGeom prst="roundRect">
            <a:avLst>
              <a:gd fmla="val 16667" name="adj"/>
            </a:avLst>
          </a:prstGeom>
          <a:noFill/>
          <a:ln>
            <a:noFill/>
          </a:ln>
        </p:spPr>
      </p:sp>
      <p:sp>
        <p:nvSpPr>
          <p:cNvPr id="137" name="Google Shape;137;g2a0bffe40c6_18_1608"/>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8" name="Google Shape;138;g2a0bffe40c6_18_1608"/>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39" name="Shape 139"/>
        <p:cNvGrpSpPr/>
        <p:nvPr/>
      </p:nvGrpSpPr>
      <p:grpSpPr>
        <a:xfrm>
          <a:off x="0" y="0"/>
          <a:ext cx="0" cy="0"/>
          <a:chOff x="0" y="0"/>
          <a:chExt cx="0" cy="0"/>
        </a:xfrm>
      </p:grpSpPr>
      <p:grpSp>
        <p:nvGrpSpPr>
          <p:cNvPr id="140" name="Google Shape;140;g2a0bffe40c6_18_1615"/>
          <p:cNvGrpSpPr/>
          <p:nvPr/>
        </p:nvGrpSpPr>
        <p:grpSpPr>
          <a:xfrm>
            <a:off x="2824307" y="3457720"/>
            <a:ext cx="6584977" cy="1303296"/>
            <a:chOff x="3532486" y="4866290"/>
            <a:chExt cx="4726512" cy="935469"/>
          </a:xfrm>
        </p:grpSpPr>
        <p:pic>
          <p:nvPicPr>
            <p:cNvPr id="141" name="Google Shape;141;g2a0bffe40c6_18_1615"/>
            <p:cNvPicPr preferRelativeResize="0"/>
            <p:nvPr/>
          </p:nvPicPr>
          <p:blipFill rotWithShape="1">
            <a:blip r:embed="rId3">
              <a:alphaModFix/>
            </a:blip>
            <a:srcRect b="0" l="0" r="0" t="0"/>
            <a:stretch/>
          </p:blipFill>
          <p:spPr>
            <a:xfrm>
              <a:off x="5327112" y="4866290"/>
              <a:ext cx="2931886" cy="865335"/>
            </a:xfrm>
            <a:prstGeom prst="rect">
              <a:avLst/>
            </a:prstGeom>
            <a:noFill/>
            <a:ln>
              <a:noFill/>
            </a:ln>
          </p:spPr>
        </p:pic>
        <p:pic>
          <p:nvPicPr>
            <p:cNvPr id="142" name="Google Shape;142;g2a0bffe40c6_18_1615"/>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43" name="Google Shape;143;g2a0bffe40c6_18_1615"/>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44" name="Google Shape;144;g2a0bffe40c6_18_161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g2a0bffe40c6_18_6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0" name="Google Shape;150;g2a0bffe40c6_18_670"/>
          <p:cNvPicPr preferRelativeResize="0"/>
          <p:nvPr/>
        </p:nvPicPr>
        <p:blipFill rotWithShape="1">
          <a:blip r:embed="rId3">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51" name="Shape 151"/>
        <p:cNvGrpSpPr/>
        <p:nvPr/>
      </p:nvGrpSpPr>
      <p:grpSpPr>
        <a:xfrm>
          <a:off x="0" y="0"/>
          <a:ext cx="0" cy="0"/>
          <a:chOff x="0" y="0"/>
          <a:chExt cx="0" cy="0"/>
        </a:xfrm>
      </p:grpSpPr>
      <p:sp>
        <p:nvSpPr>
          <p:cNvPr id="152" name="Google Shape;152;g2a0bffe40c6_18_680"/>
          <p:cNvSpPr/>
          <p:nvPr/>
        </p:nvSpPr>
        <p:spPr>
          <a:xfrm>
            <a:off x="1951192" y="787513"/>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a0bffe40c6_18_680"/>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g2a0bffe40c6_18_680"/>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g2a0bffe40c6_18_680"/>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6" name="Google Shape;156;g2a0bffe40c6_18_680"/>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157" name="Shape 157"/>
        <p:cNvGrpSpPr/>
        <p:nvPr/>
      </p:nvGrpSpPr>
      <p:grpSpPr>
        <a:xfrm>
          <a:off x="0" y="0"/>
          <a:ext cx="0" cy="0"/>
          <a:chOff x="0" y="0"/>
          <a:chExt cx="0" cy="0"/>
        </a:xfrm>
      </p:grpSpPr>
      <p:sp>
        <p:nvSpPr>
          <p:cNvPr id="158" name="Google Shape;158;g2a0bffe40c6_18_661"/>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g2a0bffe40c6_18_661"/>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a0bffe40c6_18_661"/>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61" name="Google Shape;161;g2a0bffe40c6_18_661"/>
          <p:cNvSpPr/>
          <p:nvPr>
            <p:ph idx="2" type="pic"/>
          </p:nvPr>
        </p:nvSpPr>
        <p:spPr>
          <a:xfrm>
            <a:off x="483326" y="390974"/>
            <a:ext cx="6936300" cy="6076200"/>
          </a:xfrm>
          <a:prstGeom prst="roundRect">
            <a:avLst>
              <a:gd fmla="val 16667" name="adj"/>
            </a:avLst>
          </a:prstGeom>
          <a:noFill/>
          <a:ln>
            <a:noFill/>
          </a:ln>
        </p:spPr>
      </p:sp>
      <p:grpSp>
        <p:nvGrpSpPr>
          <p:cNvPr id="162" name="Google Shape;162;g2a0bffe40c6_18_661"/>
          <p:cNvGrpSpPr/>
          <p:nvPr/>
        </p:nvGrpSpPr>
        <p:grpSpPr>
          <a:xfrm>
            <a:off x="7902001" y="5033537"/>
            <a:ext cx="3830118" cy="914958"/>
            <a:chOff x="7948893" y="5033537"/>
            <a:chExt cx="3830118" cy="914958"/>
          </a:xfrm>
        </p:grpSpPr>
        <p:pic>
          <p:nvPicPr>
            <p:cNvPr id="163" name="Google Shape;163;g2a0bffe40c6_18_661"/>
            <p:cNvPicPr preferRelativeResize="0"/>
            <p:nvPr/>
          </p:nvPicPr>
          <p:blipFill rotWithShape="1">
            <a:blip r:embed="rId2">
              <a:alphaModFix/>
            </a:blip>
            <a:srcRect b="0" l="0" r="0" t="0"/>
            <a:stretch/>
          </p:blipFill>
          <p:spPr>
            <a:xfrm>
              <a:off x="9684897" y="5047391"/>
              <a:ext cx="2094114" cy="901104"/>
            </a:xfrm>
            <a:prstGeom prst="rect">
              <a:avLst/>
            </a:prstGeom>
            <a:noFill/>
            <a:ln>
              <a:noFill/>
            </a:ln>
          </p:spPr>
        </p:pic>
        <p:cxnSp>
          <p:nvCxnSpPr>
            <p:cNvPr id="164" name="Google Shape;164;g2a0bffe40c6_18_661"/>
            <p:cNvCxnSpPr/>
            <p:nvPr/>
          </p:nvCxnSpPr>
          <p:spPr>
            <a:xfrm>
              <a:off x="9542583"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165" name="Google Shape;165;g2a0bffe40c6_18_661"/>
            <p:cNvPicPr preferRelativeResize="0"/>
            <p:nvPr/>
          </p:nvPicPr>
          <p:blipFill rotWithShape="1">
            <a:blip r:embed="rId3">
              <a:alphaModFix/>
            </a:blip>
            <a:srcRect b="0" l="0" r="0" t="0"/>
            <a:stretch/>
          </p:blipFill>
          <p:spPr>
            <a:xfrm>
              <a:off x="7948893" y="5033537"/>
              <a:ext cx="1428750" cy="901700"/>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66" name="Shape 166"/>
        <p:cNvGrpSpPr/>
        <p:nvPr/>
      </p:nvGrpSpPr>
      <p:grpSpPr>
        <a:xfrm>
          <a:off x="0" y="0"/>
          <a:ext cx="0" cy="0"/>
          <a:chOff x="0" y="0"/>
          <a:chExt cx="0" cy="0"/>
        </a:xfrm>
      </p:grpSpPr>
      <p:sp>
        <p:nvSpPr>
          <p:cNvPr id="167" name="Google Shape;167;g2a0bffe40c6_18_673"/>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2a0bffe40c6_18_673"/>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g2a0bffe40c6_18_673"/>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g2a0bffe40c6_18_673"/>
          <p:cNvSpPr/>
          <p:nvPr>
            <p:ph idx="2" type="pic"/>
          </p:nvPr>
        </p:nvSpPr>
        <p:spPr>
          <a:xfrm>
            <a:off x="952500" y="731838"/>
            <a:ext cx="4488000" cy="4811700"/>
          </a:xfrm>
          <a:prstGeom prst="roundRect">
            <a:avLst>
              <a:gd fmla="val 16667" name="adj"/>
            </a:avLst>
          </a:prstGeom>
          <a:noFill/>
          <a:ln>
            <a:noFill/>
          </a:ln>
        </p:spPr>
      </p:sp>
      <p:sp>
        <p:nvSpPr>
          <p:cNvPr id="171" name="Google Shape;171;g2a0bffe40c6_18_673"/>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2" name="Google Shape;172;g2a0bffe40c6_18_673"/>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73" name="Shape 173"/>
        <p:cNvGrpSpPr/>
        <p:nvPr/>
      </p:nvGrpSpPr>
      <p:grpSpPr>
        <a:xfrm>
          <a:off x="0" y="0"/>
          <a:ext cx="0" cy="0"/>
          <a:chOff x="0" y="0"/>
          <a:chExt cx="0" cy="0"/>
        </a:xfrm>
      </p:grpSpPr>
      <p:sp>
        <p:nvSpPr>
          <p:cNvPr id="174" name="Google Shape;174;g2a0bffe40c6_18_686"/>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g2a0bffe40c6_18_686"/>
          <p:cNvSpPr/>
          <p:nvPr/>
        </p:nvSpPr>
        <p:spPr>
          <a:xfrm>
            <a:off x="1123428"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6" name="Google Shape;176;g2a0bffe40c6_18_686"/>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g2a0bffe40c6_18_686"/>
          <p:cNvSpPr/>
          <p:nvPr>
            <p:ph idx="2" type="pic"/>
          </p:nvPr>
        </p:nvSpPr>
        <p:spPr>
          <a:xfrm>
            <a:off x="6882791" y="731838"/>
            <a:ext cx="4488000" cy="4811700"/>
          </a:xfrm>
          <a:prstGeom prst="roundRect">
            <a:avLst>
              <a:gd fmla="val 16667" name="adj"/>
            </a:avLst>
          </a:prstGeom>
          <a:noFill/>
          <a:ln>
            <a:noFill/>
          </a:ln>
        </p:spPr>
      </p:sp>
      <p:sp>
        <p:nvSpPr>
          <p:cNvPr id="178" name="Google Shape;178;g2a0bffe40c6_18_686"/>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9" name="Google Shape;179;g2a0bffe40c6_18_686"/>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80" name="Shape 180"/>
        <p:cNvGrpSpPr/>
        <p:nvPr/>
      </p:nvGrpSpPr>
      <p:grpSpPr>
        <a:xfrm>
          <a:off x="0" y="0"/>
          <a:ext cx="0" cy="0"/>
          <a:chOff x="0" y="0"/>
          <a:chExt cx="0" cy="0"/>
        </a:xfrm>
      </p:grpSpPr>
      <p:grpSp>
        <p:nvGrpSpPr>
          <p:cNvPr id="181" name="Google Shape;181;g2a0bffe40c6_18_693"/>
          <p:cNvGrpSpPr/>
          <p:nvPr/>
        </p:nvGrpSpPr>
        <p:grpSpPr>
          <a:xfrm>
            <a:off x="2824307" y="3457720"/>
            <a:ext cx="6584977" cy="1303296"/>
            <a:chOff x="3532486" y="4866290"/>
            <a:chExt cx="4726512" cy="935469"/>
          </a:xfrm>
        </p:grpSpPr>
        <p:pic>
          <p:nvPicPr>
            <p:cNvPr id="182" name="Google Shape;182;g2a0bffe40c6_18_693"/>
            <p:cNvPicPr preferRelativeResize="0"/>
            <p:nvPr/>
          </p:nvPicPr>
          <p:blipFill rotWithShape="1">
            <a:blip r:embed="rId3">
              <a:alphaModFix/>
            </a:blip>
            <a:srcRect b="0" l="0" r="0" t="0"/>
            <a:stretch/>
          </p:blipFill>
          <p:spPr>
            <a:xfrm>
              <a:off x="5327112" y="4866290"/>
              <a:ext cx="2931886" cy="865335"/>
            </a:xfrm>
            <a:prstGeom prst="rect">
              <a:avLst/>
            </a:prstGeom>
            <a:noFill/>
            <a:ln>
              <a:noFill/>
            </a:ln>
          </p:spPr>
        </p:pic>
        <p:pic>
          <p:nvPicPr>
            <p:cNvPr id="183" name="Google Shape;183;g2a0bffe40c6_18_69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84" name="Google Shape;184;g2a0bffe40c6_18_693"/>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85" name="Google Shape;185;g2a0bffe40c6_18_69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27" name="Shape 27"/>
        <p:cNvGrpSpPr/>
        <p:nvPr/>
      </p:nvGrpSpPr>
      <p:grpSpPr>
        <a:xfrm>
          <a:off x="0" y="0"/>
          <a:ext cx="0" cy="0"/>
          <a:chOff x="0" y="0"/>
          <a:chExt cx="0" cy="0"/>
        </a:xfrm>
      </p:grpSpPr>
      <p:pic>
        <p:nvPicPr>
          <p:cNvPr id="28" name="Google Shape;28;p14"/>
          <p:cNvPicPr preferRelativeResize="0"/>
          <p:nvPr/>
        </p:nvPicPr>
        <p:blipFill rotWithShape="1">
          <a:blip r:embed="rId3">
            <a:alphaModFix/>
          </a:blip>
          <a:srcRect b="0" l="0" r="0" t="0"/>
          <a:stretch/>
        </p:blipFill>
        <p:spPr>
          <a:xfrm>
            <a:off x="10758213" y="6116594"/>
            <a:ext cx="998213" cy="338609"/>
          </a:xfrm>
          <a:prstGeom prst="rect">
            <a:avLst/>
          </a:prstGeom>
          <a:noFill/>
          <a:ln>
            <a:noFill/>
          </a:ln>
        </p:spPr>
      </p:pic>
      <p:sp>
        <p:nvSpPr>
          <p:cNvPr id="29" name="Google Shape;29;p1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86" name="Shape 186"/>
        <p:cNvGrpSpPr/>
        <p:nvPr/>
      </p:nvGrpSpPr>
      <p:grpSpPr>
        <a:xfrm>
          <a:off x="0" y="0"/>
          <a:ext cx="0" cy="0"/>
          <a:chOff x="0" y="0"/>
          <a:chExt cx="0" cy="0"/>
        </a:xfrm>
      </p:grpSpPr>
      <p:sp>
        <p:nvSpPr>
          <p:cNvPr id="187" name="Google Shape;187;g2a0bffe40c6_18_699"/>
          <p:cNvSpPr/>
          <p:nvPr/>
        </p:nvSpPr>
        <p:spPr>
          <a:xfrm>
            <a:off x="0" y="0"/>
            <a:ext cx="4755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g2a0bffe40c6_18_69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2a0bffe40c6_18_699"/>
          <p:cNvSpPr/>
          <p:nvPr/>
        </p:nvSpPr>
        <p:spPr>
          <a:xfrm>
            <a:off x="5355772" y="1188720"/>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90" name="Google Shape;190;g2a0bffe40c6_18_699"/>
          <p:cNvSpPr/>
          <p:nvPr/>
        </p:nvSpPr>
        <p:spPr>
          <a:xfrm>
            <a:off x="5403670" y="2939143"/>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91" name="Google Shape;191;g2a0bffe40c6_18_699"/>
          <p:cNvSpPr/>
          <p:nvPr/>
        </p:nvSpPr>
        <p:spPr>
          <a:xfrm>
            <a:off x="5403670" y="4689566"/>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92" name="Google Shape;192;g2a0bffe40c6_18_69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g2a0bffe40c6_18_69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g2a0bffe40c6_18_69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5" name="Google Shape;195;g2a0bffe40c6_18_69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6" name="Shape 196"/>
        <p:cNvGrpSpPr/>
        <p:nvPr/>
      </p:nvGrpSpPr>
      <p:grpSpPr>
        <a:xfrm>
          <a:off x="0" y="0"/>
          <a:ext cx="0" cy="0"/>
          <a:chOff x="0" y="0"/>
          <a:chExt cx="0" cy="0"/>
        </a:xfrm>
      </p:grpSpPr>
      <p:sp>
        <p:nvSpPr>
          <p:cNvPr id="197" name="Google Shape;197;g2a0bffe40c6_18_709"/>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8" name="Google Shape;198;g2a0bffe40c6_18_70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2"/>
        </a:solidFill>
      </p:bgPr>
    </p:bg>
    <p:spTree>
      <p:nvGrpSpPr>
        <p:cNvPr id="199" name="Shape 199"/>
        <p:cNvGrpSpPr/>
        <p:nvPr/>
      </p:nvGrpSpPr>
      <p:grpSpPr>
        <a:xfrm>
          <a:off x="0" y="0"/>
          <a:ext cx="0" cy="0"/>
          <a:chOff x="0" y="0"/>
          <a:chExt cx="0" cy="0"/>
        </a:xfrm>
      </p:grpSpPr>
      <p:sp>
        <p:nvSpPr>
          <p:cNvPr id="200" name="Google Shape;200;g2a0bffe40c6_18_712"/>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01" name="Google Shape;201;g2a0bffe40c6_18_712"/>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2"/>
        </a:solidFill>
      </p:bgPr>
    </p:bg>
    <p:spTree>
      <p:nvGrpSpPr>
        <p:cNvPr id="202" name="Shape 202"/>
        <p:cNvGrpSpPr/>
        <p:nvPr/>
      </p:nvGrpSpPr>
      <p:grpSpPr>
        <a:xfrm>
          <a:off x="0" y="0"/>
          <a:ext cx="0" cy="0"/>
          <a:chOff x="0" y="0"/>
          <a:chExt cx="0" cy="0"/>
        </a:xfrm>
      </p:grpSpPr>
      <p:sp>
        <p:nvSpPr>
          <p:cNvPr id="203" name="Google Shape;203;g2a0bffe40c6_18_715"/>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204" name="Shape 204"/>
        <p:cNvGrpSpPr/>
        <p:nvPr/>
      </p:nvGrpSpPr>
      <p:grpSpPr>
        <a:xfrm>
          <a:off x="0" y="0"/>
          <a:ext cx="0" cy="0"/>
          <a:chOff x="0" y="0"/>
          <a:chExt cx="0" cy="0"/>
        </a:xfrm>
      </p:grpSpPr>
      <p:sp>
        <p:nvSpPr>
          <p:cNvPr id="205" name="Google Shape;205;g2a0bffe40c6_18_717"/>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6" name="Google Shape;206;g2a0bffe40c6_18_717"/>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g2a0bffe40c6_18_717"/>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g2a0bffe40c6_18_717"/>
          <p:cNvSpPr/>
          <p:nvPr>
            <p:ph idx="2" type="pic"/>
          </p:nvPr>
        </p:nvSpPr>
        <p:spPr>
          <a:xfrm>
            <a:off x="952500" y="731838"/>
            <a:ext cx="4488000" cy="4811700"/>
          </a:xfrm>
          <a:prstGeom prst="roundRect">
            <a:avLst>
              <a:gd fmla="val 16667" name="adj"/>
            </a:avLst>
          </a:prstGeom>
          <a:noFill/>
          <a:ln>
            <a:noFill/>
          </a:ln>
        </p:spPr>
      </p:sp>
      <p:sp>
        <p:nvSpPr>
          <p:cNvPr id="209" name="Google Shape;209;g2a0bffe40c6_18_717"/>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0" name="Google Shape;210;g2a0bffe40c6_18_717"/>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1" name="Shape 211"/>
        <p:cNvGrpSpPr/>
        <p:nvPr/>
      </p:nvGrpSpPr>
      <p:grpSpPr>
        <a:xfrm>
          <a:off x="0" y="0"/>
          <a:ext cx="0" cy="0"/>
          <a:chOff x="0" y="0"/>
          <a:chExt cx="0" cy="0"/>
        </a:xfrm>
      </p:grpSpPr>
      <p:sp>
        <p:nvSpPr>
          <p:cNvPr id="212" name="Google Shape;212;g2a0bffe40c6_18_72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13" name="Google Shape;213;g2a0bffe40c6_18_72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14" name="Google Shape;214;g2a0bffe40c6_18_72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15" name="Shape 215"/>
        <p:cNvGrpSpPr/>
        <p:nvPr/>
      </p:nvGrpSpPr>
      <p:grpSpPr>
        <a:xfrm>
          <a:off x="0" y="0"/>
          <a:ext cx="0" cy="0"/>
          <a:chOff x="0" y="0"/>
          <a:chExt cx="0" cy="0"/>
        </a:xfrm>
      </p:grpSpPr>
      <p:sp>
        <p:nvSpPr>
          <p:cNvPr id="216" name="Google Shape;216;g2a0bffe40c6_18_728"/>
          <p:cNvSpPr txBox="1"/>
          <p:nvPr>
            <p:ph type="title"/>
          </p:nvPr>
        </p:nvSpPr>
        <p:spPr>
          <a:xfrm>
            <a:off x="415600" y="421233"/>
            <a:ext cx="11360700" cy="1108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7" name="Google Shape;217;g2a0bffe40c6_18_728"/>
          <p:cNvSpPr txBox="1"/>
          <p:nvPr>
            <p:ph idx="1" type="body"/>
          </p:nvPr>
        </p:nvSpPr>
        <p:spPr>
          <a:xfrm>
            <a:off x="4156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8" name="Google Shape;218;g2a0bffe40c6_18_728"/>
          <p:cNvSpPr txBox="1"/>
          <p:nvPr>
            <p:ph idx="2" type="body"/>
          </p:nvPr>
        </p:nvSpPr>
        <p:spPr>
          <a:xfrm>
            <a:off x="64432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9" name="Google Shape;219;g2a0bffe40c6_18_728"/>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20" name="Shape 220"/>
        <p:cNvGrpSpPr/>
        <p:nvPr/>
      </p:nvGrpSpPr>
      <p:grpSpPr>
        <a:xfrm>
          <a:off x="0" y="0"/>
          <a:ext cx="0" cy="0"/>
          <a:chOff x="0" y="0"/>
          <a:chExt cx="0" cy="0"/>
        </a:xfrm>
      </p:grpSpPr>
      <p:sp>
        <p:nvSpPr>
          <p:cNvPr id="221" name="Google Shape;221;g2a0bffe40c6_18_733"/>
          <p:cNvSpPr txBox="1"/>
          <p:nvPr>
            <p:ph type="ctrTitle"/>
          </p:nvPr>
        </p:nvSpPr>
        <p:spPr>
          <a:xfrm>
            <a:off x="415611" y="992767"/>
            <a:ext cx="11360700" cy="27369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22" name="Google Shape;222;g2a0bffe40c6_18_733"/>
          <p:cNvSpPr txBox="1"/>
          <p:nvPr>
            <p:ph idx="1" type="subTitle"/>
          </p:nvPr>
        </p:nvSpPr>
        <p:spPr>
          <a:xfrm>
            <a:off x="415600" y="3778833"/>
            <a:ext cx="11360700" cy="1056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23" name="Google Shape;223;g2a0bffe40c6_18_733"/>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227" name="Shape 227"/>
        <p:cNvGrpSpPr/>
        <p:nvPr/>
      </p:nvGrpSpPr>
      <p:grpSpPr>
        <a:xfrm>
          <a:off x="0" y="0"/>
          <a:ext cx="0" cy="0"/>
          <a:chOff x="0" y="0"/>
          <a:chExt cx="0" cy="0"/>
        </a:xfrm>
      </p:grpSpPr>
      <p:sp>
        <p:nvSpPr>
          <p:cNvPr id="228" name="Google Shape;228;g2a0bffe40c6_45_568"/>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g2a0bffe40c6_45_568"/>
          <p:cNvSpPr/>
          <p:nvPr/>
        </p:nvSpPr>
        <p:spPr>
          <a:xfrm>
            <a:off x="1123428"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g2a0bffe40c6_45_568"/>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g2a0bffe40c6_45_568"/>
          <p:cNvSpPr/>
          <p:nvPr>
            <p:ph idx="2" type="pic"/>
          </p:nvPr>
        </p:nvSpPr>
        <p:spPr>
          <a:xfrm>
            <a:off x="6882791" y="731838"/>
            <a:ext cx="4488000" cy="4811700"/>
          </a:xfrm>
          <a:prstGeom prst="roundRect">
            <a:avLst>
              <a:gd fmla="val 16667" name="adj"/>
            </a:avLst>
          </a:prstGeom>
          <a:noFill/>
          <a:ln>
            <a:noFill/>
          </a:ln>
        </p:spPr>
      </p:sp>
      <p:sp>
        <p:nvSpPr>
          <p:cNvPr id="232" name="Google Shape;232;g2a0bffe40c6_45_568"/>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3" name="Google Shape;233;g2a0bffe40c6_45_568"/>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234" name="Shape 234"/>
        <p:cNvGrpSpPr/>
        <p:nvPr/>
      </p:nvGrpSpPr>
      <p:grpSpPr>
        <a:xfrm>
          <a:off x="0" y="0"/>
          <a:ext cx="0" cy="0"/>
          <a:chOff x="0" y="0"/>
          <a:chExt cx="0" cy="0"/>
        </a:xfrm>
      </p:grpSpPr>
      <p:sp>
        <p:nvSpPr>
          <p:cNvPr id="235" name="Google Shape;235;g2a0bffe40c6_45_518"/>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g2a0bffe40c6_45_518"/>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g2a0bffe40c6_45_518"/>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238" name="Google Shape;238;g2a0bffe40c6_45_518"/>
          <p:cNvSpPr/>
          <p:nvPr>
            <p:ph idx="2" type="pic"/>
          </p:nvPr>
        </p:nvSpPr>
        <p:spPr>
          <a:xfrm>
            <a:off x="483326" y="390974"/>
            <a:ext cx="6936300" cy="6076200"/>
          </a:xfrm>
          <a:prstGeom prst="roundRect">
            <a:avLst>
              <a:gd fmla="val 16667" name="adj"/>
            </a:avLst>
          </a:prstGeom>
          <a:noFill/>
          <a:ln>
            <a:noFill/>
          </a:ln>
        </p:spPr>
      </p:sp>
      <p:grpSp>
        <p:nvGrpSpPr>
          <p:cNvPr id="239" name="Google Shape;239;g2a0bffe40c6_45_518"/>
          <p:cNvGrpSpPr/>
          <p:nvPr/>
        </p:nvGrpSpPr>
        <p:grpSpPr>
          <a:xfrm>
            <a:off x="7902001" y="5033537"/>
            <a:ext cx="3830118" cy="914958"/>
            <a:chOff x="7948893" y="5033537"/>
            <a:chExt cx="3830118" cy="914958"/>
          </a:xfrm>
        </p:grpSpPr>
        <p:pic>
          <p:nvPicPr>
            <p:cNvPr id="240" name="Google Shape;240;g2a0bffe40c6_45_518"/>
            <p:cNvPicPr preferRelativeResize="0"/>
            <p:nvPr/>
          </p:nvPicPr>
          <p:blipFill rotWithShape="1">
            <a:blip r:embed="rId2">
              <a:alphaModFix/>
            </a:blip>
            <a:srcRect b="0" l="0" r="0" t="0"/>
            <a:stretch/>
          </p:blipFill>
          <p:spPr>
            <a:xfrm>
              <a:off x="9684897" y="5047391"/>
              <a:ext cx="2094114" cy="901104"/>
            </a:xfrm>
            <a:prstGeom prst="rect">
              <a:avLst/>
            </a:prstGeom>
            <a:noFill/>
            <a:ln>
              <a:noFill/>
            </a:ln>
          </p:spPr>
        </p:pic>
        <p:cxnSp>
          <p:nvCxnSpPr>
            <p:cNvPr id="241" name="Google Shape;241;g2a0bffe40c6_45_518"/>
            <p:cNvCxnSpPr/>
            <p:nvPr/>
          </p:nvCxnSpPr>
          <p:spPr>
            <a:xfrm>
              <a:off x="9542583"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242" name="Google Shape;242;g2a0bffe40c6_45_518"/>
            <p:cNvPicPr preferRelativeResize="0"/>
            <p:nvPr/>
          </p:nvPicPr>
          <p:blipFill rotWithShape="1">
            <a:blip r:embed="rId3">
              <a:alphaModFix/>
            </a:blip>
            <a:srcRect b="0" l="0" r="0" t="0"/>
            <a:stretch/>
          </p:blipFill>
          <p:spPr>
            <a:xfrm>
              <a:off x="7948893" y="5033537"/>
              <a:ext cx="1428750" cy="90170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0" name="Shape 30"/>
        <p:cNvGrpSpPr/>
        <p:nvPr/>
      </p:nvGrpSpPr>
      <p:grpSpPr>
        <a:xfrm>
          <a:off x="0" y="0"/>
          <a:ext cx="0" cy="0"/>
          <a:chOff x="0" y="0"/>
          <a:chExt cx="0" cy="0"/>
        </a:xfrm>
      </p:grpSpPr>
      <p:pic>
        <p:nvPicPr>
          <p:cNvPr id="31" name="Google Shape;31;p17"/>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2" name="Google Shape;32;p17"/>
          <p:cNvSpPr/>
          <p:nvPr/>
        </p:nvSpPr>
        <p:spPr>
          <a:xfrm>
            <a:off x="1951192" y="787513"/>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7"/>
          <p:cNvSpPr/>
          <p:nvPr/>
        </p:nvSpPr>
        <p:spPr>
          <a:xfrm>
            <a:off x="0" y="0"/>
            <a:ext cx="2472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17"/>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7"/>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g2a0bffe40c6_45_527"/>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5" name="Google Shape;245;g2a0bffe40c6_45_527"/>
          <p:cNvPicPr preferRelativeResize="0"/>
          <p:nvPr/>
        </p:nvPicPr>
        <p:blipFill rotWithShape="1">
          <a:blip r:embed="rId3">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2"/>
        </a:solidFill>
      </p:bgPr>
    </p:bg>
    <p:spTree>
      <p:nvGrpSpPr>
        <p:cNvPr id="246" name="Shape 246"/>
        <p:cNvGrpSpPr/>
        <p:nvPr/>
      </p:nvGrpSpPr>
      <p:grpSpPr>
        <a:xfrm>
          <a:off x="0" y="0"/>
          <a:ext cx="0" cy="0"/>
          <a:chOff x="0" y="0"/>
          <a:chExt cx="0" cy="0"/>
        </a:xfrm>
      </p:grpSpPr>
      <p:sp>
        <p:nvSpPr>
          <p:cNvPr id="247" name="Google Shape;247;g2a0bffe40c6_45_53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8" name="Google Shape;248;g2a0bffe40c6_45_530"/>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2"/>
        </a:solidFill>
      </p:bgPr>
    </p:bg>
    <p:spTree>
      <p:nvGrpSpPr>
        <p:cNvPr id="249" name="Shape 249"/>
        <p:cNvGrpSpPr/>
        <p:nvPr/>
      </p:nvGrpSpPr>
      <p:grpSpPr>
        <a:xfrm>
          <a:off x="0" y="0"/>
          <a:ext cx="0" cy="0"/>
          <a:chOff x="0" y="0"/>
          <a:chExt cx="0" cy="0"/>
        </a:xfrm>
      </p:grpSpPr>
      <p:sp>
        <p:nvSpPr>
          <p:cNvPr id="250" name="Google Shape;250;g2a0bffe40c6_45_533"/>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51" name="Shape 251"/>
        <p:cNvGrpSpPr/>
        <p:nvPr/>
      </p:nvGrpSpPr>
      <p:grpSpPr>
        <a:xfrm>
          <a:off x="0" y="0"/>
          <a:ext cx="0" cy="0"/>
          <a:chOff x="0" y="0"/>
          <a:chExt cx="0" cy="0"/>
        </a:xfrm>
      </p:grpSpPr>
      <p:sp>
        <p:nvSpPr>
          <p:cNvPr id="252" name="Google Shape;252;g2a0bffe40c6_45_535"/>
          <p:cNvSpPr/>
          <p:nvPr/>
        </p:nvSpPr>
        <p:spPr>
          <a:xfrm>
            <a:off x="1951192" y="787513"/>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g2a0bffe40c6_45_535"/>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g2a0bffe40c6_45_535"/>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g2a0bffe40c6_45_535"/>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6" name="Google Shape;256;g2a0bffe40c6_45_535"/>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7" name="Shape 257"/>
        <p:cNvGrpSpPr/>
        <p:nvPr/>
      </p:nvGrpSpPr>
      <p:grpSpPr>
        <a:xfrm>
          <a:off x="0" y="0"/>
          <a:ext cx="0" cy="0"/>
          <a:chOff x="0" y="0"/>
          <a:chExt cx="0" cy="0"/>
        </a:xfrm>
      </p:grpSpPr>
      <p:sp>
        <p:nvSpPr>
          <p:cNvPr id="258" name="Google Shape;258;g2a0bffe40c6_45_541"/>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9" name="Google Shape;259;g2a0bffe40c6_45_541"/>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260" name="Shape 260"/>
        <p:cNvGrpSpPr/>
        <p:nvPr/>
      </p:nvGrpSpPr>
      <p:grpSpPr>
        <a:xfrm>
          <a:off x="0" y="0"/>
          <a:ext cx="0" cy="0"/>
          <a:chOff x="0" y="0"/>
          <a:chExt cx="0" cy="0"/>
        </a:xfrm>
      </p:grpSpPr>
      <p:sp>
        <p:nvSpPr>
          <p:cNvPr id="261" name="Google Shape;261;g2a0bffe40c6_45_544"/>
          <p:cNvSpPr/>
          <p:nvPr/>
        </p:nvSpPr>
        <p:spPr>
          <a:xfrm>
            <a:off x="0" y="0"/>
            <a:ext cx="4755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g2a0bffe40c6_45_544"/>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g2a0bffe40c6_45_544"/>
          <p:cNvSpPr/>
          <p:nvPr/>
        </p:nvSpPr>
        <p:spPr>
          <a:xfrm>
            <a:off x="5355772" y="1188720"/>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264" name="Google Shape;264;g2a0bffe40c6_45_544"/>
          <p:cNvSpPr/>
          <p:nvPr/>
        </p:nvSpPr>
        <p:spPr>
          <a:xfrm>
            <a:off x="5403670" y="2939143"/>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265" name="Google Shape;265;g2a0bffe40c6_45_544"/>
          <p:cNvSpPr/>
          <p:nvPr/>
        </p:nvSpPr>
        <p:spPr>
          <a:xfrm>
            <a:off x="5403670" y="4689566"/>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266" name="Google Shape;266;g2a0bffe40c6_45_544"/>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g2a0bffe40c6_45_544"/>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g2a0bffe40c6_45_544"/>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9" name="Google Shape;269;g2a0bffe40c6_45_544"/>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270" name="Shape 270"/>
        <p:cNvGrpSpPr/>
        <p:nvPr/>
      </p:nvGrpSpPr>
      <p:grpSpPr>
        <a:xfrm>
          <a:off x="0" y="0"/>
          <a:ext cx="0" cy="0"/>
          <a:chOff x="0" y="0"/>
          <a:chExt cx="0" cy="0"/>
        </a:xfrm>
      </p:grpSpPr>
      <p:sp>
        <p:nvSpPr>
          <p:cNvPr id="271" name="Google Shape;271;g2a0bffe40c6_45_554"/>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g2a0bffe40c6_45_554"/>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g2a0bffe40c6_45_554"/>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g2a0bffe40c6_45_554"/>
          <p:cNvSpPr/>
          <p:nvPr>
            <p:ph idx="2" type="pic"/>
          </p:nvPr>
        </p:nvSpPr>
        <p:spPr>
          <a:xfrm>
            <a:off x="952500" y="731838"/>
            <a:ext cx="4488000" cy="4811700"/>
          </a:xfrm>
          <a:prstGeom prst="roundRect">
            <a:avLst>
              <a:gd fmla="val 16667" name="adj"/>
            </a:avLst>
          </a:prstGeom>
          <a:noFill/>
          <a:ln>
            <a:noFill/>
          </a:ln>
        </p:spPr>
      </p:sp>
      <p:sp>
        <p:nvSpPr>
          <p:cNvPr id="275" name="Google Shape;275;g2a0bffe40c6_45_554"/>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6" name="Google Shape;276;g2a0bffe40c6_45_554"/>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277" name="Shape 277"/>
        <p:cNvGrpSpPr/>
        <p:nvPr/>
      </p:nvGrpSpPr>
      <p:grpSpPr>
        <a:xfrm>
          <a:off x="0" y="0"/>
          <a:ext cx="0" cy="0"/>
          <a:chOff x="0" y="0"/>
          <a:chExt cx="0" cy="0"/>
        </a:xfrm>
      </p:grpSpPr>
      <p:sp>
        <p:nvSpPr>
          <p:cNvPr id="278" name="Google Shape;278;g2a0bffe40c6_45_561"/>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g2a0bffe40c6_45_561"/>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g2a0bffe40c6_45_56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g2a0bffe40c6_45_561"/>
          <p:cNvSpPr/>
          <p:nvPr>
            <p:ph idx="2" type="pic"/>
          </p:nvPr>
        </p:nvSpPr>
        <p:spPr>
          <a:xfrm>
            <a:off x="952500" y="731838"/>
            <a:ext cx="4488000" cy="4811700"/>
          </a:xfrm>
          <a:prstGeom prst="roundRect">
            <a:avLst>
              <a:gd fmla="val 16667" name="adj"/>
            </a:avLst>
          </a:prstGeom>
          <a:noFill/>
          <a:ln>
            <a:noFill/>
          </a:ln>
        </p:spPr>
      </p:sp>
      <p:sp>
        <p:nvSpPr>
          <p:cNvPr id="282" name="Google Shape;282;g2a0bffe40c6_45_56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3" name="Google Shape;283;g2a0bffe40c6_45_561"/>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284" name="Shape 284"/>
        <p:cNvGrpSpPr/>
        <p:nvPr/>
      </p:nvGrpSpPr>
      <p:grpSpPr>
        <a:xfrm>
          <a:off x="0" y="0"/>
          <a:ext cx="0" cy="0"/>
          <a:chOff x="0" y="0"/>
          <a:chExt cx="0" cy="0"/>
        </a:xfrm>
      </p:grpSpPr>
      <p:grpSp>
        <p:nvGrpSpPr>
          <p:cNvPr id="285" name="Google Shape;285;g2a0bffe40c6_45_575"/>
          <p:cNvGrpSpPr/>
          <p:nvPr/>
        </p:nvGrpSpPr>
        <p:grpSpPr>
          <a:xfrm>
            <a:off x="2824307" y="3457720"/>
            <a:ext cx="6584979" cy="1303296"/>
            <a:chOff x="3532486" y="4866290"/>
            <a:chExt cx="4726514" cy="935469"/>
          </a:xfrm>
        </p:grpSpPr>
        <p:pic>
          <p:nvPicPr>
            <p:cNvPr id="286" name="Google Shape;286;g2a0bffe40c6_45_575"/>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287" name="Google Shape;287;g2a0bffe40c6_45_575"/>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288" name="Google Shape;288;g2a0bffe40c6_45_575"/>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289" name="Google Shape;289;g2a0bffe40c6_45_57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0" name="Shape 290"/>
        <p:cNvGrpSpPr/>
        <p:nvPr/>
      </p:nvGrpSpPr>
      <p:grpSpPr>
        <a:xfrm>
          <a:off x="0" y="0"/>
          <a:ext cx="0" cy="0"/>
          <a:chOff x="0" y="0"/>
          <a:chExt cx="0" cy="0"/>
        </a:xfrm>
      </p:grpSpPr>
      <p:sp>
        <p:nvSpPr>
          <p:cNvPr id="291" name="Google Shape;291;g2a0bffe40c6_45_581"/>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2" name="Google Shape;292;g2a0bffe40c6_45_581"/>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1100"/>
              </a:spcBef>
              <a:spcAft>
                <a:spcPts val="0"/>
              </a:spcAft>
              <a:buSzPts val="1900"/>
              <a:buNone/>
              <a:defRPr/>
            </a:lvl1pPr>
            <a:lvl2pPr indent="-349250" lvl="1" marL="914400" algn="l">
              <a:lnSpc>
                <a:spcPct val="150000"/>
              </a:lnSpc>
              <a:spcBef>
                <a:spcPts val="500"/>
              </a:spcBef>
              <a:spcAft>
                <a:spcPts val="0"/>
              </a:spcAft>
              <a:buSzPts val="1900"/>
              <a:buChar char="•"/>
              <a:defRPr/>
            </a:lvl2pPr>
            <a:lvl3pPr indent="-330200" lvl="2" marL="1371600" algn="l">
              <a:lnSpc>
                <a:spcPct val="150000"/>
              </a:lnSpc>
              <a:spcBef>
                <a:spcPts val="500"/>
              </a:spcBef>
              <a:spcAft>
                <a:spcPts val="0"/>
              </a:spcAft>
              <a:buSzPts val="1600"/>
              <a:buChar char="•"/>
              <a:defRPr/>
            </a:lvl3pPr>
            <a:lvl4pPr indent="-323850" lvl="3" marL="1828800" algn="l">
              <a:lnSpc>
                <a:spcPct val="90000"/>
              </a:lnSpc>
              <a:spcBef>
                <a:spcPts val="500"/>
              </a:spcBef>
              <a:spcAft>
                <a:spcPts val="0"/>
              </a:spcAft>
              <a:buSzPts val="1500"/>
              <a:buChar char="•"/>
              <a:defRPr/>
            </a:lvl4pPr>
            <a:lvl5pPr indent="-323850" lvl="4" marL="2286000" algn="l">
              <a:lnSpc>
                <a:spcPct val="90000"/>
              </a:lnSpc>
              <a:spcBef>
                <a:spcPts val="500"/>
              </a:spcBef>
              <a:spcAft>
                <a:spcPts val="0"/>
              </a:spcAft>
              <a:buSzPts val="1500"/>
              <a:buChar char="•"/>
              <a:defRPr/>
            </a:lvl5pPr>
            <a:lvl6pPr indent="-349250" lvl="5" marL="2743200" algn="l">
              <a:lnSpc>
                <a:spcPct val="90000"/>
              </a:lnSpc>
              <a:spcBef>
                <a:spcPts val="500"/>
              </a:spcBef>
              <a:spcAft>
                <a:spcPts val="0"/>
              </a:spcAft>
              <a:buSzPts val="1900"/>
              <a:buChar char="•"/>
              <a:defRPr/>
            </a:lvl6pPr>
            <a:lvl7pPr indent="-349250" lvl="6" marL="3200400" algn="l">
              <a:lnSpc>
                <a:spcPct val="90000"/>
              </a:lnSpc>
              <a:spcBef>
                <a:spcPts val="500"/>
              </a:spcBef>
              <a:spcAft>
                <a:spcPts val="0"/>
              </a:spcAft>
              <a:buSzPts val="1900"/>
              <a:buChar char="•"/>
              <a:defRPr/>
            </a:lvl7pPr>
            <a:lvl8pPr indent="-349250" lvl="7" marL="3657600" algn="l">
              <a:lnSpc>
                <a:spcPct val="90000"/>
              </a:lnSpc>
              <a:spcBef>
                <a:spcPts val="500"/>
              </a:spcBef>
              <a:spcAft>
                <a:spcPts val="0"/>
              </a:spcAft>
              <a:buSzPts val="1900"/>
              <a:buChar char="•"/>
              <a:defRPr/>
            </a:lvl8pPr>
            <a:lvl9pPr indent="-349250" lvl="8" marL="4114800" algn="l">
              <a:lnSpc>
                <a:spcPct val="90000"/>
              </a:lnSpc>
              <a:spcBef>
                <a:spcPts val="500"/>
              </a:spcBef>
              <a:spcAft>
                <a:spcPts val="0"/>
              </a:spcAft>
              <a:buSzPts val="1900"/>
              <a:buChar char="•"/>
              <a:defRPr/>
            </a:lvl9pPr>
          </a:lstStyle>
          <a:p/>
        </p:txBody>
      </p:sp>
      <p:sp>
        <p:nvSpPr>
          <p:cNvPr id="293" name="Google Shape;293;g2a0bffe40c6_45_581"/>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36" name="Shape 36"/>
        <p:cNvGrpSpPr/>
        <p:nvPr/>
      </p:nvGrpSpPr>
      <p:grpSpPr>
        <a:xfrm>
          <a:off x="0" y="0"/>
          <a:ext cx="0" cy="0"/>
          <a:chOff x="0" y="0"/>
          <a:chExt cx="0" cy="0"/>
        </a:xfrm>
      </p:grpSpPr>
      <p:pic>
        <p:nvPicPr>
          <p:cNvPr id="37" name="Google Shape;37;p22"/>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8" name="Google Shape;38;p22"/>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22"/>
          <p:cNvSpPr/>
          <p:nvPr/>
        </p:nvSpPr>
        <p:spPr>
          <a:xfrm>
            <a:off x="1123428"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22"/>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
          <p:cNvSpPr/>
          <p:nvPr>
            <p:ph idx="2" type="pic"/>
          </p:nvPr>
        </p:nvSpPr>
        <p:spPr>
          <a:xfrm>
            <a:off x="6882791" y="731838"/>
            <a:ext cx="4488000" cy="4811700"/>
          </a:xfrm>
          <a:prstGeom prst="roundRect">
            <a:avLst>
              <a:gd fmla="val 16667" name="adj"/>
            </a:avLst>
          </a:prstGeom>
          <a:noFill/>
          <a:ln>
            <a:noFill/>
          </a:ln>
        </p:spPr>
      </p:sp>
      <p:sp>
        <p:nvSpPr>
          <p:cNvPr id="42" name="Google Shape;42;p22"/>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4" name="Shape 294"/>
        <p:cNvGrpSpPr/>
        <p:nvPr/>
      </p:nvGrpSpPr>
      <p:grpSpPr>
        <a:xfrm>
          <a:off x="0" y="0"/>
          <a:ext cx="0" cy="0"/>
          <a:chOff x="0" y="0"/>
          <a:chExt cx="0" cy="0"/>
        </a:xfrm>
      </p:grpSpPr>
      <p:sp>
        <p:nvSpPr>
          <p:cNvPr id="295" name="Google Shape;295;g2a0bffe40c6_45_5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Calibri"/>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6" name="Google Shape;296;g2a0bffe40c6_45_585"/>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rmAutofit/>
          </a:bodyPr>
          <a:lstStyle>
            <a:lvl1pPr indent="-349250" lvl="0" marL="457200" algn="l">
              <a:lnSpc>
                <a:spcPct val="150000"/>
              </a:lnSpc>
              <a:spcBef>
                <a:spcPts val="640"/>
              </a:spcBef>
              <a:spcAft>
                <a:spcPts val="0"/>
              </a:spcAft>
              <a:buClr>
                <a:schemeClr val="dk1"/>
              </a:buClr>
              <a:buSzPts val="1900"/>
              <a:buFont typeface="Calibri"/>
              <a:buChar char="•"/>
              <a:defRPr/>
            </a:lvl1pPr>
            <a:lvl2pPr indent="-349250" lvl="1" marL="914400" algn="l">
              <a:lnSpc>
                <a:spcPct val="150000"/>
              </a:lnSpc>
              <a:spcBef>
                <a:spcPts val="560"/>
              </a:spcBef>
              <a:spcAft>
                <a:spcPts val="0"/>
              </a:spcAft>
              <a:buClr>
                <a:schemeClr val="dk1"/>
              </a:buClr>
              <a:buSzPts val="1900"/>
              <a:buFont typeface="Calibri"/>
              <a:buChar char="–"/>
              <a:defRPr/>
            </a:lvl2pPr>
            <a:lvl3pPr indent="-330200" lvl="2" marL="1371600" algn="l">
              <a:lnSpc>
                <a:spcPct val="150000"/>
              </a:lnSpc>
              <a:spcBef>
                <a:spcPts val="480"/>
              </a:spcBef>
              <a:spcAft>
                <a:spcPts val="0"/>
              </a:spcAft>
              <a:buClr>
                <a:schemeClr val="dk1"/>
              </a:buClr>
              <a:buSzPts val="1600"/>
              <a:buFont typeface="Calibri"/>
              <a:buChar char="•"/>
              <a:defRPr/>
            </a:lvl3pPr>
            <a:lvl4pPr indent="-323850" lvl="3" marL="1828800" algn="l">
              <a:lnSpc>
                <a:spcPct val="90000"/>
              </a:lnSpc>
              <a:spcBef>
                <a:spcPts val="400"/>
              </a:spcBef>
              <a:spcAft>
                <a:spcPts val="0"/>
              </a:spcAft>
              <a:buClr>
                <a:schemeClr val="dk1"/>
              </a:buClr>
              <a:buSzPts val="1500"/>
              <a:buFont typeface="Calibri"/>
              <a:buChar char="–"/>
              <a:defRPr/>
            </a:lvl4pPr>
            <a:lvl5pPr indent="-323850" lvl="4" marL="2286000" algn="l">
              <a:lnSpc>
                <a:spcPct val="90000"/>
              </a:lnSpc>
              <a:spcBef>
                <a:spcPts val="400"/>
              </a:spcBef>
              <a:spcAft>
                <a:spcPts val="0"/>
              </a:spcAft>
              <a:buClr>
                <a:schemeClr val="dk1"/>
              </a:buClr>
              <a:buSzPts val="1500"/>
              <a:buFont typeface="Calibri"/>
              <a:buChar char="»"/>
              <a:defRPr/>
            </a:lvl5pPr>
            <a:lvl6pPr indent="-349250" lvl="5" marL="2743200" algn="l">
              <a:lnSpc>
                <a:spcPct val="90000"/>
              </a:lnSpc>
              <a:spcBef>
                <a:spcPts val="400"/>
              </a:spcBef>
              <a:spcAft>
                <a:spcPts val="0"/>
              </a:spcAft>
              <a:buClr>
                <a:schemeClr val="dk1"/>
              </a:buClr>
              <a:buSzPts val="1900"/>
              <a:buFont typeface="Calibri"/>
              <a:buChar char="•"/>
              <a:defRPr/>
            </a:lvl6pPr>
            <a:lvl7pPr indent="-349250" lvl="6" marL="3200400" algn="l">
              <a:lnSpc>
                <a:spcPct val="90000"/>
              </a:lnSpc>
              <a:spcBef>
                <a:spcPts val="400"/>
              </a:spcBef>
              <a:spcAft>
                <a:spcPts val="0"/>
              </a:spcAft>
              <a:buClr>
                <a:schemeClr val="dk1"/>
              </a:buClr>
              <a:buSzPts val="1900"/>
              <a:buFont typeface="Calibri"/>
              <a:buChar char="•"/>
              <a:defRPr/>
            </a:lvl7pPr>
            <a:lvl8pPr indent="-349250" lvl="7" marL="3657600" algn="l">
              <a:lnSpc>
                <a:spcPct val="90000"/>
              </a:lnSpc>
              <a:spcBef>
                <a:spcPts val="400"/>
              </a:spcBef>
              <a:spcAft>
                <a:spcPts val="0"/>
              </a:spcAft>
              <a:buClr>
                <a:schemeClr val="dk1"/>
              </a:buClr>
              <a:buSzPts val="1900"/>
              <a:buFont typeface="Calibri"/>
              <a:buChar char="•"/>
              <a:defRPr/>
            </a:lvl8pPr>
            <a:lvl9pPr indent="-349250" lvl="8" marL="4114800" algn="l">
              <a:lnSpc>
                <a:spcPct val="90000"/>
              </a:lnSpc>
              <a:spcBef>
                <a:spcPts val="400"/>
              </a:spcBef>
              <a:spcAft>
                <a:spcPts val="0"/>
              </a:spcAft>
              <a:buClr>
                <a:schemeClr val="dk1"/>
              </a:buClr>
              <a:buSzPts val="1900"/>
              <a:buFont typeface="Calibri"/>
              <a:buChar char="•"/>
              <a:defRPr/>
            </a:lvl9pPr>
          </a:lstStyle>
          <a:p/>
        </p:txBody>
      </p:sp>
      <p:sp>
        <p:nvSpPr>
          <p:cNvPr id="297" name="Google Shape;297;g2a0bffe40c6_45_585"/>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98" name="Google Shape;298;g2a0bffe40c6_45_585"/>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99" name="Google Shape;299;g2a0bffe40c6_45_585"/>
          <p:cNvSpPr txBox="1"/>
          <p:nvPr>
            <p:ph idx="12" type="sldNum"/>
          </p:nvPr>
        </p:nvSpPr>
        <p:spPr>
          <a:xfrm>
            <a:off x="8737600" y="6356350"/>
            <a:ext cx="2844900" cy="3651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type="dgm">
  <p:cSld name="DIAGRAM">
    <p:spTree>
      <p:nvGrpSpPr>
        <p:cNvPr id="300" name="Shape 300"/>
        <p:cNvGrpSpPr/>
        <p:nvPr/>
      </p:nvGrpSpPr>
      <p:grpSpPr>
        <a:xfrm>
          <a:off x="0" y="0"/>
          <a:ext cx="0" cy="0"/>
          <a:chOff x="0" y="0"/>
          <a:chExt cx="0" cy="0"/>
        </a:xfrm>
      </p:grpSpPr>
      <p:sp>
        <p:nvSpPr>
          <p:cNvPr id="301" name="Google Shape;301;g2a0bffe40c6_45_5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Calibri"/>
              <a:buNone/>
              <a:defRPr sz="4400">
                <a:solidFill>
                  <a:schemeClr val="dk1"/>
                </a:solidFill>
                <a:latin typeface="Calibri"/>
                <a:ea typeface="Calibri"/>
                <a:cs typeface="Calibri"/>
                <a:sym typeface="Calibri"/>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2" name="Google Shape;302;g2a0bffe40c6_45_591"/>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g2a0bffe40c6_45_591"/>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304" name="Google Shape;304;g2a0bffe40c6_45_591"/>
          <p:cNvSpPr txBox="1"/>
          <p:nvPr>
            <p:ph idx="12" type="sldNum"/>
          </p:nvPr>
        </p:nvSpPr>
        <p:spPr>
          <a:xfrm>
            <a:off x="8737600" y="6356350"/>
            <a:ext cx="28449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a:p>
            <a:pPr indent="0" lvl="1" marL="457200" rtl="0" algn="l">
              <a:spcBef>
                <a:spcPts val="0"/>
              </a:spcBef>
              <a:spcAft>
                <a:spcPts val="0"/>
              </a:spcAft>
              <a:buNone/>
            </a:pPr>
            <a:r>
              <a:t/>
            </a:r>
            <a:endParaRPr sz="1800">
              <a:solidFill>
                <a:schemeClr val="dk1"/>
              </a:solidFill>
            </a:endParaRPr>
          </a:p>
          <a:p>
            <a:pPr indent="0" lvl="2" marL="914400" rtl="0" algn="l">
              <a:spcBef>
                <a:spcPts val="0"/>
              </a:spcBef>
              <a:spcAft>
                <a:spcPts val="0"/>
              </a:spcAft>
              <a:buNone/>
            </a:pPr>
            <a:r>
              <a:t/>
            </a:r>
            <a:endParaRPr sz="1800">
              <a:solidFill>
                <a:schemeClr val="dk1"/>
              </a:solidFill>
            </a:endParaRPr>
          </a:p>
          <a:p>
            <a:pPr indent="0" lvl="3" marL="1371600" rtl="0" algn="l">
              <a:spcBef>
                <a:spcPts val="0"/>
              </a:spcBef>
              <a:spcAft>
                <a:spcPts val="0"/>
              </a:spcAft>
              <a:buNone/>
            </a:pPr>
            <a:r>
              <a:t/>
            </a:r>
            <a:endParaRPr sz="1800">
              <a:solidFill>
                <a:schemeClr val="dk1"/>
              </a:solidFill>
            </a:endParaRPr>
          </a:p>
          <a:p>
            <a:pPr indent="0" lvl="4" marL="1828800" rtl="0" algn="l">
              <a:spcBef>
                <a:spcPts val="0"/>
              </a:spcBef>
              <a:spcAft>
                <a:spcPts val="0"/>
              </a:spcAft>
              <a:buNone/>
            </a:pPr>
            <a:r>
              <a:t/>
            </a:r>
            <a:endParaRPr sz="1800">
              <a:solidFill>
                <a:schemeClr val="dk1"/>
              </a:solidFill>
            </a:endParaRPr>
          </a:p>
          <a:p>
            <a:pPr indent="0" lvl="5" marL="2286000" rtl="0" algn="l">
              <a:spcBef>
                <a:spcPts val="0"/>
              </a:spcBef>
              <a:spcAft>
                <a:spcPts val="0"/>
              </a:spcAft>
              <a:buNone/>
            </a:pPr>
            <a:r>
              <a:t/>
            </a:r>
            <a:endParaRPr sz="1800">
              <a:solidFill>
                <a:schemeClr val="dk1"/>
              </a:solidFill>
            </a:endParaRPr>
          </a:p>
          <a:p>
            <a:pPr indent="0" lvl="6" marL="2743200" rtl="0" algn="l">
              <a:spcBef>
                <a:spcPts val="0"/>
              </a:spcBef>
              <a:spcAft>
                <a:spcPts val="0"/>
              </a:spcAft>
              <a:buNone/>
            </a:pPr>
            <a:r>
              <a:t/>
            </a:r>
            <a:endParaRPr sz="1800">
              <a:solidFill>
                <a:schemeClr val="dk1"/>
              </a:solidFill>
            </a:endParaRPr>
          </a:p>
          <a:p>
            <a:pPr indent="0" lvl="7" marL="3200400" rtl="0" algn="l">
              <a:spcBef>
                <a:spcPts val="0"/>
              </a:spcBef>
              <a:spcAft>
                <a:spcPts val="0"/>
              </a:spcAft>
              <a:buNone/>
            </a:pPr>
            <a:r>
              <a:t/>
            </a:r>
            <a:endParaRPr sz="1800">
              <a:solidFill>
                <a:schemeClr val="dk1"/>
              </a:solidFill>
            </a:endParaRPr>
          </a:p>
          <a:p>
            <a:pPr indent="0" lvl="8" marL="3657600" rtl="0" algn="l">
              <a:spcBef>
                <a:spcPts val="0"/>
              </a:spcBef>
              <a:spcAft>
                <a:spcPts val="0"/>
              </a:spcAft>
              <a:buNone/>
            </a:pPr>
            <a:r>
              <a:t/>
            </a:r>
            <a:endParaRPr sz="1800">
              <a:solidFill>
                <a:schemeClr val="dk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43" name="Shape 43"/>
        <p:cNvGrpSpPr/>
        <p:nvPr/>
      </p:nvGrpSpPr>
      <p:grpSpPr>
        <a:xfrm>
          <a:off x="0" y="0"/>
          <a:ext cx="0" cy="0"/>
          <a:chOff x="0" y="0"/>
          <a:chExt cx="0" cy="0"/>
        </a:xfrm>
      </p:grpSpPr>
      <p:grpSp>
        <p:nvGrpSpPr>
          <p:cNvPr id="44" name="Google Shape;44;p23"/>
          <p:cNvGrpSpPr/>
          <p:nvPr/>
        </p:nvGrpSpPr>
        <p:grpSpPr>
          <a:xfrm>
            <a:off x="2824307" y="3457720"/>
            <a:ext cx="6584979" cy="1303296"/>
            <a:chOff x="3532486" y="4866290"/>
            <a:chExt cx="4726514" cy="935469"/>
          </a:xfrm>
        </p:grpSpPr>
        <p:pic>
          <p:nvPicPr>
            <p:cNvPr id="45" name="Google Shape;45;p2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46" name="Google Shape;46;p2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47" name="Google Shape;47;p23"/>
          <p:cNvSpPr txBox="1"/>
          <p:nvPr/>
        </p:nvSpPr>
        <p:spPr>
          <a:xfrm>
            <a:off x="4503683" y="4877457"/>
            <a:ext cx="3184500" cy="372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48" name="Google Shape;48;p2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49" name="Shape 49"/>
        <p:cNvGrpSpPr/>
        <p:nvPr/>
      </p:nvGrpSpPr>
      <p:grpSpPr>
        <a:xfrm>
          <a:off x="0" y="0"/>
          <a:ext cx="0" cy="0"/>
          <a:chOff x="0" y="0"/>
          <a:chExt cx="0" cy="0"/>
        </a:xfrm>
      </p:grpSpPr>
      <p:pic>
        <p:nvPicPr>
          <p:cNvPr id="50" name="Google Shape;50;p15"/>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1" name="Google Shape;51;p15"/>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52" name="Shape 52"/>
        <p:cNvGrpSpPr/>
        <p:nvPr/>
      </p:nvGrpSpPr>
      <p:grpSpPr>
        <a:xfrm>
          <a:off x="0" y="0"/>
          <a:ext cx="0" cy="0"/>
          <a:chOff x="0" y="0"/>
          <a:chExt cx="0" cy="0"/>
        </a:xfrm>
      </p:grpSpPr>
      <p:sp>
        <p:nvSpPr>
          <p:cNvPr id="53" name="Google Shape;53;p16"/>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54" name="Shape 54"/>
        <p:cNvGrpSpPr/>
        <p:nvPr/>
      </p:nvGrpSpPr>
      <p:grpSpPr>
        <a:xfrm>
          <a:off x="0" y="0"/>
          <a:ext cx="0" cy="0"/>
          <a:chOff x="0" y="0"/>
          <a:chExt cx="0" cy="0"/>
        </a:xfrm>
      </p:grpSpPr>
      <p:sp>
        <p:nvSpPr>
          <p:cNvPr id="55" name="Google Shape;55;p19"/>
          <p:cNvSpPr/>
          <p:nvPr/>
        </p:nvSpPr>
        <p:spPr>
          <a:xfrm>
            <a:off x="0" y="0"/>
            <a:ext cx="47550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1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7" name="Google Shape;57;p19"/>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8" name="Google Shape;58;p19"/>
          <p:cNvSpPr/>
          <p:nvPr/>
        </p:nvSpPr>
        <p:spPr>
          <a:xfrm>
            <a:off x="5355772" y="1188720"/>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59" name="Google Shape;59;p19"/>
          <p:cNvSpPr/>
          <p:nvPr/>
        </p:nvSpPr>
        <p:spPr>
          <a:xfrm>
            <a:off x="5403670" y="2939143"/>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60" name="Google Shape;60;p19"/>
          <p:cNvSpPr/>
          <p:nvPr/>
        </p:nvSpPr>
        <p:spPr>
          <a:xfrm>
            <a:off x="5403670" y="4689566"/>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61" name="Google Shape;61;p1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theme" Target="../theme/theme2.xml"/><Relationship Id="rId14" Type="http://schemas.openxmlformats.org/officeDocument/2006/relationships/slideLayout" Target="../slideLayouts/slideLayout3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theme" Target="../theme/theme3.xml"/><Relationship Id="rId14" Type="http://schemas.openxmlformats.org/officeDocument/2006/relationships/slideLayout" Target="../slideLayouts/slideLayout5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2a0bffe40c6_18_1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2a0bffe40c6_18_1556"/>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g2a0bffe40c6_18_6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7" name="Google Shape;147;g2a0bffe40c6_18_658"/>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g2a0bffe40c6_45_5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6" name="Google Shape;226;g2a0bffe40c6_45_515"/>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www.youtube.com/watch?v=j1xDmMxbLgA" TargetMode="Externa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 Id="rId3" Type="http://schemas.openxmlformats.org/officeDocument/2006/relationships/image" Target="../media/image49.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
          <p:cNvSpPr txBox="1"/>
          <p:nvPr>
            <p:ph type="ctrTitle"/>
          </p:nvPr>
        </p:nvSpPr>
        <p:spPr>
          <a:xfrm>
            <a:off x="8051538" y="909505"/>
            <a:ext cx="3657136" cy="308211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Verdana"/>
              <a:buNone/>
            </a:pPr>
            <a:r>
              <a:rPr lang="en-US" sz="5400"/>
              <a:t>Public Meeting </a:t>
            </a:r>
            <a:endParaRPr sz="5400"/>
          </a:p>
          <a:p>
            <a:pPr indent="0" lvl="0" marL="0" rtl="0" algn="l">
              <a:lnSpc>
                <a:spcPct val="90000"/>
              </a:lnSpc>
              <a:spcBef>
                <a:spcPts val="0"/>
              </a:spcBef>
              <a:spcAft>
                <a:spcPts val="0"/>
              </a:spcAft>
              <a:buClr>
                <a:schemeClr val="dk1"/>
              </a:buClr>
              <a:buSzPts val="4000"/>
              <a:buFont typeface="Verdana"/>
              <a:buNone/>
            </a:pPr>
            <a:r>
              <a:t/>
            </a:r>
            <a:endParaRPr/>
          </a:p>
          <a:p>
            <a:pPr indent="0" lvl="0" marL="0" rtl="0" algn="l">
              <a:lnSpc>
                <a:spcPct val="90000"/>
              </a:lnSpc>
              <a:spcBef>
                <a:spcPts val="0"/>
              </a:spcBef>
              <a:spcAft>
                <a:spcPts val="0"/>
              </a:spcAft>
              <a:buClr>
                <a:schemeClr val="dk1"/>
              </a:buClr>
              <a:buSzPts val="4000"/>
              <a:buFont typeface="Verdana"/>
              <a:buNone/>
            </a:pPr>
            <a:r>
              <a:rPr lang="en-US" sz="3600"/>
              <a:t>April 3, 2025</a:t>
            </a:r>
            <a:endParaRPr/>
          </a:p>
        </p:txBody>
      </p:sp>
      <p:pic>
        <p:nvPicPr>
          <p:cNvPr id="310" name="Google Shape;310;p1" title="Thursday (1).png"/>
          <p:cNvPicPr preferRelativeResize="0"/>
          <p:nvPr>
            <p:ph idx="2" type="pic"/>
          </p:nvPr>
        </p:nvPicPr>
        <p:blipFill rotWithShape="1">
          <a:blip r:embed="rId3">
            <a:alphaModFix/>
          </a:blip>
          <a:srcRect b="-5026" l="0" r="0" t="-3304"/>
          <a:stretch/>
        </p:blipFill>
        <p:spPr>
          <a:xfrm>
            <a:off x="813850" y="351725"/>
            <a:ext cx="6413100" cy="6169800"/>
          </a:xfrm>
          <a:prstGeom prst="roundRect">
            <a:avLst>
              <a:gd fmla="val 1248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a151c0d01d_1_28"/>
          <p:cNvSpPr txBox="1"/>
          <p:nvPr>
            <p:ph type="title"/>
          </p:nvPr>
        </p:nvSpPr>
        <p:spPr>
          <a:xfrm>
            <a:off x="838200" y="2749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7200"/>
              <a:buNone/>
            </a:pPr>
            <a:r>
              <a:rPr lang="en-US"/>
              <a:t>Voter Language</a:t>
            </a:r>
            <a:endParaRPr/>
          </a:p>
          <a:p>
            <a:pPr indent="0" lvl="0" marL="0" rtl="0" algn="ctr">
              <a:lnSpc>
                <a:spcPct val="90000"/>
              </a:lnSpc>
              <a:spcBef>
                <a:spcPts val="500"/>
              </a:spcBef>
              <a:spcAft>
                <a:spcPts val="500"/>
              </a:spcAft>
              <a:buSzPts val="7200"/>
              <a:buNone/>
            </a:pPr>
            <a:r>
              <a:rPr lang="en-US"/>
              <a:t>Assistance Program</a:t>
            </a:r>
            <a:endParaRPr/>
          </a:p>
        </p:txBody>
      </p:sp>
      <p:pic>
        <p:nvPicPr>
          <p:cNvPr id="365" name="Google Shape;365;g2a151c0d01d_1_28"/>
          <p:cNvPicPr preferRelativeResize="0"/>
          <p:nvPr/>
        </p:nvPicPr>
        <p:blipFill rotWithShape="1">
          <a:blip r:embed="rId3">
            <a:alphaModFix/>
          </a:blip>
          <a:srcRect b="64693" l="0" r="0" t="0"/>
          <a:stretch/>
        </p:blipFill>
        <p:spPr>
          <a:xfrm>
            <a:off x="3002675" y="785075"/>
            <a:ext cx="5973299" cy="1448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2a0bffe40c6_45_388"/>
          <p:cNvSpPr txBox="1"/>
          <p:nvPr>
            <p:ph idx="3" type="body"/>
          </p:nvPr>
        </p:nvSpPr>
        <p:spPr>
          <a:xfrm>
            <a:off x="1441328" y="1202716"/>
            <a:ext cx="9582300" cy="102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Poll Site Language Assistance Program – Language Assistance Advisory Committee</a:t>
            </a:r>
            <a:endParaRPr/>
          </a:p>
        </p:txBody>
      </p:sp>
      <p:sp>
        <p:nvSpPr>
          <p:cNvPr id="371" name="Google Shape;371;g2a0bffe40c6_45_388"/>
          <p:cNvSpPr txBox="1"/>
          <p:nvPr/>
        </p:nvSpPr>
        <p:spPr>
          <a:xfrm>
            <a:off x="1439700" y="2873575"/>
            <a:ext cx="5146200" cy="3217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US" sz="2000"/>
              <a:t>Nine new members recruited, 13 returning members</a:t>
            </a:r>
            <a:endParaRPr sz="2000"/>
          </a:p>
          <a:p>
            <a:pPr indent="-355600" lvl="0" marL="457200" marR="0" rtl="0" algn="l">
              <a:lnSpc>
                <a:spcPct val="115000"/>
              </a:lnSpc>
              <a:spcBef>
                <a:spcPts val="0"/>
              </a:spcBef>
              <a:spcAft>
                <a:spcPts val="0"/>
              </a:spcAft>
              <a:buSzPts val="2000"/>
              <a:buChar char="-"/>
            </a:pPr>
            <a:r>
              <a:rPr lang="en-US" sz="2000"/>
              <a:t>First meeting for 2025 cohort held February 27th; 2nd meeting</a:t>
            </a:r>
            <a:endParaRPr sz="2000"/>
          </a:p>
          <a:p>
            <a:pPr indent="-355600" lvl="0" marL="457200" marR="0" rtl="0" algn="l">
              <a:lnSpc>
                <a:spcPct val="115000"/>
              </a:lnSpc>
              <a:spcBef>
                <a:spcPts val="0"/>
              </a:spcBef>
              <a:spcAft>
                <a:spcPts val="0"/>
              </a:spcAft>
              <a:buSzPts val="2000"/>
              <a:buChar char="-"/>
            </a:pPr>
            <a:r>
              <a:rPr lang="en-US" sz="2000"/>
              <a:t>CEC Chair and Executive Director Dr. Sarah Sayeed, MOIA Commissioner Manuel Castro and MOECM Executive Director addressed LAAC</a:t>
            </a:r>
            <a:endParaRPr sz="2000"/>
          </a:p>
        </p:txBody>
      </p:sp>
      <p:pic>
        <p:nvPicPr>
          <p:cNvPr id="372" name="Google Shape;372;g2a0bffe40c6_45_388"/>
          <p:cNvPicPr preferRelativeResize="0"/>
          <p:nvPr/>
        </p:nvPicPr>
        <p:blipFill>
          <a:blip r:embed="rId3">
            <a:alphaModFix/>
          </a:blip>
          <a:stretch>
            <a:fillRect/>
          </a:stretch>
        </p:blipFill>
        <p:spPr>
          <a:xfrm>
            <a:off x="6814766" y="2873575"/>
            <a:ext cx="4605983" cy="3076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
          <p:cNvSpPr txBox="1"/>
          <p:nvPr>
            <p:ph idx="2" type="body"/>
          </p:nvPr>
        </p:nvSpPr>
        <p:spPr>
          <a:xfrm>
            <a:off x="972300" y="294750"/>
            <a:ext cx="10604700" cy="1311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Voter Language Assistance </a:t>
            </a:r>
            <a:r>
              <a:rPr lang="en-US" sz="3100"/>
              <a:t>Council District 44 Special Election- March 25</a:t>
            </a:r>
            <a:endParaRPr sz="3100"/>
          </a:p>
        </p:txBody>
      </p:sp>
      <p:pic>
        <p:nvPicPr>
          <p:cNvPr id="378" name="Google Shape;378;p2"/>
          <p:cNvPicPr preferRelativeResize="0"/>
          <p:nvPr/>
        </p:nvPicPr>
        <p:blipFill>
          <a:blip r:embed="rId3">
            <a:alphaModFix/>
          </a:blip>
          <a:stretch>
            <a:fillRect/>
          </a:stretch>
        </p:blipFill>
        <p:spPr>
          <a:xfrm>
            <a:off x="1361675" y="3092700"/>
            <a:ext cx="7420777" cy="3668874"/>
          </a:xfrm>
          <a:prstGeom prst="rect">
            <a:avLst/>
          </a:prstGeom>
          <a:noFill/>
          <a:ln>
            <a:noFill/>
          </a:ln>
        </p:spPr>
      </p:pic>
      <p:sp>
        <p:nvSpPr>
          <p:cNvPr id="379" name="Google Shape;379;p2"/>
          <p:cNvSpPr txBox="1"/>
          <p:nvPr/>
        </p:nvSpPr>
        <p:spPr>
          <a:xfrm>
            <a:off x="972300" y="1605750"/>
            <a:ext cx="10604700" cy="13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Languages served: </a:t>
            </a:r>
            <a:r>
              <a:rPr b="1" lang="en-US" sz="2800">
                <a:solidFill>
                  <a:schemeClr val="dk1"/>
                </a:solidFill>
                <a:latin typeface="Verdana"/>
                <a:ea typeface="Verdana"/>
                <a:cs typeface="Verdana"/>
                <a:sym typeface="Verdana"/>
              </a:rPr>
              <a:t>Early voting</a:t>
            </a:r>
            <a:r>
              <a:rPr lang="en-US" sz="2800">
                <a:solidFill>
                  <a:schemeClr val="dk1"/>
                </a:solidFill>
                <a:latin typeface="Verdana"/>
                <a:ea typeface="Verdana"/>
                <a:cs typeface="Verdana"/>
                <a:sym typeface="Verdana"/>
              </a:rPr>
              <a:t>- Yiddish (3), Russian (3), Arabic (1), Urdu (1) </a:t>
            </a:r>
            <a:r>
              <a:rPr b="1" lang="en-US" sz="2800">
                <a:solidFill>
                  <a:schemeClr val="dk1"/>
                </a:solidFill>
                <a:latin typeface="Verdana"/>
                <a:ea typeface="Verdana"/>
                <a:cs typeface="Verdana"/>
                <a:sym typeface="Verdana"/>
              </a:rPr>
              <a:t>Election Day-</a:t>
            </a:r>
            <a:r>
              <a:rPr lang="en-US" sz="2800">
                <a:solidFill>
                  <a:schemeClr val="dk1"/>
                </a:solidFill>
                <a:latin typeface="Verdana"/>
                <a:ea typeface="Verdana"/>
                <a:cs typeface="Verdana"/>
                <a:sym typeface="Verdana"/>
              </a:rPr>
              <a:t> Yiddish (2) Russian (5)</a:t>
            </a:r>
            <a:endParaRPr sz="2800">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343e1e08b8a_4_7"/>
          <p:cNvSpPr txBox="1"/>
          <p:nvPr/>
        </p:nvSpPr>
        <p:spPr>
          <a:xfrm>
            <a:off x="1737175" y="2333525"/>
            <a:ext cx="7843200" cy="38505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No poll sites overlapping with this district were served during early voting for the general election</a:t>
            </a:r>
            <a:endParaRPr sz="2600">
              <a:solidFill>
                <a:schemeClr val="dk1"/>
              </a:solidFill>
              <a:latin typeface="Verdana"/>
              <a:ea typeface="Verdana"/>
              <a:cs typeface="Verdana"/>
              <a:sym typeface="Verdana"/>
            </a:endParaRPr>
          </a:p>
          <a:p>
            <a:pPr indent="0" lvl="0" marL="914400" rtl="0" algn="l">
              <a:spcBef>
                <a:spcPts val="0"/>
              </a:spcBef>
              <a:spcAft>
                <a:spcPts val="0"/>
              </a:spcAft>
              <a:buNone/>
            </a:pPr>
            <a:r>
              <a:t/>
            </a:r>
            <a:endParaRPr sz="2600">
              <a:solidFill>
                <a:schemeClr val="dk1"/>
              </a:solidFill>
              <a:latin typeface="Verdana"/>
              <a:ea typeface="Verdana"/>
              <a:cs typeface="Verdana"/>
              <a:sym typeface="Verdana"/>
            </a:endParaRPr>
          </a:p>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One poll site to be served on Election Day April 29 (Korean)</a:t>
            </a:r>
            <a:endParaRPr sz="2600">
              <a:solidFill>
                <a:schemeClr val="dk1"/>
              </a:solidFill>
              <a:latin typeface="Verdana"/>
              <a:ea typeface="Verdana"/>
              <a:cs typeface="Verdana"/>
              <a:sym typeface="Verdana"/>
            </a:endParaRPr>
          </a:p>
        </p:txBody>
      </p:sp>
      <p:sp>
        <p:nvSpPr>
          <p:cNvPr id="385" name="Google Shape;385;g343e1e08b8a_4_7"/>
          <p:cNvSpPr txBox="1"/>
          <p:nvPr>
            <p:ph idx="2" type="body"/>
          </p:nvPr>
        </p:nvSpPr>
        <p:spPr>
          <a:xfrm>
            <a:off x="1659400" y="761450"/>
            <a:ext cx="9423000" cy="1093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400"/>
              <a:buFont typeface="Arial"/>
              <a:buNone/>
            </a:pPr>
            <a:r>
              <a:rPr lang="en-US" sz="3100"/>
              <a:t>Upcoming</a:t>
            </a:r>
            <a:r>
              <a:rPr lang="en-US" sz="3100"/>
              <a:t> Council District 51 Special Election- April 29</a:t>
            </a:r>
            <a:endParaRPr sz="3100"/>
          </a:p>
          <a:p>
            <a:pPr indent="0" lvl="0" marL="0" rtl="0" algn="l">
              <a:lnSpc>
                <a:spcPct val="150000"/>
              </a:lnSpc>
              <a:spcBef>
                <a:spcPts val="0"/>
              </a:spcBef>
              <a:spcAft>
                <a:spcPts val="0"/>
              </a:spcAft>
              <a:buSzPts val="3400"/>
              <a:buNone/>
            </a:pPr>
            <a:r>
              <a:t/>
            </a:r>
            <a:endParaRPr sz="3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a151c0d01d_1_38"/>
          <p:cNvSpPr txBox="1"/>
          <p:nvPr>
            <p:ph idx="3" type="body"/>
          </p:nvPr>
        </p:nvSpPr>
        <p:spPr>
          <a:xfrm>
            <a:off x="1304850" y="998000"/>
            <a:ext cx="9582300" cy="102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VLA Program - June Primary Planning</a:t>
            </a:r>
            <a:endParaRPr/>
          </a:p>
        </p:txBody>
      </p:sp>
      <p:sp>
        <p:nvSpPr>
          <p:cNvPr id="391" name="Google Shape;391;g2a151c0d01d_1_38"/>
          <p:cNvSpPr txBox="1"/>
          <p:nvPr/>
        </p:nvSpPr>
        <p:spPr>
          <a:xfrm>
            <a:off x="1607550" y="1905725"/>
            <a:ext cx="8206200" cy="39540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RCV PSA and other collateral</a:t>
            </a:r>
            <a:endParaRPr sz="2600">
              <a:solidFill>
                <a:schemeClr val="dk1"/>
              </a:solidFill>
              <a:latin typeface="Verdana"/>
              <a:ea typeface="Verdana"/>
              <a:cs typeface="Verdana"/>
              <a:sym typeface="Verdana"/>
            </a:endParaRPr>
          </a:p>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Website content</a:t>
            </a:r>
            <a:endParaRPr sz="2600">
              <a:solidFill>
                <a:schemeClr val="dk1"/>
              </a:solidFill>
              <a:latin typeface="Verdana"/>
              <a:ea typeface="Verdana"/>
              <a:cs typeface="Verdana"/>
              <a:sym typeface="Verdana"/>
            </a:endParaRPr>
          </a:p>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Ethnic media ad buys (~$60k) &amp; free ad placement </a:t>
            </a:r>
            <a:endParaRPr sz="2600">
              <a:solidFill>
                <a:schemeClr val="dk1"/>
              </a:solidFill>
              <a:latin typeface="Verdana"/>
              <a:ea typeface="Verdana"/>
              <a:cs typeface="Verdana"/>
              <a:sym typeface="Verdana"/>
            </a:endParaRPr>
          </a:p>
          <a:p>
            <a:pPr indent="-393700" lvl="0" marL="457200" rtl="0" algn="l">
              <a:spcBef>
                <a:spcPts val="0"/>
              </a:spcBef>
              <a:spcAft>
                <a:spcPts val="0"/>
              </a:spcAft>
              <a:buClr>
                <a:schemeClr val="dk1"/>
              </a:buClr>
              <a:buSzPts val="2600"/>
              <a:buFont typeface="Verdana"/>
              <a:buChar char="-"/>
            </a:pPr>
            <a:r>
              <a:rPr lang="en-US" sz="2600">
                <a:solidFill>
                  <a:schemeClr val="dk1"/>
                </a:solidFill>
                <a:latin typeface="Verdana"/>
                <a:ea typeface="Verdana"/>
                <a:cs typeface="Verdana"/>
                <a:sym typeface="Verdana"/>
              </a:rPr>
              <a:t>Pilot grant program for community organizations to do RCV/Voter rights info </a:t>
            </a:r>
            <a:r>
              <a:rPr lang="en-US" sz="2600">
                <a:solidFill>
                  <a:schemeClr val="dk1"/>
                </a:solidFill>
                <a:latin typeface="Verdana"/>
                <a:ea typeface="Verdana"/>
                <a:cs typeface="Verdana"/>
                <a:sym typeface="Verdana"/>
              </a:rPr>
              <a:t>sessions</a:t>
            </a:r>
            <a:r>
              <a:rPr lang="en-US" sz="2600">
                <a:solidFill>
                  <a:schemeClr val="dk1"/>
                </a:solidFill>
                <a:latin typeface="Verdana"/>
                <a:ea typeface="Verdana"/>
                <a:cs typeface="Verdana"/>
                <a:sym typeface="Verdana"/>
              </a:rPr>
              <a:t> with VLA communities</a:t>
            </a:r>
            <a:endParaRPr sz="2600">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2a0bffe40c6_18_1552"/>
          <p:cNvPicPr preferRelativeResize="0"/>
          <p:nvPr/>
        </p:nvPicPr>
        <p:blipFill rotWithShape="1">
          <a:blip r:embed="rId3">
            <a:alphaModFix/>
          </a:blip>
          <a:srcRect b="0" l="44356" r="0" t="0"/>
          <a:stretch/>
        </p:blipFill>
        <p:spPr>
          <a:xfrm>
            <a:off x="1206962" y="1569700"/>
            <a:ext cx="9778074" cy="394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343da2ea87e_0_3"/>
          <p:cNvSpPr txBox="1"/>
          <p:nvPr>
            <p:ph idx="1" type="body"/>
          </p:nvPr>
        </p:nvSpPr>
        <p:spPr>
          <a:xfrm>
            <a:off x="1178550" y="1095600"/>
            <a:ext cx="9834900" cy="2432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2100"/>
              <a:t>De-Escalation Trainings:</a:t>
            </a:r>
            <a:endParaRPr b="1" sz="2100"/>
          </a:p>
          <a:p>
            <a:pPr indent="0" lvl="0" marL="0" rtl="0" algn="l">
              <a:lnSpc>
                <a:spcPct val="115000"/>
              </a:lnSpc>
              <a:spcBef>
                <a:spcPts val="0"/>
              </a:spcBef>
              <a:spcAft>
                <a:spcPts val="0"/>
              </a:spcAft>
              <a:buNone/>
            </a:pPr>
            <a:r>
              <a:rPr lang="en-US" sz="2100"/>
              <a:t>All trainings will be in the evening at their respective Borough Hall and have Chairs and District Managers invited.</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rPr>
              <a:t>Brooklyn Borough President:  </a:t>
            </a:r>
            <a:r>
              <a:rPr lang="en-US" sz="2100">
                <a:solidFill>
                  <a:srgbClr val="212121"/>
                </a:solidFill>
              </a:rPr>
              <a:t>March 31</a:t>
            </a:r>
            <a:endParaRPr sz="2100">
              <a:solidFill>
                <a:srgbClr val="212121"/>
              </a:solidFill>
            </a:endParaRPr>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rPr>
              <a:t>Bronx </a:t>
            </a:r>
            <a:r>
              <a:rPr lang="en-US" sz="2100">
                <a:solidFill>
                  <a:srgbClr val="212121"/>
                </a:solidFill>
              </a:rPr>
              <a:t>Borough President: April 5</a:t>
            </a:r>
            <a:endParaRPr sz="2100">
              <a:solidFill>
                <a:srgbClr val="212121"/>
              </a:solidFill>
            </a:endParaRPr>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rPr>
              <a:t>Queens Borough President: April 8</a:t>
            </a:r>
            <a:endParaRPr sz="2100"/>
          </a:p>
          <a:p>
            <a:pPr indent="0" lvl="0" marL="0" rtl="0" algn="l">
              <a:lnSpc>
                <a:spcPct val="115000"/>
              </a:lnSpc>
              <a:spcBef>
                <a:spcPts val="0"/>
              </a:spcBef>
              <a:spcAft>
                <a:spcPts val="0"/>
              </a:spcAft>
              <a:buNone/>
            </a:pPr>
            <a:r>
              <a:t/>
            </a:r>
            <a:endParaRPr sz="2100"/>
          </a:p>
          <a:p>
            <a:pPr indent="0" lvl="0" marL="0" rtl="0" algn="l">
              <a:spcBef>
                <a:spcPts val="1000"/>
              </a:spcBef>
              <a:spcAft>
                <a:spcPts val="0"/>
              </a:spcAft>
              <a:buNone/>
            </a:pPr>
            <a:r>
              <a:t/>
            </a:r>
            <a:endParaRPr sz="2100"/>
          </a:p>
          <a:p>
            <a:pPr indent="0" lvl="0" marL="0" rtl="0" algn="l">
              <a:spcBef>
                <a:spcPts val="1000"/>
              </a:spcBef>
              <a:spcAft>
                <a:spcPts val="0"/>
              </a:spcAft>
              <a:buNone/>
            </a:pPr>
            <a:r>
              <a:t/>
            </a:r>
            <a:endParaRPr/>
          </a:p>
        </p:txBody>
      </p:sp>
      <p:sp>
        <p:nvSpPr>
          <p:cNvPr id="403" name="Google Shape;403;g343da2ea87e_0_3"/>
          <p:cNvSpPr txBox="1"/>
          <p:nvPr>
            <p:ph idx="2" type="body"/>
          </p:nvPr>
        </p:nvSpPr>
        <p:spPr>
          <a:xfrm>
            <a:off x="1178550" y="134075"/>
            <a:ext cx="105375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Upcoming Custom Workshops</a:t>
            </a:r>
            <a:endParaRPr/>
          </a:p>
        </p:txBody>
      </p:sp>
      <p:sp>
        <p:nvSpPr>
          <p:cNvPr id="404" name="Google Shape;404;g343da2ea87e_0_3"/>
          <p:cNvSpPr txBox="1"/>
          <p:nvPr>
            <p:ph idx="1" type="body"/>
          </p:nvPr>
        </p:nvSpPr>
        <p:spPr>
          <a:xfrm>
            <a:off x="1178550" y="4009750"/>
            <a:ext cx="10115400" cy="2432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2100"/>
              <a:t>Custom Parliamentary Procedures for Boards</a:t>
            </a:r>
            <a:r>
              <a:rPr b="1" lang="en-US" sz="2100"/>
              <a:t>:</a:t>
            </a:r>
            <a:endParaRPr b="1" sz="2100"/>
          </a:p>
          <a:p>
            <a:pPr indent="0" lvl="0" marL="0" rtl="0" algn="l">
              <a:lnSpc>
                <a:spcPct val="115000"/>
              </a:lnSpc>
              <a:spcBef>
                <a:spcPts val="0"/>
              </a:spcBef>
              <a:spcAft>
                <a:spcPts val="0"/>
              </a:spcAft>
              <a:buNone/>
            </a:pPr>
            <a:r>
              <a:t/>
            </a:r>
            <a:endParaRPr b="1" sz="2100"/>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latin typeface="Arial"/>
                <a:ea typeface="Arial"/>
                <a:cs typeface="Arial"/>
                <a:sym typeface="Arial"/>
              </a:rPr>
              <a:t>CB11 Manhattan: March 20, M</a:t>
            </a:r>
            <a:r>
              <a:rPr lang="en-US" sz="2100">
                <a:solidFill>
                  <a:srgbClr val="212121"/>
                </a:solidFill>
                <a:latin typeface="Arial"/>
                <a:ea typeface="Arial"/>
                <a:cs typeface="Arial"/>
                <a:sym typeface="Arial"/>
              </a:rPr>
              <a:t>otions and Minutes </a:t>
            </a:r>
            <a:r>
              <a:rPr lang="en-US" sz="2100">
                <a:solidFill>
                  <a:srgbClr val="212121"/>
                </a:solidFill>
                <a:latin typeface="Arial"/>
                <a:ea typeface="Arial"/>
                <a:cs typeface="Arial"/>
                <a:sym typeface="Arial"/>
              </a:rPr>
              <a:t> </a:t>
            </a:r>
            <a:endParaRPr sz="2100">
              <a:solidFill>
                <a:srgbClr val="21212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latin typeface="Arial"/>
                <a:ea typeface="Arial"/>
                <a:cs typeface="Arial"/>
                <a:sym typeface="Arial"/>
              </a:rPr>
              <a:t>CB8 Bronx: April 2, Effective Meetings, Motions, and Minutes</a:t>
            </a:r>
            <a:endParaRPr sz="2100">
              <a:solidFill>
                <a:srgbClr val="21212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2100">
                <a:solidFill>
                  <a:srgbClr val="212121"/>
                </a:solidFill>
                <a:latin typeface="Arial"/>
                <a:ea typeface="Arial"/>
                <a:cs typeface="Arial"/>
                <a:sym typeface="Arial"/>
              </a:rPr>
              <a:t>CB8 Manha</a:t>
            </a:r>
            <a:r>
              <a:rPr lang="en-US" sz="2100">
                <a:solidFill>
                  <a:srgbClr val="212121"/>
                </a:solidFill>
                <a:latin typeface="Arial"/>
                <a:ea typeface="Arial"/>
                <a:cs typeface="Arial"/>
                <a:sym typeface="Arial"/>
              </a:rPr>
              <a:t>tt</a:t>
            </a:r>
            <a:r>
              <a:rPr lang="en-US" sz="2100">
                <a:solidFill>
                  <a:srgbClr val="212121"/>
                </a:solidFill>
                <a:latin typeface="Arial"/>
                <a:ea typeface="Arial"/>
                <a:cs typeface="Arial"/>
                <a:sym typeface="Arial"/>
              </a:rPr>
              <a:t>an: May 14, </a:t>
            </a:r>
            <a:r>
              <a:rPr lang="en-US" sz="2100">
                <a:solidFill>
                  <a:srgbClr val="212121"/>
                </a:solidFill>
                <a:latin typeface="Arial"/>
                <a:ea typeface="Arial"/>
                <a:cs typeface="Arial"/>
                <a:sym typeface="Arial"/>
              </a:rPr>
              <a:t>Effective Meetings, Motions, and Minutes</a:t>
            </a:r>
            <a:endParaRPr sz="2100">
              <a:solidFill>
                <a:srgbClr val="212121"/>
              </a:solidFill>
              <a:latin typeface="Arial"/>
              <a:ea typeface="Arial"/>
              <a:cs typeface="Arial"/>
              <a:sym typeface="Arial"/>
            </a:endParaRPr>
          </a:p>
          <a:p>
            <a:pPr indent="0" lvl="0" marL="0" rtl="0" algn="l">
              <a:lnSpc>
                <a:spcPct val="115000"/>
              </a:lnSpc>
              <a:spcBef>
                <a:spcPts val="0"/>
              </a:spcBef>
              <a:spcAft>
                <a:spcPts val="0"/>
              </a:spcAft>
              <a:buNone/>
            </a:pPr>
            <a:r>
              <a:rPr lang="en-US" sz="2100">
                <a:solidFill>
                  <a:srgbClr val="212121"/>
                </a:solidFill>
                <a:latin typeface="Arial"/>
                <a:ea typeface="Arial"/>
                <a:cs typeface="Arial"/>
                <a:sym typeface="Arial"/>
              </a:rPr>
              <a:t>CB5 Bronx: May 28, Bylaws and Amendments </a:t>
            </a:r>
            <a:endParaRPr sz="2100">
              <a:solidFill>
                <a:srgbClr val="212121"/>
              </a:solidFill>
              <a:latin typeface="Arial"/>
              <a:ea typeface="Arial"/>
              <a:cs typeface="Arial"/>
              <a:sym typeface="Arial"/>
            </a:endParaRPr>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0" lvl="0" marL="0" rtl="0" algn="l">
              <a:spcBef>
                <a:spcPts val="1000"/>
              </a:spcBef>
              <a:spcAft>
                <a:spcPts val="0"/>
              </a:spcAft>
              <a:buNone/>
            </a:pPr>
            <a:r>
              <a:t/>
            </a:r>
            <a:endParaRPr sz="2100"/>
          </a:p>
          <a:p>
            <a:pPr indent="0" lvl="0" marL="0" rtl="0" algn="l">
              <a:spcBef>
                <a:spcPts val="10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343521a8972_1_33"/>
          <p:cNvSpPr txBox="1"/>
          <p:nvPr>
            <p:ph idx="1" type="body"/>
          </p:nvPr>
        </p:nvSpPr>
        <p:spPr>
          <a:xfrm>
            <a:off x="1178550" y="1324200"/>
            <a:ext cx="9834900" cy="3976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100"/>
              <a:t>We have been partnering with the </a:t>
            </a:r>
            <a:r>
              <a:rPr b="1" lang="en-US" sz="2100"/>
              <a:t>Center for Urban Pedagogy</a:t>
            </a:r>
            <a:r>
              <a:rPr lang="en-US" sz="2100"/>
              <a:t> and the </a:t>
            </a:r>
            <a:r>
              <a:rPr b="1" lang="en-US" sz="2100"/>
              <a:t>Future of Community Boards Working Group</a:t>
            </a:r>
            <a:r>
              <a:rPr lang="en-US" sz="2100"/>
              <a:t> to propose ideas to the Borough Presidents for how to prepare for term limits.</a:t>
            </a:r>
            <a:endParaRPr sz="2100"/>
          </a:p>
          <a:p>
            <a:pPr indent="0" lvl="0" marL="0" rtl="0" algn="l">
              <a:spcBef>
                <a:spcPts val="1000"/>
              </a:spcBef>
              <a:spcAft>
                <a:spcPts val="0"/>
              </a:spcAft>
              <a:buNone/>
            </a:pPr>
            <a:r>
              <a:rPr lang="en-US" sz="2100"/>
              <a:t>Options Included:</a:t>
            </a:r>
            <a:endParaRPr sz="2100"/>
          </a:p>
          <a:p>
            <a:pPr indent="0" lvl="0" marL="0" rtl="0" algn="l">
              <a:lnSpc>
                <a:spcPct val="115000"/>
              </a:lnSpc>
              <a:spcBef>
                <a:spcPts val="0"/>
              </a:spcBef>
              <a:spcAft>
                <a:spcPts val="0"/>
              </a:spcAft>
              <a:buClr>
                <a:schemeClr val="dk1"/>
              </a:buClr>
              <a:buSzPts val="1100"/>
              <a:buFont typeface="Arial"/>
              <a:buNone/>
            </a:pPr>
            <a:r>
              <a:rPr lang="en-US" sz="2050">
                <a:solidFill>
                  <a:srgbClr val="221E1F"/>
                </a:solidFill>
              </a:rPr>
              <a:t>A) Printed Resource: What is a Community Board? </a:t>
            </a:r>
            <a:endParaRPr sz="2050">
              <a:solidFill>
                <a:srgbClr val="221E1F"/>
              </a:solidFill>
            </a:endParaRPr>
          </a:p>
          <a:p>
            <a:pPr indent="0" lvl="0" marL="0" rtl="0" algn="l">
              <a:lnSpc>
                <a:spcPct val="115000"/>
              </a:lnSpc>
              <a:spcBef>
                <a:spcPts val="0"/>
              </a:spcBef>
              <a:spcAft>
                <a:spcPts val="0"/>
              </a:spcAft>
              <a:buClr>
                <a:schemeClr val="dk1"/>
              </a:buClr>
              <a:buSzPts val="1100"/>
              <a:buFont typeface="Arial"/>
              <a:buNone/>
            </a:pPr>
            <a:r>
              <a:rPr lang="en-US" sz="2050">
                <a:solidFill>
                  <a:srgbClr val="221E1F"/>
                </a:solidFill>
              </a:rPr>
              <a:t>B) Interactive Toolkit: What is a Community Board? </a:t>
            </a:r>
            <a:endParaRPr sz="2050">
              <a:solidFill>
                <a:srgbClr val="221E1F"/>
              </a:solidFill>
            </a:endParaRPr>
          </a:p>
          <a:p>
            <a:pPr indent="0" lvl="0" marL="0" rtl="0" algn="l">
              <a:lnSpc>
                <a:spcPct val="115000"/>
              </a:lnSpc>
              <a:spcBef>
                <a:spcPts val="0"/>
              </a:spcBef>
              <a:spcAft>
                <a:spcPts val="0"/>
              </a:spcAft>
              <a:buNone/>
            </a:pPr>
            <a:r>
              <a:rPr lang="en-US" sz="2050">
                <a:solidFill>
                  <a:srgbClr val="221E1F"/>
                </a:solidFill>
              </a:rPr>
              <a:t>C) Expansion Pack: What is City Government? </a:t>
            </a:r>
            <a:endParaRPr sz="2050">
              <a:solidFill>
                <a:srgbClr val="221E1F"/>
              </a:solidFill>
            </a:endParaRPr>
          </a:p>
          <a:p>
            <a:pPr indent="0" lvl="0" marL="0" rtl="0" algn="l">
              <a:lnSpc>
                <a:spcPct val="115000"/>
              </a:lnSpc>
              <a:spcBef>
                <a:spcPts val="0"/>
              </a:spcBef>
              <a:spcAft>
                <a:spcPts val="0"/>
              </a:spcAft>
              <a:buNone/>
            </a:pPr>
            <a:r>
              <a:rPr lang="en-US" sz="2050">
                <a:solidFill>
                  <a:srgbClr val="221E1F"/>
                </a:solidFill>
              </a:rPr>
              <a:t>D) Convening a Citywide CB Leadership Conference </a:t>
            </a:r>
            <a:endParaRPr sz="2800"/>
          </a:p>
          <a:p>
            <a:pPr indent="0" lvl="0" marL="0" rtl="0" algn="l">
              <a:spcBef>
                <a:spcPts val="1000"/>
              </a:spcBef>
              <a:spcAft>
                <a:spcPts val="0"/>
              </a:spcAft>
              <a:buNone/>
            </a:pPr>
            <a:r>
              <a:t/>
            </a:r>
            <a:endParaRPr sz="2100"/>
          </a:p>
          <a:p>
            <a:pPr indent="0" lvl="0" marL="0" rtl="0" algn="l">
              <a:spcBef>
                <a:spcPts val="1000"/>
              </a:spcBef>
              <a:spcAft>
                <a:spcPts val="0"/>
              </a:spcAft>
              <a:buNone/>
            </a:pPr>
            <a:r>
              <a:t/>
            </a:r>
            <a:endParaRPr/>
          </a:p>
        </p:txBody>
      </p:sp>
      <p:sp>
        <p:nvSpPr>
          <p:cNvPr id="411" name="Google Shape;411;g343521a8972_1_33"/>
          <p:cNvSpPr txBox="1"/>
          <p:nvPr>
            <p:ph idx="2" type="body"/>
          </p:nvPr>
        </p:nvSpPr>
        <p:spPr>
          <a:xfrm>
            <a:off x="1178550" y="230400"/>
            <a:ext cx="105375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Partnering with FCBWG on </a:t>
            </a:r>
            <a:r>
              <a:rPr lang="en-US"/>
              <a:t>Term</a:t>
            </a:r>
            <a:r>
              <a:rPr lang="en-US"/>
              <a:t> Limits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43521a8972_1_28"/>
          <p:cNvSpPr txBox="1"/>
          <p:nvPr>
            <p:ph idx="2" type="body"/>
          </p:nvPr>
        </p:nvSpPr>
        <p:spPr>
          <a:xfrm>
            <a:off x="1607750" y="166525"/>
            <a:ext cx="96102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a:t>Why I Joined a Community Board</a:t>
            </a:r>
            <a:endParaRPr/>
          </a:p>
        </p:txBody>
      </p:sp>
      <p:pic>
        <p:nvPicPr>
          <p:cNvPr descr="Learn from real local Community Board Members about what their responsibilities are and how these boards support our neighborhoods. The Civic Engagement Commission invites all New Yorkers to get more involved in their local boards and use them as a platform to voice concerns and challenges they are facing." id="417" name="Google Shape;417;g343521a8972_1_28" title="Why I Joined the Community Board?">
            <a:hlinkClick r:id="rId3"/>
          </p:cNvPr>
          <p:cNvPicPr preferRelativeResize="0"/>
          <p:nvPr/>
        </p:nvPicPr>
        <p:blipFill>
          <a:blip r:embed="rId4">
            <a:alphaModFix/>
          </a:blip>
          <a:stretch>
            <a:fillRect/>
          </a:stretch>
        </p:blipFill>
        <p:spPr>
          <a:xfrm>
            <a:off x="0" y="36375"/>
            <a:ext cx="12192023"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g2a0bffe40c6_18_654"/>
          <p:cNvPicPr preferRelativeResize="0"/>
          <p:nvPr/>
        </p:nvPicPr>
        <p:blipFill rotWithShape="1">
          <a:blip r:embed="rId3">
            <a:alphaModFix/>
          </a:blip>
          <a:srcRect b="0" l="46152" r="0" t="0"/>
          <a:stretch/>
        </p:blipFill>
        <p:spPr>
          <a:xfrm>
            <a:off x="944875" y="1188725"/>
            <a:ext cx="9926001" cy="4221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a057c19e2e_0_0"/>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Technology &amp; Housekeeping</a:t>
            </a:r>
            <a:endParaRPr b="1" i="0" sz="2800" u="none" cap="none" strike="noStrike">
              <a:solidFill>
                <a:schemeClr val="dk1"/>
              </a:solidFill>
              <a:latin typeface="Verdana"/>
              <a:ea typeface="Verdana"/>
              <a:cs typeface="Verdana"/>
              <a:sym typeface="Verdana"/>
            </a:endParaRPr>
          </a:p>
        </p:txBody>
      </p:sp>
      <p:sp>
        <p:nvSpPr>
          <p:cNvPr id="316" name="Google Shape;316;g2a057c19e2e_0_0"/>
          <p:cNvSpPr txBox="1"/>
          <p:nvPr/>
        </p:nvSpPr>
        <p:spPr>
          <a:xfrm>
            <a:off x="792900" y="1411650"/>
            <a:ext cx="10935600" cy="454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en-US" sz="1500" u="none" cap="none" strike="noStrike">
                <a:solidFill>
                  <a:schemeClr val="dk1"/>
                </a:solidFill>
                <a:highlight>
                  <a:schemeClr val="lt1"/>
                </a:highlight>
                <a:latin typeface="Verdana"/>
                <a:ea typeface="Verdana"/>
                <a:cs typeface="Verdana"/>
                <a:sym typeface="Verdana"/>
              </a:rPr>
              <a:t>To Commissioners:</a:t>
            </a:r>
            <a:endParaRPr b="1" i="0" sz="1500" u="none" cap="none" strike="noStrike">
              <a:solidFill>
                <a:schemeClr val="dk1"/>
              </a:solidFill>
              <a:highlight>
                <a:srgbClr val="FFFFFF"/>
              </a:highlight>
              <a:latin typeface="Verdana"/>
              <a:ea typeface="Verdana"/>
              <a:cs typeface="Verdana"/>
              <a:sym typeface="Verdana"/>
            </a:endParaRPr>
          </a:p>
          <a:p>
            <a:pPr indent="-285750" lvl="0" marL="285750" marR="0" rtl="0" algn="l">
              <a:lnSpc>
                <a:spcPct val="114999"/>
              </a:lnSpc>
              <a:spcBef>
                <a:spcPts val="0"/>
              </a:spcBef>
              <a:spcAft>
                <a:spcPts val="0"/>
              </a:spcAft>
              <a:buClr>
                <a:srgbClr val="000000"/>
              </a:buClr>
              <a:buSzPts val="1500"/>
              <a:buFont typeface="Arial"/>
              <a:buChar char="•"/>
            </a:pPr>
            <a:r>
              <a:rPr b="0" i="0" lang="en-US" sz="1500" u="none" cap="none" strike="noStrike">
                <a:solidFill>
                  <a:schemeClr val="dk1"/>
                </a:solidFill>
                <a:highlight>
                  <a:srgbClr val="FFFFFF"/>
                </a:highlight>
                <a:latin typeface="Verdana"/>
                <a:ea typeface="Verdana"/>
                <a:cs typeface="Verdana"/>
                <a:sym typeface="Verdana"/>
              </a:rPr>
              <a:t>In-Person Participants:Please mute your microphone when you're not speaking and turn it on when needed</a:t>
            </a:r>
            <a:endParaRPr b="1" i="0" sz="1500" u="none" cap="none" strike="noStrike">
              <a:solidFill>
                <a:schemeClr val="dk1"/>
              </a:solidFill>
              <a:highlight>
                <a:srgbClr val="FFFFFF"/>
              </a:highlight>
              <a:latin typeface="Verdana"/>
              <a:ea typeface="Verdana"/>
              <a:cs typeface="Verdana"/>
              <a:sym typeface="Verdana"/>
            </a:endParaRPr>
          </a:p>
          <a:p>
            <a:pPr indent="-285750" lvl="0" marL="285750" marR="0" rtl="0" algn="l">
              <a:lnSpc>
                <a:spcPct val="114999"/>
              </a:lnSpc>
              <a:spcBef>
                <a:spcPts val="0"/>
              </a:spcBef>
              <a:spcAft>
                <a:spcPts val="0"/>
              </a:spcAft>
              <a:buClr>
                <a:srgbClr val="000000"/>
              </a:buClr>
              <a:buSzPts val="1500"/>
              <a:buFont typeface="Arial"/>
              <a:buChar char="•"/>
            </a:pPr>
            <a:r>
              <a:rPr b="0" i="0" lang="en-US" sz="1500" u="none" cap="none" strike="noStrike">
                <a:solidFill>
                  <a:schemeClr val="dk1"/>
                </a:solidFill>
                <a:highlight>
                  <a:srgbClr val="FFFFFF"/>
                </a:highlight>
                <a:latin typeface="Verdana"/>
                <a:ea typeface="Verdana"/>
                <a:cs typeface="Verdana"/>
                <a:sym typeface="Verdana"/>
              </a:rPr>
              <a:t>To Online Participants: Please mute your microphone when you're not speaking. Feel free to unmute and let us know when you'd like to offer a comment, since we cannot see you. </a:t>
            </a:r>
            <a:endParaRPr/>
          </a:p>
          <a:p>
            <a:pPr indent="-190500" lvl="0" marL="285750" marR="0" rtl="0" algn="l">
              <a:lnSpc>
                <a:spcPct val="114999"/>
              </a:lnSpc>
              <a:spcBef>
                <a:spcPts val="0"/>
              </a:spcBef>
              <a:spcAft>
                <a:spcPts val="0"/>
              </a:spcAft>
              <a:buClr>
                <a:srgbClr val="000000"/>
              </a:buClr>
              <a:buSzPts val="1500"/>
              <a:buFont typeface="Arial"/>
              <a:buNone/>
            </a:pPr>
            <a:r>
              <a:t/>
            </a:r>
            <a:endParaRPr b="0"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4999"/>
              </a:lnSpc>
              <a:spcBef>
                <a:spcPts val="0"/>
              </a:spcBef>
              <a:spcAft>
                <a:spcPts val="0"/>
              </a:spcAft>
              <a:buNone/>
            </a:pPr>
            <a:r>
              <a:rPr b="1" i="0" lang="en-US" sz="1500" u="none" cap="none" strike="noStrike">
                <a:solidFill>
                  <a:schemeClr val="dk1"/>
                </a:solidFill>
                <a:highlight>
                  <a:schemeClr val="lt1"/>
                </a:highlight>
                <a:latin typeface="Verdana"/>
                <a:ea typeface="Verdana"/>
                <a:cs typeface="Verdana"/>
                <a:sym typeface="Verdana"/>
              </a:rPr>
              <a:t>To All Participants: ​</a:t>
            </a:r>
            <a:endParaRPr b="1" i="0" sz="1500" u="none" cap="none" strike="noStrike">
              <a:solidFill>
                <a:schemeClr val="dk1"/>
              </a:solidFill>
              <a:highlight>
                <a:srgbClr val="FFFFFF"/>
              </a:highlight>
              <a:latin typeface="Verdana"/>
              <a:ea typeface="Verdana"/>
              <a:cs typeface="Verdana"/>
              <a:sym typeface="Verdana"/>
            </a:endParaRPr>
          </a:p>
          <a:p>
            <a:pPr indent="-330200" lvl="0" marL="457200" marR="0" rtl="0" algn="l">
              <a:lnSpc>
                <a:spcPct val="115000"/>
              </a:lnSpc>
              <a:spcBef>
                <a:spcPts val="0"/>
              </a:spcBef>
              <a:spcAft>
                <a:spcPts val="0"/>
              </a:spcAft>
              <a:buClr>
                <a:schemeClr val="dk1"/>
              </a:buClr>
              <a:buSzPts val="1600"/>
              <a:buFont typeface="Verdana"/>
              <a:buChar char="●"/>
            </a:pPr>
            <a:r>
              <a:rPr b="0" i="0" lang="en-US" sz="1500" u="none" cap="none" strike="noStrike">
                <a:solidFill>
                  <a:schemeClr val="dk1"/>
                </a:solidFill>
                <a:highlight>
                  <a:schemeClr val="lt1"/>
                </a:highlight>
                <a:latin typeface="Verdana"/>
                <a:ea typeface="Verdana"/>
                <a:cs typeface="Verdana"/>
                <a:sym typeface="Verdana"/>
              </a:rPr>
              <a:t>Call participants in the order they have registered for public comment prior to meeting, then during today's meeting​</a:t>
            </a:r>
            <a:endParaRPr b="0" i="0" sz="1500" u="none" cap="none" strike="noStrike">
              <a:solidFill>
                <a:schemeClr val="dk1"/>
              </a:solidFill>
              <a:highlight>
                <a:srgbClr val="FFFFFF"/>
              </a:highlight>
              <a:latin typeface="Verdana"/>
              <a:ea typeface="Verdana"/>
              <a:cs typeface="Verdana"/>
              <a:sym typeface="Verdana"/>
            </a:endParaRPr>
          </a:p>
          <a:p>
            <a:pPr indent="-330200" lvl="0" marL="457200" marR="0" rtl="0" algn="l">
              <a:lnSpc>
                <a:spcPct val="115000"/>
              </a:lnSpc>
              <a:spcBef>
                <a:spcPts val="0"/>
              </a:spcBef>
              <a:spcAft>
                <a:spcPts val="0"/>
              </a:spcAft>
              <a:buClr>
                <a:schemeClr val="dk1"/>
              </a:buClr>
              <a:buSzPts val="1600"/>
              <a:buFont typeface="Verdana"/>
              <a:buChar char="●"/>
            </a:pPr>
            <a:r>
              <a:rPr b="0" i="0" lang="en-US" sz="1500" u="none" cap="none" strike="noStrike">
                <a:solidFill>
                  <a:schemeClr val="dk1"/>
                </a:solidFill>
                <a:highlight>
                  <a:schemeClr val="lt1"/>
                </a:highlight>
                <a:latin typeface="Verdana"/>
                <a:ea typeface="Verdana"/>
                <a:cs typeface="Verdana"/>
                <a:sym typeface="Verdana"/>
              </a:rPr>
              <a:t>Closed Captioning:​ Closed Captioning will be displayed on the smaller screen​</a:t>
            </a:r>
            <a:endParaRPr b="0" i="0" sz="150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highlight>
                  <a:schemeClr val="lt1"/>
                </a:highlight>
                <a:latin typeface="Verdana"/>
                <a:ea typeface="Verdana"/>
                <a:cs typeface="Verdana"/>
                <a:sym typeface="Verdana"/>
              </a:rPr>
              <a:t>​</a:t>
            </a:r>
            <a:endParaRPr b="0"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highlight>
                  <a:schemeClr val="lt1"/>
                </a:highlight>
                <a:latin typeface="Verdana"/>
                <a:ea typeface="Verdana"/>
                <a:cs typeface="Verdana"/>
                <a:sym typeface="Verdana"/>
              </a:rPr>
              <a:t>To In-Person Participants:​</a:t>
            </a:r>
            <a:endParaRPr b="0" i="0" sz="1500" u="none" cap="none" strike="noStrike">
              <a:solidFill>
                <a:schemeClr val="dk1"/>
              </a:solidFill>
              <a:highlight>
                <a:srgbClr val="FFFFFF"/>
              </a:highlight>
              <a:latin typeface="Verdana"/>
              <a:ea typeface="Verdana"/>
              <a:cs typeface="Verdana"/>
              <a:sym typeface="Verdana"/>
            </a:endParaRPr>
          </a:p>
          <a:p>
            <a:pPr indent="-330200" lvl="0" marL="457200" marR="0" rtl="0" algn="l">
              <a:lnSpc>
                <a:spcPct val="115000"/>
              </a:lnSpc>
              <a:spcBef>
                <a:spcPts val="0"/>
              </a:spcBef>
              <a:spcAft>
                <a:spcPts val="0"/>
              </a:spcAft>
              <a:buClr>
                <a:schemeClr val="dk1"/>
              </a:buClr>
              <a:buSzPts val="1600"/>
              <a:buFont typeface="Verdana"/>
              <a:buChar char="●"/>
            </a:pPr>
            <a:r>
              <a:rPr b="0" i="0" lang="en-US" sz="1500" u="none" cap="none" strike="noStrike">
                <a:solidFill>
                  <a:schemeClr val="dk1"/>
                </a:solidFill>
                <a:highlight>
                  <a:schemeClr val="lt1"/>
                </a:highlight>
                <a:latin typeface="Verdana"/>
                <a:ea typeface="Verdana"/>
                <a:cs typeface="Verdana"/>
                <a:sym typeface="Verdana"/>
              </a:rPr>
              <a:t>To submit a public comment, please add your name and affiliation to the sign in sheet by the door. We will call on you to speak in order received.​</a:t>
            </a:r>
            <a:endParaRPr b="0" i="0" sz="150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highlight>
                  <a:schemeClr val="lt1"/>
                </a:highlight>
                <a:latin typeface="Verdana"/>
                <a:ea typeface="Verdana"/>
                <a:cs typeface="Verdana"/>
                <a:sym typeface="Verdana"/>
              </a:rPr>
              <a:t>To Online Participants:​</a:t>
            </a:r>
            <a:endParaRPr b="0" i="0" sz="1500" u="none" cap="none" strike="noStrike">
              <a:solidFill>
                <a:schemeClr val="dk1"/>
              </a:solidFill>
              <a:highlight>
                <a:srgbClr val="FFFFFF"/>
              </a:highlight>
              <a:latin typeface="Verdana"/>
              <a:ea typeface="Verdana"/>
              <a:cs typeface="Verdana"/>
              <a:sym typeface="Verdana"/>
            </a:endParaRPr>
          </a:p>
          <a:p>
            <a:pPr indent="-330200" lvl="0" marL="457200" marR="0" rtl="0" algn="l">
              <a:lnSpc>
                <a:spcPct val="115000"/>
              </a:lnSpc>
              <a:spcBef>
                <a:spcPts val="0"/>
              </a:spcBef>
              <a:spcAft>
                <a:spcPts val="0"/>
              </a:spcAft>
              <a:buClr>
                <a:schemeClr val="dk1"/>
              </a:buClr>
              <a:buSzPts val="1600"/>
              <a:buFont typeface="Verdana"/>
              <a:buChar char="●"/>
            </a:pPr>
            <a:r>
              <a:rPr b="0" i="0" lang="en-US" sz="1500" u="none" cap="none" strike="noStrike">
                <a:solidFill>
                  <a:schemeClr val="dk1"/>
                </a:solidFill>
                <a:highlight>
                  <a:schemeClr val="lt1"/>
                </a:highlight>
                <a:latin typeface="Verdana"/>
                <a:ea typeface="Verdana"/>
                <a:cs typeface="Verdana"/>
                <a:sym typeface="Verdana"/>
              </a:rPr>
              <a:t>To submit a public comment, please submit your name, affiliation, and public comment via email to info@civicengagement.nyc.gov or via text to 917-587-9103. We will read comments in order received.</a:t>
            </a:r>
            <a:endParaRPr b="0"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7" name="Shape 427"/>
        <p:cNvGrpSpPr/>
        <p:nvPr/>
      </p:nvGrpSpPr>
      <p:grpSpPr>
        <a:xfrm>
          <a:off x="0" y="0"/>
          <a:ext cx="0" cy="0"/>
          <a:chOff x="0" y="0"/>
          <a:chExt cx="0" cy="0"/>
        </a:xfrm>
      </p:grpSpPr>
      <p:sp>
        <p:nvSpPr>
          <p:cNvPr id="428" name="Google Shape;428;g2a0bffe40c6_18_857"/>
          <p:cNvSpPr txBox="1"/>
          <p:nvPr/>
        </p:nvSpPr>
        <p:spPr>
          <a:xfrm>
            <a:off x="1932750" y="1037125"/>
            <a:ext cx="10259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00"/>
              <a:buFont typeface="Arial"/>
              <a:buNone/>
            </a:pPr>
            <a:r>
              <a:rPr b="1" i="0" lang="en-US" sz="3000" u="none" cap="none" strike="noStrike">
                <a:solidFill>
                  <a:schemeClr val="dk1"/>
                </a:solidFill>
                <a:latin typeface="Verdana"/>
                <a:ea typeface="Verdana"/>
                <a:cs typeface="Verdana"/>
                <a:sym typeface="Verdana"/>
              </a:rPr>
              <a:t>Process Overview and Engagement Strategy   </a:t>
            </a:r>
            <a:endParaRPr b="1" i="0" sz="3000" u="none" cap="none" strike="noStrike">
              <a:solidFill>
                <a:schemeClr val="dk1"/>
              </a:solidFill>
              <a:latin typeface="Verdana"/>
              <a:ea typeface="Verdana"/>
              <a:cs typeface="Verdana"/>
              <a:sym typeface="Verdana"/>
            </a:endParaRPr>
          </a:p>
        </p:txBody>
      </p:sp>
      <p:pic>
        <p:nvPicPr>
          <p:cNvPr descr="Icon&#10;&#10;Description automatically generated" id="429" name="Google Shape;429;g2a0bffe40c6_18_857" title="Light bulb"/>
          <p:cNvPicPr preferRelativeResize="0"/>
          <p:nvPr/>
        </p:nvPicPr>
        <p:blipFill rotWithShape="1">
          <a:blip r:embed="rId3">
            <a:alphaModFix/>
          </a:blip>
          <a:srcRect b="0" l="0" r="0" t="0"/>
          <a:stretch/>
        </p:blipFill>
        <p:spPr>
          <a:xfrm>
            <a:off x="1246956" y="2123996"/>
            <a:ext cx="1149215" cy="1446493"/>
          </a:xfrm>
          <a:prstGeom prst="rect">
            <a:avLst/>
          </a:prstGeom>
          <a:noFill/>
          <a:ln>
            <a:noFill/>
          </a:ln>
        </p:spPr>
      </p:pic>
      <p:pic>
        <p:nvPicPr>
          <p:cNvPr descr="Icon&#10;&#10;Description automatically generated" id="430" name="Google Shape;430;g2a0bffe40c6_18_857" title="Hand holding ballot"/>
          <p:cNvPicPr preferRelativeResize="0"/>
          <p:nvPr/>
        </p:nvPicPr>
        <p:blipFill rotWithShape="1">
          <a:blip r:embed="rId4">
            <a:alphaModFix/>
          </a:blip>
          <a:srcRect b="0" l="0" r="0" t="0"/>
          <a:stretch/>
        </p:blipFill>
        <p:spPr>
          <a:xfrm>
            <a:off x="4422093" y="2235922"/>
            <a:ext cx="1334109" cy="1334109"/>
          </a:xfrm>
          <a:prstGeom prst="rect">
            <a:avLst/>
          </a:prstGeom>
          <a:noFill/>
          <a:ln>
            <a:noFill/>
          </a:ln>
        </p:spPr>
      </p:pic>
      <p:pic>
        <p:nvPicPr>
          <p:cNvPr descr="Icon&#10;&#10;Description automatically generated" id="431" name="Google Shape;431;g2a0bffe40c6_18_857" title="Hand casting a vote"/>
          <p:cNvPicPr preferRelativeResize="0"/>
          <p:nvPr/>
        </p:nvPicPr>
        <p:blipFill rotWithShape="1">
          <a:blip r:embed="rId5">
            <a:alphaModFix/>
          </a:blip>
          <a:srcRect b="0" l="0" r="0" t="0"/>
          <a:stretch/>
        </p:blipFill>
        <p:spPr>
          <a:xfrm>
            <a:off x="7258309" y="2173829"/>
            <a:ext cx="1352231" cy="1346793"/>
          </a:xfrm>
          <a:prstGeom prst="rect">
            <a:avLst/>
          </a:prstGeom>
          <a:noFill/>
          <a:ln>
            <a:noFill/>
          </a:ln>
        </p:spPr>
      </p:pic>
      <p:pic>
        <p:nvPicPr>
          <p:cNvPr descr="Logo, icon&#10;&#10;Description automatically generated" id="432" name="Google Shape;432;g2a0bffe40c6_18_857" title="Dollar sign"/>
          <p:cNvPicPr preferRelativeResize="0"/>
          <p:nvPr/>
        </p:nvPicPr>
        <p:blipFill rotWithShape="1">
          <a:blip r:embed="rId6">
            <a:alphaModFix/>
          </a:blip>
          <a:srcRect b="0" l="0" r="0" t="0"/>
          <a:stretch/>
        </p:blipFill>
        <p:spPr>
          <a:xfrm>
            <a:off x="10112633" y="2269383"/>
            <a:ext cx="819234" cy="1267200"/>
          </a:xfrm>
          <a:prstGeom prst="rect">
            <a:avLst/>
          </a:prstGeom>
          <a:noFill/>
          <a:ln>
            <a:noFill/>
          </a:ln>
        </p:spPr>
      </p:pic>
      <p:sp>
        <p:nvSpPr>
          <p:cNvPr id="433" name="Google Shape;433;g2a0bffe40c6_18_857"/>
          <p:cNvSpPr txBox="1"/>
          <p:nvPr/>
        </p:nvSpPr>
        <p:spPr>
          <a:xfrm>
            <a:off x="794567" y="3724400"/>
            <a:ext cx="21363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1: Idea Generation </a:t>
            </a:r>
            <a:endParaRPr b="0" i="0" sz="1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34" name="Google Shape;434;g2a0bffe40c6_18_857"/>
          <p:cNvSpPr txBox="1"/>
          <p:nvPr/>
        </p:nvSpPr>
        <p:spPr>
          <a:xfrm>
            <a:off x="3927665" y="3674867"/>
            <a:ext cx="2546100" cy="1277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2: Project Vetting and Development </a:t>
            </a:r>
            <a:endParaRPr b="1" i="0" sz="19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35" name="Google Shape;435;g2a0bffe40c6_18_857"/>
          <p:cNvSpPr txBox="1"/>
          <p:nvPr/>
        </p:nvSpPr>
        <p:spPr>
          <a:xfrm>
            <a:off x="7258217" y="3755200"/>
            <a:ext cx="13524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3: Voting </a:t>
            </a:r>
            <a:endParaRPr b="0" i="0" sz="1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11111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Verdana"/>
              <a:ea typeface="Verdana"/>
              <a:cs typeface="Verdana"/>
              <a:sym typeface="Verdana"/>
            </a:endParaRPr>
          </a:p>
        </p:txBody>
      </p:sp>
      <p:sp>
        <p:nvSpPr>
          <p:cNvPr id="436" name="Google Shape;436;g2a0bffe40c6_18_857"/>
          <p:cNvSpPr txBox="1"/>
          <p:nvPr/>
        </p:nvSpPr>
        <p:spPr>
          <a:xfrm>
            <a:off x="9480825" y="3724400"/>
            <a:ext cx="2624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4: Project </a:t>
            </a:r>
            <a:r>
              <a:rPr b="1" i="0" lang="en-US" sz="1700" u="none" cap="none" strike="noStrike">
                <a:solidFill>
                  <a:srgbClr val="335801"/>
                </a:solidFill>
                <a:latin typeface="Verdana"/>
                <a:ea typeface="Verdana"/>
                <a:cs typeface="Verdana"/>
                <a:sym typeface="Verdana"/>
              </a:rPr>
              <a:t>Implementation</a:t>
            </a:r>
            <a:endParaRPr b="1" i="0" sz="17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35801"/>
                </a:solidFill>
                <a:latin typeface="Verdana"/>
                <a:ea typeface="Verdana"/>
                <a:cs typeface="Verdana"/>
                <a:sym typeface="Verdana"/>
              </a:rPr>
              <a:t>And Evaluation </a:t>
            </a:r>
            <a:endParaRPr b="0" i="0" sz="1600" u="none" cap="none" strike="noStrike">
              <a:solidFill>
                <a:srgbClr val="111111"/>
              </a:solidFill>
              <a:latin typeface="Verdana"/>
              <a:ea typeface="Verdana"/>
              <a:cs typeface="Verdana"/>
              <a:sym typeface="Verdana"/>
            </a:endParaRPr>
          </a:p>
        </p:txBody>
      </p:sp>
      <p:sp>
        <p:nvSpPr>
          <p:cNvPr id="437" name="Google Shape;437;g2a0bffe40c6_18_857"/>
          <p:cNvSpPr/>
          <p:nvPr/>
        </p:nvSpPr>
        <p:spPr>
          <a:xfrm>
            <a:off x="337360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38" name="Google Shape;438;g2a0bffe40c6_18_857"/>
          <p:cNvSpPr/>
          <p:nvPr/>
        </p:nvSpPr>
        <p:spPr>
          <a:xfrm>
            <a:off x="667133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39" name="Google Shape;439;g2a0bffe40c6_18_857"/>
          <p:cNvSpPr/>
          <p:nvPr/>
        </p:nvSpPr>
        <p:spPr>
          <a:xfrm>
            <a:off x="9018897"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40" name="Google Shape;440;g2a0bffe40c6_18_857"/>
          <p:cNvSpPr txBox="1"/>
          <p:nvPr/>
        </p:nvSpPr>
        <p:spPr>
          <a:xfrm>
            <a:off x="907867" y="4597917"/>
            <a:ext cx="4248900" cy="313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1" name="Google Shape;441;g2a0bffe40c6_18_857"/>
          <p:cNvSpPr txBox="1"/>
          <p:nvPr/>
        </p:nvSpPr>
        <p:spPr>
          <a:xfrm>
            <a:off x="1145350" y="1580563"/>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Fall</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2" name="Google Shape;442;g2a0bffe40c6_18_857"/>
          <p:cNvSpPr txBox="1"/>
          <p:nvPr/>
        </p:nvSpPr>
        <p:spPr>
          <a:xfrm>
            <a:off x="4412938" y="163652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Winter</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3" name="Google Shape;443;g2a0bffe40c6_18_857"/>
          <p:cNvSpPr txBox="1"/>
          <p:nvPr/>
        </p:nvSpPr>
        <p:spPr>
          <a:xfrm>
            <a:off x="7258213" y="160547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Spring</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4" name="Google Shape;444;g2a0bffe40c6_18_857"/>
          <p:cNvSpPr txBox="1"/>
          <p:nvPr/>
        </p:nvSpPr>
        <p:spPr>
          <a:xfrm>
            <a:off x="9627974" y="1588950"/>
            <a:ext cx="19668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Following FY</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45" name="Google Shape;445;g2a0bffe40c6_18_857"/>
          <p:cNvSpPr txBox="1"/>
          <p:nvPr/>
        </p:nvSpPr>
        <p:spPr>
          <a:xfrm>
            <a:off x="766125" y="5488450"/>
            <a:ext cx="2624700" cy="7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
        <p:nvSpPr>
          <p:cNvPr id="446" name="Google Shape;446;g2a0bffe40c6_18_857"/>
          <p:cNvSpPr txBox="1"/>
          <p:nvPr/>
        </p:nvSpPr>
        <p:spPr>
          <a:xfrm>
            <a:off x="572475" y="4863500"/>
            <a:ext cx="3355200" cy="17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Identify Themes</a:t>
            </a:r>
            <a:endParaRPr b="1" i="0" sz="19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Light touch  </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Group discussion    </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Build awareness</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Encourage future   </a:t>
            </a:r>
            <a:endParaRPr b="0" i="0" sz="18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involvement</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1300"/>
              </a:spcAft>
              <a:buClr>
                <a:schemeClr val="dk1"/>
              </a:buClr>
              <a:buSzPts val="1100"/>
              <a:buFont typeface="Arial"/>
              <a:buNone/>
            </a:pPr>
            <a:r>
              <a:t/>
            </a:r>
            <a:endParaRPr b="0" i="0" sz="1400" u="none" cap="none" strike="noStrike">
              <a:solidFill>
                <a:schemeClr val="dk1"/>
              </a:solidFill>
              <a:latin typeface="Verdana"/>
              <a:ea typeface="Verdana"/>
              <a:cs typeface="Verdana"/>
              <a:sym typeface="Verdana"/>
            </a:endParaRPr>
          </a:p>
        </p:txBody>
      </p:sp>
      <p:sp>
        <p:nvSpPr>
          <p:cNvPr id="447" name="Google Shape;447;g2a0bffe40c6_18_857"/>
          <p:cNvSpPr txBox="1"/>
          <p:nvPr/>
        </p:nvSpPr>
        <p:spPr>
          <a:xfrm>
            <a:off x="3927675" y="4820325"/>
            <a:ext cx="2786400" cy="184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Deliberative</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Time intensive</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Small group</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Representative </a:t>
            </a:r>
            <a:endParaRPr b="0" i="0" sz="1800" u="none" cap="none" strike="noStrike">
              <a:solidFill>
                <a:schemeClr val="dk1"/>
              </a:solidFill>
              <a:latin typeface="Verdana"/>
              <a:ea typeface="Verdana"/>
              <a:cs typeface="Verdana"/>
              <a:sym typeface="Verdana"/>
            </a:endParaRPr>
          </a:p>
          <a:p>
            <a:pPr indent="-342900" lvl="0" marL="457200" marR="0" rtl="0" algn="l">
              <a:lnSpc>
                <a:spcPct val="100000"/>
              </a:lnSpc>
              <a:spcBef>
                <a:spcPts val="0"/>
              </a:spcBef>
              <a:spcAft>
                <a:spcPts val="0"/>
              </a:spcAft>
              <a:buClr>
                <a:schemeClr val="dk1"/>
              </a:buClr>
              <a:buSzPts val="1800"/>
              <a:buFont typeface="Verdana"/>
              <a:buChar char="➔"/>
            </a:pPr>
            <a:r>
              <a:rPr b="0" i="0" lang="en-US" sz="1800" u="none" cap="none" strike="noStrike">
                <a:solidFill>
                  <a:schemeClr val="dk1"/>
                </a:solidFill>
                <a:latin typeface="Verdana"/>
                <a:ea typeface="Verdana"/>
                <a:cs typeface="Verdana"/>
                <a:sym typeface="Verdana"/>
              </a:rPr>
              <a:t>Build leaders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1" lang="en-US" sz="1900" u="none" cap="none" strike="noStrike">
                <a:solidFill>
                  <a:schemeClr val="dk1"/>
                </a:solidFill>
                <a:latin typeface="Verdana"/>
                <a:ea typeface="Verdana"/>
                <a:cs typeface="Verdana"/>
                <a:sym typeface="Verdana"/>
              </a:rPr>
              <a:t> </a:t>
            </a:r>
            <a:endParaRPr b="0" i="1"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1300"/>
              </a:spcAft>
              <a:buClr>
                <a:srgbClr val="000000"/>
              </a:buClr>
              <a:buSzPts val="1400"/>
              <a:buFont typeface="Arial"/>
              <a:buNone/>
            </a:pPr>
            <a:r>
              <a:t/>
            </a:r>
            <a:endParaRPr b="0" i="0" sz="1400" u="none" cap="none" strike="noStrike">
              <a:solidFill>
                <a:schemeClr val="dk1"/>
              </a:solidFill>
              <a:latin typeface="Verdana"/>
              <a:ea typeface="Verdana"/>
              <a:cs typeface="Verdana"/>
              <a:sym typeface="Verdana"/>
            </a:endParaRPr>
          </a:p>
        </p:txBody>
      </p:sp>
      <p:sp>
        <p:nvSpPr>
          <p:cNvPr id="448" name="Google Shape;448;g2a0bffe40c6_18_857"/>
          <p:cNvSpPr txBox="1"/>
          <p:nvPr/>
        </p:nvSpPr>
        <p:spPr>
          <a:xfrm>
            <a:off x="6841575" y="4766025"/>
            <a:ext cx="2786400" cy="164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Participatory</a:t>
            </a:r>
            <a:endParaRPr b="1"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0"/>
              </a:spcBef>
              <a:spcAft>
                <a:spcPts val="0"/>
              </a:spcAft>
              <a:buClr>
                <a:schemeClr val="dk1"/>
              </a:buClr>
              <a:buSzPts val="1900"/>
              <a:buFont typeface="Verdana"/>
              <a:buChar char="➔"/>
            </a:pPr>
            <a:r>
              <a:rPr b="0" i="0" lang="en-US" sz="1900" u="none" cap="none" strike="noStrike">
                <a:solidFill>
                  <a:schemeClr val="dk1"/>
                </a:solidFill>
                <a:latin typeface="Verdana"/>
                <a:ea typeface="Verdana"/>
                <a:cs typeface="Verdana"/>
                <a:sym typeface="Verdana"/>
              </a:rPr>
              <a:t>Shortest time commitment</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0"/>
              </a:spcBef>
              <a:spcAft>
                <a:spcPts val="0"/>
              </a:spcAft>
              <a:buClr>
                <a:schemeClr val="dk1"/>
              </a:buClr>
              <a:buSzPts val="1900"/>
              <a:buFont typeface="Verdana"/>
              <a:buChar char="➔"/>
            </a:pPr>
            <a:r>
              <a:rPr b="0" i="0" lang="en-US" sz="1900" u="none" cap="none" strike="noStrike">
                <a:solidFill>
                  <a:schemeClr val="dk1"/>
                </a:solidFill>
                <a:latin typeface="Verdana"/>
                <a:ea typeface="Verdana"/>
                <a:cs typeface="Verdana"/>
                <a:sym typeface="Verdana"/>
              </a:rPr>
              <a:t>Highest participation</a:t>
            </a:r>
            <a:endParaRPr b="0" i="0" sz="19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1300"/>
              </a:spcAft>
              <a:buClr>
                <a:srgbClr val="000000"/>
              </a:buClr>
              <a:buSzPts val="1400"/>
              <a:buFont typeface="Arial"/>
              <a:buNone/>
            </a:pPr>
            <a:r>
              <a:t/>
            </a:r>
            <a:endParaRPr b="0" i="0" sz="1400" u="none" cap="none" strike="noStrike">
              <a:solidFill>
                <a:schemeClr val="dk1"/>
              </a:solidFill>
              <a:latin typeface="Verdana"/>
              <a:ea typeface="Verdana"/>
              <a:cs typeface="Verdana"/>
              <a:sym typeface="Verdana"/>
            </a:endParaRPr>
          </a:p>
        </p:txBody>
      </p:sp>
      <p:sp>
        <p:nvSpPr>
          <p:cNvPr id="449" name="Google Shape;449;g2a0bffe40c6_18_857"/>
          <p:cNvSpPr txBox="1"/>
          <p:nvPr/>
        </p:nvSpPr>
        <p:spPr>
          <a:xfrm>
            <a:off x="9399975" y="4820325"/>
            <a:ext cx="2786400" cy="153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Report back </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0"/>
              </a:spcBef>
              <a:spcAft>
                <a:spcPts val="0"/>
              </a:spcAft>
              <a:buClr>
                <a:schemeClr val="dk1"/>
              </a:buClr>
              <a:buSzPts val="1900"/>
              <a:buFont typeface="Verdana"/>
              <a:buChar char="➔"/>
            </a:pPr>
            <a:r>
              <a:rPr b="0" i="0" lang="en-US" sz="1900" u="none" cap="none" strike="noStrike">
                <a:solidFill>
                  <a:schemeClr val="dk1"/>
                </a:solidFill>
                <a:latin typeface="Verdana"/>
                <a:ea typeface="Verdana"/>
                <a:cs typeface="Verdana"/>
                <a:sym typeface="Verdana"/>
              </a:rPr>
              <a:t>Visible to public</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0"/>
              </a:spcBef>
              <a:spcAft>
                <a:spcPts val="0"/>
              </a:spcAft>
              <a:buClr>
                <a:schemeClr val="dk1"/>
              </a:buClr>
              <a:buSzPts val="1900"/>
              <a:buFont typeface="Verdana"/>
              <a:buChar char="➔"/>
            </a:pPr>
            <a:r>
              <a:rPr b="0" i="0" lang="en-US" sz="1900" u="none" cap="none" strike="noStrike">
                <a:solidFill>
                  <a:schemeClr val="dk1"/>
                </a:solidFill>
                <a:latin typeface="Verdana"/>
                <a:ea typeface="Verdana"/>
                <a:cs typeface="Verdana"/>
                <a:sym typeface="Verdana"/>
              </a:rPr>
              <a:t>Build trust</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0"/>
              </a:spcBef>
              <a:spcAft>
                <a:spcPts val="0"/>
              </a:spcAft>
              <a:buClr>
                <a:schemeClr val="dk1"/>
              </a:buClr>
              <a:buSzPts val="1900"/>
              <a:buFont typeface="Verdana"/>
              <a:buChar char="➔"/>
            </a:pPr>
            <a:r>
              <a:rPr b="0" i="0" lang="en-US" sz="1900" u="none" cap="none" strike="noStrike">
                <a:solidFill>
                  <a:schemeClr val="dk1"/>
                </a:solidFill>
                <a:latin typeface="Verdana"/>
                <a:ea typeface="Verdana"/>
                <a:cs typeface="Verdana"/>
                <a:sym typeface="Verdana"/>
              </a:rPr>
              <a:t>Show impact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1300"/>
              </a:spcAft>
              <a:buClr>
                <a:srgbClr val="000000"/>
              </a:buClr>
              <a:buSzPts val="1400"/>
              <a:buFont typeface="Arial"/>
              <a:buNone/>
            </a:pPr>
            <a:r>
              <a:t/>
            </a:r>
            <a:endParaRPr b="0" i="0" sz="1400" u="none" cap="none" strike="noStrike">
              <a:solidFill>
                <a:schemeClr val="dk1"/>
              </a:solidFill>
              <a:latin typeface="Verdana"/>
              <a:ea typeface="Verdana"/>
              <a:cs typeface="Verdana"/>
              <a:sym typeface="Verdana"/>
            </a:endParaRPr>
          </a:p>
        </p:txBody>
      </p:sp>
      <p:sp>
        <p:nvSpPr>
          <p:cNvPr id="450" name="Google Shape;450;g2a0bffe40c6_18_857"/>
          <p:cNvSpPr txBox="1"/>
          <p:nvPr/>
        </p:nvSpPr>
        <p:spPr>
          <a:xfrm>
            <a:off x="3960650" y="6212875"/>
            <a:ext cx="25461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1" lang="en-US" sz="1500" u="none" cap="none" strike="noStrike">
                <a:solidFill>
                  <a:schemeClr val="dk1"/>
                </a:solidFill>
                <a:latin typeface="Verdana"/>
                <a:ea typeface="Verdana"/>
                <a:cs typeface="Verdana"/>
                <a:sym typeface="Verdana"/>
              </a:rPr>
              <a:t>* Borrows from Civic  Assembly model</a:t>
            </a:r>
            <a:endParaRPr b="0" i="1" sz="1500" u="none" cap="none" strike="noStrike">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a0bffe40c6_26_19"/>
          <p:cNvSpPr txBox="1"/>
          <p:nvPr/>
        </p:nvSpPr>
        <p:spPr>
          <a:xfrm>
            <a:off x="1636377" y="262200"/>
            <a:ext cx="8204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00"/>
              <a:buFont typeface="Arial"/>
              <a:buNone/>
            </a:pPr>
            <a:r>
              <a:rPr b="1" i="0" lang="en-US" sz="3200" u="none" cap="none" strike="noStrike">
                <a:solidFill>
                  <a:schemeClr val="dk1"/>
                </a:solidFill>
                <a:latin typeface="Verdana"/>
                <a:ea typeface="Verdana"/>
                <a:cs typeface="Verdana"/>
                <a:sym typeface="Verdana"/>
              </a:rPr>
              <a:t>Process Cycle: Current Status </a:t>
            </a:r>
            <a:endParaRPr b="1" i="0" sz="3200" u="none" cap="none" strike="noStrike">
              <a:solidFill>
                <a:schemeClr val="dk1"/>
              </a:solidFill>
              <a:latin typeface="Verdana"/>
              <a:ea typeface="Verdana"/>
              <a:cs typeface="Verdana"/>
              <a:sym typeface="Verdana"/>
            </a:endParaRPr>
          </a:p>
        </p:txBody>
      </p:sp>
      <p:pic>
        <p:nvPicPr>
          <p:cNvPr descr="Icon&#10;&#10;Description automatically generated" id="457" name="Google Shape;457;g2a0bffe40c6_26_19" title="Light bulb"/>
          <p:cNvPicPr preferRelativeResize="0"/>
          <p:nvPr/>
        </p:nvPicPr>
        <p:blipFill rotWithShape="1">
          <a:blip r:embed="rId3">
            <a:alphaModFix/>
          </a:blip>
          <a:srcRect b="0" l="0" r="0" t="0"/>
          <a:stretch/>
        </p:blipFill>
        <p:spPr>
          <a:xfrm>
            <a:off x="1246956" y="2123996"/>
            <a:ext cx="1149215" cy="1446493"/>
          </a:xfrm>
          <a:prstGeom prst="rect">
            <a:avLst/>
          </a:prstGeom>
          <a:noFill/>
          <a:ln>
            <a:noFill/>
          </a:ln>
        </p:spPr>
      </p:pic>
      <p:pic>
        <p:nvPicPr>
          <p:cNvPr descr="Icon&#10;&#10;Description automatically generated" id="458" name="Google Shape;458;g2a0bffe40c6_26_19" title="Hand holding ballot"/>
          <p:cNvPicPr preferRelativeResize="0"/>
          <p:nvPr/>
        </p:nvPicPr>
        <p:blipFill rotWithShape="1">
          <a:blip r:embed="rId4">
            <a:alphaModFix/>
          </a:blip>
          <a:srcRect b="0" l="0" r="0" t="0"/>
          <a:stretch/>
        </p:blipFill>
        <p:spPr>
          <a:xfrm>
            <a:off x="4422093" y="2235922"/>
            <a:ext cx="1334109" cy="1334109"/>
          </a:xfrm>
          <a:prstGeom prst="rect">
            <a:avLst/>
          </a:prstGeom>
          <a:noFill/>
          <a:ln>
            <a:noFill/>
          </a:ln>
        </p:spPr>
      </p:pic>
      <p:pic>
        <p:nvPicPr>
          <p:cNvPr descr="Icon&#10;&#10;Description automatically generated" id="459" name="Google Shape;459;g2a0bffe40c6_26_19" title="Hand casting a vote"/>
          <p:cNvPicPr preferRelativeResize="0"/>
          <p:nvPr/>
        </p:nvPicPr>
        <p:blipFill rotWithShape="1">
          <a:blip r:embed="rId5">
            <a:alphaModFix/>
          </a:blip>
          <a:srcRect b="0" l="0" r="0" t="0"/>
          <a:stretch/>
        </p:blipFill>
        <p:spPr>
          <a:xfrm>
            <a:off x="7258309" y="2173829"/>
            <a:ext cx="1352231" cy="1346793"/>
          </a:xfrm>
          <a:prstGeom prst="rect">
            <a:avLst/>
          </a:prstGeom>
          <a:noFill/>
          <a:ln>
            <a:noFill/>
          </a:ln>
        </p:spPr>
      </p:pic>
      <p:pic>
        <p:nvPicPr>
          <p:cNvPr descr="Logo, icon&#10;&#10;Description automatically generated" id="460" name="Google Shape;460;g2a0bffe40c6_26_19" title="Dollar sign"/>
          <p:cNvPicPr preferRelativeResize="0"/>
          <p:nvPr/>
        </p:nvPicPr>
        <p:blipFill rotWithShape="1">
          <a:blip r:embed="rId6">
            <a:alphaModFix/>
          </a:blip>
          <a:srcRect b="0" l="0" r="0" t="0"/>
          <a:stretch/>
        </p:blipFill>
        <p:spPr>
          <a:xfrm>
            <a:off x="10112633" y="2269383"/>
            <a:ext cx="819234" cy="1267200"/>
          </a:xfrm>
          <a:prstGeom prst="rect">
            <a:avLst/>
          </a:prstGeom>
          <a:noFill/>
          <a:ln>
            <a:noFill/>
          </a:ln>
        </p:spPr>
      </p:pic>
      <p:sp>
        <p:nvSpPr>
          <p:cNvPr id="461" name="Google Shape;461;g2a0bffe40c6_26_19"/>
          <p:cNvSpPr txBox="1"/>
          <p:nvPr/>
        </p:nvSpPr>
        <p:spPr>
          <a:xfrm>
            <a:off x="794567" y="3724400"/>
            <a:ext cx="21363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1: Idea Generation </a:t>
            </a:r>
            <a:endParaRPr b="0" i="0" sz="1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62" name="Google Shape;462;g2a0bffe40c6_26_19"/>
          <p:cNvSpPr txBox="1"/>
          <p:nvPr/>
        </p:nvSpPr>
        <p:spPr>
          <a:xfrm>
            <a:off x="3927665" y="3674867"/>
            <a:ext cx="2546100" cy="1277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2: Project Vetting and Development </a:t>
            </a:r>
            <a:endParaRPr b="1" i="0" sz="19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
              <a:buFont typeface="Arial"/>
              <a:buNone/>
            </a:pPr>
            <a:r>
              <a:t/>
            </a:r>
            <a:endParaRPr b="1" i="0" sz="3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p:txBody>
      </p:sp>
      <p:sp>
        <p:nvSpPr>
          <p:cNvPr id="463" name="Google Shape;463;g2a0bffe40c6_26_19"/>
          <p:cNvSpPr txBox="1"/>
          <p:nvPr/>
        </p:nvSpPr>
        <p:spPr>
          <a:xfrm>
            <a:off x="7258217" y="3755200"/>
            <a:ext cx="13524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3: Voting </a:t>
            </a:r>
            <a:endParaRPr b="0" i="0" sz="1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
              <a:buFont typeface="Arial"/>
              <a:buNone/>
            </a:pPr>
            <a:r>
              <a:t/>
            </a:r>
            <a:endParaRPr b="0" i="0" sz="300" u="none" cap="none" strike="noStrike">
              <a:solidFill>
                <a:srgbClr val="11111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Verdana"/>
              <a:ea typeface="Verdana"/>
              <a:cs typeface="Verdana"/>
              <a:sym typeface="Verdana"/>
            </a:endParaRPr>
          </a:p>
        </p:txBody>
      </p:sp>
      <p:sp>
        <p:nvSpPr>
          <p:cNvPr id="464" name="Google Shape;464;g2a0bffe40c6_26_19"/>
          <p:cNvSpPr txBox="1"/>
          <p:nvPr/>
        </p:nvSpPr>
        <p:spPr>
          <a:xfrm>
            <a:off x="9480825" y="3724400"/>
            <a:ext cx="2624700" cy="90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335801"/>
                </a:solidFill>
                <a:latin typeface="Verdana"/>
                <a:ea typeface="Verdana"/>
                <a:cs typeface="Verdana"/>
                <a:sym typeface="Verdana"/>
              </a:rPr>
              <a:t>Phase 4: Project </a:t>
            </a:r>
            <a:r>
              <a:rPr b="1" i="0" lang="en-US" sz="1700" u="none" cap="none" strike="noStrike">
                <a:solidFill>
                  <a:srgbClr val="335801"/>
                </a:solidFill>
                <a:latin typeface="Verdana"/>
                <a:ea typeface="Verdana"/>
                <a:cs typeface="Verdana"/>
                <a:sym typeface="Verdana"/>
              </a:rPr>
              <a:t>Implementation</a:t>
            </a:r>
            <a:endParaRPr b="1" i="0" sz="1700" u="none" cap="none" strike="noStrike">
              <a:solidFill>
                <a:srgbClr val="33580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335801"/>
                </a:solidFill>
                <a:latin typeface="Verdana"/>
                <a:ea typeface="Verdana"/>
                <a:cs typeface="Verdana"/>
                <a:sym typeface="Verdana"/>
              </a:rPr>
              <a:t>And Evaluation </a:t>
            </a:r>
            <a:endParaRPr b="0" i="0" sz="1600" u="none" cap="none" strike="noStrike">
              <a:solidFill>
                <a:srgbClr val="111111"/>
              </a:solidFill>
              <a:latin typeface="Verdana"/>
              <a:ea typeface="Verdana"/>
              <a:cs typeface="Verdana"/>
              <a:sym typeface="Verdana"/>
            </a:endParaRPr>
          </a:p>
        </p:txBody>
      </p:sp>
      <p:sp>
        <p:nvSpPr>
          <p:cNvPr id="465" name="Google Shape;465;g2a0bffe40c6_26_19"/>
          <p:cNvSpPr/>
          <p:nvPr/>
        </p:nvSpPr>
        <p:spPr>
          <a:xfrm>
            <a:off x="337360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66" name="Google Shape;466;g2a0bffe40c6_26_19"/>
          <p:cNvSpPr/>
          <p:nvPr/>
        </p:nvSpPr>
        <p:spPr>
          <a:xfrm>
            <a:off x="6671332"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67" name="Google Shape;467;g2a0bffe40c6_26_19"/>
          <p:cNvSpPr/>
          <p:nvPr/>
        </p:nvSpPr>
        <p:spPr>
          <a:xfrm>
            <a:off x="9018897" y="3994973"/>
            <a:ext cx="356400" cy="313500"/>
          </a:xfrm>
          <a:prstGeom prst="rightArrow">
            <a:avLst>
              <a:gd fmla="val 50000" name="adj1"/>
              <a:gd fmla="val 50000" name="adj2"/>
            </a:avLst>
          </a:prstGeom>
          <a:solidFill>
            <a:srgbClr val="335801"/>
          </a:solidFill>
          <a:ln cap="rnd" cmpd="sng" w="22225">
            <a:solidFill>
              <a:srgbClr val="335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Gill Sans"/>
              <a:ea typeface="Gill Sans"/>
              <a:cs typeface="Gill Sans"/>
              <a:sym typeface="Gill Sans"/>
            </a:endParaRPr>
          </a:p>
        </p:txBody>
      </p:sp>
      <p:sp>
        <p:nvSpPr>
          <p:cNvPr id="468" name="Google Shape;468;g2a0bffe40c6_26_19"/>
          <p:cNvSpPr txBox="1"/>
          <p:nvPr/>
        </p:nvSpPr>
        <p:spPr>
          <a:xfrm>
            <a:off x="1748600" y="4811000"/>
            <a:ext cx="1701300" cy="1121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r>
              <a:rPr b="1" i="0" lang="en-US" sz="1900" u="none" cap="none" strike="noStrike">
                <a:solidFill>
                  <a:schemeClr val="dk1"/>
                </a:solidFill>
                <a:latin typeface="Verdana"/>
                <a:ea typeface="Verdana"/>
                <a:cs typeface="Verdana"/>
                <a:sym typeface="Verdana"/>
              </a:rPr>
              <a:t> </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69" name="Google Shape;469;g2a0bffe40c6_26_19"/>
          <p:cNvSpPr txBox="1"/>
          <p:nvPr/>
        </p:nvSpPr>
        <p:spPr>
          <a:xfrm>
            <a:off x="4193125" y="4824388"/>
            <a:ext cx="2391000" cy="1121400"/>
          </a:xfrm>
          <a:prstGeom prst="rect">
            <a:avLst/>
          </a:prstGeom>
          <a:noFill/>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lang="en-US" sz="1900">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0" name="Google Shape;470;g2a0bffe40c6_26_19"/>
          <p:cNvSpPr txBox="1"/>
          <p:nvPr/>
        </p:nvSpPr>
        <p:spPr>
          <a:xfrm>
            <a:off x="7153225" y="4837775"/>
            <a:ext cx="1838400" cy="1094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2"/>
                </a:highlight>
                <a:latin typeface="Verdana"/>
                <a:ea typeface="Verdana"/>
                <a:cs typeface="Verdana"/>
                <a:sym typeface="Verdana"/>
              </a:rPr>
              <a:t>Complete</a:t>
            </a:r>
            <a:endParaRPr b="1" i="0" sz="1900" u="none" cap="none" strike="noStrike">
              <a:solidFill>
                <a:schemeClr val="dk1"/>
              </a:solidFill>
              <a:highlight>
                <a:schemeClr val="lt2"/>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lang="en-US" sz="1900">
                <a:solidFill>
                  <a:schemeClr val="dk1"/>
                </a:solidFill>
                <a:latin typeface="Verdana"/>
                <a:ea typeface="Verdana"/>
                <a:cs typeface="Verdana"/>
                <a:sym typeface="Verdana"/>
              </a:rPr>
              <a:t>Upcoming</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1" name="Google Shape;471;g2a0bffe40c6_26_19"/>
          <p:cNvSpPr txBox="1"/>
          <p:nvPr/>
        </p:nvSpPr>
        <p:spPr>
          <a:xfrm>
            <a:off x="9627975" y="4837775"/>
            <a:ext cx="3704700" cy="98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In process</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Verdana"/>
                <a:ea typeface="Verdana"/>
                <a:cs typeface="Verdana"/>
                <a:sym typeface="Verdana"/>
              </a:rPr>
              <a:t>Next FY</a:t>
            </a: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2" name="Google Shape;472;g2a0bffe40c6_26_19"/>
          <p:cNvSpPr txBox="1"/>
          <p:nvPr/>
        </p:nvSpPr>
        <p:spPr>
          <a:xfrm>
            <a:off x="794575" y="4863500"/>
            <a:ext cx="1070400" cy="4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a:t>
            </a:r>
            <a:r>
              <a:rPr b="1" lang="en-US" sz="1800">
                <a:solidFill>
                  <a:schemeClr val="dk1"/>
                </a:solidFill>
                <a:latin typeface="Verdana"/>
                <a:ea typeface="Verdana"/>
                <a:cs typeface="Verdana"/>
                <a:sym typeface="Verdana"/>
              </a:rPr>
              <a:t>2</a:t>
            </a:r>
            <a:endParaRPr b="1"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Verdana"/>
                <a:ea typeface="Verdana"/>
                <a:cs typeface="Verdana"/>
                <a:sym typeface="Verdana"/>
              </a:rPr>
              <a:t>Year </a:t>
            </a:r>
            <a:r>
              <a:rPr b="1" lang="en-US" sz="1800">
                <a:solidFill>
                  <a:schemeClr val="dk1"/>
                </a:solidFill>
                <a:latin typeface="Verdana"/>
                <a:ea typeface="Verdana"/>
                <a:cs typeface="Verdana"/>
                <a:sym typeface="Verdana"/>
              </a:rPr>
              <a:t>3</a:t>
            </a:r>
            <a:endParaRPr b="1" i="0" sz="1800" u="none" cap="none" strike="noStrike">
              <a:solidFill>
                <a:schemeClr val="dk1"/>
              </a:solidFill>
              <a:latin typeface="Verdana"/>
              <a:ea typeface="Verdana"/>
              <a:cs typeface="Verdana"/>
              <a:sym typeface="Verdana"/>
            </a:endParaRPr>
          </a:p>
        </p:txBody>
      </p:sp>
      <p:sp>
        <p:nvSpPr>
          <p:cNvPr id="473" name="Google Shape;473;g2a0bffe40c6_26_19"/>
          <p:cNvSpPr txBox="1"/>
          <p:nvPr/>
        </p:nvSpPr>
        <p:spPr>
          <a:xfrm>
            <a:off x="1145350" y="1580563"/>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Fall</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4" name="Google Shape;474;g2a0bffe40c6_26_19"/>
          <p:cNvSpPr txBox="1"/>
          <p:nvPr/>
        </p:nvSpPr>
        <p:spPr>
          <a:xfrm>
            <a:off x="4412938" y="163652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Winter</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5" name="Google Shape;475;g2a0bffe40c6_26_19"/>
          <p:cNvSpPr txBox="1"/>
          <p:nvPr/>
        </p:nvSpPr>
        <p:spPr>
          <a:xfrm>
            <a:off x="7258213" y="1605475"/>
            <a:ext cx="13524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Spring</a:t>
            </a:r>
            <a:endParaRPr b="1"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242424"/>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76" name="Google Shape;476;g2a0bffe40c6_26_19"/>
          <p:cNvSpPr txBox="1"/>
          <p:nvPr/>
        </p:nvSpPr>
        <p:spPr>
          <a:xfrm>
            <a:off x="9627974" y="1588950"/>
            <a:ext cx="1966800" cy="49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Verdana"/>
                <a:ea typeface="Verdana"/>
                <a:cs typeface="Verdana"/>
                <a:sym typeface="Verdana"/>
              </a:rPr>
              <a:t>Following FY</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343da2ea87e_0_24"/>
          <p:cNvSpPr txBox="1"/>
          <p:nvPr>
            <p:ph idx="3" type="body"/>
          </p:nvPr>
        </p:nvSpPr>
        <p:spPr>
          <a:xfrm>
            <a:off x="687826" y="144450"/>
            <a:ext cx="9146400" cy="7314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1000"/>
              </a:spcBef>
              <a:spcAft>
                <a:spcPts val="0"/>
              </a:spcAft>
              <a:buClr>
                <a:schemeClr val="dk1"/>
              </a:buClr>
              <a:buSzPts val="3400"/>
              <a:buNone/>
            </a:pPr>
            <a:r>
              <a:rPr lang="en-US"/>
              <a:t>Borough Assembly Committees</a:t>
            </a:r>
            <a:endParaRPr/>
          </a:p>
        </p:txBody>
      </p:sp>
      <p:sp>
        <p:nvSpPr>
          <p:cNvPr id="482" name="Google Shape;482;g343da2ea87e_0_24"/>
          <p:cNvSpPr txBox="1"/>
          <p:nvPr>
            <p:ph idx="1" type="body"/>
          </p:nvPr>
        </p:nvSpPr>
        <p:spPr>
          <a:xfrm>
            <a:off x="321375" y="937700"/>
            <a:ext cx="6494700" cy="52257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sz="1800"/>
              <a:t>115 Assembly members completed 6 sessions for a total of 20 hours</a:t>
            </a:r>
            <a:endParaRPr sz="1800"/>
          </a:p>
          <a:p>
            <a:pPr indent="-342900" lvl="0" marL="457200" rtl="0" algn="l">
              <a:spcBef>
                <a:spcPts val="0"/>
              </a:spcBef>
              <a:spcAft>
                <a:spcPts val="0"/>
              </a:spcAft>
              <a:buSzPts val="1800"/>
              <a:buChar char="●"/>
            </a:pPr>
            <a:r>
              <a:rPr lang="en-US" sz="1800"/>
              <a:t>They met with six city agencies at an All Borough Session held in partnership with Columbia World Projects. </a:t>
            </a:r>
            <a:endParaRPr sz="1800"/>
          </a:p>
          <a:p>
            <a:pPr indent="-342900" lvl="0" marL="457200" rtl="0" algn="l">
              <a:spcBef>
                <a:spcPts val="0"/>
              </a:spcBef>
              <a:spcAft>
                <a:spcPts val="0"/>
              </a:spcAft>
              <a:buSzPts val="1800"/>
              <a:buChar char="●"/>
            </a:pPr>
            <a:r>
              <a:rPr lang="en-US" sz="1800"/>
              <a:t>Our TRIE partners provide NEighborhood Needs Assessments and met with members in person in each borough </a:t>
            </a:r>
            <a:endParaRPr sz="1800"/>
          </a:p>
          <a:p>
            <a:pPr indent="-342900" lvl="0" marL="457200" rtl="0" algn="l">
              <a:spcBef>
                <a:spcPts val="0"/>
              </a:spcBef>
              <a:spcAft>
                <a:spcPts val="0"/>
              </a:spcAft>
              <a:buSzPts val="1800"/>
              <a:buChar char="●"/>
            </a:pPr>
            <a:r>
              <a:rPr lang="en-US" sz="1800"/>
              <a:t>Across the city they reviewed 438 ideas of which 46 will be on our ballots</a:t>
            </a:r>
            <a:endParaRPr sz="1800"/>
          </a:p>
          <a:p>
            <a:pPr indent="-342900" lvl="0" marL="457200" rtl="0" algn="l">
              <a:spcBef>
                <a:spcPts val="0"/>
              </a:spcBef>
              <a:spcAft>
                <a:spcPts val="0"/>
              </a:spcAft>
              <a:buSzPts val="1800"/>
              <a:buChar char="●"/>
            </a:pPr>
            <a:r>
              <a:rPr lang="en-US" sz="1800"/>
              <a:t>In </a:t>
            </a:r>
            <a:r>
              <a:rPr lang="en-US" sz="1800"/>
              <a:t>addition</a:t>
            </a:r>
            <a:r>
              <a:rPr lang="en-US" sz="1800"/>
              <a:t> we had researchers from Columbia University, Franklin and Marshall, and </a:t>
            </a:r>
            <a:r>
              <a:rPr lang="en-US" sz="1800"/>
              <a:t>William</a:t>
            </a:r>
            <a:r>
              <a:rPr lang="en-US" sz="1800"/>
              <a:t> &amp; Mary observing and who be providing reports on what they saw </a:t>
            </a:r>
            <a:endParaRPr sz="1800"/>
          </a:p>
        </p:txBody>
      </p:sp>
      <p:pic>
        <p:nvPicPr>
          <p:cNvPr descr="Photo of the manahttan borough assembly memgers taking a group shot. one row of four people sitting and 17 people standing behind them" id="483" name="Google Shape;483;g343da2ea87e_0_24" title="IMG_0427 2.jpeg"/>
          <p:cNvPicPr preferRelativeResize="0"/>
          <p:nvPr/>
        </p:nvPicPr>
        <p:blipFill>
          <a:blip r:embed="rId3">
            <a:alphaModFix/>
          </a:blip>
          <a:stretch>
            <a:fillRect/>
          </a:stretch>
        </p:blipFill>
        <p:spPr>
          <a:xfrm>
            <a:off x="6953526" y="1453751"/>
            <a:ext cx="5143450" cy="3857576"/>
          </a:xfrm>
          <a:prstGeom prst="rect">
            <a:avLst/>
          </a:prstGeom>
          <a:noFill/>
          <a:ln>
            <a:noFill/>
          </a:ln>
          <a:effectLst>
            <a:outerShdw blurRad="57150" rotWithShape="0" algn="bl" dir="5400000" dist="19050">
              <a:srgbClr val="000000">
                <a:alpha val="50000"/>
              </a:srgbClr>
            </a:outerShdw>
          </a:effectLst>
        </p:spPr>
      </p:pic>
      <p:sp>
        <p:nvSpPr>
          <p:cNvPr id="484" name="Google Shape;484;g343da2ea87e_0_24"/>
          <p:cNvSpPr txBox="1"/>
          <p:nvPr/>
        </p:nvSpPr>
        <p:spPr>
          <a:xfrm>
            <a:off x="7112825" y="5430475"/>
            <a:ext cx="510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Verdana"/>
                <a:ea typeface="Verdana"/>
                <a:cs typeface="Verdana"/>
                <a:sym typeface="Verdana"/>
              </a:rPr>
              <a:t>Manhattan Assembly Committee</a:t>
            </a:r>
            <a:endParaRPr sz="1600">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3465c2a09bb_1_64"/>
          <p:cNvSpPr txBox="1"/>
          <p:nvPr>
            <p:ph idx="1" type="body"/>
          </p:nvPr>
        </p:nvSpPr>
        <p:spPr>
          <a:xfrm>
            <a:off x="1814825" y="1913925"/>
            <a:ext cx="9178800" cy="3891300"/>
          </a:xfrm>
          <a:prstGeom prst="rect">
            <a:avLst/>
          </a:prstGeom>
        </p:spPr>
        <p:txBody>
          <a:bodyPr anchorCtr="0" anchor="t" bIns="45700" lIns="91425" spcFirstLastPara="1" rIns="91425" wrap="square" tIns="45700">
            <a:noAutofit/>
          </a:bodyPr>
          <a:lstStyle/>
          <a:p>
            <a:pPr indent="-393700" lvl="0" marL="457200" rtl="0" algn="l">
              <a:lnSpc>
                <a:spcPct val="100000"/>
              </a:lnSpc>
              <a:spcBef>
                <a:spcPts val="0"/>
              </a:spcBef>
              <a:spcAft>
                <a:spcPts val="0"/>
              </a:spcAft>
              <a:buSzPts val="2600"/>
              <a:buFont typeface="Verdana"/>
              <a:buChar char="●"/>
            </a:pPr>
            <a:r>
              <a:rPr lang="en-US" sz="2600"/>
              <a:t>Current priority with emphasis on vote phase</a:t>
            </a:r>
            <a:endParaRPr sz="2600"/>
          </a:p>
          <a:p>
            <a:pPr indent="-393700" lvl="0" marL="457200" rtl="0" algn="l">
              <a:lnSpc>
                <a:spcPct val="100000"/>
              </a:lnSpc>
              <a:spcBef>
                <a:spcPts val="0"/>
              </a:spcBef>
              <a:spcAft>
                <a:spcPts val="0"/>
              </a:spcAft>
              <a:buSzPts val="2600"/>
              <a:buFont typeface="Verdana"/>
              <a:buChar char="●"/>
            </a:pPr>
            <a:r>
              <a:rPr lang="en-US" sz="2600"/>
              <a:t>Includes: </a:t>
            </a:r>
            <a:endParaRPr sz="2600"/>
          </a:p>
          <a:p>
            <a:pPr indent="-393700" lvl="1" marL="914400" rtl="0" algn="l">
              <a:lnSpc>
                <a:spcPct val="100000"/>
              </a:lnSpc>
              <a:spcBef>
                <a:spcPts val="0"/>
              </a:spcBef>
              <a:spcAft>
                <a:spcPts val="0"/>
              </a:spcAft>
              <a:buSzPts val="2600"/>
              <a:buFont typeface="Verdana"/>
              <a:buChar char="○"/>
            </a:pPr>
            <a:r>
              <a:rPr b="1" lang="en-US" sz="2600"/>
              <a:t>Legal Requirements - </a:t>
            </a:r>
            <a:r>
              <a:rPr lang="en-US" sz="2600"/>
              <a:t>CEC Mandates,</a:t>
            </a:r>
            <a:r>
              <a:rPr b="1" lang="en-US" sz="2600"/>
              <a:t> </a:t>
            </a:r>
            <a:r>
              <a:rPr lang="en-US" sz="2600"/>
              <a:t>LL30 regulations</a:t>
            </a:r>
            <a:endParaRPr sz="2600"/>
          </a:p>
          <a:p>
            <a:pPr indent="-393700" lvl="1" marL="914400" rtl="0" algn="l">
              <a:lnSpc>
                <a:spcPct val="100000"/>
              </a:lnSpc>
              <a:spcBef>
                <a:spcPts val="0"/>
              </a:spcBef>
              <a:spcAft>
                <a:spcPts val="0"/>
              </a:spcAft>
              <a:buSzPts val="2600"/>
              <a:buFont typeface="Verdana"/>
              <a:buChar char="○"/>
            </a:pPr>
            <a:r>
              <a:rPr b="1" lang="en-US" sz="2600"/>
              <a:t>Demographic Analysis</a:t>
            </a:r>
            <a:r>
              <a:rPr lang="en-US" sz="2600"/>
              <a:t>: how to determine what languages are most common in targeted areas, collaboration with community and external partners</a:t>
            </a:r>
            <a:endParaRPr sz="2600"/>
          </a:p>
          <a:p>
            <a:pPr indent="0" lvl="0" marL="0" rtl="0" algn="l">
              <a:spcBef>
                <a:spcPts val="1000"/>
              </a:spcBef>
              <a:spcAft>
                <a:spcPts val="0"/>
              </a:spcAft>
              <a:buNone/>
            </a:pPr>
            <a:r>
              <a:t/>
            </a:r>
            <a:endParaRPr/>
          </a:p>
        </p:txBody>
      </p:sp>
      <p:sp>
        <p:nvSpPr>
          <p:cNvPr id="491" name="Google Shape;491;g3465c2a09bb_1_64"/>
          <p:cNvSpPr txBox="1"/>
          <p:nvPr>
            <p:ph idx="2" type="body"/>
          </p:nvPr>
        </p:nvSpPr>
        <p:spPr>
          <a:xfrm>
            <a:off x="1814824" y="820126"/>
            <a:ext cx="8020200" cy="1093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100"/>
              <a:t>PB Language Access Methodology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465c2a09bb_1_70"/>
          <p:cNvSpPr txBox="1"/>
          <p:nvPr>
            <p:ph idx="1" type="body"/>
          </p:nvPr>
        </p:nvSpPr>
        <p:spPr>
          <a:xfrm>
            <a:off x="1529750" y="2017450"/>
            <a:ext cx="9251700" cy="3670800"/>
          </a:xfrm>
          <a:prstGeom prst="rect">
            <a:avLst/>
          </a:prstGeom>
        </p:spPr>
        <p:txBody>
          <a:bodyPr anchorCtr="0" anchor="t" bIns="45700" lIns="91425" spcFirstLastPara="1" rIns="91425" wrap="square" tIns="45700">
            <a:noAutofit/>
          </a:bodyPr>
          <a:lstStyle/>
          <a:p>
            <a:pPr indent="-393700" lvl="1" marL="914400" rtl="0" algn="l">
              <a:lnSpc>
                <a:spcPct val="100000"/>
              </a:lnSpc>
              <a:spcBef>
                <a:spcPts val="0"/>
              </a:spcBef>
              <a:spcAft>
                <a:spcPts val="0"/>
              </a:spcAft>
              <a:buSzPts val="2600"/>
              <a:buFont typeface="Verdana"/>
              <a:buChar char="○"/>
            </a:pPr>
            <a:r>
              <a:rPr b="1" lang="en-US" sz="2600"/>
              <a:t>Using data </a:t>
            </a:r>
            <a:r>
              <a:rPr lang="en-US" sz="2600"/>
              <a:t>to bring appropriate and adequate number of in-language materials </a:t>
            </a:r>
            <a:endParaRPr sz="2600"/>
          </a:p>
          <a:p>
            <a:pPr indent="-393700" lvl="1" marL="914400" rtl="0" algn="l">
              <a:lnSpc>
                <a:spcPct val="100000"/>
              </a:lnSpc>
              <a:spcBef>
                <a:spcPts val="0"/>
              </a:spcBef>
              <a:spcAft>
                <a:spcPts val="0"/>
              </a:spcAft>
              <a:buSzPts val="2600"/>
              <a:buFont typeface="Verdana"/>
              <a:buChar char="○"/>
            </a:pPr>
            <a:r>
              <a:rPr b="1" lang="en-US" sz="2600"/>
              <a:t>Tips for conducting proactive engagement </a:t>
            </a:r>
            <a:r>
              <a:rPr lang="en-US" sz="2600"/>
              <a:t>with language communities</a:t>
            </a:r>
            <a:endParaRPr sz="2600"/>
          </a:p>
          <a:p>
            <a:pPr indent="-393700" lvl="1" marL="914400" rtl="0" algn="l">
              <a:lnSpc>
                <a:spcPct val="100000"/>
              </a:lnSpc>
              <a:spcBef>
                <a:spcPts val="0"/>
              </a:spcBef>
              <a:spcAft>
                <a:spcPts val="0"/>
              </a:spcAft>
              <a:buSzPts val="2600"/>
              <a:buFont typeface="Verdana"/>
              <a:buChar char="○"/>
            </a:pPr>
            <a:r>
              <a:rPr b="1" lang="en-US" sz="2600"/>
              <a:t>Training of Volunteers</a:t>
            </a:r>
            <a:r>
              <a:rPr lang="en-US" sz="2600"/>
              <a:t> for cultural competency and LEP interactions</a:t>
            </a:r>
            <a:endParaRPr sz="2600"/>
          </a:p>
          <a:p>
            <a:pPr indent="-393700" lvl="1" marL="914400" rtl="0" algn="l">
              <a:lnSpc>
                <a:spcPct val="100000"/>
              </a:lnSpc>
              <a:spcBef>
                <a:spcPts val="0"/>
              </a:spcBef>
              <a:spcAft>
                <a:spcPts val="0"/>
              </a:spcAft>
              <a:buSzPts val="2600"/>
              <a:buFont typeface="Verdana"/>
              <a:buChar char="○"/>
            </a:pPr>
            <a:r>
              <a:rPr b="1" lang="en-US" sz="2600"/>
              <a:t>Tips on Interpretation</a:t>
            </a:r>
            <a:endParaRPr b="1" sz="2600"/>
          </a:p>
          <a:p>
            <a:pPr indent="-393700" lvl="1" marL="914400" rtl="0" algn="l">
              <a:lnSpc>
                <a:spcPct val="100000"/>
              </a:lnSpc>
              <a:spcBef>
                <a:spcPts val="0"/>
              </a:spcBef>
              <a:spcAft>
                <a:spcPts val="0"/>
              </a:spcAft>
              <a:buSzPts val="2600"/>
              <a:buFont typeface="Verdana"/>
              <a:buChar char="○"/>
            </a:pPr>
            <a:r>
              <a:rPr b="1" lang="en-US" sz="2600"/>
              <a:t>Best practices for Language communities by Phase</a:t>
            </a:r>
            <a:endParaRPr b="1" sz="2600"/>
          </a:p>
          <a:p>
            <a:pPr indent="0" lvl="0" marL="0" rtl="0" algn="l">
              <a:spcBef>
                <a:spcPts val="1000"/>
              </a:spcBef>
              <a:spcAft>
                <a:spcPts val="0"/>
              </a:spcAft>
              <a:buNone/>
            </a:pPr>
            <a:r>
              <a:t/>
            </a:r>
            <a:endParaRPr/>
          </a:p>
        </p:txBody>
      </p:sp>
      <p:sp>
        <p:nvSpPr>
          <p:cNvPr id="498" name="Google Shape;498;g3465c2a09bb_1_70"/>
          <p:cNvSpPr txBox="1"/>
          <p:nvPr>
            <p:ph idx="2" type="body"/>
          </p:nvPr>
        </p:nvSpPr>
        <p:spPr>
          <a:xfrm>
            <a:off x="1804575" y="923650"/>
            <a:ext cx="88908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PB Language Access (continued)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3465c2a09bb_1_76"/>
          <p:cNvSpPr txBox="1"/>
          <p:nvPr>
            <p:ph idx="1" type="body"/>
          </p:nvPr>
        </p:nvSpPr>
        <p:spPr>
          <a:xfrm>
            <a:off x="1451975" y="1685325"/>
            <a:ext cx="9839700" cy="3891300"/>
          </a:xfrm>
          <a:prstGeom prst="rect">
            <a:avLst/>
          </a:prstGeom>
        </p:spPr>
        <p:txBody>
          <a:bodyPr anchorCtr="0" anchor="t" bIns="45700" lIns="91425" spcFirstLastPara="1" rIns="91425" wrap="square" tIns="45700">
            <a:noAutofit/>
          </a:bodyPr>
          <a:lstStyle/>
          <a:p>
            <a:pPr indent="-393700" lvl="0" marL="457200" rtl="0" algn="l">
              <a:lnSpc>
                <a:spcPct val="100000"/>
              </a:lnSpc>
              <a:spcBef>
                <a:spcPts val="0"/>
              </a:spcBef>
              <a:spcAft>
                <a:spcPts val="0"/>
              </a:spcAft>
              <a:buSzPts val="2600"/>
              <a:buFont typeface="Verdana"/>
              <a:buChar char="●"/>
            </a:pPr>
            <a:r>
              <a:rPr lang="en-US" sz="2600"/>
              <a:t>Ballots for all 5 boroughs have been translated into all LL30 languages plus Yiddish and Italian</a:t>
            </a:r>
            <a:endParaRPr sz="2600"/>
          </a:p>
          <a:p>
            <a:pPr indent="-393700" lvl="0" marL="457200" rtl="0" algn="l">
              <a:lnSpc>
                <a:spcPct val="100000"/>
              </a:lnSpc>
              <a:spcBef>
                <a:spcPts val="0"/>
              </a:spcBef>
              <a:spcAft>
                <a:spcPts val="0"/>
              </a:spcAft>
              <a:buSzPts val="2600"/>
              <a:buFont typeface="Verdana"/>
              <a:buChar char="●"/>
            </a:pPr>
            <a:r>
              <a:rPr lang="en-US" sz="2600"/>
              <a:t>Language Access planning stages for voting phase to ensure inclusive participation</a:t>
            </a:r>
            <a:endParaRPr sz="2600"/>
          </a:p>
          <a:p>
            <a:pPr indent="-393700" lvl="0" marL="457200" rtl="0" algn="l">
              <a:lnSpc>
                <a:spcPct val="100000"/>
              </a:lnSpc>
              <a:spcBef>
                <a:spcPts val="0"/>
              </a:spcBef>
              <a:spcAft>
                <a:spcPts val="0"/>
              </a:spcAft>
              <a:buSzPts val="2600"/>
              <a:buFont typeface="Verdana"/>
              <a:buChar char="●"/>
            </a:pPr>
            <a:r>
              <a:rPr lang="en-US" sz="2600"/>
              <a:t>Ballots for flagship events have top 3 languages (after Spanish) </a:t>
            </a:r>
            <a:endParaRPr sz="2600"/>
          </a:p>
          <a:p>
            <a:pPr indent="-393700" lvl="0" marL="457200" rtl="0" algn="l">
              <a:lnSpc>
                <a:spcPct val="100000"/>
              </a:lnSpc>
              <a:spcBef>
                <a:spcPts val="0"/>
              </a:spcBef>
              <a:spcAft>
                <a:spcPts val="0"/>
              </a:spcAft>
              <a:buSzPts val="2600"/>
              <a:buFont typeface="Verdana"/>
              <a:buChar char="●"/>
            </a:pPr>
            <a:r>
              <a:rPr lang="en-US" sz="2600"/>
              <a:t>iPads will be used in case of additional language needs at flagship events</a:t>
            </a:r>
            <a:endParaRPr sz="2600"/>
          </a:p>
          <a:p>
            <a:pPr indent="0" lvl="0" marL="0" rtl="0" algn="l">
              <a:spcBef>
                <a:spcPts val="1000"/>
              </a:spcBef>
              <a:spcAft>
                <a:spcPts val="0"/>
              </a:spcAft>
              <a:buNone/>
            </a:pPr>
            <a:r>
              <a:t/>
            </a:r>
            <a:endParaRPr/>
          </a:p>
        </p:txBody>
      </p:sp>
      <p:sp>
        <p:nvSpPr>
          <p:cNvPr id="505" name="Google Shape;505;g3465c2a09bb_1_76"/>
          <p:cNvSpPr txBox="1"/>
          <p:nvPr>
            <p:ph idx="2" type="body"/>
          </p:nvPr>
        </p:nvSpPr>
        <p:spPr>
          <a:xfrm>
            <a:off x="1804575" y="923650"/>
            <a:ext cx="88131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a:t>PB Language Access (continued)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341f52f3dc2_7_24"/>
          <p:cNvSpPr txBox="1"/>
          <p:nvPr>
            <p:ph idx="2" type="body"/>
          </p:nvPr>
        </p:nvSpPr>
        <p:spPr>
          <a:xfrm>
            <a:off x="843075" y="923650"/>
            <a:ext cx="8981700" cy="686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100"/>
              <a:t>Volunteer Management Overview</a:t>
            </a:r>
            <a:endParaRPr sz="3100"/>
          </a:p>
        </p:txBody>
      </p:sp>
      <p:sp>
        <p:nvSpPr>
          <p:cNvPr id="512" name="Google Shape;512;g341f52f3dc2_7_24"/>
          <p:cNvSpPr txBox="1"/>
          <p:nvPr/>
        </p:nvSpPr>
        <p:spPr>
          <a:xfrm>
            <a:off x="1023550" y="1407600"/>
            <a:ext cx="10332900" cy="44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solidFill>
                <a:schemeClr val="dk1"/>
              </a:solidFill>
              <a:latin typeface="Verdana"/>
              <a:ea typeface="Verdana"/>
              <a:cs typeface="Verdana"/>
              <a:sym typeface="Verdana"/>
            </a:endParaRPr>
          </a:p>
          <a:p>
            <a:pPr indent="-368300" lvl="0" marL="457200" rtl="0" algn="l">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This initiative is primarily organized and managed by the Outreach Team: </a:t>
            </a:r>
            <a:r>
              <a:rPr lang="en-US" sz="2200">
                <a:solidFill>
                  <a:schemeClr val="dk1"/>
                </a:solidFill>
                <a:latin typeface="Verdana"/>
                <a:ea typeface="Verdana"/>
                <a:cs typeface="Verdana"/>
                <a:sym typeface="Verdana"/>
              </a:rPr>
              <a:t>Barbara Williams, Anthony Carrion, Catherine Gao and Samira Zeru</a:t>
            </a:r>
            <a:endParaRPr sz="2200">
              <a:solidFill>
                <a:schemeClr val="dk1"/>
              </a:solidFill>
              <a:latin typeface="Verdana"/>
              <a:ea typeface="Verdana"/>
              <a:cs typeface="Verdana"/>
              <a:sym typeface="Verdana"/>
            </a:endParaRPr>
          </a:p>
          <a:p>
            <a:pPr indent="0" lvl="0" marL="457200" rtl="0" algn="l">
              <a:spcBef>
                <a:spcPts val="0"/>
              </a:spcBef>
              <a:spcAft>
                <a:spcPts val="0"/>
              </a:spcAft>
              <a:buNone/>
            </a:pPr>
            <a:r>
              <a:t/>
            </a:r>
            <a:endParaRPr sz="2200">
              <a:solidFill>
                <a:schemeClr val="dk1"/>
              </a:solidFill>
              <a:latin typeface="Verdana"/>
              <a:ea typeface="Verdana"/>
              <a:cs typeface="Verdana"/>
              <a:sym typeface="Verdana"/>
            </a:endParaRPr>
          </a:p>
          <a:p>
            <a:pPr indent="-368300" lvl="0" marL="457200" rtl="0" algn="l">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Thanks to the funding from the NYC Service Grant, we have the resources to recruit, train, manage, and retain volunteers effectively.</a:t>
            </a:r>
            <a:endParaRPr sz="2200">
              <a:solidFill>
                <a:schemeClr val="dk1"/>
              </a:solidFill>
              <a:latin typeface="Verdana"/>
              <a:ea typeface="Verdana"/>
              <a:cs typeface="Verdana"/>
              <a:sym typeface="Verdana"/>
            </a:endParaRPr>
          </a:p>
          <a:p>
            <a:pPr indent="0" lvl="0" marL="457200" rtl="0" algn="l">
              <a:spcBef>
                <a:spcPts val="0"/>
              </a:spcBef>
              <a:spcAft>
                <a:spcPts val="0"/>
              </a:spcAft>
              <a:buNone/>
            </a:pPr>
            <a:r>
              <a:t/>
            </a:r>
            <a:endParaRPr sz="2200">
              <a:solidFill>
                <a:schemeClr val="dk1"/>
              </a:solidFill>
              <a:latin typeface="Verdana"/>
              <a:ea typeface="Verdana"/>
              <a:cs typeface="Verdana"/>
              <a:sym typeface="Verdana"/>
            </a:endParaRPr>
          </a:p>
          <a:p>
            <a:pPr indent="-368300" lvl="0" marL="457200" rtl="0" algn="l">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With the support of a dedicated Volunteer Coordinator, our team has successfully spearheaded volunteer efforts at the Civic Engagement Center (CEC) over the past two years.</a:t>
            </a:r>
            <a:endParaRPr sz="22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43e1e08b8a_2_7"/>
          <p:cNvSpPr txBox="1"/>
          <p:nvPr>
            <p:ph idx="2" type="body"/>
          </p:nvPr>
        </p:nvSpPr>
        <p:spPr>
          <a:xfrm>
            <a:off x="1814674" y="991676"/>
            <a:ext cx="8020200" cy="1093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200"/>
              <a:t>Ambassador </a:t>
            </a:r>
            <a:r>
              <a:rPr lang="en-US" sz="2900"/>
              <a:t>Program</a:t>
            </a:r>
            <a:endParaRPr sz="3200"/>
          </a:p>
          <a:p>
            <a:pPr indent="0" lvl="0" marL="0" rtl="0" algn="l">
              <a:spcBef>
                <a:spcPts val="1000"/>
              </a:spcBef>
              <a:spcAft>
                <a:spcPts val="0"/>
              </a:spcAft>
              <a:buNone/>
            </a:pPr>
            <a:r>
              <a:t/>
            </a:r>
            <a:endParaRPr/>
          </a:p>
        </p:txBody>
      </p:sp>
      <p:pic>
        <p:nvPicPr>
          <p:cNvPr descr="Image.jpeg" id="519" name="Google Shape;519;g343e1e08b8a_2_7"/>
          <p:cNvPicPr preferRelativeResize="0"/>
          <p:nvPr/>
        </p:nvPicPr>
        <p:blipFill>
          <a:blip r:embed="rId3">
            <a:alphaModFix/>
          </a:blip>
          <a:stretch>
            <a:fillRect/>
          </a:stretch>
        </p:blipFill>
        <p:spPr>
          <a:xfrm>
            <a:off x="1631351" y="1550100"/>
            <a:ext cx="7549301" cy="43615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343e1e08b8a_2_0"/>
          <p:cNvSpPr txBox="1"/>
          <p:nvPr>
            <p:ph idx="1" type="body"/>
          </p:nvPr>
        </p:nvSpPr>
        <p:spPr>
          <a:xfrm>
            <a:off x="942475" y="1664375"/>
            <a:ext cx="9725700" cy="4511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A Vote Ambassador is a volunteer who conducts in-person outreach - canvassing, tabling at events, etc. - in communities throughout New York City to increase voter participation in The People’s Money.</a:t>
            </a:r>
            <a:endParaRPr sz="1800"/>
          </a:p>
          <a:p>
            <a:pPr indent="0" lvl="0" marL="0" rtl="0" algn="l">
              <a:spcBef>
                <a:spcPts val="1000"/>
              </a:spcBef>
              <a:spcAft>
                <a:spcPts val="0"/>
              </a:spcAft>
              <a:buNone/>
            </a:pPr>
            <a:r>
              <a:rPr lang="en-US" sz="1800"/>
              <a:t>Third year of running this program with 33 volunteers who were retained over the first 2 years.</a:t>
            </a:r>
            <a:endParaRPr sz="1800"/>
          </a:p>
          <a:p>
            <a:pPr indent="0" lvl="0" marL="0" rtl="0" algn="l">
              <a:spcBef>
                <a:spcPts val="1000"/>
              </a:spcBef>
              <a:spcAft>
                <a:spcPts val="0"/>
              </a:spcAft>
              <a:buNone/>
            </a:pPr>
            <a:r>
              <a:rPr lang="en-US" sz="1800"/>
              <a:t>This year goal is to have 30 volunteers:8 volunteers Brooklyn, 8 volunteers in Queens, 8 volunteers Manhattan, 4 volunteers Bronx and 2 volunteers Staten Island. </a:t>
            </a:r>
            <a:endParaRPr sz="1800"/>
          </a:p>
          <a:p>
            <a:pPr indent="0" lvl="0" marL="0" rtl="0" algn="l">
              <a:spcBef>
                <a:spcPts val="1000"/>
              </a:spcBef>
              <a:spcAft>
                <a:spcPts val="0"/>
              </a:spcAft>
              <a:buNone/>
            </a:pPr>
            <a:r>
              <a:rPr lang="en-US" sz="1800"/>
              <a:t>Communities we </a:t>
            </a:r>
            <a:r>
              <a:rPr lang="en-US" sz="1800"/>
              <a:t>will</a:t>
            </a:r>
            <a:r>
              <a:rPr lang="en-US" sz="1800"/>
              <a:t> cover consist of geographic and language gaps from previous years.</a:t>
            </a:r>
            <a:endParaRPr sz="1800"/>
          </a:p>
          <a:p>
            <a:pPr indent="0" lvl="0" marL="0" rtl="0" algn="l">
              <a:spcBef>
                <a:spcPts val="1000"/>
              </a:spcBef>
              <a:spcAft>
                <a:spcPts val="0"/>
              </a:spcAft>
              <a:buNone/>
            </a:pPr>
            <a:r>
              <a:rPr lang="en-US" sz="1800"/>
              <a:t> </a:t>
            </a:r>
            <a:endParaRPr sz="1800"/>
          </a:p>
          <a:p>
            <a:pPr indent="0" lvl="0" marL="0" rtl="0" algn="l">
              <a:spcBef>
                <a:spcPts val="1000"/>
              </a:spcBef>
              <a:spcAft>
                <a:spcPts val="0"/>
              </a:spcAft>
              <a:buNone/>
            </a:pPr>
            <a:r>
              <a:t/>
            </a:r>
            <a:endParaRPr sz="1800"/>
          </a:p>
        </p:txBody>
      </p:sp>
      <p:sp>
        <p:nvSpPr>
          <p:cNvPr id="526" name="Google Shape;526;g343e1e08b8a_2_0"/>
          <p:cNvSpPr txBox="1"/>
          <p:nvPr>
            <p:ph idx="2" type="body"/>
          </p:nvPr>
        </p:nvSpPr>
        <p:spPr>
          <a:xfrm>
            <a:off x="852749" y="831276"/>
            <a:ext cx="8020200" cy="1093800"/>
          </a:xfrm>
          <a:prstGeom prst="rect">
            <a:avLst/>
          </a:prstGeom>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a:t>Ambassador </a:t>
            </a:r>
            <a:r>
              <a:rPr lang="en-US" sz="3100"/>
              <a:t>Program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34383919b1f_0_90"/>
          <p:cNvSpPr txBox="1"/>
          <p:nvPr>
            <p:ph idx="1" type="body"/>
          </p:nvPr>
        </p:nvSpPr>
        <p:spPr>
          <a:xfrm>
            <a:off x="6138531" y="1873843"/>
            <a:ext cx="5370900" cy="36090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Font typeface="Verdana"/>
              <a:buChar char="●"/>
            </a:pPr>
            <a:r>
              <a:rPr lang="en-US" sz="1800">
                <a:highlight>
                  <a:schemeClr val="lt1"/>
                </a:highlight>
              </a:rPr>
              <a:t>A Community Facilitator (CF) is a trusted CEC representative </a:t>
            </a:r>
            <a:r>
              <a:rPr lang="en-US" sz="1800"/>
              <a:t>who facilitates both virtual and in-person vote sessions to increase voter participation and public awareness.</a:t>
            </a:r>
            <a:endParaRPr sz="1800"/>
          </a:p>
          <a:p>
            <a:pPr indent="0" lvl="0" marL="457200" rtl="0" algn="l">
              <a:lnSpc>
                <a:spcPct val="115000"/>
              </a:lnSpc>
              <a:spcBef>
                <a:spcPts val="0"/>
              </a:spcBef>
              <a:spcAft>
                <a:spcPts val="0"/>
              </a:spcAft>
              <a:buClr>
                <a:schemeClr val="dk1"/>
              </a:buClr>
              <a:buSzPts val="1100"/>
              <a:buFont typeface="Arial"/>
              <a:buNone/>
            </a:pPr>
            <a:r>
              <a:t/>
            </a:r>
            <a:endParaRPr sz="1800"/>
          </a:p>
          <a:p>
            <a:pPr indent="-342900" lvl="0" marL="457200" rtl="0" algn="l">
              <a:lnSpc>
                <a:spcPct val="115000"/>
              </a:lnSpc>
              <a:spcBef>
                <a:spcPts val="0"/>
              </a:spcBef>
              <a:spcAft>
                <a:spcPts val="0"/>
              </a:spcAft>
              <a:buSzPts val="1800"/>
              <a:buFont typeface="Verdana"/>
              <a:buChar char="●"/>
            </a:pPr>
            <a:r>
              <a:rPr lang="en-US" sz="1800"/>
              <a:t>10 to 12 CFs will be recruited from those who participated in Phase 1 Idea Generation</a:t>
            </a:r>
            <a:endParaRPr sz="1800"/>
          </a:p>
          <a:p>
            <a:pPr indent="0" lvl="0" marL="457200" rtl="0" algn="l">
              <a:lnSpc>
                <a:spcPct val="115000"/>
              </a:lnSpc>
              <a:spcBef>
                <a:spcPts val="0"/>
              </a:spcBef>
              <a:spcAft>
                <a:spcPts val="0"/>
              </a:spcAft>
              <a:buClr>
                <a:schemeClr val="dk1"/>
              </a:buClr>
              <a:buSzPts val="1100"/>
              <a:buFont typeface="Arial"/>
              <a:buNone/>
            </a:pPr>
            <a:r>
              <a:t/>
            </a:r>
            <a:endParaRPr sz="1800"/>
          </a:p>
          <a:p>
            <a:pPr indent="-342900" lvl="0" marL="457200" rtl="0" algn="l">
              <a:lnSpc>
                <a:spcPct val="115000"/>
              </a:lnSpc>
              <a:spcBef>
                <a:spcPts val="0"/>
              </a:spcBef>
              <a:spcAft>
                <a:spcPts val="0"/>
              </a:spcAft>
              <a:buSzPts val="1800"/>
              <a:buFont typeface="Verdana"/>
              <a:buChar char="●"/>
            </a:pPr>
            <a:r>
              <a:rPr lang="en-US" sz="1800"/>
              <a:t>Each CF will facilitate 3 to 5 vote sessions</a:t>
            </a:r>
            <a:endParaRPr/>
          </a:p>
        </p:txBody>
      </p:sp>
      <p:sp>
        <p:nvSpPr>
          <p:cNvPr id="533" name="Google Shape;533;g34383919b1f_0_90"/>
          <p:cNvSpPr txBox="1"/>
          <p:nvPr>
            <p:ph idx="3" type="body"/>
          </p:nvPr>
        </p:nvSpPr>
        <p:spPr>
          <a:xfrm>
            <a:off x="6138514" y="232305"/>
            <a:ext cx="5370900" cy="731400"/>
          </a:xfrm>
          <a:prstGeom prst="rect">
            <a:avLst/>
          </a:prstGeom>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US" sz="3100"/>
              <a:t>Community Facilitators</a:t>
            </a:r>
            <a:endParaRPr/>
          </a:p>
        </p:txBody>
      </p:sp>
      <p:pic>
        <p:nvPicPr>
          <p:cNvPr id="534" name="Google Shape;534;g34383919b1f_0_90" title="2024_11_15_FundingEvent-4317.jpg"/>
          <p:cNvPicPr preferRelativeResize="0"/>
          <p:nvPr/>
        </p:nvPicPr>
        <p:blipFill rotWithShape="1">
          <a:blip r:embed="rId3">
            <a:alphaModFix/>
          </a:blip>
          <a:srcRect b="0" l="24585" r="13967" t="29088"/>
          <a:stretch/>
        </p:blipFill>
        <p:spPr>
          <a:xfrm>
            <a:off x="462800" y="1423999"/>
            <a:ext cx="5467402" cy="42112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6"/>
          <p:cNvSpPr txBox="1"/>
          <p:nvPr/>
        </p:nvSpPr>
        <p:spPr>
          <a:xfrm>
            <a:off x="1445475" y="1329600"/>
            <a:ext cx="9369000" cy="49776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Attendance​</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Approval of Meeting Minutes from February 6, 2025</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lang="en-US" sz="1800">
                <a:solidFill>
                  <a:schemeClr val="dk1"/>
                </a:solidFill>
                <a:highlight>
                  <a:schemeClr val="lt1"/>
                </a:highlight>
                <a:latin typeface="Verdana"/>
                <a:ea typeface="Verdana"/>
                <a:cs typeface="Verdana"/>
                <a:sym typeface="Verdana"/>
              </a:rPr>
              <a:t>CEC Values Reaffirmation</a:t>
            </a:r>
            <a:endParaRPr sz="1800">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Program Updates</a:t>
            </a:r>
            <a:endParaRPr b="0" i="0" sz="1800" u="none" cap="none" strike="noStrike">
              <a:solidFill>
                <a:schemeClr val="dk1"/>
              </a:solidFill>
              <a:highlight>
                <a:srgbClr val="FFFFFF"/>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Voter Language Assistance and May/June Primary Elections</a:t>
            </a:r>
            <a:endParaRPr sz="1800">
              <a:solidFill>
                <a:schemeClr val="dk1"/>
              </a:solidFill>
              <a:highlight>
                <a:schemeClr val="lt1"/>
              </a:highlight>
              <a:latin typeface="Verdana"/>
              <a:ea typeface="Verdana"/>
              <a:cs typeface="Verdana"/>
              <a:sym typeface="Verdana"/>
            </a:endParaRPr>
          </a:p>
          <a:p>
            <a:pPr indent="-342900" lvl="1" marL="91440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Community Boards Member Trainings &amp; Engagement</a:t>
            </a:r>
            <a:endParaRPr sz="1800">
              <a:solidFill>
                <a:schemeClr val="dk1"/>
              </a:solidFill>
              <a:highlight>
                <a:schemeClr val="lt1"/>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The People’s Money Participatory Budgeting</a:t>
            </a:r>
            <a:endParaRPr sz="1800">
              <a:solidFill>
                <a:schemeClr val="dk1"/>
              </a:solidFill>
              <a:highlight>
                <a:schemeClr val="lt1"/>
              </a:highlight>
              <a:latin typeface="Verdana"/>
              <a:ea typeface="Verdana"/>
              <a:cs typeface="Verdana"/>
              <a:sym typeface="Verdana"/>
            </a:endParaRPr>
          </a:p>
          <a:p>
            <a:pPr indent="-342900" lvl="2" marL="13716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Borough Assembly Recap</a:t>
            </a:r>
            <a:endParaRPr sz="1800">
              <a:solidFill>
                <a:schemeClr val="dk1"/>
              </a:solidFill>
              <a:highlight>
                <a:schemeClr val="lt1"/>
              </a:highlight>
              <a:latin typeface="Verdana"/>
              <a:ea typeface="Verdana"/>
              <a:cs typeface="Verdana"/>
              <a:sym typeface="Verdana"/>
            </a:endParaRPr>
          </a:p>
          <a:p>
            <a:pPr indent="-342900" lvl="2" marL="13716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Vote Phase Preview</a:t>
            </a:r>
            <a:endParaRPr sz="1800">
              <a:solidFill>
                <a:schemeClr val="dk1"/>
              </a:solidFill>
              <a:highlight>
                <a:schemeClr val="lt1"/>
              </a:highlight>
              <a:latin typeface="Verdana"/>
              <a:ea typeface="Verdana"/>
              <a:cs typeface="Verdana"/>
              <a:sym typeface="Verdana"/>
            </a:endParaRPr>
          </a:p>
          <a:p>
            <a:pPr indent="-342900" lvl="3" marL="18288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Language Access, Volunteer Program, Engagement Strategies</a:t>
            </a:r>
            <a:endParaRPr sz="1800">
              <a:solidFill>
                <a:schemeClr val="dk1"/>
              </a:solidFill>
              <a:highlight>
                <a:schemeClr val="lt1"/>
              </a:highlight>
              <a:latin typeface="Verdana"/>
              <a:ea typeface="Verdana"/>
              <a:cs typeface="Verdana"/>
              <a:sym typeface="Verdana"/>
            </a:endParaRPr>
          </a:p>
          <a:p>
            <a:pPr indent="-342900" lvl="2" marL="13716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Implementation Projects Presentations &amp; April 30 Showcase</a:t>
            </a:r>
            <a:endParaRPr sz="1800">
              <a:solidFill>
                <a:schemeClr val="dk1"/>
              </a:solidFill>
              <a:highlight>
                <a:schemeClr val="lt1"/>
              </a:highlight>
              <a:latin typeface="Verdana"/>
              <a:ea typeface="Verdana"/>
              <a:cs typeface="Verdana"/>
              <a:sym typeface="Verdana"/>
            </a:endParaRPr>
          </a:p>
          <a:p>
            <a:pPr indent="-342900" lvl="1" marL="9144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TRIE Neighborhood Initiative Updates</a:t>
            </a:r>
            <a:endParaRPr sz="1800">
              <a:solidFill>
                <a:schemeClr val="dk1"/>
              </a:solidFill>
              <a:highlight>
                <a:schemeClr val="lt1"/>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Digity Equity team introduction</a:t>
            </a:r>
            <a:endParaRPr sz="1800">
              <a:solidFill>
                <a:schemeClr val="dk1"/>
              </a:solidFill>
              <a:highlight>
                <a:schemeClr val="lt1"/>
              </a:highlight>
              <a:latin typeface="Verdana"/>
              <a:ea typeface="Verdana"/>
              <a:cs typeface="Verdana"/>
              <a:sym typeface="Verdana"/>
            </a:endParaRPr>
          </a:p>
          <a:p>
            <a:pPr indent="-342900" lvl="0" marL="457200" marR="0" rtl="0" algn="l">
              <a:lnSpc>
                <a:spcPct val="114999"/>
              </a:lnSpc>
              <a:spcBef>
                <a:spcPts val="1000"/>
              </a:spcBef>
              <a:spcAft>
                <a:spcPts val="0"/>
              </a:spcAft>
              <a:buClr>
                <a:srgbClr val="000000"/>
              </a:buClr>
              <a:buSzPts val="1800"/>
              <a:buFont typeface="Arial"/>
              <a:buAutoNum type="arabicPeriod"/>
            </a:pPr>
            <a:r>
              <a:rPr b="0" i="0" lang="en-US" sz="1800" u="none" cap="none" strike="noStrike">
                <a:solidFill>
                  <a:schemeClr val="dk1"/>
                </a:solidFill>
                <a:highlight>
                  <a:srgbClr val="FFFFFF"/>
                </a:highlight>
                <a:latin typeface="Verdana"/>
                <a:ea typeface="Verdana"/>
                <a:cs typeface="Verdana"/>
                <a:sym typeface="Verdana"/>
              </a:rPr>
              <a:t>Public Comment</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p:txBody>
      </p:sp>
      <p:sp>
        <p:nvSpPr>
          <p:cNvPr id="322" name="Google Shape;322;p6"/>
          <p:cNvSpPr txBox="1"/>
          <p:nvPr/>
        </p:nvSpPr>
        <p:spPr>
          <a:xfrm>
            <a:off x="1300925" y="674550"/>
            <a:ext cx="8078700" cy="6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Agenda</a:t>
            </a:r>
            <a:endParaRPr b="1" i="0" sz="2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34704001406_1_7"/>
          <p:cNvSpPr txBox="1"/>
          <p:nvPr>
            <p:ph idx="3" type="body"/>
          </p:nvPr>
        </p:nvSpPr>
        <p:spPr>
          <a:xfrm>
            <a:off x="602249" y="998000"/>
            <a:ext cx="5741100" cy="7314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1000"/>
              </a:spcBef>
              <a:spcAft>
                <a:spcPts val="0"/>
              </a:spcAft>
              <a:buClr>
                <a:schemeClr val="dk1"/>
              </a:buClr>
              <a:buSzPts val="3400"/>
              <a:buNone/>
            </a:pPr>
            <a:r>
              <a:rPr lang="en-US" sz="3000"/>
              <a:t>Vote Phase Engagement </a:t>
            </a:r>
            <a:endParaRPr sz="3000"/>
          </a:p>
        </p:txBody>
      </p:sp>
      <p:sp>
        <p:nvSpPr>
          <p:cNvPr id="540" name="Google Shape;540;g34704001406_1_7"/>
          <p:cNvSpPr txBox="1"/>
          <p:nvPr>
            <p:ph idx="1" type="body"/>
          </p:nvPr>
        </p:nvSpPr>
        <p:spPr>
          <a:xfrm>
            <a:off x="782000" y="1830950"/>
            <a:ext cx="5123400" cy="4522200"/>
          </a:xfrm>
          <a:prstGeom prst="rect">
            <a:avLst/>
          </a:prstGeom>
          <a:noFill/>
          <a:ln>
            <a:noFill/>
          </a:ln>
        </p:spPr>
        <p:txBody>
          <a:bodyPr anchorCtr="0" anchor="t" bIns="45700" lIns="91425" spcFirstLastPara="1" rIns="91425" wrap="square" tIns="45700">
            <a:noAutofit/>
          </a:bodyPr>
          <a:lstStyle/>
          <a:p>
            <a:pPr indent="-368300" lvl="0" marL="457200" rtl="0" algn="l">
              <a:lnSpc>
                <a:spcPct val="150000"/>
              </a:lnSpc>
              <a:spcBef>
                <a:spcPts val="1000"/>
              </a:spcBef>
              <a:spcAft>
                <a:spcPts val="0"/>
              </a:spcAft>
              <a:buSzPts val="2200"/>
              <a:buChar char="●"/>
            </a:pPr>
            <a:r>
              <a:rPr lang="en-US"/>
              <a:t>Dates: Wed May 14- Wed June 25- 6 weeks, includes Primary Day</a:t>
            </a:r>
            <a:endParaRPr/>
          </a:p>
          <a:p>
            <a:pPr indent="-368300" lvl="0" marL="457200" rtl="0" algn="l">
              <a:lnSpc>
                <a:spcPct val="150000"/>
              </a:lnSpc>
              <a:spcBef>
                <a:spcPts val="0"/>
              </a:spcBef>
              <a:spcAft>
                <a:spcPts val="0"/>
              </a:spcAft>
              <a:buSzPts val="2200"/>
              <a:buChar char="●"/>
            </a:pPr>
            <a:r>
              <a:rPr lang="en-US"/>
              <a:t>Partnerships with community based organizations</a:t>
            </a:r>
            <a:endParaRPr/>
          </a:p>
          <a:p>
            <a:pPr indent="-368300" lvl="0" marL="457200" rtl="0" algn="l">
              <a:lnSpc>
                <a:spcPct val="150000"/>
              </a:lnSpc>
              <a:spcBef>
                <a:spcPts val="0"/>
              </a:spcBef>
              <a:spcAft>
                <a:spcPts val="0"/>
              </a:spcAft>
              <a:buSzPts val="2200"/>
              <a:buChar char="●"/>
            </a:pPr>
            <a:r>
              <a:rPr lang="en-US"/>
              <a:t>Partnerships in TRIE neighborhoods</a:t>
            </a:r>
            <a:endParaRPr/>
          </a:p>
          <a:p>
            <a:pPr indent="-368300" lvl="0" marL="457200" rtl="0" algn="l">
              <a:lnSpc>
                <a:spcPct val="150000"/>
              </a:lnSpc>
              <a:spcBef>
                <a:spcPts val="0"/>
              </a:spcBef>
              <a:spcAft>
                <a:spcPts val="0"/>
              </a:spcAft>
              <a:buSzPts val="2200"/>
              <a:buChar char="●"/>
            </a:pPr>
            <a:r>
              <a:rPr lang="en-US"/>
              <a:t>Developing library partnerships</a:t>
            </a:r>
            <a:endParaRPr/>
          </a:p>
          <a:p>
            <a:pPr indent="-368300" lvl="0" marL="457200" rtl="0" algn="l">
              <a:lnSpc>
                <a:spcPct val="150000"/>
              </a:lnSpc>
              <a:spcBef>
                <a:spcPts val="0"/>
              </a:spcBef>
              <a:spcAft>
                <a:spcPts val="0"/>
              </a:spcAft>
              <a:buSzPts val="2200"/>
              <a:buChar char="●"/>
            </a:pPr>
            <a:r>
              <a:rPr lang="en-US"/>
              <a:t>Events (Flagships &amp; others)</a:t>
            </a:r>
            <a:endParaRPr/>
          </a:p>
          <a:p>
            <a:pPr indent="0" lvl="0" marL="1371600" rtl="0" algn="l">
              <a:lnSpc>
                <a:spcPct val="150000"/>
              </a:lnSpc>
              <a:spcBef>
                <a:spcPts val="1000"/>
              </a:spcBef>
              <a:spcAft>
                <a:spcPts val="0"/>
              </a:spcAft>
              <a:buNone/>
            </a:pPr>
            <a:r>
              <a:t/>
            </a:r>
            <a:endParaRPr/>
          </a:p>
          <a:p>
            <a:pPr indent="0" lvl="0" marL="1371600" rtl="0" algn="l">
              <a:lnSpc>
                <a:spcPct val="150000"/>
              </a:lnSpc>
              <a:spcBef>
                <a:spcPts val="1000"/>
              </a:spcBef>
              <a:spcAft>
                <a:spcPts val="0"/>
              </a:spcAft>
              <a:buNone/>
            </a:pPr>
            <a:r>
              <a:t/>
            </a:r>
            <a:endParaRPr/>
          </a:p>
          <a:p>
            <a:pPr indent="-228600" lvl="0" marL="457200" rtl="0" algn="l">
              <a:lnSpc>
                <a:spcPct val="150000"/>
              </a:lnSpc>
              <a:spcBef>
                <a:spcPts val="1000"/>
              </a:spcBef>
              <a:spcAft>
                <a:spcPts val="0"/>
              </a:spcAft>
              <a:buClr>
                <a:schemeClr val="dk1"/>
              </a:buClr>
              <a:buSzPts val="2200"/>
              <a:buNone/>
            </a:pPr>
            <a:r>
              <a:t/>
            </a:r>
            <a:endParaRPr/>
          </a:p>
        </p:txBody>
      </p:sp>
      <p:pic>
        <p:nvPicPr>
          <p:cNvPr id="541" name="Google Shape;541;g34704001406_1_7"/>
          <p:cNvPicPr preferRelativeResize="0"/>
          <p:nvPr>
            <p:ph idx="2" type="pic"/>
          </p:nvPr>
        </p:nvPicPr>
        <p:blipFill rotWithShape="1">
          <a:blip r:embed="rId3">
            <a:alphaModFix/>
          </a:blip>
          <a:srcRect b="35719" l="0" r="0" t="5753"/>
          <a:stretch/>
        </p:blipFill>
        <p:spPr>
          <a:xfrm>
            <a:off x="6130800" y="998000"/>
            <a:ext cx="5162100" cy="4522200"/>
          </a:xfrm>
          <a:prstGeom prst="roundRect">
            <a:avLst>
              <a:gd fmla="val 16667" name="adj"/>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4704001406_1_13"/>
          <p:cNvSpPr txBox="1"/>
          <p:nvPr>
            <p:ph idx="1" type="body"/>
          </p:nvPr>
        </p:nvSpPr>
        <p:spPr>
          <a:xfrm>
            <a:off x="853300" y="2245975"/>
            <a:ext cx="6403200" cy="33327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Char char="●"/>
            </a:pPr>
            <a:r>
              <a:rPr lang="en-US" sz="2000"/>
              <a:t>TRIE partners will host a Ballot Box in each of the 33 TRIE neighborhood Library Branches across the 5 Boroughs</a:t>
            </a:r>
            <a:endParaRPr sz="2000"/>
          </a:p>
          <a:p>
            <a:pPr indent="-355600" lvl="0" marL="457200" rtl="0" algn="l">
              <a:spcBef>
                <a:spcPts val="0"/>
              </a:spcBef>
              <a:spcAft>
                <a:spcPts val="0"/>
              </a:spcAft>
              <a:buSzPts val="2000"/>
              <a:buChar char="●"/>
            </a:pPr>
            <a:r>
              <a:rPr lang="en-US" sz="2000"/>
              <a:t>Offering all other NYPL, BPL, QPL branch managers the opportunity to host a ballot box, </a:t>
            </a:r>
            <a:r>
              <a:rPr lang="en-US" sz="2000">
                <a:extLst>
                  <a:ext uri="http://customooxmlschemas.google.com/">
                    <go:slidesCustomData xmlns:go="http://customooxmlschemas.google.com/" textRoundtripDataId="0"/>
                  </a:ext>
                </a:extLst>
              </a:rPr>
              <a:t>or</a:t>
            </a:r>
            <a:r>
              <a:rPr lang="en-US" sz="2000"/>
              <a:t> display a Library Specific Voting Poster </a:t>
            </a:r>
            <a:endParaRPr sz="2000"/>
          </a:p>
          <a:p>
            <a:pPr indent="-355600" lvl="1" marL="914400" rtl="0" algn="l">
              <a:spcBef>
                <a:spcPts val="0"/>
              </a:spcBef>
              <a:spcAft>
                <a:spcPts val="0"/>
              </a:spcAft>
              <a:buSzPts val="2000"/>
              <a:buChar char="○"/>
            </a:pPr>
            <a:r>
              <a:rPr lang="en-US" sz="2000"/>
              <a:t>Prioritizing branches with high foot traffic and can attend a training session</a:t>
            </a:r>
            <a:endParaRPr sz="2000"/>
          </a:p>
        </p:txBody>
      </p:sp>
      <p:sp>
        <p:nvSpPr>
          <p:cNvPr id="548" name="Google Shape;548;g34704001406_1_13"/>
          <p:cNvSpPr txBox="1"/>
          <p:nvPr>
            <p:ph idx="2" type="body"/>
          </p:nvPr>
        </p:nvSpPr>
        <p:spPr>
          <a:xfrm>
            <a:off x="843075" y="923650"/>
            <a:ext cx="89817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Library Partnerships</a:t>
            </a:r>
            <a:endParaRPr/>
          </a:p>
        </p:txBody>
      </p:sp>
      <p:pic>
        <p:nvPicPr>
          <p:cNvPr id="549" name="Google Shape;549;g34704001406_1_13"/>
          <p:cNvPicPr preferRelativeResize="0"/>
          <p:nvPr/>
        </p:nvPicPr>
        <p:blipFill>
          <a:blip r:embed="rId3">
            <a:alphaModFix/>
          </a:blip>
          <a:stretch>
            <a:fillRect/>
          </a:stretch>
        </p:blipFill>
        <p:spPr>
          <a:xfrm>
            <a:off x="7361250" y="1892975"/>
            <a:ext cx="4263800" cy="3197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34704001406_1_20"/>
          <p:cNvSpPr txBox="1"/>
          <p:nvPr>
            <p:ph idx="1" type="body"/>
          </p:nvPr>
        </p:nvSpPr>
        <p:spPr>
          <a:xfrm>
            <a:off x="853300" y="1835100"/>
            <a:ext cx="6298200" cy="3741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t>CEC will Be Hosting 5 Flagship Voting Events at the following locations </a:t>
            </a:r>
            <a:endParaRPr sz="20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May 18 </a:t>
            </a:r>
            <a:r>
              <a:rPr lang="en-US" sz="1800"/>
              <a:t>- Bronx Week Parade &amp; Festival</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May 24 </a:t>
            </a:r>
            <a:r>
              <a:rPr lang="en-US" sz="1800"/>
              <a:t>- Brooklyn BAM Dance Africa</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June 1 </a:t>
            </a:r>
            <a:r>
              <a:rPr lang="en-US" sz="1800"/>
              <a:t>- Queens PRIDE Parade</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June 7 </a:t>
            </a:r>
            <a:r>
              <a:rPr lang="en-US" sz="1800"/>
              <a:t>- Staten Island Fatherhood &amp; Family Fun Day</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b="1" lang="en-US" sz="1800"/>
              <a:t>June 10 </a:t>
            </a:r>
            <a:r>
              <a:rPr lang="en-US" sz="1800"/>
              <a:t>- Manhattan Museum </a:t>
            </a:r>
            <a:r>
              <a:rPr lang="en-US" sz="1800">
                <a:extLst>
                  <a:ext uri="http://customooxmlschemas.google.com/">
                    <go:slidesCustomData xmlns:go="http://customooxmlschemas.google.com/" textRoundtripDataId="1"/>
                  </a:ext>
                </a:extLst>
              </a:rPr>
              <a:t>Mile</a:t>
            </a:r>
            <a:endParaRPr sz="2700"/>
          </a:p>
        </p:txBody>
      </p:sp>
      <p:sp>
        <p:nvSpPr>
          <p:cNvPr id="556" name="Google Shape;556;g34704001406_1_20"/>
          <p:cNvSpPr txBox="1"/>
          <p:nvPr>
            <p:ph idx="2" type="body"/>
          </p:nvPr>
        </p:nvSpPr>
        <p:spPr>
          <a:xfrm>
            <a:off x="1310500" y="157950"/>
            <a:ext cx="89817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Flagship Events</a:t>
            </a:r>
            <a:endParaRPr/>
          </a:p>
        </p:txBody>
      </p:sp>
      <p:sp>
        <p:nvSpPr>
          <p:cNvPr id="557" name="Google Shape;557;g34704001406_1_20"/>
          <p:cNvSpPr/>
          <p:nvPr/>
        </p:nvSpPr>
        <p:spPr>
          <a:xfrm>
            <a:off x="7067725" y="1520500"/>
            <a:ext cx="2432700" cy="23280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558" name="Google Shape;558;g34704001406_1_20"/>
          <p:cNvSpPr/>
          <p:nvPr/>
        </p:nvSpPr>
        <p:spPr>
          <a:xfrm>
            <a:off x="9500425" y="3248700"/>
            <a:ext cx="2432700" cy="23280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600">
                <a:solidFill>
                  <a:schemeClr val="dk1"/>
                </a:solidFill>
                <a:latin typeface="Verdana"/>
                <a:ea typeface="Verdana"/>
                <a:cs typeface="Verdana"/>
                <a:sym typeface="Verdana"/>
              </a:rPr>
              <a:t>Volunteers from Borough Assemblies will be there supporting us </a:t>
            </a:r>
            <a:endParaRPr sz="1200">
              <a:latin typeface="Verdana"/>
              <a:ea typeface="Verdana"/>
              <a:cs typeface="Verdana"/>
              <a:sym typeface="Verdana"/>
            </a:endParaRPr>
          </a:p>
        </p:txBody>
      </p:sp>
      <p:sp>
        <p:nvSpPr>
          <p:cNvPr id="559" name="Google Shape;559;g34704001406_1_20"/>
          <p:cNvSpPr txBox="1"/>
          <p:nvPr/>
        </p:nvSpPr>
        <p:spPr>
          <a:xfrm>
            <a:off x="7298425" y="2122325"/>
            <a:ext cx="2034300" cy="13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Verdana"/>
                <a:ea typeface="Verdana"/>
                <a:cs typeface="Verdana"/>
                <a:sym typeface="Verdana"/>
              </a:rPr>
              <a:t>We Invite You, Our Commissioners To Attend!!</a:t>
            </a:r>
            <a:endParaRPr sz="1800">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4383919b1f_0_49"/>
          <p:cNvSpPr txBox="1"/>
          <p:nvPr>
            <p:ph type="title"/>
          </p:nvPr>
        </p:nvSpPr>
        <p:spPr>
          <a:xfrm>
            <a:off x="838200" y="29778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sz="5900">
                <a:solidFill>
                  <a:schemeClr val="lt1"/>
                </a:solidFill>
              </a:rPr>
              <a:t>Project Implementation</a:t>
            </a:r>
            <a:endParaRPr sz="5900">
              <a:solidFill>
                <a:schemeClr val="lt1"/>
              </a:solidFill>
            </a:endParaRPr>
          </a:p>
        </p:txBody>
      </p:sp>
      <p:pic>
        <p:nvPicPr>
          <p:cNvPr id="565" name="Google Shape;565;g34383919b1f_0_49"/>
          <p:cNvPicPr preferRelativeResize="0"/>
          <p:nvPr/>
        </p:nvPicPr>
        <p:blipFill rotWithShape="1">
          <a:blip r:embed="rId3">
            <a:alphaModFix/>
          </a:blip>
          <a:srcRect b="0" l="0" r="0" t="0"/>
          <a:stretch/>
        </p:blipFill>
        <p:spPr>
          <a:xfrm>
            <a:off x="1832612" y="1427525"/>
            <a:ext cx="8526776" cy="1952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34383919b1f_0_57"/>
          <p:cNvSpPr txBox="1"/>
          <p:nvPr>
            <p:ph idx="1" type="body"/>
          </p:nvPr>
        </p:nvSpPr>
        <p:spPr>
          <a:xfrm>
            <a:off x="1814525" y="2572500"/>
            <a:ext cx="5177700" cy="3004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Implementing Partner</a:t>
            </a:r>
            <a:r>
              <a:rPr lang="en-US"/>
              <a:t>: United Activities Unlimited</a:t>
            </a:r>
            <a:endParaRPr/>
          </a:p>
          <a:p>
            <a:pPr indent="0" lvl="0" marL="0" rtl="0" algn="l">
              <a:spcBef>
                <a:spcPts val="1000"/>
              </a:spcBef>
              <a:spcAft>
                <a:spcPts val="0"/>
              </a:spcAft>
              <a:buClr>
                <a:schemeClr val="dk1"/>
              </a:buClr>
              <a:buSzPts val="1100"/>
              <a:buFont typeface="Arial"/>
              <a:buNone/>
            </a:pPr>
            <a:r>
              <a:rPr b="1" lang="en-US"/>
              <a:t>Neighborhoods</a:t>
            </a:r>
            <a:r>
              <a:rPr lang="en-US"/>
              <a:t>: St George, Stapleton, Port Richmond, Tompkinsville and Mariner’s Harbor</a:t>
            </a:r>
            <a:endParaRPr/>
          </a:p>
          <a:p>
            <a:pPr indent="0" lvl="0" marL="0" rtl="0" algn="l">
              <a:spcBef>
                <a:spcPts val="1000"/>
              </a:spcBef>
              <a:spcAft>
                <a:spcPts val="0"/>
              </a:spcAft>
              <a:buNone/>
            </a:pPr>
            <a:r>
              <a:t/>
            </a:r>
            <a:endParaRPr/>
          </a:p>
        </p:txBody>
      </p:sp>
      <p:sp>
        <p:nvSpPr>
          <p:cNvPr id="572" name="Google Shape;572;g34383919b1f_0_57"/>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Building Success for High School Students</a:t>
            </a:r>
            <a:endParaRPr/>
          </a:p>
        </p:txBody>
      </p:sp>
      <p:pic>
        <p:nvPicPr>
          <p:cNvPr id="573" name="Google Shape;573;g34383919b1f_0_57"/>
          <p:cNvPicPr preferRelativeResize="0"/>
          <p:nvPr/>
        </p:nvPicPr>
        <p:blipFill>
          <a:blip r:embed="rId3">
            <a:alphaModFix/>
          </a:blip>
          <a:stretch>
            <a:fillRect/>
          </a:stretch>
        </p:blipFill>
        <p:spPr>
          <a:xfrm>
            <a:off x="6872100" y="2408300"/>
            <a:ext cx="4637148" cy="3254877"/>
          </a:xfrm>
          <a:prstGeom prst="rect">
            <a:avLst/>
          </a:prstGeom>
          <a:noFill/>
          <a:ln>
            <a:noFill/>
          </a:ln>
        </p:spPr>
      </p:pic>
      <p:pic>
        <p:nvPicPr>
          <p:cNvPr id="574" name="Google Shape;574;g34383919b1f_0_57"/>
          <p:cNvPicPr preferRelativeResize="0"/>
          <p:nvPr/>
        </p:nvPicPr>
        <p:blipFill>
          <a:blip r:embed="rId4">
            <a:alphaModFix/>
          </a:blip>
          <a:stretch>
            <a:fillRect/>
          </a:stretch>
        </p:blipFill>
        <p:spPr>
          <a:xfrm>
            <a:off x="8845300" y="-1057624"/>
            <a:ext cx="3346700" cy="3346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34383919b1f_0_63"/>
          <p:cNvSpPr txBox="1"/>
          <p:nvPr>
            <p:ph idx="1" type="body"/>
          </p:nvPr>
        </p:nvSpPr>
        <p:spPr>
          <a:xfrm>
            <a:off x="1814520" y="2017375"/>
            <a:ext cx="43887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a:t>Implementing Partner</a:t>
            </a:r>
            <a:r>
              <a:rPr lang="en-US"/>
              <a:t>: Multi Assistance Resource Center</a:t>
            </a:r>
            <a:endParaRPr/>
          </a:p>
          <a:p>
            <a:pPr indent="0" lvl="0" marL="0" rtl="0" algn="l">
              <a:spcBef>
                <a:spcPts val="1000"/>
              </a:spcBef>
              <a:spcAft>
                <a:spcPts val="0"/>
              </a:spcAft>
              <a:buNone/>
            </a:pPr>
            <a:r>
              <a:rPr b="1" lang="en-US"/>
              <a:t>Neighborhoods</a:t>
            </a:r>
            <a:r>
              <a:rPr lang="en-US"/>
              <a:t>: Central Harlem, Morningside Heights, and Hamilton Heights</a:t>
            </a:r>
            <a:endParaRPr/>
          </a:p>
        </p:txBody>
      </p:sp>
      <p:sp>
        <p:nvSpPr>
          <p:cNvPr id="581" name="Google Shape;581;g34383919b1f_0_63"/>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Mothers Matter</a:t>
            </a:r>
            <a:endParaRPr/>
          </a:p>
        </p:txBody>
      </p:sp>
      <p:pic>
        <p:nvPicPr>
          <p:cNvPr id="582" name="Google Shape;582;g34383919b1f_0_63"/>
          <p:cNvPicPr preferRelativeResize="0"/>
          <p:nvPr/>
        </p:nvPicPr>
        <p:blipFill>
          <a:blip r:embed="rId3">
            <a:alphaModFix/>
          </a:blip>
          <a:stretch>
            <a:fillRect/>
          </a:stretch>
        </p:blipFill>
        <p:spPr>
          <a:xfrm>
            <a:off x="6203225" y="527475"/>
            <a:ext cx="1242125" cy="1312475"/>
          </a:xfrm>
          <a:prstGeom prst="rect">
            <a:avLst/>
          </a:prstGeom>
          <a:noFill/>
          <a:ln>
            <a:noFill/>
          </a:ln>
        </p:spPr>
      </p:pic>
      <p:pic>
        <p:nvPicPr>
          <p:cNvPr id="583" name="Google Shape;583;g34383919b1f_0_63"/>
          <p:cNvPicPr preferRelativeResize="0"/>
          <p:nvPr/>
        </p:nvPicPr>
        <p:blipFill>
          <a:blip r:embed="rId4">
            <a:alphaModFix/>
          </a:blip>
          <a:stretch>
            <a:fillRect/>
          </a:stretch>
        </p:blipFill>
        <p:spPr>
          <a:xfrm>
            <a:off x="6572379" y="2017450"/>
            <a:ext cx="4860797" cy="3643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4383919b1f_0_69"/>
          <p:cNvSpPr txBox="1"/>
          <p:nvPr>
            <p:ph idx="1" type="body"/>
          </p:nvPr>
        </p:nvSpPr>
        <p:spPr>
          <a:xfrm>
            <a:off x="1814525" y="2811650"/>
            <a:ext cx="4500900" cy="2765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a:t>Implementing Partner</a:t>
            </a:r>
            <a:r>
              <a:rPr lang="en-US"/>
              <a:t>: The Institute for Family Health</a:t>
            </a:r>
            <a:endParaRPr/>
          </a:p>
          <a:p>
            <a:pPr indent="0" lvl="0" marL="0" rtl="0" algn="l">
              <a:spcBef>
                <a:spcPts val="1000"/>
              </a:spcBef>
              <a:spcAft>
                <a:spcPts val="0"/>
              </a:spcAft>
              <a:buClr>
                <a:schemeClr val="dk1"/>
              </a:buClr>
              <a:buSzPts val="1100"/>
              <a:buFont typeface="Arial"/>
              <a:buNone/>
            </a:pPr>
            <a:r>
              <a:rPr b="1" lang="en-US"/>
              <a:t>Neighborhoods</a:t>
            </a:r>
            <a:r>
              <a:rPr lang="en-US"/>
              <a:t>: Highbridge, Concourse, and Mt. Eden</a:t>
            </a:r>
            <a:endParaRPr/>
          </a:p>
          <a:p>
            <a:pPr indent="0" lvl="0" marL="0" rtl="0" algn="l">
              <a:spcBef>
                <a:spcPts val="1000"/>
              </a:spcBef>
              <a:spcAft>
                <a:spcPts val="0"/>
              </a:spcAft>
              <a:buNone/>
            </a:pPr>
            <a:r>
              <a:t/>
            </a:r>
            <a:endParaRPr/>
          </a:p>
        </p:txBody>
      </p:sp>
      <p:sp>
        <p:nvSpPr>
          <p:cNvPr id="590" name="Google Shape;590;g34383919b1f_0_69"/>
          <p:cNvSpPr txBox="1"/>
          <p:nvPr>
            <p:ph idx="2" type="body"/>
          </p:nvPr>
        </p:nvSpPr>
        <p:spPr>
          <a:xfrm>
            <a:off x="1738000" y="1281875"/>
            <a:ext cx="91473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Slashing Bronx Hunger and Boosting Knowledge About Healthy Eating</a:t>
            </a:r>
            <a:endParaRPr/>
          </a:p>
        </p:txBody>
      </p:sp>
      <p:pic>
        <p:nvPicPr>
          <p:cNvPr id="591" name="Google Shape;591;g34383919b1f_0_69"/>
          <p:cNvPicPr preferRelativeResize="0"/>
          <p:nvPr/>
        </p:nvPicPr>
        <p:blipFill>
          <a:blip r:embed="rId3">
            <a:alphaModFix/>
          </a:blip>
          <a:stretch>
            <a:fillRect/>
          </a:stretch>
        </p:blipFill>
        <p:spPr>
          <a:xfrm>
            <a:off x="6655650" y="2670400"/>
            <a:ext cx="4702249" cy="3298575"/>
          </a:xfrm>
          <a:prstGeom prst="rect">
            <a:avLst/>
          </a:prstGeom>
          <a:noFill/>
          <a:ln>
            <a:noFill/>
          </a:ln>
        </p:spPr>
      </p:pic>
      <p:pic>
        <p:nvPicPr>
          <p:cNvPr id="592" name="Google Shape;592;g34383919b1f_0_69"/>
          <p:cNvPicPr preferRelativeResize="0"/>
          <p:nvPr/>
        </p:nvPicPr>
        <p:blipFill>
          <a:blip r:embed="rId4">
            <a:alphaModFix/>
          </a:blip>
          <a:stretch>
            <a:fillRect/>
          </a:stretch>
        </p:blipFill>
        <p:spPr>
          <a:xfrm>
            <a:off x="10951900" y="94500"/>
            <a:ext cx="1093800" cy="1093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34383919b1f_0_76"/>
          <p:cNvSpPr txBox="1"/>
          <p:nvPr>
            <p:ph idx="1" type="body"/>
          </p:nvPr>
        </p:nvSpPr>
        <p:spPr>
          <a:xfrm>
            <a:off x="1814525" y="2700525"/>
            <a:ext cx="4409400" cy="2876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a:t>Implementing Partner</a:t>
            </a:r>
            <a:r>
              <a:rPr lang="en-US"/>
              <a:t>: Ocean Bay Community Development Corporation</a:t>
            </a:r>
            <a:endParaRPr/>
          </a:p>
          <a:p>
            <a:pPr indent="0" lvl="0" marL="0" rtl="0" algn="l">
              <a:spcBef>
                <a:spcPts val="1000"/>
              </a:spcBef>
              <a:spcAft>
                <a:spcPts val="0"/>
              </a:spcAft>
              <a:buClr>
                <a:schemeClr val="dk1"/>
              </a:buClr>
              <a:buSzPts val="1100"/>
              <a:buFont typeface="Arial"/>
              <a:buNone/>
            </a:pPr>
            <a:r>
              <a:rPr b="1" lang="en-US"/>
              <a:t>Neighborhoods</a:t>
            </a:r>
            <a:r>
              <a:rPr lang="en-US"/>
              <a:t>: Rockaway and Broad Channel</a:t>
            </a:r>
            <a:endParaRPr/>
          </a:p>
          <a:p>
            <a:pPr indent="0" lvl="0" marL="0" rtl="0" algn="l">
              <a:spcBef>
                <a:spcPts val="1000"/>
              </a:spcBef>
              <a:spcAft>
                <a:spcPts val="0"/>
              </a:spcAft>
              <a:buNone/>
            </a:pPr>
            <a:r>
              <a:t/>
            </a:r>
            <a:endParaRPr/>
          </a:p>
        </p:txBody>
      </p:sp>
      <p:sp>
        <p:nvSpPr>
          <p:cNvPr id="599" name="Google Shape;599;g34383919b1f_0_76"/>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Youth Empowerment After School Workshops</a:t>
            </a:r>
            <a:endParaRPr/>
          </a:p>
        </p:txBody>
      </p:sp>
      <p:pic>
        <p:nvPicPr>
          <p:cNvPr id="600" name="Google Shape;600;g34383919b1f_0_76"/>
          <p:cNvPicPr preferRelativeResize="0"/>
          <p:nvPr/>
        </p:nvPicPr>
        <p:blipFill>
          <a:blip r:embed="rId3">
            <a:alphaModFix/>
          </a:blip>
          <a:stretch>
            <a:fillRect/>
          </a:stretch>
        </p:blipFill>
        <p:spPr>
          <a:xfrm>
            <a:off x="6684850" y="2306563"/>
            <a:ext cx="4885375" cy="3664024"/>
          </a:xfrm>
          <a:prstGeom prst="rect">
            <a:avLst/>
          </a:prstGeom>
          <a:noFill/>
          <a:ln>
            <a:noFill/>
          </a:ln>
        </p:spPr>
      </p:pic>
      <p:pic>
        <p:nvPicPr>
          <p:cNvPr id="601" name="Google Shape;601;g34383919b1f_0_76"/>
          <p:cNvPicPr preferRelativeResize="0"/>
          <p:nvPr/>
        </p:nvPicPr>
        <p:blipFill>
          <a:blip r:embed="rId4">
            <a:alphaModFix/>
          </a:blip>
          <a:stretch>
            <a:fillRect/>
          </a:stretch>
        </p:blipFill>
        <p:spPr>
          <a:xfrm>
            <a:off x="10562475" y="-154700"/>
            <a:ext cx="1830700" cy="1830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4704001406_1_0"/>
          <p:cNvSpPr txBox="1"/>
          <p:nvPr>
            <p:ph idx="1" type="body"/>
          </p:nvPr>
        </p:nvSpPr>
        <p:spPr>
          <a:xfrm>
            <a:off x="559375" y="1591425"/>
            <a:ext cx="7307700" cy="33306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1000"/>
              </a:spcBef>
              <a:spcAft>
                <a:spcPts val="0"/>
              </a:spcAft>
              <a:buSzPts val="1800"/>
              <a:buChar char="●"/>
            </a:pPr>
            <a:r>
              <a:rPr lang="en-US" sz="1800"/>
              <a:t>The CEC will be co-hosting a showcase of the People’s Money with the People’s Creative Institute at the Public Theater  </a:t>
            </a:r>
            <a:endParaRPr sz="1800"/>
          </a:p>
          <a:p>
            <a:pPr indent="-342900" lvl="0" marL="457200" rtl="0" algn="l">
              <a:lnSpc>
                <a:spcPct val="115000"/>
              </a:lnSpc>
              <a:spcBef>
                <a:spcPts val="1000"/>
              </a:spcBef>
              <a:spcAft>
                <a:spcPts val="0"/>
              </a:spcAft>
              <a:buSzPts val="1800"/>
              <a:buChar char="●"/>
            </a:pPr>
            <a:r>
              <a:rPr lang="en-US" sz="1800"/>
              <a:t>Through panels, presentations, and exhibits, we will engage in opportunities to promote:</a:t>
            </a:r>
            <a:endParaRPr sz="1800"/>
          </a:p>
          <a:p>
            <a:pPr indent="-342900" lvl="1" marL="914400" rtl="0" algn="l">
              <a:lnSpc>
                <a:spcPct val="115000"/>
              </a:lnSpc>
              <a:spcBef>
                <a:spcPts val="1000"/>
              </a:spcBef>
              <a:spcAft>
                <a:spcPts val="0"/>
              </a:spcAft>
              <a:buSzPts val="1800"/>
              <a:buChar char="○"/>
            </a:pPr>
            <a:r>
              <a:rPr lang="en-US"/>
              <a:t>I</a:t>
            </a:r>
            <a:r>
              <a:rPr lang="en-US" sz="1800"/>
              <a:t>deation and deliberation</a:t>
            </a:r>
            <a:endParaRPr/>
          </a:p>
          <a:p>
            <a:pPr indent="-342900" lvl="1" marL="914400" rtl="0" algn="l">
              <a:lnSpc>
                <a:spcPct val="115000"/>
              </a:lnSpc>
              <a:spcBef>
                <a:spcPts val="1000"/>
              </a:spcBef>
              <a:spcAft>
                <a:spcPts val="0"/>
              </a:spcAft>
              <a:buSzPts val="1800"/>
              <a:buChar char="○"/>
            </a:pPr>
            <a:r>
              <a:rPr lang="en-US"/>
              <a:t>C</a:t>
            </a:r>
            <a:r>
              <a:rPr lang="en-US" sz="1800"/>
              <a:t>oalition and campaign buildin</a:t>
            </a:r>
            <a:r>
              <a:rPr lang="en-US"/>
              <a:t>g</a:t>
            </a:r>
            <a:endParaRPr/>
          </a:p>
          <a:p>
            <a:pPr indent="-342900" lvl="1" marL="914400" rtl="0" algn="l">
              <a:lnSpc>
                <a:spcPct val="115000"/>
              </a:lnSpc>
              <a:spcBef>
                <a:spcPts val="1000"/>
              </a:spcBef>
              <a:spcAft>
                <a:spcPts val="0"/>
              </a:spcAft>
              <a:buSzPts val="1800"/>
              <a:buChar char="○"/>
            </a:pPr>
            <a:r>
              <a:rPr lang="en-US"/>
              <a:t>L</a:t>
            </a:r>
            <a:r>
              <a:rPr lang="en-US" sz="1800"/>
              <a:t>ong-term sustainability of our process and projects </a:t>
            </a:r>
            <a:endParaRPr sz="1800"/>
          </a:p>
          <a:p>
            <a:pPr indent="-342900" lvl="0" marL="457200" rtl="0" algn="l">
              <a:lnSpc>
                <a:spcPct val="115000"/>
              </a:lnSpc>
              <a:spcBef>
                <a:spcPts val="1000"/>
              </a:spcBef>
              <a:spcAft>
                <a:spcPts val="0"/>
              </a:spcAft>
              <a:buSzPts val="1800"/>
              <a:buChar char="●"/>
            </a:pPr>
            <a:r>
              <a:rPr lang="en-US" sz="1800"/>
              <a:t>The audience will include our CBO partners, city agencies, foundations, practitioners, academics and researchers</a:t>
            </a:r>
            <a:endParaRPr sz="1800"/>
          </a:p>
          <a:p>
            <a:pPr indent="-342900" lvl="0" marL="457200" rtl="0" algn="l">
              <a:lnSpc>
                <a:spcPct val="115000"/>
              </a:lnSpc>
              <a:spcBef>
                <a:spcPts val="1000"/>
              </a:spcBef>
              <a:spcAft>
                <a:spcPts val="0"/>
              </a:spcAft>
              <a:buSzPts val="1800"/>
              <a:buChar char="●"/>
            </a:pPr>
            <a:r>
              <a:rPr lang="en-US" sz="1800"/>
              <a:t>We continue to seek engaging panelists and speakers, and invite your participation! </a:t>
            </a:r>
            <a:endParaRPr sz="1800"/>
          </a:p>
          <a:p>
            <a:pPr indent="0" lvl="0" marL="0" rtl="0" algn="l">
              <a:spcBef>
                <a:spcPts val="1000"/>
              </a:spcBef>
              <a:spcAft>
                <a:spcPts val="1000"/>
              </a:spcAft>
              <a:buNone/>
            </a:pPr>
            <a:r>
              <a:t/>
            </a:r>
            <a:endParaRPr sz="1900"/>
          </a:p>
        </p:txBody>
      </p:sp>
      <p:sp>
        <p:nvSpPr>
          <p:cNvPr id="608" name="Google Shape;608;g34704001406_1_0"/>
          <p:cNvSpPr txBox="1"/>
          <p:nvPr>
            <p:ph idx="2" type="body"/>
          </p:nvPr>
        </p:nvSpPr>
        <p:spPr>
          <a:xfrm>
            <a:off x="1533849" y="9318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April 30th Showcase</a:t>
            </a:r>
            <a:endParaRPr/>
          </a:p>
        </p:txBody>
      </p:sp>
      <p:pic>
        <p:nvPicPr>
          <p:cNvPr id="609" name="Google Shape;609;g34704001406_1_0"/>
          <p:cNvPicPr preferRelativeResize="0"/>
          <p:nvPr/>
        </p:nvPicPr>
        <p:blipFill>
          <a:blip r:embed="rId3">
            <a:alphaModFix/>
          </a:blip>
          <a:stretch>
            <a:fillRect/>
          </a:stretch>
        </p:blipFill>
        <p:spPr>
          <a:xfrm>
            <a:off x="7806200" y="1849901"/>
            <a:ext cx="3913476" cy="39134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346b8493ce5_18_0"/>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TRIE Neighborhood Initiative Updates</a:t>
            </a:r>
            <a:endParaRPr/>
          </a:p>
        </p:txBody>
      </p:sp>
      <p:sp>
        <p:nvSpPr>
          <p:cNvPr id="615" name="Google Shape;615;g346b8493ce5_18_0"/>
          <p:cNvSpPr txBox="1"/>
          <p:nvPr/>
        </p:nvSpPr>
        <p:spPr>
          <a:xfrm>
            <a:off x="1700900" y="1857580"/>
            <a:ext cx="9426900" cy="50004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76 coalition meetings held so far, ~60 additional </a:t>
            </a:r>
            <a:r>
              <a:rPr lang="en-US" sz="1600">
                <a:solidFill>
                  <a:schemeClr val="dk1"/>
                </a:solidFill>
                <a:highlight>
                  <a:srgbClr val="FFFFFF"/>
                </a:highlight>
                <a:latin typeface="Verdana"/>
                <a:ea typeface="Verdana"/>
                <a:cs typeface="Verdana"/>
                <a:sym typeface="Verdana"/>
              </a:rPr>
              <a:t>meetings to be completed by the end of June.</a:t>
            </a:r>
            <a:endParaRPr sz="1600">
              <a:solidFill>
                <a:schemeClr val="dk1"/>
              </a:solidFill>
              <a:highlight>
                <a:srgbClr val="FFFFFF"/>
              </a:highlight>
              <a:latin typeface="Verdana"/>
              <a:ea typeface="Verdana"/>
              <a:cs typeface="Verdana"/>
              <a:sym typeface="Verdana"/>
            </a:endParaRPr>
          </a:p>
          <a:p>
            <a:pPr indent="-330200" lvl="0" marL="4572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2 civic engagement workshops facilitated, ~29 additional workshops to be facilitated by the end of June.</a:t>
            </a:r>
            <a:endParaRPr sz="1600">
              <a:solidFill>
                <a:schemeClr val="dk1"/>
              </a:solidFill>
              <a:highlight>
                <a:srgbClr val="FFFFFF"/>
              </a:highlight>
              <a:latin typeface="Verdana"/>
              <a:ea typeface="Verdana"/>
              <a:cs typeface="Verdana"/>
              <a:sym typeface="Verdana"/>
            </a:endParaRPr>
          </a:p>
          <a:p>
            <a:pPr indent="-330200" lvl="0" marL="4572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Partners attended 2 capacity building trainings since the </a:t>
            </a:r>
            <a:r>
              <a:rPr lang="en-US" sz="1600">
                <a:solidFill>
                  <a:schemeClr val="dk1"/>
                </a:solidFill>
                <a:highlight>
                  <a:srgbClr val="FFFFFF"/>
                </a:highlight>
                <a:latin typeface="Verdana"/>
                <a:ea typeface="Verdana"/>
                <a:cs typeface="Verdana"/>
                <a:sym typeface="Verdana"/>
              </a:rPr>
              <a:t>January</a:t>
            </a:r>
            <a:r>
              <a:rPr lang="en-US" sz="1600">
                <a:solidFill>
                  <a:schemeClr val="dk1"/>
                </a:solidFill>
                <a:highlight>
                  <a:srgbClr val="FFFFFF"/>
                </a:highlight>
                <a:latin typeface="Verdana"/>
                <a:ea typeface="Verdana"/>
                <a:cs typeface="Verdana"/>
                <a:sym typeface="Verdana"/>
              </a:rPr>
              <a:t> including:</a:t>
            </a:r>
            <a:endParaRPr sz="1600">
              <a:solidFill>
                <a:schemeClr val="dk1"/>
              </a:solidFill>
              <a:highlight>
                <a:srgbClr val="FFFFFF"/>
              </a:highlight>
              <a:latin typeface="Verdana"/>
              <a:ea typeface="Verdana"/>
              <a:cs typeface="Verdana"/>
              <a:sym typeface="Verdana"/>
            </a:endParaRPr>
          </a:p>
          <a:p>
            <a:pPr indent="-330200" lvl="1" marL="9144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New School, Monitoring &amp; Evaluation </a:t>
            </a:r>
            <a:endParaRPr sz="1600">
              <a:solidFill>
                <a:schemeClr val="dk1"/>
              </a:solidFill>
              <a:highlight>
                <a:srgbClr val="FFFFFF"/>
              </a:highlight>
              <a:latin typeface="Verdana"/>
              <a:ea typeface="Verdana"/>
              <a:cs typeface="Verdana"/>
              <a:sym typeface="Verdana"/>
            </a:endParaRPr>
          </a:p>
          <a:p>
            <a:pPr indent="-330200" lvl="1" marL="9144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NYC Campaign Finance Board, Ranked Choice Voting</a:t>
            </a:r>
            <a:endParaRPr sz="1600">
              <a:solidFill>
                <a:schemeClr val="dk1"/>
              </a:solidFill>
              <a:highlight>
                <a:srgbClr val="FFFFFF"/>
              </a:highlight>
              <a:latin typeface="Verdana"/>
              <a:ea typeface="Verdana"/>
              <a:cs typeface="Verdana"/>
              <a:sym typeface="Verdana"/>
            </a:endParaRPr>
          </a:p>
          <a:p>
            <a:pPr indent="-330200" lvl="0" marL="4572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TRIE Partners have been connecting with Implementation Partners to explore collaboration</a:t>
            </a:r>
            <a:endParaRPr sz="1600">
              <a:solidFill>
                <a:schemeClr val="dk1"/>
              </a:solidFill>
              <a:highlight>
                <a:srgbClr val="FFFFFF"/>
              </a:highlight>
              <a:latin typeface="Verdana"/>
              <a:ea typeface="Verdana"/>
              <a:cs typeface="Verdana"/>
              <a:sym typeface="Verdana"/>
            </a:endParaRPr>
          </a:p>
          <a:p>
            <a:pPr indent="-330200" lvl="0" marL="4572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2025 TRIE Vote Phase Deliverables include:</a:t>
            </a:r>
            <a:endParaRPr sz="1600">
              <a:solidFill>
                <a:schemeClr val="dk1"/>
              </a:solidFill>
              <a:highlight>
                <a:srgbClr val="FFFFFF"/>
              </a:highlight>
              <a:latin typeface="Verdana"/>
              <a:ea typeface="Verdana"/>
              <a:cs typeface="Verdana"/>
              <a:sym typeface="Verdana"/>
            </a:endParaRPr>
          </a:p>
          <a:p>
            <a:pPr indent="-330200" lvl="1" marL="9144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1500-2000 ballots each</a:t>
            </a:r>
            <a:endParaRPr sz="1600">
              <a:solidFill>
                <a:schemeClr val="dk1"/>
              </a:solidFill>
              <a:highlight>
                <a:srgbClr val="FFFFFF"/>
              </a:highlight>
              <a:latin typeface="Verdana"/>
              <a:ea typeface="Verdana"/>
              <a:cs typeface="Verdana"/>
              <a:sym typeface="Verdana"/>
            </a:endParaRPr>
          </a:p>
          <a:p>
            <a:pPr indent="-330200" lvl="1" marL="914400" marR="0" rtl="0" algn="l">
              <a:lnSpc>
                <a:spcPct val="150000"/>
              </a:lnSpc>
              <a:spcBef>
                <a:spcPts val="0"/>
              </a:spcBef>
              <a:spcAft>
                <a:spcPts val="0"/>
              </a:spcAft>
              <a:buClr>
                <a:schemeClr val="dk1"/>
              </a:buClr>
              <a:buSzPts val="1600"/>
              <a:buFont typeface="Verdana"/>
              <a:buChar char="○"/>
            </a:pPr>
            <a:r>
              <a:rPr lang="en-US" sz="1600">
                <a:solidFill>
                  <a:schemeClr val="dk1"/>
                </a:solidFill>
                <a:highlight>
                  <a:srgbClr val="FFFFFF"/>
                </a:highlight>
                <a:latin typeface="Verdana"/>
                <a:ea typeface="Verdana"/>
                <a:cs typeface="Verdana"/>
                <a:sym typeface="Verdana"/>
              </a:rPr>
              <a:t>Min. required activities designed to have partners reach diverse pockets of the TRIE Neighborhoods and maximize engagement</a:t>
            </a:r>
            <a:endParaRPr sz="1600">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a057c19e2e_0_2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343780f235d_4_0"/>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TRIE Timeline</a:t>
            </a:r>
            <a:endParaRPr/>
          </a:p>
        </p:txBody>
      </p:sp>
      <p:sp>
        <p:nvSpPr>
          <p:cNvPr id="621" name="Google Shape;621;g343780f235d_4_0"/>
          <p:cNvSpPr txBox="1"/>
          <p:nvPr/>
        </p:nvSpPr>
        <p:spPr>
          <a:xfrm>
            <a:off x="1700912" y="1857563"/>
            <a:ext cx="9426900" cy="3552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p:txBody>
      </p:sp>
      <p:graphicFrame>
        <p:nvGraphicFramePr>
          <p:cNvPr id="622" name="Google Shape;622;g343780f235d_4_0"/>
          <p:cNvGraphicFramePr/>
          <p:nvPr/>
        </p:nvGraphicFramePr>
        <p:xfrm>
          <a:off x="1270850" y="1933013"/>
          <a:ext cx="3000000" cy="3000000"/>
        </p:xfrm>
        <a:graphic>
          <a:graphicData uri="http://schemas.openxmlformats.org/drawingml/2006/table">
            <a:tbl>
              <a:tblPr>
                <a:noFill/>
                <a:tableStyleId>{C42755EA-6393-4F25-9A26-7D1A19F9CC74}</a:tableStyleId>
              </a:tblPr>
              <a:tblGrid>
                <a:gridCol w="1309475"/>
                <a:gridCol w="8977525"/>
              </a:tblGrid>
              <a:tr h="381000">
                <a:tc>
                  <a:txBody>
                    <a:bodyPr/>
                    <a:lstStyle/>
                    <a:p>
                      <a:pPr indent="0" lvl="0" marL="0" rtl="0" algn="ctr">
                        <a:spcBef>
                          <a:spcPts val="0"/>
                        </a:spcBef>
                        <a:spcAft>
                          <a:spcPts val="0"/>
                        </a:spcAft>
                        <a:buNone/>
                      </a:pPr>
                      <a:r>
                        <a:rPr b="1" lang="en-US" sz="1600">
                          <a:latin typeface="Verdana"/>
                          <a:ea typeface="Verdana"/>
                          <a:cs typeface="Verdana"/>
                          <a:sym typeface="Verdana"/>
                        </a:rPr>
                        <a:t>Month</a:t>
                      </a:r>
                      <a:endParaRPr b="1" sz="1600">
                        <a:latin typeface="Verdana"/>
                        <a:ea typeface="Verdana"/>
                        <a:cs typeface="Verdana"/>
                        <a:sym typeface="Verdana"/>
                      </a:endParaRPr>
                    </a:p>
                  </a:txBody>
                  <a:tcPr marT="91425" marB="91425" marR="91425" marL="91425">
                    <a:solidFill>
                      <a:schemeClr val="accent1"/>
                    </a:solidFill>
                  </a:tcPr>
                </a:tc>
                <a:tc>
                  <a:txBody>
                    <a:bodyPr/>
                    <a:lstStyle/>
                    <a:p>
                      <a:pPr indent="0" lvl="0" marL="0" rtl="0" algn="l">
                        <a:spcBef>
                          <a:spcPts val="0"/>
                        </a:spcBef>
                        <a:spcAft>
                          <a:spcPts val="0"/>
                        </a:spcAft>
                        <a:buNone/>
                      </a:pPr>
                      <a:r>
                        <a:rPr b="1" lang="en-US" sz="1600">
                          <a:latin typeface="Verdana"/>
                          <a:ea typeface="Verdana"/>
                          <a:cs typeface="Verdana"/>
                          <a:sym typeface="Verdana"/>
                        </a:rPr>
                        <a:t>Milestones</a:t>
                      </a:r>
                      <a:endParaRPr b="1" sz="1600">
                        <a:latin typeface="Verdana"/>
                        <a:ea typeface="Verdana"/>
                        <a:cs typeface="Verdana"/>
                        <a:sym typeface="Verdana"/>
                      </a:endParaRPr>
                    </a:p>
                  </a:txBody>
                  <a:tcPr marT="91425" marB="91425" marR="91425" marL="91425">
                    <a:solidFill>
                      <a:schemeClr val="accent1"/>
                    </a:solidFill>
                  </a:tcPr>
                </a:tc>
              </a:tr>
              <a:tr h="381000">
                <a:tc>
                  <a:txBody>
                    <a:bodyPr/>
                    <a:lstStyle/>
                    <a:p>
                      <a:pPr indent="0" lvl="0" marL="0" rtl="0" algn="ctr">
                        <a:spcBef>
                          <a:spcPts val="0"/>
                        </a:spcBef>
                        <a:spcAft>
                          <a:spcPts val="0"/>
                        </a:spcAft>
                        <a:buNone/>
                      </a:pPr>
                      <a:r>
                        <a:rPr b="1" lang="en-US" sz="1600">
                          <a:latin typeface="Verdana"/>
                          <a:ea typeface="Verdana"/>
                          <a:cs typeface="Verdana"/>
                          <a:sym typeface="Verdana"/>
                        </a:rPr>
                        <a:t>April</a:t>
                      </a:r>
                      <a:endParaRPr b="1" sz="1600">
                        <a:latin typeface="Verdana"/>
                        <a:ea typeface="Verdana"/>
                        <a:cs typeface="Verdana"/>
                        <a:sym typeface="Verdana"/>
                      </a:endParaRPr>
                    </a:p>
                  </a:txBody>
                  <a:tcPr marT="91425" marB="91425" marR="91425" marL="91425">
                    <a:solidFill>
                      <a:srgbClr val="D9EAD3"/>
                    </a:solidFill>
                  </a:tcPr>
                </a:tc>
                <a:tc>
                  <a:txBody>
                    <a:bodyPr/>
                    <a:lstStyle/>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Host coalition meeting to strategize around PB GOTV</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Submit draft Vote Plans</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Attend Vote Phase Training</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Attend Implementation x TRIE Third Quarterly Meeting</a:t>
                      </a:r>
                      <a:endParaRPr sz="1600">
                        <a:latin typeface="Verdana"/>
                        <a:ea typeface="Verdana"/>
                        <a:cs typeface="Verdana"/>
                        <a:sym typeface="Verdana"/>
                      </a:endParaRPr>
                    </a:p>
                  </a:txBody>
                  <a:tcPr marT="91425" marB="91425" marR="91425" marL="91425"/>
                </a:tc>
              </a:tr>
              <a:tr h="381000">
                <a:tc>
                  <a:txBody>
                    <a:bodyPr/>
                    <a:lstStyle/>
                    <a:p>
                      <a:pPr indent="0" lvl="0" marL="0" rtl="0" algn="ctr">
                        <a:spcBef>
                          <a:spcPts val="0"/>
                        </a:spcBef>
                        <a:spcAft>
                          <a:spcPts val="0"/>
                        </a:spcAft>
                        <a:buNone/>
                      </a:pPr>
                      <a:r>
                        <a:rPr b="1" lang="en-US" sz="1600">
                          <a:latin typeface="Verdana"/>
                          <a:ea typeface="Verdana"/>
                          <a:cs typeface="Verdana"/>
                          <a:sym typeface="Verdana"/>
                        </a:rPr>
                        <a:t>May</a:t>
                      </a:r>
                      <a:endParaRPr b="1" sz="1600">
                        <a:latin typeface="Verdana"/>
                        <a:ea typeface="Verdana"/>
                        <a:cs typeface="Verdana"/>
                        <a:sym typeface="Verdana"/>
                      </a:endParaRPr>
                    </a:p>
                  </a:txBody>
                  <a:tcPr marT="91425" marB="91425" marR="91425" marL="91425">
                    <a:solidFill>
                      <a:srgbClr val="D0E0E3"/>
                    </a:solidFill>
                  </a:tcPr>
                </a:tc>
                <a:tc>
                  <a:txBody>
                    <a:bodyPr/>
                    <a:lstStyle/>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Submit Final Vote Plans</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Host Civic Engagement Workshops</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Begin bi-weekly vote phase check-ins with PB Coordinators </a:t>
                      </a:r>
                      <a:endParaRPr sz="1600">
                        <a:latin typeface="Verdana"/>
                        <a:ea typeface="Verdana"/>
                        <a:cs typeface="Verdana"/>
                        <a:sym typeface="Verdana"/>
                      </a:endParaRPr>
                    </a:p>
                  </a:txBody>
                  <a:tcPr marT="91425" marB="91425" marR="91425" marL="91425"/>
                </a:tc>
              </a:tr>
              <a:tr h="381000">
                <a:tc>
                  <a:txBody>
                    <a:bodyPr/>
                    <a:lstStyle/>
                    <a:p>
                      <a:pPr indent="0" lvl="0" marL="0" rtl="0" algn="ctr">
                        <a:spcBef>
                          <a:spcPts val="0"/>
                        </a:spcBef>
                        <a:spcAft>
                          <a:spcPts val="0"/>
                        </a:spcAft>
                        <a:buNone/>
                      </a:pPr>
                      <a:r>
                        <a:rPr b="1" lang="en-US" sz="1600">
                          <a:latin typeface="Verdana"/>
                          <a:ea typeface="Verdana"/>
                          <a:cs typeface="Verdana"/>
                          <a:sym typeface="Verdana"/>
                        </a:rPr>
                        <a:t>June</a:t>
                      </a:r>
                      <a:endParaRPr b="1" sz="1600">
                        <a:latin typeface="Verdana"/>
                        <a:ea typeface="Verdana"/>
                        <a:cs typeface="Verdana"/>
                        <a:sym typeface="Verdana"/>
                      </a:endParaRPr>
                    </a:p>
                  </a:txBody>
                  <a:tcPr marT="91425" marB="91425" marR="91425" marL="91425">
                    <a:solidFill>
                      <a:srgbClr val="C9DAF8"/>
                    </a:solidFill>
                  </a:tcPr>
                </a:tc>
                <a:tc>
                  <a:txBody>
                    <a:bodyPr/>
                    <a:lstStyle/>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Attend final Implementation x TRIE Quarterly Meeting</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Host coalition meeting to close out program year</a:t>
                      </a:r>
                      <a:endParaRPr sz="1600">
                        <a:latin typeface="Verdana"/>
                        <a:ea typeface="Verdana"/>
                        <a:cs typeface="Verdana"/>
                        <a:sym typeface="Verdana"/>
                      </a:endParaRPr>
                    </a:p>
                    <a:p>
                      <a:pPr indent="-330200" lvl="0" marL="457200" rtl="0" algn="l">
                        <a:lnSpc>
                          <a:spcPct val="150000"/>
                        </a:lnSpc>
                        <a:spcBef>
                          <a:spcPts val="0"/>
                        </a:spcBef>
                        <a:spcAft>
                          <a:spcPts val="0"/>
                        </a:spcAft>
                        <a:buSzPts val="1600"/>
                        <a:buFont typeface="Verdana"/>
                        <a:buChar char="●"/>
                      </a:pPr>
                      <a:r>
                        <a:rPr lang="en-US" sz="1600">
                          <a:latin typeface="Verdana"/>
                          <a:ea typeface="Verdana"/>
                          <a:cs typeface="Verdana"/>
                          <a:sym typeface="Verdana"/>
                        </a:rPr>
                        <a:t>Submit final reports and feedback surveys</a:t>
                      </a:r>
                      <a:endParaRPr sz="1600">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341f52f3dc2_3_5"/>
          <p:cNvSpPr/>
          <p:nvPr/>
        </p:nvSpPr>
        <p:spPr>
          <a:xfrm>
            <a:off x="1442300" y="4085200"/>
            <a:ext cx="10774800" cy="1809600"/>
          </a:xfrm>
          <a:prstGeom prst="rect">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628" name="Google Shape;628;g341f52f3dc2_3_5"/>
          <p:cNvSpPr/>
          <p:nvPr/>
        </p:nvSpPr>
        <p:spPr>
          <a:xfrm>
            <a:off x="1467500" y="2149550"/>
            <a:ext cx="10724400" cy="18096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sp>
        <p:nvSpPr>
          <p:cNvPr id="629" name="Google Shape;629;g341f52f3dc2_3_5"/>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400"/>
              <a:buNone/>
            </a:pPr>
            <a:r>
              <a:rPr lang="en-US" sz="3000"/>
              <a:t>Feedback from </a:t>
            </a:r>
            <a:r>
              <a:rPr lang="en-US" sz="3000"/>
              <a:t>TRIE Partners about Coalition-Building</a:t>
            </a:r>
            <a:endParaRPr sz="3300"/>
          </a:p>
        </p:txBody>
      </p:sp>
      <p:sp>
        <p:nvSpPr>
          <p:cNvPr id="630" name="Google Shape;630;g341f52f3dc2_3_5"/>
          <p:cNvSpPr txBox="1"/>
          <p:nvPr/>
        </p:nvSpPr>
        <p:spPr>
          <a:xfrm>
            <a:off x="1700912" y="1857563"/>
            <a:ext cx="9426900" cy="3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1600">
              <a:solidFill>
                <a:srgbClr val="1D1F25"/>
              </a:solidFill>
              <a:highlight>
                <a:srgbClr val="FFFFFF"/>
              </a:highlight>
              <a:latin typeface="Verdana"/>
              <a:ea typeface="Verdana"/>
              <a:cs typeface="Verdana"/>
              <a:sym typeface="Verdana"/>
            </a:endParaRPr>
          </a:p>
          <a:p>
            <a:pPr indent="0" lvl="0" marL="0" rtl="0" algn="l">
              <a:spcBef>
                <a:spcPts val="0"/>
              </a:spcBef>
              <a:spcAft>
                <a:spcPts val="0"/>
              </a:spcAft>
              <a:buNone/>
            </a:pPr>
            <a:r>
              <a:rPr i="1" lang="en-US" sz="1600">
                <a:solidFill>
                  <a:srgbClr val="1D1F25"/>
                </a:solidFill>
                <a:latin typeface="Verdana"/>
                <a:ea typeface="Verdana"/>
                <a:cs typeface="Verdana"/>
                <a:sym typeface="Verdana"/>
              </a:rPr>
              <a:t>"Our collaboration has been seamless, and we're excited to be building a stronger, more resilient community together. We agreed that each organization should have the opportunity to pursue the RFP individually, with a commitment to support one another throughout the process. This collective approach enhances our chances of securing funding, which will allow us to broaden our resources and services for the community we proudly </a:t>
            </a:r>
            <a:r>
              <a:rPr i="1" lang="en-US" sz="1600">
                <a:solidFill>
                  <a:srgbClr val="1D1F25"/>
                </a:solidFill>
                <a:latin typeface="Verdana"/>
                <a:ea typeface="Verdana"/>
                <a:cs typeface="Verdana"/>
                <a:sym typeface="Verdana"/>
                <a:extLst>
                  <a:ext uri="http://customooxmlschemas.google.com/">
                    <go:slidesCustomData xmlns:go="http://customooxmlschemas.google.com/" textRoundtripDataId="2"/>
                  </a:ext>
                </a:extLst>
              </a:rPr>
              <a:t>serve</a:t>
            </a:r>
            <a:r>
              <a:rPr i="1" lang="en-US" sz="1600">
                <a:solidFill>
                  <a:srgbClr val="1D1F25"/>
                </a:solidFill>
                <a:latin typeface="Verdana"/>
                <a:ea typeface="Verdana"/>
                <a:cs typeface="Verdana"/>
                <a:sym typeface="Verdana"/>
              </a:rPr>
              <a:t>." - </a:t>
            </a:r>
            <a:r>
              <a:rPr b="1" lang="en-US" sz="1500">
                <a:solidFill>
                  <a:schemeClr val="dk1"/>
                </a:solidFill>
                <a:latin typeface="Verdana"/>
                <a:ea typeface="Verdana"/>
                <a:cs typeface="Verdana"/>
                <a:sym typeface="Verdana"/>
              </a:rPr>
              <a:t>Jacob Riis Neighborhood Settlement, Queensbridge TRIE Partner on looking towards the Project Implementation RFI</a:t>
            </a:r>
            <a:endParaRPr i="1" sz="1600">
              <a:solidFill>
                <a:srgbClr val="1D1F25"/>
              </a:solidFill>
              <a:latin typeface="Verdana"/>
              <a:ea typeface="Verdana"/>
              <a:cs typeface="Verdana"/>
              <a:sym typeface="Verdana"/>
            </a:endParaRPr>
          </a:p>
          <a:p>
            <a:pPr indent="0" lvl="0" marL="0" rtl="0" algn="l">
              <a:spcBef>
                <a:spcPts val="0"/>
              </a:spcBef>
              <a:spcAft>
                <a:spcPts val="0"/>
              </a:spcAft>
              <a:buNone/>
            </a:pPr>
            <a:r>
              <a:t/>
            </a:r>
            <a:endParaRPr i="1" sz="1600">
              <a:solidFill>
                <a:srgbClr val="1D1F25"/>
              </a:solidFill>
              <a:highlight>
                <a:srgbClr val="FFFFFF"/>
              </a:highlight>
              <a:latin typeface="Verdana"/>
              <a:ea typeface="Verdana"/>
              <a:cs typeface="Verdana"/>
              <a:sym typeface="Verdana"/>
            </a:endParaRPr>
          </a:p>
          <a:p>
            <a:pPr indent="0" lvl="0" marL="0" rtl="0" algn="l">
              <a:spcBef>
                <a:spcPts val="0"/>
              </a:spcBef>
              <a:spcAft>
                <a:spcPts val="0"/>
              </a:spcAft>
              <a:buNone/>
            </a:pPr>
            <a:r>
              <a:rPr i="1" lang="en-US" sz="1600">
                <a:solidFill>
                  <a:srgbClr val="1D1F25"/>
                </a:solidFill>
                <a:latin typeface="Verdana"/>
                <a:ea typeface="Verdana"/>
                <a:cs typeface="Verdana"/>
                <a:sym typeface="Verdana"/>
              </a:rPr>
              <a:t>“Another success within this coalition meeting was discussing the community mapping exercise. Coalition members were able to provide crucial insight on what their community members feel and would like to see within their community which in our neighborhood's case is public safety. Coalition members were providing in-depth analysis on recommendations clients and participants of the idea generation sessions provided which BronxWorks deemed helpful.“ - </a:t>
            </a:r>
            <a:r>
              <a:rPr b="1" lang="en-US" sz="1500">
                <a:solidFill>
                  <a:schemeClr val="dk1"/>
                </a:solidFill>
                <a:latin typeface="Verdana"/>
                <a:ea typeface="Verdana"/>
                <a:cs typeface="Verdana"/>
                <a:sym typeface="Verdana"/>
              </a:rPr>
              <a:t>BronxWorks, Morrisania and Crotona TRIE Partner on the community mapping and needs assessment exercise</a:t>
            </a:r>
            <a:endParaRPr i="1" sz="1600">
              <a:solidFill>
                <a:srgbClr val="1D1F25"/>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Digital</a:t>
            </a:r>
            <a:r>
              <a:rPr lang="en-US"/>
              <a:t> Equity Team (DET)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346b8493ce5_12_0"/>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Public Comment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2a057c19e2e_0_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7200"/>
              <a:buFont typeface="Verdana"/>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3465c2a09bb_1_0"/>
          <p:cNvSpPr txBox="1"/>
          <p:nvPr>
            <p:ph type="title"/>
          </p:nvPr>
        </p:nvSpPr>
        <p:spPr>
          <a:xfrm>
            <a:off x="838200" y="2515025"/>
            <a:ext cx="10515600" cy="2009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CEC Values Reaffirmation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465c2a09bb_1_16"/>
          <p:cNvSpPr txBox="1"/>
          <p:nvPr>
            <p:ph idx="1" type="body"/>
          </p:nvPr>
        </p:nvSpPr>
        <p:spPr>
          <a:xfrm>
            <a:off x="894525" y="1711250"/>
            <a:ext cx="10980600" cy="429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212121"/>
                </a:solidFill>
                <a:latin typeface="Arial"/>
                <a:ea typeface="Arial"/>
                <a:cs typeface="Arial"/>
                <a:sym typeface="Arial"/>
              </a:rPr>
              <a:t>Since our establishment, the Civic Engagement Commission has been charged with running several programs to serve residents of NYC and help build trust in government. We’ve focused our programming to increase representation among communities that are historically underrepresented and underserved including immigrants, individuals with limited English proficiency, people with disabilities, BIPOC, LGBTQ+ and more. As the rights of these populations are under attack, and many are feeling unsafe in their own neighborhoods, we believe that all New Yorkers deserve to have equal rights, feel safe in expressing their identities, and freedom to live their own lives without being in danger. </a:t>
            </a:r>
            <a:endParaRPr sz="1800">
              <a:solidFill>
                <a:srgbClr val="212121"/>
              </a:solidFill>
              <a:latin typeface="Arial"/>
              <a:ea typeface="Arial"/>
              <a:cs typeface="Arial"/>
              <a:sym typeface="Arial"/>
            </a:endParaRPr>
          </a:p>
          <a:p>
            <a:pPr indent="0" lvl="0" marL="0" rtl="0" algn="l">
              <a:lnSpc>
                <a:spcPct val="115000"/>
              </a:lnSpc>
              <a:spcBef>
                <a:spcPts val="0"/>
              </a:spcBef>
              <a:spcAft>
                <a:spcPts val="0"/>
              </a:spcAft>
              <a:buNone/>
            </a:pPr>
            <a:r>
              <a:rPr lang="en-US" sz="1800">
                <a:solidFill>
                  <a:srgbClr val="212121"/>
                </a:solidFill>
                <a:latin typeface="Arial"/>
                <a:ea typeface="Arial"/>
                <a:cs typeface="Arial"/>
                <a:sym typeface="Arial"/>
              </a:rPr>
              <a:t> </a:t>
            </a:r>
            <a:endParaRPr sz="1800">
              <a:solidFill>
                <a:srgbClr val="212121"/>
              </a:solidFill>
              <a:latin typeface="Arial"/>
              <a:ea typeface="Arial"/>
              <a:cs typeface="Arial"/>
              <a:sym typeface="Arial"/>
            </a:endParaRPr>
          </a:p>
          <a:p>
            <a:pPr indent="0" lvl="0" marL="0" rtl="0" algn="l">
              <a:lnSpc>
                <a:spcPct val="115000"/>
              </a:lnSpc>
              <a:spcBef>
                <a:spcPts val="0"/>
              </a:spcBef>
              <a:spcAft>
                <a:spcPts val="0"/>
              </a:spcAft>
              <a:buNone/>
            </a:pPr>
            <a:r>
              <a:rPr lang="en-US" sz="1800">
                <a:solidFill>
                  <a:srgbClr val="212121"/>
                </a:solidFill>
                <a:latin typeface="Arial"/>
                <a:ea typeface="Arial"/>
                <a:cs typeface="Arial"/>
                <a:sym typeface="Arial"/>
              </a:rPr>
              <a:t>The CEC celebrates the inherent dignity, worth, and diversity of all New Yorkers. We believe all voices must be heard and respected in a democracy in order to create policies that promote the common good.  We remain steadfastly committed to creating programs that center listening, relationship building, and care. Our Commission will continue to work to build, and earn, trust in our communities and prove that government can be, should be, and will be for all the people.</a:t>
            </a:r>
            <a:endParaRPr sz="1800">
              <a:solidFill>
                <a:srgbClr val="212121"/>
              </a:solidFill>
              <a:latin typeface="Arial"/>
              <a:ea typeface="Arial"/>
              <a:cs typeface="Arial"/>
              <a:sym typeface="Arial"/>
            </a:endParaRPr>
          </a:p>
          <a:p>
            <a:pPr indent="0" lvl="0" marL="0" rtl="0" algn="l">
              <a:spcBef>
                <a:spcPts val="1000"/>
              </a:spcBef>
              <a:spcAft>
                <a:spcPts val="0"/>
              </a:spcAft>
              <a:buNone/>
            </a:pPr>
            <a:r>
              <a:t/>
            </a:r>
            <a:endParaRPr sz="2700"/>
          </a:p>
        </p:txBody>
      </p:sp>
      <p:sp>
        <p:nvSpPr>
          <p:cNvPr id="340" name="Google Shape;340;g3465c2a09bb_1_16"/>
          <p:cNvSpPr txBox="1"/>
          <p:nvPr>
            <p:ph idx="2" type="body"/>
          </p:nvPr>
        </p:nvSpPr>
        <p:spPr>
          <a:xfrm>
            <a:off x="1493874" y="1690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Statement in Newsletter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3465c2a09bb_1_22"/>
          <p:cNvSpPr txBox="1"/>
          <p:nvPr>
            <p:ph idx="1" type="body"/>
          </p:nvPr>
        </p:nvSpPr>
        <p:spPr>
          <a:xfrm>
            <a:off x="926925" y="1581600"/>
            <a:ext cx="10559400" cy="43689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800">
                <a:latin typeface="Calibri"/>
                <a:ea typeface="Calibri"/>
                <a:cs typeface="Calibri"/>
                <a:sym typeface="Calibri"/>
              </a:rPr>
              <a:t>To support and encourage New Yorkers to meaningfully participate in civic life, the CEC believes that active listening, as a process and practice, is central to building relationships and trust.  We are committed to being practitioners of participatory democracy and affirm our responsibility and commitment to lift the power and voices of all NYC communities. We ground this work based on the following core values:  </a:t>
            </a:r>
            <a:endParaRPr sz="18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800">
                <a:highlight>
                  <a:srgbClr val="FFFFFF"/>
                </a:highlight>
                <a:latin typeface="Calibri"/>
                <a:ea typeface="Calibri"/>
                <a:cs typeface="Calibri"/>
                <a:sym typeface="Calibri"/>
              </a:rPr>
              <a: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Dignity:</a:t>
            </a:r>
            <a:r>
              <a:rPr lang="en-US" sz="1800">
                <a:highlight>
                  <a:srgbClr val="FFFFFF"/>
                </a:highlight>
                <a:latin typeface="Calibri"/>
                <a:ea typeface="Calibri"/>
                <a:cs typeface="Calibri"/>
                <a:sym typeface="Calibri"/>
              </a:rPr>
              <a:t> We celebrate the inherent worth of all human beings by creating processes that center relationship-building, intentional listening, and care.  </a:t>
            </a:r>
            <a:endParaRPr sz="1800">
              <a:highlight>
                <a:srgbClr val="FFFFFF"/>
              </a:highlight>
              <a:latin typeface="Calibri"/>
              <a:ea typeface="Calibri"/>
              <a:cs typeface="Calibri"/>
              <a:sym typeface="Calibri"/>
            </a:endParaRPr>
          </a:p>
          <a:p>
            <a:pPr indent="0" lvl="0" marL="1143000" rtl="0" algn="l">
              <a:lnSpc>
                <a:spcPct val="115000"/>
              </a:lnSpc>
              <a:spcBef>
                <a:spcPts val="0"/>
              </a:spcBef>
              <a:spcAft>
                <a:spcPts val="0"/>
              </a:spcAft>
              <a:buClr>
                <a:schemeClr val="dk1"/>
              </a:buClr>
              <a:buSzPts val="1100"/>
              <a:buFont typeface="Arial"/>
              <a:buNone/>
            </a:pPr>
            <a:r>
              <a:rPr lang="en-US" sz="1800">
                <a:highlight>
                  <a:srgbClr val="FFFFFF"/>
                </a:highlight>
                <a:latin typeface="Calibri"/>
                <a:ea typeface="Calibri"/>
                <a:cs typeface="Calibri"/>
                <a:sym typeface="Calibri"/>
              </a:rPr>
              <a: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Manifesting Community Power:</a:t>
            </a:r>
            <a:r>
              <a:rPr lang="en-US" sz="1800">
                <a:highlight>
                  <a:srgbClr val="FFFFFF"/>
                </a:highlight>
                <a:latin typeface="Calibri"/>
                <a:ea typeface="Calibri"/>
                <a:cs typeface="Calibri"/>
                <a:sym typeface="Calibri"/>
              </a:rPr>
              <a:t> We support community leadership, provide education about how various systems of government work, and create pathways for engagement so that communities voice and manifest their power over decisions that impact their lives. </a:t>
            </a:r>
            <a:endParaRPr sz="1800">
              <a:highlight>
                <a:srgbClr val="FFFFFF"/>
              </a:highlight>
              <a:latin typeface="Calibri"/>
              <a:ea typeface="Calibri"/>
              <a:cs typeface="Calibri"/>
              <a:sym typeface="Calibri"/>
            </a:endParaRPr>
          </a:p>
          <a:p>
            <a:pPr indent="0" lvl="0" marL="1143000" rtl="0" algn="l">
              <a:lnSpc>
                <a:spcPct val="115000"/>
              </a:lnSpc>
              <a:spcBef>
                <a:spcPts val="0"/>
              </a:spcBef>
              <a:spcAft>
                <a:spcPts val="0"/>
              </a:spcAft>
              <a:buClr>
                <a:schemeClr val="dk1"/>
              </a:buClr>
              <a:buSzPts val="1100"/>
              <a:buFont typeface="Arial"/>
              <a:buNone/>
            </a:pPr>
            <a:r>
              <a:rPr lang="en-US" sz="1800">
                <a:highlight>
                  <a:srgbClr val="FFFFFF"/>
                </a:highlight>
                <a:latin typeface="Calibri"/>
                <a:ea typeface="Calibri"/>
                <a:cs typeface="Calibri"/>
                <a:sym typeface="Calibri"/>
              </a:rPr>
              <a: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Collaboration: </a:t>
            </a:r>
            <a:r>
              <a:rPr lang="en-US" sz="1800">
                <a:highlight>
                  <a:srgbClr val="FFFFFF"/>
                </a:highlight>
                <a:latin typeface="Calibri"/>
                <a:ea typeface="Calibri"/>
                <a:cs typeface="Calibri"/>
                <a:sym typeface="Calibri"/>
              </a:rPr>
              <a:t>We believe that by working together with people affected by policies, we can identify and solve our collective challenges and build the interdependence required for a healthy resilient democracy.  </a:t>
            </a:r>
            <a:endParaRPr sz="1800">
              <a:highlight>
                <a:srgbClr val="FFFFFF"/>
              </a:highlight>
              <a:latin typeface="Calibri"/>
              <a:ea typeface="Calibri"/>
              <a:cs typeface="Calibri"/>
              <a:sym typeface="Calibri"/>
            </a:endParaRPr>
          </a:p>
          <a:p>
            <a:pPr indent="0" lvl="0" marL="1143000" rtl="0" algn="l">
              <a:lnSpc>
                <a:spcPct val="115000"/>
              </a:lnSpc>
              <a:spcBef>
                <a:spcPts val="0"/>
              </a:spcBef>
              <a:spcAft>
                <a:spcPts val="0"/>
              </a:spcAft>
              <a:buClr>
                <a:schemeClr val="dk1"/>
              </a:buClr>
              <a:buSzPts val="1100"/>
              <a:buFont typeface="Arial"/>
              <a:buNone/>
            </a:pPr>
            <a:r>
              <a:rPr lang="en-US" sz="1100">
                <a:highlight>
                  <a:srgbClr val="FFFFFF"/>
                </a:highlight>
                <a:latin typeface="Calibri"/>
                <a:ea typeface="Calibri"/>
                <a:cs typeface="Calibri"/>
                <a:sym typeface="Calibri"/>
              </a:rPr>
              <a:t> </a:t>
            </a:r>
            <a:endParaRPr sz="1100">
              <a:highlight>
                <a:srgbClr val="FFFFFF"/>
              </a:highlight>
              <a:latin typeface="Calibri"/>
              <a:ea typeface="Calibri"/>
              <a:cs typeface="Calibri"/>
              <a:sym typeface="Calibri"/>
            </a:endParaRPr>
          </a:p>
          <a:p>
            <a:pPr indent="0" lvl="0" marL="0" rtl="0" algn="l">
              <a:spcBef>
                <a:spcPts val="1000"/>
              </a:spcBef>
              <a:spcAft>
                <a:spcPts val="0"/>
              </a:spcAft>
              <a:buNone/>
            </a:pPr>
            <a:r>
              <a:t/>
            </a:r>
            <a:endParaRPr/>
          </a:p>
        </p:txBody>
      </p:sp>
      <p:sp>
        <p:nvSpPr>
          <p:cNvPr id="347" name="Google Shape;347;g3465c2a09bb_1_22"/>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CEC Values Statement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3465c2a09bb_1_29"/>
          <p:cNvSpPr txBox="1"/>
          <p:nvPr>
            <p:ph idx="1" type="body"/>
          </p:nvPr>
        </p:nvSpPr>
        <p:spPr>
          <a:xfrm>
            <a:off x="868600" y="1944600"/>
            <a:ext cx="10526700" cy="40449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Accessibility &amp; Justice:</a:t>
            </a:r>
            <a:r>
              <a:rPr lang="en-US" sz="1800">
                <a:highlight>
                  <a:srgbClr val="FFFFFF"/>
                </a:highlight>
                <a:latin typeface="Calibri"/>
                <a:ea typeface="Calibri"/>
                <a:cs typeface="Calibri"/>
                <a:sym typeface="Calibri"/>
              </a:rPr>
              <a:t> We strive to create conditions that foster access to information and resources that enable community partnerships that are grounded in mutual agency and work to eliminate policies and practices that have disparate impacts on historically marginalized and underserved communities.   </a:t>
            </a:r>
            <a:endParaRPr sz="1800">
              <a:highlight>
                <a:srgbClr val="FFFFFF"/>
              </a:highlight>
              <a:latin typeface="Calibri"/>
              <a:ea typeface="Calibri"/>
              <a:cs typeface="Calibri"/>
              <a:sym typeface="Calibri"/>
            </a:endParaRPr>
          </a:p>
          <a:p>
            <a:pPr indent="0" lvl="0" marL="1143000" rtl="0" algn="l">
              <a:lnSpc>
                <a:spcPct val="115000"/>
              </a:lnSpc>
              <a:spcBef>
                <a:spcPts val="0"/>
              </a:spcBef>
              <a:spcAft>
                <a:spcPts val="0"/>
              </a:spcAft>
              <a:buClr>
                <a:schemeClr val="dk1"/>
              </a:buClr>
              <a:buSzPts val="1100"/>
              <a:buFont typeface="Arial"/>
              <a:buNone/>
            </a:pPr>
            <a:r>
              <a:rPr lang="en-US" sz="1800">
                <a:highlight>
                  <a:srgbClr val="FFFFFF"/>
                </a:highlight>
                <a:latin typeface="Calibri"/>
                <a:ea typeface="Calibri"/>
                <a:cs typeface="Calibri"/>
                <a:sym typeface="Calibri"/>
              </a:rPr>
              <a: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Accountability &amp; Transparency:</a:t>
            </a:r>
            <a:r>
              <a:rPr lang="en-US" sz="1800">
                <a:highlight>
                  <a:srgbClr val="FFFFFF"/>
                </a:highlight>
                <a:latin typeface="Calibri"/>
                <a:ea typeface="Calibri"/>
                <a:cs typeface="Calibri"/>
                <a:sym typeface="Calibri"/>
              </a:rPr>
              <a:t> We facilitate honest dialogue with residents and interagency partners that centers their lived experiences and commits to continuous evaluation and improvement to strengthen the impact of processes and actions on outcomes.  </a:t>
            </a:r>
            <a:endParaRPr sz="1800">
              <a:highlight>
                <a:srgbClr val="FFFFFF"/>
              </a:highlight>
              <a:latin typeface="Calibri"/>
              <a:ea typeface="Calibri"/>
              <a:cs typeface="Calibri"/>
              <a:sym typeface="Calibri"/>
            </a:endParaRPr>
          </a:p>
          <a:p>
            <a:pPr indent="0" lvl="0" marL="1143000" rtl="0" algn="l">
              <a:lnSpc>
                <a:spcPct val="115000"/>
              </a:lnSpc>
              <a:spcBef>
                <a:spcPts val="0"/>
              </a:spcBef>
              <a:spcAft>
                <a:spcPts val="0"/>
              </a:spcAft>
              <a:buClr>
                <a:schemeClr val="dk1"/>
              </a:buClr>
              <a:buSzPts val="1100"/>
              <a:buFont typeface="Arial"/>
              <a:buNone/>
            </a:pPr>
            <a:r>
              <a:rPr lang="en-US" sz="1800">
                <a:highlight>
                  <a:srgbClr val="FFFFFF"/>
                </a:highlight>
                <a:latin typeface="Calibri"/>
                <a:ea typeface="Calibri"/>
                <a:cs typeface="Calibri"/>
                <a:sym typeface="Calibri"/>
              </a:rPr>
              <a: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highlight>
                  <a:srgbClr val="FFFFFF"/>
                </a:highlight>
                <a:latin typeface="Calibri"/>
                <a:ea typeface="Calibri"/>
                <a:cs typeface="Calibri"/>
                <a:sym typeface="Calibri"/>
              </a:rPr>
              <a:t>Imaginative Ways of Working:</a:t>
            </a:r>
            <a:r>
              <a:rPr lang="en-US" sz="1800">
                <a:highlight>
                  <a:srgbClr val="FFFFFF"/>
                </a:highlight>
                <a:latin typeface="Calibri"/>
                <a:ea typeface="Calibri"/>
                <a:cs typeface="Calibri"/>
                <a:sym typeface="Calibri"/>
              </a:rPr>
              <a:t> We commit to reimagining what government processes can look like—opening up possibilities for new ways of engagement.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t/>
            </a:r>
            <a:endParaRPr sz="1800">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latin typeface="Calibri"/>
                <a:ea typeface="Calibri"/>
                <a:cs typeface="Calibri"/>
                <a:sym typeface="Calibri"/>
              </a:rPr>
              <a:t>Dynamic Learning:</a:t>
            </a:r>
            <a:r>
              <a:rPr lang="en-US" sz="1800">
                <a:latin typeface="Calibri"/>
                <a:ea typeface="Calibri"/>
                <a:cs typeface="Calibri"/>
                <a:sym typeface="Calibri"/>
              </a:rPr>
              <a:t> We commit to foster mutual learning communities and amplifying voices and stories from community partners that inform our own practice.  </a:t>
            </a:r>
            <a:endParaRPr sz="3100"/>
          </a:p>
        </p:txBody>
      </p:sp>
      <p:sp>
        <p:nvSpPr>
          <p:cNvPr id="354" name="Google Shape;354;g3465c2a09bb_1_29"/>
          <p:cNvSpPr txBox="1"/>
          <p:nvPr>
            <p:ph idx="2" type="body"/>
          </p:nvPr>
        </p:nvSpPr>
        <p:spPr>
          <a:xfrm>
            <a:off x="1393975" y="901450"/>
            <a:ext cx="8020200" cy="891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CEC Values (continued)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a0bffe40c6_18_73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Program Updates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0x01010047CCC3D924FC5B4CA53DC44B4D1D5477</vt:lpwstr>
  </property>
  <property fmtid="{D5CDD505-2E9C-101B-9397-08002B2CF9AE}" pid="3" name="MediaServiceImageTags">
    <vt:lpwstr/>
  </property>
  <property fmtid="{D5CDD505-2E9C-101B-9397-08002B2CF9AE}" pid="4" name="MSIP_Label_1f8bd251-6db5-448a-bc8a-d926a88d2ffd_Enabled">
    <vt:lpwstr>true</vt:lpwstr>
  </property>
  <property fmtid="{D5CDD505-2E9C-101B-9397-08002B2CF9AE}" pid="5" name="MSIP_Label_1f8bd251-6db5-448a-bc8a-d926a88d2ffd_SetDate">
    <vt:lpwstr>2024-08-23T20:33:41Z</vt:lpwstr>
  </property>
  <property fmtid="{D5CDD505-2E9C-101B-9397-08002B2CF9AE}" pid="6" name="MSIP_Label_1f8bd251-6db5-448a-bc8a-d926a88d2ffd_Method">
    <vt:lpwstr>Standard</vt:lpwstr>
  </property>
  <property fmtid="{D5CDD505-2E9C-101B-9397-08002B2CF9AE}" pid="7" name="MSIP_Label_1f8bd251-6db5-448a-bc8a-d926a88d2ffd_Name">
    <vt:lpwstr>Non-Restricted-Main</vt:lpwstr>
  </property>
  <property fmtid="{D5CDD505-2E9C-101B-9397-08002B2CF9AE}" pid="8" name="MSIP_Label_1f8bd251-6db5-448a-bc8a-d926a88d2ffd_SiteId">
    <vt:lpwstr>73d61799-c284-4022-8d41-54cc4f1929ef</vt:lpwstr>
  </property>
  <property fmtid="{D5CDD505-2E9C-101B-9397-08002B2CF9AE}" pid="9" name="MSIP_Label_1f8bd251-6db5-448a-bc8a-d926a88d2ffd_ActionId">
    <vt:lpwstr>127816a2-a510-47ff-802b-f6812b6c5e2e</vt:lpwstr>
  </property>
  <property fmtid="{D5CDD505-2E9C-101B-9397-08002B2CF9AE}" pid="10" name="MSIP_Label_1f8bd251-6db5-448a-bc8a-d926a88d2ffd_ContentBits">
    <vt:lpwstr>0</vt:lpwstr>
  </property>
</Properties>
</file>