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44_E1A8EC65.xml" ContentType="application/vnd.ms-powerpoint.comments+xml"/>
  <Override PartName="/ppt/comments/modernComment_146_C08FA4EE.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73" r:id="rId5"/>
  </p:sldMasterIdLst>
  <p:notesMasterIdLst>
    <p:notesMasterId r:id="rId57"/>
  </p:notesMasterIdLst>
  <p:sldIdLst>
    <p:sldId id="256" r:id="rId6"/>
    <p:sldId id="257" r:id="rId7"/>
    <p:sldId id="258" r:id="rId8"/>
    <p:sldId id="259" r:id="rId9"/>
    <p:sldId id="300" r:id="rId10"/>
    <p:sldId id="264" r:id="rId11"/>
    <p:sldId id="330" r:id="rId12"/>
    <p:sldId id="301" r:id="rId13"/>
    <p:sldId id="329" r:id="rId14"/>
    <p:sldId id="328" r:id="rId15"/>
    <p:sldId id="336" r:id="rId16"/>
    <p:sldId id="338" r:id="rId17"/>
    <p:sldId id="345" r:id="rId18"/>
    <p:sldId id="357" r:id="rId19"/>
    <p:sldId id="355" r:id="rId20"/>
    <p:sldId id="356" r:id="rId21"/>
    <p:sldId id="274" r:id="rId22"/>
    <p:sldId id="346" r:id="rId23"/>
    <p:sldId id="347" r:id="rId24"/>
    <p:sldId id="348" r:id="rId25"/>
    <p:sldId id="349" r:id="rId26"/>
    <p:sldId id="350" r:id="rId27"/>
    <p:sldId id="322" r:id="rId28"/>
    <p:sldId id="324" r:id="rId29"/>
    <p:sldId id="306" r:id="rId30"/>
    <p:sldId id="307" r:id="rId31"/>
    <p:sldId id="342" r:id="rId32"/>
    <p:sldId id="343" r:id="rId33"/>
    <p:sldId id="333" r:id="rId34"/>
    <p:sldId id="326" r:id="rId35"/>
    <p:sldId id="288" r:id="rId36"/>
    <p:sldId id="317" r:id="rId37"/>
    <p:sldId id="321" r:id="rId38"/>
    <p:sldId id="318" r:id="rId39"/>
    <p:sldId id="320" r:id="rId40"/>
    <p:sldId id="313" r:id="rId41"/>
    <p:sldId id="323" r:id="rId42"/>
    <p:sldId id="297" r:id="rId43"/>
    <p:sldId id="315" r:id="rId44"/>
    <p:sldId id="316" r:id="rId45"/>
    <p:sldId id="352" r:id="rId46"/>
    <p:sldId id="351" r:id="rId47"/>
    <p:sldId id="353" r:id="rId48"/>
    <p:sldId id="354" r:id="rId49"/>
    <p:sldId id="298" r:id="rId50"/>
    <p:sldId id="339" r:id="rId51"/>
    <p:sldId id="340" r:id="rId52"/>
    <p:sldId id="341" r:id="rId53"/>
    <p:sldId id="332" r:id="rId54"/>
    <p:sldId id="331" r:id="rId55"/>
    <p:sldId id="299" r:id="rId56"/>
  </p:sldIdLst>
  <p:sldSz cx="12192000" cy="6858000"/>
  <p:notesSz cx="7010400" cy="9296400"/>
  <p:embeddedFontLst>
    <p:embeddedFont>
      <p:font typeface="Aptos Narrow" panose="020B0004020202020204" pitchFamily="34" charset="0"/>
      <p:regular r:id="rId58"/>
      <p:bold r:id="rId59"/>
      <p:italic r:id="rId60"/>
      <p:boldItalic r:id="rId61"/>
    </p:embeddedFont>
    <p:embeddedFont>
      <p:font typeface="Roboto Mono Medium" panose="00000009000000000000" pitchFamily="49" charset="0"/>
      <p:regular r:id="rId62"/>
      <p:italic r:id="rId63"/>
    </p:embeddedFont>
    <p:embeddedFont>
      <p:font typeface="Verdana" panose="020B0604030504040204" pitchFamily="3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8" roundtripDataSignature="AMtx7mgNnSD18+lWCH0x3D3gy4ilcyzDg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7D1001-E276-DD54-7539-E69951B39271}" name="Sayeed, Sarah" initials="SS" userId="S::ssayeed@civicengagement.nyc.gov::a64e09c0-caa3-4ba5-8af1-a777b78d250e" providerId="AD"/>
  <p188:author id="{BC2B8473-F20C-4F5A-1A15-1E2E25B5DD74}" name="Walczak, Abigail" initials="WA" userId="S::awalczak@civicengagement.nyc.gov::8b750834-cc7e-40ab-86ee-dc22a9c2efd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5BD64"/>
    <a:srgbClr val="2FA4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DA69F8A-2E0C-496B-8835-7A04ED5971AC}">
  <a:tblStyle styleId="{6DA69F8A-2E0C-496B-8835-7A04ED5971A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30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6.fntdata"/><Relationship Id="rId68" Type="http://customschemas.google.com/relationships/presentationmetadata" Target="meta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1.fntdata"/><Relationship Id="rId66" Type="http://schemas.openxmlformats.org/officeDocument/2006/relationships/font" Target="fonts/font9.fntdata"/><Relationship Id="rId5" Type="http://schemas.openxmlformats.org/officeDocument/2006/relationships/slideMaster" Target="slideMasters/slideMaster2.xml"/><Relationship Id="rId61" Type="http://schemas.openxmlformats.org/officeDocument/2006/relationships/font" Target="fonts/font4.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7.fntdata"/><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5.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3.fntdata"/><Relationship Id="rId65" Type="http://schemas.openxmlformats.org/officeDocument/2006/relationships/font" Target="fonts/font8.fntdata"/><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heme" Target="theme/theme1.xml"/></Relationships>
</file>

<file path=ppt/comments/modernComment_144_E1A8EC65.xml><?xml version="1.0" encoding="utf-8"?>
<p188:cmLst xmlns:a="http://schemas.openxmlformats.org/drawingml/2006/main" xmlns:r="http://schemas.openxmlformats.org/officeDocument/2006/relationships" xmlns:p188="http://schemas.microsoft.com/office/powerpoint/2018/8/main">
  <p188:cm id="{4788C854-BE03-45D3-AF67-E41AA2F6DA1E}" authorId="{BC2B8473-F20C-4F5A-1A15-1E2E25B5DD74}" status="resolved" created="2025-06-09T20:41:10.017" complete="100000">
    <pc:sldMkLst xmlns:pc="http://schemas.microsoft.com/office/powerpoint/2013/main/command">
      <pc:docMk/>
      <pc:sldMk cId="3785944165" sldId="324"/>
    </pc:sldMkLst>
    <p188:replyLst>
      <p188:reply id="{0BBFB666-F257-4748-A00D-765473B4E9C7}" authorId="{997D1001-E276-DD54-7539-E69951B39271}" created="2025-06-10T21:30:32.587">
        <p188:txBody>
          <a:bodyPr/>
          <a:lstStyle/>
          <a:p>
            <a:r>
              <a:rPr lang="en-US"/>
              <a:t>[@Perez, Jorwell] if you don't have pics ok to delete this slide- i thought some images of the sunnies in action could be nice to share</a:t>
            </a:r>
          </a:p>
        </p188:txBody>
      </p188:reply>
    </p188:replyLst>
    <p188:txBody>
      <a:bodyPr/>
      <a:lstStyle/>
      <a:p>
        <a:r>
          <a:rPr lang="en-US"/>
          <a:t>Flagship pic collage?? [@Perez, Jorwell] </a:t>
        </a:r>
      </a:p>
    </p188:txBody>
  </p188:cm>
</p188:cmLst>
</file>

<file path=ppt/comments/modernComment_146_C08FA4EE.xml><?xml version="1.0" encoding="utf-8"?>
<p188:cmLst xmlns:a="http://schemas.openxmlformats.org/drawingml/2006/main" xmlns:r="http://schemas.openxmlformats.org/officeDocument/2006/relationships" xmlns:p188="http://schemas.microsoft.com/office/powerpoint/2018/8/main">
  <p188:cm id="{B3D75081-7364-4AB3-BB87-0C2B4C9EF987}" authorId="{BC2B8473-F20C-4F5A-1A15-1E2E25B5DD74}" status="resolved" created="2025-06-09T20:42:53.630" complete="100000">
    <pc:sldMkLst xmlns:pc="http://schemas.microsoft.com/office/powerpoint/2013/main/command">
      <pc:docMk/>
      <pc:sldMk cId="3230639342" sldId="326"/>
    </pc:sldMkLst>
    <p188:txBody>
      <a:bodyPr/>
      <a:lstStyle/>
      <a:p>
        <a:r>
          <a:rPr lang="en-US"/>
          <a:t>[@Carrion, Anthony] ambassadors?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307" name="Google Shape;307;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endParaRPr/>
          </a:p>
        </p:txBody>
      </p:sp>
      <p:sp>
        <p:nvSpPr>
          <p:cNvPr id="156" name="Google Shape;156;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endParaRPr/>
          </a:p>
        </p:txBody>
      </p:sp>
      <p:sp>
        <p:nvSpPr>
          <p:cNvPr id="167" name="Google Shape;167;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endParaRPr/>
          </a:p>
        </p:txBody>
      </p:sp>
      <p:sp>
        <p:nvSpPr>
          <p:cNvPr id="178" name="Google Shape;178;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endParaRPr/>
          </a:p>
        </p:txBody>
      </p:sp>
      <p:sp>
        <p:nvSpPr>
          <p:cNvPr id="189" name="Google Shape;189;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endParaRPr/>
          </a:p>
        </p:txBody>
      </p:sp>
      <p:sp>
        <p:nvSpPr>
          <p:cNvPr id="200" name="Google Shape;200;p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4383919b1f_0_49: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a:p>
        </p:txBody>
      </p:sp>
      <p:sp>
        <p:nvSpPr>
          <p:cNvPr id="562" name="Google Shape;562;g34383919b1f_0_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32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3411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363eef3c57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3363eef3c57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r>
              <a:rPr lang="en"/>
              <a:t>Lauren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d70ee7f617_0_4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d70ee7f617_0_43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a:extLst>
            <a:ext uri="{FF2B5EF4-FFF2-40B4-BE49-F238E27FC236}">
              <a16:creationId xmlns:a16="http://schemas.microsoft.com/office/drawing/2014/main" id="{A96C63C3-F6DE-A991-D9BF-CF2317336DFD}"/>
            </a:ext>
          </a:extLst>
        </p:cNvPr>
        <p:cNvGrpSpPr/>
        <p:nvPr/>
      </p:nvGrpSpPr>
      <p:grpSpPr>
        <a:xfrm>
          <a:off x="0" y="0"/>
          <a:ext cx="0" cy="0"/>
          <a:chOff x="0" y="0"/>
          <a:chExt cx="0" cy="0"/>
        </a:xfrm>
      </p:grpSpPr>
      <p:sp>
        <p:nvSpPr>
          <p:cNvPr id="411" name="Google Shape;411;g2d70ee7f617_0_434:notes">
            <a:extLst>
              <a:ext uri="{FF2B5EF4-FFF2-40B4-BE49-F238E27FC236}">
                <a16:creationId xmlns:a16="http://schemas.microsoft.com/office/drawing/2014/main" id="{55994CC7-8583-CE31-0BFD-A06F0E2627FB}"/>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d70ee7f617_0_434:notes">
            <a:extLst>
              <a:ext uri="{FF2B5EF4-FFF2-40B4-BE49-F238E27FC236}">
                <a16:creationId xmlns:a16="http://schemas.microsoft.com/office/drawing/2014/main" id="{F138CF75-7C93-2F7B-EC38-60EA52E01CFA}"/>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endParaRPr/>
          </a:p>
        </p:txBody>
      </p:sp>
    </p:spTree>
    <p:extLst>
      <p:ext uri="{BB962C8B-B14F-4D97-AF65-F5344CB8AC3E}">
        <p14:creationId xmlns:p14="http://schemas.microsoft.com/office/powerpoint/2010/main" val="861311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a057c19e2e_0_0: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a:p>
        </p:txBody>
      </p:sp>
      <p:sp>
        <p:nvSpPr>
          <p:cNvPr id="313" name="Google Shape;313;g2a057c19e2e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a:extLst>
            <a:ext uri="{FF2B5EF4-FFF2-40B4-BE49-F238E27FC236}">
              <a16:creationId xmlns:a16="http://schemas.microsoft.com/office/drawing/2014/main" id="{C61C94B3-7D9A-7E18-B2E9-6AC57BE133A2}"/>
            </a:ext>
          </a:extLst>
        </p:cNvPr>
        <p:cNvGrpSpPr/>
        <p:nvPr/>
      </p:nvGrpSpPr>
      <p:grpSpPr>
        <a:xfrm>
          <a:off x="0" y="0"/>
          <a:ext cx="0" cy="0"/>
          <a:chOff x="0" y="0"/>
          <a:chExt cx="0" cy="0"/>
        </a:xfrm>
      </p:grpSpPr>
      <p:sp>
        <p:nvSpPr>
          <p:cNvPr id="411" name="Google Shape;411;g2d70ee7f617_0_434:notes">
            <a:extLst>
              <a:ext uri="{FF2B5EF4-FFF2-40B4-BE49-F238E27FC236}">
                <a16:creationId xmlns:a16="http://schemas.microsoft.com/office/drawing/2014/main" id="{555E6D74-BFAF-6C4F-42C5-558C8FA71EF0}"/>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d70ee7f617_0_434:notes">
            <a:extLst>
              <a:ext uri="{FF2B5EF4-FFF2-40B4-BE49-F238E27FC236}">
                <a16:creationId xmlns:a16="http://schemas.microsoft.com/office/drawing/2014/main" id="{77ABE334-71AF-6996-1B57-C3E14311698E}"/>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endParaRPr/>
          </a:p>
        </p:txBody>
      </p:sp>
    </p:spTree>
    <p:extLst>
      <p:ext uri="{BB962C8B-B14F-4D97-AF65-F5344CB8AC3E}">
        <p14:creationId xmlns:p14="http://schemas.microsoft.com/office/powerpoint/2010/main" val="1685889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5: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a:p>
        </p:txBody>
      </p:sp>
      <p:sp>
        <p:nvSpPr>
          <p:cNvPr id="633" name="Google Shape;633;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a:extLst>
            <a:ext uri="{FF2B5EF4-FFF2-40B4-BE49-F238E27FC236}">
              <a16:creationId xmlns:a16="http://schemas.microsoft.com/office/drawing/2014/main" id="{6E00FD1D-EE46-44B0-104D-AD6C21FB96A8}"/>
            </a:ext>
          </a:extLst>
        </p:cNvPr>
        <p:cNvGrpSpPr/>
        <p:nvPr/>
      </p:nvGrpSpPr>
      <p:grpSpPr>
        <a:xfrm>
          <a:off x="0" y="0"/>
          <a:ext cx="0" cy="0"/>
          <a:chOff x="0" y="0"/>
          <a:chExt cx="0" cy="0"/>
        </a:xfrm>
      </p:grpSpPr>
      <p:sp>
        <p:nvSpPr>
          <p:cNvPr id="632" name="Google Shape;632;p5:notes">
            <a:extLst>
              <a:ext uri="{FF2B5EF4-FFF2-40B4-BE49-F238E27FC236}">
                <a16:creationId xmlns:a16="http://schemas.microsoft.com/office/drawing/2014/main" id="{FD3C9B3E-934D-2B9C-D9AF-DBE34E1470BC}"/>
              </a:ext>
            </a:extLst>
          </p:cNvPr>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a:p>
        </p:txBody>
      </p:sp>
      <p:sp>
        <p:nvSpPr>
          <p:cNvPr id="633" name="Google Shape;633;p5:notes">
            <a:extLst>
              <a:ext uri="{FF2B5EF4-FFF2-40B4-BE49-F238E27FC236}">
                <a16:creationId xmlns:a16="http://schemas.microsoft.com/office/drawing/2014/main" id="{28CCC647-2D3D-0D80-594B-56CBE97DE369}"/>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87123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346b8493ce5_12_0: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a:p>
        </p:txBody>
      </p:sp>
      <p:sp>
        <p:nvSpPr>
          <p:cNvPr id="638" name="Google Shape;638;g346b8493ce5_12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a:extLst>
            <a:ext uri="{FF2B5EF4-FFF2-40B4-BE49-F238E27FC236}">
              <a16:creationId xmlns:a16="http://schemas.microsoft.com/office/drawing/2014/main" id="{C624B3EF-C6A6-ED3F-AA6F-A69F1844868E}"/>
            </a:ext>
          </a:extLst>
        </p:cNvPr>
        <p:cNvGrpSpPr/>
        <p:nvPr/>
      </p:nvGrpSpPr>
      <p:grpSpPr>
        <a:xfrm>
          <a:off x="0" y="0"/>
          <a:ext cx="0" cy="0"/>
          <a:chOff x="0" y="0"/>
          <a:chExt cx="0" cy="0"/>
        </a:xfrm>
      </p:grpSpPr>
      <p:sp>
        <p:nvSpPr>
          <p:cNvPr id="637" name="Google Shape;637;g346b8493ce5_12_0:notes">
            <a:extLst>
              <a:ext uri="{FF2B5EF4-FFF2-40B4-BE49-F238E27FC236}">
                <a16:creationId xmlns:a16="http://schemas.microsoft.com/office/drawing/2014/main" id="{B675ABCA-46B7-668D-5CB2-B03D895B5525}"/>
              </a:ext>
            </a:extLst>
          </p:cNvPr>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a:p>
        </p:txBody>
      </p:sp>
      <p:sp>
        <p:nvSpPr>
          <p:cNvPr id="638" name="Google Shape;638;g346b8493ce5_12_0:notes">
            <a:extLst>
              <a:ext uri="{FF2B5EF4-FFF2-40B4-BE49-F238E27FC236}">
                <a16:creationId xmlns:a16="http://schemas.microsoft.com/office/drawing/2014/main" id="{10CB127D-312C-65D5-A372-F5DF3CF70759}"/>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89970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a:extLst>
            <a:ext uri="{FF2B5EF4-FFF2-40B4-BE49-F238E27FC236}">
              <a16:creationId xmlns:a16="http://schemas.microsoft.com/office/drawing/2014/main" id="{815F55C3-6B8F-FF59-8D7E-D5072A816837}"/>
            </a:ext>
          </a:extLst>
        </p:cNvPr>
        <p:cNvGrpSpPr/>
        <p:nvPr/>
      </p:nvGrpSpPr>
      <p:grpSpPr>
        <a:xfrm>
          <a:off x="0" y="0"/>
          <a:ext cx="0" cy="0"/>
          <a:chOff x="0" y="0"/>
          <a:chExt cx="0" cy="0"/>
        </a:xfrm>
      </p:grpSpPr>
      <p:sp>
        <p:nvSpPr>
          <p:cNvPr id="637" name="Google Shape;637;g346b8493ce5_12_0:notes">
            <a:extLst>
              <a:ext uri="{FF2B5EF4-FFF2-40B4-BE49-F238E27FC236}">
                <a16:creationId xmlns:a16="http://schemas.microsoft.com/office/drawing/2014/main" id="{9DB50BFF-C322-1DEB-4DB8-4DFACBF490B8}"/>
              </a:ext>
            </a:extLst>
          </p:cNvPr>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a:p>
        </p:txBody>
      </p:sp>
      <p:sp>
        <p:nvSpPr>
          <p:cNvPr id="638" name="Google Shape;638;g346b8493ce5_12_0:notes">
            <a:extLst>
              <a:ext uri="{FF2B5EF4-FFF2-40B4-BE49-F238E27FC236}">
                <a16:creationId xmlns:a16="http://schemas.microsoft.com/office/drawing/2014/main" id="{630A19B8-F6B3-4045-1916-1B289C56CD4D}"/>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29873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a057c19e2e_0_5: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a:p>
        </p:txBody>
      </p:sp>
      <p:sp>
        <p:nvSpPr>
          <p:cNvPr id="643" name="Google Shape;643;g2a057c19e2e_0_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6: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319" name="Google Shape;319;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a057c19e2e_0_27: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a:p>
        </p:txBody>
      </p:sp>
      <p:sp>
        <p:nvSpPr>
          <p:cNvPr id="325" name="Google Shape;325;g2a057c19e2e_0_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a:extLst>
            <a:ext uri="{FF2B5EF4-FFF2-40B4-BE49-F238E27FC236}">
              <a16:creationId xmlns:a16="http://schemas.microsoft.com/office/drawing/2014/main" id="{23A95DEF-ACFE-D671-3C32-BA9FAA3DFF50}"/>
            </a:ext>
          </a:extLst>
        </p:cNvPr>
        <p:cNvGrpSpPr/>
        <p:nvPr/>
      </p:nvGrpSpPr>
      <p:grpSpPr>
        <a:xfrm>
          <a:off x="0" y="0"/>
          <a:ext cx="0" cy="0"/>
          <a:chOff x="0" y="0"/>
          <a:chExt cx="0" cy="0"/>
        </a:xfrm>
      </p:grpSpPr>
      <p:sp>
        <p:nvSpPr>
          <p:cNvPr id="324" name="Google Shape;324;g2a057c19e2e_0_27:notes">
            <a:extLst>
              <a:ext uri="{FF2B5EF4-FFF2-40B4-BE49-F238E27FC236}">
                <a16:creationId xmlns:a16="http://schemas.microsoft.com/office/drawing/2014/main" id="{9CF02EE3-1B31-0B8D-9D83-AF0634EEFCAE}"/>
              </a:ext>
            </a:extLst>
          </p:cNvPr>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a:p>
        </p:txBody>
      </p:sp>
      <p:sp>
        <p:nvSpPr>
          <p:cNvPr id="325" name="Google Shape;325;g2a057c19e2e_0_27:notes">
            <a:extLst>
              <a:ext uri="{FF2B5EF4-FFF2-40B4-BE49-F238E27FC236}">
                <a16:creationId xmlns:a16="http://schemas.microsoft.com/office/drawing/2014/main" id="{5CADAB43-9FBC-FE3D-5A60-65AE8C9281C9}"/>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4511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a0bffe40c6_18_737: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a:p>
        </p:txBody>
      </p:sp>
      <p:sp>
        <p:nvSpPr>
          <p:cNvPr id="357" name="Google Shape;357;g2a0bffe40c6_18_7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a:extLst>
            <a:ext uri="{FF2B5EF4-FFF2-40B4-BE49-F238E27FC236}">
              <a16:creationId xmlns:a16="http://schemas.microsoft.com/office/drawing/2014/main" id="{198D2000-E3E5-31EC-0B96-C4E78AFE00E6}"/>
            </a:ext>
          </a:extLst>
        </p:cNvPr>
        <p:cNvGrpSpPr/>
        <p:nvPr/>
      </p:nvGrpSpPr>
      <p:grpSpPr>
        <a:xfrm>
          <a:off x="0" y="0"/>
          <a:ext cx="0" cy="0"/>
          <a:chOff x="0" y="0"/>
          <a:chExt cx="0" cy="0"/>
        </a:xfrm>
      </p:grpSpPr>
      <p:sp>
        <p:nvSpPr>
          <p:cNvPr id="361" name="Google Shape;361;g2a151c0d01d_1_28:notes">
            <a:extLst>
              <a:ext uri="{FF2B5EF4-FFF2-40B4-BE49-F238E27FC236}">
                <a16:creationId xmlns:a16="http://schemas.microsoft.com/office/drawing/2014/main" id="{467D45C9-882A-C149-7B85-CF92C642D1C4}"/>
              </a:ext>
            </a:extLst>
          </p:cNvPr>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a:p>
        </p:txBody>
      </p:sp>
      <p:sp>
        <p:nvSpPr>
          <p:cNvPr id="362" name="Google Shape;362;g2a151c0d01d_1_28:notes">
            <a:extLst>
              <a:ext uri="{FF2B5EF4-FFF2-40B4-BE49-F238E27FC236}">
                <a16:creationId xmlns:a16="http://schemas.microsoft.com/office/drawing/2014/main" id="{04F71A13-FED9-50C0-CBD1-7796814690E8}"/>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6324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App.rankedvote.co/</a:t>
            </a:r>
            <a:r>
              <a:rPr lang="en-US" err="1">
                <a:ea typeface="Calibri"/>
                <a:cs typeface="Calibri"/>
              </a:rPr>
              <a:t>rv</a:t>
            </a:r>
            <a:r>
              <a:rPr lang="en-US">
                <a:ea typeface="Calibri"/>
                <a:cs typeface="Calibri"/>
              </a:rPr>
              <a:t>/v5adeo4fjd4lbc3v9/vote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FEFE4C8B-8DEB-B24D-8FA9-8A8F550FB04D}" type="slidenum">
              <a:rPr lang="en-US" smtClean="0"/>
              <a:t>13</a:t>
            </a:fld>
            <a:endParaRPr lang="en-US"/>
          </a:p>
        </p:txBody>
      </p:sp>
    </p:spTree>
    <p:extLst>
      <p:ext uri="{BB962C8B-B14F-4D97-AF65-F5344CB8AC3E}">
        <p14:creationId xmlns:p14="http://schemas.microsoft.com/office/powerpoint/2010/main" val="2519101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a0bffe40c6_18_654: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a:p>
        </p:txBody>
      </p:sp>
      <p:sp>
        <p:nvSpPr>
          <p:cNvPr id="420" name="Google Shape;420;g2a0bffe40c6_18_65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1"/>
        </a:solidFill>
        <a:effectLst/>
      </p:bgPr>
    </p:bg>
    <p:spTree>
      <p:nvGrpSpPr>
        <p:cNvPr id="1" name="Shape 12"/>
        <p:cNvGrpSpPr/>
        <p:nvPr/>
      </p:nvGrpSpPr>
      <p:grpSpPr>
        <a:xfrm>
          <a:off x="0" y="0"/>
          <a:ext cx="0" cy="0"/>
          <a:chOff x="0" y="0"/>
          <a:chExt cx="0" cy="0"/>
        </a:xfrm>
      </p:grpSpPr>
      <p:sp>
        <p:nvSpPr>
          <p:cNvPr id="13" name="Google Shape;13;p13"/>
          <p:cNvSpPr/>
          <p:nvPr/>
        </p:nvSpPr>
        <p:spPr>
          <a:xfrm>
            <a:off x="8169105" y="672122"/>
            <a:ext cx="959700" cy="963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13"/>
          <p:cNvSpPr txBox="1">
            <a:spLocks noGrp="1"/>
          </p:cNvSpPr>
          <p:nvPr>
            <p:ph type="ctrTitle"/>
          </p:nvPr>
        </p:nvSpPr>
        <p:spPr>
          <a:xfrm>
            <a:off x="8051538" y="909505"/>
            <a:ext cx="3657000" cy="3082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 name="Google Shape;15;p13"/>
          <p:cNvPicPr preferRelativeResize="0"/>
          <p:nvPr/>
        </p:nvPicPr>
        <p:blipFill rotWithShape="1">
          <a:blip r:embed="rId2">
            <a:alphaModFix/>
          </a:blip>
          <a:srcRect/>
          <a:stretch/>
        </p:blipFill>
        <p:spPr>
          <a:xfrm>
            <a:off x="8103478" y="4365130"/>
            <a:ext cx="2725318" cy="879535"/>
          </a:xfrm>
          <a:prstGeom prst="rect">
            <a:avLst/>
          </a:prstGeom>
          <a:noFill/>
          <a:ln>
            <a:noFill/>
          </a:ln>
        </p:spPr>
      </p:pic>
      <p:sp>
        <p:nvSpPr>
          <p:cNvPr id="16" name="Google Shape;16;p13"/>
          <p:cNvSpPr txBox="1"/>
          <p:nvPr/>
        </p:nvSpPr>
        <p:spPr>
          <a:xfrm>
            <a:off x="8106045" y="6173058"/>
            <a:ext cx="3184500" cy="3720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a:solidFill>
                  <a:schemeClr val="dk1"/>
                </a:solidFill>
                <a:latin typeface="Verdana"/>
                <a:ea typeface="Verdana"/>
                <a:cs typeface="Verdana"/>
                <a:sym typeface="Verdana"/>
              </a:rPr>
              <a:t>@NYCCEC  |  nyc.gov/cec</a:t>
            </a:r>
            <a:endParaRPr sz="1400" b="0" i="0" u="none" strike="noStrike" cap="none">
              <a:solidFill>
                <a:schemeClr val="dk1"/>
              </a:solidFill>
              <a:latin typeface="Verdana"/>
              <a:ea typeface="Verdana"/>
              <a:cs typeface="Verdana"/>
              <a:sym typeface="Verdana"/>
            </a:endParaRPr>
          </a:p>
        </p:txBody>
      </p:sp>
      <p:sp>
        <p:nvSpPr>
          <p:cNvPr id="17" name="Google Shape;17;p13"/>
          <p:cNvSpPr>
            <a:spLocks noGrp="1"/>
          </p:cNvSpPr>
          <p:nvPr>
            <p:ph type="pic" idx="2"/>
          </p:nvPr>
        </p:nvSpPr>
        <p:spPr>
          <a:xfrm>
            <a:off x="483326" y="390974"/>
            <a:ext cx="6936300" cy="6076200"/>
          </a:xfrm>
          <a:prstGeom prst="roundRect">
            <a:avLst>
              <a:gd name="adj" fmla="val 16667"/>
            </a:avLst>
          </a:prstGeom>
          <a:noFill/>
          <a:ln>
            <a:noFill/>
          </a:ln>
        </p:spPr>
      </p:sp>
      <p:grpSp>
        <p:nvGrpSpPr>
          <p:cNvPr id="18" name="Google Shape;18;p13"/>
          <p:cNvGrpSpPr/>
          <p:nvPr/>
        </p:nvGrpSpPr>
        <p:grpSpPr>
          <a:xfrm>
            <a:off x="8092139" y="5220150"/>
            <a:ext cx="2932712" cy="879550"/>
            <a:chOff x="8092139" y="5220150"/>
            <a:chExt cx="2932712" cy="879550"/>
          </a:xfrm>
        </p:grpSpPr>
        <p:pic>
          <p:nvPicPr>
            <p:cNvPr id="19" name="Google Shape;19;p13"/>
            <p:cNvPicPr preferRelativeResize="0"/>
            <p:nvPr/>
          </p:nvPicPr>
          <p:blipFill rotWithShape="1">
            <a:blip r:embed="rId3">
              <a:alphaModFix/>
            </a:blip>
            <a:srcRect l="74466" b="-1646"/>
            <a:stretch/>
          </p:blipFill>
          <p:spPr>
            <a:xfrm>
              <a:off x="10276226" y="5220150"/>
              <a:ext cx="748625" cy="879550"/>
            </a:xfrm>
            <a:prstGeom prst="rect">
              <a:avLst/>
            </a:prstGeom>
            <a:noFill/>
            <a:ln>
              <a:noFill/>
            </a:ln>
          </p:spPr>
        </p:pic>
        <p:pic>
          <p:nvPicPr>
            <p:cNvPr id="20" name="Google Shape;20;p13"/>
            <p:cNvPicPr preferRelativeResize="0"/>
            <p:nvPr/>
          </p:nvPicPr>
          <p:blipFill rotWithShape="1">
            <a:blip r:embed="rId3">
              <a:alphaModFix/>
            </a:blip>
            <a:srcRect r="50067"/>
            <a:stretch/>
          </p:blipFill>
          <p:spPr>
            <a:xfrm>
              <a:off x="8092139" y="5220150"/>
              <a:ext cx="1463975" cy="865349"/>
            </a:xfrm>
            <a:prstGeom prst="rect">
              <a:avLst/>
            </a:prstGeom>
            <a:noFill/>
            <a:ln>
              <a:noFill/>
            </a:ln>
          </p:spPr>
        </p:pic>
        <p:grpSp>
          <p:nvGrpSpPr>
            <p:cNvPr id="21" name="Google Shape;21;p13"/>
            <p:cNvGrpSpPr/>
            <p:nvPr/>
          </p:nvGrpSpPr>
          <p:grpSpPr>
            <a:xfrm>
              <a:off x="9615708" y="5427878"/>
              <a:ext cx="611697" cy="596114"/>
              <a:chOff x="9620275" y="5399225"/>
              <a:chExt cx="635464" cy="619275"/>
            </a:xfrm>
          </p:grpSpPr>
          <p:sp>
            <p:nvSpPr>
              <p:cNvPr id="22" name="Google Shape;22;p13"/>
              <p:cNvSpPr/>
              <p:nvPr/>
            </p:nvSpPr>
            <p:spPr>
              <a:xfrm>
                <a:off x="9647575" y="5399225"/>
                <a:ext cx="590400" cy="5970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pic>
            <p:nvPicPr>
              <p:cNvPr id="23" name="Google Shape;23;p13"/>
              <p:cNvPicPr preferRelativeResize="0"/>
              <p:nvPr/>
            </p:nvPicPr>
            <p:blipFill rotWithShape="1">
              <a:blip r:embed="rId4">
                <a:alphaModFix/>
              </a:blip>
              <a:srcRect l="47276" r="30288"/>
              <a:stretch/>
            </p:blipFill>
            <p:spPr>
              <a:xfrm>
                <a:off x="9620275" y="5408600"/>
                <a:ext cx="635464" cy="609900"/>
              </a:xfrm>
              <a:prstGeom prst="rect">
                <a:avLst/>
              </a:prstGeom>
              <a:noFill/>
              <a:ln>
                <a:noFill/>
              </a:ln>
            </p:spPr>
          </p:pic>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 Left Bullets">
  <p:cSld name="Image Left Bullets">
    <p:spTree>
      <p:nvGrpSpPr>
        <p:cNvPr id="1" name="Shape 71"/>
        <p:cNvGrpSpPr/>
        <p:nvPr/>
      </p:nvGrpSpPr>
      <p:grpSpPr>
        <a:xfrm>
          <a:off x="0" y="0"/>
          <a:ext cx="0" cy="0"/>
          <a:chOff x="0" y="0"/>
          <a:chExt cx="0" cy="0"/>
        </a:xfrm>
      </p:grpSpPr>
      <p:sp>
        <p:nvSpPr>
          <p:cNvPr id="72" name="Google Shape;72;p21"/>
          <p:cNvSpPr/>
          <p:nvPr/>
        </p:nvSpPr>
        <p:spPr>
          <a:xfrm>
            <a:off x="0" y="0"/>
            <a:ext cx="247200" cy="6858000"/>
          </a:xfrm>
          <a:prstGeom prst="rect">
            <a:avLst/>
          </a:prstGeom>
          <a:solidFill>
            <a:srgbClr val="FFD9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 name="Google Shape;73;p21"/>
          <p:cNvSpPr/>
          <p:nvPr/>
        </p:nvSpPr>
        <p:spPr>
          <a:xfrm>
            <a:off x="6234906" y="767065"/>
            <a:ext cx="959700" cy="69900"/>
          </a:xfrm>
          <a:prstGeom prst="rect">
            <a:avLst/>
          </a:prstGeom>
          <a:solidFill>
            <a:srgbClr val="FFD9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4" name="Google Shape;74;p21"/>
          <p:cNvPicPr preferRelativeResize="0"/>
          <p:nvPr/>
        </p:nvPicPr>
        <p:blipFill rotWithShape="1">
          <a:blip r:embed="rId2">
            <a:alphaModFix/>
          </a:blip>
          <a:srcRect/>
          <a:stretch/>
        </p:blipFill>
        <p:spPr>
          <a:xfrm>
            <a:off x="10758213" y="6116594"/>
            <a:ext cx="998213" cy="338609"/>
          </a:xfrm>
          <a:prstGeom prst="rect">
            <a:avLst/>
          </a:prstGeom>
          <a:noFill/>
          <a:ln>
            <a:noFill/>
          </a:ln>
        </p:spPr>
      </p:pic>
      <p:sp>
        <p:nvSpPr>
          <p:cNvPr id="75" name="Google Shape;75;p21"/>
          <p:cNvSpPr txBox="1">
            <a:spLocks noGrp="1"/>
          </p:cNvSpPr>
          <p:nvPr>
            <p:ph type="body" idx="1"/>
          </p:nvPr>
        </p:nvSpPr>
        <p:spPr>
          <a:xfrm>
            <a:off x="6138531" y="2026243"/>
            <a:ext cx="5370900" cy="3609000"/>
          </a:xfrm>
          <a:prstGeom prst="rect">
            <a:avLst/>
          </a:prstGeom>
          <a:noFill/>
          <a:ln>
            <a:noFill/>
          </a:ln>
        </p:spPr>
        <p:txBody>
          <a:bodyPr spcFirstLastPara="1" wrap="square" lIns="91425" tIns="45700" rIns="91425" bIns="45700" anchor="t" anchorCtr="0">
            <a:noAutofit/>
          </a:bodyPr>
          <a:lstStyle>
            <a:lvl1pPr marL="457200" lvl="0" indent="-368300" algn="l">
              <a:lnSpc>
                <a:spcPct val="100000"/>
              </a:lnSpc>
              <a:spcBef>
                <a:spcPts val="1000"/>
              </a:spcBef>
              <a:spcAft>
                <a:spcPts val="0"/>
              </a:spcAft>
              <a:buClr>
                <a:schemeClr val="dk1"/>
              </a:buClr>
              <a:buSzPts val="2200"/>
              <a:buFont typeface="Arial"/>
              <a:buChar char="•"/>
              <a:defRPr sz="2200"/>
            </a:lvl1pPr>
            <a:lvl2pPr marL="914400" lvl="1" indent="-342900" algn="l">
              <a:lnSpc>
                <a:spcPct val="150000"/>
              </a:lnSpc>
              <a:spcBef>
                <a:spcPts val="500"/>
              </a:spcBef>
              <a:spcAft>
                <a:spcPts val="0"/>
              </a:spcAft>
              <a:buClr>
                <a:schemeClr val="dk1"/>
              </a:buClr>
              <a:buSzPts val="1800"/>
              <a:buChar char="•"/>
              <a:defRPr/>
            </a:lvl2pPr>
            <a:lvl3pPr marL="1371600" lvl="2" indent="-342900" algn="l">
              <a:lnSpc>
                <a:spcPct val="15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21"/>
          <p:cNvSpPr>
            <a:spLocks noGrp="1"/>
          </p:cNvSpPr>
          <p:nvPr>
            <p:ph type="pic" idx="2"/>
          </p:nvPr>
        </p:nvSpPr>
        <p:spPr>
          <a:xfrm>
            <a:off x="952500" y="731838"/>
            <a:ext cx="4488000" cy="4811700"/>
          </a:xfrm>
          <a:prstGeom prst="roundRect">
            <a:avLst>
              <a:gd name="adj" fmla="val 16667"/>
            </a:avLst>
          </a:prstGeom>
          <a:noFill/>
          <a:ln>
            <a:noFill/>
          </a:ln>
        </p:spPr>
      </p:sp>
      <p:sp>
        <p:nvSpPr>
          <p:cNvPr id="77" name="Google Shape;77;p21"/>
          <p:cNvSpPr txBox="1">
            <a:spLocks noGrp="1"/>
          </p:cNvSpPr>
          <p:nvPr>
            <p:ph type="body" idx="3"/>
          </p:nvPr>
        </p:nvSpPr>
        <p:spPr>
          <a:xfrm>
            <a:off x="6105939" y="998005"/>
            <a:ext cx="5370900" cy="731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3400"/>
              <a:buNone/>
              <a:defRPr sz="3400" b="1"/>
            </a:lvl1pPr>
            <a:lvl2pPr marL="914400" lvl="1" indent="-444500" algn="l">
              <a:lnSpc>
                <a:spcPct val="150000"/>
              </a:lnSpc>
              <a:spcBef>
                <a:spcPts val="500"/>
              </a:spcBef>
              <a:spcAft>
                <a:spcPts val="0"/>
              </a:spcAft>
              <a:buClr>
                <a:schemeClr val="dk1"/>
              </a:buClr>
              <a:buSzPts val="3400"/>
              <a:buChar char="•"/>
              <a:defRPr sz="3400"/>
            </a:lvl2pPr>
            <a:lvl3pPr marL="1371600" lvl="2" indent="-444500" algn="l">
              <a:lnSpc>
                <a:spcPct val="150000"/>
              </a:lnSpc>
              <a:spcBef>
                <a:spcPts val="500"/>
              </a:spcBef>
              <a:spcAft>
                <a:spcPts val="0"/>
              </a:spcAft>
              <a:buClr>
                <a:schemeClr val="dk1"/>
              </a:buClr>
              <a:buSzPts val="3400"/>
              <a:buChar char="•"/>
              <a:defRPr sz="3400"/>
            </a:lvl3pPr>
            <a:lvl4pPr marL="1828800" lvl="3" indent="-444500" algn="l">
              <a:lnSpc>
                <a:spcPct val="90000"/>
              </a:lnSpc>
              <a:spcBef>
                <a:spcPts val="500"/>
              </a:spcBef>
              <a:spcAft>
                <a:spcPts val="0"/>
              </a:spcAft>
              <a:buClr>
                <a:schemeClr val="dk1"/>
              </a:buClr>
              <a:buSzPts val="3400"/>
              <a:buChar char="•"/>
              <a:defRPr sz="3400"/>
            </a:lvl4pPr>
            <a:lvl5pPr marL="2286000" lvl="4" indent="-444500" algn="l">
              <a:lnSpc>
                <a:spcPct val="90000"/>
              </a:lnSpc>
              <a:spcBef>
                <a:spcPts val="500"/>
              </a:spcBef>
              <a:spcAft>
                <a:spcPts val="0"/>
              </a:spcAft>
              <a:buClr>
                <a:schemeClr val="dk1"/>
              </a:buClr>
              <a:buSzPts val="3400"/>
              <a:buChar char="•"/>
              <a:defRPr sz="3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78"/>
        <p:cNvGrpSpPr/>
        <p:nvPr/>
      </p:nvGrpSpPr>
      <p:grpSpPr>
        <a:xfrm>
          <a:off x="0" y="0"/>
          <a:ext cx="0" cy="0"/>
          <a:chOff x="0" y="0"/>
          <a:chExt cx="0" cy="0"/>
        </a:xfrm>
      </p:grpSpPr>
      <p:sp>
        <p:nvSpPr>
          <p:cNvPr id="79" name="Google Shape;79;g2a0bffe40c6_10_8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 Right">
  <p:cSld name="Image Right">
    <p:spTree>
      <p:nvGrpSpPr>
        <p:cNvPr id="1" name="Shape 103"/>
        <p:cNvGrpSpPr/>
        <p:nvPr/>
      </p:nvGrpSpPr>
      <p:grpSpPr>
        <a:xfrm>
          <a:off x="0" y="0"/>
          <a:ext cx="0" cy="0"/>
          <a:chOff x="0" y="0"/>
          <a:chExt cx="0" cy="0"/>
        </a:xfrm>
      </p:grpSpPr>
      <p:sp>
        <p:nvSpPr>
          <p:cNvPr id="104" name="Google Shape;104;p23"/>
          <p:cNvSpPr/>
          <p:nvPr/>
        </p:nvSpPr>
        <p:spPr>
          <a:xfrm>
            <a:off x="1" y="0"/>
            <a:ext cx="247135" cy="68580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105" name="Google Shape;105;p23"/>
          <p:cNvSpPr/>
          <p:nvPr/>
        </p:nvSpPr>
        <p:spPr>
          <a:xfrm>
            <a:off x="1123429" y="767066"/>
            <a:ext cx="959708" cy="70025"/>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106" name="Google Shape;106;p23"/>
          <p:cNvSpPr txBox="1">
            <a:spLocks noGrp="1"/>
          </p:cNvSpPr>
          <p:nvPr>
            <p:ph type="body" idx="1"/>
          </p:nvPr>
        </p:nvSpPr>
        <p:spPr>
          <a:xfrm>
            <a:off x="1006468" y="2026243"/>
            <a:ext cx="5370784" cy="3609007"/>
          </a:xfrm>
          <a:prstGeom prst="rect">
            <a:avLst/>
          </a:prstGeom>
          <a:noFill/>
          <a:ln>
            <a:noFill/>
          </a:ln>
        </p:spPr>
        <p:txBody>
          <a:bodyPr spcFirstLastPara="1" wrap="square" lIns="68575" tIns="34275" rIns="68575" bIns="34275" anchor="t" anchorCtr="0">
            <a:noAutofit/>
          </a:bodyPr>
          <a:lstStyle>
            <a:lvl1pPr marL="609585" lvl="0" indent="-304792" algn="l">
              <a:lnSpc>
                <a:spcPct val="150000"/>
              </a:lnSpc>
              <a:spcBef>
                <a:spcPts val="1067"/>
              </a:spcBef>
              <a:spcAft>
                <a:spcPts val="0"/>
              </a:spcAft>
              <a:buClr>
                <a:schemeClr val="dk1"/>
              </a:buClr>
              <a:buSzPts val="1700"/>
              <a:buNone/>
              <a:defRPr sz="2267"/>
            </a:lvl1pPr>
            <a:lvl2pPr marL="1219170" lvl="1" indent="-423323" algn="l">
              <a:lnSpc>
                <a:spcPct val="150000"/>
              </a:lnSpc>
              <a:spcBef>
                <a:spcPts val="533"/>
              </a:spcBef>
              <a:spcAft>
                <a:spcPts val="0"/>
              </a:spcAft>
              <a:buClr>
                <a:schemeClr val="dk1"/>
              </a:buClr>
              <a:buSzPts val="1400"/>
              <a:buChar char="•"/>
              <a:defRPr/>
            </a:lvl2pPr>
            <a:lvl3pPr marL="1828754" lvl="2" indent="-423323" algn="l">
              <a:lnSpc>
                <a:spcPct val="15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7" name="Google Shape;107;p23"/>
          <p:cNvSpPr>
            <a:spLocks noGrp="1"/>
          </p:cNvSpPr>
          <p:nvPr>
            <p:ph type="pic" idx="2"/>
          </p:nvPr>
        </p:nvSpPr>
        <p:spPr>
          <a:xfrm>
            <a:off x="6882791" y="731839"/>
            <a:ext cx="4487863" cy="4811712"/>
          </a:xfrm>
          <a:prstGeom prst="roundRect">
            <a:avLst>
              <a:gd name="adj" fmla="val 16667"/>
            </a:avLst>
          </a:prstGeom>
          <a:noFill/>
          <a:ln>
            <a:noFill/>
          </a:ln>
        </p:spPr>
      </p:sp>
      <p:sp>
        <p:nvSpPr>
          <p:cNvPr id="108" name="Google Shape;108;p23"/>
          <p:cNvSpPr txBox="1">
            <a:spLocks noGrp="1"/>
          </p:cNvSpPr>
          <p:nvPr>
            <p:ph type="body" idx="3"/>
          </p:nvPr>
        </p:nvSpPr>
        <p:spPr>
          <a:xfrm>
            <a:off x="972335" y="998006"/>
            <a:ext cx="5370784" cy="731404"/>
          </a:xfrm>
          <a:prstGeom prst="rect">
            <a:avLst/>
          </a:prstGeom>
          <a:noFill/>
          <a:ln>
            <a:noFill/>
          </a:ln>
        </p:spPr>
        <p:txBody>
          <a:bodyPr spcFirstLastPara="1" wrap="square" lIns="68575" tIns="34275" rIns="68575" bIns="34275" anchor="t" anchorCtr="0">
            <a:noAutofit/>
          </a:bodyPr>
          <a:lstStyle>
            <a:lvl1pPr marL="609585" lvl="0" indent="-304792" algn="l">
              <a:lnSpc>
                <a:spcPct val="100000"/>
              </a:lnSpc>
              <a:spcBef>
                <a:spcPts val="1067"/>
              </a:spcBef>
              <a:spcAft>
                <a:spcPts val="0"/>
              </a:spcAft>
              <a:buClr>
                <a:schemeClr val="dk1"/>
              </a:buClr>
              <a:buSzPts val="2600"/>
              <a:buNone/>
              <a:defRPr sz="3467" b="1"/>
            </a:lvl1pPr>
            <a:lvl2pPr marL="1219170" lvl="1" indent="-524920" algn="l">
              <a:lnSpc>
                <a:spcPct val="150000"/>
              </a:lnSpc>
              <a:spcBef>
                <a:spcPts val="533"/>
              </a:spcBef>
              <a:spcAft>
                <a:spcPts val="0"/>
              </a:spcAft>
              <a:buClr>
                <a:schemeClr val="dk1"/>
              </a:buClr>
              <a:buSzPts val="2600"/>
              <a:buChar char="•"/>
              <a:defRPr sz="3467"/>
            </a:lvl2pPr>
            <a:lvl3pPr marL="1828754" lvl="2" indent="-524920" algn="l">
              <a:lnSpc>
                <a:spcPct val="150000"/>
              </a:lnSpc>
              <a:spcBef>
                <a:spcPts val="533"/>
              </a:spcBef>
              <a:spcAft>
                <a:spcPts val="0"/>
              </a:spcAft>
              <a:buClr>
                <a:schemeClr val="dk1"/>
              </a:buClr>
              <a:buSzPts val="2600"/>
              <a:buChar char="•"/>
              <a:defRPr sz="3467"/>
            </a:lvl3pPr>
            <a:lvl4pPr marL="2438339" lvl="3" indent="-524920" algn="l">
              <a:lnSpc>
                <a:spcPct val="90000"/>
              </a:lnSpc>
              <a:spcBef>
                <a:spcPts val="533"/>
              </a:spcBef>
              <a:spcAft>
                <a:spcPts val="0"/>
              </a:spcAft>
              <a:buClr>
                <a:schemeClr val="dk1"/>
              </a:buClr>
              <a:buSzPts val="2600"/>
              <a:buChar char="•"/>
              <a:defRPr sz="3467"/>
            </a:lvl4pPr>
            <a:lvl5pPr marL="3047924" lvl="4" indent="-524920" algn="l">
              <a:lnSpc>
                <a:spcPct val="90000"/>
              </a:lnSpc>
              <a:spcBef>
                <a:spcPts val="533"/>
              </a:spcBef>
              <a:spcAft>
                <a:spcPts val="0"/>
              </a:spcAft>
              <a:buClr>
                <a:schemeClr val="dk1"/>
              </a:buClr>
              <a:buSzPts val="2600"/>
              <a:buChar char="•"/>
              <a:defRPr sz="3467"/>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109" name="Google Shape;109;p23"/>
          <p:cNvPicPr preferRelativeResize="0"/>
          <p:nvPr/>
        </p:nvPicPr>
        <p:blipFill rotWithShape="1">
          <a:blip r:embed="rId2">
            <a:alphaModFix/>
          </a:blip>
          <a:srcRect/>
          <a:stretch/>
        </p:blipFill>
        <p:spPr>
          <a:xfrm>
            <a:off x="10679723" y="6137395"/>
            <a:ext cx="882051" cy="379549"/>
          </a:xfrm>
          <a:prstGeom prst="rect">
            <a:avLst/>
          </a:prstGeom>
          <a:noFill/>
          <a:ln>
            <a:noFill/>
          </a:ln>
        </p:spPr>
      </p:pic>
    </p:spTree>
    <p:extLst>
      <p:ext uri="{BB962C8B-B14F-4D97-AF65-F5344CB8AC3E}">
        <p14:creationId xmlns:p14="http://schemas.microsoft.com/office/powerpoint/2010/main" val="768372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9509B196-5BF7-F7AC-F4F7-475D9EB428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58213" y="6116594"/>
            <a:ext cx="998212" cy="338609"/>
          </a:xfrm>
          <a:prstGeom prst="rect">
            <a:avLst/>
          </a:prstGeom>
        </p:spPr>
      </p:pic>
      <p:sp>
        <p:nvSpPr>
          <p:cNvPr id="10" name="Rectangle 9">
            <a:extLst>
              <a:ext uri="{FF2B5EF4-FFF2-40B4-BE49-F238E27FC236}">
                <a16:creationId xmlns:a16="http://schemas.microsoft.com/office/drawing/2014/main" id="{0CD0996D-814A-044E-9AA0-3EF7AFA8C06B}"/>
              </a:ext>
            </a:extLst>
          </p:cNvPr>
          <p:cNvSpPr/>
          <p:nvPr userDrawn="1"/>
        </p:nvSpPr>
        <p:spPr>
          <a:xfrm>
            <a:off x="1951192" y="787513"/>
            <a:ext cx="959708" cy="70026"/>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4C5E663-849B-9DD4-A16F-29BECC1087CE}"/>
              </a:ext>
            </a:extLst>
          </p:cNvPr>
          <p:cNvSpPr/>
          <p:nvPr userDrawn="1"/>
        </p:nvSpPr>
        <p:spPr>
          <a:xfrm>
            <a:off x="0" y="0"/>
            <a:ext cx="247134" cy="6858000"/>
          </a:xfrm>
          <a:prstGeom prst="rect">
            <a:avLst/>
          </a:prstGeom>
          <a:solidFill>
            <a:srgbClr val="FF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1">
            <a:extLst>
              <a:ext uri="{FF2B5EF4-FFF2-40B4-BE49-F238E27FC236}">
                <a16:creationId xmlns:a16="http://schemas.microsoft.com/office/drawing/2014/main" id="{33CE2C12-2F2E-C4F4-41DC-A26ACE88F35D}"/>
              </a:ext>
            </a:extLst>
          </p:cNvPr>
          <p:cNvSpPr>
            <a:spLocks noGrp="1"/>
          </p:cNvSpPr>
          <p:nvPr>
            <p:ph type="body" sz="quarter" idx="10" hasCustomPrompt="1"/>
          </p:nvPr>
        </p:nvSpPr>
        <p:spPr>
          <a:xfrm>
            <a:off x="1814513" y="2245970"/>
            <a:ext cx="8020603" cy="3330575"/>
          </a:xfrm>
        </p:spPr>
        <p:txBody>
          <a:bodyPr>
            <a:noAutofit/>
          </a:bodyPr>
          <a:lstStyle>
            <a:lvl1pPr>
              <a:defRPr sz="2400">
                <a:latin typeface="Verdana" panose="020B0604030504040204" pitchFamily="34" charset="0"/>
                <a:ea typeface="Verdana" panose="020B060403050404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a:t>
            </a:r>
          </a:p>
        </p:txBody>
      </p:sp>
      <p:sp>
        <p:nvSpPr>
          <p:cNvPr id="5" name="Text Placeholder 4">
            <a:extLst>
              <a:ext uri="{FF2B5EF4-FFF2-40B4-BE49-F238E27FC236}">
                <a16:creationId xmlns:a16="http://schemas.microsoft.com/office/drawing/2014/main" id="{DF9341ED-ECC6-C0AF-C850-56DF319B0056}"/>
              </a:ext>
            </a:extLst>
          </p:cNvPr>
          <p:cNvSpPr>
            <a:spLocks noGrp="1"/>
          </p:cNvSpPr>
          <p:nvPr>
            <p:ph type="body" sz="quarter" idx="11" hasCustomPrompt="1"/>
          </p:nvPr>
        </p:nvSpPr>
        <p:spPr>
          <a:xfrm>
            <a:off x="1804574" y="923651"/>
            <a:ext cx="8020050" cy="1093788"/>
          </a:xfrm>
        </p:spPr>
        <p:txBody>
          <a:bodyPr>
            <a:noAutofit/>
          </a:bodyPr>
          <a:lstStyle>
            <a:lvl1pPr>
              <a:defRPr sz="3400" b="1">
                <a:latin typeface="Verdana" panose="020B0604030504040204" pitchFamily="34" charset="0"/>
                <a:ea typeface="Verdana" panose="020B0604030504040204" pitchFamily="34" charset="0"/>
              </a:defRPr>
            </a:lvl1pPr>
            <a:lvl2pPr>
              <a:defRPr sz="3400"/>
            </a:lvl2pPr>
            <a:lvl3pPr>
              <a:defRPr sz="3400"/>
            </a:lvl3pPr>
            <a:lvl4pPr>
              <a:defRPr sz="3400"/>
            </a:lvl4pPr>
            <a:lvl5pPr>
              <a:defRPr sz="3400"/>
            </a:lvl5pPr>
          </a:lstStyle>
          <a:p>
            <a:pPr lvl="0"/>
            <a:r>
              <a:rPr lang="en-US"/>
              <a:t>Headline</a:t>
            </a:r>
          </a:p>
        </p:txBody>
      </p:sp>
    </p:spTree>
    <p:extLst>
      <p:ext uri="{BB962C8B-B14F-4D97-AF65-F5344CB8AC3E}">
        <p14:creationId xmlns:p14="http://schemas.microsoft.com/office/powerpoint/2010/main" val="2374456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Gradient">
  <p:cSld name="Section Header Gradient">
    <p:bg>
      <p:bgPr>
        <a:blipFill>
          <a:blip r:embed="rId2">
            <a:alphaModFix/>
          </a:blip>
          <a:stretch>
            <a:fillRect/>
          </a:stretch>
        </a:blipFill>
        <a:effectLst/>
      </p:bgPr>
    </p:bg>
    <p:spTree>
      <p:nvGrpSpPr>
        <p:cNvPr id="1" name="Shape 148"/>
        <p:cNvGrpSpPr/>
        <p:nvPr/>
      </p:nvGrpSpPr>
      <p:grpSpPr>
        <a:xfrm>
          <a:off x="0" y="0"/>
          <a:ext cx="0" cy="0"/>
          <a:chOff x="0" y="0"/>
          <a:chExt cx="0" cy="0"/>
        </a:xfrm>
      </p:grpSpPr>
      <p:sp>
        <p:nvSpPr>
          <p:cNvPr id="149" name="Google Shape;149;g2a0bffe40c6_18_670"/>
          <p:cNvSpPr txBox="1">
            <a:spLocks noGrp="1"/>
          </p:cNvSpPr>
          <p:nvPr>
            <p:ph type="title"/>
          </p:nvPr>
        </p:nvSpPr>
        <p:spPr>
          <a:xfrm>
            <a:off x="838200" y="2766219"/>
            <a:ext cx="10515600" cy="13257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0" name="Google Shape;150;g2a0bffe40c6_18_670"/>
          <p:cNvPicPr preferRelativeResize="0"/>
          <p:nvPr/>
        </p:nvPicPr>
        <p:blipFill rotWithShape="1">
          <a:blip r:embed="rId3">
            <a:alphaModFix/>
          </a:blip>
          <a:srcRect/>
          <a:stretch/>
        </p:blipFill>
        <p:spPr>
          <a:xfrm>
            <a:off x="10679723" y="6137395"/>
            <a:ext cx="882050" cy="3795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2"/>
        </a:solidFill>
        <a:effectLst/>
      </p:bgPr>
    </p:bg>
    <p:spTree>
      <p:nvGrpSpPr>
        <p:cNvPr id="1" name="Shape 157"/>
        <p:cNvGrpSpPr/>
        <p:nvPr/>
      </p:nvGrpSpPr>
      <p:grpSpPr>
        <a:xfrm>
          <a:off x="0" y="0"/>
          <a:ext cx="0" cy="0"/>
          <a:chOff x="0" y="0"/>
          <a:chExt cx="0" cy="0"/>
        </a:xfrm>
      </p:grpSpPr>
      <p:sp>
        <p:nvSpPr>
          <p:cNvPr id="158" name="Google Shape;158;g2a0bffe40c6_18_661"/>
          <p:cNvSpPr/>
          <p:nvPr/>
        </p:nvSpPr>
        <p:spPr>
          <a:xfrm>
            <a:off x="8169105" y="672122"/>
            <a:ext cx="959700" cy="963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g2a0bffe40c6_18_661"/>
          <p:cNvSpPr txBox="1">
            <a:spLocks noGrp="1"/>
          </p:cNvSpPr>
          <p:nvPr>
            <p:ph type="ctrTitle"/>
          </p:nvPr>
        </p:nvSpPr>
        <p:spPr>
          <a:xfrm>
            <a:off x="8051538" y="909505"/>
            <a:ext cx="3657000" cy="3082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g2a0bffe40c6_18_661"/>
          <p:cNvSpPr txBox="1"/>
          <p:nvPr/>
        </p:nvSpPr>
        <p:spPr>
          <a:xfrm>
            <a:off x="8564141" y="6173058"/>
            <a:ext cx="2631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a:solidFill>
                  <a:schemeClr val="dk1"/>
                </a:solidFill>
                <a:latin typeface="Verdana"/>
                <a:ea typeface="Verdana"/>
                <a:cs typeface="Verdana"/>
                <a:sym typeface="Verdana"/>
              </a:rPr>
              <a:t>@NYCCEC  |  nyc.gov/cec</a:t>
            </a:r>
            <a:endParaRPr sz="1400" b="0" i="0" u="none" strike="noStrike" cap="none">
              <a:solidFill>
                <a:schemeClr val="dk1"/>
              </a:solidFill>
              <a:latin typeface="Verdana"/>
              <a:ea typeface="Verdana"/>
              <a:cs typeface="Verdana"/>
              <a:sym typeface="Verdana"/>
            </a:endParaRPr>
          </a:p>
        </p:txBody>
      </p:sp>
      <p:sp>
        <p:nvSpPr>
          <p:cNvPr id="161" name="Google Shape;161;g2a0bffe40c6_18_661"/>
          <p:cNvSpPr>
            <a:spLocks noGrp="1"/>
          </p:cNvSpPr>
          <p:nvPr>
            <p:ph type="pic" idx="2"/>
          </p:nvPr>
        </p:nvSpPr>
        <p:spPr>
          <a:xfrm>
            <a:off x="483326" y="390974"/>
            <a:ext cx="6936300" cy="6076200"/>
          </a:xfrm>
          <a:prstGeom prst="roundRect">
            <a:avLst>
              <a:gd name="adj" fmla="val 16667"/>
            </a:avLst>
          </a:prstGeom>
          <a:noFill/>
          <a:ln>
            <a:noFill/>
          </a:ln>
        </p:spPr>
      </p:sp>
      <p:grpSp>
        <p:nvGrpSpPr>
          <p:cNvPr id="162" name="Google Shape;162;g2a0bffe40c6_18_661"/>
          <p:cNvGrpSpPr/>
          <p:nvPr/>
        </p:nvGrpSpPr>
        <p:grpSpPr>
          <a:xfrm>
            <a:off x="7902001" y="5033537"/>
            <a:ext cx="3830118" cy="914958"/>
            <a:chOff x="7948893" y="5033537"/>
            <a:chExt cx="3830118" cy="914958"/>
          </a:xfrm>
        </p:grpSpPr>
        <p:pic>
          <p:nvPicPr>
            <p:cNvPr id="163" name="Google Shape;163;g2a0bffe40c6_18_661"/>
            <p:cNvPicPr preferRelativeResize="0"/>
            <p:nvPr/>
          </p:nvPicPr>
          <p:blipFill rotWithShape="1">
            <a:blip r:embed="rId2">
              <a:alphaModFix/>
            </a:blip>
            <a:srcRect/>
            <a:stretch/>
          </p:blipFill>
          <p:spPr>
            <a:xfrm>
              <a:off x="9684897" y="5047391"/>
              <a:ext cx="2094114" cy="901104"/>
            </a:xfrm>
            <a:prstGeom prst="rect">
              <a:avLst/>
            </a:prstGeom>
            <a:noFill/>
            <a:ln>
              <a:noFill/>
            </a:ln>
          </p:spPr>
        </p:pic>
        <p:cxnSp>
          <p:nvCxnSpPr>
            <p:cNvPr id="164" name="Google Shape;164;g2a0bffe40c6_18_661"/>
            <p:cNvCxnSpPr/>
            <p:nvPr/>
          </p:nvCxnSpPr>
          <p:spPr>
            <a:xfrm>
              <a:off x="9542583" y="5122985"/>
              <a:ext cx="0" cy="715200"/>
            </a:xfrm>
            <a:prstGeom prst="straightConnector1">
              <a:avLst/>
            </a:prstGeom>
            <a:noFill/>
            <a:ln w="19050" cap="flat" cmpd="sng">
              <a:solidFill>
                <a:schemeClr val="dk1"/>
              </a:solidFill>
              <a:prstDash val="solid"/>
              <a:miter lim="800000"/>
              <a:headEnd type="none" w="sm" len="sm"/>
              <a:tailEnd type="none" w="sm" len="sm"/>
            </a:ln>
          </p:spPr>
        </p:cxnSp>
        <p:pic>
          <p:nvPicPr>
            <p:cNvPr id="165" name="Google Shape;165;g2a0bffe40c6_18_661"/>
            <p:cNvPicPr preferRelativeResize="0"/>
            <p:nvPr/>
          </p:nvPicPr>
          <p:blipFill rotWithShape="1">
            <a:blip r:embed="rId3">
              <a:alphaModFix/>
            </a:blip>
            <a:srcRect/>
            <a:stretch/>
          </p:blipFill>
          <p:spPr>
            <a:xfrm>
              <a:off x="7948893" y="5033537"/>
              <a:ext cx="1428750" cy="901700"/>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age Left">
  <p:cSld name="Image Left">
    <p:spTree>
      <p:nvGrpSpPr>
        <p:cNvPr id="1" name="Shape 166"/>
        <p:cNvGrpSpPr/>
        <p:nvPr/>
      </p:nvGrpSpPr>
      <p:grpSpPr>
        <a:xfrm>
          <a:off x="0" y="0"/>
          <a:ext cx="0" cy="0"/>
          <a:chOff x="0" y="0"/>
          <a:chExt cx="0" cy="0"/>
        </a:xfrm>
      </p:grpSpPr>
      <p:sp>
        <p:nvSpPr>
          <p:cNvPr id="167" name="Google Shape;167;g2a0bffe40c6_18_673"/>
          <p:cNvSpPr/>
          <p:nvPr/>
        </p:nvSpPr>
        <p:spPr>
          <a:xfrm>
            <a:off x="0" y="0"/>
            <a:ext cx="2472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 name="Google Shape;168;g2a0bffe40c6_18_673"/>
          <p:cNvSpPr/>
          <p:nvPr/>
        </p:nvSpPr>
        <p:spPr>
          <a:xfrm>
            <a:off x="6234906" y="767065"/>
            <a:ext cx="959700" cy="69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9" name="Google Shape;169;g2a0bffe40c6_18_673"/>
          <p:cNvSpPr txBox="1">
            <a:spLocks noGrp="1"/>
          </p:cNvSpPr>
          <p:nvPr>
            <p:ph type="body" idx="1"/>
          </p:nvPr>
        </p:nvSpPr>
        <p:spPr>
          <a:xfrm>
            <a:off x="6138531" y="2026243"/>
            <a:ext cx="5370900" cy="3609000"/>
          </a:xfrm>
          <a:prstGeom prst="rect">
            <a:avLst/>
          </a:prstGeom>
          <a:noFill/>
          <a:ln>
            <a:noFill/>
          </a:ln>
        </p:spPr>
        <p:txBody>
          <a:bodyPr spcFirstLastPara="1" wrap="square" lIns="91425" tIns="45700" rIns="91425" bIns="45700" anchor="t" anchorCtr="0">
            <a:noAutofit/>
          </a:bodyPr>
          <a:lstStyle>
            <a:lvl1pPr marL="457200" lvl="0" indent="-228600" algn="l">
              <a:lnSpc>
                <a:spcPct val="150000"/>
              </a:lnSpc>
              <a:spcBef>
                <a:spcPts val="1000"/>
              </a:spcBef>
              <a:spcAft>
                <a:spcPts val="0"/>
              </a:spcAft>
              <a:buClr>
                <a:schemeClr val="dk1"/>
              </a:buClr>
              <a:buSzPts val="2200"/>
              <a:buNone/>
              <a:defRPr sz="2200"/>
            </a:lvl1pPr>
            <a:lvl2pPr marL="914400" lvl="1" indent="-342900" algn="l">
              <a:lnSpc>
                <a:spcPct val="150000"/>
              </a:lnSpc>
              <a:spcBef>
                <a:spcPts val="500"/>
              </a:spcBef>
              <a:spcAft>
                <a:spcPts val="0"/>
              </a:spcAft>
              <a:buClr>
                <a:schemeClr val="dk1"/>
              </a:buClr>
              <a:buSzPts val="1800"/>
              <a:buChar char="•"/>
              <a:defRPr/>
            </a:lvl2pPr>
            <a:lvl3pPr marL="1371600" lvl="2" indent="-342900" algn="l">
              <a:lnSpc>
                <a:spcPct val="15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g2a0bffe40c6_18_673"/>
          <p:cNvSpPr>
            <a:spLocks noGrp="1"/>
          </p:cNvSpPr>
          <p:nvPr>
            <p:ph type="pic" idx="2"/>
          </p:nvPr>
        </p:nvSpPr>
        <p:spPr>
          <a:xfrm>
            <a:off x="952500" y="731838"/>
            <a:ext cx="4488000" cy="4811700"/>
          </a:xfrm>
          <a:prstGeom prst="roundRect">
            <a:avLst>
              <a:gd name="adj" fmla="val 16667"/>
            </a:avLst>
          </a:prstGeom>
          <a:noFill/>
          <a:ln>
            <a:noFill/>
          </a:ln>
        </p:spPr>
      </p:sp>
      <p:sp>
        <p:nvSpPr>
          <p:cNvPr id="171" name="Google Shape;171;g2a0bffe40c6_18_673"/>
          <p:cNvSpPr txBox="1">
            <a:spLocks noGrp="1"/>
          </p:cNvSpPr>
          <p:nvPr>
            <p:ph type="body" idx="3"/>
          </p:nvPr>
        </p:nvSpPr>
        <p:spPr>
          <a:xfrm>
            <a:off x="6105939" y="998005"/>
            <a:ext cx="5370900" cy="731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3400"/>
              <a:buNone/>
              <a:defRPr sz="3400" b="1"/>
            </a:lvl1pPr>
            <a:lvl2pPr marL="914400" lvl="1" indent="-444500" algn="l">
              <a:lnSpc>
                <a:spcPct val="150000"/>
              </a:lnSpc>
              <a:spcBef>
                <a:spcPts val="500"/>
              </a:spcBef>
              <a:spcAft>
                <a:spcPts val="0"/>
              </a:spcAft>
              <a:buClr>
                <a:schemeClr val="dk1"/>
              </a:buClr>
              <a:buSzPts val="3400"/>
              <a:buChar char="•"/>
              <a:defRPr sz="3400"/>
            </a:lvl2pPr>
            <a:lvl3pPr marL="1371600" lvl="2" indent="-444500" algn="l">
              <a:lnSpc>
                <a:spcPct val="150000"/>
              </a:lnSpc>
              <a:spcBef>
                <a:spcPts val="500"/>
              </a:spcBef>
              <a:spcAft>
                <a:spcPts val="0"/>
              </a:spcAft>
              <a:buClr>
                <a:schemeClr val="dk1"/>
              </a:buClr>
              <a:buSzPts val="3400"/>
              <a:buChar char="•"/>
              <a:defRPr sz="3400"/>
            </a:lvl3pPr>
            <a:lvl4pPr marL="1828800" lvl="3" indent="-444500" algn="l">
              <a:lnSpc>
                <a:spcPct val="90000"/>
              </a:lnSpc>
              <a:spcBef>
                <a:spcPts val="500"/>
              </a:spcBef>
              <a:spcAft>
                <a:spcPts val="0"/>
              </a:spcAft>
              <a:buClr>
                <a:schemeClr val="dk1"/>
              </a:buClr>
              <a:buSzPts val="3400"/>
              <a:buChar char="•"/>
              <a:defRPr sz="3400"/>
            </a:lvl4pPr>
            <a:lvl5pPr marL="2286000" lvl="4" indent="-444500" algn="l">
              <a:lnSpc>
                <a:spcPct val="90000"/>
              </a:lnSpc>
              <a:spcBef>
                <a:spcPts val="500"/>
              </a:spcBef>
              <a:spcAft>
                <a:spcPts val="0"/>
              </a:spcAft>
              <a:buClr>
                <a:schemeClr val="dk1"/>
              </a:buClr>
              <a:buSzPts val="3400"/>
              <a:buChar char="•"/>
              <a:defRPr sz="3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2" name="Google Shape;172;g2a0bffe40c6_18_673"/>
          <p:cNvPicPr preferRelativeResize="0"/>
          <p:nvPr/>
        </p:nvPicPr>
        <p:blipFill rotWithShape="1">
          <a:blip r:embed="rId2">
            <a:alphaModFix/>
          </a:blip>
          <a:srcRect/>
          <a:stretch/>
        </p:blipFill>
        <p:spPr>
          <a:xfrm>
            <a:off x="10679723" y="6137395"/>
            <a:ext cx="882050" cy="3795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mage Right">
  <p:cSld name="Image Right">
    <p:spTree>
      <p:nvGrpSpPr>
        <p:cNvPr id="1" name="Shape 173"/>
        <p:cNvGrpSpPr/>
        <p:nvPr/>
      </p:nvGrpSpPr>
      <p:grpSpPr>
        <a:xfrm>
          <a:off x="0" y="0"/>
          <a:ext cx="0" cy="0"/>
          <a:chOff x="0" y="0"/>
          <a:chExt cx="0" cy="0"/>
        </a:xfrm>
      </p:grpSpPr>
      <p:sp>
        <p:nvSpPr>
          <p:cNvPr id="174" name="Google Shape;174;g2a0bffe40c6_18_686"/>
          <p:cNvSpPr/>
          <p:nvPr/>
        </p:nvSpPr>
        <p:spPr>
          <a:xfrm>
            <a:off x="0" y="0"/>
            <a:ext cx="2472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5" name="Google Shape;175;g2a0bffe40c6_18_686"/>
          <p:cNvSpPr/>
          <p:nvPr/>
        </p:nvSpPr>
        <p:spPr>
          <a:xfrm>
            <a:off x="1123428" y="767065"/>
            <a:ext cx="959700" cy="69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6" name="Google Shape;176;g2a0bffe40c6_18_686"/>
          <p:cNvSpPr txBox="1">
            <a:spLocks noGrp="1"/>
          </p:cNvSpPr>
          <p:nvPr>
            <p:ph type="body" idx="1"/>
          </p:nvPr>
        </p:nvSpPr>
        <p:spPr>
          <a:xfrm>
            <a:off x="1006468" y="2026243"/>
            <a:ext cx="5370900" cy="3609000"/>
          </a:xfrm>
          <a:prstGeom prst="rect">
            <a:avLst/>
          </a:prstGeom>
          <a:noFill/>
          <a:ln>
            <a:noFill/>
          </a:ln>
        </p:spPr>
        <p:txBody>
          <a:bodyPr spcFirstLastPara="1" wrap="square" lIns="91425" tIns="45700" rIns="91425" bIns="45700" anchor="t" anchorCtr="0">
            <a:noAutofit/>
          </a:bodyPr>
          <a:lstStyle>
            <a:lvl1pPr marL="457200" lvl="0" indent="-228600" algn="l">
              <a:lnSpc>
                <a:spcPct val="150000"/>
              </a:lnSpc>
              <a:spcBef>
                <a:spcPts val="1000"/>
              </a:spcBef>
              <a:spcAft>
                <a:spcPts val="0"/>
              </a:spcAft>
              <a:buClr>
                <a:schemeClr val="dk1"/>
              </a:buClr>
              <a:buSzPts val="2200"/>
              <a:buNone/>
              <a:defRPr sz="2200"/>
            </a:lvl1pPr>
            <a:lvl2pPr marL="914400" lvl="1" indent="-342900" algn="l">
              <a:lnSpc>
                <a:spcPct val="150000"/>
              </a:lnSpc>
              <a:spcBef>
                <a:spcPts val="500"/>
              </a:spcBef>
              <a:spcAft>
                <a:spcPts val="0"/>
              </a:spcAft>
              <a:buClr>
                <a:schemeClr val="dk1"/>
              </a:buClr>
              <a:buSzPts val="1800"/>
              <a:buChar char="•"/>
              <a:defRPr/>
            </a:lvl2pPr>
            <a:lvl3pPr marL="1371600" lvl="2" indent="-342900" algn="l">
              <a:lnSpc>
                <a:spcPct val="15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g2a0bffe40c6_18_686"/>
          <p:cNvSpPr>
            <a:spLocks noGrp="1"/>
          </p:cNvSpPr>
          <p:nvPr>
            <p:ph type="pic" idx="2"/>
          </p:nvPr>
        </p:nvSpPr>
        <p:spPr>
          <a:xfrm>
            <a:off x="6882791" y="731838"/>
            <a:ext cx="4488000" cy="4811700"/>
          </a:xfrm>
          <a:prstGeom prst="roundRect">
            <a:avLst>
              <a:gd name="adj" fmla="val 16667"/>
            </a:avLst>
          </a:prstGeom>
          <a:noFill/>
          <a:ln>
            <a:noFill/>
          </a:ln>
        </p:spPr>
      </p:sp>
      <p:sp>
        <p:nvSpPr>
          <p:cNvPr id="178" name="Google Shape;178;g2a0bffe40c6_18_686"/>
          <p:cNvSpPr txBox="1">
            <a:spLocks noGrp="1"/>
          </p:cNvSpPr>
          <p:nvPr>
            <p:ph type="body" idx="3"/>
          </p:nvPr>
        </p:nvSpPr>
        <p:spPr>
          <a:xfrm>
            <a:off x="972335" y="998005"/>
            <a:ext cx="5370900" cy="731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3400"/>
              <a:buNone/>
              <a:defRPr sz="3400" b="1"/>
            </a:lvl1pPr>
            <a:lvl2pPr marL="914400" lvl="1" indent="-444500" algn="l">
              <a:lnSpc>
                <a:spcPct val="150000"/>
              </a:lnSpc>
              <a:spcBef>
                <a:spcPts val="500"/>
              </a:spcBef>
              <a:spcAft>
                <a:spcPts val="0"/>
              </a:spcAft>
              <a:buClr>
                <a:schemeClr val="dk1"/>
              </a:buClr>
              <a:buSzPts val="3400"/>
              <a:buChar char="•"/>
              <a:defRPr sz="3400"/>
            </a:lvl2pPr>
            <a:lvl3pPr marL="1371600" lvl="2" indent="-444500" algn="l">
              <a:lnSpc>
                <a:spcPct val="150000"/>
              </a:lnSpc>
              <a:spcBef>
                <a:spcPts val="500"/>
              </a:spcBef>
              <a:spcAft>
                <a:spcPts val="0"/>
              </a:spcAft>
              <a:buClr>
                <a:schemeClr val="dk1"/>
              </a:buClr>
              <a:buSzPts val="3400"/>
              <a:buChar char="•"/>
              <a:defRPr sz="3400"/>
            </a:lvl3pPr>
            <a:lvl4pPr marL="1828800" lvl="3" indent="-444500" algn="l">
              <a:lnSpc>
                <a:spcPct val="90000"/>
              </a:lnSpc>
              <a:spcBef>
                <a:spcPts val="500"/>
              </a:spcBef>
              <a:spcAft>
                <a:spcPts val="0"/>
              </a:spcAft>
              <a:buClr>
                <a:schemeClr val="dk1"/>
              </a:buClr>
              <a:buSzPts val="3400"/>
              <a:buChar char="•"/>
              <a:defRPr sz="3400"/>
            </a:lvl4pPr>
            <a:lvl5pPr marL="2286000" lvl="4" indent="-444500" algn="l">
              <a:lnSpc>
                <a:spcPct val="90000"/>
              </a:lnSpc>
              <a:spcBef>
                <a:spcPts val="500"/>
              </a:spcBef>
              <a:spcAft>
                <a:spcPts val="0"/>
              </a:spcAft>
              <a:buClr>
                <a:schemeClr val="dk1"/>
              </a:buClr>
              <a:buSzPts val="3400"/>
              <a:buChar char="•"/>
              <a:defRPr sz="3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9" name="Google Shape;179;g2a0bffe40c6_18_686"/>
          <p:cNvPicPr preferRelativeResize="0"/>
          <p:nvPr/>
        </p:nvPicPr>
        <p:blipFill rotWithShape="1">
          <a:blip r:embed="rId2">
            <a:alphaModFix/>
          </a:blip>
          <a:srcRect/>
          <a:stretch/>
        </p:blipFill>
        <p:spPr>
          <a:xfrm>
            <a:off x="10679723" y="6137395"/>
            <a:ext cx="882050" cy="3795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End">
  <p:cSld name="End">
    <p:bg>
      <p:bgPr>
        <a:blipFill>
          <a:blip r:embed="rId2">
            <a:alphaModFix/>
          </a:blip>
          <a:stretch>
            <a:fillRect/>
          </a:stretch>
        </a:blipFill>
        <a:effectLst/>
      </p:bgPr>
    </p:bg>
    <p:spTree>
      <p:nvGrpSpPr>
        <p:cNvPr id="1" name="Shape 180"/>
        <p:cNvGrpSpPr/>
        <p:nvPr/>
      </p:nvGrpSpPr>
      <p:grpSpPr>
        <a:xfrm>
          <a:off x="0" y="0"/>
          <a:ext cx="0" cy="0"/>
          <a:chOff x="0" y="0"/>
          <a:chExt cx="0" cy="0"/>
        </a:xfrm>
      </p:grpSpPr>
      <p:grpSp>
        <p:nvGrpSpPr>
          <p:cNvPr id="181" name="Google Shape;181;g2a0bffe40c6_18_693"/>
          <p:cNvGrpSpPr/>
          <p:nvPr/>
        </p:nvGrpSpPr>
        <p:grpSpPr>
          <a:xfrm>
            <a:off x="2824307" y="3457720"/>
            <a:ext cx="6584977" cy="1303296"/>
            <a:chOff x="3532486" y="4866290"/>
            <a:chExt cx="4726512" cy="935469"/>
          </a:xfrm>
        </p:grpSpPr>
        <p:pic>
          <p:nvPicPr>
            <p:cNvPr id="182" name="Google Shape;182;g2a0bffe40c6_18_693"/>
            <p:cNvPicPr preferRelativeResize="0"/>
            <p:nvPr/>
          </p:nvPicPr>
          <p:blipFill rotWithShape="1">
            <a:blip r:embed="rId3">
              <a:alphaModFix/>
            </a:blip>
            <a:srcRect/>
            <a:stretch/>
          </p:blipFill>
          <p:spPr>
            <a:xfrm>
              <a:off x="5327112" y="4866290"/>
              <a:ext cx="2931886" cy="865335"/>
            </a:xfrm>
            <a:prstGeom prst="rect">
              <a:avLst/>
            </a:prstGeom>
            <a:noFill/>
            <a:ln>
              <a:noFill/>
            </a:ln>
          </p:spPr>
        </p:pic>
        <p:pic>
          <p:nvPicPr>
            <p:cNvPr id="183" name="Google Shape;183;g2a0bffe40c6_18_693"/>
            <p:cNvPicPr preferRelativeResize="0"/>
            <p:nvPr/>
          </p:nvPicPr>
          <p:blipFill rotWithShape="1">
            <a:blip r:embed="rId4">
              <a:alphaModFix/>
            </a:blip>
            <a:srcRect/>
            <a:stretch/>
          </p:blipFill>
          <p:spPr>
            <a:xfrm>
              <a:off x="3532486" y="4936425"/>
              <a:ext cx="1645351" cy="865334"/>
            </a:xfrm>
            <a:prstGeom prst="rect">
              <a:avLst/>
            </a:prstGeom>
            <a:noFill/>
            <a:ln>
              <a:noFill/>
            </a:ln>
          </p:spPr>
        </p:pic>
      </p:grpSp>
      <p:sp>
        <p:nvSpPr>
          <p:cNvPr id="184" name="Google Shape;184;g2a0bffe40c6_18_693"/>
          <p:cNvSpPr txBox="1"/>
          <p:nvPr/>
        </p:nvSpPr>
        <p:spPr>
          <a:xfrm>
            <a:off x="4503683" y="4877457"/>
            <a:ext cx="31845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400"/>
              <a:buFont typeface="Arial"/>
              <a:buNone/>
            </a:pPr>
            <a:r>
              <a:rPr lang="en-US" sz="1400" b="0" i="0" u="none" strike="noStrike" cap="none">
                <a:solidFill>
                  <a:schemeClr val="dk1"/>
                </a:solidFill>
                <a:latin typeface="Verdana"/>
                <a:ea typeface="Verdana"/>
                <a:cs typeface="Verdana"/>
                <a:sym typeface="Verdana"/>
              </a:rPr>
              <a:t>@NYCCEC  |  nyc.gov/cec</a:t>
            </a:r>
            <a:endParaRPr sz="1400" b="0" i="0" u="none" strike="noStrike" cap="none">
              <a:solidFill>
                <a:schemeClr val="dk1"/>
              </a:solidFill>
              <a:latin typeface="Verdana"/>
              <a:ea typeface="Verdana"/>
              <a:cs typeface="Verdana"/>
              <a:sym typeface="Verdana"/>
            </a:endParaRPr>
          </a:p>
        </p:txBody>
      </p:sp>
      <p:sp>
        <p:nvSpPr>
          <p:cNvPr id="185" name="Google Shape;185;g2a0bffe40c6_18_693"/>
          <p:cNvSpPr txBox="1">
            <a:spLocks noGrp="1"/>
          </p:cNvSpPr>
          <p:nvPr>
            <p:ph type="title"/>
          </p:nvPr>
        </p:nvSpPr>
        <p:spPr>
          <a:xfrm>
            <a:off x="838200" y="2010731"/>
            <a:ext cx="10515600" cy="13257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ed List">
  <p:cSld name="Numbered List">
    <p:spTree>
      <p:nvGrpSpPr>
        <p:cNvPr id="1" name="Shape 186"/>
        <p:cNvGrpSpPr/>
        <p:nvPr/>
      </p:nvGrpSpPr>
      <p:grpSpPr>
        <a:xfrm>
          <a:off x="0" y="0"/>
          <a:ext cx="0" cy="0"/>
          <a:chOff x="0" y="0"/>
          <a:chExt cx="0" cy="0"/>
        </a:xfrm>
      </p:grpSpPr>
      <p:sp>
        <p:nvSpPr>
          <p:cNvPr id="187" name="Google Shape;187;g2a0bffe40c6_18_699"/>
          <p:cNvSpPr/>
          <p:nvPr/>
        </p:nvSpPr>
        <p:spPr>
          <a:xfrm>
            <a:off x="0" y="0"/>
            <a:ext cx="4755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 name="Google Shape;188;g2a0bffe40c6_18_699"/>
          <p:cNvSpPr txBox="1">
            <a:spLocks noGrp="1"/>
          </p:cNvSpPr>
          <p:nvPr>
            <p:ph type="ctrTitle"/>
          </p:nvPr>
        </p:nvSpPr>
        <p:spPr>
          <a:xfrm>
            <a:off x="652677" y="1386330"/>
            <a:ext cx="3514500" cy="3786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Verdana"/>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g2a0bffe40c6_18_699"/>
          <p:cNvSpPr/>
          <p:nvPr/>
        </p:nvSpPr>
        <p:spPr>
          <a:xfrm>
            <a:off x="5355772" y="1188720"/>
            <a:ext cx="979800" cy="9798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Verdana"/>
                <a:ea typeface="Verdana"/>
                <a:cs typeface="Verdana"/>
                <a:sym typeface="Verdana"/>
              </a:rPr>
              <a:t>1</a:t>
            </a:r>
            <a:endParaRPr sz="1400" b="0" i="0" u="none" strike="noStrike" cap="none">
              <a:solidFill>
                <a:srgbClr val="000000"/>
              </a:solidFill>
              <a:latin typeface="Arial"/>
              <a:ea typeface="Arial"/>
              <a:cs typeface="Arial"/>
              <a:sym typeface="Arial"/>
            </a:endParaRPr>
          </a:p>
        </p:txBody>
      </p:sp>
      <p:sp>
        <p:nvSpPr>
          <p:cNvPr id="190" name="Google Shape;190;g2a0bffe40c6_18_699"/>
          <p:cNvSpPr/>
          <p:nvPr/>
        </p:nvSpPr>
        <p:spPr>
          <a:xfrm>
            <a:off x="5403670" y="2939143"/>
            <a:ext cx="979800" cy="9798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Verdana"/>
                <a:ea typeface="Verdana"/>
                <a:cs typeface="Verdana"/>
                <a:sym typeface="Verdana"/>
              </a:rPr>
              <a:t>2</a:t>
            </a:r>
            <a:endParaRPr sz="1400" b="0" i="0" u="none" strike="noStrike" cap="none">
              <a:solidFill>
                <a:srgbClr val="000000"/>
              </a:solidFill>
              <a:latin typeface="Arial"/>
              <a:ea typeface="Arial"/>
              <a:cs typeface="Arial"/>
              <a:sym typeface="Arial"/>
            </a:endParaRPr>
          </a:p>
        </p:txBody>
      </p:sp>
      <p:sp>
        <p:nvSpPr>
          <p:cNvPr id="191" name="Google Shape;191;g2a0bffe40c6_18_699"/>
          <p:cNvSpPr/>
          <p:nvPr/>
        </p:nvSpPr>
        <p:spPr>
          <a:xfrm>
            <a:off x="5403670" y="4689566"/>
            <a:ext cx="979800" cy="9798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Verdana"/>
                <a:ea typeface="Verdana"/>
                <a:cs typeface="Verdana"/>
                <a:sym typeface="Verdana"/>
              </a:rPr>
              <a:t>3</a:t>
            </a:r>
            <a:endParaRPr sz="1400" b="0" i="0" u="none" strike="noStrike" cap="none">
              <a:solidFill>
                <a:srgbClr val="000000"/>
              </a:solidFill>
              <a:latin typeface="Arial"/>
              <a:ea typeface="Arial"/>
              <a:cs typeface="Arial"/>
              <a:sym typeface="Arial"/>
            </a:endParaRPr>
          </a:p>
        </p:txBody>
      </p:sp>
      <p:sp>
        <p:nvSpPr>
          <p:cNvPr id="192" name="Google Shape;192;g2a0bffe40c6_18_699"/>
          <p:cNvSpPr txBox="1">
            <a:spLocks noGrp="1"/>
          </p:cNvSpPr>
          <p:nvPr>
            <p:ph type="body" idx="1"/>
          </p:nvPr>
        </p:nvSpPr>
        <p:spPr>
          <a:xfrm>
            <a:off x="6643688" y="1188719"/>
            <a:ext cx="4233300" cy="9798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chemeClr val="dk1"/>
              </a:buClr>
              <a:buSzPts val="1800"/>
              <a:buNone/>
              <a:defRPr/>
            </a:lvl1pPr>
            <a:lvl2pPr marL="914400" lvl="1" indent="-342900" algn="l">
              <a:lnSpc>
                <a:spcPct val="150000"/>
              </a:lnSpc>
              <a:spcBef>
                <a:spcPts val="500"/>
              </a:spcBef>
              <a:spcAft>
                <a:spcPts val="0"/>
              </a:spcAft>
              <a:buClr>
                <a:schemeClr val="dk1"/>
              </a:buClr>
              <a:buSzPts val="1800"/>
              <a:buChar char="•"/>
              <a:defRPr/>
            </a:lvl2pPr>
            <a:lvl3pPr marL="1371600" lvl="2" indent="-342900" algn="l">
              <a:lnSpc>
                <a:spcPct val="15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g2a0bffe40c6_18_699"/>
          <p:cNvSpPr txBox="1">
            <a:spLocks noGrp="1"/>
          </p:cNvSpPr>
          <p:nvPr>
            <p:ph type="body" idx="2"/>
          </p:nvPr>
        </p:nvSpPr>
        <p:spPr>
          <a:xfrm>
            <a:off x="6634202" y="2914738"/>
            <a:ext cx="4233300" cy="9798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chemeClr val="dk1"/>
              </a:buClr>
              <a:buSzPts val="1800"/>
              <a:buNone/>
              <a:defRPr/>
            </a:lvl1pPr>
            <a:lvl2pPr marL="914400" lvl="1" indent="-342900" algn="l">
              <a:lnSpc>
                <a:spcPct val="150000"/>
              </a:lnSpc>
              <a:spcBef>
                <a:spcPts val="500"/>
              </a:spcBef>
              <a:spcAft>
                <a:spcPts val="0"/>
              </a:spcAft>
              <a:buClr>
                <a:schemeClr val="dk1"/>
              </a:buClr>
              <a:buSzPts val="1800"/>
              <a:buChar char="•"/>
              <a:defRPr/>
            </a:lvl2pPr>
            <a:lvl3pPr marL="1371600" lvl="2" indent="-342900" algn="l">
              <a:lnSpc>
                <a:spcPct val="15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g2a0bffe40c6_18_699"/>
          <p:cNvSpPr txBox="1">
            <a:spLocks noGrp="1"/>
          </p:cNvSpPr>
          <p:nvPr>
            <p:ph type="body" idx="3"/>
          </p:nvPr>
        </p:nvSpPr>
        <p:spPr>
          <a:xfrm>
            <a:off x="6612935" y="4651390"/>
            <a:ext cx="4233300" cy="9798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chemeClr val="dk1"/>
              </a:buClr>
              <a:buSzPts val="1800"/>
              <a:buNone/>
              <a:defRPr/>
            </a:lvl1pPr>
            <a:lvl2pPr marL="914400" lvl="1" indent="-342900" algn="l">
              <a:lnSpc>
                <a:spcPct val="150000"/>
              </a:lnSpc>
              <a:spcBef>
                <a:spcPts val="500"/>
              </a:spcBef>
              <a:spcAft>
                <a:spcPts val="0"/>
              </a:spcAft>
              <a:buClr>
                <a:schemeClr val="dk1"/>
              </a:buClr>
              <a:buSzPts val="1800"/>
              <a:buChar char="•"/>
              <a:defRPr/>
            </a:lvl2pPr>
            <a:lvl3pPr marL="1371600" lvl="2" indent="-342900" algn="l">
              <a:lnSpc>
                <a:spcPct val="15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5" name="Google Shape;195;g2a0bffe40c6_18_699"/>
          <p:cNvPicPr preferRelativeResize="0"/>
          <p:nvPr/>
        </p:nvPicPr>
        <p:blipFill rotWithShape="1">
          <a:blip r:embed="rId2">
            <a:alphaModFix/>
          </a:blip>
          <a:srcRect/>
          <a:stretch/>
        </p:blipFill>
        <p:spPr>
          <a:xfrm>
            <a:off x="10679723" y="6137395"/>
            <a:ext cx="882050" cy="3795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4"/>
        <p:cNvGrpSpPr/>
        <p:nvPr/>
      </p:nvGrpSpPr>
      <p:grpSpPr>
        <a:xfrm>
          <a:off x="0" y="0"/>
          <a:ext cx="0" cy="0"/>
          <a:chOff x="0" y="0"/>
          <a:chExt cx="0" cy="0"/>
        </a:xfrm>
      </p:grpSpPr>
      <p:pic>
        <p:nvPicPr>
          <p:cNvPr id="25" name="Google Shape;25;p18"/>
          <p:cNvPicPr preferRelativeResize="0"/>
          <p:nvPr/>
        </p:nvPicPr>
        <p:blipFill rotWithShape="1">
          <a:blip r:embed="rId2">
            <a:alphaModFix/>
          </a:blip>
          <a:srcRect/>
          <a:stretch/>
        </p:blipFill>
        <p:spPr>
          <a:xfrm>
            <a:off x="10758213" y="6116594"/>
            <a:ext cx="998213" cy="338609"/>
          </a:xfrm>
          <a:prstGeom prst="rect">
            <a:avLst/>
          </a:prstGeom>
          <a:noFill/>
          <a:ln>
            <a:noFill/>
          </a:ln>
        </p:spPr>
      </p:pic>
      <p:sp>
        <p:nvSpPr>
          <p:cNvPr id="26" name="Google Shape;26;p18"/>
          <p:cNvSpPr/>
          <p:nvPr/>
        </p:nvSpPr>
        <p:spPr>
          <a:xfrm>
            <a:off x="0" y="0"/>
            <a:ext cx="247200" cy="6858000"/>
          </a:xfrm>
          <a:prstGeom prst="rect">
            <a:avLst/>
          </a:prstGeom>
          <a:solidFill>
            <a:srgbClr val="FFD9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96"/>
        <p:cNvGrpSpPr/>
        <p:nvPr/>
      </p:nvGrpSpPr>
      <p:grpSpPr>
        <a:xfrm>
          <a:off x="0" y="0"/>
          <a:ext cx="0" cy="0"/>
          <a:chOff x="0" y="0"/>
          <a:chExt cx="0" cy="0"/>
        </a:xfrm>
      </p:grpSpPr>
      <p:sp>
        <p:nvSpPr>
          <p:cNvPr id="197" name="Google Shape;197;g2a0bffe40c6_18_709"/>
          <p:cNvSpPr/>
          <p:nvPr/>
        </p:nvSpPr>
        <p:spPr>
          <a:xfrm>
            <a:off x="0" y="0"/>
            <a:ext cx="2472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8" name="Google Shape;198;g2a0bffe40c6_18_709"/>
          <p:cNvPicPr preferRelativeResize="0"/>
          <p:nvPr/>
        </p:nvPicPr>
        <p:blipFill rotWithShape="1">
          <a:blip r:embed="rId2">
            <a:alphaModFix/>
          </a:blip>
          <a:srcRect/>
          <a:stretch/>
        </p:blipFill>
        <p:spPr>
          <a:xfrm>
            <a:off x="10679723" y="6137395"/>
            <a:ext cx="882050" cy="37955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Solid">
  <p:cSld name="Section Header Solid">
    <p:bg>
      <p:bgPr>
        <a:solidFill>
          <a:schemeClr val="accent2"/>
        </a:solidFill>
        <a:effectLst/>
      </p:bgPr>
    </p:bg>
    <p:spTree>
      <p:nvGrpSpPr>
        <p:cNvPr id="1" name="Shape 199"/>
        <p:cNvGrpSpPr/>
        <p:nvPr/>
      </p:nvGrpSpPr>
      <p:grpSpPr>
        <a:xfrm>
          <a:off x="0" y="0"/>
          <a:ext cx="0" cy="0"/>
          <a:chOff x="0" y="0"/>
          <a:chExt cx="0" cy="0"/>
        </a:xfrm>
      </p:grpSpPr>
      <p:sp>
        <p:nvSpPr>
          <p:cNvPr id="200" name="Google Shape;200;g2a0bffe40c6_18_712"/>
          <p:cNvSpPr txBox="1">
            <a:spLocks noGrp="1"/>
          </p:cNvSpPr>
          <p:nvPr>
            <p:ph type="title"/>
          </p:nvPr>
        </p:nvSpPr>
        <p:spPr>
          <a:xfrm>
            <a:off x="838200" y="2766219"/>
            <a:ext cx="10515600" cy="13257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01" name="Google Shape;201;g2a0bffe40c6_18_712"/>
          <p:cNvPicPr preferRelativeResize="0"/>
          <p:nvPr/>
        </p:nvPicPr>
        <p:blipFill rotWithShape="1">
          <a:blip r:embed="rId2">
            <a:alphaModFix/>
          </a:blip>
          <a:srcRect/>
          <a:stretch/>
        </p:blipFill>
        <p:spPr>
          <a:xfrm>
            <a:off x="10679723" y="6137395"/>
            <a:ext cx="882050" cy="37955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mage Only">
  <p:cSld name="Image Only">
    <p:bg>
      <p:bgPr>
        <a:solidFill>
          <a:schemeClr val="accent2"/>
        </a:solidFill>
        <a:effectLst/>
      </p:bgPr>
    </p:bg>
    <p:spTree>
      <p:nvGrpSpPr>
        <p:cNvPr id="1" name="Shape 202"/>
        <p:cNvGrpSpPr/>
        <p:nvPr/>
      </p:nvGrpSpPr>
      <p:grpSpPr>
        <a:xfrm>
          <a:off x="0" y="0"/>
          <a:ext cx="0" cy="0"/>
          <a:chOff x="0" y="0"/>
          <a:chExt cx="0" cy="0"/>
        </a:xfrm>
      </p:grpSpPr>
      <p:sp>
        <p:nvSpPr>
          <p:cNvPr id="203" name="Google Shape;203;g2a0bffe40c6_18_715"/>
          <p:cNvSpPr>
            <a:spLocks noGrp="1"/>
          </p:cNvSpPr>
          <p:nvPr>
            <p:ph type="pic" idx="2"/>
          </p:nvPr>
        </p:nvSpPr>
        <p:spPr>
          <a:xfrm>
            <a:off x="149225" y="138113"/>
            <a:ext cx="11876100" cy="6592800"/>
          </a:xfrm>
          <a:prstGeom prst="roundRect">
            <a:avLst>
              <a:gd name="adj" fmla="val 16667"/>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mage Left Bullets">
  <p:cSld name="Image Left Bullets">
    <p:spTree>
      <p:nvGrpSpPr>
        <p:cNvPr id="1" name="Shape 204"/>
        <p:cNvGrpSpPr/>
        <p:nvPr/>
      </p:nvGrpSpPr>
      <p:grpSpPr>
        <a:xfrm>
          <a:off x="0" y="0"/>
          <a:ext cx="0" cy="0"/>
          <a:chOff x="0" y="0"/>
          <a:chExt cx="0" cy="0"/>
        </a:xfrm>
      </p:grpSpPr>
      <p:sp>
        <p:nvSpPr>
          <p:cNvPr id="205" name="Google Shape;205;g2a0bffe40c6_18_717"/>
          <p:cNvSpPr/>
          <p:nvPr/>
        </p:nvSpPr>
        <p:spPr>
          <a:xfrm>
            <a:off x="0" y="0"/>
            <a:ext cx="2472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6" name="Google Shape;206;g2a0bffe40c6_18_717"/>
          <p:cNvSpPr/>
          <p:nvPr/>
        </p:nvSpPr>
        <p:spPr>
          <a:xfrm>
            <a:off x="6234906" y="767065"/>
            <a:ext cx="959700" cy="69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7" name="Google Shape;207;g2a0bffe40c6_18_717"/>
          <p:cNvSpPr txBox="1">
            <a:spLocks noGrp="1"/>
          </p:cNvSpPr>
          <p:nvPr>
            <p:ph type="body" idx="1"/>
          </p:nvPr>
        </p:nvSpPr>
        <p:spPr>
          <a:xfrm>
            <a:off x="6138531" y="2026243"/>
            <a:ext cx="5370900" cy="3609000"/>
          </a:xfrm>
          <a:prstGeom prst="rect">
            <a:avLst/>
          </a:prstGeom>
          <a:noFill/>
          <a:ln>
            <a:noFill/>
          </a:ln>
        </p:spPr>
        <p:txBody>
          <a:bodyPr spcFirstLastPara="1" wrap="square" lIns="91425" tIns="45700" rIns="91425" bIns="45700" anchor="t" anchorCtr="0">
            <a:noAutofit/>
          </a:bodyPr>
          <a:lstStyle>
            <a:lvl1pPr marL="457200" lvl="0" indent="-368300" algn="l">
              <a:lnSpc>
                <a:spcPct val="100000"/>
              </a:lnSpc>
              <a:spcBef>
                <a:spcPts val="1000"/>
              </a:spcBef>
              <a:spcAft>
                <a:spcPts val="0"/>
              </a:spcAft>
              <a:buClr>
                <a:schemeClr val="dk1"/>
              </a:buClr>
              <a:buSzPts val="2200"/>
              <a:buFont typeface="Arial"/>
              <a:buChar char="•"/>
              <a:defRPr sz="2200"/>
            </a:lvl1pPr>
            <a:lvl2pPr marL="914400" lvl="1" indent="-342900" algn="l">
              <a:lnSpc>
                <a:spcPct val="150000"/>
              </a:lnSpc>
              <a:spcBef>
                <a:spcPts val="500"/>
              </a:spcBef>
              <a:spcAft>
                <a:spcPts val="0"/>
              </a:spcAft>
              <a:buClr>
                <a:schemeClr val="dk1"/>
              </a:buClr>
              <a:buSzPts val="1800"/>
              <a:buChar char="•"/>
              <a:defRPr/>
            </a:lvl2pPr>
            <a:lvl3pPr marL="1371600" lvl="2" indent="-342900" algn="l">
              <a:lnSpc>
                <a:spcPct val="15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g2a0bffe40c6_18_717"/>
          <p:cNvSpPr>
            <a:spLocks noGrp="1"/>
          </p:cNvSpPr>
          <p:nvPr>
            <p:ph type="pic" idx="2"/>
          </p:nvPr>
        </p:nvSpPr>
        <p:spPr>
          <a:xfrm>
            <a:off x="952500" y="731838"/>
            <a:ext cx="4488000" cy="4811700"/>
          </a:xfrm>
          <a:prstGeom prst="roundRect">
            <a:avLst>
              <a:gd name="adj" fmla="val 16667"/>
            </a:avLst>
          </a:prstGeom>
          <a:noFill/>
          <a:ln>
            <a:noFill/>
          </a:ln>
        </p:spPr>
      </p:sp>
      <p:sp>
        <p:nvSpPr>
          <p:cNvPr id="209" name="Google Shape;209;g2a0bffe40c6_18_717"/>
          <p:cNvSpPr txBox="1">
            <a:spLocks noGrp="1"/>
          </p:cNvSpPr>
          <p:nvPr>
            <p:ph type="body" idx="3"/>
          </p:nvPr>
        </p:nvSpPr>
        <p:spPr>
          <a:xfrm>
            <a:off x="6105939" y="998005"/>
            <a:ext cx="5370900" cy="731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3400"/>
              <a:buNone/>
              <a:defRPr sz="3400" b="1"/>
            </a:lvl1pPr>
            <a:lvl2pPr marL="914400" lvl="1" indent="-444500" algn="l">
              <a:lnSpc>
                <a:spcPct val="150000"/>
              </a:lnSpc>
              <a:spcBef>
                <a:spcPts val="500"/>
              </a:spcBef>
              <a:spcAft>
                <a:spcPts val="0"/>
              </a:spcAft>
              <a:buClr>
                <a:schemeClr val="dk1"/>
              </a:buClr>
              <a:buSzPts val="3400"/>
              <a:buChar char="•"/>
              <a:defRPr sz="3400"/>
            </a:lvl2pPr>
            <a:lvl3pPr marL="1371600" lvl="2" indent="-444500" algn="l">
              <a:lnSpc>
                <a:spcPct val="150000"/>
              </a:lnSpc>
              <a:spcBef>
                <a:spcPts val="500"/>
              </a:spcBef>
              <a:spcAft>
                <a:spcPts val="0"/>
              </a:spcAft>
              <a:buClr>
                <a:schemeClr val="dk1"/>
              </a:buClr>
              <a:buSzPts val="3400"/>
              <a:buChar char="•"/>
              <a:defRPr sz="3400"/>
            </a:lvl3pPr>
            <a:lvl4pPr marL="1828800" lvl="3" indent="-444500" algn="l">
              <a:lnSpc>
                <a:spcPct val="90000"/>
              </a:lnSpc>
              <a:spcBef>
                <a:spcPts val="500"/>
              </a:spcBef>
              <a:spcAft>
                <a:spcPts val="0"/>
              </a:spcAft>
              <a:buClr>
                <a:schemeClr val="dk1"/>
              </a:buClr>
              <a:buSzPts val="3400"/>
              <a:buChar char="•"/>
              <a:defRPr sz="3400"/>
            </a:lvl4pPr>
            <a:lvl5pPr marL="2286000" lvl="4" indent="-444500" algn="l">
              <a:lnSpc>
                <a:spcPct val="90000"/>
              </a:lnSpc>
              <a:spcBef>
                <a:spcPts val="500"/>
              </a:spcBef>
              <a:spcAft>
                <a:spcPts val="0"/>
              </a:spcAft>
              <a:buClr>
                <a:schemeClr val="dk1"/>
              </a:buClr>
              <a:buSzPts val="3400"/>
              <a:buChar char="•"/>
              <a:defRPr sz="3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0" name="Google Shape;210;g2a0bffe40c6_18_717"/>
          <p:cNvPicPr preferRelativeResize="0"/>
          <p:nvPr/>
        </p:nvPicPr>
        <p:blipFill rotWithShape="1">
          <a:blip r:embed="rId2">
            <a:alphaModFix/>
          </a:blip>
          <a:srcRect/>
          <a:stretch/>
        </p:blipFill>
        <p:spPr>
          <a:xfrm>
            <a:off x="10679723" y="6137395"/>
            <a:ext cx="882050" cy="3795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1"/>
        <p:cNvGrpSpPr/>
        <p:nvPr/>
      </p:nvGrpSpPr>
      <p:grpSpPr>
        <a:xfrm>
          <a:off x="0" y="0"/>
          <a:ext cx="0" cy="0"/>
          <a:chOff x="0" y="0"/>
          <a:chExt cx="0" cy="0"/>
        </a:xfrm>
      </p:grpSpPr>
      <p:sp>
        <p:nvSpPr>
          <p:cNvPr id="212" name="Google Shape;212;g2a0bffe40c6_18_724"/>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marR="0" lvl="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endParaRPr/>
          </a:p>
        </p:txBody>
      </p:sp>
      <p:sp>
        <p:nvSpPr>
          <p:cNvPr id="213" name="Google Shape;213;g2a0bffe40c6_18_724"/>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marR="0" lvl="0" algn="ct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endParaRPr/>
          </a:p>
        </p:txBody>
      </p:sp>
      <p:sp>
        <p:nvSpPr>
          <p:cNvPr id="214" name="Google Shape;214;g2a0bffe40c6_18_724"/>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_AND_TWO_COLUMNS" type="twoColTx">
  <p:cSld name="TITLE_AND_TWO_COLUMNS">
    <p:spTree>
      <p:nvGrpSpPr>
        <p:cNvPr id="1" name="Shape 215"/>
        <p:cNvGrpSpPr/>
        <p:nvPr/>
      </p:nvGrpSpPr>
      <p:grpSpPr>
        <a:xfrm>
          <a:off x="0" y="0"/>
          <a:ext cx="0" cy="0"/>
          <a:chOff x="0" y="0"/>
          <a:chExt cx="0" cy="0"/>
        </a:xfrm>
      </p:grpSpPr>
      <p:sp>
        <p:nvSpPr>
          <p:cNvPr id="216" name="Google Shape;216;g2a0bffe40c6_18_728"/>
          <p:cNvSpPr txBox="1">
            <a:spLocks noGrp="1"/>
          </p:cNvSpPr>
          <p:nvPr>
            <p:ph type="title"/>
          </p:nvPr>
        </p:nvSpPr>
        <p:spPr>
          <a:xfrm>
            <a:off x="415600" y="421233"/>
            <a:ext cx="11360700" cy="11085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217" name="Google Shape;217;g2a0bffe40c6_18_728"/>
          <p:cNvSpPr txBox="1">
            <a:spLocks noGrp="1"/>
          </p:cNvSpPr>
          <p:nvPr>
            <p:ph type="body" idx="1"/>
          </p:nvPr>
        </p:nvSpPr>
        <p:spPr>
          <a:xfrm>
            <a:off x="415600" y="1633633"/>
            <a:ext cx="5333100" cy="44721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900"/>
              <a:buNone/>
              <a:defRPr sz="1900"/>
            </a:lvl1pPr>
            <a:lvl2pPr marL="914400" lvl="1" indent="-228600" algn="l">
              <a:lnSpc>
                <a:spcPct val="100000"/>
              </a:lnSpc>
              <a:spcBef>
                <a:spcPts val="0"/>
              </a:spcBef>
              <a:spcAft>
                <a:spcPts val="0"/>
              </a:spcAft>
              <a:buSzPts val="1600"/>
              <a:buNone/>
              <a:defRPr sz="1600"/>
            </a:lvl2pPr>
            <a:lvl3pPr marL="1371600" lvl="2" indent="-228600" algn="l">
              <a:lnSpc>
                <a:spcPct val="100000"/>
              </a:lnSpc>
              <a:spcBef>
                <a:spcPts val="0"/>
              </a:spcBef>
              <a:spcAft>
                <a:spcPts val="0"/>
              </a:spcAft>
              <a:buSzPts val="1600"/>
              <a:buNone/>
              <a:defRPr sz="1600"/>
            </a:lvl3pPr>
            <a:lvl4pPr marL="1828800" lvl="3" indent="-228600" algn="l">
              <a:lnSpc>
                <a:spcPct val="100000"/>
              </a:lnSpc>
              <a:spcBef>
                <a:spcPts val="0"/>
              </a:spcBef>
              <a:spcAft>
                <a:spcPts val="0"/>
              </a:spcAft>
              <a:buSzPts val="1600"/>
              <a:buNone/>
              <a:defRPr sz="1600"/>
            </a:lvl4pPr>
            <a:lvl5pPr marL="2286000" lvl="4" indent="-228600" algn="l">
              <a:lnSpc>
                <a:spcPct val="100000"/>
              </a:lnSpc>
              <a:spcBef>
                <a:spcPts val="0"/>
              </a:spcBef>
              <a:spcAft>
                <a:spcPts val="0"/>
              </a:spcAft>
              <a:buSzPts val="1600"/>
              <a:buNone/>
              <a:defRPr sz="1600"/>
            </a:lvl5pPr>
            <a:lvl6pPr marL="2743200" lvl="5" indent="-228600" algn="l">
              <a:lnSpc>
                <a:spcPct val="100000"/>
              </a:lnSpc>
              <a:spcBef>
                <a:spcPts val="0"/>
              </a:spcBef>
              <a:spcAft>
                <a:spcPts val="0"/>
              </a:spcAft>
              <a:buSzPts val="1600"/>
              <a:buNone/>
              <a:defRPr sz="1600"/>
            </a:lvl6pPr>
            <a:lvl7pPr marL="3200400" lvl="6" indent="-228600" algn="l">
              <a:lnSpc>
                <a:spcPct val="100000"/>
              </a:lnSpc>
              <a:spcBef>
                <a:spcPts val="0"/>
              </a:spcBef>
              <a:spcAft>
                <a:spcPts val="0"/>
              </a:spcAft>
              <a:buSzPts val="1600"/>
              <a:buNone/>
              <a:defRPr sz="1600"/>
            </a:lvl7pPr>
            <a:lvl8pPr marL="3657600" lvl="7" indent="-228600" algn="l">
              <a:lnSpc>
                <a:spcPct val="100000"/>
              </a:lnSpc>
              <a:spcBef>
                <a:spcPts val="0"/>
              </a:spcBef>
              <a:spcAft>
                <a:spcPts val="0"/>
              </a:spcAft>
              <a:buSzPts val="1600"/>
              <a:buNone/>
              <a:defRPr sz="1600"/>
            </a:lvl8pPr>
            <a:lvl9pPr marL="4114800" lvl="8" indent="-228600" algn="l">
              <a:lnSpc>
                <a:spcPct val="100000"/>
              </a:lnSpc>
              <a:spcBef>
                <a:spcPts val="0"/>
              </a:spcBef>
              <a:spcAft>
                <a:spcPts val="0"/>
              </a:spcAft>
              <a:buSzPts val="1600"/>
              <a:buNone/>
              <a:defRPr sz="1600"/>
            </a:lvl9pPr>
          </a:lstStyle>
          <a:p>
            <a:endParaRPr/>
          </a:p>
        </p:txBody>
      </p:sp>
      <p:sp>
        <p:nvSpPr>
          <p:cNvPr id="218" name="Google Shape;218;g2a0bffe40c6_18_728"/>
          <p:cNvSpPr txBox="1">
            <a:spLocks noGrp="1"/>
          </p:cNvSpPr>
          <p:nvPr>
            <p:ph type="body" idx="2"/>
          </p:nvPr>
        </p:nvSpPr>
        <p:spPr>
          <a:xfrm>
            <a:off x="6443200" y="1633633"/>
            <a:ext cx="5333100" cy="44721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900"/>
              <a:buNone/>
              <a:defRPr sz="1900"/>
            </a:lvl1pPr>
            <a:lvl2pPr marL="914400" lvl="1" indent="-228600" algn="l">
              <a:lnSpc>
                <a:spcPct val="100000"/>
              </a:lnSpc>
              <a:spcBef>
                <a:spcPts val="0"/>
              </a:spcBef>
              <a:spcAft>
                <a:spcPts val="0"/>
              </a:spcAft>
              <a:buSzPts val="1600"/>
              <a:buNone/>
              <a:defRPr sz="1600"/>
            </a:lvl2pPr>
            <a:lvl3pPr marL="1371600" lvl="2" indent="-228600" algn="l">
              <a:lnSpc>
                <a:spcPct val="100000"/>
              </a:lnSpc>
              <a:spcBef>
                <a:spcPts val="0"/>
              </a:spcBef>
              <a:spcAft>
                <a:spcPts val="0"/>
              </a:spcAft>
              <a:buSzPts val="1600"/>
              <a:buNone/>
              <a:defRPr sz="1600"/>
            </a:lvl3pPr>
            <a:lvl4pPr marL="1828800" lvl="3" indent="-228600" algn="l">
              <a:lnSpc>
                <a:spcPct val="100000"/>
              </a:lnSpc>
              <a:spcBef>
                <a:spcPts val="0"/>
              </a:spcBef>
              <a:spcAft>
                <a:spcPts val="0"/>
              </a:spcAft>
              <a:buSzPts val="1600"/>
              <a:buNone/>
              <a:defRPr sz="1600"/>
            </a:lvl4pPr>
            <a:lvl5pPr marL="2286000" lvl="4" indent="-228600" algn="l">
              <a:lnSpc>
                <a:spcPct val="100000"/>
              </a:lnSpc>
              <a:spcBef>
                <a:spcPts val="0"/>
              </a:spcBef>
              <a:spcAft>
                <a:spcPts val="0"/>
              </a:spcAft>
              <a:buSzPts val="1600"/>
              <a:buNone/>
              <a:defRPr sz="1600"/>
            </a:lvl5pPr>
            <a:lvl6pPr marL="2743200" lvl="5" indent="-228600" algn="l">
              <a:lnSpc>
                <a:spcPct val="100000"/>
              </a:lnSpc>
              <a:spcBef>
                <a:spcPts val="0"/>
              </a:spcBef>
              <a:spcAft>
                <a:spcPts val="0"/>
              </a:spcAft>
              <a:buSzPts val="1600"/>
              <a:buNone/>
              <a:defRPr sz="1600"/>
            </a:lvl6pPr>
            <a:lvl7pPr marL="3200400" lvl="6" indent="-228600" algn="l">
              <a:lnSpc>
                <a:spcPct val="100000"/>
              </a:lnSpc>
              <a:spcBef>
                <a:spcPts val="0"/>
              </a:spcBef>
              <a:spcAft>
                <a:spcPts val="0"/>
              </a:spcAft>
              <a:buSzPts val="1600"/>
              <a:buNone/>
              <a:defRPr sz="1600"/>
            </a:lvl7pPr>
            <a:lvl8pPr marL="3657600" lvl="7" indent="-228600" algn="l">
              <a:lnSpc>
                <a:spcPct val="100000"/>
              </a:lnSpc>
              <a:spcBef>
                <a:spcPts val="0"/>
              </a:spcBef>
              <a:spcAft>
                <a:spcPts val="0"/>
              </a:spcAft>
              <a:buSzPts val="1600"/>
              <a:buNone/>
              <a:defRPr sz="1600"/>
            </a:lvl8pPr>
            <a:lvl9pPr marL="4114800" lvl="8" indent="-228600" algn="l">
              <a:lnSpc>
                <a:spcPct val="100000"/>
              </a:lnSpc>
              <a:spcBef>
                <a:spcPts val="0"/>
              </a:spcBef>
              <a:spcAft>
                <a:spcPts val="0"/>
              </a:spcAft>
              <a:buSzPts val="1600"/>
              <a:buNone/>
              <a:defRPr sz="1600"/>
            </a:lvl9pPr>
          </a:lstStyle>
          <a:p>
            <a:endParaRPr/>
          </a:p>
        </p:txBody>
      </p:sp>
      <p:sp>
        <p:nvSpPr>
          <p:cNvPr id="219" name="Google Shape;219;g2a0bffe40c6_18_728"/>
          <p:cNvSpPr txBox="1">
            <a:spLocks noGrp="1"/>
          </p:cNvSpPr>
          <p:nvPr>
            <p:ph type="sldNum" idx="12"/>
          </p:nvPr>
        </p:nvSpPr>
        <p:spPr>
          <a:xfrm>
            <a:off x="11296611" y="6217623"/>
            <a:ext cx="7317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220"/>
        <p:cNvGrpSpPr/>
        <p:nvPr/>
      </p:nvGrpSpPr>
      <p:grpSpPr>
        <a:xfrm>
          <a:off x="0" y="0"/>
          <a:ext cx="0" cy="0"/>
          <a:chOff x="0" y="0"/>
          <a:chExt cx="0" cy="0"/>
        </a:xfrm>
      </p:grpSpPr>
      <p:sp>
        <p:nvSpPr>
          <p:cNvPr id="221" name="Google Shape;221;g2a0bffe40c6_18_733"/>
          <p:cNvSpPr txBox="1">
            <a:spLocks noGrp="1"/>
          </p:cNvSpPr>
          <p:nvPr>
            <p:ph type="ctrTitle"/>
          </p:nvPr>
        </p:nvSpPr>
        <p:spPr>
          <a:xfrm>
            <a:off x="415611" y="992767"/>
            <a:ext cx="11360700" cy="2736900"/>
          </a:xfrm>
          <a:prstGeom prst="rect">
            <a:avLst/>
          </a:prstGeom>
          <a:noFill/>
          <a:ln>
            <a:noFill/>
          </a:ln>
        </p:spPr>
        <p:txBody>
          <a:bodyPr spcFirstLastPara="1" wrap="square" lIns="0" tIns="0" rIns="0" bIns="0" anchor="b" anchorCtr="0">
            <a:sp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222" name="Google Shape;222;g2a0bffe40c6_18_733"/>
          <p:cNvSpPr txBox="1">
            <a:spLocks noGrp="1"/>
          </p:cNvSpPr>
          <p:nvPr>
            <p:ph type="subTitle" idx="1"/>
          </p:nvPr>
        </p:nvSpPr>
        <p:spPr>
          <a:xfrm>
            <a:off x="415600" y="3778833"/>
            <a:ext cx="11360700" cy="1056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23" name="Google Shape;223;g2a0bffe40c6_18_733"/>
          <p:cNvSpPr txBox="1">
            <a:spLocks noGrp="1"/>
          </p:cNvSpPr>
          <p:nvPr>
            <p:ph type="sldNum" idx="12"/>
          </p:nvPr>
        </p:nvSpPr>
        <p:spPr>
          <a:xfrm>
            <a:off x="11296611" y="6217623"/>
            <a:ext cx="731700" cy="1848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Gradient">
  <p:cSld name="Section Header Gradient">
    <p:bg>
      <p:bgPr>
        <a:blipFill>
          <a:blip r:embed="rId2">
            <a:alphaModFix/>
          </a:blip>
          <a:stretch>
            <a:fillRect/>
          </a:stretch>
        </a:blipFill>
        <a:effectLst/>
      </p:bgPr>
    </p:bg>
    <p:spTree>
      <p:nvGrpSpPr>
        <p:cNvPr id="1" name="Shape 27"/>
        <p:cNvGrpSpPr/>
        <p:nvPr/>
      </p:nvGrpSpPr>
      <p:grpSpPr>
        <a:xfrm>
          <a:off x="0" y="0"/>
          <a:ext cx="0" cy="0"/>
          <a:chOff x="0" y="0"/>
          <a:chExt cx="0" cy="0"/>
        </a:xfrm>
      </p:grpSpPr>
      <p:pic>
        <p:nvPicPr>
          <p:cNvPr id="28" name="Google Shape;28;p14"/>
          <p:cNvPicPr preferRelativeResize="0"/>
          <p:nvPr/>
        </p:nvPicPr>
        <p:blipFill rotWithShape="1">
          <a:blip r:embed="rId3">
            <a:alphaModFix/>
          </a:blip>
          <a:srcRect/>
          <a:stretch/>
        </p:blipFill>
        <p:spPr>
          <a:xfrm>
            <a:off x="10758213" y="6116594"/>
            <a:ext cx="998213" cy="338609"/>
          </a:xfrm>
          <a:prstGeom prst="rect">
            <a:avLst/>
          </a:prstGeom>
          <a:noFill/>
          <a:ln>
            <a:noFill/>
          </a:ln>
        </p:spPr>
      </p:pic>
      <p:sp>
        <p:nvSpPr>
          <p:cNvPr id="29" name="Google Shape;29;p14"/>
          <p:cNvSpPr txBox="1">
            <a:spLocks noGrp="1"/>
          </p:cNvSpPr>
          <p:nvPr>
            <p:ph type="title"/>
          </p:nvPr>
        </p:nvSpPr>
        <p:spPr>
          <a:xfrm>
            <a:off x="838200" y="2766219"/>
            <a:ext cx="10515600" cy="13257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30"/>
        <p:cNvGrpSpPr/>
        <p:nvPr/>
      </p:nvGrpSpPr>
      <p:grpSpPr>
        <a:xfrm>
          <a:off x="0" y="0"/>
          <a:ext cx="0" cy="0"/>
          <a:chOff x="0" y="0"/>
          <a:chExt cx="0" cy="0"/>
        </a:xfrm>
      </p:grpSpPr>
      <p:pic>
        <p:nvPicPr>
          <p:cNvPr id="31" name="Google Shape;31;p17"/>
          <p:cNvPicPr preferRelativeResize="0"/>
          <p:nvPr/>
        </p:nvPicPr>
        <p:blipFill rotWithShape="1">
          <a:blip r:embed="rId2">
            <a:alphaModFix/>
          </a:blip>
          <a:srcRect/>
          <a:stretch/>
        </p:blipFill>
        <p:spPr>
          <a:xfrm>
            <a:off x="10758213" y="6116594"/>
            <a:ext cx="998213" cy="338609"/>
          </a:xfrm>
          <a:prstGeom prst="rect">
            <a:avLst/>
          </a:prstGeom>
          <a:noFill/>
          <a:ln>
            <a:noFill/>
          </a:ln>
        </p:spPr>
      </p:pic>
      <p:sp>
        <p:nvSpPr>
          <p:cNvPr id="32" name="Google Shape;32;p17"/>
          <p:cNvSpPr/>
          <p:nvPr/>
        </p:nvSpPr>
        <p:spPr>
          <a:xfrm>
            <a:off x="1951192" y="787513"/>
            <a:ext cx="959700" cy="69900"/>
          </a:xfrm>
          <a:prstGeom prst="rect">
            <a:avLst/>
          </a:prstGeom>
          <a:solidFill>
            <a:srgbClr val="FFD9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 name="Google Shape;33;p17"/>
          <p:cNvSpPr/>
          <p:nvPr/>
        </p:nvSpPr>
        <p:spPr>
          <a:xfrm>
            <a:off x="0" y="0"/>
            <a:ext cx="2472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p17"/>
          <p:cNvSpPr txBox="1">
            <a:spLocks noGrp="1"/>
          </p:cNvSpPr>
          <p:nvPr>
            <p:ph type="body" idx="1"/>
          </p:nvPr>
        </p:nvSpPr>
        <p:spPr>
          <a:xfrm>
            <a:off x="1814513" y="2245970"/>
            <a:ext cx="8020500" cy="3330600"/>
          </a:xfrm>
          <a:prstGeom prst="rect">
            <a:avLst/>
          </a:prstGeom>
          <a:noFill/>
          <a:ln>
            <a:noFill/>
          </a:ln>
        </p:spPr>
        <p:txBody>
          <a:bodyPr spcFirstLastPara="1" wrap="square" lIns="91425" tIns="45700" rIns="91425" bIns="45700" anchor="t" anchorCtr="0">
            <a:noAutofit/>
          </a:bodyPr>
          <a:lstStyle>
            <a:lvl1pPr marL="457200" lvl="0" indent="-228600" algn="l">
              <a:lnSpc>
                <a:spcPct val="150000"/>
              </a:lnSpc>
              <a:spcBef>
                <a:spcPts val="1000"/>
              </a:spcBef>
              <a:spcAft>
                <a:spcPts val="0"/>
              </a:spcAft>
              <a:buClr>
                <a:schemeClr val="dk1"/>
              </a:buClr>
              <a:buSzPts val="2400"/>
              <a:buNone/>
              <a:defRPr sz="2400"/>
            </a:lvl1pPr>
            <a:lvl2pPr marL="914400" lvl="1" indent="-342900" algn="l">
              <a:lnSpc>
                <a:spcPct val="150000"/>
              </a:lnSpc>
              <a:spcBef>
                <a:spcPts val="500"/>
              </a:spcBef>
              <a:spcAft>
                <a:spcPts val="0"/>
              </a:spcAft>
              <a:buClr>
                <a:schemeClr val="dk1"/>
              </a:buClr>
              <a:buSzPts val="1800"/>
              <a:buChar char="•"/>
              <a:defRPr/>
            </a:lvl2pPr>
            <a:lvl3pPr marL="1371600" lvl="2" indent="-342900" algn="l">
              <a:lnSpc>
                <a:spcPct val="15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7"/>
          <p:cNvSpPr txBox="1">
            <a:spLocks noGrp="1"/>
          </p:cNvSpPr>
          <p:nvPr>
            <p:ph type="body" idx="2"/>
          </p:nvPr>
        </p:nvSpPr>
        <p:spPr>
          <a:xfrm>
            <a:off x="1804574" y="923651"/>
            <a:ext cx="8020200" cy="1093800"/>
          </a:xfrm>
          <a:prstGeom prst="rect">
            <a:avLst/>
          </a:prstGeom>
          <a:noFill/>
          <a:ln>
            <a:noFill/>
          </a:ln>
        </p:spPr>
        <p:txBody>
          <a:bodyPr spcFirstLastPara="1" wrap="square" lIns="91425" tIns="45700" rIns="91425" bIns="45700" anchor="t" anchorCtr="0">
            <a:noAutofit/>
          </a:bodyPr>
          <a:lstStyle>
            <a:lvl1pPr marL="457200" lvl="0" indent="-228600" algn="l">
              <a:lnSpc>
                <a:spcPct val="150000"/>
              </a:lnSpc>
              <a:spcBef>
                <a:spcPts val="1000"/>
              </a:spcBef>
              <a:spcAft>
                <a:spcPts val="0"/>
              </a:spcAft>
              <a:buClr>
                <a:schemeClr val="dk1"/>
              </a:buClr>
              <a:buSzPts val="3400"/>
              <a:buNone/>
              <a:defRPr sz="3400" b="1"/>
            </a:lvl1pPr>
            <a:lvl2pPr marL="914400" lvl="1" indent="-444500" algn="l">
              <a:lnSpc>
                <a:spcPct val="150000"/>
              </a:lnSpc>
              <a:spcBef>
                <a:spcPts val="500"/>
              </a:spcBef>
              <a:spcAft>
                <a:spcPts val="0"/>
              </a:spcAft>
              <a:buClr>
                <a:schemeClr val="dk1"/>
              </a:buClr>
              <a:buSzPts val="3400"/>
              <a:buChar char="•"/>
              <a:defRPr sz="3400"/>
            </a:lvl2pPr>
            <a:lvl3pPr marL="1371600" lvl="2" indent="-444500" algn="l">
              <a:lnSpc>
                <a:spcPct val="150000"/>
              </a:lnSpc>
              <a:spcBef>
                <a:spcPts val="500"/>
              </a:spcBef>
              <a:spcAft>
                <a:spcPts val="0"/>
              </a:spcAft>
              <a:buClr>
                <a:schemeClr val="dk1"/>
              </a:buClr>
              <a:buSzPts val="3400"/>
              <a:buChar char="•"/>
              <a:defRPr sz="3400"/>
            </a:lvl3pPr>
            <a:lvl4pPr marL="1828800" lvl="3" indent="-444500" algn="l">
              <a:lnSpc>
                <a:spcPct val="90000"/>
              </a:lnSpc>
              <a:spcBef>
                <a:spcPts val="500"/>
              </a:spcBef>
              <a:spcAft>
                <a:spcPts val="0"/>
              </a:spcAft>
              <a:buClr>
                <a:schemeClr val="dk1"/>
              </a:buClr>
              <a:buSzPts val="3400"/>
              <a:buChar char="•"/>
              <a:defRPr sz="3400"/>
            </a:lvl4pPr>
            <a:lvl5pPr marL="2286000" lvl="4" indent="-444500" algn="l">
              <a:lnSpc>
                <a:spcPct val="90000"/>
              </a:lnSpc>
              <a:spcBef>
                <a:spcPts val="500"/>
              </a:spcBef>
              <a:spcAft>
                <a:spcPts val="0"/>
              </a:spcAft>
              <a:buClr>
                <a:schemeClr val="dk1"/>
              </a:buClr>
              <a:buSzPts val="3400"/>
              <a:buChar char="•"/>
              <a:defRPr sz="3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d">
  <p:cSld name="End">
    <p:bg>
      <p:bgPr>
        <a:blipFill>
          <a:blip r:embed="rId2">
            <a:alphaModFix/>
          </a:blip>
          <a:stretch>
            <a:fillRect/>
          </a:stretch>
        </a:blipFill>
        <a:effectLst/>
      </p:bgPr>
    </p:bg>
    <p:spTree>
      <p:nvGrpSpPr>
        <p:cNvPr id="1" name="Shape 43"/>
        <p:cNvGrpSpPr/>
        <p:nvPr/>
      </p:nvGrpSpPr>
      <p:grpSpPr>
        <a:xfrm>
          <a:off x="0" y="0"/>
          <a:ext cx="0" cy="0"/>
          <a:chOff x="0" y="0"/>
          <a:chExt cx="0" cy="0"/>
        </a:xfrm>
      </p:grpSpPr>
      <p:grpSp>
        <p:nvGrpSpPr>
          <p:cNvPr id="44" name="Google Shape;44;p23"/>
          <p:cNvGrpSpPr/>
          <p:nvPr/>
        </p:nvGrpSpPr>
        <p:grpSpPr>
          <a:xfrm>
            <a:off x="2824307" y="3457720"/>
            <a:ext cx="6584979" cy="1303296"/>
            <a:chOff x="3532486" y="4866290"/>
            <a:chExt cx="4726514" cy="935469"/>
          </a:xfrm>
        </p:grpSpPr>
        <p:pic>
          <p:nvPicPr>
            <p:cNvPr id="45" name="Google Shape;45;p23"/>
            <p:cNvPicPr preferRelativeResize="0"/>
            <p:nvPr/>
          </p:nvPicPr>
          <p:blipFill rotWithShape="1">
            <a:blip r:embed="rId3">
              <a:alphaModFix/>
            </a:blip>
            <a:srcRect/>
            <a:stretch/>
          </p:blipFill>
          <p:spPr>
            <a:xfrm>
              <a:off x="5327112" y="4866290"/>
              <a:ext cx="2931888" cy="865335"/>
            </a:xfrm>
            <a:prstGeom prst="rect">
              <a:avLst/>
            </a:prstGeom>
            <a:noFill/>
            <a:ln>
              <a:noFill/>
            </a:ln>
          </p:spPr>
        </p:pic>
        <p:pic>
          <p:nvPicPr>
            <p:cNvPr id="46" name="Google Shape;46;p23"/>
            <p:cNvPicPr preferRelativeResize="0"/>
            <p:nvPr/>
          </p:nvPicPr>
          <p:blipFill rotWithShape="1">
            <a:blip r:embed="rId4">
              <a:alphaModFix/>
            </a:blip>
            <a:srcRect/>
            <a:stretch/>
          </p:blipFill>
          <p:spPr>
            <a:xfrm>
              <a:off x="3532486" y="4936425"/>
              <a:ext cx="1645351" cy="865334"/>
            </a:xfrm>
            <a:prstGeom prst="rect">
              <a:avLst/>
            </a:prstGeom>
            <a:noFill/>
            <a:ln>
              <a:noFill/>
            </a:ln>
          </p:spPr>
        </p:pic>
      </p:grpSp>
      <p:sp>
        <p:nvSpPr>
          <p:cNvPr id="47" name="Google Shape;47;p23"/>
          <p:cNvSpPr txBox="1"/>
          <p:nvPr/>
        </p:nvSpPr>
        <p:spPr>
          <a:xfrm>
            <a:off x="4503683" y="4877457"/>
            <a:ext cx="3184500" cy="3720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400"/>
              <a:buFont typeface="Arial"/>
              <a:buNone/>
            </a:pPr>
            <a:r>
              <a:rPr lang="en-US" sz="1400" b="0" i="0" u="none" strike="noStrike" cap="none">
                <a:solidFill>
                  <a:schemeClr val="dk1"/>
                </a:solidFill>
                <a:latin typeface="Verdana"/>
                <a:ea typeface="Verdana"/>
                <a:cs typeface="Verdana"/>
                <a:sym typeface="Verdana"/>
              </a:rPr>
              <a:t>@NYCCEC  |  nyc.gov/cec</a:t>
            </a:r>
            <a:endParaRPr sz="1400" b="0" i="0" u="none" strike="noStrike" cap="none">
              <a:solidFill>
                <a:schemeClr val="dk1"/>
              </a:solidFill>
              <a:latin typeface="Verdana"/>
              <a:ea typeface="Verdana"/>
              <a:cs typeface="Verdana"/>
              <a:sym typeface="Verdana"/>
            </a:endParaRPr>
          </a:p>
        </p:txBody>
      </p:sp>
      <p:sp>
        <p:nvSpPr>
          <p:cNvPr id="48" name="Google Shape;48;p23"/>
          <p:cNvSpPr txBox="1">
            <a:spLocks noGrp="1"/>
          </p:cNvSpPr>
          <p:nvPr>
            <p:ph type="title"/>
          </p:nvPr>
        </p:nvSpPr>
        <p:spPr>
          <a:xfrm>
            <a:off x="838200" y="2010731"/>
            <a:ext cx="10515600" cy="13257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Solid">
  <p:cSld name="Section Header Solid">
    <p:bg>
      <p:bgPr>
        <a:solidFill>
          <a:schemeClr val="accent1"/>
        </a:solidFill>
        <a:effectLst/>
      </p:bgPr>
    </p:bg>
    <p:spTree>
      <p:nvGrpSpPr>
        <p:cNvPr id="1" name="Shape 49"/>
        <p:cNvGrpSpPr/>
        <p:nvPr/>
      </p:nvGrpSpPr>
      <p:grpSpPr>
        <a:xfrm>
          <a:off x="0" y="0"/>
          <a:ext cx="0" cy="0"/>
          <a:chOff x="0" y="0"/>
          <a:chExt cx="0" cy="0"/>
        </a:xfrm>
      </p:grpSpPr>
      <p:pic>
        <p:nvPicPr>
          <p:cNvPr id="50" name="Google Shape;50;p15"/>
          <p:cNvPicPr preferRelativeResize="0"/>
          <p:nvPr/>
        </p:nvPicPr>
        <p:blipFill rotWithShape="1">
          <a:blip r:embed="rId2">
            <a:alphaModFix/>
          </a:blip>
          <a:srcRect/>
          <a:stretch/>
        </p:blipFill>
        <p:spPr>
          <a:xfrm>
            <a:off x="10758213" y="6116594"/>
            <a:ext cx="998213" cy="338609"/>
          </a:xfrm>
          <a:prstGeom prst="rect">
            <a:avLst/>
          </a:prstGeom>
          <a:noFill/>
          <a:ln>
            <a:noFill/>
          </a:ln>
        </p:spPr>
      </p:pic>
      <p:sp>
        <p:nvSpPr>
          <p:cNvPr id="51" name="Google Shape;51;p15"/>
          <p:cNvSpPr txBox="1">
            <a:spLocks noGrp="1"/>
          </p:cNvSpPr>
          <p:nvPr>
            <p:ph type="title"/>
          </p:nvPr>
        </p:nvSpPr>
        <p:spPr>
          <a:xfrm>
            <a:off x="838200" y="2766219"/>
            <a:ext cx="10515600" cy="13257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7200"/>
              <a:buFont typeface="Verdana"/>
              <a:buNone/>
              <a:defRPr sz="7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 Only">
  <p:cSld name="Image Only">
    <p:bg>
      <p:bgPr>
        <a:solidFill>
          <a:schemeClr val="accent1"/>
        </a:solidFill>
        <a:effectLst/>
      </p:bgPr>
    </p:bg>
    <p:spTree>
      <p:nvGrpSpPr>
        <p:cNvPr id="1" name="Shape 52"/>
        <p:cNvGrpSpPr/>
        <p:nvPr/>
      </p:nvGrpSpPr>
      <p:grpSpPr>
        <a:xfrm>
          <a:off x="0" y="0"/>
          <a:ext cx="0" cy="0"/>
          <a:chOff x="0" y="0"/>
          <a:chExt cx="0" cy="0"/>
        </a:xfrm>
      </p:grpSpPr>
      <p:sp>
        <p:nvSpPr>
          <p:cNvPr id="53" name="Google Shape;53;p16"/>
          <p:cNvSpPr>
            <a:spLocks noGrp="1"/>
          </p:cNvSpPr>
          <p:nvPr>
            <p:ph type="pic" idx="2"/>
          </p:nvPr>
        </p:nvSpPr>
        <p:spPr>
          <a:xfrm>
            <a:off x="149225" y="138113"/>
            <a:ext cx="11876100" cy="6592800"/>
          </a:xfrm>
          <a:prstGeom prst="roundRect">
            <a:avLst>
              <a:gd name="adj" fmla="val 16667"/>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ed List">
  <p:cSld name="Numbered List">
    <p:spTree>
      <p:nvGrpSpPr>
        <p:cNvPr id="1" name="Shape 54"/>
        <p:cNvGrpSpPr/>
        <p:nvPr/>
      </p:nvGrpSpPr>
      <p:grpSpPr>
        <a:xfrm>
          <a:off x="0" y="0"/>
          <a:ext cx="0" cy="0"/>
          <a:chOff x="0" y="0"/>
          <a:chExt cx="0" cy="0"/>
        </a:xfrm>
      </p:grpSpPr>
      <p:sp>
        <p:nvSpPr>
          <p:cNvPr id="55" name="Google Shape;55;p19"/>
          <p:cNvSpPr/>
          <p:nvPr/>
        </p:nvSpPr>
        <p:spPr>
          <a:xfrm>
            <a:off x="0" y="0"/>
            <a:ext cx="4755000" cy="6858000"/>
          </a:xfrm>
          <a:prstGeom prst="rect">
            <a:avLst/>
          </a:prstGeom>
          <a:solidFill>
            <a:srgbClr val="FFD9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 name="Google Shape;56;p19"/>
          <p:cNvSpPr txBox="1">
            <a:spLocks noGrp="1"/>
          </p:cNvSpPr>
          <p:nvPr>
            <p:ph type="ctrTitle"/>
          </p:nvPr>
        </p:nvSpPr>
        <p:spPr>
          <a:xfrm>
            <a:off x="652677" y="1386330"/>
            <a:ext cx="3514500" cy="3786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Verdana"/>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7" name="Google Shape;57;p19"/>
          <p:cNvPicPr preferRelativeResize="0"/>
          <p:nvPr/>
        </p:nvPicPr>
        <p:blipFill rotWithShape="1">
          <a:blip r:embed="rId2">
            <a:alphaModFix/>
          </a:blip>
          <a:srcRect/>
          <a:stretch/>
        </p:blipFill>
        <p:spPr>
          <a:xfrm>
            <a:off x="10758213" y="6116594"/>
            <a:ext cx="998213" cy="338609"/>
          </a:xfrm>
          <a:prstGeom prst="rect">
            <a:avLst/>
          </a:prstGeom>
          <a:noFill/>
          <a:ln>
            <a:noFill/>
          </a:ln>
        </p:spPr>
      </p:pic>
      <p:sp>
        <p:nvSpPr>
          <p:cNvPr id="58" name="Google Shape;58;p19"/>
          <p:cNvSpPr/>
          <p:nvPr/>
        </p:nvSpPr>
        <p:spPr>
          <a:xfrm>
            <a:off x="5355772" y="1188720"/>
            <a:ext cx="979800" cy="9798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Verdana"/>
                <a:ea typeface="Verdana"/>
                <a:cs typeface="Verdana"/>
                <a:sym typeface="Verdana"/>
              </a:rPr>
              <a:t>1</a:t>
            </a:r>
            <a:endParaRPr sz="1400" b="0" i="0" u="none" strike="noStrike" cap="none">
              <a:solidFill>
                <a:srgbClr val="000000"/>
              </a:solidFill>
              <a:latin typeface="Arial"/>
              <a:ea typeface="Arial"/>
              <a:cs typeface="Arial"/>
              <a:sym typeface="Arial"/>
            </a:endParaRPr>
          </a:p>
        </p:txBody>
      </p:sp>
      <p:sp>
        <p:nvSpPr>
          <p:cNvPr id="59" name="Google Shape;59;p19"/>
          <p:cNvSpPr/>
          <p:nvPr/>
        </p:nvSpPr>
        <p:spPr>
          <a:xfrm>
            <a:off x="5403670" y="2939143"/>
            <a:ext cx="979800" cy="9798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Verdana"/>
                <a:ea typeface="Verdana"/>
                <a:cs typeface="Verdana"/>
                <a:sym typeface="Verdana"/>
              </a:rPr>
              <a:t>2</a:t>
            </a:r>
            <a:endParaRPr sz="1400" b="0" i="0" u="none" strike="noStrike" cap="none">
              <a:solidFill>
                <a:srgbClr val="000000"/>
              </a:solidFill>
              <a:latin typeface="Arial"/>
              <a:ea typeface="Arial"/>
              <a:cs typeface="Arial"/>
              <a:sym typeface="Arial"/>
            </a:endParaRPr>
          </a:p>
        </p:txBody>
      </p:sp>
      <p:sp>
        <p:nvSpPr>
          <p:cNvPr id="60" name="Google Shape;60;p19"/>
          <p:cNvSpPr/>
          <p:nvPr/>
        </p:nvSpPr>
        <p:spPr>
          <a:xfrm>
            <a:off x="5403670" y="4689566"/>
            <a:ext cx="979800" cy="9798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Verdana"/>
                <a:ea typeface="Verdana"/>
                <a:cs typeface="Verdana"/>
                <a:sym typeface="Verdana"/>
              </a:rPr>
              <a:t>3</a:t>
            </a:r>
            <a:endParaRPr sz="1400" b="0" i="0" u="none" strike="noStrike" cap="none">
              <a:solidFill>
                <a:srgbClr val="000000"/>
              </a:solidFill>
              <a:latin typeface="Arial"/>
              <a:ea typeface="Arial"/>
              <a:cs typeface="Arial"/>
              <a:sym typeface="Arial"/>
            </a:endParaRPr>
          </a:p>
        </p:txBody>
      </p:sp>
      <p:sp>
        <p:nvSpPr>
          <p:cNvPr id="61" name="Google Shape;61;p19"/>
          <p:cNvSpPr txBox="1">
            <a:spLocks noGrp="1"/>
          </p:cNvSpPr>
          <p:nvPr>
            <p:ph type="body" idx="1"/>
          </p:nvPr>
        </p:nvSpPr>
        <p:spPr>
          <a:xfrm>
            <a:off x="6643688" y="1188719"/>
            <a:ext cx="4233300" cy="9798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chemeClr val="dk1"/>
              </a:buClr>
              <a:buSzPts val="1800"/>
              <a:buNone/>
              <a:defRPr/>
            </a:lvl1pPr>
            <a:lvl2pPr marL="914400" lvl="1" indent="-342900" algn="l">
              <a:lnSpc>
                <a:spcPct val="150000"/>
              </a:lnSpc>
              <a:spcBef>
                <a:spcPts val="500"/>
              </a:spcBef>
              <a:spcAft>
                <a:spcPts val="0"/>
              </a:spcAft>
              <a:buClr>
                <a:schemeClr val="dk1"/>
              </a:buClr>
              <a:buSzPts val="1800"/>
              <a:buChar char="•"/>
              <a:defRPr/>
            </a:lvl2pPr>
            <a:lvl3pPr marL="1371600" lvl="2" indent="-342900" algn="l">
              <a:lnSpc>
                <a:spcPct val="15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9"/>
          <p:cNvSpPr txBox="1">
            <a:spLocks noGrp="1"/>
          </p:cNvSpPr>
          <p:nvPr>
            <p:ph type="body" idx="2"/>
          </p:nvPr>
        </p:nvSpPr>
        <p:spPr>
          <a:xfrm>
            <a:off x="6634202" y="2914738"/>
            <a:ext cx="4233300" cy="9798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chemeClr val="dk1"/>
              </a:buClr>
              <a:buSzPts val="1800"/>
              <a:buNone/>
              <a:defRPr/>
            </a:lvl1pPr>
            <a:lvl2pPr marL="914400" lvl="1" indent="-342900" algn="l">
              <a:lnSpc>
                <a:spcPct val="150000"/>
              </a:lnSpc>
              <a:spcBef>
                <a:spcPts val="500"/>
              </a:spcBef>
              <a:spcAft>
                <a:spcPts val="0"/>
              </a:spcAft>
              <a:buClr>
                <a:schemeClr val="dk1"/>
              </a:buClr>
              <a:buSzPts val="1800"/>
              <a:buChar char="•"/>
              <a:defRPr/>
            </a:lvl2pPr>
            <a:lvl3pPr marL="1371600" lvl="2" indent="-342900" algn="l">
              <a:lnSpc>
                <a:spcPct val="15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19"/>
          <p:cNvSpPr txBox="1">
            <a:spLocks noGrp="1"/>
          </p:cNvSpPr>
          <p:nvPr>
            <p:ph type="body" idx="3"/>
          </p:nvPr>
        </p:nvSpPr>
        <p:spPr>
          <a:xfrm>
            <a:off x="6612935" y="4651390"/>
            <a:ext cx="4233300" cy="9798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chemeClr val="dk1"/>
              </a:buClr>
              <a:buSzPts val="1800"/>
              <a:buNone/>
              <a:defRPr/>
            </a:lvl1pPr>
            <a:lvl2pPr marL="914400" lvl="1" indent="-342900" algn="l">
              <a:lnSpc>
                <a:spcPct val="150000"/>
              </a:lnSpc>
              <a:spcBef>
                <a:spcPts val="500"/>
              </a:spcBef>
              <a:spcAft>
                <a:spcPts val="0"/>
              </a:spcAft>
              <a:buClr>
                <a:schemeClr val="dk1"/>
              </a:buClr>
              <a:buSzPts val="1800"/>
              <a:buChar char="•"/>
              <a:defRPr/>
            </a:lvl2pPr>
            <a:lvl3pPr marL="1371600" lvl="2" indent="-342900" algn="l">
              <a:lnSpc>
                <a:spcPct val="15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Left">
  <p:cSld name="Image Left">
    <p:spTree>
      <p:nvGrpSpPr>
        <p:cNvPr id="1" name="Shape 64"/>
        <p:cNvGrpSpPr/>
        <p:nvPr/>
      </p:nvGrpSpPr>
      <p:grpSpPr>
        <a:xfrm>
          <a:off x="0" y="0"/>
          <a:ext cx="0" cy="0"/>
          <a:chOff x="0" y="0"/>
          <a:chExt cx="0" cy="0"/>
        </a:xfrm>
      </p:grpSpPr>
      <p:pic>
        <p:nvPicPr>
          <p:cNvPr id="65" name="Google Shape;65;p20"/>
          <p:cNvPicPr preferRelativeResize="0"/>
          <p:nvPr/>
        </p:nvPicPr>
        <p:blipFill rotWithShape="1">
          <a:blip r:embed="rId2">
            <a:alphaModFix/>
          </a:blip>
          <a:srcRect/>
          <a:stretch/>
        </p:blipFill>
        <p:spPr>
          <a:xfrm>
            <a:off x="10758213" y="6116594"/>
            <a:ext cx="998213" cy="338609"/>
          </a:xfrm>
          <a:prstGeom prst="rect">
            <a:avLst/>
          </a:prstGeom>
          <a:noFill/>
          <a:ln>
            <a:noFill/>
          </a:ln>
        </p:spPr>
      </p:pic>
      <p:sp>
        <p:nvSpPr>
          <p:cNvPr id="66" name="Google Shape;66;p20"/>
          <p:cNvSpPr/>
          <p:nvPr/>
        </p:nvSpPr>
        <p:spPr>
          <a:xfrm>
            <a:off x="0" y="0"/>
            <a:ext cx="247200" cy="6858000"/>
          </a:xfrm>
          <a:prstGeom prst="rect">
            <a:avLst/>
          </a:prstGeom>
          <a:solidFill>
            <a:srgbClr val="FFD9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 name="Google Shape;67;p20"/>
          <p:cNvSpPr/>
          <p:nvPr/>
        </p:nvSpPr>
        <p:spPr>
          <a:xfrm>
            <a:off x="6234906" y="767065"/>
            <a:ext cx="959700" cy="69900"/>
          </a:xfrm>
          <a:prstGeom prst="rect">
            <a:avLst/>
          </a:prstGeom>
          <a:solidFill>
            <a:srgbClr val="FFD9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 name="Google Shape;68;p20"/>
          <p:cNvSpPr txBox="1">
            <a:spLocks noGrp="1"/>
          </p:cNvSpPr>
          <p:nvPr>
            <p:ph type="body" idx="1"/>
          </p:nvPr>
        </p:nvSpPr>
        <p:spPr>
          <a:xfrm>
            <a:off x="6138531" y="2026243"/>
            <a:ext cx="5370900" cy="3609000"/>
          </a:xfrm>
          <a:prstGeom prst="rect">
            <a:avLst/>
          </a:prstGeom>
          <a:noFill/>
          <a:ln>
            <a:noFill/>
          </a:ln>
        </p:spPr>
        <p:txBody>
          <a:bodyPr spcFirstLastPara="1" wrap="square" lIns="91425" tIns="45700" rIns="91425" bIns="45700" anchor="t" anchorCtr="0">
            <a:noAutofit/>
          </a:bodyPr>
          <a:lstStyle>
            <a:lvl1pPr marL="457200" lvl="0" indent="-228600" algn="l">
              <a:lnSpc>
                <a:spcPct val="150000"/>
              </a:lnSpc>
              <a:spcBef>
                <a:spcPts val="1000"/>
              </a:spcBef>
              <a:spcAft>
                <a:spcPts val="0"/>
              </a:spcAft>
              <a:buClr>
                <a:schemeClr val="dk1"/>
              </a:buClr>
              <a:buSzPts val="2200"/>
              <a:buNone/>
              <a:defRPr sz="2200"/>
            </a:lvl1pPr>
            <a:lvl2pPr marL="914400" lvl="1" indent="-342900" algn="l">
              <a:lnSpc>
                <a:spcPct val="150000"/>
              </a:lnSpc>
              <a:spcBef>
                <a:spcPts val="500"/>
              </a:spcBef>
              <a:spcAft>
                <a:spcPts val="0"/>
              </a:spcAft>
              <a:buClr>
                <a:schemeClr val="dk1"/>
              </a:buClr>
              <a:buSzPts val="1800"/>
              <a:buChar char="•"/>
              <a:defRPr/>
            </a:lvl2pPr>
            <a:lvl3pPr marL="1371600" lvl="2" indent="-342900" algn="l">
              <a:lnSpc>
                <a:spcPct val="15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0"/>
          <p:cNvSpPr>
            <a:spLocks noGrp="1"/>
          </p:cNvSpPr>
          <p:nvPr>
            <p:ph type="pic" idx="2"/>
          </p:nvPr>
        </p:nvSpPr>
        <p:spPr>
          <a:xfrm>
            <a:off x="952500" y="731838"/>
            <a:ext cx="4488000" cy="4811700"/>
          </a:xfrm>
          <a:prstGeom prst="roundRect">
            <a:avLst>
              <a:gd name="adj" fmla="val 16667"/>
            </a:avLst>
          </a:prstGeom>
          <a:noFill/>
          <a:ln>
            <a:noFill/>
          </a:ln>
        </p:spPr>
      </p:sp>
      <p:sp>
        <p:nvSpPr>
          <p:cNvPr id="70" name="Google Shape;70;p20"/>
          <p:cNvSpPr txBox="1">
            <a:spLocks noGrp="1"/>
          </p:cNvSpPr>
          <p:nvPr>
            <p:ph type="body" idx="3"/>
          </p:nvPr>
        </p:nvSpPr>
        <p:spPr>
          <a:xfrm>
            <a:off x="6105939" y="998005"/>
            <a:ext cx="5370900" cy="731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3400"/>
              <a:buNone/>
              <a:defRPr sz="3400" b="1"/>
            </a:lvl1pPr>
            <a:lvl2pPr marL="914400" lvl="1" indent="-444500" algn="l">
              <a:lnSpc>
                <a:spcPct val="150000"/>
              </a:lnSpc>
              <a:spcBef>
                <a:spcPts val="500"/>
              </a:spcBef>
              <a:spcAft>
                <a:spcPts val="0"/>
              </a:spcAft>
              <a:buClr>
                <a:schemeClr val="dk1"/>
              </a:buClr>
              <a:buSzPts val="3400"/>
              <a:buChar char="•"/>
              <a:defRPr sz="3400"/>
            </a:lvl2pPr>
            <a:lvl3pPr marL="1371600" lvl="2" indent="-444500" algn="l">
              <a:lnSpc>
                <a:spcPct val="150000"/>
              </a:lnSpc>
              <a:spcBef>
                <a:spcPts val="500"/>
              </a:spcBef>
              <a:spcAft>
                <a:spcPts val="0"/>
              </a:spcAft>
              <a:buClr>
                <a:schemeClr val="dk1"/>
              </a:buClr>
              <a:buSzPts val="3400"/>
              <a:buChar char="•"/>
              <a:defRPr sz="3400"/>
            </a:lvl3pPr>
            <a:lvl4pPr marL="1828800" lvl="3" indent="-444500" algn="l">
              <a:lnSpc>
                <a:spcPct val="90000"/>
              </a:lnSpc>
              <a:spcBef>
                <a:spcPts val="500"/>
              </a:spcBef>
              <a:spcAft>
                <a:spcPts val="0"/>
              </a:spcAft>
              <a:buClr>
                <a:schemeClr val="dk1"/>
              </a:buClr>
              <a:buSzPts val="3400"/>
              <a:buChar char="•"/>
              <a:defRPr sz="3400"/>
            </a:lvl4pPr>
            <a:lvl5pPr marL="2286000" lvl="4" indent="-444500" algn="l">
              <a:lnSpc>
                <a:spcPct val="90000"/>
              </a:lnSpc>
              <a:spcBef>
                <a:spcPts val="500"/>
              </a:spcBef>
              <a:spcAft>
                <a:spcPts val="0"/>
              </a:spcAft>
              <a:buClr>
                <a:schemeClr val="dk1"/>
              </a:buClr>
              <a:buSzPts val="3400"/>
              <a:buChar char="•"/>
              <a:defRPr sz="3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3600"/>
              <a:buFont typeface="Verdana"/>
              <a:buNone/>
              <a:defRPr sz="3600" b="1" i="0" u="none" strike="noStrike" cap="none">
                <a:solidFill>
                  <a:schemeClr val="dk1"/>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2"/>
          <p:cNvSpPr txBox="1">
            <a:spLocks noGrp="1"/>
          </p:cNvSpPr>
          <p:nvPr>
            <p:ph type="body" idx="1"/>
          </p:nvPr>
        </p:nvSpPr>
        <p:spPr>
          <a:xfrm>
            <a:off x="838200" y="1825625"/>
            <a:ext cx="10515600" cy="4105500"/>
          </a:xfrm>
          <a:prstGeom prst="rect">
            <a:avLst/>
          </a:prstGeom>
          <a:noFill/>
          <a:ln>
            <a:noFill/>
          </a:ln>
        </p:spPr>
        <p:txBody>
          <a:bodyPr spcFirstLastPara="1" wrap="square" lIns="91425" tIns="45700" rIns="91425" bIns="45700" anchor="t" anchorCtr="0">
            <a:normAutofit/>
          </a:bodyPr>
          <a:lstStyle>
            <a:lvl1pPr marL="457200" marR="0" lvl="0" indent="-228600" algn="l">
              <a:lnSpc>
                <a:spcPct val="150000"/>
              </a:lnSpc>
              <a:spcBef>
                <a:spcPts val="1000"/>
              </a:spcBef>
              <a:spcAft>
                <a:spcPts val="0"/>
              </a:spcAft>
              <a:buClr>
                <a:schemeClr val="dk1"/>
              </a:buClr>
              <a:buSzPts val="1800"/>
              <a:buFont typeface="Arial"/>
              <a:buNone/>
              <a:defRPr sz="1800" b="0" i="0" u="none" strike="noStrike" cap="none">
                <a:solidFill>
                  <a:schemeClr val="dk1"/>
                </a:solidFill>
                <a:latin typeface="Verdana"/>
                <a:ea typeface="Verdana"/>
                <a:cs typeface="Verdana"/>
                <a:sym typeface="Verdana"/>
              </a:defRPr>
            </a:lvl1pPr>
            <a:lvl2pPr marL="914400" marR="0" lvl="1" indent="-342900" algn="l">
              <a:lnSpc>
                <a:spcPct val="15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2pPr>
            <a:lvl3pPr marL="1371600" marR="0" lvl="2" indent="-330200" algn="l">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Verdana"/>
                <a:ea typeface="Verdana"/>
                <a:cs typeface="Verdana"/>
                <a:sym typeface="Verdana"/>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Verdana"/>
                <a:ea typeface="Verdana"/>
                <a:cs typeface="Verdana"/>
                <a:sym typeface="Verdana"/>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Verdana"/>
                <a:ea typeface="Verdana"/>
                <a:cs typeface="Verdana"/>
                <a:sym typeface="Verdana"/>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sp>
        <p:nvSpPr>
          <p:cNvPr id="146" name="Google Shape;146;g2a0bffe40c6_18_65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3600"/>
              <a:buFont typeface="Verdana"/>
              <a:buNone/>
              <a:defRPr sz="3600" b="1" i="0" u="none" strike="noStrike" cap="none">
                <a:solidFill>
                  <a:schemeClr val="dk1"/>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7" name="Google Shape;147;g2a0bffe40c6_18_658"/>
          <p:cNvSpPr txBox="1">
            <a:spLocks noGrp="1"/>
          </p:cNvSpPr>
          <p:nvPr>
            <p:ph type="body" idx="1"/>
          </p:nvPr>
        </p:nvSpPr>
        <p:spPr>
          <a:xfrm>
            <a:off x="838200" y="1825625"/>
            <a:ext cx="10515600" cy="4105500"/>
          </a:xfrm>
          <a:prstGeom prst="rect">
            <a:avLst/>
          </a:prstGeom>
          <a:noFill/>
          <a:ln>
            <a:noFill/>
          </a:ln>
        </p:spPr>
        <p:txBody>
          <a:bodyPr spcFirstLastPara="1" wrap="square" lIns="91425" tIns="45700" rIns="91425" bIns="45700" anchor="t" anchorCtr="0">
            <a:normAutofit/>
          </a:bodyPr>
          <a:lstStyle>
            <a:lvl1pPr marL="457200" marR="0" lvl="0" indent="-228600" algn="l">
              <a:lnSpc>
                <a:spcPct val="150000"/>
              </a:lnSpc>
              <a:spcBef>
                <a:spcPts val="1000"/>
              </a:spcBef>
              <a:spcAft>
                <a:spcPts val="0"/>
              </a:spcAft>
              <a:buClr>
                <a:schemeClr val="dk1"/>
              </a:buClr>
              <a:buSzPts val="1800"/>
              <a:buFont typeface="Arial"/>
              <a:buNone/>
              <a:defRPr sz="1800" b="0" i="0" u="none" strike="noStrike" cap="none">
                <a:solidFill>
                  <a:schemeClr val="dk1"/>
                </a:solidFill>
                <a:latin typeface="Verdana"/>
                <a:ea typeface="Verdana"/>
                <a:cs typeface="Verdana"/>
                <a:sym typeface="Verdana"/>
              </a:defRPr>
            </a:lvl1pPr>
            <a:lvl2pPr marL="914400" marR="0" lvl="1" indent="-342900" algn="l">
              <a:lnSpc>
                <a:spcPct val="15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2pPr>
            <a:lvl3pPr marL="1371600" marR="0" lvl="2" indent="-330200" algn="l">
              <a:lnSpc>
                <a:spcPct val="150000"/>
              </a:lnSpc>
              <a:spcBef>
                <a:spcPts val="500"/>
              </a:spcBef>
              <a:spcAft>
                <a:spcPts val="0"/>
              </a:spcAft>
              <a:buClr>
                <a:schemeClr val="dk1"/>
              </a:buClr>
              <a:buSzPts val="1600"/>
              <a:buFont typeface="Arial"/>
              <a:buChar char="•"/>
              <a:defRPr sz="1600" b="0" i="0" u="none" strike="noStrike" cap="none">
                <a:solidFill>
                  <a:schemeClr val="dk1"/>
                </a:solidFill>
                <a:latin typeface="Verdana"/>
                <a:ea typeface="Verdana"/>
                <a:cs typeface="Verdana"/>
                <a:sym typeface="Verdana"/>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Verdana"/>
                <a:ea typeface="Verdana"/>
                <a:cs typeface="Verdana"/>
                <a:sym typeface="Verdana"/>
              </a:defRPr>
            </a:lvl4pPr>
            <a:lvl5pPr marL="2286000" marR="0" lvl="4"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Verdana"/>
                <a:ea typeface="Verdana"/>
                <a:cs typeface="Verdana"/>
                <a:sym typeface="Verdana"/>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4"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0.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microsoft.com/office/2018/10/relationships/comments" Target="../comments/modernComment_144_E1A8EC65.xml"/><Relationship Id="rId1" Type="http://schemas.openxmlformats.org/officeDocument/2006/relationships/slideLayout" Target="../slideLayouts/slideLayout10.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microsoft.com/office/2018/10/relationships/comments" Target="../comments/modernComment_146_C08FA4EE.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4.xml"/><Relationship Id="rId1" Type="http://schemas.openxmlformats.org/officeDocument/2006/relationships/video" Target="https://www.youtube.com/embed/OVqXVu07kIU?feature=oembed"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
          <p:cNvSpPr txBox="1">
            <a:spLocks noGrp="1"/>
          </p:cNvSpPr>
          <p:nvPr>
            <p:ph type="ctrTitle"/>
          </p:nvPr>
        </p:nvSpPr>
        <p:spPr>
          <a:xfrm>
            <a:off x="8051538" y="909505"/>
            <a:ext cx="3657136" cy="3082111"/>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ts val="4000"/>
              <a:buFont typeface="Verdana"/>
              <a:buNone/>
            </a:pPr>
            <a:r>
              <a:rPr lang="en-US" sz="5400"/>
              <a:t>Public Meeting </a:t>
            </a:r>
            <a:endParaRPr sz="5400"/>
          </a:p>
          <a:p>
            <a:pPr marL="0" lvl="0" indent="0" algn="l" rtl="0">
              <a:lnSpc>
                <a:spcPct val="90000"/>
              </a:lnSpc>
              <a:spcBef>
                <a:spcPts val="0"/>
              </a:spcBef>
              <a:spcAft>
                <a:spcPts val="0"/>
              </a:spcAft>
              <a:buClr>
                <a:schemeClr val="dk1"/>
              </a:buClr>
              <a:buSzPts val="4000"/>
              <a:buFont typeface="Verdana"/>
              <a:buNone/>
            </a:pPr>
            <a:endParaRPr/>
          </a:p>
          <a:p>
            <a:pPr marL="0" lvl="0" indent="0" algn="l" rtl="0">
              <a:lnSpc>
                <a:spcPct val="90000"/>
              </a:lnSpc>
              <a:spcBef>
                <a:spcPts val="0"/>
              </a:spcBef>
              <a:spcAft>
                <a:spcPts val="0"/>
              </a:spcAft>
              <a:buClr>
                <a:schemeClr val="dk1"/>
              </a:buClr>
              <a:buSzPts val="4000"/>
              <a:buFont typeface="Verdana"/>
              <a:buNone/>
            </a:pPr>
            <a:r>
              <a:rPr lang="en-US" sz="3600"/>
              <a:t>June 12, 2025</a:t>
            </a:r>
            <a:endParaRPr/>
          </a:p>
        </p:txBody>
      </p:sp>
      <p:pic>
        <p:nvPicPr>
          <p:cNvPr id="17" name="Picture 16" descr="Graphical user interface, text, application, chat or text message&#10;&#10;AI-generated content may be incorrect.">
            <a:extLst>
              <a:ext uri="{FF2B5EF4-FFF2-40B4-BE49-F238E27FC236}">
                <a16:creationId xmlns:a16="http://schemas.microsoft.com/office/drawing/2014/main" id="{FAA5F43B-A766-B731-ABF8-5579F64DFBB2}"/>
              </a:ext>
            </a:extLst>
          </p:cNvPr>
          <p:cNvPicPr>
            <a:picLocks noChangeAspect="1"/>
          </p:cNvPicPr>
          <p:nvPr/>
        </p:nvPicPr>
        <p:blipFill>
          <a:blip r:embed="rId3"/>
          <a:stretch>
            <a:fillRect/>
          </a:stretch>
        </p:blipFill>
        <p:spPr>
          <a:xfrm>
            <a:off x="483326" y="457200"/>
            <a:ext cx="6572382" cy="5943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BE38C-3284-F731-B4C2-44CDFCCF370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39E8B35-D23D-29DE-B4AD-290727407BA0}"/>
              </a:ext>
            </a:extLst>
          </p:cNvPr>
          <p:cNvSpPr>
            <a:spLocks noGrp="1"/>
          </p:cNvSpPr>
          <p:nvPr>
            <p:ph type="body" idx="1"/>
          </p:nvPr>
        </p:nvSpPr>
        <p:spPr>
          <a:xfrm>
            <a:off x="1420269" y="2182469"/>
            <a:ext cx="3933487" cy="3330600"/>
          </a:xfrm>
        </p:spPr>
        <p:txBody>
          <a:bodyPr/>
          <a:lstStyle/>
          <a:p>
            <a:pPr marL="571500" indent="-342900">
              <a:buFont typeface="Arial" panose="020B0604020202020204" pitchFamily="34" charset="0"/>
              <a:buChar char="•"/>
            </a:pPr>
            <a:r>
              <a:rPr lang="en-US" sz="2000"/>
              <a:t>26 Unique Early Voting Poll Sites, total 46 language services</a:t>
            </a:r>
          </a:p>
          <a:p>
            <a:pPr marL="571500" indent="-342900">
              <a:buFont typeface="Arial" panose="020B0604020202020204" pitchFamily="34" charset="0"/>
              <a:buChar char="•"/>
            </a:pPr>
            <a:r>
              <a:rPr lang="en-US" sz="2000"/>
              <a:t>90 Unique Election Day Poll Site, total 94 language services</a:t>
            </a:r>
          </a:p>
        </p:txBody>
      </p:sp>
      <p:sp>
        <p:nvSpPr>
          <p:cNvPr id="3" name="Text Placeholder 2">
            <a:extLst>
              <a:ext uri="{FF2B5EF4-FFF2-40B4-BE49-F238E27FC236}">
                <a16:creationId xmlns:a16="http://schemas.microsoft.com/office/drawing/2014/main" id="{D76E2C41-A0C5-F2FF-DB0C-F2E5714F0B0A}"/>
              </a:ext>
            </a:extLst>
          </p:cNvPr>
          <p:cNvSpPr>
            <a:spLocks noGrp="1"/>
          </p:cNvSpPr>
          <p:nvPr>
            <p:ph type="body" idx="2"/>
          </p:nvPr>
        </p:nvSpPr>
        <p:spPr>
          <a:xfrm>
            <a:off x="1624656" y="701401"/>
            <a:ext cx="9600000" cy="1093800"/>
          </a:xfrm>
        </p:spPr>
        <p:txBody>
          <a:bodyPr/>
          <a:lstStyle/>
          <a:p>
            <a:r>
              <a:rPr lang="en-US" sz="2800"/>
              <a:t>VLA Services for the June Primary Election</a:t>
            </a:r>
          </a:p>
        </p:txBody>
      </p:sp>
      <p:pic>
        <p:nvPicPr>
          <p:cNvPr id="5" name="Picture 4">
            <a:extLst>
              <a:ext uri="{FF2B5EF4-FFF2-40B4-BE49-F238E27FC236}">
                <a16:creationId xmlns:a16="http://schemas.microsoft.com/office/drawing/2014/main" id="{7E86B6A3-B44D-5330-CF20-B97047ADB95C}"/>
              </a:ext>
            </a:extLst>
          </p:cNvPr>
          <p:cNvPicPr>
            <a:picLocks noChangeAspect="1"/>
          </p:cNvPicPr>
          <p:nvPr/>
        </p:nvPicPr>
        <p:blipFill>
          <a:blip r:embed="rId2"/>
          <a:stretch>
            <a:fillRect/>
          </a:stretch>
        </p:blipFill>
        <p:spPr>
          <a:xfrm>
            <a:off x="5451474" y="1535112"/>
            <a:ext cx="6051551" cy="4899026"/>
          </a:xfrm>
          <a:prstGeom prst="rect">
            <a:avLst/>
          </a:prstGeom>
        </p:spPr>
      </p:pic>
    </p:spTree>
    <p:extLst>
      <p:ext uri="{BB962C8B-B14F-4D97-AF65-F5344CB8AC3E}">
        <p14:creationId xmlns:p14="http://schemas.microsoft.com/office/powerpoint/2010/main" val="571827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E8CF4B-0105-17EF-5421-C663526AD53B}"/>
              </a:ext>
            </a:extLst>
          </p:cNvPr>
          <p:cNvSpPr>
            <a:spLocks noGrp="1"/>
          </p:cNvSpPr>
          <p:nvPr>
            <p:ph type="body" idx="2"/>
          </p:nvPr>
        </p:nvSpPr>
        <p:spPr>
          <a:xfrm>
            <a:off x="743217" y="923651"/>
            <a:ext cx="6496200" cy="812586"/>
          </a:xfrm>
        </p:spPr>
        <p:txBody>
          <a:bodyPr/>
          <a:lstStyle/>
          <a:p>
            <a:r>
              <a:rPr lang="en-US" sz="2800"/>
              <a:t>Voter Language Workshops</a:t>
            </a:r>
          </a:p>
        </p:txBody>
      </p:sp>
      <p:graphicFrame>
        <p:nvGraphicFramePr>
          <p:cNvPr id="7" name="Table 6">
            <a:extLst>
              <a:ext uri="{FF2B5EF4-FFF2-40B4-BE49-F238E27FC236}">
                <a16:creationId xmlns:a16="http://schemas.microsoft.com/office/drawing/2014/main" id="{F19792BE-A497-73E0-8CE0-5F05EB2193CB}"/>
              </a:ext>
            </a:extLst>
          </p:cNvPr>
          <p:cNvGraphicFramePr>
            <a:graphicFrameLocks noGrp="1"/>
          </p:cNvGraphicFramePr>
          <p:nvPr>
            <p:extLst>
              <p:ext uri="{D42A27DB-BD31-4B8C-83A1-F6EECF244321}">
                <p14:modId xmlns:p14="http://schemas.microsoft.com/office/powerpoint/2010/main" val="26367336"/>
              </p:ext>
            </p:extLst>
          </p:nvPr>
        </p:nvGraphicFramePr>
        <p:xfrm>
          <a:off x="743857" y="1551214"/>
          <a:ext cx="6481517" cy="4866823"/>
        </p:xfrm>
        <a:graphic>
          <a:graphicData uri="http://schemas.openxmlformats.org/drawingml/2006/table">
            <a:tbl>
              <a:tblPr bandRow="1">
                <a:tableStyleId>{6DA69F8A-2E0C-496B-8835-7A04ED5971AC}</a:tableStyleId>
              </a:tblPr>
              <a:tblGrid>
                <a:gridCol w="6481517">
                  <a:extLst>
                    <a:ext uri="{9D8B030D-6E8A-4147-A177-3AD203B41FA5}">
                      <a16:colId xmlns:a16="http://schemas.microsoft.com/office/drawing/2014/main" val="955504171"/>
                    </a:ext>
                  </a:extLst>
                </a:gridCol>
              </a:tblGrid>
              <a:tr h="1222041">
                <a:tc>
                  <a:txBody>
                    <a:bodyPr/>
                    <a:lstStyle/>
                    <a:p>
                      <a:pPr algn="l" rtl="0" fontAlgn="base">
                        <a:lnSpc>
                          <a:spcPct val="150000"/>
                        </a:lnSpc>
                        <a:buNone/>
                      </a:pPr>
                      <a:r>
                        <a:rPr lang="en-US" sz="1600" b="1" i="0" u="none" strike="noStrike">
                          <a:solidFill>
                            <a:srgbClr val="000000"/>
                          </a:solidFill>
                          <a:effectLst/>
                          <a:latin typeface="Verdana" panose="020B0604030504040204" pitchFamily="34" charset="0"/>
                          <a:ea typeface="Verdana" panose="020B0604030504040204" pitchFamily="34" charset="0"/>
                        </a:rPr>
                        <a:t>BX – Bengali: </a:t>
                      </a:r>
                      <a:r>
                        <a:rPr lang="en-US" sz="1600" b="0" i="0" u="none" strike="noStrike">
                          <a:solidFill>
                            <a:srgbClr val="000000"/>
                          </a:solidFill>
                          <a:effectLst/>
                          <a:latin typeface="Verdana" panose="020B0604030504040204" pitchFamily="34" charset="0"/>
                          <a:ea typeface="Verdana" panose="020B0604030504040204" pitchFamily="34" charset="0"/>
                        </a:rPr>
                        <a:t>Parkchester </a:t>
                      </a:r>
                      <a:br>
                        <a:rPr lang="en-US" sz="1600" b="0" i="0">
                          <a:solidFill>
                            <a:srgbClr val="000000"/>
                          </a:solidFill>
                          <a:effectLst/>
                          <a:latin typeface="Verdana" panose="020B0604030504040204" pitchFamily="34" charset="0"/>
                          <a:ea typeface="Verdana" panose="020B0604030504040204" pitchFamily="34" charset="0"/>
                        </a:rPr>
                      </a:br>
                      <a:r>
                        <a:rPr lang="en-US" sz="1600" b="1" i="0" u="none" strike="noStrike">
                          <a:solidFill>
                            <a:srgbClr val="000000"/>
                          </a:solidFill>
                          <a:effectLst/>
                          <a:latin typeface="Verdana" panose="020B0604030504040204" pitchFamily="34" charset="0"/>
                          <a:ea typeface="Verdana" panose="020B0604030504040204" pitchFamily="34" charset="0"/>
                        </a:rPr>
                        <a:t>BK - Bengali:</a:t>
                      </a:r>
                      <a:r>
                        <a:rPr lang="en-US" sz="1600" b="0" i="0" u="none" strike="noStrike">
                          <a:solidFill>
                            <a:srgbClr val="000000"/>
                          </a:solidFill>
                          <a:effectLst/>
                          <a:latin typeface="Verdana" panose="020B0604030504040204" pitchFamily="34" charset="0"/>
                          <a:ea typeface="Verdana" panose="020B0604030504040204" pitchFamily="34" charset="0"/>
                        </a:rPr>
                        <a:t> Cypress Hills</a:t>
                      </a:r>
                      <a:endParaRPr lang="en-US" sz="1100">
                        <a:latin typeface="Verdana" panose="020B0604030504040204" pitchFamily="34" charset="0"/>
                        <a:ea typeface="Verdana" panose="020B0604030504040204" pitchFamily="34" charset="0"/>
                      </a:endParaRPr>
                    </a:p>
                  </a:txBody>
                  <a:tcPr anchor="ctr">
                    <a:lnL>
                      <a:noFill/>
                    </a:lnL>
                    <a:lnR>
                      <a:noFill/>
                    </a:lnR>
                    <a:lnT>
                      <a:noFill/>
                    </a:lnT>
                    <a:lnB>
                      <a:noFill/>
                    </a:lnB>
                    <a:noFill/>
                  </a:tcPr>
                </a:tc>
                <a:extLst>
                  <a:ext uri="{0D108BD9-81ED-4DB2-BD59-A6C34878D82A}">
                    <a16:rowId xmlns:a16="http://schemas.microsoft.com/office/drawing/2014/main" val="2839112238"/>
                  </a:ext>
                </a:extLst>
              </a:tr>
              <a:tr h="536957">
                <a:tc>
                  <a:txBody>
                    <a:bodyPr/>
                    <a:lstStyle/>
                    <a:p>
                      <a:pPr algn="l" rtl="0" fontAlgn="base">
                        <a:lnSpc>
                          <a:spcPct val="150000"/>
                        </a:lnSpc>
                        <a:buNone/>
                      </a:pPr>
                      <a:r>
                        <a:rPr lang="en-US" sz="1600" b="1" i="0" u="none" strike="noStrike">
                          <a:solidFill>
                            <a:srgbClr val="000000"/>
                          </a:solidFill>
                          <a:effectLst/>
                          <a:latin typeface="Verdana" panose="020B0604030504040204" pitchFamily="34" charset="0"/>
                          <a:ea typeface="Verdana" panose="020B0604030504040204" pitchFamily="34" charset="0"/>
                        </a:rPr>
                        <a:t>BK - Haitian:</a:t>
                      </a:r>
                      <a:r>
                        <a:rPr lang="en-US" sz="1600" b="0" i="0" u="none" strike="noStrike">
                          <a:solidFill>
                            <a:srgbClr val="000000"/>
                          </a:solidFill>
                          <a:effectLst/>
                          <a:latin typeface="Verdana" panose="020B0604030504040204" pitchFamily="34" charset="0"/>
                          <a:ea typeface="Verdana" panose="020B0604030504040204" pitchFamily="34" charset="0"/>
                        </a:rPr>
                        <a:t> Canarsie, Flatbush</a:t>
                      </a:r>
                    </a:p>
                  </a:txBody>
                  <a:tcPr anchor="ctr">
                    <a:lnL>
                      <a:noFill/>
                    </a:lnL>
                    <a:lnR>
                      <a:noFill/>
                    </a:lnR>
                    <a:lnT>
                      <a:noFill/>
                    </a:lnT>
                    <a:lnB>
                      <a:noFill/>
                    </a:lnB>
                    <a:noFill/>
                  </a:tcPr>
                </a:tc>
                <a:extLst>
                  <a:ext uri="{0D108BD9-81ED-4DB2-BD59-A6C34878D82A}">
                    <a16:rowId xmlns:a16="http://schemas.microsoft.com/office/drawing/2014/main" val="2267700364"/>
                  </a:ext>
                </a:extLst>
              </a:tr>
              <a:tr h="536957">
                <a:tc>
                  <a:txBody>
                    <a:bodyPr/>
                    <a:lstStyle/>
                    <a:p>
                      <a:pPr algn="l" rtl="0" fontAlgn="base">
                        <a:lnSpc>
                          <a:spcPct val="150000"/>
                        </a:lnSpc>
                        <a:buNone/>
                      </a:pPr>
                      <a:r>
                        <a:rPr lang="en-US" sz="1600" b="1" i="0" u="none" strike="noStrike">
                          <a:solidFill>
                            <a:srgbClr val="000000"/>
                          </a:solidFill>
                          <a:effectLst/>
                          <a:latin typeface="Verdana" panose="020B0604030504040204" pitchFamily="34" charset="0"/>
                          <a:ea typeface="Verdana" panose="020B0604030504040204" pitchFamily="34" charset="0"/>
                        </a:rPr>
                        <a:t>BK - Polish:</a:t>
                      </a:r>
                      <a:r>
                        <a:rPr lang="en-US" sz="1600" b="0" i="0" u="none" strike="noStrike">
                          <a:solidFill>
                            <a:srgbClr val="000000"/>
                          </a:solidFill>
                          <a:effectLst/>
                          <a:latin typeface="Verdana" panose="020B0604030504040204" pitchFamily="34" charset="0"/>
                          <a:ea typeface="Verdana" panose="020B0604030504040204" pitchFamily="34" charset="0"/>
                        </a:rPr>
                        <a:t> Greenpoint</a:t>
                      </a:r>
                    </a:p>
                  </a:txBody>
                  <a:tcPr anchor="ctr">
                    <a:lnL>
                      <a:noFill/>
                    </a:lnL>
                    <a:lnR>
                      <a:noFill/>
                    </a:lnR>
                    <a:lnT>
                      <a:noFill/>
                    </a:lnT>
                    <a:lnB>
                      <a:noFill/>
                    </a:lnB>
                    <a:noFill/>
                  </a:tcPr>
                </a:tc>
                <a:extLst>
                  <a:ext uri="{0D108BD9-81ED-4DB2-BD59-A6C34878D82A}">
                    <a16:rowId xmlns:a16="http://schemas.microsoft.com/office/drawing/2014/main" val="378380675"/>
                  </a:ext>
                </a:extLst>
              </a:tr>
              <a:tr h="314767">
                <a:tc>
                  <a:txBody>
                    <a:bodyPr/>
                    <a:lstStyle/>
                    <a:p>
                      <a:pPr algn="l" rtl="0" fontAlgn="base">
                        <a:lnSpc>
                          <a:spcPct val="150000"/>
                        </a:lnSpc>
                        <a:buNone/>
                      </a:pPr>
                      <a:r>
                        <a:rPr lang="en-US" sz="1600" b="1" i="0" u="none" strike="noStrike">
                          <a:solidFill>
                            <a:srgbClr val="000000"/>
                          </a:solidFill>
                          <a:effectLst/>
                          <a:latin typeface="Verdana" panose="020B0604030504040204" pitchFamily="34" charset="0"/>
                          <a:ea typeface="Verdana" panose="020B0604030504040204" pitchFamily="34" charset="0"/>
                        </a:rPr>
                        <a:t>BK - Arabic:</a:t>
                      </a:r>
                      <a:r>
                        <a:rPr lang="en-US" sz="1600" b="0" i="0" u="none" strike="noStrike">
                          <a:solidFill>
                            <a:srgbClr val="000000"/>
                          </a:solidFill>
                          <a:effectLst/>
                          <a:latin typeface="Verdana" panose="020B0604030504040204" pitchFamily="34" charset="0"/>
                          <a:ea typeface="Verdana" panose="020B0604030504040204" pitchFamily="34" charset="0"/>
                        </a:rPr>
                        <a:t> Bay Ridge</a:t>
                      </a:r>
                      <a:endParaRPr lang="en-US" sz="1600" b="0" i="0">
                        <a:solidFill>
                          <a:srgbClr val="000000"/>
                        </a:solidFill>
                        <a:effectLst/>
                        <a:latin typeface="Verdana" panose="020B0604030504040204" pitchFamily="34" charset="0"/>
                        <a:ea typeface="Verdana" panose="020B0604030504040204" pitchFamily="34" charset="0"/>
                      </a:endParaRPr>
                    </a:p>
                  </a:txBody>
                  <a:tcPr anchor="ctr">
                    <a:lnL>
                      <a:noFill/>
                    </a:lnL>
                    <a:lnR>
                      <a:noFill/>
                    </a:lnR>
                    <a:lnT>
                      <a:noFill/>
                    </a:lnT>
                    <a:lnB>
                      <a:noFill/>
                    </a:lnB>
                    <a:noFill/>
                  </a:tcPr>
                </a:tc>
                <a:extLst>
                  <a:ext uri="{0D108BD9-81ED-4DB2-BD59-A6C34878D82A}">
                    <a16:rowId xmlns:a16="http://schemas.microsoft.com/office/drawing/2014/main" val="2093946205"/>
                  </a:ext>
                </a:extLst>
              </a:tr>
              <a:tr h="555472">
                <a:tc>
                  <a:txBody>
                    <a:bodyPr/>
                    <a:lstStyle/>
                    <a:p>
                      <a:pPr algn="l" rtl="0" fontAlgn="base">
                        <a:lnSpc>
                          <a:spcPct val="150000"/>
                        </a:lnSpc>
                        <a:buNone/>
                      </a:pPr>
                      <a:r>
                        <a:rPr lang="en-US" sz="1600" b="1" i="0" u="none" strike="noStrike">
                          <a:solidFill>
                            <a:srgbClr val="000000"/>
                          </a:solidFill>
                          <a:effectLst/>
                          <a:latin typeface="Verdana" panose="020B0604030504040204" pitchFamily="34" charset="0"/>
                          <a:ea typeface="Verdana" panose="020B0604030504040204" pitchFamily="34" charset="0"/>
                        </a:rPr>
                        <a:t>BK - Russian:</a:t>
                      </a:r>
                      <a:r>
                        <a:rPr lang="en-US" sz="1600" b="0" i="0" u="none" strike="noStrike">
                          <a:solidFill>
                            <a:srgbClr val="000000"/>
                          </a:solidFill>
                          <a:effectLst/>
                          <a:latin typeface="Verdana" panose="020B0604030504040204" pitchFamily="34" charset="0"/>
                          <a:ea typeface="Verdana" panose="020B0604030504040204" pitchFamily="34" charset="0"/>
                        </a:rPr>
                        <a:t> Brighton Beach, Coney Island, Sheepshead Bay</a:t>
                      </a:r>
                      <a:endParaRPr lang="en-US" sz="1600" b="0" i="0">
                        <a:solidFill>
                          <a:srgbClr val="000000"/>
                        </a:solidFill>
                        <a:effectLst/>
                        <a:latin typeface="Verdana" panose="020B0604030504040204" pitchFamily="34" charset="0"/>
                        <a:ea typeface="Verdana" panose="020B0604030504040204" pitchFamily="34" charset="0"/>
                      </a:endParaRPr>
                    </a:p>
                  </a:txBody>
                  <a:tcPr anchor="ctr">
                    <a:lnL>
                      <a:noFill/>
                    </a:lnL>
                    <a:lnR>
                      <a:noFill/>
                    </a:lnR>
                    <a:lnT>
                      <a:noFill/>
                    </a:lnT>
                    <a:lnB>
                      <a:noFill/>
                    </a:lnB>
                    <a:noFill/>
                  </a:tcPr>
                </a:tc>
                <a:extLst>
                  <a:ext uri="{0D108BD9-81ED-4DB2-BD59-A6C34878D82A}">
                    <a16:rowId xmlns:a16="http://schemas.microsoft.com/office/drawing/2014/main" val="4001232504"/>
                  </a:ext>
                </a:extLst>
              </a:tr>
              <a:tr h="333284">
                <a:tc>
                  <a:txBody>
                    <a:bodyPr/>
                    <a:lstStyle/>
                    <a:p>
                      <a:pPr algn="l" rtl="0" fontAlgn="base">
                        <a:lnSpc>
                          <a:spcPct val="150000"/>
                        </a:lnSpc>
                        <a:buNone/>
                      </a:pPr>
                      <a:r>
                        <a:rPr lang="en-US" sz="1600" b="1" i="0" u="none" strike="noStrike">
                          <a:solidFill>
                            <a:srgbClr val="000000"/>
                          </a:solidFill>
                          <a:effectLst/>
                          <a:latin typeface="Verdana" panose="020B0604030504040204" pitchFamily="34" charset="0"/>
                          <a:ea typeface="Verdana" panose="020B0604030504040204" pitchFamily="34" charset="0"/>
                        </a:rPr>
                        <a:t>BK - Urdu:</a:t>
                      </a:r>
                      <a:r>
                        <a:rPr lang="en-US" sz="1600" b="0" i="0" u="none" strike="noStrike">
                          <a:solidFill>
                            <a:srgbClr val="000000"/>
                          </a:solidFill>
                          <a:effectLst/>
                          <a:latin typeface="Verdana" panose="020B0604030504040204" pitchFamily="34" charset="0"/>
                          <a:ea typeface="Verdana" panose="020B0604030504040204" pitchFamily="34" charset="0"/>
                        </a:rPr>
                        <a:t> Bensonhurst, Brighton Beach, Midwood</a:t>
                      </a:r>
                      <a:endParaRPr lang="en-US" sz="1600" b="0" i="0">
                        <a:solidFill>
                          <a:srgbClr val="000000"/>
                        </a:solidFill>
                        <a:effectLst/>
                        <a:latin typeface="Verdana" panose="020B0604030504040204" pitchFamily="34" charset="0"/>
                        <a:ea typeface="Verdana" panose="020B0604030504040204" pitchFamily="34" charset="0"/>
                      </a:endParaRPr>
                    </a:p>
                  </a:txBody>
                  <a:tcPr anchor="ctr">
                    <a:lnL>
                      <a:noFill/>
                    </a:lnL>
                    <a:lnR>
                      <a:noFill/>
                    </a:lnR>
                    <a:lnT>
                      <a:noFill/>
                    </a:lnT>
                    <a:lnB>
                      <a:noFill/>
                    </a:lnB>
                    <a:noFill/>
                  </a:tcPr>
                </a:tc>
                <a:extLst>
                  <a:ext uri="{0D108BD9-81ED-4DB2-BD59-A6C34878D82A}">
                    <a16:rowId xmlns:a16="http://schemas.microsoft.com/office/drawing/2014/main" val="1387015242"/>
                  </a:ext>
                </a:extLst>
              </a:tr>
              <a:tr h="981336">
                <a:tc>
                  <a:txBody>
                    <a:bodyPr/>
                    <a:lstStyle/>
                    <a:p>
                      <a:pPr algn="l" rtl="0" fontAlgn="base">
                        <a:lnSpc>
                          <a:spcPct val="150000"/>
                        </a:lnSpc>
                        <a:buNone/>
                      </a:pPr>
                      <a:r>
                        <a:rPr lang="en-US" sz="1600" b="1" i="0" u="none" strike="noStrike">
                          <a:solidFill>
                            <a:srgbClr val="000000"/>
                          </a:solidFill>
                          <a:effectLst/>
                          <a:latin typeface="Verdana" panose="020B0604030504040204" pitchFamily="34" charset="0"/>
                          <a:ea typeface="Verdana" panose="020B0604030504040204" pitchFamily="34" charset="0"/>
                        </a:rPr>
                        <a:t>SI - Korean</a:t>
                      </a:r>
                      <a:r>
                        <a:rPr lang="en-US" sz="1600" b="0" i="0" u="none" strike="noStrike">
                          <a:solidFill>
                            <a:srgbClr val="000000"/>
                          </a:solidFill>
                          <a:effectLst/>
                          <a:latin typeface="Verdana" panose="020B0604030504040204" pitchFamily="34" charset="0"/>
                          <a:ea typeface="Verdana" panose="020B0604030504040204" pitchFamily="34" charset="0"/>
                        </a:rPr>
                        <a:t>: </a:t>
                      </a:r>
                      <a:r>
                        <a:rPr lang="en-US" sz="1600" b="0" i="0" u="none" strike="noStrike" err="1">
                          <a:solidFill>
                            <a:srgbClr val="000000"/>
                          </a:solidFill>
                          <a:effectLst/>
                          <a:latin typeface="Verdana" panose="020B0604030504040204" pitchFamily="34" charset="0"/>
                          <a:ea typeface="Verdana" panose="020B0604030504040204" pitchFamily="34" charset="0"/>
                        </a:rPr>
                        <a:t>Willowbrook</a:t>
                      </a:r>
                      <a:br>
                        <a:rPr lang="en-US" sz="1600">
                          <a:latin typeface="Verdana" panose="020B0604030504040204" pitchFamily="34" charset="0"/>
                          <a:ea typeface="Verdana" panose="020B0604030504040204" pitchFamily="34" charset="0"/>
                        </a:rPr>
                      </a:br>
                      <a:r>
                        <a:rPr lang="en-US" sz="1600" b="1" i="0" u="none" strike="noStrike">
                          <a:solidFill>
                            <a:srgbClr val="000000"/>
                          </a:solidFill>
                          <a:effectLst/>
                          <a:latin typeface="Verdana" panose="020B0604030504040204" pitchFamily="34" charset="0"/>
                          <a:ea typeface="Verdana" panose="020B0604030504040204" pitchFamily="34" charset="0"/>
                        </a:rPr>
                        <a:t>QN - Arabic:</a:t>
                      </a:r>
                      <a:r>
                        <a:rPr lang="en-US" sz="1600" b="0" i="0" u="none" strike="noStrike">
                          <a:solidFill>
                            <a:srgbClr val="000000"/>
                          </a:solidFill>
                          <a:effectLst/>
                          <a:latin typeface="Verdana" panose="020B0604030504040204" pitchFamily="34" charset="0"/>
                          <a:ea typeface="Verdana" panose="020B0604030504040204" pitchFamily="34" charset="0"/>
                        </a:rPr>
                        <a:t> Astoria</a:t>
                      </a:r>
                      <a:endParaRPr lang="en-US" sz="1600" b="0" i="0">
                        <a:solidFill>
                          <a:srgbClr val="000000"/>
                        </a:solidFill>
                        <a:effectLst/>
                        <a:latin typeface="Verdana" panose="020B0604030504040204" pitchFamily="34" charset="0"/>
                        <a:ea typeface="Verdana" panose="020B0604030504040204" pitchFamily="34" charset="0"/>
                      </a:endParaRPr>
                    </a:p>
                  </a:txBody>
                  <a:tcPr anchor="ctr">
                    <a:lnL>
                      <a:noFill/>
                    </a:lnL>
                    <a:lnR>
                      <a:noFill/>
                    </a:lnR>
                    <a:lnT>
                      <a:noFill/>
                    </a:lnT>
                    <a:lnB>
                      <a:noFill/>
                    </a:lnB>
                    <a:noFill/>
                  </a:tcPr>
                </a:tc>
                <a:extLst>
                  <a:ext uri="{0D108BD9-81ED-4DB2-BD59-A6C34878D82A}">
                    <a16:rowId xmlns:a16="http://schemas.microsoft.com/office/drawing/2014/main" val="4232230746"/>
                  </a:ext>
                </a:extLst>
              </a:tr>
            </a:tbl>
          </a:graphicData>
        </a:graphic>
      </p:graphicFrame>
      <p:pic>
        <p:nvPicPr>
          <p:cNvPr id="8" name="Picture 7">
            <a:extLst>
              <a:ext uri="{FF2B5EF4-FFF2-40B4-BE49-F238E27FC236}">
                <a16:creationId xmlns:a16="http://schemas.microsoft.com/office/drawing/2014/main" id="{0AC21B88-ED98-A24D-4877-8F6A7C441C54}"/>
              </a:ext>
            </a:extLst>
          </p:cNvPr>
          <p:cNvPicPr>
            <a:picLocks noChangeAspect="1"/>
          </p:cNvPicPr>
          <p:nvPr/>
        </p:nvPicPr>
        <p:blipFill>
          <a:blip r:embed="rId2"/>
          <a:srcRect t="12346" r="12693"/>
          <a:stretch>
            <a:fillRect/>
          </a:stretch>
        </p:blipFill>
        <p:spPr>
          <a:xfrm>
            <a:off x="7662332" y="920750"/>
            <a:ext cx="3329925" cy="2529422"/>
          </a:xfrm>
          <a:prstGeom prst="rect">
            <a:avLst/>
          </a:prstGeom>
        </p:spPr>
      </p:pic>
      <p:pic>
        <p:nvPicPr>
          <p:cNvPr id="9" name="Picture 8">
            <a:extLst>
              <a:ext uri="{FF2B5EF4-FFF2-40B4-BE49-F238E27FC236}">
                <a16:creationId xmlns:a16="http://schemas.microsoft.com/office/drawing/2014/main" id="{D1F586BD-643F-EB26-AAAF-96A3EA877BE8}"/>
              </a:ext>
            </a:extLst>
          </p:cNvPr>
          <p:cNvPicPr>
            <a:picLocks noChangeAspect="1"/>
          </p:cNvPicPr>
          <p:nvPr/>
        </p:nvPicPr>
        <p:blipFill>
          <a:blip r:embed="rId3"/>
          <a:srcRect t="19332" b="19178"/>
          <a:stretch>
            <a:fillRect/>
          </a:stretch>
        </p:blipFill>
        <p:spPr>
          <a:xfrm>
            <a:off x="7662334" y="3622401"/>
            <a:ext cx="3333750" cy="2745868"/>
          </a:xfrm>
          <a:prstGeom prst="rect">
            <a:avLst/>
          </a:prstGeom>
        </p:spPr>
      </p:pic>
    </p:spTree>
    <p:extLst>
      <p:ext uri="{BB962C8B-B14F-4D97-AF65-F5344CB8AC3E}">
        <p14:creationId xmlns:p14="http://schemas.microsoft.com/office/powerpoint/2010/main" val="366530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58C74B-9E93-7F13-901A-B434FFA7DBE0}"/>
              </a:ext>
            </a:extLst>
          </p:cNvPr>
          <p:cNvSpPr>
            <a:spLocks noGrp="1"/>
          </p:cNvSpPr>
          <p:nvPr>
            <p:ph type="body" idx="2"/>
          </p:nvPr>
        </p:nvSpPr>
        <p:spPr>
          <a:xfrm>
            <a:off x="885336" y="151068"/>
            <a:ext cx="10850485" cy="1093800"/>
          </a:xfrm>
        </p:spPr>
        <p:txBody>
          <a:bodyPr/>
          <a:lstStyle/>
          <a:p>
            <a:r>
              <a:rPr lang="en-US"/>
              <a:t>Additional Outreach for Primary </a:t>
            </a:r>
          </a:p>
        </p:txBody>
      </p:sp>
      <p:graphicFrame>
        <p:nvGraphicFramePr>
          <p:cNvPr id="5" name="Table 4">
            <a:extLst>
              <a:ext uri="{FF2B5EF4-FFF2-40B4-BE49-F238E27FC236}">
                <a16:creationId xmlns:a16="http://schemas.microsoft.com/office/drawing/2014/main" id="{6D18062B-486A-16BB-3726-6D4FE4EF22F1}"/>
              </a:ext>
            </a:extLst>
          </p:cNvPr>
          <p:cNvGraphicFramePr>
            <a:graphicFrameLocks noGrp="1"/>
          </p:cNvGraphicFramePr>
          <p:nvPr>
            <p:extLst>
              <p:ext uri="{D42A27DB-BD31-4B8C-83A1-F6EECF244321}">
                <p14:modId xmlns:p14="http://schemas.microsoft.com/office/powerpoint/2010/main" val="200511541"/>
              </p:ext>
            </p:extLst>
          </p:nvPr>
        </p:nvGraphicFramePr>
        <p:xfrm>
          <a:off x="2423583" y="1598083"/>
          <a:ext cx="6593704" cy="4549251"/>
        </p:xfrm>
        <a:graphic>
          <a:graphicData uri="http://schemas.openxmlformats.org/drawingml/2006/table">
            <a:tbl>
              <a:tblPr bandRow="1">
                <a:tableStyleId>{6DA69F8A-2E0C-496B-8835-7A04ED5971AC}</a:tableStyleId>
              </a:tblPr>
              <a:tblGrid>
                <a:gridCol w="4121069">
                  <a:extLst>
                    <a:ext uri="{9D8B030D-6E8A-4147-A177-3AD203B41FA5}">
                      <a16:colId xmlns:a16="http://schemas.microsoft.com/office/drawing/2014/main" val="3914262728"/>
                    </a:ext>
                  </a:extLst>
                </a:gridCol>
                <a:gridCol w="2472635">
                  <a:extLst>
                    <a:ext uri="{9D8B030D-6E8A-4147-A177-3AD203B41FA5}">
                      <a16:colId xmlns:a16="http://schemas.microsoft.com/office/drawing/2014/main" val="528818293"/>
                    </a:ext>
                  </a:extLst>
                </a:gridCol>
              </a:tblGrid>
              <a:tr h="258900">
                <a:tc>
                  <a:txBody>
                    <a:bodyPr/>
                    <a:lstStyle/>
                    <a:p>
                      <a:pPr>
                        <a:buNone/>
                      </a:pPr>
                      <a:endParaRPr lang="en-US" sz="1200">
                        <a:effectLst/>
                        <a:latin typeface="Verdana" panose="020B0604030504040204" pitchFamily="34" charset="0"/>
                        <a:ea typeface="Verdana" panose="020B0604030504040204" pitchFamily="34" charset="0"/>
                        <a:cs typeface="Calibri" panose="020F0502020204030204" pitchFamily="34" charset="0"/>
                      </a:endParaRPr>
                    </a:p>
                  </a:txBody>
                  <a:tcPr marL="0" marR="0" marT="0" marB="0" anchor="ctr">
                    <a:lnL>
                      <a:noFill/>
                    </a:lnL>
                    <a:lnR>
                      <a:noFill/>
                    </a:lnR>
                    <a:lnT>
                      <a:noFill/>
                    </a:lnT>
                    <a:lnB>
                      <a:noFill/>
                    </a:lnB>
                    <a:noFill/>
                  </a:tcPr>
                </a:tc>
                <a:tc>
                  <a:txBody>
                    <a:bodyPr/>
                    <a:lstStyle/>
                    <a:p>
                      <a:pPr>
                        <a:buNone/>
                      </a:pPr>
                      <a:endParaRPr lang="en-US" sz="1200">
                        <a:effectLst/>
                        <a:latin typeface="Verdana" panose="020B0604030504040204" pitchFamily="34" charset="0"/>
                        <a:ea typeface="Verdana" panose="020B0604030504040204" pitchFamily="34" charset="0"/>
                        <a:cs typeface="Calibri" panose="020F0502020204030204" pitchFamily="34" charset="0"/>
                      </a:endParaRPr>
                    </a:p>
                  </a:txBody>
                  <a:tcPr marL="0" marR="0" marT="0" marB="0" anchor="ctr">
                    <a:lnL>
                      <a:noFill/>
                    </a:lnL>
                    <a:lnR>
                      <a:noFill/>
                    </a:lnR>
                    <a:lnT>
                      <a:noFill/>
                    </a:lnT>
                    <a:lnB>
                      <a:noFill/>
                    </a:lnB>
                    <a:noFill/>
                  </a:tcPr>
                </a:tc>
                <a:extLst>
                  <a:ext uri="{0D108BD9-81ED-4DB2-BD59-A6C34878D82A}">
                    <a16:rowId xmlns:a16="http://schemas.microsoft.com/office/drawing/2014/main" val="2085254540"/>
                  </a:ext>
                </a:extLst>
              </a:tr>
              <a:tr h="258900">
                <a:tc>
                  <a:txBody>
                    <a:bodyPr/>
                    <a:lstStyle/>
                    <a:p>
                      <a:pPr>
                        <a:buNone/>
                      </a:pPr>
                      <a:r>
                        <a:rPr lang="en-US" sz="1200">
                          <a:latin typeface="Verdana"/>
                          <a:ea typeface="Verdana"/>
                          <a:cs typeface="Calibri"/>
                        </a:rPr>
                        <a:t>Southern Brooklyn</a:t>
                      </a:r>
                      <a:r>
                        <a:rPr lang="en-US" sz="1200">
                          <a:effectLst/>
                          <a:latin typeface="Verdana"/>
                          <a:ea typeface="Verdana"/>
                          <a:cs typeface="Calibri"/>
                        </a:rPr>
                        <a:t> </a:t>
                      </a:r>
                      <a:endParaRPr lang="en-US" sz="1200">
                        <a:latin typeface="Verdana"/>
                        <a:ea typeface="Verdana"/>
                        <a:cs typeface="Calibri"/>
                      </a:endParaRPr>
                    </a:p>
                  </a:txBody>
                  <a:tcPr marL="0" marR="0" marT="0" marB="0" anchor="ctr">
                    <a:lnL>
                      <a:noFill/>
                    </a:lnL>
                    <a:lnR>
                      <a:noFill/>
                    </a:lnR>
                    <a:lnT>
                      <a:noFill/>
                    </a:lnT>
                    <a:lnB>
                      <a:noFill/>
                    </a:lnB>
                    <a:noFill/>
                  </a:tcPr>
                </a:tc>
                <a:tc>
                  <a:txBody>
                    <a:bodyPr/>
                    <a:lstStyle/>
                    <a:p>
                      <a:pPr>
                        <a:buNone/>
                      </a:pPr>
                      <a:r>
                        <a:rPr lang="en-US" sz="1200">
                          <a:latin typeface="Verdana"/>
                          <a:ea typeface="Verdana"/>
                          <a:cs typeface="Calibri"/>
                        </a:rPr>
                        <a:t>Russian </a:t>
                      </a:r>
                      <a:endParaRPr lang="en-US" sz="1200" dirty="0">
                        <a:latin typeface="Verdana"/>
                        <a:ea typeface="Verdana"/>
                        <a:cs typeface="Calibri"/>
                      </a:endParaRPr>
                    </a:p>
                  </a:txBody>
                  <a:tcPr marL="0" marR="0" marT="0" marB="0" anchor="ctr">
                    <a:lnL>
                      <a:noFill/>
                    </a:lnL>
                    <a:lnR>
                      <a:noFill/>
                    </a:lnR>
                    <a:lnT>
                      <a:noFill/>
                    </a:lnT>
                    <a:lnB>
                      <a:noFill/>
                    </a:lnB>
                    <a:noFill/>
                  </a:tcPr>
                </a:tc>
                <a:extLst>
                  <a:ext uri="{0D108BD9-81ED-4DB2-BD59-A6C34878D82A}">
                    <a16:rowId xmlns:a16="http://schemas.microsoft.com/office/drawing/2014/main" val="976230656"/>
                  </a:ext>
                </a:extLst>
              </a:tr>
              <a:tr h="468487">
                <a:tc>
                  <a:txBody>
                    <a:bodyPr/>
                    <a:lstStyle/>
                    <a:p>
                      <a:pPr>
                        <a:buNone/>
                      </a:pPr>
                      <a:r>
                        <a:rPr lang="en-US" sz="1200">
                          <a:latin typeface="Verdana"/>
                          <a:ea typeface="Verdana"/>
                          <a:cs typeface="Calibri"/>
                        </a:rPr>
                        <a:t>68th Street and 5th Avenue in Brooklyn, NY 11220</a:t>
                      </a:r>
                    </a:p>
                  </a:txBody>
                  <a:tcPr marL="0" marR="0" marT="0" marB="0" anchor="ctr">
                    <a:lnL>
                      <a:noFill/>
                    </a:lnL>
                    <a:lnR>
                      <a:noFill/>
                    </a:lnR>
                    <a:lnT>
                      <a:noFill/>
                    </a:lnT>
                    <a:lnB>
                      <a:noFill/>
                    </a:lnB>
                    <a:noFill/>
                  </a:tcPr>
                </a:tc>
                <a:tc>
                  <a:txBody>
                    <a:bodyPr/>
                    <a:lstStyle/>
                    <a:p>
                      <a:pPr>
                        <a:buNone/>
                      </a:pPr>
                      <a:r>
                        <a:rPr lang="en-US" sz="1200">
                          <a:latin typeface="Verdana"/>
                          <a:ea typeface="Verdana"/>
                          <a:cs typeface="Calibri"/>
                        </a:rPr>
                        <a:t>Arabic</a:t>
                      </a:r>
                    </a:p>
                  </a:txBody>
                  <a:tcPr marL="0" marR="0" marT="0" marB="0" anchor="ctr">
                    <a:lnL>
                      <a:noFill/>
                    </a:lnL>
                    <a:lnR>
                      <a:noFill/>
                    </a:lnR>
                    <a:lnT>
                      <a:noFill/>
                    </a:lnT>
                    <a:lnB>
                      <a:noFill/>
                    </a:lnB>
                    <a:noFill/>
                  </a:tcPr>
                </a:tc>
                <a:extLst>
                  <a:ext uri="{0D108BD9-81ED-4DB2-BD59-A6C34878D82A}">
                    <a16:rowId xmlns:a16="http://schemas.microsoft.com/office/drawing/2014/main" val="1362985765"/>
                  </a:ext>
                </a:extLst>
              </a:tr>
              <a:tr h="443829">
                <a:tc>
                  <a:txBody>
                    <a:bodyPr/>
                    <a:lstStyle/>
                    <a:p>
                      <a:pPr>
                        <a:buNone/>
                      </a:pPr>
                      <a:r>
                        <a:rPr lang="en-US" sz="1200">
                          <a:latin typeface="Verdana"/>
                          <a:ea typeface="Verdana"/>
                          <a:cs typeface="Calibri"/>
                        </a:rPr>
                        <a:t>Parkchester, BX</a:t>
                      </a:r>
                    </a:p>
                  </a:txBody>
                  <a:tcPr marL="0" marR="0" marT="0" marB="0" anchor="ctr">
                    <a:lnL>
                      <a:noFill/>
                    </a:lnL>
                    <a:lnR>
                      <a:noFill/>
                    </a:lnR>
                    <a:lnT>
                      <a:noFill/>
                    </a:lnT>
                    <a:lnB>
                      <a:noFill/>
                    </a:lnB>
                    <a:noFill/>
                  </a:tcPr>
                </a:tc>
                <a:tc>
                  <a:txBody>
                    <a:bodyPr/>
                    <a:lstStyle/>
                    <a:p>
                      <a:pPr>
                        <a:buNone/>
                      </a:pPr>
                      <a:r>
                        <a:rPr lang="en-US" sz="1200">
                          <a:latin typeface="Verdana"/>
                          <a:ea typeface="Verdana"/>
                          <a:cs typeface="Calibri"/>
                        </a:rPr>
                        <a:t>Bangla &amp; French</a:t>
                      </a:r>
                    </a:p>
                  </a:txBody>
                  <a:tcPr marL="0" marR="0" marT="0" marB="0" anchor="ctr">
                    <a:lnL>
                      <a:noFill/>
                    </a:lnL>
                    <a:lnR>
                      <a:noFill/>
                    </a:lnR>
                    <a:lnT>
                      <a:noFill/>
                    </a:lnT>
                    <a:lnB>
                      <a:noFill/>
                    </a:lnB>
                    <a:noFill/>
                  </a:tcPr>
                </a:tc>
                <a:extLst>
                  <a:ext uri="{0D108BD9-81ED-4DB2-BD59-A6C34878D82A}">
                    <a16:rowId xmlns:a16="http://schemas.microsoft.com/office/drawing/2014/main" val="3509770829"/>
                  </a:ext>
                </a:extLst>
              </a:tr>
              <a:tr h="258900">
                <a:tc>
                  <a:txBody>
                    <a:bodyPr/>
                    <a:lstStyle/>
                    <a:p>
                      <a:pPr>
                        <a:buNone/>
                      </a:pPr>
                      <a:r>
                        <a:rPr lang="en-US" sz="1200">
                          <a:latin typeface="Verdana"/>
                          <a:ea typeface="Verdana"/>
                          <a:cs typeface="Calibri"/>
                        </a:rPr>
                        <a:t>Williamsburg Community</a:t>
                      </a:r>
                    </a:p>
                  </a:txBody>
                  <a:tcPr marL="0" marR="0" marT="0" marB="0" anchor="ctr">
                    <a:lnL>
                      <a:noFill/>
                    </a:lnL>
                    <a:lnR>
                      <a:noFill/>
                    </a:lnR>
                    <a:lnT>
                      <a:noFill/>
                    </a:lnT>
                    <a:lnB>
                      <a:noFill/>
                    </a:lnB>
                    <a:noFill/>
                  </a:tcPr>
                </a:tc>
                <a:tc>
                  <a:txBody>
                    <a:bodyPr/>
                    <a:lstStyle/>
                    <a:p>
                      <a:pPr>
                        <a:buNone/>
                      </a:pPr>
                      <a:r>
                        <a:rPr lang="en-US" sz="1200">
                          <a:latin typeface="Verdana"/>
                          <a:ea typeface="Verdana"/>
                          <a:cs typeface="Calibri"/>
                        </a:rPr>
                        <a:t>Yiddish</a:t>
                      </a:r>
                    </a:p>
                  </a:txBody>
                  <a:tcPr marL="0" marR="0" marT="0" marB="0" anchor="ctr">
                    <a:lnL>
                      <a:noFill/>
                    </a:lnL>
                    <a:lnR>
                      <a:noFill/>
                    </a:lnR>
                    <a:lnT>
                      <a:noFill/>
                    </a:lnT>
                    <a:lnB>
                      <a:noFill/>
                    </a:lnB>
                    <a:noFill/>
                  </a:tcPr>
                </a:tc>
                <a:extLst>
                  <a:ext uri="{0D108BD9-81ED-4DB2-BD59-A6C34878D82A}">
                    <a16:rowId xmlns:a16="http://schemas.microsoft.com/office/drawing/2014/main" val="733350782"/>
                  </a:ext>
                </a:extLst>
              </a:tr>
              <a:tr h="258900">
                <a:tc>
                  <a:txBody>
                    <a:bodyPr/>
                    <a:lstStyle/>
                    <a:p>
                      <a:pPr>
                        <a:buNone/>
                      </a:pPr>
                      <a:endParaRPr lang="en-US" sz="1200">
                        <a:latin typeface="Verdana" panose="020B0604030504040204" pitchFamily="34" charset="0"/>
                        <a:ea typeface="Verdana" panose="020B0604030504040204" pitchFamily="34" charset="0"/>
                        <a:cs typeface="Calibri" panose="020F0502020204030204" pitchFamily="34" charset="0"/>
                      </a:endParaRPr>
                    </a:p>
                  </a:txBody>
                  <a:tcPr marL="0" marR="0" marT="0" marB="0" anchor="ctr">
                    <a:lnL>
                      <a:noFill/>
                    </a:lnL>
                    <a:lnR>
                      <a:noFill/>
                    </a:lnR>
                    <a:lnT>
                      <a:noFill/>
                    </a:lnT>
                    <a:lnB>
                      <a:noFill/>
                    </a:lnB>
                    <a:noFill/>
                  </a:tcPr>
                </a:tc>
                <a:tc>
                  <a:txBody>
                    <a:bodyPr/>
                    <a:lstStyle/>
                    <a:p>
                      <a:pPr>
                        <a:buNone/>
                      </a:pPr>
                      <a:endParaRPr lang="en-US" sz="1200">
                        <a:latin typeface="Verdana" panose="020B0604030504040204" pitchFamily="34" charset="0"/>
                        <a:ea typeface="Verdana" panose="020B0604030504040204" pitchFamily="34" charset="0"/>
                        <a:cs typeface="Calibri" panose="020F0502020204030204" pitchFamily="34" charset="0"/>
                      </a:endParaRPr>
                    </a:p>
                  </a:txBody>
                  <a:tcPr marL="0" marR="0" marT="0" marB="0" anchor="ctr">
                    <a:lnL>
                      <a:noFill/>
                    </a:lnL>
                    <a:lnR>
                      <a:noFill/>
                    </a:lnR>
                    <a:lnT>
                      <a:noFill/>
                    </a:lnT>
                    <a:lnB>
                      <a:noFill/>
                    </a:lnB>
                    <a:noFill/>
                  </a:tcPr>
                </a:tc>
                <a:extLst>
                  <a:ext uri="{0D108BD9-81ED-4DB2-BD59-A6C34878D82A}">
                    <a16:rowId xmlns:a16="http://schemas.microsoft.com/office/drawing/2014/main" val="3392401747"/>
                  </a:ext>
                </a:extLst>
              </a:tr>
              <a:tr h="468487">
                <a:tc>
                  <a:txBody>
                    <a:bodyPr/>
                    <a:lstStyle/>
                    <a:p>
                      <a:pPr>
                        <a:buNone/>
                      </a:pPr>
                      <a:r>
                        <a:rPr lang="en-US" sz="1200">
                          <a:latin typeface="Verdana"/>
                          <a:ea typeface="Verdana"/>
                          <a:cs typeface="Calibri"/>
                        </a:rPr>
                        <a:t>Little Haiti</a:t>
                      </a:r>
                    </a:p>
                  </a:txBody>
                  <a:tcPr marL="0" marR="0" marT="0" marB="0" anchor="ctr">
                    <a:lnL>
                      <a:noFill/>
                    </a:lnL>
                    <a:lnR>
                      <a:noFill/>
                    </a:lnR>
                    <a:lnT>
                      <a:noFill/>
                    </a:lnT>
                    <a:lnB>
                      <a:noFill/>
                    </a:lnB>
                    <a:noFill/>
                  </a:tcPr>
                </a:tc>
                <a:tc>
                  <a:txBody>
                    <a:bodyPr/>
                    <a:lstStyle/>
                    <a:p>
                      <a:pPr>
                        <a:buNone/>
                      </a:pPr>
                      <a:r>
                        <a:rPr lang="en-US" sz="1200">
                          <a:latin typeface="Verdana"/>
                          <a:ea typeface="Verdana"/>
                          <a:cs typeface="Calibri"/>
                        </a:rPr>
                        <a:t>Haitian </a:t>
                      </a:r>
                      <a:endParaRPr lang="en-US" sz="1200" dirty="0">
                        <a:latin typeface="Verdana"/>
                        <a:ea typeface="Verdana"/>
                        <a:cs typeface="Calibri"/>
                      </a:endParaRPr>
                    </a:p>
                  </a:txBody>
                  <a:tcPr marL="0" marR="0" marT="0" marB="0" anchor="ctr">
                    <a:lnL>
                      <a:noFill/>
                    </a:lnL>
                    <a:lnR>
                      <a:noFill/>
                    </a:lnR>
                    <a:lnT>
                      <a:noFill/>
                    </a:lnT>
                    <a:lnB>
                      <a:noFill/>
                    </a:lnB>
                    <a:noFill/>
                  </a:tcPr>
                </a:tc>
                <a:extLst>
                  <a:ext uri="{0D108BD9-81ED-4DB2-BD59-A6C34878D82A}">
                    <a16:rowId xmlns:a16="http://schemas.microsoft.com/office/drawing/2014/main" val="3975080383"/>
                  </a:ext>
                </a:extLst>
              </a:tr>
              <a:tr h="468487">
                <a:tc>
                  <a:txBody>
                    <a:bodyPr/>
                    <a:lstStyle/>
                    <a:p>
                      <a:pPr>
                        <a:buNone/>
                      </a:pPr>
                      <a:r>
                        <a:rPr lang="en-US" sz="1200">
                          <a:latin typeface="Verdana"/>
                          <a:ea typeface="Verdana"/>
                          <a:cs typeface="Calibri"/>
                        </a:rPr>
                        <a:t>City-wide</a:t>
                      </a:r>
                      <a:r>
                        <a:rPr lang="en-US" sz="1200">
                          <a:effectLst/>
                          <a:latin typeface="Verdana"/>
                          <a:ea typeface="Verdana"/>
                          <a:cs typeface="Calibri"/>
                        </a:rPr>
                        <a:t> </a:t>
                      </a:r>
                      <a:endParaRPr lang="en-US" sz="1200">
                        <a:latin typeface="Verdana"/>
                        <a:ea typeface="Verdana"/>
                        <a:cs typeface="Calibri"/>
                      </a:endParaRPr>
                    </a:p>
                  </a:txBody>
                  <a:tcPr marL="0" marR="0" marT="0" marB="0" anchor="ctr">
                    <a:lnL>
                      <a:noFill/>
                    </a:lnL>
                    <a:lnR>
                      <a:noFill/>
                    </a:lnR>
                    <a:lnT>
                      <a:noFill/>
                    </a:lnT>
                    <a:lnB>
                      <a:noFill/>
                    </a:lnB>
                    <a:noFill/>
                  </a:tcPr>
                </a:tc>
                <a:tc>
                  <a:txBody>
                    <a:bodyPr/>
                    <a:lstStyle/>
                    <a:p>
                      <a:pPr>
                        <a:buNone/>
                      </a:pPr>
                      <a:r>
                        <a:rPr lang="en-US" sz="1200">
                          <a:latin typeface="Verdana"/>
                          <a:ea typeface="Verdana"/>
                          <a:cs typeface="Calibri"/>
                        </a:rPr>
                        <a:t>Arabic</a:t>
                      </a:r>
                    </a:p>
                  </a:txBody>
                  <a:tcPr marL="0" marR="0" marT="0" marB="0" anchor="ctr">
                    <a:lnL>
                      <a:noFill/>
                    </a:lnL>
                    <a:lnR>
                      <a:noFill/>
                    </a:lnR>
                    <a:lnT>
                      <a:noFill/>
                    </a:lnT>
                    <a:lnB>
                      <a:noFill/>
                    </a:lnB>
                    <a:noFill/>
                  </a:tcPr>
                </a:tc>
                <a:extLst>
                  <a:ext uri="{0D108BD9-81ED-4DB2-BD59-A6C34878D82A}">
                    <a16:rowId xmlns:a16="http://schemas.microsoft.com/office/drawing/2014/main" val="1959116517"/>
                  </a:ext>
                </a:extLst>
              </a:tr>
              <a:tr h="468487">
                <a:tc>
                  <a:txBody>
                    <a:bodyPr/>
                    <a:lstStyle/>
                    <a:p>
                      <a:pPr>
                        <a:buNone/>
                      </a:pPr>
                      <a:r>
                        <a:rPr lang="en-US" sz="1200">
                          <a:latin typeface="Verdana"/>
                          <a:ea typeface="Verdana"/>
                          <a:cs typeface="Calibri"/>
                        </a:rPr>
                        <a:t>5210 4th Ave Brooklyn, NY 11220</a:t>
                      </a:r>
                    </a:p>
                  </a:txBody>
                  <a:tcPr marL="0" marR="0" marT="0" marB="0" anchor="ctr">
                    <a:lnL>
                      <a:noFill/>
                    </a:lnL>
                    <a:lnR>
                      <a:noFill/>
                    </a:lnR>
                    <a:lnT>
                      <a:noFill/>
                    </a:lnT>
                    <a:lnB>
                      <a:noFill/>
                    </a:lnB>
                    <a:noFill/>
                  </a:tcPr>
                </a:tc>
                <a:tc>
                  <a:txBody>
                    <a:bodyPr/>
                    <a:lstStyle/>
                    <a:p>
                      <a:pPr>
                        <a:buNone/>
                      </a:pPr>
                      <a:r>
                        <a:rPr lang="en-US" sz="1200">
                          <a:latin typeface="Verdana"/>
                          <a:ea typeface="Verdana"/>
                          <a:cs typeface="Calibri"/>
                        </a:rPr>
                        <a:t>Arabic</a:t>
                      </a:r>
                    </a:p>
                  </a:txBody>
                  <a:tcPr marL="0" marR="0" marT="0" marB="0" anchor="ctr">
                    <a:lnL>
                      <a:noFill/>
                    </a:lnL>
                    <a:lnR>
                      <a:noFill/>
                    </a:lnR>
                    <a:lnT>
                      <a:noFill/>
                    </a:lnT>
                    <a:lnB>
                      <a:noFill/>
                    </a:lnB>
                    <a:noFill/>
                  </a:tcPr>
                </a:tc>
                <a:extLst>
                  <a:ext uri="{0D108BD9-81ED-4DB2-BD59-A6C34878D82A}">
                    <a16:rowId xmlns:a16="http://schemas.microsoft.com/office/drawing/2014/main" val="3262680495"/>
                  </a:ext>
                </a:extLst>
              </a:tr>
              <a:tr h="468487">
                <a:tc>
                  <a:txBody>
                    <a:bodyPr/>
                    <a:lstStyle/>
                    <a:p>
                      <a:pPr>
                        <a:buNone/>
                      </a:pPr>
                      <a:r>
                        <a:rPr lang="en-US" sz="1200">
                          <a:effectLst/>
                          <a:latin typeface="Verdana"/>
                          <a:ea typeface="Verdana"/>
                          <a:cs typeface="Calibri"/>
                        </a:rPr>
                        <a:t>211 Neptune Ave, Brooklyn, NY 11235</a:t>
                      </a:r>
                    </a:p>
                  </a:txBody>
                  <a:tcPr marL="0" marR="0" marT="0" marB="0" anchor="ctr">
                    <a:lnL>
                      <a:noFill/>
                    </a:lnL>
                    <a:lnR>
                      <a:noFill/>
                    </a:lnR>
                    <a:lnT>
                      <a:noFill/>
                    </a:lnT>
                    <a:lnB>
                      <a:noFill/>
                    </a:lnB>
                    <a:noFill/>
                  </a:tcPr>
                </a:tc>
                <a:tc>
                  <a:txBody>
                    <a:bodyPr/>
                    <a:lstStyle/>
                    <a:p>
                      <a:pPr>
                        <a:buNone/>
                      </a:pPr>
                      <a:r>
                        <a:rPr lang="en-US" sz="1200">
                          <a:latin typeface="Verdana"/>
                          <a:ea typeface="Verdana"/>
                          <a:cs typeface="Calibri"/>
                        </a:rPr>
                        <a:t>Urdu </a:t>
                      </a:r>
                      <a:endParaRPr lang="en-US" sz="1200" dirty="0">
                        <a:latin typeface="Verdana"/>
                        <a:ea typeface="Verdana"/>
                        <a:cs typeface="Calibri"/>
                      </a:endParaRPr>
                    </a:p>
                  </a:txBody>
                  <a:tcPr marL="0" marR="0" marT="0" marB="0" anchor="ctr">
                    <a:lnL>
                      <a:noFill/>
                    </a:lnL>
                    <a:lnR>
                      <a:noFill/>
                    </a:lnR>
                    <a:lnT>
                      <a:noFill/>
                    </a:lnT>
                    <a:lnB>
                      <a:noFill/>
                    </a:lnB>
                    <a:noFill/>
                  </a:tcPr>
                </a:tc>
                <a:extLst>
                  <a:ext uri="{0D108BD9-81ED-4DB2-BD59-A6C34878D82A}">
                    <a16:rowId xmlns:a16="http://schemas.microsoft.com/office/drawing/2014/main" val="3547831637"/>
                  </a:ext>
                </a:extLst>
              </a:tr>
              <a:tr h="468487">
                <a:tc>
                  <a:txBody>
                    <a:bodyPr/>
                    <a:lstStyle/>
                    <a:p>
                      <a:pPr>
                        <a:buNone/>
                      </a:pPr>
                      <a:r>
                        <a:rPr lang="en-US" sz="1200">
                          <a:latin typeface="Verdana"/>
                          <a:ea typeface="Verdana"/>
                          <a:cs typeface="Calibri"/>
                        </a:rPr>
                        <a:t>Bay Ridge</a:t>
                      </a:r>
                    </a:p>
                  </a:txBody>
                  <a:tcPr marL="0" marR="0" marT="0" marB="0" anchor="ctr">
                    <a:lnL>
                      <a:noFill/>
                    </a:lnL>
                    <a:lnR>
                      <a:noFill/>
                    </a:lnR>
                    <a:lnT>
                      <a:noFill/>
                    </a:lnT>
                    <a:lnB>
                      <a:noFill/>
                    </a:lnB>
                    <a:noFill/>
                  </a:tcPr>
                </a:tc>
                <a:tc>
                  <a:txBody>
                    <a:bodyPr/>
                    <a:lstStyle/>
                    <a:p>
                      <a:pPr>
                        <a:buNone/>
                      </a:pPr>
                      <a:r>
                        <a:rPr lang="en-US" sz="1200">
                          <a:latin typeface="Verdana"/>
                          <a:ea typeface="Verdana"/>
                          <a:cs typeface="Calibri"/>
                        </a:rPr>
                        <a:t>Arabic, </a:t>
                      </a:r>
                      <a:r>
                        <a:rPr lang="en-US" sz="1200">
                          <a:effectLst/>
                          <a:latin typeface="Verdana"/>
                          <a:ea typeface="Verdana"/>
                          <a:cs typeface="Calibri"/>
                        </a:rPr>
                        <a:t> </a:t>
                      </a:r>
                      <a:endParaRPr lang="en-US" sz="1200">
                        <a:latin typeface="Verdana"/>
                        <a:ea typeface="Verdana"/>
                        <a:cs typeface="Calibri"/>
                      </a:endParaRPr>
                    </a:p>
                  </a:txBody>
                  <a:tcPr marL="0" marR="0" marT="0" marB="0" anchor="ctr">
                    <a:lnL>
                      <a:noFill/>
                    </a:lnL>
                    <a:lnR>
                      <a:noFill/>
                    </a:lnR>
                    <a:lnT>
                      <a:noFill/>
                    </a:lnT>
                    <a:lnB>
                      <a:noFill/>
                    </a:lnB>
                    <a:noFill/>
                  </a:tcPr>
                </a:tc>
                <a:extLst>
                  <a:ext uri="{0D108BD9-81ED-4DB2-BD59-A6C34878D82A}">
                    <a16:rowId xmlns:a16="http://schemas.microsoft.com/office/drawing/2014/main" val="1672261562"/>
                  </a:ext>
                </a:extLst>
              </a:tr>
              <a:tr h="258900">
                <a:tc>
                  <a:txBody>
                    <a:bodyPr/>
                    <a:lstStyle/>
                    <a:p>
                      <a:pPr>
                        <a:buNone/>
                      </a:pPr>
                      <a:r>
                        <a:rPr lang="en-US" sz="1200">
                          <a:latin typeface="Verdana"/>
                          <a:ea typeface="Verdana"/>
                          <a:cs typeface="Calibri"/>
                        </a:rPr>
                        <a:t>Parkchester</a:t>
                      </a:r>
                    </a:p>
                  </a:txBody>
                  <a:tcPr marL="0" marR="0" marT="0" marB="0" anchor="ctr">
                    <a:lnL>
                      <a:noFill/>
                    </a:lnL>
                    <a:lnR>
                      <a:noFill/>
                    </a:lnR>
                    <a:lnT>
                      <a:noFill/>
                    </a:lnT>
                    <a:lnB>
                      <a:noFill/>
                    </a:lnB>
                    <a:noFill/>
                  </a:tcPr>
                </a:tc>
                <a:tc>
                  <a:txBody>
                    <a:bodyPr/>
                    <a:lstStyle/>
                    <a:p>
                      <a:pPr>
                        <a:buNone/>
                      </a:pPr>
                      <a:r>
                        <a:rPr lang="en-US" sz="1200">
                          <a:latin typeface="Verdana"/>
                          <a:ea typeface="Verdana"/>
                          <a:cs typeface="Calibri"/>
                        </a:rPr>
                        <a:t>Bangla </a:t>
                      </a:r>
                      <a:endParaRPr lang="en-US" sz="1200" dirty="0">
                        <a:latin typeface="Verdana"/>
                        <a:ea typeface="Verdana"/>
                        <a:cs typeface="Calibri"/>
                      </a:endParaRPr>
                    </a:p>
                  </a:txBody>
                  <a:tcPr marL="0" marR="0" marT="0" marB="0" anchor="ctr">
                    <a:lnL>
                      <a:noFill/>
                    </a:lnL>
                    <a:lnR>
                      <a:noFill/>
                    </a:lnR>
                    <a:lnT>
                      <a:noFill/>
                    </a:lnT>
                    <a:lnB>
                      <a:noFill/>
                    </a:lnB>
                    <a:noFill/>
                  </a:tcPr>
                </a:tc>
                <a:extLst>
                  <a:ext uri="{0D108BD9-81ED-4DB2-BD59-A6C34878D82A}">
                    <a16:rowId xmlns:a16="http://schemas.microsoft.com/office/drawing/2014/main" val="3845756771"/>
                  </a:ext>
                </a:extLst>
              </a:tr>
            </a:tbl>
          </a:graphicData>
        </a:graphic>
      </p:graphicFrame>
    </p:spTree>
    <p:extLst>
      <p:ext uri="{BB962C8B-B14F-4D97-AF65-F5344CB8AC3E}">
        <p14:creationId xmlns:p14="http://schemas.microsoft.com/office/powerpoint/2010/main" val="3315076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AF266F-6C6F-8082-E518-84F8B27E4D4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062CBA2-87B9-0D4B-D266-FC84C3120C2A}"/>
              </a:ext>
            </a:extLst>
          </p:cNvPr>
          <p:cNvPicPr>
            <a:picLocks noChangeAspect="1"/>
          </p:cNvPicPr>
          <p:nvPr/>
        </p:nvPicPr>
        <p:blipFill>
          <a:blip r:embed="rId3"/>
          <a:stretch>
            <a:fillRect/>
          </a:stretch>
        </p:blipFill>
        <p:spPr>
          <a:xfrm>
            <a:off x="6136217" y="2070734"/>
            <a:ext cx="5294716" cy="3309196"/>
          </a:xfrm>
          <a:prstGeom prst="rect">
            <a:avLst/>
          </a:prstGeom>
        </p:spPr>
      </p:pic>
      <p:cxnSp>
        <p:nvCxnSpPr>
          <p:cNvPr id="13" name="Straight Connector 12">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49EF3B7-B67D-E16C-64E3-F255687EAAF5}"/>
              </a:ext>
            </a:extLst>
          </p:cNvPr>
          <p:cNvPicPr>
            <a:picLocks noChangeAspect="1"/>
          </p:cNvPicPr>
          <p:nvPr/>
        </p:nvPicPr>
        <p:blipFill>
          <a:blip r:embed="rId4"/>
          <a:stretch>
            <a:fillRect/>
          </a:stretch>
        </p:blipFill>
        <p:spPr>
          <a:xfrm>
            <a:off x="792817" y="1505640"/>
            <a:ext cx="5125382" cy="4037220"/>
          </a:xfrm>
          <a:prstGeom prst="rect">
            <a:avLst/>
          </a:prstGeom>
        </p:spPr>
      </p:pic>
      <p:sp>
        <p:nvSpPr>
          <p:cNvPr id="3" name="TextBox 2">
            <a:extLst>
              <a:ext uri="{FF2B5EF4-FFF2-40B4-BE49-F238E27FC236}">
                <a16:creationId xmlns:a16="http://schemas.microsoft.com/office/drawing/2014/main" id="{50C88B5A-47A2-855C-C3B1-2EE30FCCADD6}"/>
              </a:ext>
            </a:extLst>
          </p:cNvPr>
          <p:cNvSpPr txBox="1"/>
          <p:nvPr/>
        </p:nvSpPr>
        <p:spPr>
          <a:xfrm>
            <a:off x="1703917" y="719666"/>
            <a:ext cx="630766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Website: on.nyc.gov/</a:t>
            </a:r>
            <a:r>
              <a:rPr lang="en-US" sz="2000" b="1" err="1"/>
              <a:t>vla</a:t>
            </a:r>
            <a:endParaRPr lang="en-US" sz="2000" b="1" dirty="0"/>
          </a:p>
        </p:txBody>
      </p:sp>
    </p:spTree>
    <p:extLst>
      <p:ext uri="{BB962C8B-B14F-4D97-AF65-F5344CB8AC3E}">
        <p14:creationId xmlns:p14="http://schemas.microsoft.com/office/powerpoint/2010/main" val="2418654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4F0AA3-49D6-640A-31B2-5D86BA95C709}"/>
              </a:ext>
            </a:extLst>
          </p:cNvPr>
          <p:cNvSpPr>
            <a:spLocks noGrp="1"/>
          </p:cNvSpPr>
          <p:nvPr>
            <p:ph type="body" sz="quarter" idx="10"/>
          </p:nvPr>
        </p:nvSpPr>
        <p:spPr/>
        <p:txBody>
          <a:bodyPr/>
          <a:lstStyle/>
          <a:p>
            <a:r>
              <a:rPr lang="en-US" dirty="0">
                <a:latin typeface="Verdana"/>
                <a:ea typeface="Verdana"/>
              </a:rPr>
              <a:t>https://docs.google.com/document/d/172VqswyFJHkK6Ydm1TkOE_wZgHPlTY3ycxXIsow9pqI/edit?usp=sharing</a:t>
            </a:r>
          </a:p>
        </p:txBody>
      </p:sp>
      <p:sp>
        <p:nvSpPr>
          <p:cNvPr id="3" name="Text Placeholder 2">
            <a:extLst>
              <a:ext uri="{FF2B5EF4-FFF2-40B4-BE49-F238E27FC236}">
                <a16:creationId xmlns:a16="http://schemas.microsoft.com/office/drawing/2014/main" id="{470CEA53-24B9-EDFC-A3C1-252747DAC415}"/>
              </a:ext>
            </a:extLst>
          </p:cNvPr>
          <p:cNvSpPr>
            <a:spLocks noGrp="1"/>
          </p:cNvSpPr>
          <p:nvPr>
            <p:ph type="body" sz="quarter" idx="11"/>
          </p:nvPr>
        </p:nvSpPr>
        <p:spPr/>
        <p:txBody>
          <a:bodyPr/>
          <a:lstStyle/>
          <a:p>
            <a:r>
              <a:rPr lang="en-US" dirty="0">
                <a:latin typeface="Verdana"/>
                <a:ea typeface="Verdana"/>
              </a:rPr>
              <a:t>Multi-language </a:t>
            </a:r>
            <a:r>
              <a:rPr lang="en-US" dirty="0" err="1">
                <a:latin typeface="Verdana"/>
                <a:ea typeface="Verdana"/>
              </a:rPr>
              <a:t>Digdital</a:t>
            </a:r>
            <a:r>
              <a:rPr lang="en-US" dirty="0">
                <a:latin typeface="Verdana"/>
                <a:ea typeface="Verdana"/>
              </a:rPr>
              <a:t> Toolkit</a:t>
            </a:r>
            <a:endParaRPr lang="en-US" dirty="0"/>
          </a:p>
        </p:txBody>
      </p:sp>
    </p:spTree>
    <p:extLst>
      <p:ext uri="{BB962C8B-B14F-4D97-AF65-F5344CB8AC3E}">
        <p14:creationId xmlns:p14="http://schemas.microsoft.com/office/powerpoint/2010/main" val="1260799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99C5DC-CA58-B90D-3278-1A77AC1E7B32}"/>
              </a:ext>
            </a:extLst>
          </p:cNvPr>
          <p:cNvSpPr>
            <a:spLocks noGrp="1"/>
          </p:cNvSpPr>
          <p:nvPr>
            <p:ph type="body" idx="1"/>
          </p:nvPr>
        </p:nvSpPr>
        <p:spPr/>
        <p:txBody>
          <a:bodyPr/>
          <a:lstStyle/>
          <a:p>
            <a:endParaRPr lang="en-US" dirty="0" err="1"/>
          </a:p>
        </p:txBody>
      </p:sp>
      <p:sp>
        <p:nvSpPr>
          <p:cNvPr id="3" name="Picture Placeholder 2">
            <a:extLst>
              <a:ext uri="{FF2B5EF4-FFF2-40B4-BE49-F238E27FC236}">
                <a16:creationId xmlns:a16="http://schemas.microsoft.com/office/drawing/2014/main" id="{6BC72F7C-D9B1-E78E-E039-891DEA48D4D0}"/>
              </a:ext>
            </a:extLst>
          </p:cNvPr>
          <p:cNvSpPr>
            <a:spLocks noGrp="1"/>
          </p:cNvSpPr>
          <p:nvPr>
            <p:ph type="pic" idx="2"/>
          </p:nvPr>
        </p:nvSpPr>
        <p:spPr/>
        <p:txBody>
          <a:bodyPr/>
          <a:lstStyle/>
          <a:p>
            <a:endParaRPr lang="en-US"/>
          </a:p>
        </p:txBody>
      </p:sp>
      <p:sp>
        <p:nvSpPr>
          <p:cNvPr id="4" name="Text Placeholder 3">
            <a:extLst>
              <a:ext uri="{FF2B5EF4-FFF2-40B4-BE49-F238E27FC236}">
                <a16:creationId xmlns:a16="http://schemas.microsoft.com/office/drawing/2014/main" id="{53A5ED69-5766-157D-96C3-06F81215D918}"/>
              </a:ext>
            </a:extLst>
          </p:cNvPr>
          <p:cNvSpPr>
            <a:spLocks noGrp="1"/>
          </p:cNvSpPr>
          <p:nvPr>
            <p:ph type="body" idx="3"/>
          </p:nvPr>
        </p:nvSpPr>
        <p:spPr/>
        <p:txBody>
          <a:bodyPr/>
          <a:lstStyle/>
          <a:p>
            <a:endParaRPr lang="en-US"/>
          </a:p>
        </p:txBody>
      </p:sp>
    </p:spTree>
    <p:extLst>
      <p:ext uri="{BB962C8B-B14F-4D97-AF65-F5344CB8AC3E}">
        <p14:creationId xmlns:p14="http://schemas.microsoft.com/office/powerpoint/2010/main" val="1487177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7BED0F-7D96-6F83-67E0-2D96B4F33C9B}"/>
              </a:ext>
            </a:extLst>
          </p:cNvPr>
          <p:cNvSpPr>
            <a:spLocks noGrp="1"/>
          </p:cNvSpPr>
          <p:nvPr>
            <p:ph type="body" idx="1"/>
          </p:nvPr>
        </p:nvSpPr>
        <p:spPr/>
        <p:txBody>
          <a:bodyPr/>
          <a:lstStyle/>
          <a:p>
            <a:endParaRPr lang="en-US"/>
          </a:p>
        </p:txBody>
      </p:sp>
      <p:sp>
        <p:nvSpPr>
          <p:cNvPr id="3" name="Picture Placeholder 2">
            <a:extLst>
              <a:ext uri="{FF2B5EF4-FFF2-40B4-BE49-F238E27FC236}">
                <a16:creationId xmlns:a16="http://schemas.microsoft.com/office/drawing/2014/main" id="{B67E0A06-2BE4-2FFB-824B-9FC8EE996872}"/>
              </a:ext>
            </a:extLst>
          </p:cNvPr>
          <p:cNvSpPr>
            <a:spLocks noGrp="1"/>
          </p:cNvSpPr>
          <p:nvPr>
            <p:ph type="pic" idx="2"/>
          </p:nvPr>
        </p:nvSpPr>
        <p:spPr/>
        <p:txBody>
          <a:bodyPr/>
          <a:lstStyle/>
          <a:p>
            <a:endParaRPr lang="en-US"/>
          </a:p>
        </p:txBody>
      </p:sp>
      <p:sp>
        <p:nvSpPr>
          <p:cNvPr id="4" name="Text Placeholder 3">
            <a:extLst>
              <a:ext uri="{FF2B5EF4-FFF2-40B4-BE49-F238E27FC236}">
                <a16:creationId xmlns:a16="http://schemas.microsoft.com/office/drawing/2014/main" id="{21429BDE-1FB2-C8A7-E63C-B57035D0FA78}"/>
              </a:ext>
            </a:extLst>
          </p:cNvPr>
          <p:cNvSpPr>
            <a:spLocks noGrp="1"/>
          </p:cNvSpPr>
          <p:nvPr>
            <p:ph type="body" idx="3"/>
          </p:nvPr>
        </p:nvSpPr>
        <p:spPr/>
        <p:txBody>
          <a:bodyPr/>
          <a:lstStyle/>
          <a:p>
            <a:endParaRPr lang="en-US"/>
          </a:p>
        </p:txBody>
      </p:sp>
    </p:spTree>
    <p:extLst>
      <p:ext uri="{BB962C8B-B14F-4D97-AF65-F5344CB8AC3E}">
        <p14:creationId xmlns:p14="http://schemas.microsoft.com/office/powerpoint/2010/main" val="3858495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g2a0bffe40c6_18_654"/>
          <p:cNvPicPr preferRelativeResize="0"/>
          <p:nvPr/>
        </p:nvPicPr>
        <p:blipFill rotWithShape="1">
          <a:blip r:embed="rId3">
            <a:alphaModFix/>
          </a:blip>
          <a:srcRect l="46152"/>
          <a:stretch/>
        </p:blipFill>
        <p:spPr>
          <a:xfrm>
            <a:off x="944875" y="1188725"/>
            <a:ext cx="9926001" cy="42214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157"/>
        <p:cNvGrpSpPr/>
        <p:nvPr/>
      </p:nvGrpSpPr>
      <p:grpSpPr>
        <a:xfrm>
          <a:off x="0" y="0"/>
          <a:ext cx="0" cy="0"/>
          <a:chOff x="0" y="0"/>
          <a:chExt cx="0" cy="0"/>
        </a:xfrm>
      </p:grpSpPr>
      <p:grpSp>
        <p:nvGrpSpPr>
          <p:cNvPr id="158" name="Google Shape;158;p5"/>
          <p:cNvGrpSpPr/>
          <p:nvPr/>
        </p:nvGrpSpPr>
        <p:grpSpPr>
          <a:xfrm>
            <a:off x="0" y="1251746"/>
            <a:ext cx="12192000" cy="470435"/>
            <a:chOff x="0" y="-38100"/>
            <a:chExt cx="4816593" cy="185851"/>
          </a:xfrm>
        </p:grpSpPr>
        <p:sp>
          <p:nvSpPr>
            <p:cNvPr id="159" name="Google Shape;159;p5"/>
            <p:cNvSpPr/>
            <p:nvPr/>
          </p:nvSpPr>
          <p:spPr>
            <a:xfrm>
              <a:off x="0" y="0"/>
              <a:ext cx="4816592" cy="147751"/>
            </a:xfrm>
            <a:custGeom>
              <a:avLst/>
              <a:gdLst/>
              <a:ahLst/>
              <a:cxnLst/>
              <a:rect l="l" t="t" r="r" b="b"/>
              <a:pathLst>
                <a:path w="4816592" h="147751" extrusionOk="0">
                  <a:moveTo>
                    <a:pt x="0" y="0"/>
                  </a:moveTo>
                  <a:lnTo>
                    <a:pt x="4816592" y="0"/>
                  </a:lnTo>
                  <a:lnTo>
                    <a:pt x="4816592" y="147751"/>
                  </a:lnTo>
                  <a:lnTo>
                    <a:pt x="0" y="147751"/>
                  </a:lnTo>
                  <a:close/>
                </a:path>
              </a:pathLst>
            </a:custGeom>
            <a:gradFill>
              <a:gsLst>
                <a:gs pos="0">
                  <a:srgbClr val="81C738"/>
                </a:gs>
                <a:gs pos="33333">
                  <a:srgbClr val="FFD91C"/>
                </a:gs>
                <a:gs pos="66667">
                  <a:srgbClr val="FFD91C"/>
                </a:gs>
                <a:gs pos="100000">
                  <a:srgbClr val="EB5089"/>
                </a:gs>
              </a:gsLst>
              <a:lin ang="2700000" scaled="0"/>
            </a:gra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endParaRPr lang="en-US" sz="622"/>
            </a:p>
          </p:txBody>
        </p:sp>
        <p:sp>
          <p:nvSpPr>
            <p:cNvPr id="160" name="Google Shape;160;p5"/>
            <p:cNvSpPr txBox="1"/>
            <p:nvPr/>
          </p:nvSpPr>
          <p:spPr>
            <a:xfrm>
              <a:off x="0" y="-38100"/>
              <a:ext cx="4816593" cy="185851"/>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161" name="Google Shape;161;p5"/>
          <p:cNvSpPr txBox="1"/>
          <p:nvPr/>
        </p:nvSpPr>
        <p:spPr>
          <a:xfrm>
            <a:off x="685800" y="1792031"/>
            <a:ext cx="10905400" cy="492378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460610" marR="0" lvl="1" indent="-230305"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Multi-Lingual Community Mental Health Program</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STEAM Enrichment for Bronx Youth and Teens</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Golden Years: Financial Guidance for Older Adults</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Connecting Veterans </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Support People with Housing Advocacy Groups</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Youth-Led Performing Arts Program</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Cross-Generational Support: Building Community Connections with Service</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Guiding Stars: Mentorship for Justice-Involved Youth &amp; Emerging Adults</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Support for Parents and Guardians of Amazing Special Kids</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Healthy Food &amp; Literary Nights for Families &amp; Individuals</a:t>
            </a:r>
            <a:endParaRPr sz="622"/>
          </a:p>
        </p:txBody>
      </p:sp>
      <p:sp>
        <p:nvSpPr>
          <p:cNvPr id="162" name="Google Shape;162;p5"/>
          <p:cNvSpPr txBox="1"/>
          <p:nvPr/>
        </p:nvSpPr>
        <p:spPr>
          <a:xfrm>
            <a:off x="685800" y="622300"/>
            <a:ext cx="10820400" cy="74667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a:lnSpc>
                <a:spcPct val="140007"/>
              </a:lnSpc>
            </a:pPr>
            <a:r>
              <a:rPr lang="en-US" sz="3450" b="1" i="0" u="none" strike="noStrike" cap="none">
                <a:solidFill>
                  <a:srgbClr val="000000"/>
                </a:solidFill>
                <a:latin typeface="Arial"/>
                <a:ea typeface="Arial"/>
                <a:cs typeface="Arial"/>
                <a:sym typeface="Arial"/>
              </a:rPr>
              <a:t>The Bronx Ballot ($200,000</a:t>
            </a:r>
            <a:r>
              <a:rPr lang="en-US" sz="3450" b="1"/>
              <a:t>/project)</a:t>
            </a:r>
            <a:endParaRPr sz="622"/>
          </a:p>
        </p:txBody>
      </p:sp>
      <p:sp>
        <p:nvSpPr>
          <p:cNvPr id="163" name="Google Shape;163;p5"/>
          <p:cNvSpPr/>
          <p:nvPr/>
        </p:nvSpPr>
        <p:spPr>
          <a:xfrm>
            <a:off x="9184674" y="5854373"/>
            <a:ext cx="2763715" cy="635655"/>
          </a:xfrm>
          <a:custGeom>
            <a:avLst/>
            <a:gdLst/>
            <a:ahLst/>
            <a:cxnLst/>
            <a:rect l="l" t="t" r="r" b="b"/>
            <a:pathLst>
              <a:path w="4145573" h="953482" extrusionOk="0">
                <a:moveTo>
                  <a:pt x="0" y="0"/>
                </a:moveTo>
                <a:lnTo>
                  <a:pt x="4145573" y="0"/>
                </a:lnTo>
                <a:lnTo>
                  <a:pt x="4145573" y="953482"/>
                </a:lnTo>
                <a:lnTo>
                  <a:pt x="0" y="953482"/>
                </a:lnTo>
                <a:lnTo>
                  <a:pt x="0" y="0"/>
                </a:lnTo>
                <a:close/>
              </a:path>
            </a:pathLst>
          </a:custGeom>
          <a:blipFill rotWithShape="1">
            <a:blip r:embed="rId3">
              <a:alphaModFix/>
            </a:blip>
            <a:stretch>
              <a:fillRect/>
            </a:stretch>
          </a:blip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endParaRPr lang="en-US" sz="622"/>
          </a:p>
        </p:txBody>
      </p:sp>
      <p:sp>
        <p:nvSpPr>
          <p:cNvPr id="164" name="Google Shape;164;p5"/>
          <p:cNvSpPr txBox="1"/>
          <p:nvPr/>
        </p:nvSpPr>
        <p:spPr>
          <a:xfrm>
            <a:off x="8621400" y="443092"/>
            <a:ext cx="3115200" cy="86177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40000"/>
              </a:lnSpc>
              <a:spcBef>
                <a:spcPts val="0"/>
              </a:spcBef>
              <a:spcAft>
                <a:spcPts val="0"/>
              </a:spcAft>
              <a:buNone/>
            </a:pPr>
            <a:r>
              <a:rPr lang="en-US" sz="2000" b="1" i="0" u="none" strike="noStrike" cap="none">
                <a:solidFill>
                  <a:srgbClr val="2C5206"/>
                </a:solidFill>
                <a:highlight>
                  <a:srgbClr val="FFD91C"/>
                </a:highlight>
                <a:latin typeface="Roboto Mono Medium"/>
                <a:ea typeface="Roboto Mono Medium"/>
                <a:cs typeface="Roboto Mono Medium"/>
                <a:sym typeface="Roboto Mono Medium"/>
              </a:rPr>
              <a:t>The top 5 projects will be funded.</a:t>
            </a:r>
            <a:endParaRPr sz="622">
              <a:highlight>
                <a:srgbClr val="FFD91C"/>
              </a:highlight>
            </a:endParaRPr>
          </a:p>
        </p:txBody>
      </p:sp>
    </p:spTree>
    <p:extLst>
      <p:ext uri="{BB962C8B-B14F-4D97-AF65-F5344CB8AC3E}">
        <p14:creationId xmlns:p14="http://schemas.microsoft.com/office/powerpoint/2010/main" val="4250160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168"/>
        <p:cNvGrpSpPr/>
        <p:nvPr/>
      </p:nvGrpSpPr>
      <p:grpSpPr>
        <a:xfrm>
          <a:off x="0" y="0"/>
          <a:ext cx="0" cy="0"/>
          <a:chOff x="0" y="0"/>
          <a:chExt cx="0" cy="0"/>
        </a:xfrm>
      </p:grpSpPr>
      <p:grpSp>
        <p:nvGrpSpPr>
          <p:cNvPr id="169" name="Google Shape;169;p6"/>
          <p:cNvGrpSpPr/>
          <p:nvPr/>
        </p:nvGrpSpPr>
        <p:grpSpPr>
          <a:xfrm>
            <a:off x="0" y="1251746"/>
            <a:ext cx="12192000" cy="470435"/>
            <a:chOff x="0" y="-38100"/>
            <a:chExt cx="4816593" cy="185851"/>
          </a:xfrm>
        </p:grpSpPr>
        <p:sp>
          <p:nvSpPr>
            <p:cNvPr id="170" name="Google Shape;170;p6"/>
            <p:cNvSpPr/>
            <p:nvPr/>
          </p:nvSpPr>
          <p:spPr>
            <a:xfrm>
              <a:off x="0" y="0"/>
              <a:ext cx="4816592" cy="147751"/>
            </a:xfrm>
            <a:custGeom>
              <a:avLst/>
              <a:gdLst/>
              <a:ahLst/>
              <a:cxnLst/>
              <a:rect l="l" t="t" r="r" b="b"/>
              <a:pathLst>
                <a:path w="4816592" h="147751" extrusionOk="0">
                  <a:moveTo>
                    <a:pt x="0" y="0"/>
                  </a:moveTo>
                  <a:lnTo>
                    <a:pt x="4816592" y="0"/>
                  </a:lnTo>
                  <a:lnTo>
                    <a:pt x="4816592" y="147751"/>
                  </a:lnTo>
                  <a:lnTo>
                    <a:pt x="0" y="147751"/>
                  </a:lnTo>
                  <a:close/>
                </a:path>
              </a:pathLst>
            </a:custGeom>
            <a:gradFill>
              <a:gsLst>
                <a:gs pos="0">
                  <a:srgbClr val="81C738"/>
                </a:gs>
                <a:gs pos="33333">
                  <a:srgbClr val="FFD91C"/>
                </a:gs>
                <a:gs pos="66667">
                  <a:srgbClr val="FFD91C"/>
                </a:gs>
                <a:gs pos="100000">
                  <a:srgbClr val="EB5089"/>
                </a:gs>
              </a:gsLst>
              <a:lin ang="2700000" scaled="0"/>
            </a:gra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endParaRPr lang="en-US" sz="622"/>
            </a:p>
          </p:txBody>
        </p:sp>
        <p:sp>
          <p:nvSpPr>
            <p:cNvPr id="171" name="Google Shape;171;p6"/>
            <p:cNvSpPr txBox="1"/>
            <p:nvPr/>
          </p:nvSpPr>
          <p:spPr>
            <a:xfrm>
              <a:off x="0" y="-38100"/>
              <a:ext cx="4816593" cy="185851"/>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172" name="Google Shape;172;p6"/>
          <p:cNvSpPr txBox="1"/>
          <p:nvPr/>
        </p:nvSpPr>
        <p:spPr>
          <a:xfrm>
            <a:off x="685801" y="1792031"/>
            <a:ext cx="10905411" cy="492378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Youth Employment Training and Partnerships</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Young Parent Support and Classes</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Intergenerational Financial Education and Employment Workshops</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Job Training and Support for Employment for Single Parents</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Youth Led Community Ventures</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Youth LGBTQ+ Safe Space</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Community Kitchen with Classes</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Youth Job Training and Employment Opportunities</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Reducing Recidivism Rates </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Period Pantry for Feminine Hygiene Supplies and Education</a:t>
            </a:r>
            <a:endParaRPr sz="622"/>
          </a:p>
        </p:txBody>
      </p:sp>
      <p:sp>
        <p:nvSpPr>
          <p:cNvPr id="173" name="Google Shape;173;p6"/>
          <p:cNvSpPr txBox="1"/>
          <p:nvPr/>
        </p:nvSpPr>
        <p:spPr>
          <a:xfrm>
            <a:off x="685800" y="622300"/>
            <a:ext cx="10820400" cy="74667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40007"/>
              </a:lnSpc>
              <a:spcBef>
                <a:spcPts val="0"/>
              </a:spcBef>
              <a:spcAft>
                <a:spcPts val="0"/>
              </a:spcAft>
              <a:buNone/>
            </a:pPr>
            <a:r>
              <a:rPr lang="en-US" sz="3450" b="1" i="0" u="none" strike="noStrike" cap="none">
                <a:solidFill>
                  <a:srgbClr val="000000"/>
                </a:solidFill>
                <a:latin typeface="Arial"/>
                <a:ea typeface="Arial"/>
                <a:cs typeface="Arial"/>
                <a:sym typeface="Arial"/>
              </a:rPr>
              <a:t>The Brooklyn Ballot ($235,000</a:t>
            </a:r>
            <a:r>
              <a:rPr lang="en-US" sz="3450" b="1"/>
              <a:t>/project)</a:t>
            </a:r>
            <a:endParaRPr sz="622"/>
          </a:p>
        </p:txBody>
      </p:sp>
      <p:sp>
        <p:nvSpPr>
          <p:cNvPr id="174" name="Google Shape;174;p6"/>
          <p:cNvSpPr/>
          <p:nvPr/>
        </p:nvSpPr>
        <p:spPr>
          <a:xfrm>
            <a:off x="9184674" y="5854373"/>
            <a:ext cx="2763715" cy="635655"/>
          </a:xfrm>
          <a:custGeom>
            <a:avLst/>
            <a:gdLst/>
            <a:ahLst/>
            <a:cxnLst/>
            <a:rect l="l" t="t" r="r" b="b"/>
            <a:pathLst>
              <a:path w="4145573" h="953482" extrusionOk="0">
                <a:moveTo>
                  <a:pt x="0" y="0"/>
                </a:moveTo>
                <a:lnTo>
                  <a:pt x="4145573" y="0"/>
                </a:lnTo>
                <a:lnTo>
                  <a:pt x="4145573" y="953482"/>
                </a:lnTo>
                <a:lnTo>
                  <a:pt x="0" y="953482"/>
                </a:lnTo>
                <a:lnTo>
                  <a:pt x="0" y="0"/>
                </a:lnTo>
                <a:close/>
              </a:path>
            </a:pathLst>
          </a:custGeom>
          <a:blipFill rotWithShape="1">
            <a:blip r:embed="rId3">
              <a:alphaModFix/>
            </a:blip>
            <a:stretch>
              <a:fillRect/>
            </a:stretch>
          </a:blip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endParaRPr lang="en-US" sz="622"/>
          </a:p>
        </p:txBody>
      </p:sp>
      <p:sp>
        <p:nvSpPr>
          <p:cNvPr id="175" name="Google Shape;175;p6"/>
          <p:cNvSpPr txBox="1"/>
          <p:nvPr/>
        </p:nvSpPr>
        <p:spPr>
          <a:xfrm>
            <a:off x="8857257" y="443092"/>
            <a:ext cx="3115200" cy="86177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40000"/>
              </a:lnSpc>
              <a:spcBef>
                <a:spcPts val="0"/>
              </a:spcBef>
              <a:spcAft>
                <a:spcPts val="0"/>
              </a:spcAft>
              <a:buNone/>
            </a:pPr>
            <a:r>
              <a:rPr lang="en-US" sz="2000" b="1" i="0" u="none" strike="noStrike" cap="none">
                <a:solidFill>
                  <a:srgbClr val="2C5206"/>
                </a:solidFill>
                <a:highlight>
                  <a:srgbClr val="FFD91C"/>
                </a:highlight>
                <a:latin typeface="Roboto Mono Medium"/>
                <a:ea typeface="Roboto Mono Medium"/>
                <a:cs typeface="Roboto Mono Medium"/>
                <a:sym typeface="Roboto Mono Medium"/>
              </a:rPr>
              <a:t>The top 5 projects will be funded.</a:t>
            </a:r>
            <a:endParaRPr sz="622">
              <a:highlight>
                <a:srgbClr val="FFD91C"/>
              </a:highlight>
            </a:endParaRPr>
          </a:p>
        </p:txBody>
      </p:sp>
    </p:spTree>
    <p:extLst>
      <p:ext uri="{BB962C8B-B14F-4D97-AF65-F5344CB8AC3E}">
        <p14:creationId xmlns:p14="http://schemas.microsoft.com/office/powerpoint/2010/main" val="322210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2a057c19e2e_0_0"/>
          <p:cNvSpPr txBox="1"/>
          <p:nvPr/>
        </p:nvSpPr>
        <p:spPr>
          <a:xfrm>
            <a:off x="1300925" y="674550"/>
            <a:ext cx="8078700" cy="78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Verdana"/>
                <a:ea typeface="Verdana"/>
                <a:cs typeface="Verdana"/>
                <a:sym typeface="Verdana"/>
              </a:rPr>
              <a:t>Technology &amp; Housekeeping</a:t>
            </a:r>
            <a:endParaRPr sz="2800" b="1" i="0" u="none" strike="noStrike" cap="none">
              <a:solidFill>
                <a:schemeClr val="dk1"/>
              </a:solidFill>
              <a:latin typeface="Verdana"/>
              <a:ea typeface="Verdana"/>
              <a:cs typeface="Verdana"/>
              <a:sym typeface="Verdana"/>
            </a:endParaRPr>
          </a:p>
        </p:txBody>
      </p:sp>
      <p:sp>
        <p:nvSpPr>
          <p:cNvPr id="316" name="Google Shape;316;g2a057c19e2e_0_0"/>
          <p:cNvSpPr txBox="1"/>
          <p:nvPr/>
        </p:nvSpPr>
        <p:spPr>
          <a:xfrm>
            <a:off x="792900" y="1411650"/>
            <a:ext cx="10935600" cy="4540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1500" b="1" i="0" u="none" strike="noStrike" cap="none">
                <a:solidFill>
                  <a:schemeClr val="dk1"/>
                </a:solidFill>
                <a:highlight>
                  <a:schemeClr val="lt1"/>
                </a:highlight>
                <a:latin typeface="Verdana"/>
                <a:ea typeface="Verdana"/>
                <a:cs typeface="Verdana"/>
                <a:sym typeface="Verdana"/>
              </a:rPr>
              <a:t>To Commissioners:</a:t>
            </a:r>
            <a:endParaRPr sz="1500" b="1" i="0" u="none" strike="noStrike" cap="none">
              <a:solidFill>
                <a:schemeClr val="dk1"/>
              </a:solidFill>
              <a:highlight>
                <a:srgbClr val="FFFFFF"/>
              </a:highlight>
              <a:latin typeface="Verdana"/>
              <a:ea typeface="Verdana"/>
              <a:cs typeface="Verdana"/>
              <a:sym typeface="Verdana"/>
            </a:endParaRPr>
          </a:p>
          <a:p>
            <a:pPr marL="285750" indent="-285750">
              <a:lnSpc>
                <a:spcPct val="114999"/>
              </a:lnSpc>
              <a:buSzPts val="1500"/>
              <a:buFont typeface="Arial"/>
              <a:buChar char="•"/>
            </a:pPr>
            <a:r>
              <a:rPr lang="en-US" sz="1500" b="0" i="0" u="none" strike="noStrike" cap="none">
                <a:solidFill>
                  <a:schemeClr val="dk1"/>
                </a:solidFill>
                <a:highlight>
                  <a:srgbClr val="FFFFFF"/>
                </a:highlight>
                <a:latin typeface="Verdana"/>
                <a:ea typeface="Verdana"/>
                <a:cs typeface="Verdana"/>
                <a:sym typeface="Verdana"/>
              </a:rPr>
              <a:t>In-Person Participants:</a:t>
            </a:r>
            <a:r>
              <a:rPr lang="en-US" sz="1500">
                <a:solidFill>
                  <a:schemeClr val="dk1"/>
                </a:solidFill>
                <a:highlight>
                  <a:srgbClr val="FFFFFF"/>
                </a:highlight>
                <a:latin typeface="Verdana"/>
                <a:ea typeface="Verdana"/>
                <a:cs typeface="Verdana"/>
                <a:sym typeface="Verdana"/>
              </a:rPr>
              <a:t> </a:t>
            </a:r>
            <a:r>
              <a:rPr lang="en-US" sz="1500" b="0" i="0" u="none" strike="noStrike" cap="none">
                <a:solidFill>
                  <a:schemeClr val="dk1"/>
                </a:solidFill>
                <a:highlight>
                  <a:srgbClr val="FFFFFF"/>
                </a:highlight>
                <a:latin typeface="Verdana"/>
                <a:ea typeface="Verdana"/>
                <a:cs typeface="Verdana"/>
                <a:sym typeface="Verdana"/>
              </a:rPr>
              <a:t>Please mute your microphone when you're not speaking and turn it on when needed</a:t>
            </a:r>
            <a:endParaRPr lang="en-US" sz="1500" b="1" i="0" u="none" strike="noStrike" cap="none">
              <a:solidFill>
                <a:schemeClr val="dk1"/>
              </a:solidFill>
              <a:highlight>
                <a:srgbClr val="FFFFFF"/>
              </a:highlight>
              <a:latin typeface="Verdana"/>
              <a:ea typeface="Verdana"/>
              <a:cs typeface="Verdana"/>
              <a:sym typeface="Verdana"/>
            </a:endParaRPr>
          </a:p>
          <a:p>
            <a:pPr marL="285750" marR="0" lvl="0" indent="-285750" algn="l" rtl="0">
              <a:lnSpc>
                <a:spcPct val="114999"/>
              </a:lnSpc>
              <a:spcBef>
                <a:spcPts val="0"/>
              </a:spcBef>
              <a:spcAft>
                <a:spcPts val="0"/>
              </a:spcAft>
              <a:buClr>
                <a:srgbClr val="000000"/>
              </a:buClr>
              <a:buSzPts val="1500"/>
              <a:buFont typeface="Arial"/>
              <a:buChar char="•"/>
            </a:pPr>
            <a:r>
              <a:rPr lang="en-US" sz="1500" b="0" i="0" u="none" strike="noStrike" cap="none">
                <a:solidFill>
                  <a:schemeClr val="dk1"/>
                </a:solidFill>
                <a:highlight>
                  <a:srgbClr val="FFFFFF"/>
                </a:highlight>
                <a:latin typeface="Verdana"/>
                <a:ea typeface="Verdana"/>
                <a:cs typeface="Verdana"/>
                <a:sym typeface="Verdana"/>
              </a:rPr>
              <a:t>To Online Participants: Please mute your microphone when you're not speaking. Feel free to unmute and let us know when you'd like to offer a comment, since we cannot see you. </a:t>
            </a:r>
            <a:endParaRPr lang="en-US">
              <a:solidFill>
                <a:schemeClr val="dk1"/>
              </a:solidFill>
            </a:endParaRPr>
          </a:p>
          <a:p>
            <a:pPr marL="285750" marR="0" lvl="0" indent="-190500" algn="l" rtl="0">
              <a:lnSpc>
                <a:spcPct val="114999"/>
              </a:lnSpc>
              <a:spcBef>
                <a:spcPts val="0"/>
              </a:spcBef>
              <a:spcAft>
                <a:spcPts val="0"/>
              </a:spcAft>
              <a:buClr>
                <a:srgbClr val="000000"/>
              </a:buClr>
              <a:buSzPts val="1500"/>
              <a:buFont typeface="Arial"/>
              <a:buNone/>
            </a:pPr>
            <a:endParaRPr sz="1500" b="0" i="0" u="none" strike="noStrike" cap="none">
              <a:solidFill>
                <a:schemeClr val="dk1"/>
              </a:solidFill>
              <a:highlight>
                <a:srgbClr val="FFFFFF"/>
              </a:highlight>
              <a:latin typeface="Verdana"/>
              <a:ea typeface="Verdana"/>
              <a:cs typeface="Verdana"/>
              <a:sym typeface="Verdana"/>
            </a:endParaRPr>
          </a:p>
          <a:p>
            <a:pPr marL="0" marR="0" lvl="0" indent="0" algn="l" rtl="0">
              <a:lnSpc>
                <a:spcPct val="114999"/>
              </a:lnSpc>
              <a:spcBef>
                <a:spcPts val="0"/>
              </a:spcBef>
              <a:spcAft>
                <a:spcPts val="0"/>
              </a:spcAft>
              <a:buNone/>
            </a:pPr>
            <a:r>
              <a:rPr lang="en-US" sz="1500" b="1" i="0" u="none" strike="noStrike" cap="none">
                <a:solidFill>
                  <a:schemeClr val="dk1"/>
                </a:solidFill>
                <a:highlight>
                  <a:schemeClr val="lt1"/>
                </a:highlight>
                <a:latin typeface="Verdana"/>
                <a:ea typeface="Verdana"/>
                <a:cs typeface="Verdana"/>
                <a:sym typeface="Verdana"/>
              </a:rPr>
              <a:t>To All Participants: ​</a:t>
            </a:r>
            <a:endParaRPr sz="1500" b="1" i="0" u="none" strike="noStrike" cap="none">
              <a:solidFill>
                <a:schemeClr val="dk1"/>
              </a:solidFill>
              <a:highlight>
                <a:srgbClr val="FFFFFF"/>
              </a:highlight>
              <a:latin typeface="Verdana"/>
              <a:ea typeface="Verdana"/>
              <a:cs typeface="Verdana"/>
              <a:sym typeface="Verdana"/>
            </a:endParaRPr>
          </a:p>
          <a:p>
            <a:pPr marL="457200" marR="0" lvl="0" indent="-330200" algn="l" rtl="0">
              <a:lnSpc>
                <a:spcPct val="115000"/>
              </a:lnSpc>
              <a:spcBef>
                <a:spcPts val="0"/>
              </a:spcBef>
              <a:spcAft>
                <a:spcPts val="0"/>
              </a:spcAft>
              <a:buClr>
                <a:schemeClr val="dk1"/>
              </a:buClr>
              <a:buSzPts val="1600"/>
              <a:buFont typeface="Verdana"/>
              <a:buChar char="●"/>
            </a:pPr>
            <a:r>
              <a:rPr lang="en-US" sz="1500" b="0" i="0" u="none" strike="noStrike" cap="none">
                <a:solidFill>
                  <a:schemeClr val="dk1"/>
                </a:solidFill>
                <a:highlight>
                  <a:schemeClr val="lt1"/>
                </a:highlight>
                <a:latin typeface="Verdana"/>
                <a:ea typeface="Verdana"/>
                <a:cs typeface="Verdana"/>
                <a:sym typeface="Verdana"/>
              </a:rPr>
              <a:t>Call participants in the order they have registered for public comment prior to meeting, then during today's meeting​</a:t>
            </a:r>
            <a:endParaRPr sz="1500" b="0" i="0" u="none" strike="noStrike" cap="none">
              <a:solidFill>
                <a:schemeClr val="dk1"/>
              </a:solidFill>
              <a:highlight>
                <a:srgbClr val="FFFFFF"/>
              </a:highlight>
              <a:latin typeface="Verdana"/>
              <a:ea typeface="Verdana"/>
              <a:cs typeface="Verdana"/>
              <a:sym typeface="Verdana"/>
            </a:endParaRPr>
          </a:p>
          <a:p>
            <a:pPr marL="457200" marR="0" lvl="0" indent="-330200" algn="l" rtl="0">
              <a:lnSpc>
                <a:spcPct val="115000"/>
              </a:lnSpc>
              <a:spcBef>
                <a:spcPts val="0"/>
              </a:spcBef>
              <a:spcAft>
                <a:spcPts val="0"/>
              </a:spcAft>
              <a:buClr>
                <a:schemeClr val="dk1"/>
              </a:buClr>
              <a:buSzPts val="1600"/>
              <a:buFont typeface="Verdana"/>
              <a:buChar char="●"/>
            </a:pPr>
            <a:r>
              <a:rPr lang="en-US" sz="1500" b="0" i="0" u="none" strike="noStrike" cap="none">
                <a:solidFill>
                  <a:schemeClr val="dk1"/>
                </a:solidFill>
                <a:highlight>
                  <a:schemeClr val="lt1"/>
                </a:highlight>
                <a:latin typeface="Verdana"/>
                <a:ea typeface="Verdana"/>
                <a:cs typeface="Verdana"/>
                <a:sym typeface="Verdana"/>
              </a:rPr>
              <a:t>Closed Captioning:​ Closed Captioning will be displayed on the smaller screen​</a:t>
            </a:r>
            <a:endParaRPr sz="1500" b="0" i="0" u="none" strike="noStrike" cap="none">
              <a:solidFill>
                <a:schemeClr val="dk1"/>
              </a:solidFill>
              <a:highlight>
                <a:srgbClr val="FFFFFF"/>
              </a:highlight>
              <a:latin typeface="Verdana"/>
              <a:ea typeface="Verdana"/>
              <a:cs typeface="Verdana"/>
              <a:sym typeface="Verdana"/>
            </a:endParaRPr>
          </a:p>
          <a:p>
            <a:pPr marL="457200" marR="0" lvl="0" indent="0" algn="l" rtl="0">
              <a:lnSpc>
                <a:spcPct val="115000"/>
              </a:lnSpc>
              <a:spcBef>
                <a:spcPts val="0"/>
              </a:spcBef>
              <a:spcAft>
                <a:spcPts val="0"/>
              </a:spcAft>
              <a:buClr>
                <a:srgbClr val="000000"/>
              </a:buClr>
              <a:buSzPts val="1500"/>
              <a:buFont typeface="Arial"/>
              <a:buNone/>
            </a:pPr>
            <a:r>
              <a:rPr lang="en-US" sz="1500" b="0" i="0" u="none" strike="noStrike" cap="none">
                <a:solidFill>
                  <a:schemeClr val="dk1"/>
                </a:solidFill>
                <a:highlight>
                  <a:schemeClr val="lt1"/>
                </a:highlight>
                <a:latin typeface="Verdana"/>
                <a:ea typeface="Verdana"/>
                <a:cs typeface="Verdana"/>
                <a:sym typeface="Verdana"/>
              </a:rPr>
              <a:t>​</a:t>
            </a:r>
            <a:endParaRPr sz="1500" b="0" i="0" u="none" strike="noStrike" cap="none">
              <a:solidFill>
                <a:schemeClr val="dk1"/>
              </a:solidFill>
              <a:highlight>
                <a:srgbClr val="FFFFFF"/>
              </a:highlight>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500"/>
              <a:buFont typeface="Arial"/>
              <a:buNone/>
            </a:pPr>
            <a:r>
              <a:rPr lang="en-US" sz="1500" b="1" i="0" u="none" strike="noStrike" cap="none">
                <a:solidFill>
                  <a:schemeClr val="dk1"/>
                </a:solidFill>
                <a:highlight>
                  <a:schemeClr val="lt1"/>
                </a:highlight>
                <a:latin typeface="Verdana"/>
                <a:ea typeface="Verdana"/>
                <a:cs typeface="Verdana"/>
                <a:sym typeface="Verdana"/>
              </a:rPr>
              <a:t>To In-Person Participants:​</a:t>
            </a:r>
            <a:endParaRPr sz="1500" b="0" i="0" u="none" strike="noStrike" cap="none">
              <a:solidFill>
                <a:schemeClr val="dk1"/>
              </a:solidFill>
              <a:highlight>
                <a:srgbClr val="FFFFFF"/>
              </a:highlight>
              <a:latin typeface="Verdana"/>
              <a:ea typeface="Verdana"/>
              <a:cs typeface="Verdana"/>
              <a:sym typeface="Verdana"/>
            </a:endParaRPr>
          </a:p>
          <a:p>
            <a:pPr marL="457200" marR="0" lvl="0" indent="-330200" algn="l" rtl="0">
              <a:lnSpc>
                <a:spcPct val="115000"/>
              </a:lnSpc>
              <a:spcBef>
                <a:spcPts val="0"/>
              </a:spcBef>
              <a:spcAft>
                <a:spcPts val="0"/>
              </a:spcAft>
              <a:buClr>
                <a:schemeClr val="dk1"/>
              </a:buClr>
              <a:buSzPts val="1600"/>
              <a:buFont typeface="Verdana"/>
              <a:buChar char="●"/>
            </a:pPr>
            <a:r>
              <a:rPr lang="en-US" sz="1500" b="0" i="0" u="none" strike="noStrike" cap="none">
                <a:solidFill>
                  <a:schemeClr val="dk1"/>
                </a:solidFill>
                <a:highlight>
                  <a:schemeClr val="lt1"/>
                </a:highlight>
                <a:latin typeface="Verdana"/>
                <a:ea typeface="Verdana"/>
                <a:cs typeface="Verdana"/>
                <a:sym typeface="Verdana"/>
              </a:rPr>
              <a:t>To submit a public comment, please add your name and affiliation to the sign in sheet by the door. We will call on you to speak in order received.​</a:t>
            </a:r>
            <a:endParaRPr sz="1500" b="0" i="0" u="none" strike="noStrike" cap="none">
              <a:solidFill>
                <a:schemeClr val="dk1"/>
              </a:solidFill>
              <a:highlight>
                <a:srgbClr val="FFFFFF"/>
              </a:highlight>
              <a:latin typeface="Verdana"/>
              <a:ea typeface="Verdana"/>
              <a:cs typeface="Verdana"/>
              <a:sym typeface="Verdana"/>
            </a:endParaRPr>
          </a:p>
          <a:p>
            <a:pPr marL="457200" marR="0" lvl="0" indent="0" algn="l" rtl="0">
              <a:lnSpc>
                <a:spcPct val="115000"/>
              </a:lnSpc>
              <a:spcBef>
                <a:spcPts val="0"/>
              </a:spcBef>
              <a:spcAft>
                <a:spcPts val="0"/>
              </a:spcAft>
              <a:buClr>
                <a:srgbClr val="000000"/>
              </a:buClr>
              <a:buSzPts val="1500"/>
              <a:buFont typeface="Arial"/>
              <a:buNone/>
            </a:pPr>
            <a:endParaRPr sz="1500" b="0" i="0" u="none" strike="noStrike" cap="none">
              <a:solidFill>
                <a:schemeClr val="dk1"/>
              </a:solidFill>
              <a:highlight>
                <a:srgbClr val="FFFFFF"/>
              </a:highlight>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500"/>
              <a:buFont typeface="Arial"/>
              <a:buNone/>
            </a:pPr>
            <a:r>
              <a:rPr lang="en-US" sz="1500" b="1" i="0" u="none" strike="noStrike" cap="none">
                <a:solidFill>
                  <a:schemeClr val="dk1"/>
                </a:solidFill>
                <a:highlight>
                  <a:schemeClr val="lt1"/>
                </a:highlight>
                <a:latin typeface="Verdana"/>
                <a:ea typeface="Verdana"/>
                <a:cs typeface="Verdana"/>
                <a:sym typeface="Verdana"/>
              </a:rPr>
              <a:t>To Online Participants:​</a:t>
            </a:r>
            <a:endParaRPr sz="1500" b="0" i="0" u="none" strike="noStrike" cap="none">
              <a:solidFill>
                <a:schemeClr val="dk1"/>
              </a:solidFill>
              <a:highlight>
                <a:srgbClr val="FFFFFF"/>
              </a:highlight>
              <a:latin typeface="Verdana"/>
              <a:ea typeface="Verdana"/>
              <a:cs typeface="Verdana"/>
              <a:sym typeface="Verdana"/>
            </a:endParaRPr>
          </a:p>
          <a:p>
            <a:pPr marL="457200" marR="0" lvl="0" indent="-330200" algn="l" rtl="0">
              <a:lnSpc>
                <a:spcPct val="115000"/>
              </a:lnSpc>
              <a:spcBef>
                <a:spcPts val="0"/>
              </a:spcBef>
              <a:spcAft>
                <a:spcPts val="0"/>
              </a:spcAft>
              <a:buClr>
                <a:schemeClr val="dk1"/>
              </a:buClr>
              <a:buSzPts val="1600"/>
              <a:buFont typeface="Verdana"/>
              <a:buChar char="●"/>
            </a:pPr>
            <a:r>
              <a:rPr lang="en-US" sz="1500" b="0" i="0" u="none" strike="noStrike" cap="none">
                <a:solidFill>
                  <a:schemeClr val="dk1"/>
                </a:solidFill>
                <a:highlight>
                  <a:schemeClr val="lt1"/>
                </a:highlight>
                <a:latin typeface="Verdana"/>
                <a:ea typeface="Verdana"/>
                <a:cs typeface="Verdana"/>
                <a:sym typeface="Verdana"/>
              </a:rPr>
              <a:t>To submit a public comment, please submit your name, affiliation, and public comment via email to info@civicengagement.nyc.gov or via text to 917-587-9103. We will read comments in order received.</a:t>
            </a:r>
            <a:endParaRPr sz="1500" b="0" i="0" u="none" strike="noStrike" cap="none">
              <a:solidFill>
                <a:schemeClr val="dk1"/>
              </a:solidFill>
              <a:highlight>
                <a:srgbClr val="FFFFFF"/>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179"/>
        <p:cNvGrpSpPr/>
        <p:nvPr/>
      </p:nvGrpSpPr>
      <p:grpSpPr>
        <a:xfrm>
          <a:off x="0" y="0"/>
          <a:ext cx="0" cy="0"/>
          <a:chOff x="0" y="0"/>
          <a:chExt cx="0" cy="0"/>
        </a:xfrm>
      </p:grpSpPr>
      <p:grpSp>
        <p:nvGrpSpPr>
          <p:cNvPr id="180" name="Google Shape;180;p7"/>
          <p:cNvGrpSpPr/>
          <p:nvPr/>
        </p:nvGrpSpPr>
        <p:grpSpPr>
          <a:xfrm>
            <a:off x="0" y="1251746"/>
            <a:ext cx="12192000" cy="470435"/>
            <a:chOff x="0" y="-38100"/>
            <a:chExt cx="4816593" cy="185851"/>
          </a:xfrm>
        </p:grpSpPr>
        <p:sp>
          <p:nvSpPr>
            <p:cNvPr id="181" name="Google Shape;181;p7"/>
            <p:cNvSpPr/>
            <p:nvPr/>
          </p:nvSpPr>
          <p:spPr>
            <a:xfrm>
              <a:off x="0" y="0"/>
              <a:ext cx="4816592" cy="147751"/>
            </a:xfrm>
            <a:custGeom>
              <a:avLst/>
              <a:gdLst/>
              <a:ahLst/>
              <a:cxnLst/>
              <a:rect l="l" t="t" r="r" b="b"/>
              <a:pathLst>
                <a:path w="4816592" h="147751" extrusionOk="0">
                  <a:moveTo>
                    <a:pt x="0" y="0"/>
                  </a:moveTo>
                  <a:lnTo>
                    <a:pt x="4816592" y="0"/>
                  </a:lnTo>
                  <a:lnTo>
                    <a:pt x="4816592" y="147751"/>
                  </a:lnTo>
                  <a:lnTo>
                    <a:pt x="0" y="147751"/>
                  </a:lnTo>
                  <a:close/>
                </a:path>
              </a:pathLst>
            </a:custGeom>
            <a:gradFill>
              <a:gsLst>
                <a:gs pos="0">
                  <a:srgbClr val="81C738"/>
                </a:gs>
                <a:gs pos="33333">
                  <a:srgbClr val="FFD91C"/>
                </a:gs>
                <a:gs pos="66667">
                  <a:srgbClr val="FFD91C"/>
                </a:gs>
                <a:gs pos="100000">
                  <a:srgbClr val="EB5089"/>
                </a:gs>
              </a:gsLst>
              <a:lin ang="2700000" scaled="0"/>
            </a:gra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endParaRPr lang="en-US" sz="622"/>
            </a:p>
          </p:txBody>
        </p:sp>
        <p:sp>
          <p:nvSpPr>
            <p:cNvPr id="182" name="Google Shape;182;p7"/>
            <p:cNvSpPr txBox="1"/>
            <p:nvPr/>
          </p:nvSpPr>
          <p:spPr>
            <a:xfrm>
              <a:off x="0" y="-38100"/>
              <a:ext cx="4816593" cy="185851"/>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183" name="Google Shape;183;p7"/>
          <p:cNvSpPr txBox="1"/>
          <p:nvPr/>
        </p:nvSpPr>
        <p:spPr>
          <a:xfrm>
            <a:off x="685801" y="1792031"/>
            <a:ext cx="10905411" cy="492378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Youth Entrepreneurship Program</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Strengthening Mental Muscles</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Intergenerational Mentorships</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Cross-Cultural English classes</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Everyone Should be Able to Swim</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Start up Music Program for Children</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Parenting Classes with Childcare</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Learn to Grow and Cook Your Own Food</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Civic Education for All</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Vocational Training for Middle and High School Students</a:t>
            </a:r>
            <a:endParaRPr sz="622"/>
          </a:p>
        </p:txBody>
      </p:sp>
      <p:sp>
        <p:nvSpPr>
          <p:cNvPr id="184" name="Google Shape;184;p7"/>
          <p:cNvSpPr txBox="1"/>
          <p:nvPr/>
        </p:nvSpPr>
        <p:spPr>
          <a:xfrm>
            <a:off x="685800" y="622300"/>
            <a:ext cx="10820400" cy="74667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40007"/>
              </a:lnSpc>
              <a:spcBef>
                <a:spcPts val="0"/>
              </a:spcBef>
              <a:spcAft>
                <a:spcPts val="0"/>
              </a:spcAft>
              <a:buNone/>
            </a:pPr>
            <a:r>
              <a:rPr lang="en-US" sz="3450" b="1" i="0" u="none" strike="noStrike" cap="none">
                <a:solidFill>
                  <a:srgbClr val="000000"/>
                </a:solidFill>
                <a:latin typeface="Arial"/>
                <a:ea typeface="Arial"/>
                <a:cs typeface="Arial"/>
                <a:sym typeface="Arial"/>
              </a:rPr>
              <a:t>The Manhattan Ballot ($165,000</a:t>
            </a:r>
            <a:r>
              <a:rPr lang="en-US" sz="3450" b="1"/>
              <a:t>/project)</a:t>
            </a:r>
            <a:endParaRPr sz="622"/>
          </a:p>
        </p:txBody>
      </p:sp>
      <p:sp>
        <p:nvSpPr>
          <p:cNvPr id="185" name="Google Shape;185;p7"/>
          <p:cNvSpPr/>
          <p:nvPr/>
        </p:nvSpPr>
        <p:spPr>
          <a:xfrm>
            <a:off x="9184674" y="5854373"/>
            <a:ext cx="2763715" cy="635655"/>
          </a:xfrm>
          <a:custGeom>
            <a:avLst/>
            <a:gdLst/>
            <a:ahLst/>
            <a:cxnLst/>
            <a:rect l="l" t="t" r="r" b="b"/>
            <a:pathLst>
              <a:path w="4145573" h="953482" extrusionOk="0">
                <a:moveTo>
                  <a:pt x="0" y="0"/>
                </a:moveTo>
                <a:lnTo>
                  <a:pt x="4145573" y="0"/>
                </a:lnTo>
                <a:lnTo>
                  <a:pt x="4145573" y="953482"/>
                </a:lnTo>
                <a:lnTo>
                  <a:pt x="0" y="953482"/>
                </a:lnTo>
                <a:lnTo>
                  <a:pt x="0" y="0"/>
                </a:lnTo>
                <a:close/>
              </a:path>
            </a:pathLst>
          </a:custGeom>
          <a:blipFill rotWithShape="1">
            <a:blip r:embed="rId3">
              <a:alphaModFix/>
            </a:blip>
            <a:stretch>
              <a:fillRect/>
            </a:stretch>
          </a:blip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endParaRPr lang="en-US" sz="622"/>
          </a:p>
        </p:txBody>
      </p:sp>
      <p:sp>
        <p:nvSpPr>
          <p:cNvPr id="186" name="Google Shape;186;p7"/>
          <p:cNvSpPr txBox="1"/>
          <p:nvPr/>
        </p:nvSpPr>
        <p:spPr>
          <a:xfrm>
            <a:off x="9147543" y="443092"/>
            <a:ext cx="3115200" cy="86177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40000"/>
              </a:lnSpc>
              <a:spcBef>
                <a:spcPts val="0"/>
              </a:spcBef>
              <a:spcAft>
                <a:spcPts val="0"/>
              </a:spcAft>
              <a:buNone/>
            </a:pPr>
            <a:r>
              <a:rPr lang="en-US" sz="2000" b="1" i="0" u="none" strike="noStrike" cap="none">
                <a:solidFill>
                  <a:srgbClr val="2C5206"/>
                </a:solidFill>
                <a:highlight>
                  <a:srgbClr val="FFD91C"/>
                </a:highlight>
                <a:latin typeface="Roboto Mono Medium"/>
                <a:ea typeface="Roboto Mono Medium"/>
                <a:cs typeface="Roboto Mono Medium"/>
                <a:sym typeface="Roboto Mono Medium"/>
              </a:rPr>
              <a:t>The top </a:t>
            </a:r>
            <a:r>
              <a:rPr lang="en-US" sz="2000" b="1">
                <a:solidFill>
                  <a:srgbClr val="2C5206"/>
                </a:solidFill>
                <a:highlight>
                  <a:srgbClr val="FFD91C"/>
                </a:highlight>
                <a:latin typeface="Roboto Mono Medium"/>
                <a:ea typeface="Roboto Mono Medium"/>
                <a:cs typeface="Roboto Mono Medium"/>
                <a:sym typeface="Roboto Mono Medium"/>
              </a:rPr>
              <a:t>4</a:t>
            </a:r>
            <a:r>
              <a:rPr lang="en-US" sz="2000" b="1" i="0" u="none" strike="noStrike" cap="none">
                <a:solidFill>
                  <a:srgbClr val="2C5206"/>
                </a:solidFill>
                <a:highlight>
                  <a:srgbClr val="FFD91C"/>
                </a:highlight>
                <a:latin typeface="Roboto Mono Medium"/>
                <a:ea typeface="Roboto Mono Medium"/>
                <a:cs typeface="Roboto Mono Medium"/>
                <a:sym typeface="Roboto Mono Medium"/>
              </a:rPr>
              <a:t> projects will be funded.</a:t>
            </a:r>
            <a:endParaRPr sz="622">
              <a:highlight>
                <a:srgbClr val="FFD91C"/>
              </a:highlight>
            </a:endParaRPr>
          </a:p>
        </p:txBody>
      </p:sp>
    </p:spTree>
    <p:extLst>
      <p:ext uri="{BB962C8B-B14F-4D97-AF65-F5344CB8AC3E}">
        <p14:creationId xmlns:p14="http://schemas.microsoft.com/office/powerpoint/2010/main" val="2577240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190"/>
        <p:cNvGrpSpPr/>
        <p:nvPr/>
      </p:nvGrpSpPr>
      <p:grpSpPr>
        <a:xfrm>
          <a:off x="0" y="0"/>
          <a:ext cx="0" cy="0"/>
          <a:chOff x="0" y="0"/>
          <a:chExt cx="0" cy="0"/>
        </a:xfrm>
      </p:grpSpPr>
      <p:grpSp>
        <p:nvGrpSpPr>
          <p:cNvPr id="191" name="Google Shape;191;p8"/>
          <p:cNvGrpSpPr/>
          <p:nvPr/>
        </p:nvGrpSpPr>
        <p:grpSpPr>
          <a:xfrm>
            <a:off x="0" y="1251746"/>
            <a:ext cx="12192000" cy="470435"/>
            <a:chOff x="0" y="-38100"/>
            <a:chExt cx="4816593" cy="185851"/>
          </a:xfrm>
        </p:grpSpPr>
        <p:sp>
          <p:nvSpPr>
            <p:cNvPr id="192" name="Google Shape;192;p8"/>
            <p:cNvSpPr/>
            <p:nvPr/>
          </p:nvSpPr>
          <p:spPr>
            <a:xfrm>
              <a:off x="0" y="0"/>
              <a:ext cx="4816592" cy="147751"/>
            </a:xfrm>
            <a:custGeom>
              <a:avLst/>
              <a:gdLst/>
              <a:ahLst/>
              <a:cxnLst/>
              <a:rect l="l" t="t" r="r" b="b"/>
              <a:pathLst>
                <a:path w="4816592" h="147751" extrusionOk="0">
                  <a:moveTo>
                    <a:pt x="0" y="0"/>
                  </a:moveTo>
                  <a:lnTo>
                    <a:pt x="4816592" y="0"/>
                  </a:lnTo>
                  <a:lnTo>
                    <a:pt x="4816592" y="147751"/>
                  </a:lnTo>
                  <a:lnTo>
                    <a:pt x="0" y="147751"/>
                  </a:lnTo>
                  <a:close/>
                </a:path>
              </a:pathLst>
            </a:custGeom>
            <a:gradFill>
              <a:gsLst>
                <a:gs pos="0">
                  <a:srgbClr val="81C738"/>
                </a:gs>
                <a:gs pos="33333">
                  <a:srgbClr val="FFD91C"/>
                </a:gs>
                <a:gs pos="66667">
                  <a:srgbClr val="FFD91C"/>
                </a:gs>
                <a:gs pos="100000">
                  <a:srgbClr val="EB5089"/>
                </a:gs>
              </a:gsLst>
              <a:lin ang="2700000" scaled="0"/>
            </a:gra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endParaRPr lang="en-US" sz="622"/>
            </a:p>
          </p:txBody>
        </p:sp>
        <p:sp>
          <p:nvSpPr>
            <p:cNvPr id="193" name="Google Shape;193;p8"/>
            <p:cNvSpPr txBox="1"/>
            <p:nvPr/>
          </p:nvSpPr>
          <p:spPr>
            <a:xfrm>
              <a:off x="0" y="-38100"/>
              <a:ext cx="4816593" cy="185851"/>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194" name="Google Shape;194;p8"/>
          <p:cNvSpPr txBox="1"/>
          <p:nvPr/>
        </p:nvSpPr>
        <p:spPr>
          <a:xfrm>
            <a:off x="685801" y="1792031"/>
            <a:ext cx="10905411" cy="492378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Pathways to a Successful College Career</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Far Rockaway Community Justice Collective</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Housing Workshops for Older Adult</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Pathway to Professions for Youth</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Saving for Your Future</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Rosedale Cancer Support Network</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Speak Up NYC</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The People's Theater</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Justice-Impacted Fellowship Program</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Empowered with Opportunity</a:t>
            </a:r>
            <a:endParaRPr sz="622"/>
          </a:p>
        </p:txBody>
      </p:sp>
      <p:sp>
        <p:nvSpPr>
          <p:cNvPr id="195" name="Google Shape;195;p8"/>
          <p:cNvSpPr txBox="1"/>
          <p:nvPr/>
        </p:nvSpPr>
        <p:spPr>
          <a:xfrm>
            <a:off x="685800" y="622300"/>
            <a:ext cx="10820400" cy="74667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40007"/>
              </a:lnSpc>
              <a:spcBef>
                <a:spcPts val="0"/>
              </a:spcBef>
              <a:spcAft>
                <a:spcPts val="0"/>
              </a:spcAft>
              <a:buNone/>
            </a:pPr>
            <a:r>
              <a:rPr lang="en-US" sz="3450" b="1" i="0" u="none" strike="noStrike" cap="none">
                <a:solidFill>
                  <a:srgbClr val="000000"/>
                </a:solidFill>
                <a:latin typeface="Arial"/>
                <a:ea typeface="Arial"/>
                <a:cs typeface="Arial"/>
                <a:sym typeface="Arial"/>
              </a:rPr>
              <a:t>The Queens Ballot ($195,000</a:t>
            </a:r>
            <a:r>
              <a:rPr lang="en-US" sz="3450" b="1"/>
              <a:t>/project)</a:t>
            </a:r>
            <a:endParaRPr sz="622"/>
          </a:p>
        </p:txBody>
      </p:sp>
      <p:sp>
        <p:nvSpPr>
          <p:cNvPr id="196" name="Google Shape;196;p8"/>
          <p:cNvSpPr/>
          <p:nvPr/>
        </p:nvSpPr>
        <p:spPr>
          <a:xfrm>
            <a:off x="9184674" y="5854373"/>
            <a:ext cx="2763715" cy="635655"/>
          </a:xfrm>
          <a:custGeom>
            <a:avLst/>
            <a:gdLst/>
            <a:ahLst/>
            <a:cxnLst/>
            <a:rect l="l" t="t" r="r" b="b"/>
            <a:pathLst>
              <a:path w="4145573" h="953482" extrusionOk="0">
                <a:moveTo>
                  <a:pt x="0" y="0"/>
                </a:moveTo>
                <a:lnTo>
                  <a:pt x="4145573" y="0"/>
                </a:lnTo>
                <a:lnTo>
                  <a:pt x="4145573" y="953482"/>
                </a:lnTo>
                <a:lnTo>
                  <a:pt x="0" y="953482"/>
                </a:lnTo>
                <a:lnTo>
                  <a:pt x="0" y="0"/>
                </a:lnTo>
                <a:close/>
              </a:path>
            </a:pathLst>
          </a:custGeom>
          <a:blipFill rotWithShape="1">
            <a:blip r:embed="rId3">
              <a:alphaModFix/>
            </a:blip>
            <a:stretch>
              <a:fillRect/>
            </a:stretch>
          </a:blip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endParaRPr lang="en-US" sz="622"/>
          </a:p>
        </p:txBody>
      </p:sp>
      <p:sp>
        <p:nvSpPr>
          <p:cNvPr id="197" name="Google Shape;197;p8"/>
          <p:cNvSpPr txBox="1"/>
          <p:nvPr/>
        </p:nvSpPr>
        <p:spPr>
          <a:xfrm>
            <a:off x="8621400" y="443092"/>
            <a:ext cx="3115200" cy="86177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40000"/>
              </a:lnSpc>
              <a:spcBef>
                <a:spcPts val="0"/>
              </a:spcBef>
              <a:spcAft>
                <a:spcPts val="0"/>
              </a:spcAft>
              <a:buNone/>
            </a:pPr>
            <a:r>
              <a:rPr lang="en-US" sz="2000" b="1" i="0" u="none" strike="noStrike" cap="none">
                <a:solidFill>
                  <a:srgbClr val="2C5206"/>
                </a:solidFill>
                <a:highlight>
                  <a:srgbClr val="FFD91C"/>
                </a:highlight>
                <a:latin typeface="Roboto Mono Medium"/>
                <a:ea typeface="Roboto Mono Medium"/>
                <a:cs typeface="Roboto Mono Medium"/>
                <a:sym typeface="Roboto Mono Medium"/>
              </a:rPr>
              <a:t>The top 5 projects will be funded.</a:t>
            </a:r>
            <a:endParaRPr sz="622">
              <a:highlight>
                <a:srgbClr val="FFD91C"/>
              </a:highlight>
            </a:endParaRPr>
          </a:p>
        </p:txBody>
      </p:sp>
    </p:spTree>
    <p:extLst>
      <p:ext uri="{BB962C8B-B14F-4D97-AF65-F5344CB8AC3E}">
        <p14:creationId xmlns:p14="http://schemas.microsoft.com/office/powerpoint/2010/main" val="586722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201"/>
        <p:cNvGrpSpPr/>
        <p:nvPr/>
      </p:nvGrpSpPr>
      <p:grpSpPr>
        <a:xfrm>
          <a:off x="0" y="0"/>
          <a:ext cx="0" cy="0"/>
          <a:chOff x="0" y="0"/>
          <a:chExt cx="0" cy="0"/>
        </a:xfrm>
      </p:grpSpPr>
      <p:grpSp>
        <p:nvGrpSpPr>
          <p:cNvPr id="202" name="Google Shape;202;p9"/>
          <p:cNvGrpSpPr/>
          <p:nvPr/>
        </p:nvGrpSpPr>
        <p:grpSpPr>
          <a:xfrm>
            <a:off x="0" y="1251746"/>
            <a:ext cx="12192000" cy="470435"/>
            <a:chOff x="0" y="-38100"/>
            <a:chExt cx="4816593" cy="185851"/>
          </a:xfrm>
        </p:grpSpPr>
        <p:sp>
          <p:nvSpPr>
            <p:cNvPr id="203" name="Google Shape;203;p9"/>
            <p:cNvSpPr/>
            <p:nvPr/>
          </p:nvSpPr>
          <p:spPr>
            <a:xfrm>
              <a:off x="0" y="0"/>
              <a:ext cx="4816592" cy="147751"/>
            </a:xfrm>
            <a:custGeom>
              <a:avLst/>
              <a:gdLst/>
              <a:ahLst/>
              <a:cxnLst/>
              <a:rect l="l" t="t" r="r" b="b"/>
              <a:pathLst>
                <a:path w="4816592" h="147751" extrusionOk="0">
                  <a:moveTo>
                    <a:pt x="0" y="0"/>
                  </a:moveTo>
                  <a:lnTo>
                    <a:pt x="4816592" y="0"/>
                  </a:lnTo>
                  <a:lnTo>
                    <a:pt x="4816592" y="147751"/>
                  </a:lnTo>
                  <a:lnTo>
                    <a:pt x="0" y="147751"/>
                  </a:lnTo>
                  <a:close/>
                </a:path>
              </a:pathLst>
            </a:custGeom>
            <a:gradFill>
              <a:gsLst>
                <a:gs pos="0">
                  <a:srgbClr val="81C738"/>
                </a:gs>
                <a:gs pos="33333">
                  <a:srgbClr val="FFD91C"/>
                </a:gs>
                <a:gs pos="66667">
                  <a:srgbClr val="FFD91C"/>
                </a:gs>
                <a:gs pos="100000">
                  <a:srgbClr val="EB5089"/>
                </a:gs>
              </a:gsLst>
              <a:lin ang="2700000" scaled="0"/>
            </a:grad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endParaRPr lang="en-US" sz="622"/>
            </a:p>
          </p:txBody>
        </p:sp>
        <p:sp>
          <p:nvSpPr>
            <p:cNvPr id="204" name="Google Shape;204;p9"/>
            <p:cNvSpPr txBox="1"/>
            <p:nvPr/>
          </p:nvSpPr>
          <p:spPr>
            <a:xfrm>
              <a:off x="0" y="-38100"/>
              <a:ext cx="4816593" cy="185851"/>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205" name="Google Shape;205;p9"/>
          <p:cNvSpPr txBox="1"/>
          <p:nvPr/>
        </p:nvSpPr>
        <p:spPr>
          <a:xfrm>
            <a:off x="685801" y="1792031"/>
            <a:ext cx="10905411" cy="295427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Family, Food, and Conversation</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Staten Island Youth Internship Program</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Media Literacy Workshops</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Performance Arts Program for Youth</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Tenant Connect</a:t>
            </a:r>
            <a:endParaRPr sz="622"/>
          </a:p>
          <a:p>
            <a:pPr marL="460610" marR="0" lvl="1" indent="-230304" algn="just" rtl="0">
              <a:lnSpc>
                <a:spcPct val="150000"/>
              </a:lnSpc>
              <a:spcBef>
                <a:spcPts val="0"/>
              </a:spcBef>
              <a:spcAft>
                <a:spcPts val="0"/>
              </a:spcAft>
              <a:buClr>
                <a:srgbClr val="000000"/>
              </a:buClr>
              <a:buSzPts val="3200"/>
              <a:buFont typeface="Arial"/>
              <a:buAutoNum type="arabicPeriod"/>
            </a:pPr>
            <a:r>
              <a:rPr lang="en-US" sz="2133" b="0" i="0" u="none" strike="noStrike" cap="none">
                <a:solidFill>
                  <a:srgbClr val="000000"/>
                </a:solidFill>
                <a:latin typeface="Arial"/>
                <a:ea typeface="Arial"/>
                <a:cs typeface="Arial"/>
                <a:sym typeface="Arial"/>
              </a:rPr>
              <a:t>Drug Use and Overdose Prevention Education</a:t>
            </a:r>
            <a:endParaRPr sz="622"/>
          </a:p>
        </p:txBody>
      </p:sp>
      <p:sp>
        <p:nvSpPr>
          <p:cNvPr id="206" name="Google Shape;206;p9"/>
          <p:cNvSpPr txBox="1"/>
          <p:nvPr/>
        </p:nvSpPr>
        <p:spPr>
          <a:xfrm>
            <a:off x="685800" y="622300"/>
            <a:ext cx="10820400" cy="74667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40007"/>
              </a:lnSpc>
              <a:spcBef>
                <a:spcPts val="0"/>
              </a:spcBef>
              <a:spcAft>
                <a:spcPts val="0"/>
              </a:spcAft>
              <a:buNone/>
            </a:pPr>
            <a:r>
              <a:rPr lang="en-US" sz="3466" b="1" i="0" u="none" strike="noStrike" cap="none">
                <a:solidFill>
                  <a:srgbClr val="000000"/>
                </a:solidFill>
                <a:latin typeface="Arial"/>
                <a:ea typeface="Arial"/>
                <a:cs typeface="Arial"/>
                <a:sym typeface="Arial"/>
              </a:rPr>
              <a:t>The Staten Island Ballot ($190,000)</a:t>
            </a:r>
            <a:endParaRPr sz="622"/>
          </a:p>
        </p:txBody>
      </p:sp>
      <p:sp>
        <p:nvSpPr>
          <p:cNvPr id="207" name="Google Shape;207;p9"/>
          <p:cNvSpPr/>
          <p:nvPr/>
        </p:nvSpPr>
        <p:spPr>
          <a:xfrm>
            <a:off x="9184674" y="5854373"/>
            <a:ext cx="2763715" cy="635655"/>
          </a:xfrm>
          <a:custGeom>
            <a:avLst/>
            <a:gdLst/>
            <a:ahLst/>
            <a:cxnLst/>
            <a:rect l="l" t="t" r="r" b="b"/>
            <a:pathLst>
              <a:path w="4145573" h="953482" extrusionOk="0">
                <a:moveTo>
                  <a:pt x="0" y="0"/>
                </a:moveTo>
                <a:lnTo>
                  <a:pt x="4145573" y="0"/>
                </a:lnTo>
                <a:lnTo>
                  <a:pt x="4145573" y="953482"/>
                </a:lnTo>
                <a:lnTo>
                  <a:pt x="0" y="953482"/>
                </a:lnTo>
                <a:lnTo>
                  <a:pt x="0" y="0"/>
                </a:lnTo>
                <a:close/>
              </a:path>
            </a:pathLst>
          </a:custGeom>
          <a:blipFill rotWithShape="1">
            <a:blip r:embed="rId3">
              <a:alphaModFix/>
            </a:blip>
            <a:stretch>
              <a:fillRect/>
            </a:stretch>
          </a:blip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endParaRPr lang="en-US" sz="622"/>
          </a:p>
        </p:txBody>
      </p:sp>
      <p:sp>
        <p:nvSpPr>
          <p:cNvPr id="208" name="Google Shape;208;p9"/>
          <p:cNvSpPr txBox="1"/>
          <p:nvPr/>
        </p:nvSpPr>
        <p:spPr>
          <a:xfrm>
            <a:off x="8621400" y="443092"/>
            <a:ext cx="3115200" cy="86177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40000"/>
              </a:lnSpc>
              <a:spcBef>
                <a:spcPts val="0"/>
              </a:spcBef>
              <a:spcAft>
                <a:spcPts val="0"/>
              </a:spcAft>
              <a:buNone/>
            </a:pPr>
            <a:r>
              <a:rPr lang="en-US" sz="2000" b="1" i="0" u="none" strike="noStrike" cap="none">
                <a:solidFill>
                  <a:srgbClr val="2C5206"/>
                </a:solidFill>
                <a:highlight>
                  <a:srgbClr val="FFD91C"/>
                </a:highlight>
                <a:latin typeface="Roboto Mono Medium"/>
                <a:ea typeface="Roboto Mono Medium"/>
                <a:cs typeface="Roboto Mono Medium"/>
                <a:sym typeface="Roboto Mono Medium"/>
              </a:rPr>
              <a:t>The top project</a:t>
            </a:r>
            <a:r>
              <a:rPr lang="en-US" sz="2000" b="1">
                <a:solidFill>
                  <a:srgbClr val="2C5206"/>
                </a:solidFill>
                <a:highlight>
                  <a:srgbClr val="FFD91C"/>
                </a:highlight>
                <a:latin typeface="Roboto Mono Medium"/>
                <a:ea typeface="Roboto Mono Medium"/>
                <a:cs typeface="Roboto Mono Medium"/>
                <a:sym typeface="Roboto Mono Medium"/>
              </a:rPr>
              <a:t> </a:t>
            </a:r>
            <a:r>
              <a:rPr lang="en-US" sz="2000" b="1" i="0" u="none" strike="noStrike" cap="none">
                <a:solidFill>
                  <a:srgbClr val="2C5206"/>
                </a:solidFill>
                <a:highlight>
                  <a:srgbClr val="FFD91C"/>
                </a:highlight>
                <a:latin typeface="Roboto Mono Medium"/>
                <a:ea typeface="Roboto Mono Medium"/>
                <a:cs typeface="Roboto Mono Medium"/>
                <a:sym typeface="Roboto Mono Medium"/>
              </a:rPr>
              <a:t>will be funded.</a:t>
            </a:r>
            <a:endParaRPr sz="622">
              <a:highlight>
                <a:srgbClr val="FFD91C"/>
              </a:highlight>
            </a:endParaRPr>
          </a:p>
        </p:txBody>
      </p:sp>
    </p:spTree>
    <p:extLst>
      <p:ext uri="{BB962C8B-B14F-4D97-AF65-F5344CB8AC3E}">
        <p14:creationId xmlns:p14="http://schemas.microsoft.com/office/powerpoint/2010/main" val="1790179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PHOTO-2025-05-25-15-19-14.jpg">
            <a:extLst>
              <a:ext uri="{FF2B5EF4-FFF2-40B4-BE49-F238E27FC236}">
                <a16:creationId xmlns:a16="http://schemas.microsoft.com/office/drawing/2014/main" id="{962042E5-7D48-55B2-4532-862367A2B4B4}"/>
              </a:ext>
            </a:extLst>
          </p:cNvPr>
          <p:cNvPicPr>
            <a:picLocks noChangeAspect="1"/>
          </p:cNvPicPr>
          <p:nvPr/>
        </p:nvPicPr>
        <p:blipFill>
          <a:blip r:embed="rId2"/>
          <a:srcRect t="12163" r="1" b="8411"/>
          <a:stretch>
            <a:fillRect/>
          </a:stretch>
        </p:blipFill>
        <p:spPr>
          <a:xfrm>
            <a:off x="196731" y="170453"/>
            <a:ext cx="3794884" cy="6517096"/>
          </a:xfrm>
          <a:prstGeom prst="rect">
            <a:avLst/>
          </a:prstGeom>
        </p:spPr>
      </p:pic>
      <p:pic>
        <p:nvPicPr>
          <p:cNvPr id="7" name="Picture 6" descr="Image (8).jpg">
            <a:extLst>
              <a:ext uri="{FF2B5EF4-FFF2-40B4-BE49-F238E27FC236}">
                <a16:creationId xmlns:a16="http://schemas.microsoft.com/office/drawing/2014/main" id="{BF100AF5-7E8D-18C1-FFCC-88E9E5ABC304}"/>
              </a:ext>
            </a:extLst>
          </p:cNvPr>
          <p:cNvPicPr>
            <a:picLocks noChangeAspect="1"/>
          </p:cNvPicPr>
          <p:nvPr/>
        </p:nvPicPr>
        <p:blipFill>
          <a:blip r:embed="rId3"/>
          <a:srcRect t="6309" r="2" b="31435"/>
          <a:stretch>
            <a:fillRect/>
          </a:stretch>
        </p:blipFill>
        <p:spPr>
          <a:xfrm>
            <a:off x="4184141" y="165371"/>
            <a:ext cx="3826711" cy="3176540"/>
          </a:xfrm>
          <a:prstGeom prst="rect">
            <a:avLst/>
          </a:prstGeom>
        </p:spPr>
      </p:pic>
      <p:pic>
        <p:nvPicPr>
          <p:cNvPr id="9" name="Picture 8" descr="PHOTO-2025-05-15-13-44-25.jpg">
            <a:extLst>
              <a:ext uri="{FF2B5EF4-FFF2-40B4-BE49-F238E27FC236}">
                <a16:creationId xmlns:a16="http://schemas.microsoft.com/office/drawing/2014/main" id="{22B7C1A7-AEBB-8631-D11E-580267BD5F67}"/>
              </a:ext>
            </a:extLst>
          </p:cNvPr>
          <p:cNvPicPr>
            <a:picLocks noChangeAspect="1"/>
          </p:cNvPicPr>
          <p:nvPr/>
        </p:nvPicPr>
        <p:blipFill>
          <a:blip r:embed="rId4"/>
          <a:srcRect t="15705" r="2" b="1145"/>
          <a:stretch>
            <a:fillRect/>
          </a:stretch>
        </p:blipFill>
        <p:spPr>
          <a:xfrm>
            <a:off x="8193992" y="159910"/>
            <a:ext cx="3826711" cy="3181966"/>
          </a:xfrm>
          <a:prstGeom prst="rect">
            <a:avLst/>
          </a:prstGeom>
        </p:spPr>
      </p:pic>
      <p:pic>
        <p:nvPicPr>
          <p:cNvPr id="5" name="Picture Placeholder 4" descr="76918214-d891-453f-a11b-53f0b430c8f5.JPG">
            <a:extLst>
              <a:ext uri="{FF2B5EF4-FFF2-40B4-BE49-F238E27FC236}">
                <a16:creationId xmlns:a16="http://schemas.microsoft.com/office/drawing/2014/main" id="{EB6BA0E3-F6B1-D862-B4A3-3B34DF7801B2}"/>
              </a:ext>
            </a:extLst>
          </p:cNvPr>
          <p:cNvPicPr>
            <a:picLocks noGrp="1" noChangeAspect="1"/>
          </p:cNvPicPr>
          <p:nvPr>
            <p:ph type="pic" idx="2"/>
          </p:nvPr>
        </p:nvPicPr>
        <p:blipFill>
          <a:blip r:embed="rId5"/>
          <a:srcRect l="1466" r="8145" b="-4"/>
          <a:stretch>
            <a:fillRect/>
          </a:stretch>
        </p:blipFill>
        <p:spPr>
          <a:xfrm>
            <a:off x="4184141" y="3512234"/>
            <a:ext cx="3826711" cy="3175314"/>
          </a:xfrm>
          <a:prstGeom prst="rect">
            <a:avLst/>
          </a:prstGeom>
        </p:spPr>
      </p:pic>
      <p:pic>
        <p:nvPicPr>
          <p:cNvPr id="6" name="Picture 5" descr="3173029846510095145.JPG">
            <a:extLst>
              <a:ext uri="{FF2B5EF4-FFF2-40B4-BE49-F238E27FC236}">
                <a16:creationId xmlns:a16="http://schemas.microsoft.com/office/drawing/2014/main" id="{D1A03397-91E9-EFC4-9E79-6EC51864B54F}"/>
              </a:ext>
            </a:extLst>
          </p:cNvPr>
          <p:cNvPicPr>
            <a:picLocks noChangeAspect="1"/>
          </p:cNvPicPr>
          <p:nvPr/>
        </p:nvPicPr>
        <p:blipFill>
          <a:blip r:embed="rId6"/>
          <a:srcRect t="8199" r="2" b="29446"/>
          <a:stretch>
            <a:fillRect/>
          </a:stretch>
        </p:blipFill>
        <p:spPr>
          <a:xfrm>
            <a:off x="8193992" y="3505966"/>
            <a:ext cx="3826711" cy="3181582"/>
          </a:xfrm>
          <a:prstGeom prst="rect">
            <a:avLst/>
          </a:prstGeom>
        </p:spPr>
      </p:pic>
    </p:spTree>
    <p:extLst>
      <p:ext uri="{BB962C8B-B14F-4D97-AF65-F5344CB8AC3E}">
        <p14:creationId xmlns:p14="http://schemas.microsoft.com/office/powerpoint/2010/main" val="146223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7B5B7AD-0225-0BB4-72C0-C5A7D62A0F84}"/>
              </a:ext>
            </a:extLst>
          </p:cNvPr>
          <p:cNvPicPr>
            <a:picLocks noGrp="1" noChangeAspect="1"/>
          </p:cNvPicPr>
          <p:nvPr>
            <p:ph type="pic" idx="2"/>
          </p:nvPr>
        </p:nvPicPr>
        <p:blipFill>
          <a:blip r:embed="rId3"/>
          <a:srcRect l="15024" r="15024"/>
          <a:stretch/>
        </p:blipFill>
        <p:spPr>
          <a:xfrm rot="10800000">
            <a:off x="582707" y="3208338"/>
            <a:ext cx="3187981" cy="3377360"/>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3C9A3962-A1CC-85C3-B345-27E7BF13B5D3}"/>
              </a:ext>
            </a:extLst>
          </p:cNvPr>
          <p:cNvPicPr>
            <a:picLocks noChangeAspect="1"/>
          </p:cNvPicPr>
          <p:nvPr/>
        </p:nvPicPr>
        <p:blipFill>
          <a:blip r:embed="rId4"/>
          <a:srcRect l="5851" t="2537" r="7270" b="21447"/>
          <a:stretch>
            <a:fillRect/>
          </a:stretch>
        </p:blipFill>
        <p:spPr>
          <a:xfrm>
            <a:off x="8785411" y="3102008"/>
            <a:ext cx="2902326" cy="3487056"/>
          </a:xfrm>
          <a:prstGeom prst="rect">
            <a:avLst/>
          </a:prstGeom>
        </p:spPr>
      </p:pic>
      <p:pic>
        <p:nvPicPr>
          <p:cNvPr id="9" name="Picture 8">
            <a:extLst>
              <a:ext uri="{FF2B5EF4-FFF2-40B4-BE49-F238E27FC236}">
                <a16:creationId xmlns:a16="http://schemas.microsoft.com/office/drawing/2014/main" id="{06A61742-4014-B7E5-70E1-B4FF593CAAB2}"/>
              </a:ext>
            </a:extLst>
          </p:cNvPr>
          <p:cNvPicPr>
            <a:picLocks noChangeAspect="1"/>
          </p:cNvPicPr>
          <p:nvPr/>
        </p:nvPicPr>
        <p:blipFill>
          <a:blip r:embed="rId5"/>
          <a:stretch>
            <a:fillRect/>
          </a:stretch>
        </p:blipFill>
        <p:spPr>
          <a:xfrm>
            <a:off x="7888941" y="100853"/>
            <a:ext cx="3798795" cy="2846295"/>
          </a:xfrm>
          <a:prstGeom prst="rect">
            <a:avLst/>
          </a:prstGeom>
        </p:spPr>
      </p:pic>
      <p:pic>
        <p:nvPicPr>
          <p:cNvPr id="10" name="Picture 9">
            <a:extLst>
              <a:ext uri="{FF2B5EF4-FFF2-40B4-BE49-F238E27FC236}">
                <a16:creationId xmlns:a16="http://schemas.microsoft.com/office/drawing/2014/main" id="{4FC47EFC-8DE8-9CD3-B9AE-BE99898D9FEB}"/>
              </a:ext>
            </a:extLst>
          </p:cNvPr>
          <p:cNvPicPr>
            <a:picLocks noChangeAspect="1"/>
          </p:cNvPicPr>
          <p:nvPr/>
        </p:nvPicPr>
        <p:blipFill>
          <a:blip r:embed="rId6"/>
          <a:stretch>
            <a:fillRect/>
          </a:stretch>
        </p:blipFill>
        <p:spPr>
          <a:xfrm>
            <a:off x="4415116" y="3742766"/>
            <a:ext cx="3798796" cy="2846295"/>
          </a:xfrm>
          <a:prstGeom prst="rect">
            <a:avLst/>
          </a:prstGeom>
        </p:spPr>
      </p:pic>
      <p:pic>
        <p:nvPicPr>
          <p:cNvPr id="11" name="Picture 10">
            <a:extLst>
              <a:ext uri="{FF2B5EF4-FFF2-40B4-BE49-F238E27FC236}">
                <a16:creationId xmlns:a16="http://schemas.microsoft.com/office/drawing/2014/main" id="{09123FC7-D378-A197-840B-0570D07D1746}"/>
              </a:ext>
            </a:extLst>
          </p:cNvPr>
          <p:cNvPicPr>
            <a:picLocks noChangeAspect="1"/>
          </p:cNvPicPr>
          <p:nvPr/>
        </p:nvPicPr>
        <p:blipFill>
          <a:blip r:embed="rId7"/>
          <a:stretch>
            <a:fillRect/>
          </a:stretch>
        </p:blipFill>
        <p:spPr>
          <a:xfrm>
            <a:off x="4947396" y="100853"/>
            <a:ext cx="2734236" cy="3485029"/>
          </a:xfrm>
          <a:prstGeom prst="rect">
            <a:avLst/>
          </a:prstGeom>
        </p:spPr>
      </p:pic>
      <p:pic>
        <p:nvPicPr>
          <p:cNvPr id="13" name="Picture 12">
            <a:extLst>
              <a:ext uri="{FF2B5EF4-FFF2-40B4-BE49-F238E27FC236}">
                <a16:creationId xmlns:a16="http://schemas.microsoft.com/office/drawing/2014/main" id="{614812D7-CB0A-BD34-E9AC-FE80454DA60C}"/>
              </a:ext>
            </a:extLst>
          </p:cNvPr>
          <p:cNvPicPr>
            <a:picLocks noChangeAspect="1"/>
          </p:cNvPicPr>
          <p:nvPr/>
        </p:nvPicPr>
        <p:blipFill>
          <a:blip r:embed="rId8"/>
          <a:stretch>
            <a:fillRect/>
          </a:stretch>
        </p:blipFill>
        <p:spPr>
          <a:xfrm>
            <a:off x="582705" y="268940"/>
            <a:ext cx="3552267" cy="2678209"/>
          </a:xfrm>
          <a:prstGeom prst="rect">
            <a:avLst/>
          </a:prstGeom>
        </p:spPr>
      </p:pic>
    </p:spTree>
    <p:extLst>
      <p:ext uri="{BB962C8B-B14F-4D97-AF65-F5344CB8AC3E}">
        <p14:creationId xmlns:p14="http://schemas.microsoft.com/office/powerpoint/2010/main" val="3785944165"/>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1FF97-9F93-AA48-D5AD-DB52AD06B41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434B6CD-0AAE-F23A-D491-BE26232E36C3}"/>
              </a:ext>
            </a:extLst>
          </p:cNvPr>
          <p:cNvSpPr>
            <a:spLocks noGrp="1"/>
          </p:cNvSpPr>
          <p:nvPr>
            <p:ph type="body" idx="1"/>
          </p:nvPr>
        </p:nvSpPr>
        <p:spPr>
          <a:xfrm>
            <a:off x="741032" y="1930993"/>
            <a:ext cx="9762982" cy="3609000"/>
          </a:xfrm>
        </p:spPr>
        <p:txBody>
          <a:bodyPr/>
          <a:lstStyle/>
          <a:p>
            <a:r>
              <a:rPr lang="en-US" sz="2400" b="1"/>
              <a:t>Queens:</a:t>
            </a:r>
            <a:r>
              <a:rPr lang="en-US" sz="2400"/>
              <a:t> 4,868 Paper + 2,586 Digital = 7,455 total </a:t>
            </a:r>
          </a:p>
          <a:p>
            <a:r>
              <a:rPr lang="en-US" sz="2400" b="1"/>
              <a:t>Brooklyn:</a:t>
            </a:r>
            <a:r>
              <a:rPr lang="en-US" sz="2400"/>
              <a:t> 4,145 Paper + 1,535 Digital = 5,680 total </a:t>
            </a:r>
            <a:endParaRPr lang="en-US" sz="2400" b="1"/>
          </a:p>
          <a:p>
            <a:r>
              <a:rPr lang="en-US" sz="2400" b="1"/>
              <a:t>Bronx:</a:t>
            </a:r>
            <a:r>
              <a:rPr lang="en-US" sz="2400"/>
              <a:t> 3,475 Paper +1,435 Digital = 4,910 total </a:t>
            </a:r>
          </a:p>
          <a:p>
            <a:r>
              <a:rPr lang="en-US" sz="2400" b="1"/>
              <a:t>Staten Island:</a:t>
            </a:r>
            <a:r>
              <a:rPr lang="en-US" sz="2400"/>
              <a:t> 2,246 Paper + 698 Digital = 2,944 total </a:t>
            </a:r>
            <a:endParaRPr lang="en-US" sz="2400" b="1"/>
          </a:p>
          <a:p>
            <a:r>
              <a:rPr lang="en-US" sz="2400" b="1"/>
              <a:t>Manhattan</a:t>
            </a:r>
            <a:r>
              <a:rPr lang="en-US" sz="2400"/>
              <a:t>: 1,383 Paper + 982 Digital = 2,365 total </a:t>
            </a:r>
          </a:p>
          <a:p>
            <a:r>
              <a:rPr lang="en-US" sz="2400" b="1"/>
              <a:t>All Boroughs:</a:t>
            </a:r>
            <a:r>
              <a:rPr lang="en-US" sz="2400"/>
              <a:t> 16,119 Paper + 7,236 Digital = 23,255 Total</a:t>
            </a:r>
          </a:p>
          <a:p>
            <a:endParaRPr lang="en-US"/>
          </a:p>
        </p:txBody>
      </p:sp>
      <p:sp>
        <p:nvSpPr>
          <p:cNvPr id="4" name="Text Placeholder 3">
            <a:extLst>
              <a:ext uri="{FF2B5EF4-FFF2-40B4-BE49-F238E27FC236}">
                <a16:creationId xmlns:a16="http://schemas.microsoft.com/office/drawing/2014/main" id="{C1B694F7-CD34-2043-5EE0-E1F2FB9C2CE4}"/>
              </a:ext>
            </a:extLst>
          </p:cNvPr>
          <p:cNvSpPr>
            <a:spLocks noGrp="1"/>
          </p:cNvSpPr>
          <p:nvPr>
            <p:ph type="body" idx="3"/>
          </p:nvPr>
        </p:nvSpPr>
        <p:spPr>
          <a:xfrm>
            <a:off x="740189" y="987422"/>
            <a:ext cx="5370900" cy="731400"/>
          </a:xfrm>
        </p:spPr>
        <p:txBody>
          <a:bodyPr/>
          <a:lstStyle/>
          <a:p>
            <a:r>
              <a:rPr lang="en-US"/>
              <a:t>Votes Collected</a:t>
            </a:r>
          </a:p>
        </p:txBody>
      </p:sp>
      <p:sp>
        <p:nvSpPr>
          <p:cNvPr id="5" name="TextBox 4">
            <a:extLst>
              <a:ext uri="{FF2B5EF4-FFF2-40B4-BE49-F238E27FC236}">
                <a16:creationId xmlns:a16="http://schemas.microsoft.com/office/drawing/2014/main" id="{BF2C92D0-355D-86A2-10C5-74CC7903E731}"/>
              </a:ext>
            </a:extLst>
          </p:cNvPr>
          <p:cNvSpPr txBox="1"/>
          <p:nvPr/>
        </p:nvSpPr>
        <p:spPr>
          <a:xfrm>
            <a:off x="1354667" y="6096000"/>
            <a:ext cx="60536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a:t>Totals as of Monday 6/9/25</a:t>
            </a:r>
          </a:p>
        </p:txBody>
      </p:sp>
    </p:spTree>
    <p:extLst>
      <p:ext uri="{BB962C8B-B14F-4D97-AF65-F5344CB8AC3E}">
        <p14:creationId xmlns:p14="http://schemas.microsoft.com/office/powerpoint/2010/main" val="3733490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02472-01AF-3E8C-B5AE-766532CFB6F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926A5F2-E382-77C4-6E7A-61770362F3FE}"/>
              </a:ext>
            </a:extLst>
          </p:cNvPr>
          <p:cNvSpPr>
            <a:spLocks noGrp="1"/>
          </p:cNvSpPr>
          <p:nvPr>
            <p:ph type="body" idx="1"/>
          </p:nvPr>
        </p:nvSpPr>
        <p:spPr>
          <a:xfrm>
            <a:off x="1137180" y="2245970"/>
            <a:ext cx="9555083" cy="3330600"/>
          </a:xfrm>
        </p:spPr>
        <p:txBody>
          <a:bodyPr/>
          <a:lstStyle/>
          <a:p>
            <a:r>
              <a:rPr lang="en-US"/>
              <a:t>Ballot Boxes are placed in :</a:t>
            </a:r>
          </a:p>
          <a:p>
            <a:pPr marL="571500" indent="-342900">
              <a:buChar char="•"/>
            </a:pPr>
            <a:r>
              <a:rPr lang="en-US"/>
              <a:t>24 Queens Public Libraries</a:t>
            </a:r>
          </a:p>
          <a:p>
            <a:pPr marL="571500" indent="-342900">
              <a:buChar char="•"/>
            </a:pPr>
            <a:r>
              <a:rPr lang="en-US"/>
              <a:t>25 Brooklyn Public Libraries</a:t>
            </a:r>
          </a:p>
          <a:p>
            <a:pPr marL="571500" indent="-342900">
              <a:buChar char="•"/>
            </a:pPr>
            <a:r>
              <a:rPr lang="en-US"/>
              <a:t>46 New York Public Libraries (BX, MH, SI)</a:t>
            </a:r>
          </a:p>
          <a:p>
            <a:pPr marL="571500" indent="-342900">
              <a:buChar char="•"/>
            </a:pPr>
            <a:r>
              <a:rPr lang="en-US"/>
              <a:t>118 Additional Partner Sites across the 5 Boroughs</a:t>
            </a:r>
          </a:p>
        </p:txBody>
      </p:sp>
      <p:sp>
        <p:nvSpPr>
          <p:cNvPr id="3" name="Text Placeholder 2">
            <a:extLst>
              <a:ext uri="{FF2B5EF4-FFF2-40B4-BE49-F238E27FC236}">
                <a16:creationId xmlns:a16="http://schemas.microsoft.com/office/drawing/2014/main" id="{613BE4DC-C5C9-C8F5-5958-4A4028E94E42}"/>
              </a:ext>
            </a:extLst>
          </p:cNvPr>
          <p:cNvSpPr>
            <a:spLocks noGrp="1"/>
          </p:cNvSpPr>
          <p:nvPr>
            <p:ph type="body" idx="2"/>
          </p:nvPr>
        </p:nvSpPr>
        <p:spPr>
          <a:xfrm>
            <a:off x="1137824" y="923651"/>
            <a:ext cx="8686950" cy="1093800"/>
          </a:xfrm>
        </p:spPr>
        <p:txBody>
          <a:bodyPr/>
          <a:lstStyle/>
          <a:p>
            <a:r>
              <a:rPr lang="en-US"/>
              <a:t>Ballot Boxes</a:t>
            </a:r>
          </a:p>
        </p:txBody>
      </p:sp>
      <p:pic>
        <p:nvPicPr>
          <p:cNvPr id="4" name="Picture 3" descr="PHOTO-2025-05-15-10-40-08.jpg">
            <a:extLst>
              <a:ext uri="{FF2B5EF4-FFF2-40B4-BE49-F238E27FC236}">
                <a16:creationId xmlns:a16="http://schemas.microsoft.com/office/drawing/2014/main" id="{FC677518-0E32-F410-6E43-97046C598894}"/>
              </a:ext>
            </a:extLst>
          </p:cNvPr>
          <p:cNvPicPr>
            <a:picLocks noChangeAspect="1"/>
          </p:cNvPicPr>
          <p:nvPr/>
        </p:nvPicPr>
        <p:blipFill>
          <a:blip r:embed="rId2"/>
          <a:stretch>
            <a:fillRect/>
          </a:stretch>
        </p:blipFill>
        <p:spPr>
          <a:xfrm>
            <a:off x="7687733" y="226483"/>
            <a:ext cx="3843866" cy="3843866"/>
          </a:xfrm>
          <a:prstGeom prst="rect">
            <a:avLst/>
          </a:prstGeom>
        </p:spPr>
      </p:pic>
    </p:spTree>
    <p:extLst>
      <p:ext uri="{BB962C8B-B14F-4D97-AF65-F5344CB8AC3E}">
        <p14:creationId xmlns:p14="http://schemas.microsoft.com/office/powerpoint/2010/main" val="4151506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12B7A-E226-D426-B5AD-B540321B04E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029AB31-17BB-A1D0-610E-D8738BBC1345}"/>
              </a:ext>
            </a:extLst>
          </p:cNvPr>
          <p:cNvSpPr>
            <a:spLocks noGrp="1"/>
          </p:cNvSpPr>
          <p:nvPr>
            <p:ph type="body" idx="2"/>
          </p:nvPr>
        </p:nvSpPr>
        <p:spPr>
          <a:xfrm>
            <a:off x="1751657" y="743734"/>
            <a:ext cx="7639200" cy="786884"/>
          </a:xfrm>
        </p:spPr>
        <p:txBody>
          <a:bodyPr/>
          <a:lstStyle/>
          <a:p>
            <a:r>
              <a:rPr lang="en-US"/>
              <a:t>Schools</a:t>
            </a:r>
          </a:p>
        </p:txBody>
      </p:sp>
      <p:graphicFrame>
        <p:nvGraphicFramePr>
          <p:cNvPr id="4" name="Table 3">
            <a:extLst>
              <a:ext uri="{FF2B5EF4-FFF2-40B4-BE49-F238E27FC236}">
                <a16:creationId xmlns:a16="http://schemas.microsoft.com/office/drawing/2014/main" id="{A58D71B0-4064-6C7F-2BE4-F8F78B742514}"/>
              </a:ext>
            </a:extLst>
          </p:cNvPr>
          <p:cNvGraphicFramePr>
            <a:graphicFrameLocks noGrp="1"/>
          </p:cNvGraphicFramePr>
          <p:nvPr>
            <p:extLst>
              <p:ext uri="{D42A27DB-BD31-4B8C-83A1-F6EECF244321}">
                <p14:modId xmlns:p14="http://schemas.microsoft.com/office/powerpoint/2010/main" val="3381381263"/>
              </p:ext>
            </p:extLst>
          </p:nvPr>
        </p:nvGraphicFramePr>
        <p:xfrm>
          <a:off x="2095499" y="1545166"/>
          <a:ext cx="9650235" cy="1879599"/>
        </p:xfrm>
        <a:graphic>
          <a:graphicData uri="http://schemas.openxmlformats.org/drawingml/2006/table">
            <a:tbl>
              <a:tblPr firstRow="1" bandRow="1">
                <a:tableStyleId>{6DA69F8A-2E0C-496B-8835-7A04ED5971AC}</a:tableStyleId>
              </a:tblPr>
              <a:tblGrid>
                <a:gridCol w="6176432">
                  <a:extLst>
                    <a:ext uri="{9D8B030D-6E8A-4147-A177-3AD203B41FA5}">
                      <a16:colId xmlns:a16="http://schemas.microsoft.com/office/drawing/2014/main" val="59275067"/>
                    </a:ext>
                  </a:extLst>
                </a:gridCol>
                <a:gridCol w="3473803">
                  <a:extLst>
                    <a:ext uri="{9D8B030D-6E8A-4147-A177-3AD203B41FA5}">
                      <a16:colId xmlns:a16="http://schemas.microsoft.com/office/drawing/2014/main" val="158707291"/>
                    </a:ext>
                  </a:extLst>
                </a:gridCol>
              </a:tblGrid>
              <a:tr h="370840">
                <a:tc gridSpan="2">
                  <a:txBody>
                    <a:bodyPr/>
                    <a:lstStyle/>
                    <a:p>
                      <a:r>
                        <a:rPr lang="en-US" sz="2000" b="1">
                          <a:solidFill>
                            <a:schemeClr val="bg1"/>
                          </a:solidFill>
                          <a:latin typeface="Verdana"/>
                        </a:rPr>
                        <a:t>All School Partnerships</a:t>
                      </a:r>
                    </a:p>
                  </a:txBody>
                  <a:tcPr>
                    <a:solidFill>
                      <a:schemeClr val="accent2"/>
                    </a:solidFill>
                  </a:tcPr>
                </a:tc>
                <a:tc hMerge="1">
                  <a:txBody>
                    <a:bodyPr/>
                    <a:lstStyle/>
                    <a:p>
                      <a:endParaRPr lang="en-US"/>
                    </a:p>
                  </a:txBody>
                  <a:tcPr/>
                </a:tc>
                <a:extLst>
                  <a:ext uri="{0D108BD9-81ED-4DB2-BD59-A6C34878D82A}">
                    <a16:rowId xmlns:a16="http://schemas.microsoft.com/office/drawing/2014/main" val="3467354208"/>
                  </a:ext>
                </a:extLst>
              </a:tr>
              <a:tr h="370840">
                <a:tc>
                  <a:txBody>
                    <a:bodyPr/>
                    <a:lstStyle/>
                    <a:p>
                      <a:r>
                        <a:rPr lang="en-US" sz="1600"/>
                        <a:t>Pending School Vote Sessions</a:t>
                      </a:r>
                    </a:p>
                  </a:txBody>
                  <a:tcPr>
                    <a:solidFill>
                      <a:schemeClr val="accent2">
                        <a:lumMod val="20000"/>
                        <a:lumOff val="80000"/>
                      </a:schemeClr>
                    </a:solidFill>
                  </a:tcPr>
                </a:tc>
                <a:tc>
                  <a:txBody>
                    <a:bodyPr/>
                    <a:lstStyle/>
                    <a:p>
                      <a:pPr algn="ctr"/>
                      <a:r>
                        <a:rPr lang="en-US" sz="1600"/>
                        <a:t>5</a:t>
                      </a:r>
                    </a:p>
                  </a:txBody>
                  <a:tcPr/>
                </a:tc>
                <a:extLst>
                  <a:ext uri="{0D108BD9-81ED-4DB2-BD59-A6C34878D82A}">
                    <a16:rowId xmlns:a16="http://schemas.microsoft.com/office/drawing/2014/main" val="1013646297"/>
                  </a:ext>
                </a:extLst>
              </a:tr>
              <a:tr h="370840">
                <a:tc>
                  <a:txBody>
                    <a:bodyPr/>
                    <a:lstStyle/>
                    <a:p>
                      <a:r>
                        <a:rPr lang="en-US" sz="1600"/>
                        <a:t>School Vote Sessions w/ PB/TRIE Partners</a:t>
                      </a:r>
                    </a:p>
                  </a:txBody>
                  <a:tcPr>
                    <a:solidFill>
                      <a:schemeClr val="accent2">
                        <a:lumMod val="20000"/>
                        <a:lumOff val="80000"/>
                      </a:schemeClr>
                    </a:solidFill>
                  </a:tcPr>
                </a:tc>
                <a:tc>
                  <a:txBody>
                    <a:bodyPr/>
                    <a:lstStyle/>
                    <a:p>
                      <a:pPr algn="ctr"/>
                      <a:r>
                        <a:rPr lang="en-US" sz="1600"/>
                        <a:t>114</a:t>
                      </a:r>
                    </a:p>
                  </a:txBody>
                  <a:tcPr/>
                </a:tc>
                <a:extLst>
                  <a:ext uri="{0D108BD9-81ED-4DB2-BD59-A6C34878D82A}">
                    <a16:rowId xmlns:a16="http://schemas.microsoft.com/office/drawing/2014/main" val="2097911221"/>
                  </a:ext>
                </a:extLst>
              </a:tr>
              <a:tr h="370840">
                <a:tc>
                  <a:txBody>
                    <a:bodyPr/>
                    <a:lstStyle/>
                    <a:p>
                      <a:r>
                        <a:rPr lang="en-US" sz="1600"/>
                        <a:t>School Vote Sessions w/ Community Facilitators</a:t>
                      </a:r>
                    </a:p>
                  </a:txBody>
                  <a:tcPr>
                    <a:solidFill>
                      <a:schemeClr val="accent2">
                        <a:lumMod val="20000"/>
                        <a:lumOff val="80000"/>
                      </a:schemeClr>
                    </a:solidFill>
                  </a:tcPr>
                </a:tc>
                <a:tc>
                  <a:txBody>
                    <a:bodyPr/>
                    <a:lstStyle/>
                    <a:p>
                      <a:pPr algn="ctr"/>
                      <a:r>
                        <a:rPr lang="en-US" sz="1600"/>
                        <a:t>14</a:t>
                      </a:r>
                    </a:p>
                  </a:txBody>
                  <a:tcPr/>
                </a:tc>
                <a:extLst>
                  <a:ext uri="{0D108BD9-81ED-4DB2-BD59-A6C34878D82A}">
                    <a16:rowId xmlns:a16="http://schemas.microsoft.com/office/drawing/2014/main" val="874594577"/>
                  </a:ext>
                </a:extLst>
              </a:tr>
              <a:tr h="370839">
                <a:tc>
                  <a:txBody>
                    <a:bodyPr/>
                    <a:lstStyle/>
                    <a:p>
                      <a:pPr lvl="0">
                        <a:buNone/>
                      </a:pPr>
                      <a:r>
                        <a:rPr lang="en-US" sz="1600" b="1"/>
                        <a:t>Total # of Confirmed School Partnerships</a:t>
                      </a:r>
                    </a:p>
                  </a:txBody>
                  <a:tcPr>
                    <a:solidFill>
                      <a:schemeClr val="accent2">
                        <a:lumMod val="60000"/>
                        <a:lumOff val="40000"/>
                      </a:schemeClr>
                    </a:solidFill>
                  </a:tcPr>
                </a:tc>
                <a:tc>
                  <a:txBody>
                    <a:bodyPr/>
                    <a:lstStyle/>
                    <a:p>
                      <a:pPr lvl="0" algn="ctr">
                        <a:buNone/>
                      </a:pPr>
                      <a:r>
                        <a:rPr lang="en-US" sz="1600" b="1"/>
                        <a:t>128</a:t>
                      </a:r>
                    </a:p>
                  </a:txBody>
                  <a:tcPr/>
                </a:tc>
                <a:extLst>
                  <a:ext uri="{0D108BD9-81ED-4DB2-BD59-A6C34878D82A}">
                    <a16:rowId xmlns:a16="http://schemas.microsoft.com/office/drawing/2014/main" val="1516046396"/>
                  </a:ext>
                </a:extLst>
              </a:tr>
            </a:tbl>
          </a:graphicData>
        </a:graphic>
      </p:graphicFrame>
      <p:pic>
        <p:nvPicPr>
          <p:cNvPr id="6" name="Picture 5">
            <a:extLst>
              <a:ext uri="{FF2B5EF4-FFF2-40B4-BE49-F238E27FC236}">
                <a16:creationId xmlns:a16="http://schemas.microsoft.com/office/drawing/2014/main" id="{7ED677D5-4CD9-2DEA-0782-BB6A90509070}"/>
              </a:ext>
            </a:extLst>
          </p:cNvPr>
          <p:cNvPicPr>
            <a:picLocks noChangeAspect="1"/>
          </p:cNvPicPr>
          <p:nvPr/>
        </p:nvPicPr>
        <p:blipFill>
          <a:blip r:embed="rId2"/>
          <a:srcRect l="-149" t="40584" r="2976" b="7427"/>
          <a:stretch>
            <a:fillRect/>
          </a:stretch>
        </p:blipFill>
        <p:spPr>
          <a:xfrm>
            <a:off x="2095499" y="3630084"/>
            <a:ext cx="9650165" cy="2892710"/>
          </a:xfrm>
          <a:prstGeom prst="rect">
            <a:avLst/>
          </a:prstGeom>
          <a:ln w="57150">
            <a:solidFill>
              <a:schemeClr val="accent2"/>
            </a:solidFill>
          </a:ln>
        </p:spPr>
      </p:pic>
    </p:spTree>
    <p:extLst>
      <p:ext uri="{BB962C8B-B14F-4D97-AF65-F5344CB8AC3E}">
        <p14:creationId xmlns:p14="http://schemas.microsoft.com/office/powerpoint/2010/main" val="295069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25BF0-612F-6B29-0765-EA2F917452F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5AF754C-C69B-2FC3-0BEB-E28E592989D6}"/>
              </a:ext>
            </a:extLst>
          </p:cNvPr>
          <p:cNvSpPr>
            <a:spLocks noGrp="1"/>
          </p:cNvSpPr>
          <p:nvPr>
            <p:ph type="body" idx="2"/>
          </p:nvPr>
        </p:nvSpPr>
        <p:spPr>
          <a:xfrm>
            <a:off x="1804574" y="923651"/>
            <a:ext cx="7639200" cy="786884"/>
          </a:xfrm>
        </p:spPr>
        <p:txBody>
          <a:bodyPr/>
          <a:lstStyle/>
          <a:p>
            <a:r>
              <a:rPr lang="en-US"/>
              <a:t>Community Facilitators</a:t>
            </a:r>
          </a:p>
        </p:txBody>
      </p:sp>
      <p:graphicFrame>
        <p:nvGraphicFramePr>
          <p:cNvPr id="4" name="Table 3">
            <a:extLst>
              <a:ext uri="{FF2B5EF4-FFF2-40B4-BE49-F238E27FC236}">
                <a16:creationId xmlns:a16="http://schemas.microsoft.com/office/drawing/2014/main" id="{E8B1F821-77F3-AAFA-E27F-3C976AB06405}"/>
              </a:ext>
            </a:extLst>
          </p:cNvPr>
          <p:cNvGraphicFramePr>
            <a:graphicFrameLocks noGrp="1"/>
          </p:cNvGraphicFramePr>
          <p:nvPr>
            <p:extLst>
              <p:ext uri="{D42A27DB-BD31-4B8C-83A1-F6EECF244321}">
                <p14:modId xmlns:p14="http://schemas.microsoft.com/office/powerpoint/2010/main" val="929630186"/>
              </p:ext>
            </p:extLst>
          </p:nvPr>
        </p:nvGraphicFramePr>
        <p:xfrm>
          <a:off x="1809749" y="1915583"/>
          <a:ext cx="6136605" cy="1508759"/>
        </p:xfrm>
        <a:graphic>
          <a:graphicData uri="http://schemas.openxmlformats.org/drawingml/2006/table">
            <a:tbl>
              <a:tblPr firstRow="1" bandRow="1">
                <a:tableStyleId>{6DA69F8A-2E0C-496B-8835-7A04ED5971AC}</a:tableStyleId>
              </a:tblPr>
              <a:tblGrid>
                <a:gridCol w="3927606">
                  <a:extLst>
                    <a:ext uri="{9D8B030D-6E8A-4147-A177-3AD203B41FA5}">
                      <a16:colId xmlns:a16="http://schemas.microsoft.com/office/drawing/2014/main" val="59275067"/>
                    </a:ext>
                  </a:extLst>
                </a:gridCol>
                <a:gridCol w="2208999">
                  <a:extLst>
                    <a:ext uri="{9D8B030D-6E8A-4147-A177-3AD203B41FA5}">
                      <a16:colId xmlns:a16="http://schemas.microsoft.com/office/drawing/2014/main" val="158707291"/>
                    </a:ext>
                  </a:extLst>
                </a:gridCol>
              </a:tblGrid>
              <a:tr h="370840">
                <a:tc gridSpan="2">
                  <a:txBody>
                    <a:bodyPr/>
                    <a:lstStyle/>
                    <a:p>
                      <a:r>
                        <a:rPr lang="en-US" sz="2000" b="1">
                          <a:solidFill>
                            <a:schemeClr val="bg1"/>
                          </a:solidFill>
                          <a:latin typeface="Verdana"/>
                        </a:rPr>
                        <a:t>Vote Engagements</a:t>
                      </a:r>
                    </a:p>
                  </a:txBody>
                  <a:tcPr>
                    <a:solidFill>
                      <a:schemeClr val="accent2"/>
                    </a:solidFill>
                  </a:tcPr>
                </a:tc>
                <a:tc hMerge="1">
                  <a:txBody>
                    <a:bodyPr/>
                    <a:lstStyle/>
                    <a:p>
                      <a:endParaRPr lang="en-US"/>
                    </a:p>
                  </a:txBody>
                  <a:tcPr/>
                </a:tc>
                <a:extLst>
                  <a:ext uri="{0D108BD9-81ED-4DB2-BD59-A6C34878D82A}">
                    <a16:rowId xmlns:a16="http://schemas.microsoft.com/office/drawing/2014/main" val="3467354208"/>
                  </a:ext>
                </a:extLst>
              </a:tr>
              <a:tr h="370840">
                <a:tc>
                  <a:txBody>
                    <a:bodyPr/>
                    <a:lstStyle/>
                    <a:p>
                      <a:r>
                        <a:rPr lang="en-US" sz="1600">
                          <a:latin typeface="Verdana"/>
                        </a:rPr>
                        <a:t>Completed Vote Engagements</a:t>
                      </a:r>
                    </a:p>
                  </a:txBody>
                  <a:tcPr>
                    <a:solidFill>
                      <a:schemeClr val="accent2">
                        <a:lumMod val="20000"/>
                        <a:lumOff val="80000"/>
                      </a:schemeClr>
                    </a:solidFill>
                  </a:tcPr>
                </a:tc>
                <a:tc>
                  <a:txBody>
                    <a:bodyPr/>
                    <a:lstStyle/>
                    <a:p>
                      <a:pPr algn="ctr"/>
                      <a:r>
                        <a:rPr lang="en-US" sz="1600">
                          <a:latin typeface="Verdana"/>
                        </a:rPr>
                        <a:t>15</a:t>
                      </a:r>
                    </a:p>
                  </a:txBody>
                  <a:tcPr/>
                </a:tc>
                <a:extLst>
                  <a:ext uri="{0D108BD9-81ED-4DB2-BD59-A6C34878D82A}">
                    <a16:rowId xmlns:a16="http://schemas.microsoft.com/office/drawing/2014/main" val="1013646297"/>
                  </a:ext>
                </a:extLst>
              </a:tr>
              <a:tr h="370840">
                <a:tc>
                  <a:txBody>
                    <a:bodyPr/>
                    <a:lstStyle/>
                    <a:p>
                      <a:r>
                        <a:rPr lang="en-US" sz="1600">
                          <a:latin typeface="Verdana"/>
                        </a:rPr>
                        <a:t>Upcoming Vote Engagements</a:t>
                      </a:r>
                    </a:p>
                  </a:txBody>
                  <a:tcPr>
                    <a:solidFill>
                      <a:schemeClr val="accent2">
                        <a:lumMod val="20000"/>
                        <a:lumOff val="80000"/>
                      </a:schemeClr>
                    </a:solidFill>
                  </a:tcPr>
                </a:tc>
                <a:tc>
                  <a:txBody>
                    <a:bodyPr/>
                    <a:lstStyle/>
                    <a:p>
                      <a:pPr algn="ctr"/>
                      <a:r>
                        <a:rPr lang="en-US" sz="1600">
                          <a:latin typeface="Verdana"/>
                        </a:rPr>
                        <a:t>12</a:t>
                      </a:r>
                    </a:p>
                  </a:txBody>
                  <a:tcPr/>
                </a:tc>
                <a:extLst>
                  <a:ext uri="{0D108BD9-81ED-4DB2-BD59-A6C34878D82A}">
                    <a16:rowId xmlns:a16="http://schemas.microsoft.com/office/drawing/2014/main" val="2097911221"/>
                  </a:ext>
                </a:extLst>
              </a:tr>
              <a:tr h="370839">
                <a:tc>
                  <a:txBody>
                    <a:bodyPr/>
                    <a:lstStyle/>
                    <a:p>
                      <a:pPr lvl="0">
                        <a:buNone/>
                      </a:pPr>
                      <a:r>
                        <a:rPr lang="en-US" sz="1600" b="1">
                          <a:latin typeface="Verdana"/>
                        </a:rPr>
                        <a:t>Total # of Vote Engagements</a:t>
                      </a:r>
                    </a:p>
                  </a:txBody>
                  <a:tcPr>
                    <a:solidFill>
                      <a:schemeClr val="accent2">
                        <a:lumMod val="60000"/>
                        <a:lumOff val="40000"/>
                      </a:schemeClr>
                    </a:solidFill>
                  </a:tcPr>
                </a:tc>
                <a:tc>
                  <a:txBody>
                    <a:bodyPr/>
                    <a:lstStyle/>
                    <a:p>
                      <a:pPr lvl="0" algn="ctr">
                        <a:buNone/>
                      </a:pPr>
                      <a:r>
                        <a:rPr lang="en-US" sz="1600" b="1">
                          <a:latin typeface="Verdana"/>
                        </a:rPr>
                        <a:t>27</a:t>
                      </a:r>
                    </a:p>
                  </a:txBody>
                  <a:tcPr/>
                </a:tc>
                <a:extLst>
                  <a:ext uri="{0D108BD9-81ED-4DB2-BD59-A6C34878D82A}">
                    <a16:rowId xmlns:a16="http://schemas.microsoft.com/office/drawing/2014/main" val="1516046396"/>
                  </a:ext>
                </a:extLst>
              </a:tr>
            </a:tbl>
          </a:graphicData>
        </a:graphic>
      </p:graphicFrame>
      <p:graphicFrame>
        <p:nvGraphicFramePr>
          <p:cNvPr id="6" name="Table 5">
            <a:extLst>
              <a:ext uri="{FF2B5EF4-FFF2-40B4-BE49-F238E27FC236}">
                <a16:creationId xmlns:a16="http://schemas.microsoft.com/office/drawing/2014/main" id="{28E69714-2737-2DCA-ED31-D839D7581C3F}"/>
              </a:ext>
            </a:extLst>
          </p:cNvPr>
          <p:cNvGraphicFramePr>
            <a:graphicFrameLocks noGrp="1"/>
          </p:cNvGraphicFramePr>
          <p:nvPr>
            <p:extLst>
              <p:ext uri="{D42A27DB-BD31-4B8C-83A1-F6EECF244321}">
                <p14:modId xmlns:p14="http://schemas.microsoft.com/office/powerpoint/2010/main" val="777651318"/>
              </p:ext>
            </p:extLst>
          </p:nvPr>
        </p:nvGraphicFramePr>
        <p:xfrm>
          <a:off x="1809749" y="3947582"/>
          <a:ext cx="6136605" cy="2428238"/>
        </p:xfrm>
        <a:graphic>
          <a:graphicData uri="http://schemas.openxmlformats.org/drawingml/2006/table">
            <a:tbl>
              <a:tblPr firstRow="1" bandRow="1">
                <a:tableStyleId>{6DA69F8A-2E0C-496B-8835-7A04ED5971AC}</a:tableStyleId>
              </a:tblPr>
              <a:tblGrid>
                <a:gridCol w="3927606">
                  <a:extLst>
                    <a:ext uri="{9D8B030D-6E8A-4147-A177-3AD203B41FA5}">
                      <a16:colId xmlns:a16="http://schemas.microsoft.com/office/drawing/2014/main" val="59275067"/>
                    </a:ext>
                  </a:extLst>
                </a:gridCol>
                <a:gridCol w="2208999">
                  <a:extLst>
                    <a:ext uri="{9D8B030D-6E8A-4147-A177-3AD203B41FA5}">
                      <a16:colId xmlns:a16="http://schemas.microsoft.com/office/drawing/2014/main" val="158707291"/>
                    </a:ext>
                  </a:extLst>
                </a:gridCol>
              </a:tblGrid>
              <a:tr h="370840">
                <a:tc gridSpan="2">
                  <a:txBody>
                    <a:bodyPr/>
                    <a:lstStyle/>
                    <a:p>
                      <a:r>
                        <a:rPr lang="en-US" sz="2000" b="1">
                          <a:solidFill>
                            <a:schemeClr val="bg1"/>
                          </a:solidFill>
                          <a:latin typeface="Verdana"/>
                        </a:rPr>
                        <a:t>Vote Engagement Types</a:t>
                      </a:r>
                    </a:p>
                  </a:txBody>
                  <a:tcPr>
                    <a:solidFill>
                      <a:schemeClr val="accent2"/>
                    </a:solidFill>
                  </a:tcPr>
                </a:tc>
                <a:tc hMerge="1">
                  <a:txBody>
                    <a:bodyPr/>
                    <a:lstStyle/>
                    <a:p>
                      <a:endParaRPr lang="en-US"/>
                    </a:p>
                  </a:txBody>
                  <a:tcPr/>
                </a:tc>
                <a:extLst>
                  <a:ext uri="{0D108BD9-81ED-4DB2-BD59-A6C34878D82A}">
                    <a16:rowId xmlns:a16="http://schemas.microsoft.com/office/drawing/2014/main" val="3467354208"/>
                  </a:ext>
                </a:extLst>
              </a:tr>
              <a:tr h="370840">
                <a:tc>
                  <a:txBody>
                    <a:bodyPr/>
                    <a:lstStyle/>
                    <a:p>
                      <a:r>
                        <a:rPr lang="en-US" sz="1600">
                          <a:latin typeface="Verdana"/>
                        </a:rPr>
                        <a:t>Schools</a:t>
                      </a:r>
                    </a:p>
                  </a:txBody>
                  <a:tcPr>
                    <a:solidFill>
                      <a:schemeClr val="accent2">
                        <a:lumMod val="20000"/>
                        <a:lumOff val="80000"/>
                      </a:schemeClr>
                    </a:solidFill>
                  </a:tcPr>
                </a:tc>
                <a:tc>
                  <a:txBody>
                    <a:bodyPr/>
                    <a:lstStyle/>
                    <a:p>
                      <a:pPr algn="ctr"/>
                      <a:r>
                        <a:rPr lang="en-US" sz="1600">
                          <a:latin typeface="Verdana"/>
                        </a:rPr>
                        <a:t>15</a:t>
                      </a:r>
                    </a:p>
                  </a:txBody>
                  <a:tcPr/>
                </a:tc>
                <a:extLst>
                  <a:ext uri="{0D108BD9-81ED-4DB2-BD59-A6C34878D82A}">
                    <a16:rowId xmlns:a16="http://schemas.microsoft.com/office/drawing/2014/main" val="1013646297"/>
                  </a:ext>
                </a:extLst>
              </a:tr>
              <a:tr h="370840">
                <a:tc>
                  <a:txBody>
                    <a:bodyPr/>
                    <a:lstStyle/>
                    <a:p>
                      <a:r>
                        <a:rPr lang="en-US" sz="1600">
                          <a:latin typeface="Verdana"/>
                        </a:rPr>
                        <a:t>DFTA Older Adult Centers</a:t>
                      </a:r>
                    </a:p>
                  </a:txBody>
                  <a:tcPr>
                    <a:solidFill>
                      <a:schemeClr val="accent2">
                        <a:lumMod val="20000"/>
                        <a:lumOff val="80000"/>
                      </a:schemeClr>
                    </a:solidFill>
                  </a:tcPr>
                </a:tc>
                <a:tc>
                  <a:txBody>
                    <a:bodyPr/>
                    <a:lstStyle/>
                    <a:p>
                      <a:pPr algn="ctr"/>
                      <a:r>
                        <a:rPr lang="en-US" sz="1600">
                          <a:latin typeface="Verdana"/>
                        </a:rPr>
                        <a:t>7</a:t>
                      </a:r>
                    </a:p>
                  </a:txBody>
                  <a:tcPr/>
                </a:tc>
                <a:extLst>
                  <a:ext uri="{0D108BD9-81ED-4DB2-BD59-A6C34878D82A}">
                    <a16:rowId xmlns:a16="http://schemas.microsoft.com/office/drawing/2014/main" val="2097911221"/>
                  </a:ext>
                </a:extLst>
              </a:tr>
              <a:tr h="370840">
                <a:tc>
                  <a:txBody>
                    <a:bodyPr/>
                    <a:lstStyle/>
                    <a:p>
                      <a:r>
                        <a:rPr lang="en-US" sz="1600">
                          <a:latin typeface="Verdana"/>
                        </a:rPr>
                        <a:t>Other Community Partner </a:t>
                      </a:r>
                      <a:endParaRPr lang="en-US"/>
                    </a:p>
                    <a:p>
                      <a:pPr lvl="0">
                        <a:buNone/>
                      </a:pPr>
                      <a:r>
                        <a:rPr lang="en-US" sz="1400">
                          <a:latin typeface="Verdana"/>
                        </a:rPr>
                        <a:t>(Non-profit, community groups, etc.)</a:t>
                      </a:r>
                    </a:p>
                  </a:txBody>
                  <a:tcPr>
                    <a:solidFill>
                      <a:schemeClr val="accent2">
                        <a:lumMod val="20000"/>
                        <a:lumOff val="80000"/>
                      </a:schemeClr>
                    </a:solidFill>
                  </a:tcPr>
                </a:tc>
                <a:tc>
                  <a:txBody>
                    <a:bodyPr/>
                    <a:lstStyle/>
                    <a:p>
                      <a:pPr algn="ctr"/>
                      <a:r>
                        <a:rPr lang="en-US" sz="1600">
                          <a:latin typeface="Verdana"/>
                        </a:rPr>
                        <a:t>3</a:t>
                      </a:r>
                    </a:p>
                  </a:txBody>
                  <a:tcPr/>
                </a:tc>
                <a:extLst>
                  <a:ext uri="{0D108BD9-81ED-4DB2-BD59-A6C34878D82A}">
                    <a16:rowId xmlns:a16="http://schemas.microsoft.com/office/drawing/2014/main" val="874594577"/>
                  </a:ext>
                </a:extLst>
              </a:tr>
              <a:tr h="370839">
                <a:tc>
                  <a:txBody>
                    <a:bodyPr/>
                    <a:lstStyle/>
                    <a:p>
                      <a:pPr lvl="0">
                        <a:buNone/>
                      </a:pPr>
                      <a:r>
                        <a:rPr lang="en-US" sz="1600">
                          <a:latin typeface="Verdana"/>
                        </a:rPr>
                        <a:t>Community Events</a:t>
                      </a:r>
                    </a:p>
                  </a:txBody>
                  <a:tcPr>
                    <a:solidFill>
                      <a:schemeClr val="accent2">
                        <a:lumMod val="20000"/>
                        <a:lumOff val="80000"/>
                      </a:schemeClr>
                    </a:solidFill>
                  </a:tcPr>
                </a:tc>
                <a:tc>
                  <a:txBody>
                    <a:bodyPr/>
                    <a:lstStyle/>
                    <a:p>
                      <a:pPr lvl="0" algn="ctr">
                        <a:buNone/>
                      </a:pPr>
                      <a:r>
                        <a:rPr lang="en-US" sz="1600">
                          <a:latin typeface="Verdana"/>
                        </a:rPr>
                        <a:t>2</a:t>
                      </a:r>
                    </a:p>
                  </a:txBody>
                  <a:tcPr/>
                </a:tc>
                <a:extLst>
                  <a:ext uri="{0D108BD9-81ED-4DB2-BD59-A6C34878D82A}">
                    <a16:rowId xmlns:a16="http://schemas.microsoft.com/office/drawing/2014/main" val="544593394"/>
                  </a:ext>
                </a:extLst>
              </a:tr>
              <a:tr h="370839">
                <a:tc>
                  <a:txBody>
                    <a:bodyPr/>
                    <a:lstStyle/>
                    <a:p>
                      <a:pPr lvl="0">
                        <a:buNone/>
                      </a:pPr>
                      <a:r>
                        <a:rPr lang="en-US" sz="1600" b="1">
                          <a:latin typeface="Verdana"/>
                        </a:rPr>
                        <a:t>Total # of Vote Engagements</a:t>
                      </a:r>
                    </a:p>
                  </a:txBody>
                  <a:tcPr>
                    <a:solidFill>
                      <a:schemeClr val="accent2">
                        <a:lumMod val="60000"/>
                        <a:lumOff val="40000"/>
                      </a:schemeClr>
                    </a:solidFill>
                  </a:tcPr>
                </a:tc>
                <a:tc>
                  <a:txBody>
                    <a:bodyPr/>
                    <a:lstStyle/>
                    <a:p>
                      <a:pPr lvl="0" algn="ctr">
                        <a:buNone/>
                      </a:pPr>
                      <a:r>
                        <a:rPr lang="en-US" sz="1600" b="1">
                          <a:latin typeface="Verdana"/>
                        </a:rPr>
                        <a:t>27</a:t>
                      </a:r>
                    </a:p>
                  </a:txBody>
                  <a:tcPr/>
                </a:tc>
                <a:extLst>
                  <a:ext uri="{0D108BD9-81ED-4DB2-BD59-A6C34878D82A}">
                    <a16:rowId xmlns:a16="http://schemas.microsoft.com/office/drawing/2014/main" val="1516046396"/>
                  </a:ext>
                </a:extLst>
              </a:tr>
            </a:tbl>
          </a:graphicData>
        </a:graphic>
      </p:graphicFrame>
      <p:pic>
        <p:nvPicPr>
          <p:cNvPr id="7" name="Picture 6">
            <a:extLst>
              <a:ext uri="{FF2B5EF4-FFF2-40B4-BE49-F238E27FC236}">
                <a16:creationId xmlns:a16="http://schemas.microsoft.com/office/drawing/2014/main" id="{B883EEF4-F034-0DF7-BC16-0B2DD2CE7D01}"/>
              </a:ext>
            </a:extLst>
          </p:cNvPr>
          <p:cNvPicPr>
            <a:picLocks noChangeAspect="1"/>
          </p:cNvPicPr>
          <p:nvPr/>
        </p:nvPicPr>
        <p:blipFill>
          <a:blip r:embed="rId2"/>
          <a:stretch>
            <a:fillRect/>
          </a:stretch>
        </p:blipFill>
        <p:spPr>
          <a:xfrm>
            <a:off x="8576734" y="1910292"/>
            <a:ext cx="3113616" cy="4487333"/>
          </a:xfrm>
          <a:prstGeom prst="rect">
            <a:avLst/>
          </a:prstGeom>
          <a:ln w="57150">
            <a:solidFill>
              <a:schemeClr val="accent2"/>
            </a:solidFill>
          </a:ln>
        </p:spPr>
      </p:pic>
    </p:spTree>
    <p:extLst>
      <p:ext uri="{BB962C8B-B14F-4D97-AF65-F5344CB8AC3E}">
        <p14:creationId xmlns:p14="http://schemas.microsoft.com/office/powerpoint/2010/main" val="1873784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ADC78B0-C33F-B96F-0615-B49E5CC882E9}"/>
              </a:ext>
            </a:extLst>
          </p:cNvPr>
          <p:cNvSpPr>
            <a:spLocks noGrp="1"/>
          </p:cNvSpPr>
          <p:nvPr>
            <p:ph type="body" idx="2"/>
          </p:nvPr>
        </p:nvSpPr>
        <p:spPr>
          <a:xfrm>
            <a:off x="1804574" y="923651"/>
            <a:ext cx="8020200" cy="1093800"/>
          </a:xfrm>
        </p:spPr>
        <p:txBody>
          <a:bodyPr/>
          <a:lstStyle/>
          <a:p>
            <a:r>
              <a:rPr lang="en-US"/>
              <a:t>PB Ambassadors Update</a:t>
            </a:r>
          </a:p>
        </p:txBody>
      </p:sp>
      <p:graphicFrame>
        <p:nvGraphicFramePr>
          <p:cNvPr id="9" name="Table 8">
            <a:extLst>
              <a:ext uri="{FF2B5EF4-FFF2-40B4-BE49-F238E27FC236}">
                <a16:creationId xmlns:a16="http://schemas.microsoft.com/office/drawing/2014/main" id="{512BD37D-D04C-6492-78B7-00A2624A6380}"/>
              </a:ext>
            </a:extLst>
          </p:cNvPr>
          <p:cNvGraphicFramePr>
            <a:graphicFrameLocks noGrp="1"/>
          </p:cNvGraphicFramePr>
          <p:nvPr>
            <p:extLst>
              <p:ext uri="{D42A27DB-BD31-4B8C-83A1-F6EECF244321}">
                <p14:modId xmlns:p14="http://schemas.microsoft.com/office/powerpoint/2010/main" val="4284003742"/>
              </p:ext>
            </p:extLst>
          </p:nvPr>
        </p:nvGraphicFramePr>
        <p:xfrm>
          <a:off x="2011680" y="2203244"/>
          <a:ext cx="8628227" cy="2682240"/>
        </p:xfrm>
        <a:graphic>
          <a:graphicData uri="http://schemas.openxmlformats.org/drawingml/2006/table">
            <a:tbl>
              <a:tblPr firstRow="1" bandRow="1">
                <a:tableStyleId>{6DA69F8A-2E0C-496B-8835-7A04ED5971AC}</a:tableStyleId>
              </a:tblPr>
              <a:tblGrid>
                <a:gridCol w="2722879">
                  <a:extLst>
                    <a:ext uri="{9D8B030D-6E8A-4147-A177-3AD203B41FA5}">
                      <a16:colId xmlns:a16="http://schemas.microsoft.com/office/drawing/2014/main" val="3697044249"/>
                    </a:ext>
                  </a:extLst>
                </a:gridCol>
                <a:gridCol w="3257176">
                  <a:extLst>
                    <a:ext uri="{9D8B030D-6E8A-4147-A177-3AD203B41FA5}">
                      <a16:colId xmlns:a16="http://schemas.microsoft.com/office/drawing/2014/main" val="72090833"/>
                    </a:ext>
                  </a:extLst>
                </a:gridCol>
                <a:gridCol w="2648172">
                  <a:extLst>
                    <a:ext uri="{9D8B030D-6E8A-4147-A177-3AD203B41FA5}">
                      <a16:colId xmlns:a16="http://schemas.microsoft.com/office/drawing/2014/main" val="3415497480"/>
                    </a:ext>
                  </a:extLst>
                </a:gridCol>
              </a:tblGrid>
              <a:tr h="370840">
                <a:tc>
                  <a:txBody>
                    <a:bodyPr/>
                    <a:lstStyle/>
                    <a:p>
                      <a:endParaRPr lang="en-US" sz="2000"/>
                    </a:p>
                  </a:txBody>
                  <a:tcPr>
                    <a:solidFill>
                      <a:srgbClr val="92D050"/>
                    </a:solidFill>
                  </a:tcPr>
                </a:tc>
                <a:tc>
                  <a:txBody>
                    <a:bodyPr/>
                    <a:lstStyle/>
                    <a:p>
                      <a:pPr lvl="0" algn="ctr">
                        <a:buNone/>
                      </a:pPr>
                      <a:r>
                        <a:rPr lang="en-US" sz="2000" b="1">
                          <a:solidFill>
                            <a:schemeClr val="bg1"/>
                          </a:solidFill>
                        </a:rPr>
                        <a:t>Volunteer Recruitment Goal</a:t>
                      </a:r>
                    </a:p>
                  </a:txBody>
                  <a:tcPr>
                    <a:solidFill>
                      <a:srgbClr val="92D050"/>
                    </a:solidFill>
                  </a:tcPr>
                </a:tc>
                <a:tc>
                  <a:txBody>
                    <a:bodyPr/>
                    <a:lstStyle/>
                    <a:p>
                      <a:pPr algn="ctr"/>
                      <a:r>
                        <a:rPr lang="en-US" sz="2000" b="1">
                          <a:solidFill>
                            <a:schemeClr val="bg1"/>
                          </a:solidFill>
                        </a:rPr>
                        <a:t>Volunteers Recruited</a:t>
                      </a:r>
                    </a:p>
                  </a:txBody>
                  <a:tcPr>
                    <a:solidFill>
                      <a:srgbClr val="92D050"/>
                    </a:solidFill>
                  </a:tcPr>
                </a:tc>
                <a:extLst>
                  <a:ext uri="{0D108BD9-81ED-4DB2-BD59-A6C34878D82A}">
                    <a16:rowId xmlns:a16="http://schemas.microsoft.com/office/drawing/2014/main" val="2150417062"/>
                  </a:ext>
                </a:extLst>
              </a:tr>
              <a:tr h="370840">
                <a:tc>
                  <a:txBody>
                    <a:bodyPr/>
                    <a:lstStyle/>
                    <a:p>
                      <a:r>
                        <a:rPr lang="en-US" sz="2000"/>
                        <a:t>Bronx</a:t>
                      </a:r>
                    </a:p>
                  </a:txBody>
                  <a:tcPr/>
                </a:tc>
                <a:tc>
                  <a:txBody>
                    <a:bodyPr/>
                    <a:lstStyle/>
                    <a:p>
                      <a:pPr algn="ctr"/>
                      <a:r>
                        <a:rPr lang="en-US" sz="2000"/>
                        <a:t>4</a:t>
                      </a:r>
                    </a:p>
                  </a:txBody>
                  <a:tcPr/>
                </a:tc>
                <a:tc>
                  <a:txBody>
                    <a:bodyPr/>
                    <a:lstStyle/>
                    <a:p>
                      <a:pPr algn="ctr"/>
                      <a:r>
                        <a:rPr lang="en-US" sz="2000"/>
                        <a:t>5</a:t>
                      </a:r>
                    </a:p>
                  </a:txBody>
                  <a:tcPr/>
                </a:tc>
                <a:extLst>
                  <a:ext uri="{0D108BD9-81ED-4DB2-BD59-A6C34878D82A}">
                    <a16:rowId xmlns:a16="http://schemas.microsoft.com/office/drawing/2014/main" val="2184144823"/>
                  </a:ext>
                </a:extLst>
              </a:tr>
              <a:tr h="370840">
                <a:tc>
                  <a:txBody>
                    <a:bodyPr/>
                    <a:lstStyle/>
                    <a:p>
                      <a:r>
                        <a:rPr lang="en-US" sz="2000"/>
                        <a:t>Brooklyn</a:t>
                      </a:r>
                    </a:p>
                  </a:txBody>
                  <a:tcPr/>
                </a:tc>
                <a:tc>
                  <a:txBody>
                    <a:bodyPr/>
                    <a:lstStyle/>
                    <a:p>
                      <a:pPr algn="ctr"/>
                      <a:r>
                        <a:rPr lang="en-US" sz="2000"/>
                        <a:t>8</a:t>
                      </a:r>
                    </a:p>
                  </a:txBody>
                  <a:tcPr/>
                </a:tc>
                <a:tc>
                  <a:txBody>
                    <a:bodyPr/>
                    <a:lstStyle/>
                    <a:p>
                      <a:pPr algn="ctr"/>
                      <a:r>
                        <a:rPr lang="en-US" sz="2000"/>
                        <a:t>7</a:t>
                      </a:r>
                    </a:p>
                  </a:txBody>
                  <a:tcPr/>
                </a:tc>
                <a:extLst>
                  <a:ext uri="{0D108BD9-81ED-4DB2-BD59-A6C34878D82A}">
                    <a16:rowId xmlns:a16="http://schemas.microsoft.com/office/drawing/2014/main" val="1047661222"/>
                  </a:ext>
                </a:extLst>
              </a:tr>
              <a:tr h="370840">
                <a:tc>
                  <a:txBody>
                    <a:bodyPr/>
                    <a:lstStyle/>
                    <a:p>
                      <a:r>
                        <a:rPr lang="en-US" sz="2000"/>
                        <a:t>Manhattan</a:t>
                      </a:r>
                    </a:p>
                  </a:txBody>
                  <a:tcPr/>
                </a:tc>
                <a:tc>
                  <a:txBody>
                    <a:bodyPr/>
                    <a:lstStyle/>
                    <a:p>
                      <a:pPr algn="ctr"/>
                      <a:r>
                        <a:rPr lang="en-US" sz="2000"/>
                        <a:t>8</a:t>
                      </a:r>
                    </a:p>
                  </a:txBody>
                  <a:tcPr/>
                </a:tc>
                <a:tc>
                  <a:txBody>
                    <a:bodyPr/>
                    <a:lstStyle/>
                    <a:p>
                      <a:pPr algn="ctr"/>
                      <a:r>
                        <a:rPr lang="en-US" sz="2000"/>
                        <a:t>6</a:t>
                      </a:r>
                    </a:p>
                  </a:txBody>
                  <a:tcPr/>
                </a:tc>
                <a:extLst>
                  <a:ext uri="{0D108BD9-81ED-4DB2-BD59-A6C34878D82A}">
                    <a16:rowId xmlns:a16="http://schemas.microsoft.com/office/drawing/2014/main" val="830749940"/>
                  </a:ext>
                </a:extLst>
              </a:tr>
              <a:tr h="370840">
                <a:tc>
                  <a:txBody>
                    <a:bodyPr/>
                    <a:lstStyle/>
                    <a:p>
                      <a:r>
                        <a:rPr lang="en-US" sz="2000"/>
                        <a:t>Queens</a:t>
                      </a:r>
                    </a:p>
                  </a:txBody>
                  <a:tcPr/>
                </a:tc>
                <a:tc>
                  <a:txBody>
                    <a:bodyPr/>
                    <a:lstStyle/>
                    <a:p>
                      <a:pPr algn="ctr"/>
                      <a:r>
                        <a:rPr lang="en-US" sz="2000"/>
                        <a:t>8</a:t>
                      </a:r>
                    </a:p>
                  </a:txBody>
                  <a:tcPr/>
                </a:tc>
                <a:tc>
                  <a:txBody>
                    <a:bodyPr/>
                    <a:lstStyle/>
                    <a:p>
                      <a:pPr algn="ctr"/>
                      <a:r>
                        <a:rPr lang="en-US" sz="2000"/>
                        <a:t>5</a:t>
                      </a:r>
                    </a:p>
                  </a:txBody>
                  <a:tcPr/>
                </a:tc>
                <a:extLst>
                  <a:ext uri="{0D108BD9-81ED-4DB2-BD59-A6C34878D82A}">
                    <a16:rowId xmlns:a16="http://schemas.microsoft.com/office/drawing/2014/main" val="2930911816"/>
                  </a:ext>
                </a:extLst>
              </a:tr>
              <a:tr h="370840">
                <a:tc>
                  <a:txBody>
                    <a:bodyPr/>
                    <a:lstStyle/>
                    <a:p>
                      <a:r>
                        <a:rPr lang="en-US" sz="2000"/>
                        <a:t>Staten Island</a:t>
                      </a:r>
                      <a:endParaRPr lang="en-US" sz="2000" err="1"/>
                    </a:p>
                  </a:txBody>
                  <a:tcPr/>
                </a:tc>
                <a:tc>
                  <a:txBody>
                    <a:bodyPr/>
                    <a:lstStyle/>
                    <a:p>
                      <a:pPr algn="ctr"/>
                      <a:r>
                        <a:rPr lang="en-US" sz="2000"/>
                        <a:t>2</a:t>
                      </a:r>
                    </a:p>
                  </a:txBody>
                  <a:tcPr/>
                </a:tc>
                <a:tc>
                  <a:txBody>
                    <a:bodyPr/>
                    <a:lstStyle/>
                    <a:p>
                      <a:pPr algn="ctr"/>
                      <a:r>
                        <a:rPr lang="en-US" sz="2000"/>
                        <a:t>2</a:t>
                      </a:r>
                    </a:p>
                  </a:txBody>
                  <a:tcPr/>
                </a:tc>
                <a:extLst>
                  <a:ext uri="{0D108BD9-81ED-4DB2-BD59-A6C34878D82A}">
                    <a16:rowId xmlns:a16="http://schemas.microsoft.com/office/drawing/2014/main" val="1953881907"/>
                  </a:ext>
                </a:extLst>
              </a:tr>
            </a:tbl>
          </a:graphicData>
        </a:graphic>
      </p:graphicFrame>
      <p:sp>
        <p:nvSpPr>
          <p:cNvPr id="10" name="TextBox 9">
            <a:extLst>
              <a:ext uri="{FF2B5EF4-FFF2-40B4-BE49-F238E27FC236}">
                <a16:creationId xmlns:a16="http://schemas.microsoft.com/office/drawing/2014/main" id="{AA924F2C-449F-B987-D8C9-DF0C18B957E1}"/>
              </a:ext>
            </a:extLst>
          </p:cNvPr>
          <p:cNvSpPr txBox="1"/>
          <p:nvPr/>
        </p:nvSpPr>
        <p:spPr>
          <a:xfrm>
            <a:off x="7605058" y="5498352"/>
            <a:ext cx="262964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Original goal 32 volunteers to cover 5 boroughs.</a:t>
            </a:r>
          </a:p>
        </p:txBody>
      </p:sp>
    </p:spTree>
    <p:extLst>
      <p:ext uri="{BB962C8B-B14F-4D97-AF65-F5344CB8AC3E}">
        <p14:creationId xmlns:p14="http://schemas.microsoft.com/office/powerpoint/2010/main" val="3668679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6"/>
          <p:cNvSpPr txBox="1"/>
          <p:nvPr/>
        </p:nvSpPr>
        <p:spPr>
          <a:xfrm>
            <a:off x="1445475" y="1329600"/>
            <a:ext cx="9369000" cy="49776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chemeClr val="dk1"/>
              </a:buClr>
              <a:buSzPts val="1800"/>
              <a:buFont typeface="Verdana"/>
              <a:buAutoNum type="arabicPeriod"/>
            </a:pPr>
            <a:r>
              <a:rPr lang="en-US" sz="1800" b="0" i="0" u="none" strike="noStrike" cap="none">
                <a:solidFill>
                  <a:schemeClr val="tx1"/>
                </a:solidFill>
                <a:highlight>
                  <a:schemeClr val="lt1"/>
                </a:highlight>
                <a:latin typeface="Verdana"/>
                <a:ea typeface="Verdana"/>
                <a:cs typeface="Verdana"/>
                <a:sym typeface="Verdana"/>
              </a:rPr>
              <a:t>Attendance​</a:t>
            </a:r>
            <a:endParaRPr lang="en-US" sz="1800" b="0" i="0" u="none" strike="noStrike" cap="none">
              <a:solidFill>
                <a:schemeClr val="tx1"/>
              </a:solidFill>
              <a:highlight>
                <a:srgbClr val="FFFFFF"/>
              </a:highlight>
              <a:latin typeface="Verdana"/>
              <a:ea typeface="Verdana"/>
              <a:cs typeface="Verdana"/>
            </a:endParaRPr>
          </a:p>
          <a:p>
            <a:pPr marL="457200" indent="-342900">
              <a:lnSpc>
                <a:spcPct val="115000"/>
              </a:lnSpc>
              <a:spcBef>
                <a:spcPts val="1000"/>
              </a:spcBef>
              <a:buClr>
                <a:schemeClr val="dk1"/>
              </a:buClr>
              <a:buSzPts val="1800"/>
              <a:buFont typeface="Verdana"/>
              <a:buAutoNum type="arabicPeriod"/>
            </a:pPr>
            <a:r>
              <a:rPr lang="en-US" sz="1800" b="0" i="0" u="none" strike="noStrike" cap="none">
                <a:solidFill>
                  <a:schemeClr val="tx1"/>
                </a:solidFill>
                <a:highlight>
                  <a:schemeClr val="lt1"/>
                </a:highlight>
                <a:latin typeface="Verdana"/>
                <a:ea typeface="Verdana"/>
                <a:cs typeface="Verdana"/>
                <a:sym typeface="Verdana"/>
              </a:rPr>
              <a:t>Approval of Meeting Minutes from </a:t>
            </a:r>
            <a:r>
              <a:rPr lang="en-US" sz="1800">
                <a:solidFill>
                  <a:schemeClr val="tx1"/>
                </a:solidFill>
                <a:highlight>
                  <a:schemeClr val="lt1"/>
                </a:highlight>
                <a:latin typeface="Verdana"/>
                <a:ea typeface="Verdana"/>
                <a:cs typeface="Verdana"/>
                <a:sym typeface="Verdana"/>
              </a:rPr>
              <a:t>April 3, 2025</a:t>
            </a:r>
            <a:endParaRPr sz="1800" b="0" i="0" u="none" strike="noStrike" cap="none">
              <a:solidFill>
                <a:schemeClr val="tx1"/>
              </a:solidFill>
              <a:highlight>
                <a:schemeClr val="lt1"/>
              </a:highlight>
              <a:latin typeface="Verdana"/>
              <a:ea typeface="Verdana"/>
              <a:cs typeface="Verdana"/>
              <a:sym typeface="Verdana"/>
            </a:endParaRPr>
          </a:p>
          <a:p>
            <a:pPr marL="457200" indent="-342900">
              <a:lnSpc>
                <a:spcPct val="114999"/>
              </a:lnSpc>
              <a:spcBef>
                <a:spcPts val="1000"/>
              </a:spcBef>
              <a:buClr>
                <a:schemeClr val="dk1"/>
              </a:buClr>
              <a:buSzPts val="1800"/>
              <a:buAutoNum type="arabicPeriod"/>
            </a:pPr>
            <a:r>
              <a:rPr lang="en-US" sz="1800">
                <a:solidFill>
                  <a:schemeClr val="tx1"/>
                </a:solidFill>
                <a:highlight>
                  <a:schemeClr val="lt1"/>
                </a:highlight>
                <a:latin typeface="Verdana"/>
                <a:ea typeface="Verdana"/>
                <a:cs typeface="Verdana"/>
                <a:sym typeface="Verdana"/>
              </a:rPr>
              <a:t>Poll Site Resolution - Vote</a:t>
            </a:r>
            <a:endParaRPr sz="1800">
              <a:solidFill>
                <a:schemeClr val="tx1"/>
              </a:solidFill>
              <a:highlight>
                <a:srgbClr val="FFFFFF"/>
              </a:highlight>
              <a:latin typeface="Verdana"/>
              <a:ea typeface="Verdana"/>
              <a:cs typeface="Verdana"/>
            </a:endParaRPr>
          </a:p>
          <a:p>
            <a:pPr marL="457200" marR="0" lvl="0" indent="-342900" algn="l" rtl="0">
              <a:lnSpc>
                <a:spcPct val="115000"/>
              </a:lnSpc>
              <a:spcBef>
                <a:spcPts val="1000"/>
              </a:spcBef>
              <a:spcAft>
                <a:spcPts val="0"/>
              </a:spcAft>
              <a:buClr>
                <a:schemeClr val="dk1"/>
              </a:buClr>
              <a:buSzPts val="1800"/>
              <a:buFont typeface="Verdana"/>
              <a:buAutoNum type="arabicPeriod"/>
            </a:pPr>
            <a:r>
              <a:rPr lang="en-US" sz="1800" b="0" i="0" u="none" strike="noStrike" cap="none">
                <a:solidFill>
                  <a:schemeClr val="tx1"/>
                </a:solidFill>
                <a:highlight>
                  <a:schemeClr val="lt1"/>
                </a:highlight>
                <a:latin typeface="Verdana"/>
                <a:ea typeface="Verdana"/>
                <a:cs typeface="Verdana"/>
                <a:sym typeface="Verdana"/>
              </a:rPr>
              <a:t>Program Updates</a:t>
            </a:r>
            <a:endParaRPr sz="1800" b="0" i="0" u="none" strike="noStrike" cap="none">
              <a:solidFill>
                <a:schemeClr val="tx1"/>
              </a:solidFill>
              <a:highlight>
                <a:srgbClr val="FFFFFF"/>
              </a:highlight>
              <a:latin typeface="Verdana"/>
              <a:ea typeface="Verdana"/>
              <a:cs typeface="Verdana"/>
            </a:endParaRPr>
          </a:p>
          <a:p>
            <a:pPr marL="914400" lvl="1" indent="-330200">
              <a:lnSpc>
                <a:spcPct val="114999"/>
              </a:lnSpc>
              <a:buClr>
                <a:schemeClr val="dk1"/>
              </a:buClr>
              <a:buSzPts val="1800"/>
              <a:buFont typeface="Verdana,Sans-Serif"/>
              <a:buChar char="○"/>
            </a:pPr>
            <a:r>
              <a:rPr lang="en-US" sz="1700">
                <a:solidFill>
                  <a:schemeClr val="tx1"/>
                </a:solidFill>
                <a:highlight>
                  <a:srgbClr val="FFFFFF"/>
                </a:highlight>
                <a:latin typeface="Verdana"/>
                <a:ea typeface="Verdana"/>
                <a:cs typeface="Verdana"/>
              </a:rPr>
              <a:t>Voter Language Assistance </a:t>
            </a:r>
          </a:p>
          <a:p>
            <a:pPr marL="914400" lvl="1" indent="-330200">
              <a:lnSpc>
                <a:spcPct val="114999"/>
              </a:lnSpc>
              <a:buClr>
                <a:schemeClr val="dk1"/>
              </a:buClr>
              <a:buSzPts val="1800"/>
              <a:buFont typeface="Verdana,Sans-Serif"/>
              <a:buChar char="○"/>
            </a:pPr>
            <a:r>
              <a:rPr lang="en-US" sz="1700">
                <a:solidFill>
                  <a:schemeClr val="tx1"/>
                </a:solidFill>
                <a:highlight>
                  <a:srgbClr val="FFFFFF"/>
                </a:highlight>
                <a:latin typeface="Verdana"/>
                <a:ea typeface="Verdana"/>
                <a:cs typeface="Verdana"/>
              </a:rPr>
              <a:t>The People’s Money Participatory Budgeting</a:t>
            </a:r>
            <a:endParaRPr lang="en-US">
              <a:solidFill>
                <a:schemeClr val="tx1"/>
              </a:solidFill>
              <a:ea typeface="Verdana"/>
            </a:endParaRPr>
          </a:p>
          <a:p>
            <a:pPr marL="914400" lvl="4" indent="-330200">
              <a:lnSpc>
                <a:spcPct val="114999"/>
              </a:lnSpc>
              <a:buClr>
                <a:schemeClr val="dk1"/>
              </a:buClr>
              <a:buSzPts val="1800"/>
              <a:buFont typeface="Verdana,Sans-Serif"/>
              <a:buChar char="○"/>
            </a:pPr>
            <a:r>
              <a:rPr lang="en-US" sz="1700">
                <a:solidFill>
                  <a:schemeClr val="tx1"/>
                </a:solidFill>
                <a:highlight>
                  <a:srgbClr val="FFFFFF"/>
                </a:highlight>
                <a:latin typeface="Verdana"/>
                <a:ea typeface="Verdana"/>
                <a:cs typeface="Verdana"/>
              </a:rPr>
              <a:t>Project Implementation</a:t>
            </a:r>
            <a:endParaRPr lang="en-US">
              <a:solidFill>
                <a:schemeClr val="tx1"/>
              </a:solidFill>
            </a:endParaRPr>
          </a:p>
          <a:p>
            <a:pPr marL="914400" lvl="1" indent="-330200">
              <a:lnSpc>
                <a:spcPct val="114999"/>
              </a:lnSpc>
              <a:buClr>
                <a:schemeClr val="dk1"/>
              </a:buClr>
              <a:buSzPts val="1800"/>
              <a:buFont typeface="Verdana"/>
              <a:buChar char="○"/>
            </a:pPr>
            <a:r>
              <a:rPr lang="en-US" sz="1800">
                <a:solidFill>
                  <a:schemeClr val="tx1"/>
                </a:solidFill>
                <a:highlight>
                  <a:srgbClr val="FFFFFF"/>
                </a:highlight>
                <a:latin typeface="Verdana"/>
                <a:ea typeface="Verdana"/>
                <a:cs typeface="Verdana"/>
              </a:rPr>
              <a:t>Digital Equity Presentation</a:t>
            </a:r>
          </a:p>
          <a:p>
            <a:pPr marL="914400" lvl="1" indent="-330200">
              <a:lnSpc>
                <a:spcPct val="114999"/>
              </a:lnSpc>
              <a:buClr>
                <a:schemeClr val="dk1"/>
              </a:buClr>
              <a:buSzPts val="1800"/>
              <a:buFont typeface="Verdana"/>
              <a:buChar char="○"/>
            </a:pPr>
            <a:r>
              <a:rPr lang="en-US" sz="1800">
                <a:solidFill>
                  <a:schemeClr val="tx1"/>
                </a:solidFill>
                <a:highlight>
                  <a:srgbClr val="FFFFFF"/>
                </a:highlight>
                <a:latin typeface="Verdana"/>
                <a:ea typeface="Verdana"/>
                <a:cs typeface="Verdana"/>
              </a:rPr>
              <a:t>Ad Campaigns—PB &amp; VLA</a:t>
            </a:r>
          </a:p>
          <a:p>
            <a:pPr marL="914400" lvl="1" indent="-330200">
              <a:lnSpc>
                <a:spcPct val="114999"/>
              </a:lnSpc>
              <a:buClr>
                <a:schemeClr val="dk1"/>
              </a:buClr>
              <a:buSzPts val="1800"/>
              <a:buFont typeface="Verdana"/>
              <a:buChar char="○"/>
            </a:pPr>
            <a:r>
              <a:rPr lang="en-US" sz="1800">
                <a:solidFill>
                  <a:schemeClr val="tx1"/>
                </a:solidFill>
                <a:highlight>
                  <a:srgbClr val="FFFFFF"/>
                </a:highlight>
                <a:latin typeface="Verdana"/>
                <a:ea typeface="Verdana"/>
                <a:cs typeface="Verdana"/>
              </a:rPr>
              <a:t>Relational Organizing</a:t>
            </a:r>
          </a:p>
          <a:p>
            <a:pPr marL="457200" indent="-342900">
              <a:lnSpc>
                <a:spcPct val="114999"/>
              </a:lnSpc>
              <a:spcBef>
                <a:spcPts val="1000"/>
              </a:spcBef>
              <a:buClr>
                <a:schemeClr val="dk1"/>
              </a:buClr>
              <a:buAutoNum type="arabicPeriod"/>
            </a:pPr>
            <a:r>
              <a:rPr lang="en-US" sz="1800">
                <a:solidFill>
                  <a:schemeClr val="tx1"/>
                </a:solidFill>
                <a:highlight>
                  <a:srgbClr val="FFFFFF"/>
                </a:highlight>
                <a:latin typeface="Verdana"/>
                <a:ea typeface="Verdana"/>
                <a:cs typeface="Verdana"/>
              </a:rPr>
              <a:t> Independent Guest Office Guest Presentation</a:t>
            </a:r>
            <a:endParaRPr lang="en-US">
              <a:solidFill>
                <a:schemeClr val="tx1"/>
              </a:solidFill>
              <a:ea typeface="Verdana"/>
            </a:endParaRPr>
          </a:p>
          <a:p>
            <a:pPr marL="457200" indent="-342900">
              <a:lnSpc>
                <a:spcPct val="114999"/>
              </a:lnSpc>
              <a:spcBef>
                <a:spcPts val="1000"/>
              </a:spcBef>
              <a:buClr>
                <a:schemeClr val="dk1"/>
              </a:buClr>
              <a:buSzPts val="1800"/>
              <a:buAutoNum type="arabicPeriod"/>
            </a:pPr>
            <a:r>
              <a:rPr lang="en-US" sz="1800">
                <a:solidFill>
                  <a:schemeClr val="tx1"/>
                </a:solidFill>
                <a:highlight>
                  <a:srgbClr val="FFFFFF"/>
                </a:highlight>
                <a:latin typeface="Verdana"/>
                <a:ea typeface="Verdana"/>
                <a:cs typeface="Verdana"/>
              </a:rPr>
              <a:t>Public</a:t>
            </a:r>
            <a:r>
              <a:rPr lang="en-US" sz="1800" b="0" i="0" u="none" strike="noStrike" cap="none">
                <a:solidFill>
                  <a:schemeClr val="tx1"/>
                </a:solidFill>
                <a:highlight>
                  <a:srgbClr val="FFFFFF"/>
                </a:highlight>
                <a:latin typeface="Verdana"/>
                <a:ea typeface="Verdana"/>
                <a:cs typeface="Verdana"/>
                <a:sym typeface="Verdana"/>
              </a:rPr>
              <a:t> Comment</a:t>
            </a:r>
            <a:endParaRPr>
              <a:solidFill>
                <a:schemeClr val="tx1"/>
              </a:solidFill>
            </a:endParaRPr>
          </a:p>
          <a:p>
            <a:pPr marL="0" marR="0" lvl="0" indent="0" algn="l" rtl="0">
              <a:lnSpc>
                <a:spcPct val="100000"/>
              </a:lnSpc>
              <a:spcBef>
                <a:spcPts val="0"/>
              </a:spcBef>
              <a:spcAft>
                <a:spcPts val="0"/>
              </a:spcAft>
              <a:buNone/>
            </a:pPr>
            <a:endParaRPr sz="1600" b="0" i="0" u="none" strike="noStrike" cap="none">
              <a:solidFill>
                <a:schemeClr val="dk1"/>
              </a:solidFill>
              <a:latin typeface="Verdana"/>
              <a:ea typeface="Verdana"/>
              <a:cs typeface="Verdana"/>
              <a:sym typeface="Verdana"/>
            </a:endParaRPr>
          </a:p>
        </p:txBody>
      </p:sp>
      <p:sp>
        <p:nvSpPr>
          <p:cNvPr id="322" name="Google Shape;322;p6"/>
          <p:cNvSpPr txBox="1"/>
          <p:nvPr/>
        </p:nvSpPr>
        <p:spPr>
          <a:xfrm>
            <a:off x="1300925" y="674550"/>
            <a:ext cx="8078700" cy="65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Verdana"/>
                <a:ea typeface="Verdana"/>
                <a:cs typeface="Verdana"/>
                <a:sym typeface="Verdana"/>
              </a:rPr>
              <a:t>Agenda</a:t>
            </a:r>
            <a:endParaRPr sz="2800" b="1" i="0" u="none" strike="noStrike" cap="none">
              <a:solidFill>
                <a:schemeClr val="dk1"/>
              </a:solidFill>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7ACB02-1670-D197-2001-F41A9C8BCDD8}"/>
              </a:ext>
            </a:extLst>
          </p:cNvPr>
          <p:cNvSpPr>
            <a:spLocks noGrp="1"/>
          </p:cNvSpPr>
          <p:nvPr>
            <p:ph type="body" idx="2"/>
          </p:nvPr>
        </p:nvSpPr>
        <p:spPr/>
        <p:txBody>
          <a:bodyPr/>
          <a:lstStyle/>
          <a:p>
            <a:r>
              <a:rPr lang="en-US"/>
              <a:t>PB Ambassadors Update</a:t>
            </a:r>
          </a:p>
        </p:txBody>
      </p:sp>
      <p:graphicFrame>
        <p:nvGraphicFramePr>
          <p:cNvPr id="4" name="Table 3">
            <a:extLst>
              <a:ext uri="{FF2B5EF4-FFF2-40B4-BE49-F238E27FC236}">
                <a16:creationId xmlns:a16="http://schemas.microsoft.com/office/drawing/2014/main" id="{5E5F2F10-7D96-0205-5FEA-C7DCCB2C984E}"/>
              </a:ext>
            </a:extLst>
          </p:cNvPr>
          <p:cNvGraphicFramePr>
            <a:graphicFrameLocks noGrp="1"/>
          </p:cNvGraphicFramePr>
          <p:nvPr>
            <p:extLst>
              <p:ext uri="{D42A27DB-BD31-4B8C-83A1-F6EECF244321}">
                <p14:modId xmlns:p14="http://schemas.microsoft.com/office/powerpoint/2010/main" val="4209278795"/>
              </p:ext>
            </p:extLst>
          </p:nvPr>
        </p:nvGraphicFramePr>
        <p:xfrm>
          <a:off x="1926566" y="1998452"/>
          <a:ext cx="8168640" cy="2489200"/>
        </p:xfrm>
        <a:graphic>
          <a:graphicData uri="http://schemas.openxmlformats.org/drawingml/2006/table">
            <a:tbl>
              <a:tblPr firstRow="1" bandRow="1">
                <a:tableStyleId>{6DA69F8A-2E0C-496B-8835-7A04ED5971AC}</a:tableStyleId>
              </a:tblPr>
              <a:tblGrid>
                <a:gridCol w="4084320">
                  <a:extLst>
                    <a:ext uri="{9D8B030D-6E8A-4147-A177-3AD203B41FA5}">
                      <a16:colId xmlns:a16="http://schemas.microsoft.com/office/drawing/2014/main" val="3651752872"/>
                    </a:ext>
                  </a:extLst>
                </a:gridCol>
                <a:gridCol w="4084320">
                  <a:extLst>
                    <a:ext uri="{9D8B030D-6E8A-4147-A177-3AD203B41FA5}">
                      <a16:colId xmlns:a16="http://schemas.microsoft.com/office/drawing/2014/main" val="1236281007"/>
                    </a:ext>
                  </a:extLst>
                </a:gridCol>
              </a:tblGrid>
              <a:tr h="508000">
                <a:tc>
                  <a:txBody>
                    <a:bodyPr/>
                    <a:lstStyle/>
                    <a:p>
                      <a:pPr algn="l"/>
                      <a:r>
                        <a:rPr lang="en-US" sz="2000" b="1">
                          <a:solidFill>
                            <a:schemeClr val="bg1"/>
                          </a:solidFill>
                        </a:rPr>
                        <a:t>Ballots Collected</a:t>
                      </a:r>
                    </a:p>
                  </a:txBody>
                  <a:tcPr>
                    <a:solidFill>
                      <a:schemeClr val="accent2"/>
                    </a:solidFill>
                  </a:tcPr>
                </a:tc>
                <a:tc>
                  <a:txBody>
                    <a:bodyPr/>
                    <a:lstStyle/>
                    <a:p>
                      <a:pPr algn="l"/>
                      <a:r>
                        <a:rPr lang="en-US" sz="2000" b="1">
                          <a:solidFill>
                            <a:schemeClr val="bg1"/>
                          </a:solidFill>
                        </a:rPr>
                        <a:t>Surveys collected</a:t>
                      </a:r>
                    </a:p>
                  </a:txBody>
                  <a:tcPr>
                    <a:solidFill>
                      <a:schemeClr val="accent2"/>
                    </a:solidFill>
                  </a:tcPr>
                </a:tc>
                <a:extLst>
                  <a:ext uri="{0D108BD9-81ED-4DB2-BD59-A6C34878D82A}">
                    <a16:rowId xmlns:a16="http://schemas.microsoft.com/office/drawing/2014/main" val="3546396731"/>
                  </a:ext>
                </a:extLst>
              </a:tr>
              <a:tr h="370840">
                <a:tc>
                  <a:txBody>
                    <a:bodyPr/>
                    <a:lstStyle/>
                    <a:p>
                      <a:r>
                        <a:rPr lang="en-US" sz="2000"/>
                        <a:t>Manhattan  806</a:t>
                      </a:r>
                    </a:p>
                  </a:txBody>
                  <a:tcPr/>
                </a:tc>
                <a:tc>
                  <a:txBody>
                    <a:bodyPr/>
                    <a:lstStyle/>
                    <a:p>
                      <a:r>
                        <a:rPr lang="en-US" sz="2000"/>
                        <a:t>Manhattan 727</a:t>
                      </a:r>
                    </a:p>
                  </a:txBody>
                  <a:tcPr/>
                </a:tc>
                <a:extLst>
                  <a:ext uri="{0D108BD9-81ED-4DB2-BD59-A6C34878D82A}">
                    <a16:rowId xmlns:a16="http://schemas.microsoft.com/office/drawing/2014/main" val="775973788"/>
                  </a:ext>
                </a:extLst>
              </a:tr>
              <a:tr h="370840">
                <a:tc>
                  <a:txBody>
                    <a:bodyPr/>
                    <a:lstStyle/>
                    <a:p>
                      <a:r>
                        <a:rPr lang="en-US" sz="2000"/>
                        <a:t>Brooklyn 284</a:t>
                      </a:r>
                    </a:p>
                  </a:txBody>
                  <a:tcPr/>
                </a:tc>
                <a:tc>
                  <a:txBody>
                    <a:bodyPr/>
                    <a:lstStyle/>
                    <a:p>
                      <a:r>
                        <a:rPr lang="en-US" sz="2000"/>
                        <a:t>Brooklyn 281</a:t>
                      </a:r>
                    </a:p>
                  </a:txBody>
                  <a:tcPr/>
                </a:tc>
                <a:extLst>
                  <a:ext uri="{0D108BD9-81ED-4DB2-BD59-A6C34878D82A}">
                    <a16:rowId xmlns:a16="http://schemas.microsoft.com/office/drawing/2014/main" val="3213007640"/>
                  </a:ext>
                </a:extLst>
              </a:tr>
              <a:tr h="370840">
                <a:tc>
                  <a:txBody>
                    <a:bodyPr/>
                    <a:lstStyle/>
                    <a:p>
                      <a:r>
                        <a:rPr lang="en-US" sz="2000"/>
                        <a:t>Queens 186</a:t>
                      </a:r>
                    </a:p>
                  </a:txBody>
                  <a:tcPr/>
                </a:tc>
                <a:tc>
                  <a:txBody>
                    <a:bodyPr/>
                    <a:lstStyle/>
                    <a:p>
                      <a:r>
                        <a:rPr lang="en-US" sz="2000"/>
                        <a:t>Queens 73</a:t>
                      </a:r>
                    </a:p>
                  </a:txBody>
                  <a:tcPr/>
                </a:tc>
                <a:extLst>
                  <a:ext uri="{0D108BD9-81ED-4DB2-BD59-A6C34878D82A}">
                    <a16:rowId xmlns:a16="http://schemas.microsoft.com/office/drawing/2014/main" val="1339381808"/>
                  </a:ext>
                </a:extLst>
              </a:tr>
              <a:tr h="370840">
                <a:tc>
                  <a:txBody>
                    <a:bodyPr/>
                    <a:lstStyle/>
                    <a:p>
                      <a:r>
                        <a:rPr lang="en-US" sz="2000"/>
                        <a:t>Staten Island 334</a:t>
                      </a:r>
                    </a:p>
                  </a:txBody>
                  <a:tcPr/>
                </a:tc>
                <a:tc>
                  <a:txBody>
                    <a:bodyPr/>
                    <a:lstStyle/>
                    <a:p>
                      <a:r>
                        <a:rPr lang="en-US" sz="2000"/>
                        <a:t>Staten Island</a:t>
                      </a:r>
                    </a:p>
                  </a:txBody>
                  <a:tcPr/>
                </a:tc>
                <a:extLst>
                  <a:ext uri="{0D108BD9-81ED-4DB2-BD59-A6C34878D82A}">
                    <a16:rowId xmlns:a16="http://schemas.microsoft.com/office/drawing/2014/main" val="1395078317"/>
                  </a:ext>
                </a:extLst>
              </a:tr>
              <a:tr h="370840">
                <a:tc>
                  <a:txBody>
                    <a:bodyPr/>
                    <a:lstStyle/>
                    <a:p>
                      <a:r>
                        <a:rPr lang="en-US" sz="2000"/>
                        <a:t>Bronx **** still pending</a:t>
                      </a:r>
                    </a:p>
                  </a:txBody>
                  <a:tcPr/>
                </a:tc>
                <a:tc>
                  <a:txBody>
                    <a:bodyPr/>
                    <a:lstStyle/>
                    <a:p>
                      <a:r>
                        <a:rPr lang="en-US" sz="2000"/>
                        <a:t>Bronx **** Still pending</a:t>
                      </a:r>
                    </a:p>
                  </a:txBody>
                  <a:tcPr/>
                </a:tc>
                <a:extLst>
                  <a:ext uri="{0D108BD9-81ED-4DB2-BD59-A6C34878D82A}">
                    <a16:rowId xmlns:a16="http://schemas.microsoft.com/office/drawing/2014/main" val="4286317713"/>
                  </a:ext>
                </a:extLst>
              </a:tr>
            </a:tbl>
          </a:graphicData>
        </a:graphic>
      </p:graphicFrame>
      <p:sp>
        <p:nvSpPr>
          <p:cNvPr id="2" name="TextBox 1">
            <a:extLst>
              <a:ext uri="{FF2B5EF4-FFF2-40B4-BE49-F238E27FC236}">
                <a16:creationId xmlns:a16="http://schemas.microsoft.com/office/drawing/2014/main" id="{38105B54-DB9D-FD45-0151-7C59AA3E66A3}"/>
              </a:ext>
            </a:extLst>
          </p:cNvPr>
          <p:cNvSpPr txBox="1"/>
          <p:nvPr/>
        </p:nvSpPr>
        <p:spPr>
          <a:xfrm>
            <a:off x="6738470" y="5050117"/>
            <a:ext cx="31824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To date**</a:t>
            </a:r>
          </a:p>
        </p:txBody>
      </p:sp>
    </p:spTree>
    <p:extLst>
      <p:ext uri="{BB962C8B-B14F-4D97-AF65-F5344CB8AC3E}">
        <p14:creationId xmlns:p14="http://schemas.microsoft.com/office/powerpoint/2010/main" val="3230639342"/>
      </p:ext>
    </p:extLst>
  </p:cSld>
  <p:clrMapOvr>
    <a:masterClrMapping/>
  </p:clrMapOvr>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g34383919b1f_0_49"/>
          <p:cNvSpPr txBox="1">
            <a:spLocks noGrp="1"/>
          </p:cNvSpPr>
          <p:nvPr>
            <p:ph type="title"/>
          </p:nvPr>
        </p:nvSpPr>
        <p:spPr>
          <a:xfrm>
            <a:off x="838200" y="2977886"/>
            <a:ext cx="10515600" cy="2121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500"/>
              </a:spcAft>
              <a:buSzPts val="7200"/>
              <a:buNone/>
            </a:pPr>
            <a:r>
              <a:rPr lang="en-US" sz="5900">
                <a:solidFill>
                  <a:schemeClr val="lt1"/>
                </a:solidFill>
              </a:rPr>
              <a:t>Project Implementation</a:t>
            </a:r>
            <a:endParaRPr sz="5900">
              <a:solidFill>
                <a:schemeClr val="lt1"/>
              </a:solidFill>
            </a:endParaRPr>
          </a:p>
        </p:txBody>
      </p:sp>
      <p:pic>
        <p:nvPicPr>
          <p:cNvPr id="565" name="Google Shape;565;g34383919b1f_0_49"/>
          <p:cNvPicPr preferRelativeResize="0"/>
          <p:nvPr/>
        </p:nvPicPr>
        <p:blipFill rotWithShape="1">
          <a:blip r:embed="rId3">
            <a:alphaModFix/>
          </a:blip>
          <a:srcRect/>
          <a:stretch/>
        </p:blipFill>
        <p:spPr>
          <a:xfrm>
            <a:off x="1832612" y="1427525"/>
            <a:ext cx="8526776" cy="19527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EEEDAE-5A5F-5CD7-1657-A928536E214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2D4889A-D9E2-8BEF-0533-C4F301890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8C475F9-C873-A88E-ACB0-6BA2CCD7D8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E1D6D79-BC3F-5703-4488-AAC76B9C3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0AA8C00-C4E6-0DE3-7C22-A83DE14341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E320D71-8B4F-645E-783B-128C0C93CB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Isosceles Triangle 18">
            <a:extLst>
              <a:ext uri="{FF2B5EF4-FFF2-40B4-BE49-F238E27FC236}">
                <a16:creationId xmlns:a16="http://schemas.microsoft.com/office/drawing/2014/main" id="{80F1B3B2-A8ED-D017-1CCB-7CF315041A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DEEEA2B6-A396-B882-9121-3DE0FC603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22D43D54-7DFF-E145-E4A7-BF87DAA03BBE}"/>
              </a:ext>
            </a:extLst>
          </p:cNvPr>
          <p:cNvSpPr txBox="1">
            <a:spLocks/>
          </p:cNvSpPr>
          <p:nvPr/>
        </p:nvSpPr>
        <p:spPr>
          <a:xfrm>
            <a:off x="1804574" y="725323"/>
            <a:ext cx="9700775" cy="86415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50000"/>
              </a:lnSpc>
              <a:spcBef>
                <a:spcPts val="1000"/>
              </a:spcBef>
              <a:spcAft>
                <a:spcPts val="0"/>
              </a:spcAft>
              <a:buClr>
                <a:schemeClr val="dk1"/>
              </a:buClr>
              <a:buSzPts val="3400"/>
              <a:buFont typeface="Arial"/>
              <a:buNone/>
              <a:defRPr sz="3400" b="1" i="0" u="none" strike="noStrike" cap="none">
                <a:solidFill>
                  <a:schemeClr val="dk1"/>
                </a:solidFill>
                <a:latin typeface="Verdana"/>
                <a:ea typeface="Verdana"/>
                <a:cs typeface="Verdana"/>
                <a:sym typeface="Verdana"/>
              </a:defRPr>
            </a:lvl1pPr>
            <a:lvl2pPr marL="914400" marR="0" lvl="1" indent="-444500" algn="l" rtl="0">
              <a:lnSpc>
                <a:spcPct val="150000"/>
              </a:lnSpc>
              <a:spcBef>
                <a:spcPts val="500"/>
              </a:spcBef>
              <a:spcAft>
                <a:spcPts val="0"/>
              </a:spcAft>
              <a:buClr>
                <a:schemeClr val="dk1"/>
              </a:buClr>
              <a:buSzPts val="3400"/>
              <a:buFont typeface="Arial"/>
              <a:buChar char="•"/>
              <a:defRPr sz="3400" b="0" i="0" u="none" strike="noStrike" cap="none">
                <a:solidFill>
                  <a:schemeClr val="dk1"/>
                </a:solidFill>
                <a:latin typeface="Verdana"/>
                <a:ea typeface="Verdana"/>
                <a:cs typeface="Verdana"/>
                <a:sym typeface="Verdana"/>
              </a:defRPr>
            </a:lvl2pPr>
            <a:lvl3pPr marL="1371600" marR="0" lvl="2" indent="-444500" algn="l" rtl="0">
              <a:lnSpc>
                <a:spcPct val="150000"/>
              </a:lnSpc>
              <a:spcBef>
                <a:spcPts val="500"/>
              </a:spcBef>
              <a:spcAft>
                <a:spcPts val="0"/>
              </a:spcAft>
              <a:buClr>
                <a:schemeClr val="dk1"/>
              </a:buClr>
              <a:buSzPts val="3400"/>
              <a:buFont typeface="Arial"/>
              <a:buChar char="•"/>
              <a:defRPr sz="3400" b="0" i="0" u="none" strike="noStrike" cap="none">
                <a:solidFill>
                  <a:schemeClr val="dk1"/>
                </a:solidFill>
                <a:latin typeface="Verdana"/>
                <a:ea typeface="Verdana"/>
                <a:cs typeface="Verdana"/>
                <a:sym typeface="Verdana"/>
              </a:defRPr>
            </a:lvl3pPr>
            <a:lvl4pPr marL="1828800" marR="0" lvl="3" indent="-444500" algn="l" rtl="0">
              <a:lnSpc>
                <a:spcPct val="90000"/>
              </a:lnSpc>
              <a:spcBef>
                <a:spcPts val="500"/>
              </a:spcBef>
              <a:spcAft>
                <a:spcPts val="0"/>
              </a:spcAft>
              <a:buClr>
                <a:schemeClr val="dk1"/>
              </a:buClr>
              <a:buSzPts val="3400"/>
              <a:buFont typeface="Arial"/>
              <a:buChar char="•"/>
              <a:defRPr sz="3400" b="0" i="0" u="none" strike="noStrike" cap="none">
                <a:solidFill>
                  <a:schemeClr val="dk1"/>
                </a:solidFill>
                <a:latin typeface="Verdana"/>
                <a:ea typeface="Verdana"/>
                <a:cs typeface="Verdana"/>
                <a:sym typeface="Verdana"/>
              </a:defRPr>
            </a:lvl4pPr>
            <a:lvl5pPr marL="2286000" marR="0" lvl="4" indent="-444500" algn="l" rtl="0">
              <a:lnSpc>
                <a:spcPct val="90000"/>
              </a:lnSpc>
              <a:spcBef>
                <a:spcPts val="500"/>
              </a:spcBef>
              <a:spcAft>
                <a:spcPts val="0"/>
              </a:spcAft>
              <a:buClr>
                <a:schemeClr val="dk1"/>
              </a:buClr>
              <a:buSzPts val="3400"/>
              <a:buFont typeface="Arial"/>
              <a:buChar char="•"/>
              <a:defRPr sz="34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a:t>Project Reporting Updates</a:t>
            </a:r>
          </a:p>
        </p:txBody>
      </p:sp>
      <p:pic>
        <p:nvPicPr>
          <p:cNvPr id="7" name="Picture 6">
            <a:extLst>
              <a:ext uri="{FF2B5EF4-FFF2-40B4-BE49-F238E27FC236}">
                <a16:creationId xmlns:a16="http://schemas.microsoft.com/office/drawing/2014/main" id="{61A0714E-9B43-BEE7-BA09-A9A31E66C3E4}"/>
              </a:ext>
            </a:extLst>
          </p:cNvPr>
          <p:cNvPicPr>
            <a:picLocks noChangeAspect="1"/>
          </p:cNvPicPr>
          <p:nvPr/>
        </p:nvPicPr>
        <p:blipFill>
          <a:blip r:embed="rId3"/>
          <a:srcRect t="636" b="636"/>
          <a:stretch>
            <a:fillRect/>
          </a:stretch>
        </p:blipFill>
        <p:spPr>
          <a:xfrm>
            <a:off x="2311835" y="1623569"/>
            <a:ext cx="7558480" cy="4662728"/>
          </a:xfrm>
          <a:prstGeom prst="rect">
            <a:avLst/>
          </a:prstGeom>
        </p:spPr>
      </p:pic>
    </p:spTree>
    <p:extLst>
      <p:ext uri="{BB962C8B-B14F-4D97-AF65-F5344CB8AC3E}">
        <p14:creationId xmlns:p14="http://schemas.microsoft.com/office/powerpoint/2010/main" val="1813756492"/>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66" title="abe8e286-.jpg"/>
          <p:cNvPicPr preferRelativeResize="0"/>
          <p:nvPr/>
        </p:nvPicPr>
        <p:blipFill rotWithShape="1">
          <a:blip r:embed="rId3">
            <a:alphaModFix/>
          </a:blip>
          <a:srcRect l="5284" r="2972" b="2181"/>
          <a:stretch/>
        </p:blipFill>
        <p:spPr>
          <a:xfrm>
            <a:off x="8158134" y="3538900"/>
            <a:ext cx="4150797" cy="3319101"/>
          </a:xfrm>
          <a:prstGeom prst="rect">
            <a:avLst/>
          </a:prstGeom>
          <a:noFill/>
          <a:ln>
            <a:noFill/>
          </a:ln>
        </p:spPr>
      </p:pic>
      <p:pic>
        <p:nvPicPr>
          <p:cNvPr id="399" name="Google Shape;399;p66" title="mALIKAH 2.png"/>
          <p:cNvPicPr preferRelativeResize="0"/>
          <p:nvPr/>
        </p:nvPicPr>
        <p:blipFill rotWithShape="1">
          <a:blip r:embed="rId4">
            <a:alphaModFix/>
          </a:blip>
          <a:srcRect r="12033"/>
          <a:stretch/>
        </p:blipFill>
        <p:spPr>
          <a:xfrm>
            <a:off x="4007334" y="1"/>
            <a:ext cx="4150797" cy="3538897"/>
          </a:xfrm>
          <a:prstGeom prst="rect">
            <a:avLst/>
          </a:prstGeom>
          <a:noFill/>
          <a:ln>
            <a:noFill/>
          </a:ln>
        </p:spPr>
      </p:pic>
      <p:pic>
        <p:nvPicPr>
          <p:cNvPr id="400" name="Google Shape;400;p66" title="2021331493284649792(1).jpg"/>
          <p:cNvPicPr preferRelativeResize="0"/>
          <p:nvPr/>
        </p:nvPicPr>
        <p:blipFill rotWithShape="1">
          <a:blip r:embed="rId5">
            <a:alphaModFix/>
          </a:blip>
          <a:srcRect l="3104" r="3104"/>
          <a:stretch/>
        </p:blipFill>
        <p:spPr>
          <a:xfrm>
            <a:off x="4007334" y="3538900"/>
            <a:ext cx="4150797" cy="3319101"/>
          </a:xfrm>
          <a:prstGeom prst="rect">
            <a:avLst/>
          </a:prstGeom>
          <a:noFill/>
          <a:ln>
            <a:noFill/>
          </a:ln>
        </p:spPr>
      </p:pic>
      <p:pic>
        <p:nvPicPr>
          <p:cNvPr id="401" name="Google Shape;401;p66" title="Resized_IMG_7786_1746043639830.jpg"/>
          <p:cNvPicPr preferRelativeResize="0"/>
          <p:nvPr/>
        </p:nvPicPr>
        <p:blipFill rotWithShape="1">
          <a:blip r:embed="rId6">
            <a:alphaModFix/>
          </a:blip>
          <a:srcRect l="15074"/>
          <a:stretch/>
        </p:blipFill>
        <p:spPr>
          <a:xfrm>
            <a:off x="1" y="3319101"/>
            <a:ext cx="4007335" cy="3538897"/>
          </a:xfrm>
          <a:prstGeom prst="rect">
            <a:avLst/>
          </a:prstGeom>
          <a:noFill/>
          <a:ln>
            <a:noFill/>
          </a:ln>
        </p:spPr>
      </p:pic>
      <p:pic>
        <p:nvPicPr>
          <p:cNvPr id="402" name="Google Shape;402;p66" title="Small Event.jpg"/>
          <p:cNvPicPr preferRelativeResize="0"/>
          <p:nvPr/>
        </p:nvPicPr>
        <p:blipFill rotWithShape="1">
          <a:blip r:embed="rId7">
            <a:alphaModFix/>
          </a:blip>
          <a:srcRect l="12033"/>
          <a:stretch/>
        </p:blipFill>
        <p:spPr>
          <a:xfrm>
            <a:off x="8158134" y="1"/>
            <a:ext cx="4150797" cy="3538897"/>
          </a:xfrm>
          <a:prstGeom prst="rect">
            <a:avLst/>
          </a:prstGeom>
          <a:noFill/>
          <a:ln>
            <a:noFill/>
          </a:ln>
        </p:spPr>
      </p:pic>
      <p:pic>
        <p:nvPicPr>
          <p:cNvPr id="403" name="Google Shape;403;p66" title="20250313_091358.jpg"/>
          <p:cNvPicPr preferRelativeResize="0"/>
          <p:nvPr/>
        </p:nvPicPr>
        <p:blipFill rotWithShape="1">
          <a:blip r:embed="rId8">
            <a:alphaModFix/>
          </a:blip>
          <a:srcRect r="15074"/>
          <a:stretch/>
        </p:blipFill>
        <p:spPr>
          <a:xfrm>
            <a:off x="1" y="1"/>
            <a:ext cx="4007335" cy="3538897"/>
          </a:xfrm>
          <a:prstGeom prst="rect">
            <a:avLst/>
          </a:prstGeom>
          <a:noFill/>
          <a:ln>
            <a:noFill/>
          </a:ln>
        </p:spPr>
      </p:pic>
      <p:sp>
        <p:nvSpPr>
          <p:cNvPr id="404" name="Google Shape;404;p66"/>
          <p:cNvSpPr txBox="1"/>
          <p:nvPr/>
        </p:nvSpPr>
        <p:spPr>
          <a:xfrm>
            <a:off x="8041686" y="3223142"/>
            <a:ext cx="4150800" cy="23083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r" rtl="0">
              <a:lnSpc>
                <a:spcPct val="100000"/>
              </a:lnSpc>
              <a:spcBef>
                <a:spcPts val="0"/>
              </a:spcBef>
              <a:spcAft>
                <a:spcPts val="0"/>
              </a:spcAft>
              <a:buNone/>
            </a:pPr>
            <a:r>
              <a:rPr lang="en" sz="1500" b="1">
                <a:highlight>
                  <a:schemeClr val="accent2"/>
                </a:highlight>
                <a:latin typeface="Calibri"/>
                <a:ea typeface="Calibri"/>
                <a:cs typeface="Calibri"/>
                <a:sym typeface="Calibri"/>
              </a:rPr>
              <a:t>Errands for Older Adults and People w Disabilities</a:t>
            </a:r>
            <a:endParaRPr sz="1500" b="1">
              <a:highlight>
                <a:schemeClr val="accent2"/>
              </a:highlight>
              <a:latin typeface="Calibri"/>
              <a:ea typeface="Calibri"/>
              <a:cs typeface="Calibri"/>
              <a:sym typeface="Calibri"/>
            </a:endParaRPr>
          </a:p>
        </p:txBody>
      </p:sp>
      <p:sp>
        <p:nvSpPr>
          <p:cNvPr id="405" name="Google Shape;405;p66"/>
          <p:cNvSpPr txBox="1"/>
          <p:nvPr/>
        </p:nvSpPr>
        <p:spPr>
          <a:xfrm>
            <a:off x="138667" y="6547533"/>
            <a:ext cx="3758800" cy="2348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r" rtl="0">
              <a:lnSpc>
                <a:spcPct val="100000"/>
              </a:lnSpc>
              <a:spcBef>
                <a:spcPts val="0"/>
              </a:spcBef>
              <a:spcAft>
                <a:spcPts val="0"/>
              </a:spcAft>
              <a:buNone/>
            </a:pPr>
            <a:r>
              <a:rPr lang="en" sz="1525" b="1">
                <a:highlight>
                  <a:schemeClr val="accent2"/>
                </a:highlight>
                <a:latin typeface="Calibri"/>
                <a:ea typeface="Calibri"/>
                <a:cs typeface="Calibri"/>
                <a:sym typeface="Calibri"/>
              </a:rPr>
              <a:t>Youth Enrichment Program with the Arts</a:t>
            </a:r>
            <a:endParaRPr sz="1200" b="1">
              <a:highlight>
                <a:schemeClr val="accent2"/>
              </a:highlight>
              <a:latin typeface="Calibri"/>
              <a:ea typeface="Calibri"/>
              <a:cs typeface="Calibri"/>
              <a:sym typeface="Calibri"/>
            </a:endParaRPr>
          </a:p>
        </p:txBody>
      </p:sp>
      <p:sp>
        <p:nvSpPr>
          <p:cNvPr id="406" name="Google Shape;406;p66"/>
          <p:cNvSpPr txBox="1"/>
          <p:nvPr/>
        </p:nvSpPr>
        <p:spPr>
          <a:xfrm>
            <a:off x="5156000" y="3221633"/>
            <a:ext cx="2916000" cy="2348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r>
              <a:rPr lang="en" sz="1525" b="1">
                <a:highlight>
                  <a:schemeClr val="accent2"/>
                </a:highlight>
                <a:latin typeface="Calibri"/>
                <a:ea typeface="Calibri"/>
                <a:cs typeface="Calibri"/>
                <a:sym typeface="Calibri"/>
              </a:rPr>
              <a:t>Self-Defense Education for Women</a:t>
            </a:r>
            <a:endParaRPr sz="1200" b="1">
              <a:highlight>
                <a:schemeClr val="accent2"/>
              </a:highlight>
              <a:latin typeface="Calibri"/>
              <a:ea typeface="Calibri"/>
              <a:cs typeface="Calibri"/>
              <a:sym typeface="Calibri"/>
            </a:endParaRPr>
          </a:p>
        </p:txBody>
      </p:sp>
      <p:sp>
        <p:nvSpPr>
          <p:cNvPr id="407" name="Google Shape;407;p66"/>
          <p:cNvSpPr txBox="1"/>
          <p:nvPr/>
        </p:nvSpPr>
        <p:spPr>
          <a:xfrm>
            <a:off x="6605300" y="6547533"/>
            <a:ext cx="1466400" cy="2348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r>
              <a:rPr lang="en" sz="1525" b="1">
                <a:highlight>
                  <a:schemeClr val="accent2"/>
                </a:highlight>
                <a:latin typeface="Calibri"/>
                <a:ea typeface="Calibri"/>
                <a:cs typeface="Calibri"/>
                <a:sym typeface="Calibri"/>
              </a:rPr>
              <a:t>Mothers Matter</a:t>
            </a:r>
            <a:endParaRPr sz="1200" b="1">
              <a:highlight>
                <a:schemeClr val="accent2"/>
              </a:highlight>
              <a:latin typeface="Calibri"/>
              <a:ea typeface="Calibri"/>
              <a:cs typeface="Calibri"/>
              <a:sym typeface="Calibri"/>
            </a:endParaRPr>
          </a:p>
        </p:txBody>
      </p:sp>
      <p:sp>
        <p:nvSpPr>
          <p:cNvPr id="408" name="Google Shape;408;p66"/>
          <p:cNvSpPr txBox="1"/>
          <p:nvPr/>
        </p:nvSpPr>
        <p:spPr>
          <a:xfrm>
            <a:off x="1541067" y="3221633"/>
            <a:ext cx="2356400" cy="2348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r>
              <a:rPr lang="en" sz="1525" b="1">
                <a:highlight>
                  <a:schemeClr val="accent2"/>
                </a:highlight>
                <a:latin typeface="Calibri"/>
                <a:ea typeface="Calibri"/>
                <a:cs typeface="Calibri"/>
                <a:sym typeface="Calibri"/>
              </a:rPr>
              <a:t>Connection Resource Center</a:t>
            </a:r>
            <a:endParaRPr sz="1200" b="1">
              <a:highlight>
                <a:schemeClr val="accent2"/>
              </a:highlight>
              <a:latin typeface="Calibri"/>
              <a:ea typeface="Calibri"/>
              <a:cs typeface="Calibri"/>
              <a:sym typeface="Calibri"/>
            </a:endParaRPr>
          </a:p>
        </p:txBody>
      </p:sp>
      <p:sp>
        <p:nvSpPr>
          <p:cNvPr id="409" name="Google Shape;409;p66"/>
          <p:cNvSpPr txBox="1"/>
          <p:nvPr/>
        </p:nvSpPr>
        <p:spPr>
          <a:xfrm>
            <a:off x="8268486" y="6547533"/>
            <a:ext cx="3924000" cy="2348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r>
              <a:rPr lang="en" sz="1525" b="1">
                <a:highlight>
                  <a:schemeClr val="accent2"/>
                </a:highlight>
                <a:latin typeface="Calibri"/>
                <a:ea typeface="Calibri"/>
                <a:cs typeface="Calibri"/>
                <a:sym typeface="Calibri"/>
              </a:rPr>
              <a:t>Language and Job Recertification for Immigrants</a:t>
            </a:r>
            <a:endParaRPr sz="1200" b="1">
              <a:highlight>
                <a:schemeClr val="accent2"/>
              </a:highlight>
              <a:latin typeface="Calibri"/>
              <a:ea typeface="Calibri"/>
              <a:cs typeface="Calibri"/>
              <a:sym typeface="Calibri"/>
            </a:endParaRPr>
          </a:p>
        </p:txBody>
      </p:sp>
    </p:spTree>
    <p:extLst>
      <p:ext uri="{BB962C8B-B14F-4D97-AF65-F5344CB8AC3E}">
        <p14:creationId xmlns:p14="http://schemas.microsoft.com/office/powerpoint/2010/main" val="3539154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7"/>
          <p:cNvSpPr/>
          <p:nvPr/>
        </p:nvSpPr>
        <p:spPr>
          <a:xfrm>
            <a:off x="6968033" y="1690867"/>
            <a:ext cx="5118400" cy="2036800"/>
          </a:xfrm>
          <a:prstGeom prst="flowChartMagneticTape">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Verdana"/>
              <a:ea typeface="Verdana"/>
              <a:cs typeface="Verdana"/>
              <a:sym typeface="Verdana"/>
            </a:endParaRPr>
          </a:p>
        </p:txBody>
      </p:sp>
      <p:sp>
        <p:nvSpPr>
          <p:cNvPr id="415" name="Google Shape;415;p67"/>
          <p:cNvSpPr txBox="1">
            <a:spLocks noGrp="1"/>
          </p:cNvSpPr>
          <p:nvPr>
            <p:ph type="body" idx="1"/>
          </p:nvPr>
        </p:nvSpPr>
        <p:spPr>
          <a:xfrm>
            <a:off x="7283233" y="2139748"/>
            <a:ext cx="4488000" cy="897240"/>
          </a:xfrm>
          <a:prstGeom prst="rect">
            <a:avLst/>
          </a:prstGeom>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1067"/>
              </a:spcBef>
              <a:spcAft>
                <a:spcPts val="0"/>
              </a:spcAft>
              <a:buNone/>
            </a:pPr>
            <a:r>
              <a:rPr lang="en-US" sz="1300" i="1"/>
              <a:t>"Thanks to the support of the Mothers Matter Project, </a:t>
            </a:r>
            <a:r>
              <a:rPr lang="en-US" sz="1300" b="1" i="1"/>
              <a:t>I was able to avoid eviction and stay in my home</a:t>
            </a:r>
            <a:r>
              <a:rPr lang="en-US" sz="1300" i="1"/>
              <a:t>. They helped me navigate the resources available, and without them, I don't know where I'd be."</a:t>
            </a:r>
            <a:endParaRPr lang="en-US" sz="1300" b="1" i="1"/>
          </a:p>
        </p:txBody>
      </p:sp>
      <p:sp>
        <p:nvSpPr>
          <p:cNvPr id="416" name="Google Shape;416;p67"/>
          <p:cNvSpPr txBox="1">
            <a:spLocks noGrp="1"/>
          </p:cNvSpPr>
          <p:nvPr>
            <p:ph type="body" idx="3"/>
          </p:nvPr>
        </p:nvSpPr>
        <p:spPr>
          <a:xfrm>
            <a:off x="6105939" y="956252"/>
            <a:ext cx="5370800" cy="731600"/>
          </a:xfrm>
          <a:prstGeom prst="rect">
            <a:avLst/>
          </a:prstGeom>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1067"/>
              </a:spcBef>
              <a:spcAft>
                <a:spcPts val="0"/>
              </a:spcAft>
              <a:buNone/>
            </a:pPr>
            <a:r>
              <a:rPr lang="en" sz="3200" b="1">
                <a:latin typeface="Verdana"/>
              </a:rPr>
              <a:t>Project Stories</a:t>
            </a:r>
            <a:endParaRPr lang="en-US" sz="3200" b="1">
              <a:latin typeface="Verdana"/>
            </a:endParaRPr>
          </a:p>
        </p:txBody>
      </p:sp>
      <p:pic>
        <p:nvPicPr>
          <p:cNvPr id="417" name="Google Shape;417;p67"/>
          <p:cNvPicPr preferRelativeResize="0">
            <a:picLocks noGrp="1"/>
          </p:cNvPicPr>
          <p:nvPr>
            <p:ph type="pic" idx="2"/>
          </p:nvPr>
        </p:nvPicPr>
        <p:blipFill rotWithShape="1">
          <a:blip r:embed="rId3">
            <a:alphaModFix/>
          </a:blip>
          <a:srcRect l="1909" r="28135"/>
          <a:stretch/>
        </p:blipFill>
        <p:spPr>
          <a:xfrm>
            <a:off x="952500" y="731839"/>
            <a:ext cx="4488000" cy="4811600"/>
          </a:xfrm>
          <a:prstGeom prst="roundRect">
            <a:avLst>
              <a:gd name="adj" fmla="val 16667"/>
            </a:avLst>
          </a:prstGeom>
        </p:spPr>
      </p:pic>
      <p:sp>
        <p:nvSpPr>
          <p:cNvPr id="418" name="Google Shape;418;p67"/>
          <p:cNvSpPr/>
          <p:nvPr/>
        </p:nvSpPr>
        <p:spPr>
          <a:xfrm>
            <a:off x="5542100" y="3788167"/>
            <a:ext cx="5118400" cy="2036800"/>
          </a:xfrm>
          <a:prstGeom prst="flowChartMagneticTape">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Verdana"/>
              <a:ea typeface="Verdana"/>
              <a:cs typeface="Verdana"/>
              <a:sym typeface="Verdana"/>
            </a:endParaRPr>
          </a:p>
        </p:txBody>
      </p:sp>
      <p:sp>
        <p:nvSpPr>
          <p:cNvPr id="419" name="Google Shape;419;p67"/>
          <p:cNvSpPr txBox="1">
            <a:spLocks noGrp="1"/>
          </p:cNvSpPr>
          <p:nvPr>
            <p:ph type="body" idx="1"/>
          </p:nvPr>
        </p:nvSpPr>
        <p:spPr>
          <a:xfrm>
            <a:off x="5976700" y="4162413"/>
            <a:ext cx="4249200" cy="918116"/>
          </a:xfrm>
          <a:prstGeom prst="rect">
            <a:avLst/>
          </a:prstGeom>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1067"/>
              </a:spcBef>
              <a:spcAft>
                <a:spcPts val="0"/>
              </a:spcAft>
              <a:buNone/>
            </a:pPr>
            <a:r>
              <a:rPr lang="en-US" sz="1300" i="1">
                <a:solidFill>
                  <a:schemeClr val="lt1"/>
                </a:solidFill>
              </a:rPr>
              <a:t>“I used to think healthy food was too expensive and complicated. But </a:t>
            </a:r>
            <a:r>
              <a:rPr lang="en-US" sz="1300" b="1" i="1">
                <a:solidFill>
                  <a:schemeClr val="lt1"/>
                </a:solidFill>
              </a:rPr>
              <a:t>now I know how to prep meals</a:t>
            </a:r>
            <a:r>
              <a:rPr lang="en-US" sz="1300" i="1">
                <a:solidFill>
                  <a:schemeClr val="lt1"/>
                </a:solidFill>
              </a:rPr>
              <a:t> for the week with just a few ingredients. My kids even ask for the veggie stir-fry now!”</a:t>
            </a:r>
          </a:p>
          <a:p>
            <a:pPr marL="0" lvl="0" indent="0" algn="ctr" rtl="0">
              <a:spcBef>
                <a:spcPts val="1067"/>
              </a:spcBef>
              <a:spcAft>
                <a:spcPts val="0"/>
              </a:spcAft>
              <a:buNone/>
            </a:pPr>
            <a:endParaRPr sz="1467" i="1">
              <a:solidFill>
                <a:schemeClr val="lt1"/>
              </a:solidFill>
            </a:endParaRPr>
          </a:p>
          <a:p>
            <a:pPr marL="0" lvl="0" indent="0" algn="ctr" rtl="0">
              <a:spcBef>
                <a:spcPts val="1067"/>
              </a:spcBef>
              <a:spcAft>
                <a:spcPts val="0"/>
              </a:spcAft>
              <a:buNone/>
            </a:pPr>
            <a:endParaRPr sz="1333" i="1">
              <a:solidFill>
                <a:schemeClr val="lt1"/>
              </a:solidFill>
            </a:endParaRPr>
          </a:p>
        </p:txBody>
      </p:sp>
      <p:sp>
        <p:nvSpPr>
          <p:cNvPr id="2" name="TextBox 1">
            <a:extLst>
              <a:ext uri="{FF2B5EF4-FFF2-40B4-BE49-F238E27FC236}">
                <a16:creationId xmlns:a16="http://schemas.microsoft.com/office/drawing/2014/main" id="{CDCC7C9A-CE6E-ADC2-B283-F0B6F91358C2}"/>
              </a:ext>
            </a:extLst>
          </p:cNvPr>
          <p:cNvSpPr txBox="1"/>
          <p:nvPr/>
        </p:nvSpPr>
        <p:spPr>
          <a:xfrm>
            <a:off x="6571790" y="5245432"/>
            <a:ext cx="392641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FFFF"/>
                </a:solidFill>
              </a:rPr>
              <a:t>- Project Participant, Healthy Meals Partnership</a:t>
            </a:r>
            <a:endParaRPr lang="en-US" sz="1200" dirty="0"/>
          </a:p>
        </p:txBody>
      </p:sp>
      <p:sp>
        <p:nvSpPr>
          <p:cNvPr id="3" name="TextBox 2">
            <a:extLst>
              <a:ext uri="{FF2B5EF4-FFF2-40B4-BE49-F238E27FC236}">
                <a16:creationId xmlns:a16="http://schemas.microsoft.com/office/drawing/2014/main" id="{EC58EA96-F7F0-8595-25FE-0E961625EB04}"/>
              </a:ext>
            </a:extLst>
          </p:cNvPr>
          <p:cNvSpPr txBox="1"/>
          <p:nvPr/>
        </p:nvSpPr>
        <p:spPr>
          <a:xfrm>
            <a:off x="8586760" y="3212314"/>
            <a:ext cx="30712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 Project Participant, Mothers Matter</a:t>
            </a:r>
          </a:p>
        </p:txBody>
      </p:sp>
    </p:spTree>
    <p:extLst>
      <p:ext uri="{BB962C8B-B14F-4D97-AF65-F5344CB8AC3E}">
        <p14:creationId xmlns:p14="http://schemas.microsoft.com/office/powerpoint/2010/main" val="889484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3">
          <a:extLst>
            <a:ext uri="{FF2B5EF4-FFF2-40B4-BE49-F238E27FC236}">
              <a16:creationId xmlns:a16="http://schemas.microsoft.com/office/drawing/2014/main" id="{65417257-940E-677D-3BC5-48A8208B27D9}"/>
            </a:ext>
          </a:extLst>
        </p:cNvPr>
        <p:cNvGrpSpPr/>
        <p:nvPr/>
      </p:nvGrpSpPr>
      <p:grpSpPr>
        <a:xfrm>
          <a:off x="0" y="0"/>
          <a:ext cx="0" cy="0"/>
          <a:chOff x="0" y="0"/>
          <a:chExt cx="0" cy="0"/>
        </a:xfrm>
      </p:grpSpPr>
      <p:pic>
        <p:nvPicPr>
          <p:cNvPr id="13" name="Google Shape;424;p68" title="Food Pantry 2.png">
            <a:extLst>
              <a:ext uri="{FF2B5EF4-FFF2-40B4-BE49-F238E27FC236}">
                <a16:creationId xmlns:a16="http://schemas.microsoft.com/office/drawing/2014/main" id="{9A03C023-C0E5-FD2E-ABAB-6601953881A0}"/>
              </a:ext>
            </a:extLst>
          </p:cNvPr>
          <p:cNvPicPr preferRelativeResize="0">
            <a:picLocks/>
          </p:cNvPicPr>
          <p:nvPr/>
        </p:nvPicPr>
        <p:blipFill rotWithShape="1">
          <a:blip r:embed="rId3">
            <a:alphaModFix/>
          </a:blip>
          <a:srcRect l="787" r="777"/>
          <a:stretch/>
        </p:blipFill>
        <p:spPr>
          <a:xfrm>
            <a:off x="7085991" y="731839"/>
            <a:ext cx="4488000" cy="4811600"/>
          </a:xfrm>
          <a:prstGeom prst="roundRect">
            <a:avLst>
              <a:gd name="adj" fmla="val 16667"/>
            </a:avLst>
          </a:prstGeom>
          <a:noFill/>
          <a:ln>
            <a:noFill/>
          </a:ln>
        </p:spPr>
      </p:pic>
      <p:sp>
        <p:nvSpPr>
          <p:cNvPr id="15" name="Google Shape;426;p68">
            <a:extLst>
              <a:ext uri="{FF2B5EF4-FFF2-40B4-BE49-F238E27FC236}">
                <a16:creationId xmlns:a16="http://schemas.microsoft.com/office/drawing/2014/main" id="{0CF04EA5-2C54-B819-F0C6-DB5AB9A73DEA}"/>
              </a:ext>
            </a:extLst>
          </p:cNvPr>
          <p:cNvSpPr/>
          <p:nvPr/>
        </p:nvSpPr>
        <p:spPr>
          <a:xfrm>
            <a:off x="1811500" y="1593901"/>
            <a:ext cx="5118400" cy="2036800"/>
          </a:xfrm>
          <a:prstGeom prst="flowChartMagneticTape">
            <a:avLst/>
          </a:pr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Verdana"/>
              <a:ea typeface="Verdana"/>
              <a:cs typeface="Verdana"/>
              <a:sym typeface="Verdana"/>
            </a:endParaRPr>
          </a:p>
        </p:txBody>
      </p:sp>
      <p:sp>
        <p:nvSpPr>
          <p:cNvPr id="17" name="Google Shape;427;p68">
            <a:extLst>
              <a:ext uri="{FF2B5EF4-FFF2-40B4-BE49-F238E27FC236}">
                <a16:creationId xmlns:a16="http://schemas.microsoft.com/office/drawing/2014/main" id="{694E9354-89F2-1C94-7303-740E0AF43ED3}"/>
              </a:ext>
            </a:extLst>
          </p:cNvPr>
          <p:cNvSpPr txBox="1">
            <a:spLocks/>
          </p:cNvSpPr>
          <p:nvPr/>
        </p:nvSpPr>
        <p:spPr>
          <a:xfrm>
            <a:off x="2126700" y="2107505"/>
            <a:ext cx="4488000" cy="69891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RPr/>
            </a:defPPr>
            <a:lvl1pPr marL="457200" marR="0" lvl="0" indent="-228600" algn="l" rtl="0">
              <a:lnSpc>
                <a:spcPct val="100000"/>
              </a:lnSpc>
              <a:spcBef>
                <a:spcPts val="0"/>
              </a:spcBef>
              <a:spcAft>
                <a:spcPts val="0"/>
              </a:spcAft>
              <a:buClr>
                <a:srgbClr val="000000"/>
              </a:buClr>
              <a:buSzPts val="2400"/>
              <a:buFont typeface="Arial"/>
              <a:buNone/>
              <a:defRPr sz="1867" b="0" i="0" u="none" strike="noStrike" cap="none">
                <a:solidFill>
                  <a:srgbClr val="000000"/>
                </a:solidFill>
                <a:latin typeface="Arial"/>
                <a:ea typeface="Arial"/>
                <a:cs typeface="Arial"/>
                <a:sym typeface="Arial"/>
              </a:defRPr>
            </a:lvl1pPr>
            <a:lvl2pPr marL="914400" marR="0" lvl="1" indent="-342900" algn="l" rtl="0">
              <a:lnSpc>
                <a:spcPct val="100000"/>
              </a:lnSpc>
              <a:spcBef>
                <a:spcPts val="0"/>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4pPr>
            <a:lvl5pPr marL="2286000" marR="0" lvl="4" indent="-342900" algn="l" rtl="0">
              <a:lnSpc>
                <a:spcPct val="100000"/>
              </a:lnSpc>
              <a:spcBef>
                <a:spcPts val="0"/>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5pPr>
            <a:lvl6pPr marL="2743200" marR="0" lvl="5" indent="-342900" algn="l" rtl="0">
              <a:lnSpc>
                <a:spcPct val="100000"/>
              </a:lnSpc>
              <a:spcBef>
                <a:spcPts val="0"/>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6pPr>
            <a:lvl7pPr marL="3200400" marR="0" lvl="6" indent="-342900" algn="l" rtl="0">
              <a:lnSpc>
                <a:spcPct val="100000"/>
              </a:lnSpc>
              <a:spcBef>
                <a:spcPts val="0"/>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7pPr>
            <a:lvl8pPr marL="3657600" marR="0" lvl="7" indent="-342900" algn="l" rtl="0">
              <a:lnSpc>
                <a:spcPct val="100000"/>
              </a:lnSpc>
              <a:spcBef>
                <a:spcPts val="0"/>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8pPr>
            <a:lvl9pPr marL="4114800" marR="0" lvl="8" indent="-342900" algn="l" rtl="0">
              <a:lnSpc>
                <a:spcPct val="100000"/>
              </a:lnSpc>
              <a:spcBef>
                <a:spcPts val="0"/>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9pPr>
          </a:lstStyle>
          <a:p>
            <a:pPr marL="0" indent="0" algn="ctr">
              <a:spcBef>
                <a:spcPts val="1067"/>
              </a:spcBef>
            </a:pPr>
            <a:r>
              <a:rPr lang="en-US" sz="1300" i="1">
                <a:solidFill>
                  <a:schemeClr val="lt1"/>
                </a:solidFill>
              </a:rPr>
              <a:t>“Supporting the older population in our community means so much because it feels like</a:t>
            </a:r>
            <a:r>
              <a:rPr lang="en-US" sz="1300" b="1" i="1">
                <a:solidFill>
                  <a:schemeClr val="lt1"/>
                </a:solidFill>
              </a:rPr>
              <a:t> I’m not only helping others but also honoring my own family</a:t>
            </a:r>
            <a:r>
              <a:rPr lang="en-US" sz="1300" i="1">
                <a:solidFill>
                  <a:schemeClr val="lt1"/>
                </a:solidFill>
              </a:rPr>
              <a:t>.”</a:t>
            </a:r>
            <a:endParaRPr lang="en-US" sz="1300" b="1" i="1">
              <a:solidFill>
                <a:schemeClr val="lt1"/>
              </a:solidFill>
            </a:endParaRPr>
          </a:p>
        </p:txBody>
      </p:sp>
      <p:sp>
        <p:nvSpPr>
          <p:cNvPr id="19" name="Google Shape;428;p68">
            <a:extLst>
              <a:ext uri="{FF2B5EF4-FFF2-40B4-BE49-F238E27FC236}">
                <a16:creationId xmlns:a16="http://schemas.microsoft.com/office/drawing/2014/main" id="{D196BE27-C392-5764-4ECA-817FC4E11CBF}"/>
              </a:ext>
            </a:extLst>
          </p:cNvPr>
          <p:cNvSpPr/>
          <p:nvPr/>
        </p:nvSpPr>
        <p:spPr>
          <a:xfrm>
            <a:off x="385567" y="3691201"/>
            <a:ext cx="5232800" cy="2257200"/>
          </a:xfrm>
          <a:prstGeom prst="flowChartMagneticTape">
            <a:avLst/>
          </a:pr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Verdana"/>
              <a:ea typeface="Verdana"/>
              <a:cs typeface="Verdana"/>
              <a:sym typeface="Verdana"/>
            </a:endParaRPr>
          </a:p>
        </p:txBody>
      </p:sp>
      <p:sp>
        <p:nvSpPr>
          <p:cNvPr id="21" name="Google Shape;429;p68">
            <a:extLst>
              <a:ext uri="{FF2B5EF4-FFF2-40B4-BE49-F238E27FC236}">
                <a16:creationId xmlns:a16="http://schemas.microsoft.com/office/drawing/2014/main" id="{213B86D6-33FB-844A-18D7-A5DB0A355FBE}"/>
              </a:ext>
            </a:extLst>
          </p:cNvPr>
          <p:cNvSpPr txBox="1">
            <a:spLocks/>
          </p:cNvSpPr>
          <p:nvPr/>
        </p:nvSpPr>
        <p:spPr>
          <a:xfrm>
            <a:off x="868742" y="4127482"/>
            <a:ext cx="4249200" cy="1106007"/>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RPr/>
            </a:defPPr>
            <a:lvl1pPr marL="457200" marR="0" lvl="0" indent="-228600" algn="l" rtl="0">
              <a:lnSpc>
                <a:spcPct val="100000"/>
              </a:lnSpc>
              <a:spcBef>
                <a:spcPts val="0"/>
              </a:spcBef>
              <a:spcAft>
                <a:spcPts val="0"/>
              </a:spcAft>
              <a:buClr>
                <a:srgbClr val="000000"/>
              </a:buClr>
              <a:buSzPts val="2400"/>
              <a:buFont typeface="Arial"/>
              <a:buNone/>
              <a:defRPr sz="1867" b="0" i="0" u="none" strike="noStrike" cap="none">
                <a:solidFill>
                  <a:srgbClr val="000000"/>
                </a:solidFill>
                <a:latin typeface="Arial"/>
                <a:ea typeface="Arial"/>
                <a:cs typeface="Arial"/>
                <a:sym typeface="Arial"/>
              </a:defRPr>
            </a:lvl1pPr>
            <a:lvl2pPr marL="914400" marR="0" lvl="1" indent="-342900" algn="l" rtl="0">
              <a:lnSpc>
                <a:spcPct val="100000"/>
              </a:lnSpc>
              <a:spcBef>
                <a:spcPts val="0"/>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4pPr>
            <a:lvl5pPr marL="2286000" marR="0" lvl="4" indent="-342900" algn="l" rtl="0">
              <a:lnSpc>
                <a:spcPct val="100000"/>
              </a:lnSpc>
              <a:spcBef>
                <a:spcPts val="0"/>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5pPr>
            <a:lvl6pPr marL="2743200" marR="0" lvl="5" indent="-342900" algn="l" rtl="0">
              <a:lnSpc>
                <a:spcPct val="100000"/>
              </a:lnSpc>
              <a:spcBef>
                <a:spcPts val="0"/>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6pPr>
            <a:lvl7pPr marL="3200400" marR="0" lvl="6" indent="-342900" algn="l" rtl="0">
              <a:lnSpc>
                <a:spcPct val="100000"/>
              </a:lnSpc>
              <a:spcBef>
                <a:spcPts val="0"/>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7pPr>
            <a:lvl8pPr marL="3657600" marR="0" lvl="7" indent="-342900" algn="l" rtl="0">
              <a:lnSpc>
                <a:spcPct val="100000"/>
              </a:lnSpc>
              <a:spcBef>
                <a:spcPts val="0"/>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8pPr>
            <a:lvl9pPr marL="4114800" marR="0" lvl="8" indent="-342900" algn="l" rtl="0">
              <a:lnSpc>
                <a:spcPct val="100000"/>
              </a:lnSpc>
              <a:spcBef>
                <a:spcPts val="0"/>
              </a:spcBef>
              <a:spcAft>
                <a:spcPts val="0"/>
              </a:spcAft>
              <a:buClr>
                <a:srgbClr val="000000"/>
              </a:buClr>
              <a:buSzPts val="1800"/>
              <a:buFont typeface="Arial"/>
              <a:buChar char="•"/>
              <a:defRPr sz="1867" b="0" i="0" u="none" strike="noStrike" cap="none">
                <a:solidFill>
                  <a:srgbClr val="000000"/>
                </a:solidFill>
                <a:latin typeface="Arial"/>
                <a:ea typeface="Arial"/>
                <a:cs typeface="Arial"/>
                <a:sym typeface="Arial"/>
              </a:defRPr>
            </a:lvl9pPr>
          </a:lstStyle>
          <a:p>
            <a:pPr marL="0" indent="0" algn="ctr">
              <a:spcBef>
                <a:spcPts val="1067"/>
              </a:spcBef>
            </a:pPr>
            <a:r>
              <a:rPr lang="en-US" sz="1300" i="1">
                <a:solidFill>
                  <a:schemeClr val="lt1"/>
                </a:solidFill>
              </a:rPr>
              <a:t>“</a:t>
            </a:r>
            <a:r>
              <a:rPr lang="en-US" sz="1300" b="1" i="1">
                <a:solidFill>
                  <a:schemeClr val="lt1"/>
                </a:solidFill>
              </a:rPr>
              <a:t> I applied what I learned</a:t>
            </a:r>
            <a:r>
              <a:rPr lang="en-US" sz="1300" i="1">
                <a:solidFill>
                  <a:schemeClr val="lt1"/>
                </a:solidFill>
              </a:rPr>
              <a:t> when someone I didn’t know started asking me questions about how long I have lived in the neighborhood. I remembered what [the facilitator] said about shortening the interaction and using the broken record method.”</a:t>
            </a:r>
          </a:p>
          <a:p>
            <a:pPr marL="0" indent="0" algn="ctr">
              <a:spcBef>
                <a:spcPts val="1067"/>
              </a:spcBef>
            </a:pPr>
            <a:endParaRPr lang="en-US" sz="1467" i="1">
              <a:solidFill>
                <a:schemeClr val="lt1"/>
              </a:solidFill>
            </a:endParaRPr>
          </a:p>
          <a:p>
            <a:pPr marL="0" indent="0" algn="ctr">
              <a:spcBef>
                <a:spcPts val="1067"/>
              </a:spcBef>
            </a:pPr>
            <a:endParaRPr lang="en-US" sz="1333" i="1">
              <a:solidFill>
                <a:schemeClr val="lt1"/>
              </a:solidFill>
            </a:endParaRPr>
          </a:p>
        </p:txBody>
      </p:sp>
      <p:sp>
        <p:nvSpPr>
          <p:cNvPr id="23" name="Text Placeholder 2">
            <a:extLst>
              <a:ext uri="{FF2B5EF4-FFF2-40B4-BE49-F238E27FC236}">
                <a16:creationId xmlns:a16="http://schemas.microsoft.com/office/drawing/2014/main" id="{31EFAE1F-90DF-D7EA-69F1-BB3AAA2B588F}"/>
              </a:ext>
            </a:extLst>
          </p:cNvPr>
          <p:cNvSpPr txBox="1">
            <a:spLocks/>
          </p:cNvSpPr>
          <p:nvPr/>
        </p:nvSpPr>
        <p:spPr>
          <a:xfrm>
            <a:off x="972335" y="956253"/>
            <a:ext cx="5370784" cy="731404"/>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a:latin typeface="Verdana"/>
                <a:ea typeface="Verdana"/>
              </a:rPr>
              <a:t>Project Stories</a:t>
            </a:r>
          </a:p>
        </p:txBody>
      </p:sp>
      <p:sp>
        <p:nvSpPr>
          <p:cNvPr id="25" name="TextBox 24">
            <a:extLst>
              <a:ext uri="{FF2B5EF4-FFF2-40B4-BE49-F238E27FC236}">
                <a16:creationId xmlns:a16="http://schemas.microsoft.com/office/drawing/2014/main" id="{02C6DE52-100D-315C-1C2C-7254C1B6471C}"/>
              </a:ext>
            </a:extLst>
          </p:cNvPr>
          <p:cNvSpPr txBox="1"/>
          <p:nvPr/>
        </p:nvSpPr>
        <p:spPr>
          <a:xfrm>
            <a:off x="3133878" y="3021261"/>
            <a:ext cx="392641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FFFF"/>
                </a:solidFill>
              </a:rPr>
              <a:t>- Project Volunteer, Errands for Older Adults</a:t>
            </a:r>
            <a:endParaRPr lang="en-US" sz="1200" dirty="0"/>
          </a:p>
        </p:txBody>
      </p:sp>
      <p:sp>
        <p:nvSpPr>
          <p:cNvPr id="27" name="TextBox 26">
            <a:extLst>
              <a:ext uri="{FF2B5EF4-FFF2-40B4-BE49-F238E27FC236}">
                <a16:creationId xmlns:a16="http://schemas.microsoft.com/office/drawing/2014/main" id="{EF9D53AF-3CBF-3128-746F-A3728AEF2B21}"/>
              </a:ext>
            </a:extLst>
          </p:cNvPr>
          <p:cNvSpPr txBox="1"/>
          <p:nvPr/>
        </p:nvSpPr>
        <p:spPr>
          <a:xfrm>
            <a:off x="1672264" y="5410661"/>
            <a:ext cx="392641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FFFF"/>
                </a:solidFill>
              </a:rPr>
              <a:t>- Project Participant, Self Defense Education</a:t>
            </a:r>
            <a:endParaRPr lang="en-US" sz="1200" dirty="0"/>
          </a:p>
        </p:txBody>
      </p:sp>
    </p:spTree>
    <p:extLst>
      <p:ext uri="{BB962C8B-B14F-4D97-AF65-F5344CB8AC3E}">
        <p14:creationId xmlns:p14="http://schemas.microsoft.com/office/powerpoint/2010/main" val="2581243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2CCF9C-3159-C4BF-27BA-BE9EC12B4AD9}"/>
              </a:ext>
            </a:extLst>
          </p:cNvPr>
          <p:cNvSpPr>
            <a:spLocks noGrp="1"/>
          </p:cNvSpPr>
          <p:nvPr>
            <p:ph type="body" idx="2"/>
          </p:nvPr>
        </p:nvSpPr>
        <p:spPr>
          <a:xfrm>
            <a:off x="1804574" y="923651"/>
            <a:ext cx="9700775" cy="864156"/>
          </a:xfrm>
        </p:spPr>
        <p:txBody>
          <a:bodyPr/>
          <a:lstStyle/>
          <a:p>
            <a:r>
              <a:rPr lang="en-US"/>
              <a:t>CBO Capacity Building Workshops</a:t>
            </a:r>
          </a:p>
        </p:txBody>
      </p:sp>
      <p:pic>
        <p:nvPicPr>
          <p:cNvPr id="4" name="Online Media 3" title="Building Community Power: Capacity Building Workshops in Action">
            <a:hlinkClick r:id="" action="ppaction://media"/>
            <a:extLst>
              <a:ext uri="{FF2B5EF4-FFF2-40B4-BE49-F238E27FC236}">
                <a16:creationId xmlns:a16="http://schemas.microsoft.com/office/drawing/2014/main" id="{190549E2-77E1-0D58-AD0F-0C97BB8BADA6}"/>
              </a:ext>
            </a:extLst>
          </p:cNvPr>
          <p:cNvPicPr>
            <a:picLocks noRot="1" noChangeAspect="1"/>
          </p:cNvPicPr>
          <p:nvPr>
            <a:videoFile r:link="rId1"/>
          </p:nvPr>
        </p:nvPicPr>
        <p:blipFill>
          <a:blip r:embed="rId3"/>
          <a:stretch>
            <a:fillRect/>
          </a:stretch>
        </p:blipFill>
        <p:spPr>
          <a:xfrm>
            <a:off x="2379204" y="1969716"/>
            <a:ext cx="7435179" cy="4285990"/>
          </a:xfrm>
          <a:prstGeom prst="rect">
            <a:avLst/>
          </a:prstGeom>
        </p:spPr>
      </p:pic>
    </p:spTree>
    <p:extLst>
      <p:ext uri="{BB962C8B-B14F-4D97-AF65-F5344CB8AC3E}">
        <p14:creationId xmlns:p14="http://schemas.microsoft.com/office/powerpoint/2010/main" val="1255344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3">
          <a:extLst>
            <a:ext uri="{FF2B5EF4-FFF2-40B4-BE49-F238E27FC236}">
              <a16:creationId xmlns:a16="http://schemas.microsoft.com/office/drawing/2014/main" id="{FAAAA011-090D-03AC-0639-9D5AD97798B3}"/>
            </a:ext>
          </a:extLst>
        </p:cNvPr>
        <p:cNvGrpSpPr/>
        <p:nvPr/>
      </p:nvGrpSpPr>
      <p:grpSpPr>
        <a:xfrm>
          <a:off x="0" y="0"/>
          <a:ext cx="0" cy="0"/>
          <a:chOff x="0" y="0"/>
          <a:chExt cx="0" cy="0"/>
        </a:xfrm>
      </p:grpSpPr>
      <p:sp>
        <p:nvSpPr>
          <p:cNvPr id="414" name="Google Shape;414;p67">
            <a:extLst>
              <a:ext uri="{FF2B5EF4-FFF2-40B4-BE49-F238E27FC236}">
                <a16:creationId xmlns:a16="http://schemas.microsoft.com/office/drawing/2014/main" id="{387B5FF1-7AC5-E17A-DD6E-C58636CC5427}"/>
              </a:ext>
            </a:extLst>
          </p:cNvPr>
          <p:cNvSpPr/>
          <p:nvPr/>
        </p:nvSpPr>
        <p:spPr>
          <a:xfrm>
            <a:off x="6968033" y="1690867"/>
            <a:ext cx="5118400" cy="2036800"/>
          </a:xfrm>
          <a:prstGeom prst="flowChartMagneticTape">
            <a:avLst/>
          </a:prstGeom>
          <a:solidFill>
            <a:srgbClr val="2FA4E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Verdana"/>
              <a:ea typeface="Verdana"/>
              <a:cs typeface="Verdana"/>
              <a:sym typeface="Verdana"/>
            </a:endParaRPr>
          </a:p>
        </p:txBody>
      </p:sp>
      <p:sp>
        <p:nvSpPr>
          <p:cNvPr id="415" name="Google Shape;415;p67">
            <a:extLst>
              <a:ext uri="{FF2B5EF4-FFF2-40B4-BE49-F238E27FC236}">
                <a16:creationId xmlns:a16="http://schemas.microsoft.com/office/drawing/2014/main" id="{0EBFB565-D237-EF75-5252-6925A4262325}"/>
              </a:ext>
            </a:extLst>
          </p:cNvPr>
          <p:cNvSpPr txBox="1">
            <a:spLocks noGrp="1"/>
          </p:cNvSpPr>
          <p:nvPr>
            <p:ph type="body" idx="1"/>
          </p:nvPr>
        </p:nvSpPr>
        <p:spPr>
          <a:xfrm>
            <a:off x="7110051" y="2159193"/>
            <a:ext cx="4488000" cy="897240"/>
          </a:xfrm>
          <a:prstGeom prst="rect">
            <a:avLst/>
          </a:prstGeom>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 sz="1300" i="1">
                <a:solidFill>
                  <a:schemeClr val="bg1"/>
                </a:solidFill>
              </a:rPr>
              <a:t>“The workshops have positively impacted my project, giving me the </a:t>
            </a:r>
            <a:r>
              <a:rPr lang="en" sz="1300" b="1" i="1">
                <a:solidFill>
                  <a:schemeClr val="bg1"/>
                </a:solidFill>
              </a:rPr>
              <a:t>tools to properly pivot where necessary</a:t>
            </a:r>
            <a:r>
              <a:rPr lang="en" sz="1300" i="1">
                <a:solidFill>
                  <a:schemeClr val="bg1"/>
                </a:solidFill>
              </a:rPr>
              <a:t> - a lot of the data collected helped with this particular thing!” </a:t>
            </a:r>
            <a:endParaRPr lang="en" sz="1850" i="1">
              <a:solidFill>
                <a:schemeClr val="bg1"/>
              </a:solidFill>
            </a:endParaRPr>
          </a:p>
        </p:txBody>
      </p:sp>
      <p:sp>
        <p:nvSpPr>
          <p:cNvPr id="416" name="Google Shape;416;p67">
            <a:extLst>
              <a:ext uri="{FF2B5EF4-FFF2-40B4-BE49-F238E27FC236}">
                <a16:creationId xmlns:a16="http://schemas.microsoft.com/office/drawing/2014/main" id="{160AF5BF-1D9E-FB31-8389-E996B9A86C92}"/>
              </a:ext>
            </a:extLst>
          </p:cNvPr>
          <p:cNvSpPr txBox="1">
            <a:spLocks noGrp="1"/>
          </p:cNvSpPr>
          <p:nvPr>
            <p:ph type="body" idx="3"/>
          </p:nvPr>
        </p:nvSpPr>
        <p:spPr>
          <a:xfrm>
            <a:off x="6105939" y="956252"/>
            <a:ext cx="5370800" cy="731600"/>
          </a:xfrm>
          <a:prstGeom prst="rect">
            <a:avLst/>
          </a:prstGeom>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spcBef>
                <a:spcPts val="1067"/>
              </a:spcBef>
            </a:pPr>
            <a:r>
              <a:rPr lang="en" sz="3200" b="1">
                <a:latin typeface="Verdana"/>
              </a:rPr>
              <a:t>Workshop Reflections</a:t>
            </a:r>
            <a:endParaRPr lang="en-US" sz="3200" b="1">
              <a:latin typeface="Verdana"/>
            </a:endParaRPr>
          </a:p>
        </p:txBody>
      </p:sp>
      <p:pic>
        <p:nvPicPr>
          <p:cNvPr id="417" name="Google Shape;417;p67">
            <a:extLst>
              <a:ext uri="{FF2B5EF4-FFF2-40B4-BE49-F238E27FC236}">
                <a16:creationId xmlns:a16="http://schemas.microsoft.com/office/drawing/2014/main" id="{673C03AA-48D2-CCB2-6B77-5A501491B6B0}"/>
              </a:ext>
            </a:extLst>
          </p:cNvPr>
          <p:cNvPicPr preferRelativeResize="0">
            <a:picLocks noGrp="1"/>
          </p:cNvPicPr>
          <p:nvPr>
            <p:ph type="pic" idx="2"/>
          </p:nvPr>
        </p:nvPicPr>
        <p:blipFill rotWithShape="1">
          <a:blip r:embed="rId3"/>
          <a:srcRect l="15022" r="15022"/>
          <a:stretch/>
        </p:blipFill>
        <p:spPr>
          <a:xfrm>
            <a:off x="952500" y="731839"/>
            <a:ext cx="4488000" cy="4811600"/>
          </a:xfrm>
          <a:prstGeom prst="roundRect">
            <a:avLst>
              <a:gd name="adj" fmla="val 16667"/>
            </a:avLst>
          </a:prstGeom>
        </p:spPr>
      </p:pic>
      <p:sp>
        <p:nvSpPr>
          <p:cNvPr id="418" name="Google Shape;418;p67">
            <a:extLst>
              <a:ext uri="{FF2B5EF4-FFF2-40B4-BE49-F238E27FC236}">
                <a16:creationId xmlns:a16="http://schemas.microsoft.com/office/drawing/2014/main" id="{03E4D3B9-0367-287F-67F0-4420C95D912B}"/>
              </a:ext>
            </a:extLst>
          </p:cNvPr>
          <p:cNvSpPr/>
          <p:nvPr/>
        </p:nvSpPr>
        <p:spPr>
          <a:xfrm>
            <a:off x="5542100" y="3788167"/>
            <a:ext cx="5118400" cy="2036800"/>
          </a:xfrm>
          <a:prstGeom prst="flowChartMagneticTape">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Verdana"/>
              <a:ea typeface="Verdana"/>
              <a:cs typeface="Verdana"/>
              <a:sym typeface="Verdana"/>
            </a:endParaRPr>
          </a:p>
        </p:txBody>
      </p:sp>
      <p:sp>
        <p:nvSpPr>
          <p:cNvPr id="419" name="Google Shape;419;p67">
            <a:extLst>
              <a:ext uri="{FF2B5EF4-FFF2-40B4-BE49-F238E27FC236}">
                <a16:creationId xmlns:a16="http://schemas.microsoft.com/office/drawing/2014/main" id="{B30FCEEA-6506-19E8-C652-C8B8A8E42A14}"/>
              </a:ext>
            </a:extLst>
          </p:cNvPr>
          <p:cNvSpPr txBox="1">
            <a:spLocks noGrp="1"/>
          </p:cNvSpPr>
          <p:nvPr>
            <p:ph type="body" idx="1"/>
          </p:nvPr>
        </p:nvSpPr>
        <p:spPr>
          <a:xfrm>
            <a:off x="5803519" y="4157855"/>
            <a:ext cx="4249200" cy="918116"/>
          </a:xfrm>
          <a:prstGeom prst="rect">
            <a:avLst/>
          </a:prstGeom>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 sz="1300" i="1">
                <a:solidFill>
                  <a:schemeClr val="lt1"/>
                </a:solidFill>
              </a:rPr>
              <a:t>“They [the workshops] were helpful in helping us </a:t>
            </a:r>
            <a:r>
              <a:rPr lang="en" sz="1300" b="1" i="1">
                <a:solidFill>
                  <a:schemeClr val="lt1"/>
                </a:solidFill>
              </a:rPr>
              <a:t>feel supported and learning how to build out a project from start to finish</a:t>
            </a:r>
            <a:r>
              <a:rPr lang="en" sz="1300" i="1">
                <a:solidFill>
                  <a:schemeClr val="lt1"/>
                </a:solidFill>
              </a:rPr>
              <a:t>, giving us a better understanding of </a:t>
            </a:r>
            <a:r>
              <a:rPr lang="en" sz="1300" b="1" i="1">
                <a:solidFill>
                  <a:schemeClr val="lt1"/>
                </a:solidFill>
              </a:rPr>
              <a:t>how to measure and evaluate impact</a:t>
            </a:r>
            <a:r>
              <a:rPr lang="en" sz="1300" i="1">
                <a:solidFill>
                  <a:schemeClr val="lt1"/>
                </a:solidFill>
              </a:rPr>
              <a:t> in the work we do.”</a:t>
            </a:r>
            <a:endParaRPr lang="en-US" sz="1850" i="1">
              <a:solidFill>
                <a:schemeClr val="lt1"/>
              </a:solidFill>
            </a:endParaRPr>
          </a:p>
          <a:p>
            <a:pPr marL="0" lvl="0" indent="0" algn="ctr">
              <a:spcBef>
                <a:spcPts val="1067"/>
              </a:spcBef>
              <a:spcAft>
                <a:spcPts val="0"/>
              </a:spcAft>
              <a:buNone/>
            </a:pPr>
            <a:endParaRPr lang="en" sz="1467" i="1">
              <a:solidFill>
                <a:schemeClr val="lt1"/>
              </a:solidFill>
            </a:endParaRPr>
          </a:p>
          <a:p>
            <a:pPr marL="0" lvl="0" indent="0" algn="ctr" rtl="0">
              <a:spcBef>
                <a:spcPts val="1067"/>
              </a:spcBef>
              <a:spcAft>
                <a:spcPts val="0"/>
              </a:spcAft>
              <a:buNone/>
            </a:pPr>
            <a:endParaRPr sz="1333" i="1">
              <a:solidFill>
                <a:schemeClr val="lt1"/>
              </a:solidFill>
            </a:endParaRPr>
          </a:p>
        </p:txBody>
      </p:sp>
      <p:sp>
        <p:nvSpPr>
          <p:cNvPr id="3" name="TextBox 2">
            <a:extLst>
              <a:ext uri="{FF2B5EF4-FFF2-40B4-BE49-F238E27FC236}">
                <a16:creationId xmlns:a16="http://schemas.microsoft.com/office/drawing/2014/main" id="{6D96F5BA-9DBA-EC9A-51CC-FFA8435B2E34}"/>
              </a:ext>
            </a:extLst>
          </p:cNvPr>
          <p:cNvSpPr txBox="1"/>
          <p:nvPr/>
        </p:nvSpPr>
        <p:spPr>
          <a:xfrm>
            <a:off x="8981128" y="3203467"/>
            <a:ext cx="282882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rPr>
              <a:t>- Project Implementation Partner </a:t>
            </a:r>
          </a:p>
        </p:txBody>
      </p:sp>
      <p:sp>
        <p:nvSpPr>
          <p:cNvPr id="5" name="TextBox 4">
            <a:extLst>
              <a:ext uri="{FF2B5EF4-FFF2-40B4-BE49-F238E27FC236}">
                <a16:creationId xmlns:a16="http://schemas.microsoft.com/office/drawing/2014/main" id="{46AED0ED-0DF8-39E0-600E-6C6E817A81DA}"/>
              </a:ext>
            </a:extLst>
          </p:cNvPr>
          <p:cNvSpPr txBox="1"/>
          <p:nvPr/>
        </p:nvSpPr>
        <p:spPr>
          <a:xfrm>
            <a:off x="7475661" y="5356390"/>
            <a:ext cx="282882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rPr>
              <a:t>- Project Implementation Partner </a:t>
            </a:r>
          </a:p>
        </p:txBody>
      </p:sp>
    </p:spTree>
    <p:extLst>
      <p:ext uri="{BB962C8B-B14F-4D97-AF65-F5344CB8AC3E}">
        <p14:creationId xmlns:p14="http://schemas.microsoft.com/office/powerpoint/2010/main" val="554385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5"/>
          <p:cNvSpPr txBox="1">
            <a:spLocks noGrp="1"/>
          </p:cNvSpPr>
          <p:nvPr>
            <p:ph type="title"/>
          </p:nvPr>
        </p:nvSpPr>
        <p:spPr>
          <a:xfrm>
            <a:off x="838200" y="2368286"/>
            <a:ext cx="10515600" cy="2121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500"/>
              </a:spcAft>
              <a:buSzPts val="7200"/>
              <a:buNone/>
            </a:pPr>
            <a:r>
              <a:rPr lang="en-US"/>
              <a:t>Digital Equity Team (DET)</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4">
          <a:extLst>
            <a:ext uri="{FF2B5EF4-FFF2-40B4-BE49-F238E27FC236}">
              <a16:creationId xmlns:a16="http://schemas.microsoft.com/office/drawing/2014/main" id="{5EF37930-A059-4B3B-F6B4-748E2962CAAD}"/>
            </a:ext>
          </a:extLst>
        </p:cNvPr>
        <p:cNvGrpSpPr/>
        <p:nvPr/>
      </p:nvGrpSpPr>
      <p:grpSpPr>
        <a:xfrm>
          <a:off x="0" y="0"/>
          <a:ext cx="0" cy="0"/>
          <a:chOff x="0" y="0"/>
          <a:chExt cx="0" cy="0"/>
        </a:xfrm>
      </p:grpSpPr>
      <p:sp>
        <p:nvSpPr>
          <p:cNvPr id="635" name="Google Shape;635;p5">
            <a:extLst>
              <a:ext uri="{FF2B5EF4-FFF2-40B4-BE49-F238E27FC236}">
                <a16:creationId xmlns:a16="http://schemas.microsoft.com/office/drawing/2014/main" id="{0492CBA0-F327-313E-CDAC-55672ED71D5B}"/>
              </a:ext>
            </a:extLst>
          </p:cNvPr>
          <p:cNvSpPr txBox="1">
            <a:spLocks noGrp="1"/>
          </p:cNvSpPr>
          <p:nvPr>
            <p:ph type="title"/>
          </p:nvPr>
        </p:nvSpPr>
        <p:spPr>
          <a:xfrm>
            <a:off x="838200" y="2368286"/>
            <a:ext cx="10515600" cy="2121300"/>
          </a:xfrm>
          <a:prstGeom prst="rect">
            <a:avLst/>
          </a:prstGeom>
          <a:noFill/>
          <a:ln>
            <a:noFill/>
          </a:ln>
        </p:spPr>
        <p:txBody>
          <a:bodyPr spcFirstLastPara="1" wrap="square" lIns="91425" tIns="45700" rIns="91425" bIns="45700" anchor="ctr" anchorCtr="0">
            <a:noAutofit/>
          </a:bodyPr>
          <a:lstStyle/>
          <a:p>
            <a:pPr>
              <a:spcAft>
                <a:spcPts val="500"/>
              </a:spcAft>
            </a:pPr>
            <a:r>
              <a:rPr lang="en-US">
                <a:solidFill>
                  <a:schemeClr val="tx1"/>
                </a:solidFill>
              </a:rPr>
              <a:t>PB &amp; VLA </a:t>
            </a:r>
            <a:br>
              <a:rPr lang="en-US">
                <a:solidFill>
                  <a:schemeClr val="tx1"/>
                </a:solidFill>
              </a:rPr>
            </a:br>
            <a:r>
              <a:rPr lang="en-US">
                <a:solidFill>
                  <a:schemeClr val="tx1"/>
                </a:solidFill>
              </a:rPr>
              <a:t>Ad Campaigns </a:t>
            </a:r>
            <a:endParaRPr lang="en-US" err="1">
              <a:solidFill>
                <a:schemeClr val="tx1"/>
              </a:solidFill>
            </a:endParaRPr>
          </a:p>
        </p:txBody>
      </p:sp>
    </p:spTree>
    <p:extLst>
      <p:ext uri="{BB962C8B-B14F-4D97-AF65-F5344CB8AC3E}">
        <p14:creationId xmlns:p14="http://schemas.microsoft.com/office/powerpoint/2010/main" val="3316774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2a057c19e2e_0_27"/>
          <p:cNvSpPr txBox="1">
            <a:spLocks noGrp="1"/>
          </p:cNvSpPr>
          <p:nvPr>
            <p:ph type="title"/>
          </p:nvPr>
        </p:nvSpPr>
        <p:spPr>
          <a:xfrm>
            <a:off x="838200" y="2368286"/>
            <a:ext cx="10515600" cy="2121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500"/>
              </a:spcAft>
              <a:buSzPts val="7200"/>
              <a:buNone/>
            </a:pPr>
            <a:r>
              <a:rPr lang="en-US"/>
              <a:t>Approval of Meeting Minutes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A78C3-A146-A6E5-B8E4-16CB9CD0246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71D4140-80E3-6CA8-9514-C43CCF3FA38E}"/>
              </a:ext>
            </a:extLst>
          </p:cNvPr>
          <p:cNvSpPr>
            <a:spLocks noGrp="1"/>
          </p:cNvSpPr>
          <p:nvPr>
            <p:ph type="body" idx="2"/>
          </p:nvPr>
        </p:nvSpPr>
        <p:spPr>
          <a:xfrm>
            <a:off x="185324" y="2901"/>
            <a:ext cx="8020200" cy="1093800"/>
          </a:xfrm>
        </p:spPr>
        <p:txBody>
          <a:bodyPr/>
          <a:lstStyle/>
          <a:p>
            <a:r>
              <a:rPr lang="en-US"/>
              <a:t>VLA Media Plan Overview</a:t>
            </a:r>
          </a:p>
        </p:txBody>
      </p:sp>
      <p:graphicFrame>
        <p:nvGraphicFramePr>
          <p:cNvPr id="6" name="Table 5">
            <a:extLst>
              <a:ext uri="{FF2B5EF4-FFF2-40B4-BE49-F238E27FC236}">
                <a16:creationId xmlns:a16="http://schemas.microsoft.com/office/drawing/2014/main" id="{1594C192-BDD8-5FA6-EBC3-46462210C701}"/>
              </a:ext>
            </a:extLst>
          </p:cNvPr>
          <p:cNvGraphicFramePr>
            <a:graphicFrameLocks noGrp="1"/>
          </p:cNvGraphicFramePr>
          <p:nvPr>
            <p:extLst>
              <p:ext uri="{D42A27DB-BD31-4B8C-83A1-F6EECF244321}">
                <p14:modId xmlns:p14="http://schemas.microsoft.com/office/powerpoint/2010/main" val="1535910980"/>
              </p:ext>
            </p:extLst>
          </p:nvPr>
        </p:nvGraphicFramePr>
        <p:xfrm>
          <a:off x="932181" y="1251542"/>
          <a:ext cx="9653250" cy="4571344"/>
        </p:xfrm>
        <a:graphic>
          <a:graphicData uri="http://schemas.openxmlformats.org/drawingml/2006/table">
            <a:tbl>
              <a:tblPr firstRow="1" bandRow="1">
                <a:tableStyleId>{6DA69F8A-2E0C-496B-8835-7A04ED5971AC}</a:tableStyleId>
              </a:tblPr>
              <a:tblGrid>
                <a:gridCol w="3217750">
                  <a:extLst>
                    <a:ext uri="{9D8B030D-6E8A-4147-A177-3AD203B41FA5}">
                      <a16:colId xmlns:a16="http://schemas.microsoft.com/office/drawing/2014/main" val="1567234240"/>
                    </a:ext>
                  </a:extLst>
                </a:gridCol>
                <a:gridCol w="3217750">
                  <a:extLst>
                    <a:ext uri="{9D8B030D-6E8A-4147-A177-3AD203B41FA5}">
                      <a16:colId xmlns:a16="http://schemas.microsoft.com/office/drawing/2014/main" val="1617256819"/>
                    </a:ext>
                  </a:extLst>
                </a:gridCol>
                <a:gridCol w="3217750">
                  <a:extLst>
                    <a:ext uri="{9D8B030D-6E8A-4147-A177-3AD203B41FA5}">
                      <a16:colId xmlns:a16="http://schemas.microsoft.com/office/drawing/2014/main" val="2065526593"/>
                    </a:ext>
                  </a:extLst>
                </a:gridCol>
              </a:tblGrid>
              <a:tr h="589492">
                <a:tc>
                  <a:txBody>
                    <a:bodyPr/>
                    <a:lstStyle/>
                    <a:p>
                      <a:pPr lvl="0">
                        <a:buNone/>
                      </a:pPr>
                      <a:r>
                        <a:rPr lang="en-US" sz="1400" b="1" i="0" u="none" strike="noStrike" noProof="0">
                          <a:latin typeface="Arial"/>
                        </a:rPr>
                        <a:t>Media</a:t>
                      </a:r>
                      <a:endParaRPr lang="en-US" b="1"/>
                    </a:p>
                  </a:txBody>
                  <a:tcPr>
                    <a:solidFill>
                      <a:srgbClr val="FFC000"/>
                    </a:solidFill>
                  </a:tcPr>
                </a:tc>
                <a:tc>
                  <a:txBody>
                    <a:bodyPr/>
                    <a:lstStyle/>
                    <a:p>
                      <a:pPr lvl="0">
                        <a:buNone/>
                      </a:pPr>
                      <a:r>
                        <a:rPr lang="en-US" sz="1400" b="1" i="0" u="none" strike="noStrike" noProof="0">
                          <a:latin typeface="Arial"/>
                        </a:rPr>
                        <a:t>Planned Budget</a:t>
                      </a:r>
                      <a:endParaRPr lang="en-US" b="1"/>
                    </a:p>
                  </a:txBody>
                  <a:tcPr>
                    <a:solidFill>
                      <a:srgbClr val="FFC000"/>
                    </a:solidFill>
                  </a:tcPr>
                </a:tc>
                <a:tc>
                  <a:txBody>
                    <a:bodyPr/>
                    <a:lstStyle/>
                    <a:p>
                      <a:pPr lvl="0">
                        <a:buNone/>
                      </a:pPr>
                      <a:r>
                        <a:rPr lang="en-US" sz="1400" b="1" i="0" u="none" strike="noStrike" noProof="0">
                          <a:latin typeface="Arial"/>
                        </a:rPr>
                        <a:t>% </a:t>
                      </a:r>
                      <a:r>
                        <a:rPr lang="en-US" sz="1400" b="1" i="0" u="none" strike="noStrike" cap="none" noProof="0">
                          <a:solidFill>
                            <a:srgbClr val="000000"/>
                          </a:solidFill>
                          <a:latin typeface="Arial"/>
                          <a:cs typeface="Arial"/>
                          <a:sym typeface="Arial"/>
                        </a:rPr>
                        <a:t>Allocation</a:t>
                      </a:r>
                      <a:endParaRPr lang="en-US" sz="1400" b="1" i="0" u="none" strike="noStrike" cap="none">
                        <a:solidFill>
                          <a:srgbClr val="000000"/>
                        </a:solidFill>
                        <a:latin typeface="Arial"/>
                        <a:cs typeface="Arial"/>
                        <a:sym typeface="Arial"/>
                      </a:endParaRPr>
                    </a:p>
                  </a:txBody>
                  <a:tcPr>
                    <a:solidFill>
                      <a:srgbClr val="FFC000"/>
                    </a:solidFill>
                  </a:tcPr>
                </a:tc>
                <a:extLst>
                  <a:ext uri="{0D108BD9-81ED-4DB2-BD59-A6C34878D82A}">
                    <a16:rowId xmlns:a16="http://schemas.microsoft.com/office/drawing/2014/main" val="2506658284"/>
                  </a:ext>
                </a:extLst>
              </a:tr>
              <a:tr h="811942">
                <a:tc>
                  <a:txBody>
                    <a:bodyPr/>
                    <a:lstStyle/>
                    <a:p>
                      <a:pPr lvl="0">
                        <a:buNone/>
                      </a:pPr>
                      <a:r>
                        <a:rPr lang="en-US" sz="1400" b="0" i="0" u="none" strike="noStrike" noProof="0">
                          <a:latin typeface="Arial"/>
                        </a:rPr>
                        <a:t>Digital (May Election)</a:t>
                      </a:r>
                      <a:endParaRPr lang="en-US"/>
                    </a:p>
                  </a:txBody>
                  <a:tcPr/>
                </a:tc>
                <a:tc>
                  <a:txBody>
                    <a:bodyPr/>
                    <a:lstStyle/>
                    <a:p>
                      <a:pPr lvl="0">
                        <a:buNone/>
                      </a:pPr>
                      <a:r>
                        <a:rPr lang="en-US" sz="1400" b="0" i="0" u="none" strike="noStrike" noProof="0">
                          <a:latin typeface="Arial"/>
                        </a:rPr>
                        <a:t>$6,812 </a:t>
                      </a:r>
                      <a:endParaRPr lang="en-US"/>
                    </a:p>
                  </a:txBody>
                  <a:tcPr/>
                </a:tc>
                <a:tc>
                  <a:txBody>
                    <a:bodyPr/>
                    <a:lstStyle/>
                    <a:p>
                      <a:pPr lvl="0">
                        <a:buNone/>
                      </a:pPr>
                      <a:r>
                        <a:rPr lang="en-US" sz="1400" b="0" i="0" u="none" strike="noStrike" noProof="0">
                          <a:latin typeface="Arial"/>
                        </a:rPr>
                        <a:t>9%</a:t>
                      </a:r>
                      <a:endParaRPr lang="en-US"/>
                    </a:p>
                  </a:txBody>
                  <a:tcPr/>
                </a:tc>
                <a:extLst>
                  <a:ext uri="{0D108BD9-81ED-4DB2-BD59-A6C34878D82A}">
                    <a16:rowId xmlns:a16="http://schemas.microsoft.com/office/drawing/2014/main" val="515554759"/>
                  </a:ext>
                </a:extLst>
              </a:tr>
              <a:tr h="811942">
                <a:tc>
                  <a:txBody>
                    <a:bodyPr/>
                    <a:lstStyle/>
                    <a:p>
                      <a:pPr lvl="0">
                        <a:buNone/>
                      </a:pPr>
                      <a:r>
                        <a:rPr lang="en-US" sz="1400" b="0" i="0" u="none" strike="noStrike" noProof="0">
                          <a:latin typeface="Arial"/>
                        </a:rPr>
                        <a:t>Digital (Ranked Voting)</a:t>
                      </a:r>
                      <a:endParaRPr lang="en-US"/>
                    </a:p>
                  </a:txBody>
                  <a:tcPr/>
                </a:tc>
                <a:tc>
                  <a:txBody>
                    <a:bodyPr/>
                    <a:lstStyle/>
                    <a:p>
                      <a:pPr lvl="0">
                        <a:buNone/>
                      </a:pPr>
                      <a:r>
                        <a:rPr lang="en-US" sz="1400" b="0" i="0" u="none" strike="noStrike" noProof="0">
                          <a:latin typeface="Arial"/>
                        </a:rPr>
                        <a:t>$30,140 </a:t>
                      </a:r>
                      <a:endParaRPr lang="en-US"/>
                    </a:p>
                  </a:txBody>
                  <a:tcPr/>
                </a:tc>
                <a:tc>
                  <a:txBody>
                    <a:bodyPr/>
                    <a:lstStyle/>
                    <a:p>
                      <a:pPr lvl="0">
                        <a:buNone/>
                      </a:pPr>
                      <a:r>
                        <a:rPr lang="en-US" sz="1400" b="0" i="0" u="none" strike="noStrike" noProof="0">
                          <a:latin typeface="Arial"/>
                        </a:rPr>
                        <a:t>39%</a:t>
                      </a:r>
                      <a:endParaRPr lang="en-US"/>
                    </a:p>
                  </a:txBody>
                  <a:tcPr/>
                </a:tc>
                <a:extLst>
                  <a:ext uri="{0D108BD9-81ED-4DB2-BD59-A6C34878D82A}">
                    <a16:rowId xmlns:a16="http://schemas.microsoft.com/office/drawing/2014/main" val="1475590682"/>
                  </a:ext>
                </a:extLst>
              </a:tr>
              <a:tr h="589492">
                <a:tc>
                  <a:txBody>
                    <a:bodyPr/>
                    <a:lstStyle/>
                    <a:p>
                      <a:pPr lvl="0">
                        <a:buNone/>
                      </a:pPr>
                      <a:r>
                        <a:rPr lang="en-US" sz="1400" b="0" i="0" u="none" strike="noStrike" noProof="0">
                          <a:latin typeface="Arial"/>
                        </a:rPr>
                        <a:t>Print ECM</a:t>
                      </a:r>
                      <a:endParaRPr lang="en-US"/>
                    </a:p>
                  </a:txBody>
                  <a:tcPr/>
                </a:tc>
                <a:tc>
                  <a:txBody>
                    <a:bodyPr/>
                    <a:lstStyle/>
                    <a:p>
                      <a:pPr lvl="0">
                        <a:buNone/>
                      </a:pPr>
                      <a:r>
                        <a:rPr lang="en-US" sz="1400" b="0" i="0" u="none" strike="noStrike" noProof="0">
                          <a:latin typeface="Arial"/>
                        </a:rPr>
                        <a:t>$22,254 </a:t>
                      </a:r>
                      <a:endParaRPr lang="en-US"/>
                    </a:p>
                  </a:txBody>
                  <a:tcPr/>
                </a:tc>
                <a:tc>
                  <a:txBody>
                    <a:bodyPr/>
                    <a:lstStyle/>
                    <a:p>
                      <a:pPr lvl="0">
                        <a:buNone/>
                      </a:pPr>
                      <a:r>
                        <a:rPr lang="en-US" sz="1400" b="0" i="0" u="none" strike="noStrike" noProof="0">
                          <a:latin typeface="Arial"/>
                        </a:rPr>
                        <a:t>29%</a:t>
                      </a:r>
                      <a:endParaRPr lang="en-US"/>
                    </a:p>
                  </a:txBody>
                  <a:tcPr/>
                </a:tc>
                <a:extLst>
                  <a:ext uri="{0D108BD9-81ED-4DB2-BD59-A6C34878D82A}">
                    <a16:rowId xmlns:a16="http://schemas.microsoft.com/office/drawing/2014/main" val="1797764834"/>
                  </a:ext>
                </a:extLst>
              </a:tr>
              <a:tr h="589492">
                <a:tc>
                  <a:txBody>
                    <a:bodyPr/>
                    <a:lstStyle/>
                    <a:p>
                      <a:pPr lvl="0">
                        <a:buNone/>
                      </a:pPr>
                      <a:r>
                        <a:rPr lang="en-US" sz="1400" b="0" i="0" u="none" strike="noStrike" noProof="0">
                          <a:latin typeface="Arial"/>
                        </a:rPr>
                        <a:t>Radio</a:t>
                      </a:r>
                      <a:endParaRPr lang="en-US"/>
                    </a:p>
                  </a:txBody>
                  <a:tcPr/>
                </a:tc>
                <a:tc>
                  <a:txBody>
                    <a:bodyPr/>
                    <a:lstStyle/>
                    <a:p>
                      <a:pPr lvl="0">
                        <a:buNone/>
                      </a:pPr>
                      <a:r>
                        <a:rPr lang="en-US" sz="1400" b="0" i="0" u="none" strike="noStrike" noProof="0">
                          <a:latin typeface="Arial"/>
                        </a:rPr>
                        <a:t>$17,087 </a:t>
                      </a:r>
                      <a:endParaRPr lang="en-US"/>
                    </a:p>
                  </a:txBody>
                  <a:tcPr/>
                </a:tc>
                <a:tc>
                  <a:txBody>
                    <a:bodyPr/>
                    <a:lstStyle/>
                    <a:p>
                      <a:pPr lvl="0">
                        <a:buNone/>
                      </a:pPr>
                      <a:r>
                        <a:rPr lang="en-US" sz="1400" b="0" i="0" u="none" strike="noStrike" noProof="0">
                          <a:latin typeface="Arial"/>
                        </a:rPr>
                        <a:t>22%</a:t>
                      </a:r>
                      <a:endParaRPr lang="en-US"/>
                    </a:p>
                  </a:txBody>
                  <a:tcPr/>
                </a:tc>
                <a:extLst>
                  <a:ext uri="{0D108BD9-81ED-4DB2-BD59-A6C34878D82A}">
                    <a16:rowId xmlns:a16="http://schemas.microsoft.com/office/drawing/2014/main" val="692701392"/>
                  </a:ext>
                </a:extLst>
              </a:tr>
              <a:tr h="589492">
                <a:tc>
                  <a:txBody>
                    <a:bodyPr/>
                    <a:lstStyle/>
                    <a:p>
                      <a:pPr lvl="0">
                        <a:buNone/>
                      </a:pPr>
                      <a:r>
                        <a:rPr lang="en-US" sz="1400" b="0" i="0" u="none" strike="noStrike" noProof="0" err="1">
                          <a:latin typeface="Arial"/>
                        </a:rPr>
                        <a:t>RankDVote</a:t>
                      </a:r>
                      <a:endParaRPr lang="en-US" err="1"/>
                    </a:p>
                  </a:txBody>
                  <a:tcPr/>
                </a:tc>
                <a:tc>
                  <a:txBody>
                    <a:bodyPr/>
                    <a:lstStyle/>
                    <a:p>
                      <a:pPr lvl="0">
                        <a:buNone/>
                      </a:pPr>
                      <a:r>
                        <a:rPr lang="en-US" sz="1400" b="0" i="0" u="none" strike="noStrike" noProof="0">
                          <a:latin typeface="Arial"/>
                        </a:rPr>
                        <a:t>$180 </a:t>
                      </a:r>
                      <a:endParaRPr lang="en-US"/>
                    </a:p>
                  </a:txBody>
                  <a:tcPr/>
                </a:tc>
                <a:tc>
                  <a:txBody>
                    <a:bodyPr/>
                    <a:lstStyle/>
                    <a:p>
                      <a:pPr lvl="0">
                        <a:buNone/>
                      </a:pPr>
                      <a:r>
                        <a:rPr lang="en-US" sz="1400" b="0" i="0" u="none" strike="noStrike" noProof="0">
                          <a:latin typeface="Arial"/>
                        </a:rPr>
                        <a:t>0%</a:t>
                      </a:r>
                      <a:endParaRPr lang="en-US"/>
                    </a:p>
                  </a:txBody>
                  <a:tcPr/>
                </a:tc>
                <a:extLst>
                  <a:ext uri="{0D108BD9-81ED-4DB2-BD59-A6C34878D82A}">
                    <a16:rowId xmlns:a16="http://schemas.microsoft.com/office/drawing/2014/main" val="2469372892"/>
                  </a:ext>
                </a:extLst>
              </a:tr>
              <a:tr h="589492">
                <a:tc>
                  <a:txBody>
                    <a:bodyPr/>
                    <a:lstStyle/>
                    <a:p>
                      <a:pPr lvl="0">
                        <a:buNone/>
                      </a:pPr>
                      <a:r>
                        <a:rPr lang="en-US" sz="1400" b="1" i="0" u="none" strike="noStrike" noProof="0">
                          <a:latin typeface="Arial"/>
                        </a:rPr>
                        <a:t>Sub-total Media</a:t>
                      </a:r>
                      <a:endParaRPr lang="en-US" b="1"/>
                    </a:p>
                  </a:txBody>
                  <a:tcPr>
                    <a:solidFill>
                      <a:srgbClr val="F5BD64"/>
                    </a:solidFill>
                  </a:tcPr>
                </a:tc>
                <a:tc>
                  <a:txBody>
                    <a:bodyPr/>
                    <a:lstStyle/>
                    <a:p>
                      <a:pPr lvl="0">
                        <a:buNone/>
                      </a:pPr>
                      <a:r>
                        <a:rPr lang="en-US" sz="1400" b="1" i="0" u="none" strike="noStrike" noProof="0">
                          <a:latin typeface="Arial"/>
                        </a:rPr>
                        <a:t>$76,473 </a:t>
                      </a:r>
                      <a:endParaRPr lang="en-US" b="1"/>
                    </a:p>
                  </a:txBody>
                  <a:tcPr>
                    <a:solidFill>
                      <a:srgbClr val="F5BD64"/>
                    </a:solidFill>
                  </a:tcPr>
                </a:tc>
                <a:tc>
                  <a:txBody>
                    <a:bodyPr/>
                    <a:lstStyle/>
                    <a:p>
                      <a:pPr lvl="0">
                        <a:buNone/>
                      </a:pPr>
                      <a:r>
                        <a:rPr lang="en-US" b="1"/>
                        <a:t>100%</a:t>
                      </a:r>
                    </a:p>
                  </a:txBody>
                  <a:tcPr>
                    <a:solidFill>
                      <a:srgbClr val="F5BD64"/>
                    </a:solidFill>
                  </a:tcPr>
                </a:tc>
                <a:extLst>
                  <a:ext uri="{0D108BD9-81ED-4DB2-BD59-A6C34878D82A}">
                    <a16:rowId xmlns:a16="http://schemas.microsoft.com/office/drawing/2014/main" val="136322729"/>
                  </a:ext>
                </a:extLst>
              </a:tr>
            </a:tbl>
          </a:graphicData>
        </a:graphic>
      </p:graphicFrame>
    </p:spTree>
    <p:extLst>
      <p:ext uri="{BB962C8B-B14F-4D97-AF65-F5344CB8AC3E}">
        <p14:creationId xmlns:p14="http://schemas.microsoft.com/office/powerpoint/2010/main" val="2953598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32C7B-7B2D-0B4E-505A-A1848521EFE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69B0A0D-8B7A-A4C7-49EC-61492C03EFCF}"/>
              </a:ext>
            </a:extLst>
          </p:cNvPr>
          <p:cNvSpPr>
            <a:spLocks noGrp="1"/>
          </p:cNvSpPr>
          <p:nvPr>
            <p:ph type="body" idx="2"/>
          </p:nvPr>
        </p:nvSpPr>
        <p:spPr>
          <a:xfrm>
            <a:off x="185324" y="2901"/>
            <a:ext cx="9893450" cy="1093800"/>
          </a:xfrm>
        </p:spPr>
        <p:txBody>
          <a:bodyPr/>
          <a:lstStyle/>
          <a:p>
            <a:r>
              <a:rPr lang="en-US"/>
              <a:t>VLA Media Plan – Print ECM &amp; Radio</a:t>
            </a:r>
          </a:p>
        </p:txBody>
      </p:sp>
      <p:graphicFrame>
        <p:nvGraphicFramePr>
          <p:cNvPr id="6" name="Table 5">
            <a:extLst>
              <a:ext uri="{FF2B5EF4-FFF2-40B4-BE49-F238E27FC236}">
                <a16:creationId xmlns:a16="http://schemas.microsoft.com/office/drawing/2014/main" id="{2C47488C-481B-8CF6-003C-31297C2FE738}"/>
              </a:ext>
            </a:extLst>
          </p:cNvPr>
          <p:cNvGraphicFramePr>
            <a:graphicFrameLocks noGrp="1"/>
          </p:cNvGraphicFramePr>
          <p:nvPr>
            <p:extLst>
              <p:ext uri="{D42A27DB-BD31-4B8C-83A1-F6EECF244321}">
                <p14:modId xmlns:p14="http://schemas.microsoft.com/office/powerpoint/2010/main" val="1265182486"/>
              </p:ext>
            </p:extLst>
          </p:nvPr>
        </p:nvGraphicFramePr>
        <p:xfrm>
          <a:off x="709931" y="1442042"/>
          <a:ext cx="5758432" cy="4788974"/>
        </p:xfrm>
        <a:graphic>
          <a:graphicData uri="http://schemas.openxmlformats.org/drawingml/2006/table">
            <a:tbl>
              <a:tblPr firstRow="1" bandRow="1">
                <a:tableStyleId>{6DA69F8A-2E0C-496B-8835-7A04ED5971AC}</a:tableStyleId>
              </a:tblPr>
              <a:tblGrid>
                <a:gridCol w="1531981">
                  <a:extLst>
                    <a:ext uri="{9D8B030D-6E8A-4147-A177-3AD203B41FA5}">
                      <a16:colId xmlns:a16="http://schemas.microsoft.com/office/drawing/2014/main" val="1567234240"/>
                    </a:ext>
                  </a:extLst>
                </a:gridCol>
                <a:gridCol w="1564209">
                  <a:extLst>
                    <a:ext uri="{9D8B030D-6E8A-4147-A177-3AD203B41FA5}">
                      <a16:colId xmlns:a16="http://schemas.microsoft.com/office/drawing/2014/main" val="1617256819"/>
                    </a:ext>
                  </a:extLst>
                </a:gridCol>
                <a:gridCol w="2662242">
                  <a:extLst>
                    <a:ext uri="{9D8B030D-6E8A-4147-A177-3AD203B41FA5}">
                      <a16:colId xmlns:a16="http://schemas.microsoft.com/office/drawing/2014/main" val="2065526593"/>
                    </a:ext>
                  </a:extLst>
                </a:gridCol>
              </a:tblGrid>
              <a:tr h="512917">
                <a:tc>
                  <a:txBody>
                    <a:bodyPr/>
                    <a:lstStyle/>
                    <a:p>
                      <a:pPr lvl="0">
                        <a:buNone/>
                      </a:pPr>
                      <a:r>
                        <a:rPr lang="en-US" sz="1400" b="1" i="0" u="none" strike="noStrike" noProof="0">
                          <a:latin typeface="Arial"/>
                        </a:rPr>
                        <a:t>Summary by Language</a:t>
                      </a:r>
                      <a:endParaRPr lang="en-US" b="1"/>
                    </a:p>
                  </a:txBody>
                  <a:tcPr>
                    <a:solidFill>
                      <a:srgbClr val="FFC000"/>
                    </a:solidFill>
                  </a:tcPr>
                </a:tc>
                <a:tc>
                  <a:txBody>
                    <a:bodyPr/>
                    <a:lstStyle/>
                    <a:p>
                      <a:pPr lvl="0">
                        <a:buNone/>
                      </a:pPr>
                      <a:r>
                        <a:rPr lang="en-US" sz="1400" b="1" i="0" u="none" strike="noStrike" noProof="0">
                          <a:latin typeface="Arial"/>
                        </a:rPr>
                        <a:t># of Insertions</a:t>
                      </a:r>
                      <a:endParaRPr lang="en-US" b="1"/>
                    </a:p>
                  </a:txBody>
                  <a:tcPr>
                    <a:solidFill>
                      <a:srgbClr val="FFC000"/>
                    </a:solidFill>
                  </a:tcPr>
                </a:tc>
                <a:tc>
                  <a:txBody>
                    <a:bodyPr/>
                    <a:lstStyle/>
                    <a:p>
                      <a:pPr lvl="0">
                        <a:buNone/>
                      </a:pPr>
                      <a:r>
                        <a:rPr lang="en-US" sz="1400" b="1" i="0" u="none" strike="noStrike" noProof="0">
                          <a:latin typeface="Arial"/>
                        </a:rPr>
                        <a:t>Budget</a:t>
                      </a:r>
                      <a:endParaRPr lang="en-US" sz="1400" b="1" i="0" u="none" strike="noStrike" cap="none" noProof="0">
                        <a:solidFill>
                          <a:srgbClr val="000000"/>
                        </a:solidFill>
                        <a:latin typeface="Arial"/>
                        <a:cs typeface="Arial"/>
                        <a:sym typeface="Arial"/>
                      </a:endParaRPr>
                    </a:p>
                  </a:txBody>
                  <a:tcPr>
                    <a:solidFill>
                      <a:srgbClr val="FFC000"/>
                    </a:solidFill>
                  </a:tcPr>
                </a:tc>
                <a:extLst>
                  <a:ext uri="{0D108BD9-81ED-4DB2-BD59-A6C34878D82A}">
                    <a16:rowId xmlns:a16="http://schemas.microsoft.com/office/drawing/2014/main" val="2506658284"/>
                  </a:ext>
                </a:extLst>
              </a:tr>
              <a:tr h="544319">
                <a:tc>
                  <a:txBody>
                    <a:bodyPr/>
                    <a:lstStyle/>
                    <a:p>
                      <a:pPr lvl="0">
                        <a:buNone/>
                      </a:pPr>
                      <a:r>
                        <a:rPr lang="en-US" sz="1400" b="0" i="0" u="none" strike="noStrike" noProof="0"/>
                        <a:t> Russian (3x) </a:t>
                      </a:r>
                      <a:endParaRPr lang="en-US"/>
                    </a:p>
                  </a:txBody>
                  <a:tcPr/>
                </a:tc>
                <a:tc>
                  <a:txBody>
                    <a:bodyPr/>
                    <a:lstStyle/>
                    <a:p>
                      <a:pPr lvl="0">
                        <a:buNone/>
                      </a:pPr>
                      <a:r>
                        <a:rPr lang="en-US" sz="1400" b="0" i="0" u="none" strike="noStrike" noProof="0"/>
                        <a:t>8</a:t>
                      </a:r>
                      <a:endParaRPr lang="en-US"/>
                    </a:p>
                  </a:txBody>
                  <a:tcPr/>
                </a:tc>
                <a:tc>
                  <a:txBody>
                    <a:bodyPr/>
                    <a:lstStyle/>
                    <a:p>
                      <a:pPr lvl="0">
                        <a:buNone/>
                      </a:pPr>
                      <a:r>
                        <a:rPr lang="en-US" sz="1400" b="0" i="0" u="none" strike="noStrike" noProof="0"/>
                        <a:t>$1,800</a:t>
                      </a:r>
                      <a:endParaRPr lang="en-US"/>
                    </a:p>
                  </a:txBody>
                  <a:tcPr/>
                </a:tc>
                <a:extLst>
                  <a:ext uri="{0D108BD9-81ED-4DB2-BD59-A6C34878D82A}">
                    <a16:rowId xmlns:a16="http://schemas.microsoft.com/office/drawing/2014/main" val="515554759"/>
                  </a:ext>
                </a:extLst>
              </a:tr>
              <a:tr h="544319">
                <a:tc>
                  <a:txBody>
                    <a:bodyPr/>
                    <a:lstStyle/>
                    <a:p>
                      <a:pPr lvl="0">
                        <a:buNone/>
                      </a:pPr>
                      <a:r>
                        <a:rPr lang="en-US" sz="1400" b="0" i="0" u="none" strike="noStrike" noProof="0"/>
                        <a:t> Haitian (1x) </a:t>
                      </a:r>
                      <a:endParaRPr lang="en-US"/>
                    </a:p>
                  </a:txBody>
                  <a:tcPr/>
                </a:tc>
                <a:tc>
                  <a:txBody>
                    <a:bodyPr/>
                    <a:lstStyle/>
                    <a:p>
                      <a:pPr lvl="0">
                        <a:buNone/>
                      </a:pPr>
                      <a:r>
                        <a:rPr lang="en-US" sz="1400" b="0" i="0" u="none" strike="noStrike" noProof="0"/>
                        <a:t>4</a:t>
                      </a:r>
                      <a:endParaRPr lang="en-US"/>
                    </a:p>
                  </a:txBody>
                  <a:tcPr/>
                </a:tc>
                <a:tc>
                  <a:txBody>
                    <a:bodyPr/>
                    <a:lstStyle/>
                    <a:p>
                      <a:pPr lvl="0">
                        <a:buNone/>
                      </a:pPr>
                      <a:r>
                        <a:rPr lang="en-US" sz="1400" b="0" i="0" u="none" strike="noStrike" noProof="0"/>
                        <a:t>$2,000</a:t>
                      </a:r>
                      <a:endParaRPr lang="en-US"/>
                    </a:p>
                  </a:txBody>
                  <a:tcPr/>
                </a:tc>
                <a:extLst>
                  <a:ext uri="{0D108BD9-81ED-4DB2-BD59-A6C34878D82A}">
                    <a16:rowId xmlns:a16="http://schemas.microsoft.com/office/drawing/2014/main" val="1475590682"/>
                  </a:ext>
                </a:extLst>
              </a:tr>
              <a:tr h="397772">
                <a:tc>
                  <a:txBody>
                    <a:bodyPr/>
                    <a:lstStyle/>
                    <a:p>
                      <a:pPr lvl="0">
                        <a:buNone/>
                      </a:pPr>
                      <a:r>
                        <a:rPr lang="en-US" sz="1400" b="0" i="0" u="none" strike="noStrike" noProof="0"/>
                        <a:t> Yiddish (3x) </a:t>
                      </a:r>
                      <a:endParaRPr lang="en-US"/>
                    </a:p>
                  </a:txBody>
                  <a:tcPr/>
                </a:tc>
                <a:tc>
                  <a:txBody>
                    <a:bodyPr/>
                    <a:lstStyle/>
                    <a:p>
                      <a:pPr lvl="0">
                        <a:buNone/>
                      </a:pPr>
                      <a:r>
                        <a:rPr lang="en-US" sz="1400" b="0" i="0" u="none" strike="noStrike" noProof="0"/>
                        <a:t>10</a:t>
                      </a:r>
                      <a:endParaRPr lang="en-US"/>
                    </a:p>
                  </a:txBody>
                  <a:tcPr/>
                </a:tc>
                <a:tc>
                  <a:txBody>
                    <a:bodyPr/>
                    <a:lstStyle/>
                    <a:p>
                      <a:pPr lvl="0">
                        <a:buNone/>
                      </a:pPr>
                      <a:r>
                        <a:rPr lang="en-US" sz="1400" b="0" i="0" u="none" strike="noStrike" noProof="0"/>
                        <a:t>$3,900</a:t>
                      </a:r>
                      <a:endParaRPr lang="en-US"/>
                    </a:p>
                  </a:txBody>
                  <a:tcPr/>
                </a:tc>
                <a:extLst>
                  <a:ext uri="{0D108BD9-81ED-4DB2-BD59-A6C34878D82A}">
                    <a16:rowId xmlns:a16="http://schemas.microsoft.com/office/drawing/2014/main" val="1797764834"/>
                  </a:ext>
                </a:extLst>
              </a:tr>
              <a:tr h="397772">
                <a:tc>
                  <a:txBody>
                    <a:bodyPr/>
                    <a:lstStyle/>
                    <a:p>
                      <a:pPr lvl="0">
                        <a:buNone/>
                      </a:pPr>
                      <a:r>
                        <a:rPr lang="en-US" sz="1400" b="0" i="0" u="none" strike="noStrike" noProof="0"/>
                        <a:t> Polish (1x) </a:t>
                      </a:r>
                      <a:endParaRPr lang="en-US"/>
                    </a:p>
                  </a:txBody>
                  <a:tcPr/>
                </a:tc>
                <a:tc>
                  <a:txBody>
                    <a:bodyPr/>
                    <a:lstStyle/>
                    <a:p>
                      <a:pPr lvl="0">
                        <a:buNone/>
                      </a:pPr>
                      <a:r>
                        <a:rPr lang="en-US" sz="1400" b="0" i="0" u="none" strike="noStrike" noProof="0"/>
                        <a:t>2</a:t>
                      </a:r>
                      <a:endParaRPr lang="en-US"/>
                    </a:p>
                  </a:txBody>
                  <a:tcPr/>
                </a:tc>
                <a:tc>
                  <a:txBody>
                    <a:bodyPr/>
                    <a:lstStyle/>
                    <a:p>
                      <a:pPr lvl="0">
                        <a:buNone/>
                      </a:pPr>
                      <a:r>
                        <a:rPr lang="en-US" sz="1400" b="0" i="0" u="none" strike="noStrike" noProof="0"/>
                        <a:t>$600</a:t>
                      </a:r>
                      <a:endParaRPr lang="en-US"/>
                    </a:p>
                  </a:txBody>
                  <a:tcPr/>
                </a:tc>
                <a:extLst>
                  <a:ext uri="{0D108BD9-81ED-4DB2-BD59-A6C34878D82A}">
                    <a16:rowId xmlns:a16="http://schemas.microsoft.com/office/drawing/2014/main" val="692701392"/>
                  </a:ext>
                </a:extLst>
              </a:tr>
              <a:tr h="397772">
                <a:tc>
                  <a:txBody>
                    <a:bodyPr/>
                    <a:lstStyle/>
                    <a:p>
                      <a:pPr lvl="0">
                        <a:buNone/>
                      </a:pPr>
                      <a:r>
                        <a:rPr lang="en-US" sz="1400" b="0" i="0" u="none" strike="noStrike" noProof="0"/>
                        <a:t> Arabic (1x) </a:t>
                      </a:r>
                      <a:endParaRPr lang="en-US"/>
                    </a:p>
                  </a:txBody>
                  <a:tcPr/>
                </a:tc>
                <a:tc>
                  <a:txBody>
                    <a:bodyPr/>
                    <a:lstStyle/>
                    <a:p>
                      <a:pPr lvl="0">
                        <a:buNone/>
                      </a:pPr>
                      <a:r>
                        <a:rPr lang="en-US" sz="1400" b="0" i="0" u="none" strike="noStrike" noProof="0"/>
                        <a:t>4</a:t>
                      </a:r>
                      <a:endParaRPr lang="en-US"/>
                    </a:p>
                  </a:txBody>
                  <a:tcPr/>
                </a:tc>
                <a:tc>
                  <a:txBody>
                    <a:bodyPr/>
                    <a:lstStyle/>
                    <a:p>
                      <a:pPr lvl="0">
                        <a:buNone/>
                      </a:pPr>
                      <a:r>
                        <a:rPr lang="en-US" sz="1400" b="0" i="0" u="none" strike="noStrike" noProof="0"/>
                        <a:t>$2,000</a:t>
                      </a:r>
                      <a:endParaRPr lang="en-US"/>
                    </a:p>
                  </a:txBody>
                  <a:tcPr/>
                </a:tc>
                <a:extLst>
                  <a:ext uri="{0D108BD9-81ED-4DB2-BD59-A6C34878D82A}">
                    <a16:rowId xmlns:a16="http://schemas.microsoft.com/office/drawing/2014/main" val="2469372892"/>
                  </a:ext>
                </a:extLst>
              </a:tr>
              <a:tr h="397772">
                <a:tc>
                  <a:txBody>
                    <a:bodyPr/>
                    <a:lstStyle/>
                    <a:p>
                      <a:pPr lvl="0">
                        <a:buNone/>
                      </a:pPr>
                      <a:r>
                        <a:rPr lang="en-US" sz="1400" b="0" i="0" u="none" strike="noStrike" noProof="0"/>
                        <a:t> Urdu (2x) </a:t>
                      </a:r>
                      <a:endParaRPr lang="en-US"/>
                    </a:p>
                  </a:txBody>
                  <a:tcPr>
                    <a:solidFill>
                      <a:schemeClr val="bg1"/>
                    </a:solidFill>
                  </a:tcPr>
                </a:tc>
                <a:tc>
                  <a:txBody>
                    <a:bodyPr/>
                    <a:lstStyle/>
                    <a:p>
                      <a:pPr lvl="0">
                        <a:buNone/>
                      </a:pPr>
                      <a:r>
                        <a:rPr lang="en-US" sz="1400" b="0" i="0" u="none" strike="noStrike" noProof="0"/>
                        <a:t>7</a:t>
                      </a:r>
                      <a:endParaRPr lang="en-US"/>
                    </a:p>
                  </a:txBody>
                  <a:tcPr>
                    <a:solidFill>
                      <a:schemeClr val="bg1"/>
                    </a:solidFill>
                  </a:tcPr>
                </a:tc>
                <a:tc>
                  <a:txBody>
                    <a:bodyPr/>
                    <a:lstStyle/>
                    <a:p>
                      <a:pPr lvl="0">
                        <a:buNone/>
                      </a:pPr>
                      <a:r>
                        <a:rPr lang="en-US" sz="1400" b="0" i="0" u="none" strike="noStrike" noProof="0">
                          <a:latin typeface="Arial"/>
                        </a:rPr>
                        <a:t>$4,100</a:t>
                      </a:r>
                      <a:endParaRPr lang="en-US"/>
                    </a:p>
                  </a:txBody>
                  <a:tcPr>
                    <a:solidFill>
                      <a:schemeClr val="bg1"/>
                    </a:solidFill>
                  </a:tcPr>
                </a:tc>
                <a:extLst>
                  <a:ext uri="{0D108BD9-81ED-4DB2-BD59-A6C34878D82A}">
                    <a16:rowId xmlns:a16="http://schemas.microsoft.com/office/drawing/2014/main" val="136322729"/>
                  </a:ext>
                </a:extLst>
              </a:tr>
              <a:tr h="397772">
                <a:tc>
                  <a:txBody>
                    <a:bodyPr/>
                    <a:lstStyle/>
                    <a:p>
                      <a:pPr lvl="0">
                        <a:buNone/>
                      </a:pPr>
                      <a:r>
                        <a:rPr lang="en-US" sz="1400" b="0" i="0" u="none" strike="noStrike" noProof="0">
                          <a:latin typeface="Arial"/>
                        </a:rPr>
                        <a:t> Chinese (1x) </a:t>
                      </a:r>
                      <a:endParaRPr lang="en-US">
                        <a:latin typeface="Arial"/>
                      </a:endParaRPr>
                    </a:p>
                  </a:txBody>
                  <a:tcPr>
                    <a:solidFill>
                      <a:schemeClr val="bg1"/>
                    </a:solidFill>
                  </a:tcPr>
                </a:tc>
                <a:tc>
                  <a:txBody>
                    <a:bodyPr/>
                    <a:lstStyle/>
                    <a:p>
                      <a:pPr lvl="0">
                        <a:buNone/>
                      </a:pPr>
                      <a:r>
                        <a:rPr lang="en-US" sz="1400" b="0" i="0" u="none" strike="noStrike" noProof="0"/>
                        <a:t>4</a:t>
                      </a:r>
                      <a:endParaRPr lang="en-US"/>
                    </a:p>
                  </a:txBody>
                  <a:tcPr>
                    <a:solidFill>
                      <a:schemeClr val="bg1"/>
                    </a:solidFill>
                  </a:tcPr>
                </a:tc>
                <a:tc>
                  <a:txBody>
                    <a:bodyPr/>
                    <a:lstStyle/>
                    <a:p>
                      <a:pPr lvl="0">
                        <a:buNone/>
                      </a:pPr>
                      <a:r>
                        <a:rPr lang="en-US" sz="1400" b="0" i="0" u="none" strike="noStrike" noProof="0">
                          <a:latin typeface="Arial"/>
                        </a:rPr>
                        <a:t>$2,958</a:t>
                      </a:r>
                      <a:endParaRPr lang="en-US"/>
                    </a:p>
                  </a:txBody>
                  <a:tcPr>
                    <a:solidFill>
                      <a:schemeClr val="bg1"/>
                    </a:solidFill>
                  </a:tcPr>
                </a:tc>
                <a:extLst>
                  <a:ext uri="{0D108BD9-81ED-4DB2-BD59-A6C34878D82A}">
                    <a16:rowId xmlns:a16="http://schemas.microsoft.com/office/drawing/2014/main" val="1871699075"/>
                  </a:ext>
                </a:extLst>
              </a:tr>
              <a:tr h="397772">
                <a:tc>
                  <a:txBody>
                    <a:bodyPr/>
                    <a:lstStyle/>
                    <a:p>
                      <a:pPr lvl="0">
                        <a:buNone/>
                      </a:pPr>
                      <a:r>
                        <a:rPr lang="en-US" sz="1400" b="0" i="0" u="none" strike="noStrike" noProof="0">
                          <a:latin typeface="Arial"/>
                        </a:rPr>
                        <a:t> Bengali (2x) </a:t>
                      </a:r>
                      <a:endParaRPr lang="en-US">
                        <a:latin typeface="Arial"/>
                      </a:endParaRPr>
                    </a:p>
                  </a:txBody>
                  <a:tcPr>
                    <a:solidFill>
                      <a:schemeClr val="bg1"/>
                    </a:solidFill>
                  </a:tcPr>
                </a:tc>
                <a:tc>
                  <a:txBody>
                    <a:bodyPr/>
                    <a:lstStyle/>
                    <a:p>
                      <a:pPr lvl="0">
                        <a:buNone/>
                      </a:pPr>
                      <a:r>
                        <a:rPr lang="en-US" sz="1400" b="0" i="0" u="none" strike="noStrike" noProof="0"/>
                        <a:t>5</a:t>
                      </a:r>
                      <a:endParaRPr lang="en-US"/>
                    </a:p>
                  </a:txBody>
                  <a:tcPr>
                    <a:solidFill>
                      <a:schemeClr val="bg1"/>
                    </a:solidFill>
                  </a:tcPr>
                </a:tc>
                <a:tc>
                  <a:txBody>
                    <a:bodyPr/>
                    <a:lstStyle/>
                    <a:p>
                      <a:pPr lvl="0">
                        <a:buNone/>
                      </a:pPr>
                      <a:r>
                        <a:rPr lang="en-US" sz="1400" b="0" i="0" u="none" strike="noStrike" noProof="0">
                          <a:latin typeface="Arial"/>
                        </a:rPr>
                        <a:t>$2,600</a:t>
                      </a:r>
                      <a:endParaRPr lang="en-US"/>
                    </a:p>
                  </a:txBody>
                  <a:tcPr>
                    <a:solidFill>
                      <a:schemeClr val="bg1"/>
                    </a:solidFill>
                  </a:tcPr>
                </a:tc>
                <a:extLst>
                  <a:ext uri="{0D108BD9-81ED-4DB2-BD59-A6C34878D82A}">
                    <a16:rowId xmlns:a16="http://schemas.microsoft.com/office/drawing/2014/main" val="2830734193"/>
                  </a:ext>
                </a:extLst>
              </a:tr>
              <a:tr h="397772">
                <a:tc>
                  <a:txBody>
                    <a:bodyPr/>
                    <a:lstStyle/>
                    <a:p>
                      <a:pPr lvl="0">
                        <a:buNone/>
                      </a:pPr>
                      <a:r>
                        <a:rPr lang="en-US" sz="1400" b="0" i="0" u="none" strike="noStrike" noProof="0">
                          <a:latin typeface="Arial"/>
                        </a:rPr>
                        <a:t> Korean (1x) </a:t>
                      </a:r>
                      <a:endParaRPr lang="en-US">
                        <a:latin typeface="Arial"/>
                      </a:endParaRPr>
                    </a:p>
                  </a:txBody>
                  <a:tcPr>
                    <a:solidFill>
                      <a:schemeClr val="bg1"/>
                    </a:solidFill>
                  </a:tcPr>
                </a:tc>
                <a:tc>
                  <a:txBody>
                    <a:bodyPr/>
                    <a:lstStyle/>
                    <a:p>
                      <a:pPr lvl="0">
                        <a:buNone/>
                      </a:pPr>
                      <a:r>
                        <a:rPr lang="en-US" sz="1400" b="0" i="0" u="none" strike="noStrike" noProof="0"/>
                        <a:t>2</a:t>
                      </a:r>
                      <a:endParaRPr lang="en-US"/>
                    </a:p>
                  </a:txBody>
                  <a:tcPr>
                    <a:solidFill>
                      <a:schemeClr val="bg1"/>
                    </a:solidFill>
                  </a:tcPr>
                </a:tc>
                <a:tc>
                  <a:txBody>
                    <a:bodyPr/>
                    <a:lstStyle/>
                    <a:p>
                      <a:pPr lvl="0">
                        <a:buNone/>
                      </a:pPr>
                      <a:r>
                        <a:rPr lang="en-US" sz="1400" b="0" i="0" u="none" strike="noStrike" noProof="0">
                          <a:latin typeface="Arial"/>
                        </a:rPr>
                        <a:t>$2,296</a:t>
                      </a:r>
                      <a:endParaRPr lang="en-US"/>
                    </a:p>
                  </a:txBody>
                  <a:tcPr>
                    <a:solidFill>
                      <a:schemeClr val="bg1"/>
                    </a:solidFill>
                  </a:tcPr>
                </a:tc>
                <a:extLst>
                  <a:ext uri="{0D108BD9-81ED-4DB2-BD59-A6C34878D82A}">
                    <a16:rowId xmlns:a16="http://schemas.microsoft.com/office/drawing/2014/main" val="3044566815"/>
                  </a:ext>
                </a:extLst>
              </a:tr>
              <a:tr h="397772">
                <a:tc gridSpan="2">
                  <a:txBody>
                    <a:bodyPr/>
                    <a:lstStyle/>
                    <a:p>
                      <a:pPr lvl="0">
                        <a:buNone/>
                      </a:pPr>
                      <a:r>
                        <a:rPr lang="en-US" sz="1400" b="1" i="0" u="none" strike="noStrike" noProof="0">
                          <a:latin typeface="Arial"/>
                        </a:rPr>
                        <a:t>Total Allocation</a:t>
                      </a:r>
                    </a:p>
                  </a:txBody>
                  <a:tcPr>
                    <a:solidFill>
                      <a:srgbClr val="FFC000"/>
                    </a:solidFill>
                  </a:tcPr>
                </a:tc>
                <a:tc hMerge="1">
                  <a:txBody>
                    <a:bodyPr/>
                    <a:lstStyle/>
                    <a:p>
                      <a:endParaRPr lang="en-US"/>
                    </a:p>
                  </a:txBody>
                  <a:tcPr>
                    <a:solidFill>
                      <a:schemeClr val="bg1"/>
                    </a:solidFill>
                  </a:tcPr>
                </a:tc>
                <a:tc>
                  <a:txBody>
                    <a:bodyPr/>
                    <a:lstStyle/>
                    <a:p>
                      <a:pPr lvl="0">
                        <a:buNone/>
                      </a:pPr>
                      <a:r>
                        <a:rPr lang="en-US" sz="1300" b="1" i="0" u="none" strike="noStrike" noProof="0">
                          <a:solidFill>
                            <a:srgbClr val="000000"/>
                          </a:solidFill>
                          <a:latin typeface="Arial"/>
                        </a:rPr>
                        <a:t>$22,254</a:t>
                      </a:r>
                      <a:endParaRPr lang="en-US" b="1"/>
                    </a:p>
                  </a:txBody>
                  <a:tcPr>
                    <a:solidFill>
                      <a:srgbClr val="FFC000"/>
                    </a:solidFill>
                  </a:tcPr>
                </a:tc>
                <a:extLst>
                  <a:ext uri="{0D108BD9-81ED-4DB2-BD59-A6C34878D82A}">
                    <a16:rowId xmlns:a16="http://schemas.microsoft.com/office/drawing/2014/main" val="2059069463"/>
                  </a:ext>
                </a:extLst>
              </a:tr>
            </a:tbl>
          </a:graphicData>
        </a:graphic>
      </p:graphicFrame>
      <p:graphicFrame>
        <p:nvGraphicFramePr>
          <p:cNvPr id="8" name="Table 7">
            <a:extLst>
              <a:ext uri="{FF2B5EF4-FFF2-40B4-BE49-F238E27FC236}">
                <a16:creationId xmlns:a16="http://schemas.microsoft.com/office/drawing/2014/main" id="{698FED6B-9AC6-03E2-7905-A03FF2E07031}"/>
              </a:ext>
            </a:extLst>
          </p:cNvPr>
          <p:cNvGraphicFramePr>
            <a:graphicFrameLocks noGrp="1"/>
          </p:cNvGraphicFramePr>
          <p:nvPr>
            <p:extLst>
              <p:ext uri="{D42A27DB-BD31-4B8C-83A1-F6EECF244321}">
                <p14:modId xmlns:p14="http://schemas.microsoft.com/office/powerpoint/2010/main" val="3257420580"/>
              </p:ext>
            </p:extLst>
          </p:nvPr>
        </p:nvGraphicFramePr>
        <p:xfrm>
          <a:off x="6974417" y="1439332"/>
          <a:ext cx="4873232" cy="2777058"/>
        </p:xfrm>
        <a:graphic>
          <a:graphicData uri="http://schemas.openxmlformats.org/drawingml/2006/table">
            <a:tbl>
              <a:tblPr firstRow="1" bandRow="1">
                <a:tableStyleId>{6DA69F8A-2E0C-496B-8835-7A04ED5971AC}</a:tableStyleId>
              </a:tblPr>
              <a:tblGrid>
                <a:gridCol w="1218308">
                  <a:extLst>
                    <a:ext uri="{9D8B030D-6E8A-4147-A177-3AD203B41FA5}">
                      <a16:colId xmlns:a16="http://schemas.microsoft.com/office/drawing/2014/main" val="2277341735"/>
                    </a:ext>
                  </a:extLst>
                </a:gridCol>
                <a:gridCol w="1218308">
                  <a:extLst>
                    <a:ext uri="{9D8B030D-6E8A-4147-A177-3AD203B41FA5}">
                      <a16:colId xmlns:a16="http://schemas.microsoft.com/office/drawing/2014/main" val="1015563198"/>
                    </a:ext>
                  </a:extLst>
                </a:gridCol>
                <a:gridCol w="1218308">
                  <a:extLst>
                    <a:ext uri="{9D8B030D-6E8A-4147-A177-3AD203B41FA5}">
                      <a16:colId xmlns:a16="http://schemas.microsoft.com/office/drawing/2014/main" val="2903816035"/>
                    </a:ext>
                  </a:extLst>
                </a:gridCol>
                <a:gridCol w="1218308">
                  <a:extLst>
                    <a:ext uri="{9D8B030D-6E8A-4147-A177-3AD203B41FA5}">
                      <a16:colId xmlns:a16="http://schemas.microsoft.com/office/drawing/2014/main" val="347725573"/>
                    </a:ext>
                  </a:extLst>
                </a:gridCol>
              </a:tblGrid>
              <a:tr h="493092">
                <a:tc>
                  <a:txBody>
                    <a:bodyPr/>
                    <a:lstStyle/>
                    <a:p>
                      <a:pPr lvl="0">
                        <a:buNone/>
                      </a:pPr>
                      <a:r>
                        <a:rPr lang="en-US" sz="1400" b="1" i="0" u="none" strike="noStrike" noProof="0">
                          <a:latin typeface="Arial"/>
                        </a:rPr>
                        <a:t>Station (2x)</a:t>
                      </a:r>
                      <a:endParaRPr lang="en-US" b="1"/>
                    </a:p>
                  </a:txBody>
                  <a:tcPr>
                    <a:solidFill>
                      <a:srgbClr val="FFC000"/>
                    </a:solidFill>
                  </a:tcPr>
                </a:tc>
                <a:tc>
                  <a:txBody>
                    <a:bodyPr/>
                    <a:lstStyle/>
                    <a:p>
                      <a:pPr lvl="0">
                        <a:buNone/>
                      </a:pPr>
                      <a:r>
                        <a:rPr lang="en-US" sz="1400" b="1" i="0" u="none" strike="noStrike" noProof="0">
                          <a:latin typeface="Arial"/>
                        </a:rPr>
                        <a:t>Segment/  Language</a:t>
                      </a:r>
                      <a:endParaRPr lang="en-US" b="1"/>
                    </a:p>
                  </a:txBody>
                  <a:tcPr>
                    <a:solidFill>
                      <a:srgbClr val="FFC000"/>
                    </a:solidFill>
                  </a:tcPr>
                </a:tc>
                <a:tc>
                  <a:txBody>
                    <a:bodyPr/>
                    <a:lstStyle/>
                    <a:p>
                      <a:pPr lvl="0">
                        <a:buNone/>
                      </a:pPr>
                      <a:r>
                        <a:rPr lang="en-US" sz="1400" b="1" i="0" u="none" strike="noStrike" noProof="0">
                          <a:latin typeface="Arial"/>
                        </a:rPr>
                        <a:t>Frequency</a:t>
                      </a:r>
                      <a:endParaRPr lang="en-US" b="1"/>
                    </a:p>
                  </a:txBody>
                  <a:tcPr>
                    <a:solidFill>
                      <a:srgbClr val="FFC000"/>
                    </a:solidFill>
                  </a:tcPr>
                </a:tc>
                <a:tc>
                  <a:txBody>
                    <a:bodyPr/>
                    <a:lstStyle/>
                    <a:p>
                      <a:pPr lvl="0">
                        <a:buNone/>
                      </a:pPr>
                      <a:r>
                        <a:rPr lang="en-US" sz="1400" b="1" i="0" u="none" strike="noStrike" noProof="0">
                          <a:latin typeface="Arial"/>
                        </a:rPr>
                        <a:t>NET Cost</a:t>
                      </a:r>
                      <a:endParaRPr lang="en-US" b="1"/>
                    </a:p>
                  </a:txBody>
                  <a:tcPr>
                    <a:solidFill>
                      <a:srgbClr val="FFC000"/>
                    </a:solidFill>
                  </a:tcPr>
                </a:tc>
                <a:extLst>
                  <a:ext uri="{0D108BD9-81ED-4DB2-BD59-A6C34878D82A}">
                    <a16:rowId xmlns:a16="http://schemas.microsoft.com/office/drawing/2014/main" val="640800357"/>
                  </a:ext>
                </a:extLst>
              </a:tr>
              <a:tr h="352209">
                <a:tc>
                  <a:txBody>
                    <a:bodyPr/>
                    <a:lstStyle/>
                    <a:p>
                      <a:pPr lvl="0">
                        <a:buNone/>
                      </a:pPr>
                      <a:r>
                        <a:rPr lang="en-US" sz="1400" b="0" i="0" u="none" strike="noStrike" noProof="0">
                          <a:latin typeface="Arial"/>
                        </a:rPr>
                        <a:t>FREEDOM FM</a:t>
                      </a:r>
                      <a:endParaRPr lang="en-US"/>
                    </a:p>
                  </a:txBody>
                  <a:tcPr/>
                </a:tc>
                <a:tc>
                  <a:txBody>
                    <a:bodyPr/>
                    <a:lstStyle/>
                    <a:p>
                      <a:pPr lvl="0">
                        <a:buNone/>
                      </a:pPr>
                      <a:r>
                        <a:rPr lang="en-US" sz="1400" b="0" i="0" u="none" strike="noStrike" noProof="0">
                          <a:latin typeface="Arial"/>
                        </a:rPr>
                        <a:t>Russian</a:t>
                      </a:r>
                      <a:endParaRPr lang="en-US"/>
                    </a:p>
                  </a:txBody>
                  <a:tcPr/>
                </a:tc>
                <a:tc>
                  <a:txBody>
                    <a:bodyPr/>
                    <a:lstStyle/>
                    <a:p>
                      <a:pPr lvl="0">
                        <a:buNone/>
                      </a:pPr>
                      <a:r>
                        <a:rPr lang="en-US" sz="1400" b="0" i="0" u="none" strike="noStrike" noProof="0">
                          <a:latin typeface="Arial"/>
                        </a:rPr>
                        <a:t>85</a:t>
                      </a:r>
                      <a:endParaRPr lang="en-US"/>
                    </a:p>
                  </a:txBody>
                  <a:tcPr/>
                </a:tc>
                <a:tc>
                  <a:txBody>
                    <a:bodyPr/>
                    <a:lstStyle/>
                    <a:p>
                      <a:pPr lvl="0">
                        <a:buNone/>
                      </a:pPr>
                      <a:r>
                        <a:rPr lang="en-US" sz="1400" b="0" i="0" u="none" strike="noStrike" noProof="0">
                          <a:latin typeface="Arial"/>
                        </a:rPr>
                        <a:t> $ 6,141.25 </a:t>
                      </a:r>
                      <a:endParaRPr lang="en-US"/>
                    </a:p>
                  </a:txBody>
                  <a:tcPr/>
                </a:tc>
                <a:extLst>
                  <a:ext uri="{0D108BD9-81ED-4DB2-BD59-A6C34878D82A}">
                    <a16:rowId xmlns:a16="http://schemas.microsoft.com/office/drawing/2014/main" val="4030927286"/>
                  </a:ext>
                </a:extLst>
              </a:tr>
              <a:tr h="352209">
                <a:tc>
                  <a:txBody>
                    <a:bodyPr/>
                    <a:lstStyle/>
                    <a:p>
                      <a:pPr lvl="0">
                        <a:buNone/>
                      </a:pPr>
                      <a:r>
                        <a:rPr lang="en-US" sz="1400" b="0" i="0" u="none" strike="noStrike" noProof="0">
                          <a:latin typeface="Arial"/>
                        </a:rPr>
                        <a:t>RUSA-FM</a:t>
                      </a:r>
                      <a:endParaRPr lang="en-US"/>
                    </a:p>
                  </a:txBody>
                  <a:tcPr/>
                </a:tc>
                <a:tc>
                  <a:txBody>
                    <a:bodyPr/>
                    <a:lstStyle/>
                    <a:p>
                      <a:pPr lvl="0">
                        <a:buNone/>
                      </a:pPr>
                      <a:r>
                        <a:rPr lang="en-US" sz="1400" b="0" i="0" u="none" strike="noStrike" noProof="0">
                          <a:latin typeface="Arial"/>
                        </a:rPr>
                        <a:t>Russian</a:t>
                      </a:r>
                      <a:endParaRPr lang="en-US"/>
                    </a:p>
                  </a:txBody>
                  <a:tcPr/>
                </a:tc>
                <a:tc>
                  <a:txBody>
                    <a:bodyPr/>
                    <a:lstStyle/>
                    <a:p>
                      <a:pPr lvl="0">
                        <a:buNone/>
                      </a:pPr>
                      <a:r>
                        <a:rPr lang="en-US" sz="1400" b="0" i="0" u="none" strike="noStrike" noProof="0">
                          <a:latin typeface="Arial"/>
                        </a:rPr>
                        <a:t>85</a:t>
                      </a:r>
                      <a:endParaRPr lang="en-US"/>
                    </a:p>
                  </a:txBody>
                  <a:tcPr/>
                </a:tc>
                <a:tc>
                  <a:txBody>
                    <a:bodyPr/>
                    <a:lstStyle/>
                    <a:p>
                      <a:pPr lvl="0">
                        <a:buNone/>
                      </a:pPr>
                      <a:r>
                        <a:rPr lang="en-US" sz="1400" b="0" i="0" u="none" strike="noStrike" noProof="0">
                          <a:latin typeface="Arial"/>
                        </a:rPr>
                        <a:t> $ 6,141.25 </a:t>
                      </a:r>
                      <a:endParaRPr lang="en-US"/>
                    </a:p>
                  </a:txBody>
                  <a:tcPr/>
                </a:tc>
                <a:extLst>
                  <a:ext uri="{0D108BD9-81ED-4DB2-BD59-A6C34878D82A}">
                    <a16:rowId xmlns:a16="http://schemas.microsoft.com/office/drawing/2014/main" val="673239175"/>
                  </a:ext>
                </a:extLst>
              </a:tr>
              <a:tr h="352209">
                <a:tc>
                  <a:txBody>
                    <a:bodyPr/>
                    <a:lstStyle/>
                    <a:p>
                      <a:pPr lvl="0">
                        <a:buNone/>
                      </a:pPr>
                      <a:r>
                        <a:rPr lang="en-US" sz="1400" b="0" i="0" u="none" strike="noStrike" noProof="0">
                          <a:latin typeface="Arial"/>
                        </a:rPr>
                        <a:t>Radio Soleil</a:t>
                      </a:r>
                      <a:endParaRPr lang="en-US"/>
                    </a:p>
                  </a:txBody>
                  <a:tcPr/>
                </a:tc>
                <a:tc>
                  <a:txBody>
                    <a:bodyPr/>
                    <a:lstStyle/>
                    <a:p>
                      <a:pPr lvl="0">
                        <a:buNone/>
                      </a:pPr>
                      <a:r>
                        <a:rPr lang="en-US" sz="1400" b="0" i="0" u="none" strike="noStrike" noProof="0">
                          <a:latin typeface="Arial"/>
                        </a:rPr>
                        <a:t>Haitian Criole</a:t>
                      </a:r>
                      <a:endParaRPr lang="en-US" err="1"/>
                    </a:p>
                  </a:txBody>
                  <a:tcPr/>
                </a:tc>
                <a:tc>
                  <a:txBody>
                    <a:bodyPr/>
                    <a:lstStyle/>
                    <a:p>
                      <a:pPr lvl="0">
                        <a:buNone/>
                      </a:pPr>
                      <a:r>
                        <a:rPr lang="en-US" sz="1400" b="0" i="0" u="none" strike="noStrike" noProof="0">
                          <a:latin typeface="Arial"/>
                        </a:rPr>
                        <a:t>40</a:t>
                      </a:r>
                      <a:endParaRPr lang="en-US"/>
                    </a:p>
                  </a:txBody>
                  <a:tcPr/>
                </a:tc>
                <a:tc>
                  <a:txBody>
                    <a:bodyPr/>
                    <a:lstStyle/>
                    <a:p>
                      <a:pPr lvl="0">
                        <a:buNone/>
                      </a:pPr>
                      <a:r>
                        <a:rPr lang="en-US" sz="1400" b="0" i="0" u="none" strike="noStrike" noProof="0">
                          <a:latin typeface="Arial"/>
                        </a:rPr>
                        <a:t> $ 3,400.00 </a:t>
                      </a:r>
                      <a:endParaRPr lang="en-US"/>
                    </a:p>
                  </a:txBody>
                  <a:tcPr/>
                </a:tc>
                <a:extLst>
                  <a:ext uri="{0D108BD9-81ED-4DB2-BD59-A6C34878D82A}">
                    <a16:rowId xmlns:a16="http://schemas.microsoft.com/office/drawing/2014/main" val="1863154090"/>
                  </a:ext>
                </a:extLst>
              </a:tr>
              <a:tr h="352209">
                <a:tc>
                  <a:txBody>
                    <a:bodyPr/>
                    <a:lstStyle/>
                    <a:p>
                      <a:pPr lvl="0">
                        <a:buNone/>
                      </a:pPr>
                      <a:r>
                        <a:rPr lang="en-US" sz="1400" b="0" i="0" u="none" strike="noStrike" noProof="0">
                          <a:latin typeface="Arial"/>
                        </a:rPr>
                        <a:t>Radio Rampa</a:t>
                      </a:r>
                      <a:endParaRPr lang="en-US"/>
                    </a:p>
                  </a:txBody>
                  <a:tcPr/>
                </a:tc>
                <a:tc>
                  <a:txBody>
                    <a:bodyPr/>
                    <a:lstStyle/>
                    <a:p>
                      <a:pPr lvl="0">
                        <a:buNone/>
                      </a:pPr>
                      <a:r>
                        <a:rPr lang="en-US" sz="1400" b="0" i="0" u="none" strike="noStrike" noProof="0">
                          <a:latin typeface="Arial"/>
                        </a:rPr>
                        <a:t>Polish</a:t>
                      </a:r>
                      <a:endParaRPr lang="en-US"/>
                    </a:p>
                  </a:txBody>
                  <a:tcPr/>
                </a:tc>
                <a:tc>
                  <a:txBody>
                    <a:bodyPr/>
                    <a:lstStyle/>
                    <a:p>
                      <a:pPr lvl="0">
                        <a:buNone/>
                      </a:pPr>
                      <a:r>
                        <a:rPr lang="en-US" sz="1400" b="0" i="0" u="none" strike="noStrike" noProof="0">
                          <a:latin typeface="Arial"/>
                        </a:rPr>
                        <a:t>18</a:t>
                      </a:r>
                      <a:endParaRPr lang="en-US"/>
                    </a:p>
                  </a:txBody>
                  <a:tcPr/>
                </a:tc>
                <a:tc>
                  <a:txBody>
                    <a:bodyPr/>
                    <a:lstStyle/>
                    <a:p>
                      <a:pPr lvl="0">
                        <a:buNone/>
                      </a:pPr>
                      <a:r>
                        <a:rPr lang="en-US" sz="1400" b="0" i="0" u="none" strike="noStrike" noProof="0">
                          <a:latin typeface="Arial"/>
                        </a:rPr>
                        <a:t> $ 1,404.20 </a:t>
                      </a:r>
                      <a:endParaRPr lang="en-US"/>
                    </a:p>
                  </a:txBody>
                  <a:tcPr/>
                </a:tc>
                <a:extLst>
                  <a:ext uri="{0D108BD9-81ED-4DB2-BD59-A6C34878D82A}">
                    <a16:rowId xmlns:a16="http://schemas.microsoft.com/office/drawing/2014/main" val="536209054"/>
                  </a:ext>
                </a:extLst>
              </a:tr>
              <a:tr h="352209">
                <a:tc gridSpan="2">
                  <a:txBody>
                    <a:bodyPr/>
                    <a:lstStyle/>
                    <a:p>
                      <a:r>
                        <a:rPr lang="en-US" b="1"/>
                        <a:t>Total Allocation</a:t>
                      </a:r>
                    </a:p>
                  </a:txBody>
                  <a:tcPr>
                    <a:solidFill>
                      <a:srgbClr val="FFC000"/>
                    </a:solidFill>
                  </a:tcPr>
                </a:tc>
                <a:tc hMerge="1">
                  <a:txBody>
                    <a:bodyPr/>
                    <a:lstStyle/>
                    <a:p>
                      <a:endParaRPr lang="en-US"/>
                    </a:p>
                  </a:txBody>
                  <a:tcPr/>
                </a:tc>
                <a:tc>
                  <a:txBody>
                    <a:bodyPr/>
                    <a:lstStyle/>
                    <a:p>
                      <a:r>
                        <a:rPr lang="en-US" b="1"/>
                        <a:t>228</a:t>
                      </a:r>
                    </a:p>
                  </a:txBody>
                  <a:tcPr>
                    <a:solidFill>
                      <a:srgbClr val="FFC000"/>
                    </a:solidFill>
                  </a:tcPr>
                </a:tc>
                <a:tc>
                  <a:txBody>
                    <a:bodyPr/>
                    <a:lstStyle/>
                    <a:p>
                      <a:pPr lvl="0">
                        <a:buNone/>
                      </a:pPr>
                      <a:r>
                        <a:rPr lang="en-US" sz="1400" b="1" i="0" u="none" strike="noStrike" noProof="0">
                          <a:latin typeface="Arial"/>
                        </a:rPr>
                        <a:t> $ 17,086.70 </a:t>
                      </a:r>
                      <a:endParaRPr lang="en-US" b="1"/>
                    </a:p>
                  </a:txBody>
                  <a:tcPr>
                    <a:solidFill>
                      <a:srgbClr val="FFC000"/>
                    </a:solidFill>
                  </a:tcPr>
                </a:tc>
                <a:extLst>
                  <a:ext uri="{0D108BD9-81ED-4DB2-BD59-A6C34878D82A}">
                    <a16:rowId xmlns:a16="http://schemas.microsoft.com/office/drawing/2014/main" val="4144312166"/>
                  </a:ext>
                </a:extLst>
              </a:tr>
            </a:tbl>
          </a:graphicData>
        </a:graphic>
      </p:graphicFrame>
    </p:spTree>
    <p:extLst>
      <p:ext uri="{BB962C8B-B14F-4D97-AF65-F5344CB8AC3E}">
        <p14:creationId xmlns:p14="http://schemas.microsoft.com/office/powerpoint/2010/main" val="23045575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B5685-AF79-D87F-1D99-88D1BFCF8E0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446EFDF-4626-A1F9-552A-518474743CBC}"/>
              </a:ext>
            </a:extLst>
          </p:cNvPr>
          <p:cNvSpPr>
            <a:spLocks noGrp="1"/>
          </p:cNvSpPr>
          <p:nvPr>
            <p:ph type="body" idx="2"/>
          </p:nvPr>
        </p:nvSpPr>
        <p:spPr>
          <a:xfrm>
            <a:off x="185324" y="2901"/>
            <a:ext cx="8020200" cy="1093800"/>
          </a:xfrm>
        </p:spPr>
        <p:txBody>
          <a:bodyPr/>
          <a:lstStyle/>
          <a:p>
            <a:r>
              <a:rPr lang="en-US"/>
              <a:t>PB Media Plan Overview</a:t>
            </a:r>
          </a:p>
        </p:txBody>
      </p:sp>
      <p:graphicFrame>
        <p:nvGraphicFramePr>
          <p:cNvPr id="6" name="Table 5">
            <a:extLst>
              <a:ext uri="{FF2B5EF4-FFF2-40B4-BE49-F238E27FC236}">
                <a16:creationId xmlns:a16="http://schemas.microsoft.com/office/drawing/2014/main" id="{1F12F345-8D86-89EA-07DB-7EDB57399F63}"/>
              </a:ext>
            </a:extLst>
          </p:cNvPr>
          <p:cNvGraphicFramePr>
            <a:graphicFrameLocks noGrp="1"/>
          </p:cNvGraphicFramePr>
          <p:nvPr>
            <p:extLst>
              <p:ext uri="{D42A27DB-BD31-4B8C-83A1-F6EECF244321}">
                <p14:modId xmlns:p14="http://schemas.microsoft.com/office/powerpoint/2010/main" val="1274841364"/>
              </p:ext>
            </p:extLst>
          </p:nvPr>
        </p:nvGraphicFramePr>
        <p:xfrm>
          <a:off x="932181" y="1251542"/>
          <a:ext cx="9653250" cy="4126438"/>
        </p:xfrm>
        <a:graphic>
          <a:graphicData uri="http://schemas.openxmlformats.org/drawingml/2006/table">
            <a:tbl>
              <a:tblPr firstRow="1" bandRow="1">
                <a:tableStyleId>{6DA69F8A-2E0C-496B-8835-7A04ED5971AC}</a:tableStyleId>
              </a:tblPr>
              <a:tblGrid>
                <a:gridCol w="3217750">
                  <a:extLst>
                    <a:ext uri="{9D8B030D-6E8A-4147-A177-3AD203B41FA5}">
                      <a16:colId xmlns:a16="http://schemas.microsoft.com/office/drawing/2014/main" val="1567234240"/>
                    </a:ext>
                  </a:extLst>
                </a:gridCol>
                <a:gridCol w="3217750">
                  <a:extLst>
                    <a:ext uri="{9D8B030D-6E8A-4147-A177-3AD203B41FA5}">
                      <a16:colId xmlns:a16="http://schemas.microsoft.com/office/drawing/2014/main" val="1617256819"/>
                    </a:ext>
                  </a:extLst>
                </a:gridCol>
                <a:gridCol w="3217750">
                  <a:extLst>
                    <a:ext uri="{9D8B030D-6E8A-4147-A177-3AD203B41FA5}">
                      <a16:colId xmlns:a16="http://schemas.microsoft.com/office/drawing/2014/main" val="2065526593"/>
                    </a:ext>
                  </a:extLst>
                </a:gridCol>
              </a:tblGrid>
              <a:tr h="589492">
                <a:tc>
                  <a:txBody>
                    <a:bodyPr/>
                    <a:lstStyle/>
                    <a:p>
                      <a:pPr lvl="0">
                        <a:buNone/>
                      </a:pPr>
                      <a:r>
                        <a:rPr lang="en-US" sz="1400" b="1" i="0" u="none" strike="noStrike" noProof="0">
                          <a:latin typeface="Arial"/>
                        </a:rPr>
                        <a:t>Media</a:t>
                      </a:r>
                      <a:endParaRPr lang="en-US" b="1"/>
                    </a:p>
                  </a:txBody>
                  <a:tcPr>
                    <a:solidFill>
                      <a:schemeClr val="accent2"/>
                    </a:solidFill>
                  </a:tcPr>
                </a:tc>
                <a:tc>
                  <a:txBody>
                    <a:bodyPr/>
                    <a:lstStyle/>
                    <a:p>
                      <a:pPr lvl="0">
                        <a:buNone/>
                      </a:pPr>
                      <a:r>
                        <a:rPr lang="en-US" sz="1400" b="1" i="0" u="none" strike="noStrike" noProof="0">
                          <a:latin typeface="Arial"/>
                        </a:rPr>
                        <a:t>Planned Budget</a:t>
                      </a:r>
                      <a:endParaRPr lang="en-US" b="1"/>
                    </a:p>
                  </a:txBody>
                  <a:tcPr>
                    <a:solidFill>
                      <a:schemeClr val="accent2"/>
                    </a:solidFill>
                  </a:tcPr>
                </a:tc>
                <a:tc>
                  <a:txBody>
                    <a:bodyPr/>
                    <a:lstStyle/>
                    <a:p>
                      <a:pPr lvl="0">
                        <a:buNone/>
                      </a:pPr>
                      <a:r>
                        <a:rPr lang="en-US" sz="1400" b="1" i="0" u="none" strike="noStrike" noProof="0">
                          <a:latin typeface="Arial"/>
                        </a:rPr>
                        <a:t>% </a:t>
                      </a:r>
                      <a:r>
                        <a:rPr lang="en-US" sz="1400" b="1" i="0" u="none" strike="noStrike" cap="none" noProof="0">
                          <a:solidFill>
                            <a:srgbClr val="000000"/>
                          </a:solidFill>
                          <a:latin typeface="Arial"/>
                          <a:cs typeface="Arial"/>
                          <a:sym typeface="Arial"/>
                        </a:rPr>
                        <a:t>Allocation</a:t>
                      </a:r>
                      <a:endParaRPr lang="en-US" sz="1400" b="1" i="0" u="none" strike="noStrike" cap="none">
                        <a:solidFill>
                          <a:srgbClr val="000000"/>
                        </a:solidFill>
                        <a:latin typeface="Arial"/>
                        <a:cs typeface="Arial"/>
                        <a:sym typeface="Arial"/>
                      </a:endParaRPr>
                    </a:p>
                  </a:txBody>
                  <a:tcPr>
                    <a:solidFill>
                      <a:schemeClr val="accent2"/>
                    </a:solidFill>
                  </a:tcPr>
                </a:tc>
                <a:extLst>
                  <a:ext uri="{0D108BD9-81ED-4DB2-BD59-A6C34878D82A}">
                    <a16:rowId xmlns:a16="http://schemas.microsoft.com/office/drawing/2014/main" val="2506658284"/>
                  </a:ext>
                </a:extLst>
              </a:tr>
              <a:tr h="589491">
                <a:tc>
                  <a:txBody>
                    <a:bodyPr/>
                    <a:lstStyle/>
                    <a:p>
                      <a:pPr lvl="0">
                        <a:buNone/>
                      </a:pPr>
                      <a:r>
                        <a:rPr lang="en-US" sz="1400" b="0" i="0" u="none" strike="noStrike" noProof="0"/>
                        <a:t>OOH</a:t>
                      </a:r>
                      <a:endParaRPr lang="en-US"/>
                    </a:p>
                  </a:txBody>
                  <a:tcPr/>
                </a:tc>
                <a:tc>
                  <a:txBody>
                    <a:bodyPr/>
                    <a:lstStyle/>
                    <a:p>
                      <a:pPr lvl="0">
                        <a:buNone/>
                      </a:pPr>
                      <a:r>
                        <a:rPr lang="en-US" sz="1400" b="0" i="0" u="none" strike="noStrike" noProof="0"/>
                        <a:t>$100,000 </a:t>
                      </a:r>
                      <a:endParaRPr lang="en-US"/>
                    </a:p>
                  </a:txBody>
                  <a:tcPr/>
                </a:tc>
                <a:tc>
                  <a:txBody>
                    <a:bodyPr/>
                    <a:lstStyle/>
                    <a:p>
                      <a:pPr lvl="0">
                        <a:buNone/>
                      </a:pPr>
                      <a:r>
                        <a:rPr lang="en-US" sz="1400" b="0" i="0" u="none" strike="noStrike" noProof="0">
                          <a:latin typeface="Arial"/>
                        </a:rPr>
                        <a:t>63%</a:t>
                      </a:r>
                      <a:endParaRPr lang="en-US"/>
                    </a:p>
                  </a:txBody>
                  <a:tcPr/>
                </a:tc>
                <a:extLst>
                  <a:ext uri="{0D108BD9-81ED-4DB2-BD59-A6C34878D82A}">
                    <a16:rowId xmlns:a16="http://schemas.microsoft.com/office/drawing/2014/main" val="2413564301"/>
                  </a:ext>
                </a:extLst>
              </a:tr>
              <a:tr h="589491">
                <a:tc>
                  <a:txBody>
                    <a:bodyPr/>
                    <a:lstStyle/>
                    <a:p>
                      <a:pPr lvl="0">
                        <a:buNone/>
                      </a:pPr>
                      <a:r>
                        <a:rPr lang="en-US" sz="1400" b="0" i="0" u="none" strike="noStrike" noProof="0"/>
                        <a:t>Digital</a:t>
                      </a:r>
                      <a:endParaRPr lang="en-US"/>
                    </a:p>
                  </a:txBody>
                  <a:tcPr/>
                </a:tc>
                <a:tc>
                  <a:txBody>
                    <a:bodyPr/>
                    <a:lstStyle/>
                    <a:p>
                      <a:pPr lvl="0">
                        <a:buNone/>
                      </a:pPr>
                      <a:r>
                        <a:rPr lang="en-US" sz="1400" b="0" i="0" u="none" strike="noStrike" noProof="0"/>
                        <a:t>$20,000 </a:t>
                      </a:r>
                      <a:endParaRPr lang="en-US"/>
                    </a:p>
                  </a:txBody>
                  <a:tcPr/>
                </a:tc>
                <a:tc>
                  <a:txBody>
                    <a:bodyPr/>
                    <a:lstStyle/>
                    <a:p>
                      <a:pPr lvl="0">
                        <a:buNone/>
                      </a:pPr>
                      <a:r>
                        <a:rPr lang="en-US" sz="1400" b="0" i="0" u="none" strike="noStrike" noProof="0">
                          <a:latin typeface="Arial"/>
                        </a:rPr>
                        <a:t>13%</a:t>
                      </a:r>
                      <a:endParaRPr lang="en-US"/>
                    </a:p>
                  </a:txBody>
                  <a:tcPr/>
                </a:tc>
                <a:extLst>
                  <a:ext uri="{0D108BD9-81ED-4DB2-BD59-A6C34878D82A}">
                    <a16:rowId xmlns:a16="http://schemas.microsoft.com/office/drawing/2014/main" val="2345708646"/>
                  </a:ext>
                </a:extLst>
              </a:tr>
              <a:tr h="589491">
                <a:tc>
                  <a:txBody>
                    <a:bodyPr/>
                    <a:lstStyle/>
                    <a:p>
                      <a:pPr lvl="0">
                        <a:buNone/>
                      </a:pPr>
                      <a:r>
                        <a:rPr lang="en-US" sz="1400" b="0" i="0" u="none" strike="noStrike" noProof="0"/>
                        <a:t>Digital ECM</a:t>
                      </a:r>
                      <a:endParaRPr lang="en-US"/>
                    </a:p>
                  </a:txBody>
                  <a:tcPr/>
                </a:tc>
                <a:tc>
                  <a:txBody>
                    <a:bodyPr/>
                    <a:lstStyle/>
                    <a:p>
                      <a:pPr lvl="0">
                        <a:buNone/>
                      </a:pPr>
                      <a:r>
                        <a:rPr lang="en-US" sz="1400" b="0" i="0" u="none" strike="noStrike" noProof="0"/>
                        <a:t>$19,150 </a:t>
                      </a:r>
                      <a:endParaRPr lang="en-US"/>
                    </a:p>
                  </a:txBody>
                  <a:tcPr/>
                </a:tc>
                <a:tc>
                  <a:txBody>
                    <a:bodyPr/>
                    <a:lstStyle/>
                    <a:p>
                      <a:pPr lvl="0">
                        <a:buNone/>
                      </a:pPr>
                      <a:r>
                        <a:rPr lang="en-US" sz="1400" b="0" i="0" u="none" strike="noStrike" noProof="0">
                          <a:latin typeface="Arial"/>
                        </a:rPr>
                        <a:t>12%</a:t>
                      </a:r>
                      <a:endParaRPr lang="en-US"/>
                    </a:p>
                  </a:txBody>
                  <a:tcPr/>
                </a:tc>
                <a:extLst>
                  <a:ext uri="{0D108BD9-81ED-4DB2-BD59-A6C34878D82A}">
                    <a16:rowId xmlns:a16="http://schemas.microsoft.com/office/drawing/2014/main" val="1876060682"/>
                  </a:ext>
                </a:extLst>
              </a:tr>
              <a:tr h="589491">
                <a:tc>
                  <a:txBody>
                    <a:bodyPr/>
                    <a:lstStyle/>
                    <a:p>
                      <a:pPr lvl="0">
                        <a:buNone/>
                      </a:pPr>
                      <a:r>
                        <a:rPr lang="en-US" sz="1400" b="0" i="0" u="none" strike="noStrike" noProof="0"/>
                        <a:t>Print ECM</a:t>
                      </a:r>
                      <a:endParaRPr lang="en-US"/>
                    </a:p>
                  </a:txBody>
                  <a:tcPr/>
                </a:tc>
                <a:tc>
                  <a:txBody>
                    <a:bodyPr/>
                    <a:lstStyle/>
                    <a:p>
                      <a:pPr lvl="0">
                        <a:buNone/>
                      </a:pPr>
                      <a:r>
                        <a:rPr lang="en-US" sz="1400" b="0" i="0" u="none" strike="noStrike" noProof="0"/>
                        <a:t>$18,050 </a:t>
                      </a:r>
                      <a:endParaRPr lang="en-US"/>
                    </a:p>
                  </a:txBody>
                  <a:tcPr/>
                </a:tc>
                <a:tc>
                  <a:txBody>
                    <a:bodyPr/>
                    <a:lstStyle/>
                    <a:p>
                      <a:pPr lvl="0">
                        <a:buNone/>
                      </a:pPr>
                      <a:r>
                        <a:rPr lang="en-US" sz="1400" b="0" i="0" u="none" strike="noStrike" noProof="0">
                          <a:latin typeface="Arial"/>
                        </a:rPr>
                        <a:t>11%</a:t>
                      </a:r>
                      <a:endParaRPr lang="en-US"/>
                    </a:p>
                  </a:txBody>
                  <a:tcPr/>
                </a:tc>
                <a:extLst>
                  <a:ext uri="{0D108BD9-81ED-4DB2-BD59-A6C34878D82A}">
                    <a16:rowId xmlns:a16="http://schemas.microsoft.com/office/drawing/2014/main" val="2825300959"/>
                  </a:ext>
                </a:extLst>
              </a:tr>
              <a:tr h="589491">
                <a:tc>
                  <a:txBody>
                    <a:bodyPr/>
                    <a:lstStyle/>
                    <a:p>
                      <a:pPr lvl="0">
                        <a:buNone/>
                      </a:pPr>
                      <a:r>
                        <a:rPr lang="en-US" sz="1400" b="0" i="0" u="none" strike="noStrike" noProof="0"/>
                        <a:t>QR Code Generator</a:t>
                      </a:r>
                      <a:endParaRPr lang="en-US"/>
                    </a:p>
                  </a:txBody>
                  <a:tcPr/>
                </a:tc>
                <a:tc>
                  <a:txBody>
                    <a:bodyPr/>
                    <a:lstStyle/>
                    <a:p>
                      <a:pPr lvl="0">
                        <a:buNone/>
                      </a:pPr>
                      <a:r>
                        <a:rPr lang="en-US" sz="1400" b="0" i="0" u="none" strike="noStrike" noProof="0"/>
                        <a:t>$300 </a:t>
                      </a:r>
                      <a:endParaRPr lang="en-US"/>
                    </a:p>
                  </a:txBody>
                  <a:tcPr/>
                </a:tc>
                <a:tc>
                  <a:txBody>
                    <a:bodyPr/>
                    <a:lstStyle/>
                    <a:p>
                      <a:pPr lvl="0">
                        <a:buNone/>
                      </a:pPr>
                      <a:r>
                        <a:rPr lang="en-US"/>
                        <a:t>1%</a:t>
                      </a:r>
                    </a:p>
                  </a:txBody>
                  <a:tcPr/>
                </a:tc>
                <a:extLst>
                  <a:ext uri="{0D108BD9-81ED-4DB2-BD59-A6C34878D82A}">
                    <a16:rowId xmlns:a16="http://schemas.microsoft.com/office/drawing/2014/main" val="833058189"/>
                  </a:ext>
                </a:extLst>
              </a:tr>
              <a:tr h="589491">
                <a:tc>
                  <a:txBody>
                    <a:bodyPr/>
                    <a:lstStyle/>
                    <a:p>
                      <a:pPr lvl="0">
                        <a:buNone/>
                      </a:pPr>
                      <a:r>
                        <a:rPr lang="en-US" sz="1400" b="1" i="0" u="none" strike="noStrike" noProof="0"/>
                        <a:t>Sub-total Media</a:t>
                      </a:r>
                      <a:endParaRPr lang="en-US" b="1"/>
                    </a:p>
                  </a:txBody>
                  <a:tcPr>
                    <a:solidFill>
                      <a:schemeClr val="accent2"/>
                    </a:solidFill>
                  </a:tcPr>
                </a:tc>
                <a:tc>
                  <a:txBody>
                    <a:bodyPr/>
                    <a:lstStyle/>
                    <a:p>
                      <a:pPr lvl="0">
                        <a:buNone/>
                      </a:pPr>
                      <a:r>
                        <a:rPr lang="en-US" sz="1400" b="1" i="0" u="none" strike="noStrike" noProof="0"/>
                        <a:t>$157,500 </a:t>
                      </a:r>
                      <a:endParaRPr lang="en-US" b="1"/>
                    </a:p>
                  </a:txBody>
                  <a:tcPr>
                    <a:solidFill>
                      <a:schemeClr val="accent2"/>
                    </a:solidFill>
                  </a:tcPr>
                </a:tc>
                <a:tc>
                  <a:txBody>
                    <a:bodyPr/>
                    <a:lstStyle/>
                    <a:p>
                      <a:pPr lvl="0">
                        <a:buNone/>
                      </a:pPr>
                      <a:r>
                        <a:rPr lang="en-US" b="1"/>
                        <a:t>100%</a:t>
                      </a:r>
                    </a:p>
                  </a:txBody>
                  <a:tcPr>
                    <a:solidFill>
                      <a:schemeClr val="accent2"/>
                    </a:solidFill>
                  </a:tcPr>
                </a:tc>
                <a:extLst>
                  <a:ext uri="{0D108BD9-81ED-4DB2-BD59-A6C34878D82A}">
                    <a16:rowId xmlns:a16="http://schemas.microsoft.com/office/drawing/2014/main" val="3171587524"/>
                  </a:ext>
                </a:extLst>
              </a:tr>
            </a:tbl>
          </a:graphicData>
        </a:graphic>
      </p:graphicFrame>
    </p:spTree>
    <p:extLst>
      <p:ext uri="{BB962C8B-B14F-4D97-AF65-F5344CB8AC3E}">
        <p14:creationId xmlns:p14="http://schemas.microsoft.com/office/powerpoint/2010/main" val="29750201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D2930-DF0F-CE92-1A82-D7AB81CC95D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7AF32B9-E0A1-1EEF-72E3-6A9A03A82F84}"/>
              </a:ext>
            </a:extLst>
          </p:cNvPr>
          <p:cNvSpPr>
            <a:spLocks noGrp="1"/>
          </p:cNvSpPr>
          <p:nvPr>
            <p:ph type="body" idx="2"/>
          </p:nvPr>
        </p:nvSpPr>
        <p:spPr>
          <a:xfrm>
            <a:off x="185324" y="2901"/>
            <a:ext cx="8020200" cy="1093800"/>
          </a:xfrm>
        </p:spPr>
        <p:txBody>
          <a:bodyPr/>
          <a:lstStyle/>
          <a:p>
            <a:r>
              <a:rPr lang="en-US"/>
              <a:t>PB Media Plan – Digital &amp; OOH</a:t>
            </a:r>
          </a:p>
        </p:txBody>
      </p:sp>
      <p:graphicFrame>
        <p:nvGraphicFramePr>
          <p:cNvPr id="6" name="Table 5">
            <a:extLst>
              <a:ext uri="{FF2B5EF4-FFF2-40B4-BE49-F238E27FC236}">
                <a16:creationId xmlns:a16="http://schemas.microsoft.com/office/drawing/2014/main" id="{2428D203-0447-EFEA-60F4-A518A472DD7C}"/>
              </a:ext>
            </a:extLst>
          </p:cNvPr>
          <p:cNvGraphicFramePr>
            <a:graphicFrameLocks noGrp="1"/>
          </p:cNvGraphicFramePr>
          <p:nvPr>
            <p:extLst>
              <p:ext uri="{D42A27DB-BD31-4B8C-83A1-F6EECF244321}">
                <p14:modId xmlns:p14="http://schemas.microsoft.com/office/powerpoint/2010/main" val="3594836436"/>
              </p:ext>
            </p:extLst>
          </p:nvPr>
        </p:nvGraphicFramePr>
        <p:xfrm>
          <a:off x="7091681" y="1653708"/>
          <a:ext cx="4890621" cy="2307072"/>
        </p:xfrm>
        <a:graphic>
          <a:graphicData uri="http://schemas.openxmlformats.org/drawingml/2006/table">
            <a:tbl>
              <a:tblPr firstRow="1" bandRow="1">
                <a:tableStyleId>{6DA69F8A-2E0C-496B-8835-7A04ED5971AC}</a:tableStyleId>
              </a:tblPr>
              <a:tblGrid>
                <a:gridCol w="1630207">
                  <a:extLst>
                    <a:ext uri="{9D8B030D-6E8A-4147-A177-3AD203B41FA5}">
                      <a16:colId xmlns:a16="http://schemas.microsoft.com/office/drawing/2014/main" val="1567234240"/>
                    </a:ext>
                  </a:extLst>
                </a:gridCol>
                <a:gridCol w="1630207">
                  <a:extLst>
                    <a:ext uri="{9D8B030D-6E8A-4147-A177-3AD203B41FA5}">
                      <a16:colId xmlns:a16="http://schemas.microsoft.com/office/drawing/2014/main" val="1617256819"/>
                    </a:ext>
                  </a:extLst>
                </a:gridCol>
                <a:gridCol w="1630207">
                  <a:extLst>
                    <a:ext uri="{9D8B030D-6E8A-4147-A177-3AD203B41FA5}">
                      <a16:colId xmlns:a16="http://schemas.microsoft.com/office/drawing/2014/main" val="2065526593"/>
                    </a:ext>
                  </a:extLst>
                </a:gridCol>
              </a:tblGrid>
              <a:tr h="576768">
                <a:tc>
                  <a:txBody>
                    <a:bodyPr/>
                    <a:lstStyle/>
                    <a:p>
                      <a:pPr lvl="0">
                        <a:buNone/>
                      </a:pPr>
                      <a:r>
                        <a:rPr lang="en-US" sz="1400" b="1" i="0" u="none" strike="noStrike" noProof="0"/>
                        <a:t>OOH Options</a:t>
                      </a:r>
                      <a:endParaRPr lang="en-US" b="1"/>
                    </a:p>
                  </a:txBody>
                  <a:tcPr>
                    <a:solidFill>
                      <a:schemeClr val="accent2"/>
                    </a:solidFill>
                  </a:tcPr>
                </a:tc>
                <a:tc>
                  <a:txBody>
                    <a:bodyPr/>
                    <a:lstStyle/>
                    <a:p>
                      <a:pPr lvl="0">
                        <a:buNone/>
                      </a:pPr>
                      <a:r>
                        <a:rPr lang="en-US" sz="1400" b="1" i="0" u="none" strike="noStrike" noProof="0"/>
                        <a:t>Total Units</a:t>
                      </a:r>
                      <a:endParaRPr lang="en-US" b="1"/>
                    </a:p>
                  </a:txBody>
                  <a:tcPr>
                    <a:solidFill>
                      <a:schemeClr val="accent2"/>
                    </a:solidFill>
                  </a:tcPr>
                </a:tc>
                <a:tc>
                  <a:txBody>
                    <a:bodyPr/>
                    <a:lstStyle/>
                    <a:p>
                      <a:pPr lvl="0">
                        <a:buNone/>
                      </a:pPr>
                      <a:r>
                        <a:rPr lang="en-US" sz="1400" b="1" i="0" u="none" strike="noStrike" noProof="0">
                          <a:latin typeface="Arial"/>
                        </a:rPr>
                        <a:t>Budget </a:t>
                      </a:r>
                      <a:r>
                        <a:rPr lang="en-US" sz="1400" b="1" i="0" u="none" strike="noStrike" cap="none" noProof="0">
                          <a:solidFill>
                            <a:srgbClr val="000000"/>
                          </a:solidFill>
                          <a:latin typeface="Arial"/>
                          <a:cs typeface="Arial"/>
                          <a:sym typeface="Arial"/>
                        </a:rPr>
                        <a:t>Allocation</a:t>
                      </a:r>
                      <a:endParaRPr lang="en-US" sz="1400" b="1" i="0" u="none" strike="noStrike" cap="none">
                        <a:solidFill>
                          <a:srgbClr val="000000"/>
                        </a:solidFill>
                        <a:latin typeface="Arial"/>
                        <a:cs typeface="Arial"/>
                        <a:sym typeface="Arial"/>
                      </a:endParaRPr>
                    </a:p>
                  </a:txBody>
                  <a:tcPr>
                    <a:solidFill>
                      <a:schemeClr val="accent2"/>
                    </a:solidFill>
                  </a:tcPr>
                </a:tc>
                <a:extLst>
                  <a:ext uri="{0D108BD9-81ED-4DB2-BD59-A6C34878D82A}">
                    <a16:rowId xmlns:a16="http://schemas.microsoft.com/office/drawing/2014/main" val="2506658284"/>
                  </a:ext>
                </a:extLst>
              </a:tr>
              <a:tr h="576768">
                <a:tc>
                  <a:txBody>
                    <a:bodyPr/>
                    <a:lstStyle/>
                    <a:p>
                      <a:pPr lvl="0">
                        <a:buNone/>
                      </a:pPr>
                      <a:r>
                        <a:rPr lang="en-US" sz="1400" b="0" i="0" u="none" strike="noStrike" noProof="0">
                          <a:latin typeface="Arial"/>
                        </a:rPr>
                        <a:t>Interior Cards Subway</a:t>
                      </a:r>
                      <a:endParaRPr lang="en-US"/>
                    </a:p>
                  </a:txBody>
                  <a:tcPr/>
                </a:tc>
                <a:tc>
                  <a:txBody>
                    <a:bodyPr/>
                    <a:lstStyle/>
                    <a:p>
                      <a:pPr lvl="0">
                        <a:buNone/>
                      </a:pPr>
                      <a:r>
                        <a:rPr lang="en-US" sz="1400" b="0" i="0" u="none" strike="noStrike" noProof="0">
                          <a:latin typeface="Arial"/>
                        </a:rPr>
                        <a:t>1,000 Posters</a:t>
                      </a:r>
                      <a:endParaRPr lang="en-US"/>
                    </a:p>
                  </a:txBody>
                  <a:tcPr/>
                </a:tc>
                <a:tc>
                  <a:txBody>
                    <a:bodyPr/>
                    <a:lstStyle/>
                    <a:p>
                      <a:pPr lvl="0">
                        <a:buNone/>
                      </a:pPr>
                      <a:r>
                        <a:rPr lang="en-US" sz="1400" b="0" i="0" u="none" strike="noStrike" noProof="0"/>
                        <a:t>$63,330 </a:t>
                      </a:r>
                      <a:endParaRPr lang="en-US"/>
                    </a:p>
                  </a:txBody>
                  <a:tcPr/>
                </a:tc>
                <a:extLst>
                  <a:ext uri="{0D108BD9-81ED-4DB2-BD59-A6C34878D82A}">
                    <a16:rowId xmlns:a16="http://schemas.microsoft.com/office/drawing/2014/main" val="2413564301"/>
                  </a:ext>
                </a:extLst>
              </a:tr>
              <a:tr h="576768">
                <a:tc>
                  <a:txBody>
                    <a:bodyPr/>
                    <a:lstStyle/>
                    <a:p>
                      <a:pPr lvl="0">
                        <a:buNone/>
                      </a:pPr>
                      <a:r>
                        <a:rPr lang="en-US" sz="1400" b="0" i="0" u="none" strike="noStrike" noProof="0">
                          <a:latin typeface="Arial"/>
                        </a:rPr>
                        <a:t>Subway "2-Sheet" Platform Posters</a:t>
                      </a:r>
                      <a:endParaRPr lang="en-US"/>
                    </a:p>
                  </a:txBody>
                  <a:tcPr/>
                </a:tc>
                <a:tc>
                  <a:txBody>
                    <a:bodyPr/>
                    <a:lstStyle/>
                    <a:p>
                      <a:pPr lvl="0">
                        <a:buNone/>
                      </a:pPr>
                      <a:r>
                        <a:rPr lang="en-US" sz="1400" b="0" i="0" u="none" strike="noStrike" noProof="0">
                          <a:latin typeface="Arial"/>
                        </a:rPr>
                        <a:t>140 Posters</a:t>
                      </a:r>
                      <a:endParaRPr lang="en-US"/>
                    </a:p>
                  </a:txBody>
                  <a:tcPr/>
                </a:tc>
                <a:tc>
                  <a:txBody>
                    <a:bodyPr/>
                    <a:lstStyle/>
                    <a:p>
                      <a:pPr lvl="0">
                        <a:buNone/>
                      </a:pPr>
                      <a:r>
                        <a:rPr lang="en-US" sz="1400" b="0" i="0" u="none" strike="noStrike" noProof="0"/>
                        <a:t>$36,670 </a:t>
                      </a:r>
                      <a:endParaRPr lang="en-US"/>
                    </a:p>
                  </a:txBody>
                  <a:tcPr/>
                </a:tc>
                <a:extLst>
                  <a:ext uri="{0D108BD9-81ED-4DB2-BD59-A6C34878D82A}">
                    <a16:rowId xmlns:a16="http://schemas.microsoft.com/office/drawing/2014/main" val="1876060682"/>
                  </a:ext>
                </a:extLst>
              </a:tr>
              <a:tr h="576768">
                <a:tc gridSpan="2">
                  <a:txBody>
                    <a:bodyPr/>
                    <a:lstStyle/>
                    <a:p>
                      <a:pPr lvl="0">
                        <a:buNone/>
                      </a:pPr>
                      <a:r>
                        <a:rPr lang="en-US" sz="1400" b="1" i="0" u="none" strike="noStrike" noProof="0"/>
                        <a:t>Total OOH</a:t>
                      </a:r>
                      <a:endParaRPr lang="en-US" b="1"/>
                    </a:p>
                  </a:txBody>
                  <a:tcPr>
                    <a:solidFill>
                      <a:schemeClr val="accent2"/>
                    </a:solidFill>
                  </a:tcPr>
                </a:tc>
                <a:tc hMerge="1">
                  <a:txBody>
                    <a:bodyPr/>
                    <a:lstStyle/>
                    <a:p>
                      <a:endParaRPr lang="en-US"/>
                    </a:p>
                  </a:txBody>
                  <a:tcPr>
                    <a:solidFill>
                      <a:schemeClr val="accent2"/>
                    </a:solidFill>
                  </a:tcPr>
                </a:tc>
                <a:tc>
                  <a:txBody>
                    <a:bodyPr/>
                    <a:lstStyle/>
                    <a:p>
                      <a:pPr lvl="0">
                        <a:buNone/>
                      </a:pPr>
                      <a:r>
                        <a:rPr lang="en-US" b="1"/>
                        <a:t>$100,000</a:t>
                      </a:r>
                    </a:p>
                  </a:txBody>
                  <a:tcPr>
                    <a:solidFill>
                      <a:schemeClr val="accent2"/>
                    </a:solidFill>
                  </a:tcPr>
                </a:tc>
                <a:extLst>
                  <a:ext uri="{0D108BD9-81ED-4DB2-BD59-A6C34878D82A}">
                    <a16:rowId xmlns:a16="http://schemas.microsoft.com/office/drawing/2014/main" val="3171587524"/>
                  </a:ext>
                </a:extLst>
              </a:tr>
            </a:tbl>
          </a:graphicData>
        </a:graphic>
      </p:graphicFrame>
      <p:graphicFrame>
        <p:nvGraphicFramePr>
          <p:cNvPr id="2" name="Table 1">
            <a:extLst>
              <a:ext uri="{FF2B5EF4-FFF2-40B4-BE49-F238E27FC236}">
                <a16:creationId xmlns:a16="http://schemas.microsoft.com/office/drawing/2014/main" id="{02916FAC-DA8B-98BB-77D8-7BD59F18BF4B}"/>
              </a:ext>
            </a:extLst>
          </p:cNvPr>
          <p:cNvGraphicFramePr>
            <a:graphicFrameLocks noGrp="1"/>
          </p:cNvGraphicFramePr>
          <p:nvPr>
            <p:extLst>
              <p:ext uri="{D42A27DB-BD31-4B8C-83A1-F6EECF244321}">
                <p14:modId xmlns:p14="http://schemas.microsoft.com/office/powerpoint/2010/main" val="3190008787"/>
              </p:ext>
            </p:extLst>
          </p:nvPr>
        </p:nvGraphicFramePr>
        <p:xfrm>
          <a:off x="498264" y="1473792"/>
          <a:ext cx="5713216" cy="2653924"/>
        </p:xfrm>
        <a:graphic>
          <a:graphicData uri="http://schemas.openxmlformats.org/drawingml/2006/table">
            <a:tbl>
              <a:tblPr firstRow="1" bandRow="1">
                <a:tableStyleId>{6DA69F8A-2E0C-496B-8835-7A04ED5971AC}</a:tableStyleId>
              </a:tblPr>
              <a:tblGrid>
                <a:gridCol w="1428304">
                  <a:extLst>
                    <a:ext uri="{9D8B030D-6E8A-4147-A177-3AD203B41FA5}">
                      <a16:colId xmlns:a16="http://schemas.microsoft.com/office/drawing/2014/main" val="2270070117"/>
                    </a:ext>
                  </a:extLst>
                </a:gridCol>
                <a:gridCol w="1428304">
                  <a:extLst>
                    <a:ext uri="{9D8B030D-6E8A-4147-A177-3AD203B41FA5}">
                      <a16:colId xmlns:a16="http://schemas.microsoft.com/office/drawing/2014/main" val="951047510"/>
                    </a:ext>
                  </a:extLst>
                </a:gridCol>
                <a:gridCol w="1428304">
                  <a:extLst>
                    <a:ext uri="{9D8B030D-6E8A-4147-A177-3AD203B41FA5}">
                      <a16:colId xmlns:a16="http://schemas.microsoft.com/office/drawing/2014/main" val="1646601917"/>
                    </a:ext>
                  </a:extLst>
                </a:gridCol>
                <a:gridCol w="1428304">
                  <a:extLst>
                    <a:ext uri="{9D8B030D-6E8A-4147-A177-3AD203B41FA5}">
                      <a16:colId xmlns:a16="http://schemas.microsoft.com/office/drawing/2014/main" val="3615097419"/>
                    </a:ext>
                  </a:extLst>
                </a:gridCol>
              </a:tblGrid>
              <a:tr h="379132">
                <a:tc>
                  <a:txBody>
                    <a:bodyPr/>
                    <a:lstStyle/>
                    <a:p>
                      <a:pPr lvl="0">
                        <a:buNone/>
                      </a:pPr>
                      <a:r>
                        <a:rPr lang="en-US" sz="1400" b="1" i="0" u="none" strike="noStrike" noProof="0">
                          <a:latin typeface="Arial"/>
                        </a:rPr>
                        <a:t>Platform</a:t>
                      </a:r>
                      <a:endParaRPr lang="en-US" b="1"/>
                    </a:p>
                  </a:txBody>
                  <a:tcPr>
                    <a:solidFill>
                      <a:schemeClr val="accent2"/>
                    </a:solidFill>
                  </a:tcPr>
                </a:tc>
                <a:tc>
                  <a:txBody>
                    <a:bodyPr/>
                    <a:lstStyle/>
                    <a:p>
                      <a:pPr lvl="0">
                        <a:buNone/>
                      </a:pPr>
                      <a:r>
                        <a:rPr lang="en-US" sz="1400" b="1" i="0" u="none" strike="noStrike" noProof="0">
                          <a:latin typeface="Arial"/>
                        </a:rPr>
                        <a:t>Language</a:t>
                      </a:r>
                      <a:endParaRPr lang="en-US" b="1"/>
                    </a:p>
                  </a:txBody>
                  <a:tcPr>
                    <a:solidFill>
                      <a:schemeClr val="accent2"/>
                    </a:solidFill>
                  </a:tcPr>
                </a:tc>
                <a:tc>
                  <a:txBody>
                    <a:bodyPr/>
                    <a:lstStyle/>
                    <a:p>
                      <a:pPr lvl="0">
                        <a:buNone/>
                      </a:pPr>
                      <a:r>
                        <a:rPr lang="en-US" sz="1400" b="1" i="0" u="none" strike="noStrike" noProof="0">
                          <a:latin typeface="Arial"/>
                        </a:rPr>
                        <a:t>Investment</a:t>
                      </a:r>
                      <a:endParaRPr lang="en-US" b="1"/>
                    </a:p>
                  </a:txBody>
                  <a:tcPr>
                    <a:solidFill>
                      <a:schemeClr val="accent2"/>
                    </a:solidFill>
                  </a:tcPr>
                </a:tc>
                <a:tc>
                  <a:txBody>
                    <a:bodyPr/>
                    <a:lstStyle/>
                    <a:p>
                      <a:pPr lvl="0">
                        <a:buNone/>
                      </a:pPr>
                      <a:r>
                        <a:rPr lang="en-US" sz="1400" b="1" i="0" u="none" strike="noStrike" noProof="0">
                          <a:latin typeface="Arial"/>
                        </a:rPr>
                        <a:t>% of Budget</a:t>
                      </a:r>
                      <a:endParaRPr lang="en-US" b="1"/>
                    </a:p>
                  </a:txBody>
                  <a:tcPr>
                    <a:solidFill>
                      <a:schemeClr val="accent2"/>
                    </a:solidFill>
                  </a:tcPr>
                </a:tc>
                <a:extLst>
                  <a:ext uri="{0D108BD9-81ED-4DB2-BD59-A6C34878D82A}">
                    <a16:rowId xmlns:a16="http://schemas.microsoft.com/office/drawing/2014/main" val="1655133911"/>
                  </a:ext>
                </a:extLst>
              </a:tr>
              <a:tr h="379132">
                <a:tc rowSpan="5">
                  <a:txBody>
                    <a:bodyPr/>
                    <a:lstStyle/>
                    <a:p>
                      <a:pPr lvl="0" algn="ctr">
                        <a:buNone/>
                      </a:pPr>
                      <a:r>
                        <a:rPr lang="en-US" sz="1400" b="0" i="0" u="none" strike="noStrike" noProof="0">
                          <a:latin typeface="Arial"/>
                        </a:rPr>
                        <a:t>Facebook/IG</a:t>
                      </a:r>
                      <a:endParaRPr lang="en-US"/>
                    </a:p>
                  </a:txBody>
                  <a:tcPr anchor="ctr"/>
                </a:tc>
                <a:tc>
                  <a:txBody>
                    <a:bodyPr/>
                    <a:lstStyle/>
                    <a:p>
                      <a:pPr lvl="0">
                        <a:buNone/>
                      </a:pPr>
                      <a:r>
                        <a:rPr lang="en-US" sz="1400" b="0" i="0" u="none" strike="noStrike" noProof="0">
                          <a:latin typeface="Arial"/>
                        </a:rPr>
                        <a:t>ENG</a:t>
                      </a:r>
                      <a:endParaRPr lang="en-US"/>
                    </a:p>
                  </a:txBody>
                  <a:tcPr/>
                </a:tc>
                <a:tc>
                  <a:txBody>
                    <a:bodyPr/>
                    <a:lstStyle/>
                    <a:p>
                      <a:pPr lvl="0">
                        <a:buNone/>
                      </a:pPr>
                      <a:r>
                        <a:rPr lang="en-US" sz="1400" b="0" i="0" u="none" strike="noStrike" noProof="0">
                          <a:latin typeface="Arial"/>
                        </a:rPr>
                        <a:t>$4,000.00</a:t>
                      </a:r>
                      <a:endParaRPr lang="en-US"/>
                    </a:p>
                  </a:txBody>
                  <a:tcPr/>
                </a:tc>
                <a:tc>
                  <a:txBody>
                    <a:bodyPr/>
                    <a:lstStyle/>
                    <a:p>
                      <a:pPr lvl="0">
                        <a:buNone/>
                      </a:pPr>
                      <a:r>
                        <a:rPr lang="en-US" sz="1400" b="0" i="0" u="none" strike="noStrike" noProof="0">
                          <a:latin typeface="Arial"/>
                        </a:rPr>
                        <a:t>20%</a:t>
                      </a:r>
                      <a:endParaRPr lang="en-US"/>
                    </a:p>
                  </a:txBody>
                  <a:tcPr/>
                </a:tc>
                <a:extLst>
                  <a:ext uri="{0D108BD9-81ED-4DB2-BD59-A6C34878D82A}">
                    <a16:rowId xmlns:a16="http://schemas.microsoft.com/office/drawing/2014/main" val="1220309560"/>
                  </a:ext>
                </a:extLst>
              </a:tr>
              <a:tr h="379132">
                <a:tc vMerge="1">
                  <a:txBody>
                    <a:bodyPr/>
                    <a:lstStyle/>
                    <a:p>
                      <a:endParaRPr lang="en-US"/>
                    </a:p>
                  </a:txBody>
                  <a:tcPr/>
                </a:tc>
                <a:tc>
                  <a:txBody>
                    <a:bodyPr/>
                    <a:lstStyle/>
                    <a:p>
                      <a:pPr lvl="0">
                        <a:buNone/>
                      </a:pPr>
                      <a:r>
                        <a:rPr lang="en-US" sz="1400" b="0" i="0" u="none" strike="noStrike" noProof="0">
                          <a:latin typeface="Arial"/>
                        </a:rPr>
                        <a:t>SPA</a:t>
                      </a:r>
                      <a:endParaRPr lang="en-US"/>
                    </a:p>
                  </a:txBody>
                  <a:tcPr/>
                </a:tc>
                <a:tc>
                  <a:txBody>
                    <a:bodyPr/>
                    <a:lstStyle/>
                    <a:p>
                      <a:pPr lvl="0">
                        <a:buNone/>
                      </a:pPr>
                      <a:r>
                        <a:rPr lang="en-US" sz="1400" b="0" i="0" u="none" strike="noStrike" noProof="0">
                          <a:latin typeface="Arial"/>
                        </a:rPr>
                        <a:t>$7,000.00</a:t>
                      </a:r>
                      <a:endParaRPr lang="en-US"/>
                    </a:p>
                  </a:txBody>
                  <a:tcPr/>
                </a:tc>
                <a:tc>
                  <a:txBody>
                    <a:bodyPr/>
                    <a:lstStyle/>
                    <a:p>
                      <a:pPr lvl="0">
                        <a:buNone/>
                      </a:pPr>
                      <a:r>
                        <a:rPr lang="en-US" sz="1400" b="0" i="0" u="none" strike="noStrike" noProof="0">
                          <a:latin typeface="Arial"/>
                        </a:rPr>
                        <a:t>35%</a:t>
                      </a:r>
                      <a:endParaRPr lang="en-US"/>
                    </a:p>
                  </a:txBody>
                  <a:tcPr/>
                </a:tc>
                <a:extLst>
                  <a:ext uri="{0D108BD9-81ED-4DB2-BD59-A6C34878D82A}">
                    <a16:rowId xmlns:a16="http://schemas.microsoft.com/office/drawing/2014/main" val="711520021"/>
                  </a:ext>
                </a:extLst>
              </a:tr>
              <a:tr h="379132">
                <a:tc vMerge="1">
                  <a:txBody>
                    <a:bodyPr/>
                    <a:lstStyle/>
                    <a:p>
                      <a:endParaRPr lang="en-US"/>
                    </a:p>
                  </a:txBody>
                  <a:tcPr/>
                </a:tc>
                <a:tc>
                  <a:txBody>
                    <a:bodyPr/>
                    <a:lstStyle/>
                    <a:p>
                      <a:pPr lvl="0">
                        <a:buNone/>
                      </a:pPr>
                      <a:r>
                        <a:rPr lang="en-US" sz="1400" b="0" i="0" u="none" strike="noStrike" noProof="0">
                          <a:latin typeface="Arial"/>
                        </a:rPr>
                        <a:t>CH</a:t>
                      </a:r>
                      <a:endParaRPr lang="en-US"/>
                    </a:p>
                  </a:txBody>
                  <a:tcPr/>
                </a:tc>
                <a:tc>
                  <a:txBody>
                    <a:bodyPr/>
                    <a:lstStyle/>
                    <a:p>
                      <a:pPr lvl="0">
                        <a:buNone/>
                      </a:pPr>
                      <a:r>
                        <a:rPr lang="en-US" sz="1400" b="0" i="0" u="none" strike="noStrike" noProof="0">
                          <a:latin typeface="Arial"/>
                        </a:rPr>
                        <a:t>$5,000.00</a:t>
                      </a:r>
                      <a:endParaRPr lang="en-US"/>
                    </a:p>
                  </a:txBody>
                  <a:tcPr/>
                </a:tc>
                <a:tc>
                  <a:txBody>
                    <a:bodyPr/>
                    <a:lstStyle/>
                    <a:p>
                      <a:pPr lvl="0">
                        <a:buNone/>
                      </a:pPr>
                      <a:r>
                        <a:rPr lang="en-US" sz="1400" b="0" i="0" u="none" strike="noStrike" noProof="0">
                          <a:latin typeface="Arial"/>
                        </a:rPr>
                        <a:t>25%</a:t>
                      </a:r>
                      <a:endParaRPr lang="en-US"/>
                    </a:p>
                  </a:txBody>
                  <a:tcPr/>
                </a:tc>
                <a:extLst>
                  <a:ext uri="{0D108BD9-81ED-4DB2-BD59-A6C34878D82A}">
                    <a16:rowId xmlns:a16="http://schemas.microsoft.com/office/drawing/2014/main" val="3944302923"/>
                  </a:ext>
                </a:extLst>
              </a:tr>
              <a:tr h="379132">
                <a:tc vMerge="1">
                  <a:txBody>
                    <a:bodyPr/>
                    <a:lstStyle/>
                    <a:p>
                      <a:endParaRPr lang="en-US"/>
                    </a:p>
                  </a:txBody>
                  <a:tcPr/>
                </a:tc>
                <a:tc>
                  <a:txBody>
                    <a:bodyPr/>
                    <a:lstStyle/>
                    <a:p>
                      <a:pPr lvl="0">
                        <a:buNone/>
                      </a:pPr>
                      <a:r>
                        <a:rPr lang="en-US" sz="1400" b="0" i="0" u="none" strike="noStrike" noProof="0">
                          <a:latin typeface="Arial"/>
                        </a:rPr>
                        <a:t>Arabic</a:t>
                      </a:r>
                      <a:endParaRPr lang="en-US"/>
                    </a:p>
                  </a:txBody>
                  <a:tcPr/>
                </a:tc>
                <a:tc>
                  <a:txBody>
                    <a:bodyPr/>
                    <a:lstStyle/>
                    <a:p>
                      <a:pPr lvl="0">
                        <a:buNone/>
                      </a:pPr>
                      <a:r>
                        <a:rPr lang="en-US" sz="1400" b="0" i="0" u="none" strike="noStrike" noProof="0">
                          <a:latin typeface="Arial"/>
                        </a:rPr>
                        <a:t>$2,000.00</a:t>
                      </a:r>
                      <a:endParaRPr lang="en-US"/>
                    </a:p>
                  </a:txBody>
                  <a:tcPr/>
                </a:tc>
                <a:tc>
                  <a:txBody>
                    <a:bodyPr/>
                    <a:lstStyle/>
                    <a:p>
                      <a:pPr lvl="0">
                        <a:buNone/>
                      </a:pPr>
                      <a:r>
                        <a:rPr lang="en-US" sz="1400" b="0" i="0" u="none" strike="noStrike" noProof="0">
                          <a:latin typeface="Arial"/>
                        </a:rPr>
                        <a:t>10%</a:t>
                      </a:r>
                      <a:endParaRPr lang="en-US"/>
                    </a:p>
                  </a:txBody>
                  <a:tcPr/>
                </a:tc>
                <a:extLst>
                  <a:ext uri="{0D108BD9-81ED-4DB2-BD59-A6C34878D82A}">
                    <a16:rowId xmlns:a16="http://schemas.microsoft.com/office/drawing/2014/main" val="1837705952"/>
                  </a:ext>
                </a:extLst>
              </a:tr>
              <a:tr h="379132">
                <a:tc vMerge="1">
                  <a:txBody>
                    <a:bodyPr/>
                    <a:lstStyle/>
                    <a:p>
                      <a:endParaRPr lang="en-US"/>
                    </a:p>
                  </a:txBody>
                  <a:tcPr/>
                </a:tc>
                <a:tc>
                  <a:txBody>
                    <a:bodyPr/>
                    <a:lstStyle/>
                    <a:p>
                      <a:pPr lvl="0">
                        <a:buNone/>
                      </a:pPr>
                      <a:r>
                        <a:rPr lang="en-US" sz="1400" b="0" i="0" u="none" strike="noStrike" noProof="0">
                          <a:latin typeface="Arial"/>
                        </a:rPr>
                        <a:t>Haitian </a:t>
                      </a:r>
                      <a:r>
                        <a:rPr lang="en-US" sz="1400" b="0" i="0" u="none" strike="noStrike" noProof="0" err="1">
                          <a:latin typeface="Arial"/>
                        </a:rPr>
                        <a:t>Criolle</a:t>
                      </a:r>
                      <a:endParaRPr lang="en-US" err="1"/>
                    </a:p>
                  </a:txBody>
                  <a:tcPr/>
                </a:tc>
                <a:tc>
                  <a:txBody>
                    <a:bodyPr/>
                    <a:lstStyle/>
                    <a:p>
                      <a:pPr lvl="0">
                        <a:buNone/>
                      </a:pPr>
                      <a:r>
                        <a:rPr lang="en-US" sz="1400" b="0" i="0" u="none" strike="noStrike" noProof="0">
                          <a:latin typeface="Arial"/>
                        </a:rPr>
                        <a:t>$2,000.00</a:t>
                      </a:r>
                      <a:endParaRPr lang="en-US"/>
                    </a:p>
                  </a:txBody>
                  <a:tcPr/>
                </a:tc>
                <a:tc>
                  <a:txBody>
                    <a:bodyPr/>
                    <a:lstStyle/>
                    <a:p>
                      <a:pPr lvl="0">
                        <a:buNone/>
                      </a:pPr>
                      <a:r>
                        <a:rPr lang="en-US" sz="1400" b="0" i="0" u="none" strike="noStrike" noProof="0">
                          <a:latin typeface="Arial"/>
                        </a:rPr>
                        <a:t>10%</a:t>
                      </a:r>
                      <a:endParaRPr lang="en-US"/>
                    </a:p>
                  </a:txBody>
                  <a:tcPr/>
                </a:tc>
                <a:extLst>
                  <a:ext uri="{0D108BD9-81ED-4DB2-BD59-A6C34878D82A}">
                    <a16:rowId xmlns:a16="http://schemas.microsoft.com/office/drawing/2014/main" val="4259428367"/>
                  </a:ext>
                </a:extLst>
              </a:tr>
              <a:tr h="379132">
                <a:tc gridSpan="2">
                  <a:txBody>
                    <a:bodyPr/>
                    <a:lstStyle/>
                    <a:p>
                      <a:pPr lvl="0">
                        <a:buNone/>
                      </a:pPr>
                      <a:r>
                        <a:rPr lang="en-US" b="1"/>
                        <a:t>Total Digital</a:t>
                      </a:r>
                    </a:p>
                  </a:txBody>
                  <a:tcPr>
                    <a:solidFill>
                      <a:schemeClr val="accent2"/>
                    </a:solidFill>
                  </a:tcPr>
                </a:tc>
                <a:tc hMerge="1">
                  <a:txBody>
                    <a:bodyPr/>
                    <a:lstStyle/>
                    <a:p>
                      <a:endParaRPr lang="en-US"/>
                    </a:p>
                  </a:txBody>
                  <a:tcPr>
                    <a:solidFill>
                      <a:schemeClr val="accent2"/>
                    </a:solidFill>
                  </a:tcPr>
                </a:tc>
                <a:tc>
                  <a:txBody>
                    <a:bodyPr/>
                    <a:lstStyle/>
                    <a:p>
                      <a:pPr lvl="0">
                        <a:buNone/>
                      </a:pPr>
                      <a:r>
                        <a:rPr lang="en-US" sz="1400" b="1" i="0" u="none" strike="noStrike" noProof="0">
                          <a:latin typeface="Arial"/>
                        </a:rPr>
                        <a:t>$20,000.00</a:t>
                      </a:r>
                      <a:endParaRPr lang="en-US" b="1"/>
                    </a:p>
                  </a:txBody>
                  <a:tcPr>
                    <a:solidFill>
                      <a:schemeClr val="accent2"/>
                    </a:solidFill>
                  </a:tcPr>
                </a:tc>
                <a:tc>
                  <a:txBody>
                    <a:bodyPr/>
                    <a:lstStyle/>
                    <a:p>
                      <a:pPr lvl="0">
                        <a:buNone/>
                      </a:pPr>
                      <a:r>
                        <a:rPr lang="en-US" sz="1400" b="1" i="0" u="none" strike="noStrike" noProof="0">
                          <a:latin typeface="Arial"/>
                        </a:rPr>
                        <a:t>100%</a:t>
                      </a:r>
                      <a:endParaRPr lang="en-US" b="1"/>
                    </a:p>
                  </a:txBody>
                  <a:tcPr>
                    <a:solidFill>
                      <a:schemeClr val="accent2"/>
                    </a:solidFill>
                  </a:tcPr>
                </a:tc>
                <a:extLst>
                  <a:ext uri="{0D108BD9-81ED-4DB2-BD59-A6C34878D82A}">
                    <a16:rowId xmlns:a16="http://schemas.microsoft.com/office/drawing/2014/main" val="1425072409"/>
                  </a:ext>
                </a:extLst>
              </a:tr>
            </a:tbl>
          </a:graphicData>
        </a:graphic>
      </p:graphicFrame>
    </p:spTree>
    <p:extLst>
      <p:ext uri="{BB962C8B-B14F-4D97-AF65-F5344CB8AC3E}">
        <p14:creationId xmlns:p14="http://schemas.microsoft.com/office/powerpoint/2010/main" val="20261980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FB1044-2CBB-5FAE-0B1A-A1CDEAC424AF}"/>
              </a:ext>
            </a:extLst>
          </p:cNvPr>
          <p:cNvSpPr>
            <a:spLocks noGrp="1"/>
          </p:cNvSpPr>
          <p:nvPr>
            <p:ph type="body" idx="2"/>
          </p:nvPr>
        </p:nvSpPr>
        <p:spPr>
          <a:xfrm>
            <a:off x="217074" y="2901"/>
            <a:ext cx="12179448" cy="1104383"/>
          </a:xfrm>
        </p:spPr>
        <p:txBody>
          <a:bodyPr/>
          <a:lstStyle/>
          <a:p>
            <a:r>
              <a:rPr lang="en-US" sz="3300"/>
              <a:t>Social Media Competition: Your Voice, Your Vote!</a:t>
            </a:r>
          </a:p>
        </p:txBody>
      </p:sp>
      <p:pic>
        <p:nvPicPr>
          <p:cNvPr id="4" name="Picture 3">
            <a:extLst>
              <a:ext uri="{FF2B5EF4-FFF2-40B4-BE49-F238E27FC236}">
                <a16:creationId xmlns:a16="http://schemas.microsoft.com/office/drawing/2014/main" id="{46FAECB2-FFA2-2004-F072-147BA1AC9A1C}"/>
              </a:ext>
            </a:extLst>
          </p:cNvPr>
          <p:cNvPicPr>
            <a:picLocks noChangeAspect="1"/>
          </p:cNvPicPr>
          <p:nvPr/>
        </p:nvPicPr>
        <p:blipFill>
          <a:blip r:embed="rId2"/>
          <a:stretch>
            <a:fillRect/>
          </a:stretch>
        </p:blipFill>
        <p:spPr>
          <a:xfrm>
            <a:off x="304800" y="1111250"/>
            <a:ext cx="2745317" cy="3513667"/>
          </a:xfrm>
          <a:prstGeom prst="rect">
            <a:avLst/>
          </a:prstGeom>
        </p:spPr>
      </p:pic>
      <p:pic>
        <p:nvPicPr>
          <p:cNvPr id="5" name="Picture 4">
            <a:extLst>
              <a:ext uri="{FF2B5EF4-FFF2-40B4-BE49-F238E27FC236}">
                <a16:creationId xmlns:a16="http://schemas.microsoft.com/office/drawing/2014/main" id="{0014183A-BEC1-9930-DABB-0BBE934AA9B5}"/>
              </a:ext>
            </a:extLst>
          </p:cNvPr>
          <p:cNvPicPr>
            <a:picLocks noChangeAspect="1"/>
          </p:cNvPicPr>
          <p:nvPr/>
        </p:nvPicPr>
        <p:blipFill>
          <a:blip r:embed="rId3"/>
          <a:stretch>
            <a:fillRect/>
          </a:stretch>
        </p:blipFill>
        <p:spPr>
          <a:xfrm>
            <a:off x="3194051" y="3037417"/>
            <a:ext cx="2745317" cy="3513667"/>
          </a:xfrm>
          <a:prstGeom prst="rect">
            <a:avLst/>
          </a:prstGeom>
        </p:spPr>
      </p:pic>
      <p:pic>
        <p:nvPicPr>
          <p:cNvPr id="6" name="Picture 5">
            <a:extLst>
              <a:ext uri="{FF2B5EF4-FFF2-40B4-BE49-F238E27FC236}">
                <a16:creationId xmlns:a16="http://schemas.microsoft.com/office/drawing/2014/main" id="{ECA9927F-3184-D950-5350-C2D5C7799C09}"/>
              </a:ext>
            </a:extLst>
          </p:cNvPr>
          <p:cNvPicPr>
            <a:picLocks noChangeAspect="1"/>
          </p:cNvPicPr>
          <p:nvPr/>
        </p:nvPicPr>
        <p:blipFill>
          <a:blip r:embed="rId4"/>
          <a:stretch>
            <a:fillRect/>
          </a:stretch>
        </p:blipFill>
        <p:spPr>
          <a:xfrm>
            <a:off x="6093883" y="1111250"/>
            <a:ext cx="2872317" cy="3513667"/>
          </a:xfrm>
          <a:prstGeom prst="rect">
            <a:avLst/>
          </a:prstGeom>
        </p:spPr>
      </p:pic>
      <p:pic>
        <p:nvPicPr>
          <p:cNvPr id="7" name="Picture 6">
            <a:extLst>
              <a:ext uri="{FF2B5EF4-FFF2-40B4-BE49-F238E27FC236}">
                <a16:creationId xmlns:a16="http://schemas.microsoft.com/office/drawing/2014/main" id="{0AD5F134-2A25-B8B1-5A20-0BC2778CAE73}"/>
              </a:ext>
            </a:extLst>
          </p:cNvPr>
          <p:cNvPicPr>
            <a:picLocks noChangeAspect="1"/>
          </p:cNvPicPr>
          <p:nvPr/>
        </p:nvPicPr>
        <p:blipFill>
          <a:blip r:embed="rId5"/>
          <a:stretch>
            <a:fillRect/>
          </a:stretch>
        </p:blipFill>
        <p:spPr>
          <a:xfrm>
            <a:off x="9120717" y="3238500"/>
            <a:ext cx="2872317" cy="3513667"/>
          </a:xfrm>
          <a:prstGeom prst="rect">
            <a:avLst/>
          </a:prstGeom>
        </p:spPr>
      </p:pic>
    </p:spTree>
    <p:extLst>
      <p:ext uri="{BB962C8B-B14F-4D97-AF65-F5344CB8AC3E}">
        <p14:creationId xmlns:p14="http://schemas.microsoft.com/office/powerpoint/2010/main" val="47940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g346b8493ce5_12_0"/>
          <p:cNvSpPr txBox="1">
            <a:spLocks noGrp="1"/>
          </p:cNvSpPr>
          <p:nvPr>
            <p:ph type="title"/>
          </p:nvPr>
        </p:nvSpPr>
        <p:spPr>
          <a:xfrm>
            <a:off x="838200" y="2368286"/>
            <a:ext cx="10515600" cy="2121300"/>
          </a:xfrm>
          <a:prstGeom prst="rect">
            <a:avLst/>
          </a:prstGeom>
          <a:noFill/>
          <a:ln>
            <a:noFill/>
          </a:ln>
        </p:spPr>
        <p:txBody>
          <a:bodyPr spcFirstLastPara="1" wrap="square" lIns="91425" tIns="45700" rIns="91425" bIns="45700" anchor="ctr" anchorCtr="0">
            <a:noAutofit/>
          </a:bodyPr>
          <a:lstStyle/>
          <a:p>
            <a:pPr>
              <a:spcAft>
                <a:spcPts val="500"/>
              </a:spcAft>
            </a:pPr>
            <a:r>
              <a:rPr lang="en-US"/>
              <a:t>Relational Organizing</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38C0D5-4CF7-B52E-BEA8-7320065E1542}"/>
              </a:ext>
            </a:extLst>
          </p:cNvPr>
          <p:cNvSpPr>
            <a:spLocks noGrp="1"/>
          </p:cNvSpPr>
          <p:nvPr>
            <p:ph type="body" idx="1"/>
          </p:nvPr>
        </p:nvSpPr>
        <p:spPr/>
        <p:txBody>
          <a:bodyPr/>
          <a:lstStyle/>
          <a:p>
            <a:pPr marL="608965" indent="-304165"/>
            <a:r>
              <a:rPr lang="en-US" sz="2800">
                <a:latin typeface="Arial"/>
                <a:cs typeface="Arial"/>
              </a:rPr>
              <a:t>It takes only a few minutes to</a:t>
            </a:r>
            <a:endParaRPr lang="en-US" sz="2800">
              <a:cs typeface="Arial"/>
            </a:endParaRPr>
          </a:p>
          <a:p>
            <a:pPr marL="608965" indent="-304165"/>
            <a:r>
              <a:rPr lang="en-US" sz="2800">
                <a:latin typeface="Arial"/>
                <a:cs typeface="Arial"/>
              </a:rPr>
              <a:t>cast your ballot for community</a:t>
            </a:r>
            <a:endParaRPr lang="en-US" sz="2800">
              <a:cs typeface="Arial"/>
            </a:endParaRPr>
          </a:p>
          <a:p>
            <a:pPr marL="608965" indent="-304165"/>
            <a:r>
              <a:rPr lang="en-US" sz="2800">
                <a:latin typeface="Arial"/>
                <a:cs typeface="Arial"/>
              </a:rPr>
              <a:t>projects you want to see</a:t>
            </a:r>
            <a:endParaRPr lang="en-US" sz="2800">
              <a:cs typeface="Arial"/>
            </a:endParaRPr>
          </a:p>
          <a:p>
            <a:pPr marL="608965" indent="-304165"/>
            <a:r>
              <a:rPr lang="en-US" sz="2800">
                <a:latin typeface="Arial"/>
                <a:cs typeface="Arial"/>
              </a:rPr>
              <a:t>funded through the People’s</a:t>
            </a:r>
            <a:endParaRPr lang="en-US" sz="2800">
              <a:cs typeface="Arial"/>
            </a:endParaRPr>
          </a:p>
          <a:p>
            <a:pPr marL="608965" indent="-304165"/>
            <a:r>
              <a:rPr lang="en-US" sz="2800">
                <a:latin typeface="Arial"/>
                <a:cs typeface="Arial"/>
              </a:rPr>
              <a:t>Money!</a:t>
            </a:r>
            <a:endParaRPr lang="en-US" sz="2800"/>
          </a:p>
        </p:txBody>
      </p:sp>
      <p:pic>
        <p:nvPicPr>
          <p:cNvPr id="6" name="Picture Placeholder 5">
            <a:extLst>
              <a:ext uri="{FF2B5EF4-FFF2-40B4-BE49-F238E27FC236}">
                <a16:creationId xmlns:a16="http://schemas.microsoft.com/office/drawing/2014/main" id="{0A9C890D-52B8-D38E-B4FB-775691CB96D8}"/>
              </a:ext>
            </a:extLst>
          </p:cNvPr>
          <p:cNvPicPr>
            <a:picLocks noGrp="1" noChangeAspect="1"/>
          </p:cNvPicPr>
          <p:nvPr>
            <p:ph type="pic" idx="2"/>
          </p:nvPr>
        </p:nvPicPr>
        <p:blipFill>
          <a:blip r:embed="rId2"/>
          <a:srcRect t="8580" r="202" b="-312"/>
          <a:stretch>
            <a:fillRect/>
          </a:stretch>
        </p:blipFill>
        <p:spPr>
          <a:xfrm>
            <a:off x="6882791" y="731839"/>
            <a:ext cx="4478798" cy="5329215"/>
          </a:xfrm>
        </p:spPr>
      </p:pic>
      <p:sp>
        <p:nvSpPr>
          <p:cNvPr id="4" name="Text Placeholder 3">
            <a:extLst>
              <a:ext uri="{FF2B5EF4-FFF2-40B4-BE49-F238E27FC236}">
                <a16:creationId xmlns:a16="http://schemas.microsoft.com/office/drawing/2014/main" id="{3A9F4FC2-1B0B-12FD-1263-558E7BF334CA}"/>
              </a:ext>
            </a:extLst>
          </p:cNvPr>
          <p:cNvSpPr>
            <a:spLocks noGrp="1"/>
          </p:cNvSpPr>
          <p:nvPr>
            <p:ph type="body" idx="3"/>
          </p:nvPr>
        </p:nvSpPr>
        <p:spPr>
          <a:xfrm>
            <a:off x="990477" y="998006"/>
            <a:ext cx="5370784" cy="985403"/>
          </a:xfrm>
        </p:spPr>
        <p:txBody>
          <a:bodyPr/>
          <a:lstStyle/>
          <a:p>
            <a:pPr marL="608965" indent="-304165"/>
            <a:r>
              <a:rPr lang="en-US" sz="2400"/>
              <a:t>Commissioners' Support:</a:t>
            </a:r>
            <a:endParaRPr lang="en-US"/>
          </a:p>
          <a:p>
            <a:pPr marL="608965" indent="-304165"/>
            <a:r>
              <a:rPr lang="en-US" sz="2400"/>
              <a:t>Step 1</a:t>
            </a:r>
            <a:r>
              <a:rPr lang="en-US" sz="3450"/>
              <a:t> </a:t>
            </a:r>
          </a:p>
        </p:txBody>
      </p:sp>
    </p:spTree>
    <p:extLst>
      <p:ext uri="{BB962C8B-B14F-4D97-AF65-F5344CB8AC3E}">
        <p14:creationId xmlns:p14="http://schemas.microsoft.com/office/powerpoint/2010/main" val="29924029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A21430-199D-3AFD-F718-1EF27286034A}"/>
              </a:ext>
            </a:extLst>
          </p:cNvPr>
          <p:cNvSpPr>
            <a:spLocks noGrp="1"/>
          </p:cNvSpPr>
          <p:nvPr>
            <p:ph type="body" idx="1"/>
          </p:nvPr>
        </p:nvSpPr>
        <p:spPr>
          <a:xfrm>
            <a:off x="1814513" y="1864971"/>
            <a:ext cx="9272357" cy="3711599"/>
          </a:xfrm>
        </p:spPr>
        <p:txBody>
          <a:bodyPr/>
          <a:lstStyle/>
          <a:p>
            <a:pPr marL="571500" indent="-342900">
              <a:buChar char="•"/>
            </a:pPr>
            <a:r>
              <a:rPr lang="en-US"/>
              <a:t>Have your family, friends &amp; colleagues voted?</a:t>
            </a:r>
          </a:p>
          <a:p>
            <a:pPr marL="571500" indent="-342900">
              <a:buChar char="•"/>
            </a:pPr>
            <a:r>
              <a:rPr lang="en-US"/>
              <a:t>Reach out with a text message to at least 5 people:</a:t>
            </a:r>
          </a:p>
          <a:p>
            <a:pPr>
              <a:buChar char="•"/>
            </a:pPr>
            <a:r>
              <a:rPr lang="en-US" i="1"/>
              <a:t>Hi [INSERT NAME], have you heard about the People's Money? It's an opportunity to choose community projects to be funded by the City! It takes two minutes to participate. Go to on.nyc.gov/pb to decide!</a:t>
            </a:r>
            <a:endParaRPr lang="en-US"/>
          </a:p>
          <a:p>
            <a:pPr marL="571500" indent="-342900">
              <a:buChar char="•"/>
            </a:pPr>
            <a:endParaRPr lang="en-US"/>
          </a:p>
        </p:txBody>
      </p:sp>
      <p:sp>
        <p:nvSpPr>
          <p:cNvPr id="3" name="Text Placeholder 2">
            <a:extLst>
              <a:ext uri="{FF2B5EF4-FFF2-40B4-BE49-F238E27FC236}">
                <a16:creationId xmlns:a16="http://schemas.microsoft.com/office/drawing/2014/main" id="{471F5F7D-CFE8-F7C6-4C3D-5347F4F3F75A}"/>
              </a:ext>
            </a:extLst>
          </p:cNvPr>
          <p:cNvSpPr>
            <a:spLocks noGrp="1"/>
          </p:cNvSpPr>
          <p:nvPr>
            <p:ph type="body" idx="2"/>
          </p:nvPr>
        </p:nvSpPr>
        <p:spPr>
          <a:xfrm>
            <a:off x="1813645" y="923651"/>
            <a:ext cx="8609843" cy="1093800"/>
          </a:xfrm>
        </p:spPr>
        <p:txBody>
          <a:bodyPr/>
          <a:lstStyle/>
          <a:p>
            <a:r>
              <a:rPr lang="en-US"/>
              <a:t>Commissioners' Support: Step 2 </a:t>
            </a:r>
          </a:p>
        </p:txBody>
      </p:sp>
    </p:spTree>
    <p:extLst>
      <p:ext uri="{BB962C8B-B14F-4D97-AF65-F5344CB8AC3E}">
        <p14:creationId xmlns:p14="http://schemas.microsoft.com/office/powerpoint/2010/main" val="9989435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90356-2519-395D-8CDB-751DF88BB638}"/>
              </a:ext>
            </a:extLst>
          </p:cNvPr>
          <p:cNvSpPr>
            <a:spLocks noGrp="1"/>
          </p:cNvSpPr>
          <p:nvPr>
            <p:ph type="body" idx="1"/>
          </p:nvPr>
        </p:nvSpPr>
        <p:spPr>
          <a:xfrm>
            <a:off x="1388157" y="1719829"/>
            <a:ext cx="9825713" cy="4491740"/>
          </a:xfrm>
        </p:spPr>
        <p:txBody>
          <a:bodyPr/>
          <a:lstStyle/>
          <a:p>
            <a:pPr marL="571500" indent="-342900">
              <a:buChar char="•"/>
            </a:pPr>
            <a:r>
              <a:rPr lang="en-US"/>
              <a:t>Send the social media toolkit to at least one organization contact that you know (sent via email)</a:t>
            </a:r>
          </a:p>
          <a:p>
            <a:pPr marL="571500" indent="-342900">
              <a:buChar char="•"/>
            </a:pPr>
            <a:r>
              <a:rPr lang="en-US"/>
              <a:t>Use the toolkit to participate in the social media day of action on June 18!  Tag @nyccec</a:t>
            </a:r>
          </a:p>
          <a:p>
            <a:pPr marL="571500" indent="-342900">
              <a:buChar char="•"/>
            </a:pPr>
            <a:r>
              <a:rPr lang="en-US"/>
              <a:t>Feeling ambitious? Text more people, email more organizations! Host a virtual vote party with your friends and family, PPT slides are in the toolkit, choose your own music!</a:t>
            </a:r>
          </a:p>
          <a:p>
            <a:pPr marL="571500" indent="-342900">
              <a:buChar char="•"/>
            </a:pPr>
            <a:endParaRPr lang="en-US"/>
          </a:p>
          <a:p>
            <a:pPr marL="571500" indent="-342900">
              <a:buChar char="•"/>
            </a:pPr>
            <a:endParaRPr lang="en-US"/>
          </a:p>
          <a:p>
            <a:pPr marL="571500" indent="-342900">
              <a:buChar char="•"/>
            </a:pPr>
            <a:endParaRPr lang="en-US"/>
          </a:p>
        </p:txBody>
      </p:sp>
      <p:sp>
        <p:nvSpPr>
          <p:cNvPr id="3" name="Text Placeholder 2">
            <a:extLst>
              <a:ext uri="{FF2B5EF4-FFF2-40B4-BE49-F238E27FC236}">
                <a16:creationId xmlns:a16="http://schemas.microsoft.com/office/drawing/2014/main" id="{8D029A59-5507-CE3B-84FC-566DF931C0F7}"/>
              </a:ext>
            </a:extLst>
          </p:cNvPr>
          <p:cNvSpPr>
            <a:spLocks noGrp="1"/>
          </p:cNvSpPr>
          <p:nvPr>
            <p:ph type="body" idx="2"/>
          </p:nvPr>
        </p:nvSpPr>
        <p:spPr>
          <a:xfrm>
            <a:off x="1804574" y="923651"/>
            <a:ext cx="9417199" cy="857943"/>
          </a:xfrm>
        </p:spPr>
        <p:txBody>
          <a:bodyPr/>
          <a:lstStyle/>
          <a:p>
            <a:r>
              <a:rPr lang="en-US"/>
              <a:t>Commissioner Support: Step 3</a:t>
            </a:r>
          </a:p>
        </p:txBody>
      </p:sp>
    </p:spTree>
    <p:extLst>
      <p:ext uri="{BB962C8B-B14F-4D97-AF65-F5344CB8AC3E}">
        <p14:creationId xmlns:p14="http://schemas.microsoft.com/office/powerpoint/2010/main" val="15569603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9">
          <a:extLst>
            <a:ext uri="{FF2B5EF4-FFF2-40B4-BE49-F238E27FC236}">
              <a16:creationId xmlns:a16="http://schemas.microsoft.com/office/drawing/2014/main" id="{D9FB1D49-3844-715D-068C-87123BF329F7}"/>
            </a:ext>
          </a:extLst>
        </p:cNvPr>
        <p:cNvGrpSpPr/>
        <p:nvPr/>
      </p:nvGrpSpPr>
      <p:grpSpPr>
        <a:xfrm>
          <a:off x="0" y="0"/>
          <a:ext cx="0" cy="0"/>
          <a:chOff x="0" y="0"/>
          <a:chExt cx="0" cy="0"/>
        </a:xfrm>
      </p:grpSpPr>
      <p:sp>
        <p:nvSpPr>
          <p:cNvPr id="640" name="Google Shape;640;g346b8493ce5_12_0">
            <a:extLst>
              <a:ext uri="{FF2B5EF4-FFF2-40B4-BE49-F238E27FC236}">
                <a16:creationId xmlns:a16="http://schemas.microsoft.com/office/drawing/2014/main" id="{EDFD9777-610B-27EF-23B2-B1FC8F986831}"/>
              </a:ext>
            </a:extLst>
          </p:cNvPr>
          <p:cNvSpPr txBox="1">
            <a:spLocks noGrp="1"/>
          </p:cNvSpPr>
          <p:nvPr>
            <p:ph type="title"/>
          </p:nvPr>
        </p:nvSpPr>
        <p:spPr>
          <a:xfrm>
            <a:off x="838200" y="2368286"/>
            <a:ext cx="10515600" cy="2121300"/>
          </a:xfrm>
          <a:prstGeom prst="rect">
            <a:avLst/>
          </a:prstGeom>
          <a:noFill/>
          <a:ln>
            <a:noFill/>
          </a:ln>
        </p:spPr>
        <p:txBody>
          <a:bodyPr spcFirstLastPara="1" wrap="square" lIns="91425" tIns="45700" rIns="91425" bIns="45700" anchor="ctr" anchorCtr="0">
            <a:noAutofit/>
          </a:bodyPr>
          <a:lstStyle/>
          <a:p>
            <a:pPr>
              <a:spcAft>
                <a:spcPts val="500"/>
              </a:spcAft>
            </a:pPr>
            <a:r>
              <a:rPr lang="en-US"/>
              <a:t>Independent Budget Office Presentation</a:t>
            </a:r>
          </a:p>
          <a:p>
            <a:pPr>
              <a:spcAft>
                <a:spcPts val="500"/>
              </a:spcAft>
            </a:pPr>
            <a:endParaRPr lang="en-US"/>
          </a:p>
        </p:txBody>
      </p:sp>
    </p:spTree>
    <p:extLst>
      <p:ext uri="{BB962C8B-B14F-4D97-AF65-F5344CB8AC3E}">
        <p14:creationId xmlns:p14="http://schemas.microsoft.com/office/powerpoint/2010/main" val="287505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6">
          <a:extLst>
            <a:ext uri="{FF2B5EF4-FFF2-40B4-BE49-F238E27FC236}">
              <a16:creationId xmlns:a16="http://schemas.microsoft.com/office/drawing/2014/main" id="{C607FEE1-5EF7-72EA-5DB3-B7EBA4503181}"/>
            </a:ext>
          </a:extLst>
        </p:cNvPr>
        <p:cNvGrpSpPr/>
        <p:nvPr/>
      </p:nvGrpSpPr>
      <p:grpSpPr>
        <a:xfrm>
          <a:off x="0" y="0"/>
          <a:ext cx="0" cy="0"/>
          <a:chOff x="0" y="0"/>
          <a:chExt cx="0" cy="0"/>
        </a:xfrm>
      </p:grpSpPr>
      <p:sp>
        <p:nvSpPr>
          <p:cNvPr id="327" name="Google Shape;327;g2a057c19e2e_0_27">
            <a:extLst>
              <a:ext uri="{FF2B5EF4-FFF2-40B4-BE49-F238E27FC236}">
                <a16:creationId xmlns:a16="http://schemas.microsoft.com/office/drawing/2014/main" id="{251D4BDD-AFFA-F70E-D2AC-B1448629F20F}"/>
              </a:ext>
            </a:extLst>
          </p:cNvPr>
          <p:cNvSpPr txBox="1">
            <a:spLocks noGrp="1"/>
          </p:cNvSpPr>
          <p:nvPr>
            <p:ph type="title"/>
          </p:nvPr>
        </p:nvSpPr>
        <p:spPr>
          <a:xfrm>
            <a:off x="674915" y="1370429"/>
            <a:ext cx="10678885" cy="4244013"/>
          </a:xfrm>
          <a:prstGeom prst="rect">
            <a:avLst/>
          </a:prstGeom>
          <a:noFill/>
          <a:ln>
            <a:noFill/>
          </a:ln>
        </p:spPr>
        <p:txBody>
          <a:bodyPr spcFirstLastPara="1" wrap="square" lIns="91425" tIns="45700" rIns="91425" bIns="45700" anchor="ctr" anchorCtr="0">
            <a:noAutofit/>
          </a:bodyPr>
          <a:lstStyle/>
          <a:p>
            <a:pPr>
              <a:spcAft>
                <a:spcPts val="500"/>
              </a:spcAft>
            </a:pPr>
            <a:r>
              <a:rPr lang="en-US"/>
              <a:t>Voter Language Assistance Methodology</a:t>
            </a:r>
            <a:br>
              <a:rPr lang="en-US"/>
            </a:br>
            <a:r>
              <a:rPr lang="en-US"/>
              <a:t> Resolution</a:t>
            </a:r>
          </a:p>
        </p:txBody>
      </p:sp>
    </p:spTree>
    <p:extLst>
      <p:ext uri="{BB962C8B-B14F-4D97-AF65-F5344CB8AC3E}">
        <p14:creationId xmlns:p14="http://schemas.microsoft.com/office/powerpoint/2010/main" val="32221738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9">
          <a:extLst>
            <a:ext uri="{FF2B5EF4-FFF2-40B4-BE49-F238E27FC236}">
              <a16:creationId xmlns:a16="http://schemas.microsoft.com/office/drawing/2014/main" id="{85064D7B-205F-6820-0A81-BB3908535A29}"/>
            </a:ext>
          </a:extLst>
        </p:cNvPr>
        <p:cNvGrpSpPr/>
        <p:nvPr/>
      </p:nvGrpSpPr>
      <p:grpSpPr>
        <a:xfrm>
          <a:off x="0" y="0"/>
          <a:ext cx="0" cy="0"/>
          <a:chOff x="0" y="0"/>
          <a:chExt cx="0" cy="0"/>
        </a:xfrm>
      </p:grpSpPr>
      <p:sp>
        <p:nvSpPr>
          <p:cNvPr id="640" name="Google Shape;640;g346b8493ce5_12_0">
            <a:extLst>
              <a:ext uri="{FF2B5EF4-FFF2-40B4-BE49-F238E27FC236}">
                <a16:creationId xmlns:a16="http://schemas.microsoft.com/office/drawing/2014/main" id="{C953229E-E86F-D259-A63A-E028632869FC}"/>
              </a:ext>
            </a:extLst>
          </p:cNvPr>
          <p:cNvSpPr txBox="1">
            <a:spLocks noGrp="1"/>
          </p:cNvSpPr>
          <p:nvPr>
            <p:ph type="title"/>
          </p:nvPr>
        </p:nvSpPr>
        <p:spPr>
          <a:xfrm>
            <a:off x="838200" y="2368286"/>
            <a:ext cx="10515600" cy="2121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500"/>
              </a:spcAft>
              <a:buSzPts val="7200"/>
              <a:buNone/>
            </a:pPr>
            <a:r>
              <a:rPr lang="en-US"/>
              <a:t>Public Comment </a:t>
            </a:r>
            <a:endParaRPr/>
          </a:p>
        </p:txBody>
      </p:sp>
    </p:spTree>
    <p:extLst>
      <p:ext uri="{BB962C8B-B14F-4D97-AF65-F5344CB8AC3E}">
        <p14:creationId xmlns:p14="http://schemas.microsoft.com/office/powerpoint/2010/main" val="4177280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g2a057c19e2e_0_5"/>
          <p:cNvSpPr txBox="1">
            <a:spLocks noGrp="1"/>
          </p:cNvSpPr>
          <p:nvPr>
            <p:ph type="title"/>
          </p:nvPr>
        </p:nvSpPr>
        <p:spPr>
          <a:xfrm>
            <a:off x="838200" y="2010731"/>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7200"/>
              <a:buFont typeface="Verdana"/>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2a0bffe40c6_18_737"/>
          <p:cNvSpPr txBox="1">
            <a:spLocks noGrp="1"/>
          </p:cNvSpPr>
          <p:nvPr>
            <p:ph type="title"/>
          </p:nvPr>
        </p:nvSpPr>
        <p:spPr>
          <a:xfrm>
            <a:off x="838200" y="2368286"/>
            <a:ext cx="10515600" cy="2121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500"/>
              </a:spcAft>
              <a:buSzPts val="7200"/>
              <a:buNone/>
            </a:pPr>
            <a:r>
              <a:rPr lang="en-US"/>
              <a:t>Program Updates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3">
          <a:extLst>
            <a:ext uri="{FF2B5EF4-FFF2-40B4-BE49-F238E27FC236}">
              <a16:creationId xmlns:a16="http://schemas.microsoft.com/office/drawing/2014/main" id="{E87584A5-D63D-EDE5-63EC-082C373777A5}"/>
            </a:ext>
          </a:extLst>
        </p:cNvPr>
        <p:cNvGrpSpPr/>
        <p:nvPr/>
      </p:nvGrpSpPr>
      <p:grpSpPr>
        <a:xfrm>
          <a:off x="0" y="0"/>
          <a:ext cx="0" cy="0"/>
          <a:chOff x="0" y="0"/>
          <a:chExt cx="0" cy="0"/>
        </a:xfrm>
      </p:grpSpPr>
      <p:sp>
        <p:nvSpPr>
          <p:cNvPr id="364" name="Google Shape;364;g2a151c0d01d_1_28">
            <a:extLst>
              <a:ext uri="{FF2B5EF4-FFF2-40B4-BE49-F238E27FC236}">
                <a16:creationId xmlns:a16="http://schemas.microsoft.com/office/drawing/2014/main" id="{22C29465-6FDB-B4F4-7A2A-5D57A4C8677B}"/>
              </a:ext>
            </a:extLst>
          </p:cNvPr>
          <p:cNvSpPr txBox="1">
            <a:spLocks noGrp="1"/>
          </p:cNvSpPr>
          <p:nvPr>
            <p:ph type="title"/>
          </p:nvPr>
        </p:nvSpPr>
        <p:spPr>
          <a:xfrm>
            <a:off x="838200" y="2749286"/>
            <a:ext cx="10515600" cy="2121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7200"/>
              <a:buNone/>
            </a:pPr>
            <a:r>
              <a:rPr lang="en-US"/>
              <a:t>Voter Language</a:t>
            </a:r>
            <a:endParaRPr/>
          </a:p>
          <a:p>
            <a:pPr marL="0" lvl="0" indent="0" algn="ctr" rtl="0">
              <a:lnSpc>
                <a:spcPct val="90000"/>
              </a:lnSpc>
              <a:spcBef>
                <a:spcPts val="500"/>
              </a:spcBef>
              <a:spcAft>
                <a:spcPts val="500"/>
              </a:spcAft>
              <a:buSzPts val="7200"/>
              <a:buNone/>
            </a:pPr>
            <a:r>
              <a:rPr lang="en-US"/>
              <a:t>Assistance Program</a:t>
            </a:r>
            <a:endParaRPr/>
          </a:p>
        </p:txBody>
      </p:sp>
      <p:pic>
        <p:nvPicPr>
          <p:cNvPr id="365" name="Google Shape;365;g2a151c0d01d_1_28">
            <a:extLst>
              <a:ext uri="{FF2B5EF4-FFF2-40B4-BE49-F238E27FC236}">
                <a16:creationId xmlns:a16="http://schemas.microsoft.com/office/drawing/2014/main" id="{6FEEB241-0A07-2266-DAEE-017759440EAD}"/>
              </a:ext>
            </a:extLst>
          </p:cNvPr>
          <p:cNvPicPr preferRelativeResize="0"/>
          <p:nvPr/>
        </p:nvPicPr>
        <p:blipFill rotWithShape="1">
          <a:blip r:embed="rId3">
            <a:alphaModFix/>
          </a:blip>
          <a:srcRect b="64693"/>
          <a:stretch/>
        </p:blipFill>
        <p:spPr>
          <a:xfrm>
            <a:off x="3002675" y="785075"/>
            <a:ext cx="5973299" cy="1448199"/>
          </a:xfrm>
          <a:prstGeom prst="rect">
            <a:avLst/>
          </a:prstGeom>
          <a:noFill/>
          <a:ln>
            <a:noFill/>
          </a:ln>
        </p:spPr>
      </p:pic>
    </p:spTree>
    <p:extLst>
      <p:ext uri="{BB962C8B-B14F-4D97-AF65-F5344CB8AC3E}">
        <p14:creationId xmlns:p14="http://schemas.microsoft.com/office/powerpoint/2010/main" val="990358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684032C-67DC-31B1-2E21-DE632229D35E}"/>
              </a:ext>
            </a:extLst>
          </p:cNvPr>
          <p:cNvSpPr txBox="1"/>
          <p:nvPr/>
        </p:nvSpPr>
        <p:spPr>
          <a:xfrm>
            <a:off x="847876" y="5193030"/>
            <a:ext cx="10817859"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r>
              <a:rPr lang="en-US" sz="1200">
                <a:cs typeface="Times New Roman"/>
              </a:rPr>
              <a:t>7. Polling place allotment. The number of polling places that will receive oral language assistance services in a program eligible language will depend on such language’s share of the total CVALEP population in the program eligible jurisdictions. Each program eligible language’s percentage share of the total number of polling places served is as follows:</a:t>
            </a:r>
          </a:p>
          <a:p>
            <a:pPr algn="ctr"/>
            <a:endParaRPr lang="en-US"/>
          </a:p>
        </p:txBody>
      </p:sp>
      <p:sp>
        <p:nvSpPr>
          <p:cNvPr id="10" name="TextBox 9">
            <a:extLst>
              <a:ext uri="{FF2B5EF4-FFF2-40B4-BE49-F238E27FC236}">
                <a16:creationId xmlns:a16="http://schemas.microsoft.com/office/drawing/2014/main" id="{1B74D7CE-0D95-002E-196E-8B7261BF236E}"/>
              </a:ext>
            </a:extLst>
          </p:cNvPr>
          <p:cNvSpPr txBox="1"/>
          <p:nvPr/>
        </p:nvSpPr>
        <p:spPr>
          <a:xfrm>
            <a:off x="6497796" y="1169148"/>
            <a:ext cx="45550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American Community Survey Data 2019-2023</a:t>
            </a:r>
          </a:p>
        </p:txBody>
      </p:sp>
      <p:graphicFrame>
        <p:nvGraphicFramePr>
          <p:cNvPr id="2" name="Table 1">
            <a:extLst>
              <a:ext uri="{FF2B5EF4-FFF2-40B4-BE49-F238E27FC236}">
                <a16:creationId xmlns:a16="http://schemas.microsoft.com/office/drawing/2014/main" id="{71B09E92-3DC2-4359-7E72-8CAE0C8DB0BE}"/>
              </a:ext>
            </a:extLst>
          </p:cNvPr>
          <p:cNvGraphicFramePr>
            <a:graphicFrameLocks noGrp="1"/>
          </p:cNvGraphicFramePr>
          <p:nvPr>
            <p:extLst>
              <p:ext uri="{D42A27DB-BD31-4B8C-83A1-F6EECF244321}">
                <p14:modId xmlns:p14="http://schemas.microsoft.com/office/powerpoint/2010/main" val="1506829428"/>
              </p:ext>
            </p:extLst>
          </p:nvPr>
        </p:nvGraphicFramePr>
        <p:xfrm>
          <a:off x="6654018" y="1794998"/>
          <a:ext cx="4242580" cy="3086102"/>
        </p:xfrm>
        <a:graphic>
          <a:graphicData uri="http://schemas.openxmlformats.org/drawingml/2006/table">
            <a:tbl>
              <a:tblPr>
                <a:tableStyleId>{6DA69F8A-2E0C-496B-8835-7A04ED5971AC}</a:tableStyleId>
              </a:tblPr>
              <a:tblGrid>
                <a:gridCol w="1874694">
                  <a:extLst>
                    <a:ext uri="{9D8B030D-6E8A-4147-A177-3AD203B41FA5}">
                      <a16:colId xmlns:a16="http://schemas.microsoft.com/office/drawing/2014/main" val="4026521114"/>
                    </a:ext>
                  </a:extLst>
                </a:gridCol>
                <a:gridCol w="1098475">
                  <a:extLst>
                    <a:ext uri="{9D8B030D-6E8A-4147-A177-3AD203B41FA5}">
                      <a16:colId xmlns:a16="http://schemas.microsoft.com/office/drawing/2014/main" val="370202246"/>
                    </a:ext>
                  </a:extLst>
                </a:gridCol>
                <a:gridCol w="1269411">
                  <a:extLst>
                    <a:ext uri="{9D8B030D-6E8A-4147-A177-3AD203B41FA5}">
                      <a16:colId xmlns:a16="http://schemas.microsoft.com/office/drawing/2014/main" val="4168454675"/>
                    </a:ext>
                  </a:extLst>
                </a:gridCol>
              </a:tblGrid>
              <a:tr h="410121">
                <a:tc>
                  <a:txBody>
                    <a:bodyPr/>
                    <a:lstStyle/>
                    <a:p>
                      <a:pPr algn="l" fontAlgn="b"/>
                      <a:r>
                        <a:rPr lang="en-US" sz="1100" u="none" strike="noStrike">
                          <a:effectLst/>
                        </a:rPr>
                        <a:t>Language</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US" sz="1100" u="none" strike="noStrike">
                          <a:effectLst/>
                        </a:rPr>
                        <a:t>CVALEP Population</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US" sz="1100" u="none" strike="noStrike">
                          <a:effectLst/>
                        </a:rPr>
                        <a:t>Percent Share (%)</a:t>
                      </a:r>
                      <a:endParaRPr lang="en-US" sz="1100" b="1"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268760795"/>
                  </a:ext>
                </a:extLst>
              </a:tr>
              <a:tr h="226586">
                <a:tc>
                  <a:txBody>
                    <a:bodyPr/>
                    <a:lstStyle/>
                    <a:p>
                      <a:pPr algn="l" fontAlgn="b"/>
                      <a:r>
                        <a:rPr lang="en-US" sz="1100" u="none" strike="noStrike">
                          <a:effectLst/>
                        </a:rPr>
                        <a:t>Arabic</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100" u="none" strike="noStrike">
                          <a:effectLst/>
                        </a:rPr>
                        <a:t>17576</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100" u="none" strike="noStrike" dirty="0">
                          <a:effectLst/>
                        </a:rPr>
                        <a:t>7.77%</a:t>
                      </a:r>
                      <a:endParaRPr lang="en-US" sz="11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015549775"/>
                  </a:ext>
                </a:extLst>
              </a:tr>
              <a:tr h="226586">
                <a:tc>
                  <a:txBody>
                    <a:bodyPr/>
                    <a:lstStyle/>
                    <a:p>
                      <a:pPr algn="l" fontAlgn="b"/>
                      <a:r>
                        <a:rPr lang="en-US" sz="1100" u="none" strike="noStrike">
                          <a:effectLst/>
                        </a:rPr>
                        <a:t>Bengali</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100" u="none" strike="noStrike">
                          <a:effectLst/>
                        </a:rPr>
                        <a:t>13834</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100" u="none" strike="noStrike">
                          <a:effectLst/>
                        </a:rPr>
                        <a:t>6.11%</a:t>
                      </a:r>
                      <a:endParaRPr lang="en-US"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010343135"/>
                  </a:ext>
                </a:extLst>
              </a:tr>
              <a:tr h="410121">
                <a:tc>
                  <a:txBody>
                    <a:bodyPr/>
                    <a:lstStyle/>
                    <a:p>
                      <a:pPr algn="l" fontAlgn="b"/>
                      <a:r>
                        <a:rPr lang="en-US" sz="1100" u="none" strike="noStrike">
                          <a:effectLst/>
                        </a:rPr>
                        <a:t>Chinese (incl. Mandarin, Cantonese)</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100" u="none" strike="noStrike">
                          <a:effectLst/>
                        </a:rPr>
                        <a:t>12908</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100" u="none" strike="noStrike">
                          <a:effectLst/>
                        </a:rPr>
                        <a:t>5.71%</a:t>
                      </a:r>
                      <a:endParaRPr lang="en-US"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11461562"/>
                  </a:ext>
                </a:extLst>
              </a:tr>
              <a:tr h="226586">
                <a:tc>
                  <a:txBody>
                    <a:bodyPr/>
                    <a:lstStyle/>
                    <a:p>
                      <a:pPr algn="l" fontAlgn="b"/>
                      <a:r>
                        <a:rPr lang="en-US" sz="1100" u="none" strike="noStrike">
                          <a:effectLst/>
                        </a:rPr>
                        <a:t>French</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100" u="none" strike="noStrike">
                          <a:effectLst/>
                        </a:rPr>
                        <a:t>10772</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100" u="none" strike="noStrike">
                          <a:effectLst/>
                        </a:rPr>
                        <a:t>4.76%</a:t>
                      </a:r>
                      <a:endParaRPr lang="en-US"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614617955"/>
                  </a:ext>
                </a:extLst>
              </a:tr>
              <a:tr h="226586">
                <a:tc>
                  <a:txBody>
                    <a:bodyPr/>
                    <a:lstStyle/>
                    <a:p>
                      <a:pPr algn="l" fontAlgn="b"/>
                      <a:r>
                        <a:rPr lang="en-US" sz="1100" u="none" strike="noStrike">
                          <a:effectLst/>
                        </a:rPr>
                        <a:t>Haitian</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100" u="none" strike="noStrike">
                          <a:effectLst/>
                        </a:rPr>
                        <a:t>21518</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100" u="none" strike="noStrike">
                          <a:effectLst/>
                        </a:rPr>
                        <a:t>9.51%</a:t>
                      </a:r>
                      <a:endParaRPr lang="en-US"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794705274"/>
                  </a:ext>
                </a:extLst>
              </a:tr>
              <a:tr h="226586">
                <a:tc>
                  <a:txBody>
                    <a:bodyPr/>
                    <a:lstStyle/>
                    <a:p>
                      <a:pPr algn="l" fontAlgn="b"/>
                      <a:r>
                        <a:rPr lang="en-US" sz="1100" u="none" strike="noStrike">
                          <a:effectLst/>
                        </a:rPr>
                        <a:t>Italian</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100" u="none" strike="noStrike">
                          <a:effectLst/>
                        </a:rPr>
                        <a:t>14698</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100" u="none" strike="noStrike">
                          <a:effectLst/>
                        </a:rPr>
                        <a:t>6.50%</a:t>
                      </a:r>
                      <a:endParaRPr lang="en-US"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61028867"/>
                  </a:ext>
                </a:extLst>
              </a:tr>
              <a:tr h="226586">
                <a:tc>
                  <a:txBody>
                    <a:bodyPr/>
                    <a:lstStyle/>
                    <a:p>
                      <a:pPr algn="l" fontAlgn="b"/>
                      <a:r>
                        <a:rPr lang="en-US" sz="1100" u="none" strike="noStrike">
                          <a:effectLst/>
                        </a:rPr>
                        <a:t>Korean</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100" u="none" strike="noStrike">
                          <a:effectLst/>
                        </a:rPr>
                        <a:t>4858</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100" u="none" strike="noStrike">
                          <a:effectLst/>
                        </a:rPr>
                        <a:t>2.15%</a:t>
                      </a:r>
                      <a:endParaRPr lang="en-US"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541080206"/>
                  </a:ext>
                </a:extLst>
              </a:tr>
              <a:tr h="226586">
                <a:tc>
                  <a:txBody>
                    <a:bodyPr/>
                    <a:lstStyle/>
                    <a:p>
                      <a:pPr algn="l" fontAlgn="b"/>
                      <a:r>
                        <a:rPr lang="en-US" sz="1100" u="none" strike="noStrike">
                          <a:effectLst/>
                        </a:rPr>
                        <a:t>Polish</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100" u="none" strike="noStrike">
                          <a:effectLst/>
                        </a:rPr>
                        <a:t>13774</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100" u="none" strike="noStrike">
                          <a:effectLst/>
                        </a:rPr>
                        <a:t>6.09%</a:t>
                      </a:r>
                      <a:endParaRPr lang="en-US"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140263152"/>
                  </a:ext>
                </a:extLst>
              </a:tr>
              <a:tr h="226586">
                <a:tc>
                  <a:txBody>
                    <a:bodyPr/>
                    <a:lstStyle/>
                    <a:p>
                      <a:pPr algn="l" fontAlgn="b"/>
                      <a:r>
                        <a:rPr lang="en-US" sz="1100" u="none" strike="noStrike">
                          <a:effectLst/>
                        </a:rPr>
                        <a:t>Russian</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100" u="none" strike="noStrike">
                          <a:effectLst/>
                        </a:rPr>
                        <a:t>84308</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100" u="none" strike="noStrike">
                          <a:effectLst/>
                        </a:rPr>
                        <a:t>37.26%</a:t>
                      </a:r>
                      <a:endParaRPr lang="en-US"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580566922"/>
                  </a:ext>
                </a:extLst>
              </a:tr>
              <a:tr h="226586">
                <a:tc>
                  <a:txBody>
                    <a:bodyPr/>
                    <a:lstStyle/>
                    <a:p>
                      <a:pPr algn="l" fontAlgn="b"/>
                      <a:r>
                        <a:rPr lang="en-US" sz="1100" u="none" strike="noStrike">
                          <a:effectLst/>
                        </a:rPr>
                        <a:t>Urdu</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100" u="none" strike="noStrike">
                          <a:effectLst/>
                        </a:rPr>
                        <a:t>11679</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100" u="none" strike="noStrike">
                          <a:effectLst/>
                        </a:rPr>
                        <a:t>5.16%</a:t>
                      </a:r>
                      <a:endParaRPr lang="en-US"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002161930"/>
                  </a:ext>
                </a:extLst>
              </a:tr>
              <a:tr h="226586">
                <a:tc>
                  <a:txBody>
                    <a:bodyPr/>
                    <a:lstStyle/>
                    <a:p>
                      <a:pPr algn="l" fontAlgn="b"/>
                      <a:r>
                        <a:rPr lang="en-US" sz="1100" u="none" strike="noStrike">
                          <a:effectLst/>
                        </a:rPr>
                        <a:t>Yiddish</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100" u="none" strike="noStrike">
                          <a:effectLst/>
                        </a:rPr>
                        <a:t>20317</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en-US" sz="1100" u="none" strike="noStrike" dirty="0">
                          <a:effectLst/>
                        </a:rPr>
                        <a:t>8.98%</a:t>
                      </a:r>
                      <a:endParaRPr lang="en-US" sz="11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34775838"/>
                  </a:ext>
                </a:extLst>
              </a:tr>
            </a:tbl>
          </a:graphicData>
        </a:graphic>
      </p:graphicFrame>
      <p:graphicFrame>
        <p:nvGraphicFramePr>
          <p:cNvPr id="5" name="Table 4">
            <a:extLst>
              <a:ext uri="{FF2B5EF4-FFF2-40B4-BE49-F238E27FC236}">
                <a16:creationId xmlns:a16="http://schemas.microsoft.com/office/drawing/2014/main" id="{B4E7487A-9DBB-ABF5-A1BD-6E43356BB790}"/>
              </a:ext>
            </a:extLst>
          </p:cNvPr>
          <p:cNvGraphicFramePr>
            <a:graphicFrameLocks noGrp="1"/>
          </p:cNvGraphicFramePr>
          <p:nvPr>
            <p:extLst>
              <p:ext uri="{D42A27DB-BD31-4B8C-83A1-F6EECF244321}">
                <p14:modId xmlns:p14="http://schemas.microsoft.com/office/powerpoint/2010/main" val="1834252328"/>
              </p:ext>
            </p:extLst>
          </p:nvPr>
        </p:nvGraphicFramePr>
        <p:xfrm>
          <a:off x="1843023" y="1794998"/>
          <a:ext cx="4431168" cy="3086100"/>
        </p:xfrm>
        <a:graphic>
          <a:graphicData uri="http://schemas.openxmlformats.org/drawingml/2006/table">
            <a:tbl>
              <a:tblPr>
                <a:tableStyleId>{6DA69F8A-2E0C-496B-8835-7A04ED5971AC}</a:tableStyleId>
              </a:tblPr>
              <a:tblGrid>
                <a:gridCol w="1587284">
                  <a:extLst>
                    <a:ext uri="{9D8B030D-6E8A-4147-A177-3AD203B41FA5}">
                      <a16:colId xmlns:a16="http://schemas.microsoft.com/office/drawing/2014/main" val="1287757494"/>
                    </a:ext>
                  </a:extLst>
                </a:gridCol>
                <a:gridCol w="1322737">
                  <a:extLst>
                    <a:ext uri="{9D8B030D-6E8A-4147-A177-3AD203B41FA5}">
                      <a16:colId xmlns:a16="http://schemas.microsoft.com/office/drawing/2014/main" val="3668047416"/>
                    </a:ext>
                  </a:extLst>
                </a:gridCol>
                <a:gridCol w="1521147">
                  <a:extLst>
                    <a:ext uri="{9D8B030D-6E8A-4147-A177-3AD203B41FA5}">
                      <a16:colId xmlns:a16="http://schemas.microsoft.com/office/drawing/2014/main" val="3577211637"/>
                    </a:ext>
                  </a:extLst>
                </a:gridCol>
              </a:tblGrid>
              <a:tr h="581025">
                <a:tc>
                  <a:txBody>
                    <a:bodyPr/>
                    <a:lstStyle/>
                    <a:p>
                      <a:pPr algn="l" fontAlgn="ctr"/>
                      <a:r>
                        <a:rPr lang="en-US" sz="1100" u="none" strike="noStrike">
                          <a:effectLst/>
                        </a:rPr>
                        <a:t>Language </a:t>
                      </a:r>
                      <a:endParaRPr lang="en-US" sz="11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CVALEP Population </a:t>
                      </a:r>
                      <a:endParaRPr lang="en-US" sz="11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Percent Share </a:t>
                      </a:r>
                      <a:endParaRPr lang="en-US"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23149538"/>
                  </a:ext>
                </a:extLst>
              </a:tr>
              <a:tr h="200025">
                <a:tc>
                  <a:txBody>
                    <a:bodyPr/>
                    <a:lstStyle/>
                    <a:p>
                      <a:pPr algn="l" fontAlgn="ctr"/>
                      <a:r>
                        <a:rPr lang="en-US" sz="1100" u="none" strike="noStrike">
                          <a:effectLst/>
                        </a:rPr>
                        <a:t>Arabic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15,494 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7.1% </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88035769"/>
                  </a:ext>
                </a:extLst>
              </a:tr>
              <a:tr h="200025">
                <a:tc>
                  <a:txBody>
                    <a:bodyPr/>
                    <a:lstStyle/>
                    <a:p>
                      <a:pPr algn="l" fontAlgn="ctr"/>
                      <a:r>
                        <a:rPr lang="en-US" sz="1100" u="none" strike="noStrike">
                          <a:effectLst/>
                        </a:rPr>
                        <a:t>Bengali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12,226 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5.6% </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63948751"/>
                  </a:ext>
                </a:extLst>
              </a:tr>
              <a:tr h="514350">
                <a:tc>
                  <a:txBody>
                    <a:bodyPr/>
                    <a:lstStyle/>
                    <a:p>
                      <a:pPr algn="l" fontAlgn="ctr"/>
                      <a:r>
                        <a:rPr lang="en-US" sz="1100" u="none" strike="noStrike">
                          <a:effectLst/>
                        </a:rPr>
                        <a:t>Chinese (incl. Mandarin, Cantonese)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10,147 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4.6% </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16085263"/>
                  </a:ext>
                </a:extLst>
              </a:tr>
              <a:tr h="200025">
                <a:tc>
                  <a:txBody>
                    <a:bodyPr/>
                    <a:lstStyle/>
                    <a:p>
                      <a:pPr algn="l" fontAlgn="ctr"/>
                      <a:r>
                        <a:rPr lang="en-US" sz="1100" u="none" strike="noStrike">
                          <a:effectLst/>
                        </a:rPr>
                        <a:t>French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11,377 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5.2% </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97702614"/>
                  </a:ext>
                </a:extLst>
              </a:tr>
              <a:tr h="200025">
                <a:tc>
                  <a:txBody>
                    <a:bodyPr/>
                    <a:lstStyle/>
                    <a:p>
                      <a:pPr algn="l" fontAlgn="ctr"/>
                      <a:r>
                        <a:rPr lang="en-US" sz="1100" u="none" strike="noStrike">
                          <a:effectLst/>
                        </a:rPr>
                        <a:t>Haitian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20,961 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9.6% </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08928467"/>
                  </a:ext>
                </a:extLst>
              </a:tr>
              <a:tr h="200025">
                <a:tc>
                  <a:txBody>
                    <a:bodyPr/>
                    <a:lstStyle/>
                    <a:p>
                      <a:pPr algn="l" fontAlgn="ctr"/>
                      <a:r>
                        <a:rPr lang="en-US" sz="1100" u="none" strike="noStrike">
                          <a:effectLst/>
                        </a:rPr>
                        <a:t>Italian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15,934 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7.3% </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20342945"/>
                  </a:ext>
                </a:extLst>
              </a:tr>
              <a:tr h="200025">
                <a:tc>
                  <a:txBody>
                    <a:bodyPr/>
                    <a:lstStyle/>
                    <a:p>
                      <a:pPr algn="l" fontAlgn="ctr"/>
                      <a:r>
                        <a:rPr lang="en-US" sz="1100" u="none" strike="noStrike">
                          <a:effectLst/>
                        </a:rPr>
                        <a:t>Korean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4,652 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2.1% </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54465283"/>
                  </a:ext>
                </a:extLst>
              </a:tr>
              <a:tr h="200025">
                <a:tc>
                  <a:txBody>
                    <a:bodyPr/>
                    <a:lstStyle/>
                    <a:p>
                      <a:pPr algn="l" fontAlgn="ctr"/>
                      <a:r>
                        <a:rPr lang="en-US" sz="1100" u="none" strike="noStrike">
                          <a:effectLst/>
                        </a:rPr>
                        <a:t>Polish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14,225 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6.5% </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89893904"/>
                  </a:ext>
                </a:extLst>
              </a:tr>
              <a:tr h="200025">
                <a:tc>
                  <a:txBody>
                    <a:bodyPr/>
                    <a:lstStyle/>
                    <a:p>
                      <a:pPr algn="l" fontAlgn="ctr"/>
                      <a:r>
                        <a:rPr lang="en-US" sz="1100" u="none" strike="noStrike">
                          <a:effectLst/>
                        </a:rPr>
                        <a:t>Russian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85,845 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39.2% </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49961749"/>
                  </a:ext>
                </a:extLst>
              </a:tr>
              <a:tr h="200025">
                <a:tc>
                  <a:txBody>
                    <a:bodyPr/>
                    <a:lstStyle/>
                    <a:p>
                      <a:pPr algn="l" fontAlgn="ctr"/>
                      <a:r>
                        <a:rPr lang="en-US" sz="1100" u="none" strike="noStrike">
                          <a:effectLst/>
                        </a:rPr>
                        <a:t>Urdu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11,641 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5.3% </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3445110"/>
                  </a:ext>
                </a:extLst>
              </a:tr>
              <a:tr h="190500">
                <a:tc>
                  <a:txBody>
                    <a:bodyPr/>
                    <a:lstStyle/>
                    <a:p>
                      <a:pPr algn="l" fontAlgn="ctr"/>
                      <a:r>
                        <a:rPr lang="en-US" sz="1100" u="none" strike="noStrike">
                          <a:effectLst/>
                        </a:rPr>
                        <a:t>Yiddish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16,710 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100" u="none" strike="noStrike">
                          <a:effectLst/>
                        </a:rPr>
                        <a:t>7.6% </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3977267"/>
                  </a:ext>
                </a:extLst>
              </a:tr>
            </a:tbl>
          </a:graphicData>
        </a:graphic>
      </p:graphicFrame>
      <p:sp>
        <p:nvSpPr>
          <p:cNvPr id="6" name="TextBox 5">
            <a:extLst>
              <a:ext uri="{FF2B5EF4-FFF2-40B4-BE49-F238E27FC236}">
                <a16:creationId xmlns:a16="http://schemas.microsoft.com/office/drawing/2014/main" id="{5C5D46F8-9B76-1676-A723-8B61F3309CA9}"/>
              </a:ext>
            </a:extLst>
          </p:cNvPr>
          <p:cNvSpPr txBox="1"/>
          <p:nvPr/>
        </p:nvSpPr>
        <p:spPr>
          <a:xfrm>
            <a:off x="1559845" y="1169148"/>
            <a:ext cx="45550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American Community Survey Data 2017-2021</a:t>
            </a:r>
          </a:p>
        </p:txBody>
      </p:sp>
    </p:spTree>
    <p:extLst>
      <p:ext uri="{BB962C8B-B14F-4D97-AF65-F5344CB8AC3E}">
        <p14:creationId xmlns:p14="http://schemas.microsoft.com/office/powerpoint/2010/main" val="1296164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ABE23-7A4C-AF8B-33C5-62D9F770052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E65FFE0-D69C-0FBD-9090-C5E3831F905B}"/>
              </a:ext>
            </a:extLst>
          </p:cNvPr>
          <p:cNvSpPr>
            <a:spLocks noGrp="1"/>
          </p:cNvSpPr>
          <p:nvPr>
            <p:ph type="body" idx="1"/>
          </p:nvPr>
        </p:nvSpPr>
        <p:spPr>
          <a:xfrm>
            <a:off x="1418364" y="1994493"/>
            <a:ext cx="5434400" cy="2783500"/>
          </a:xfrm>
        </p:spPr>
        <p:txBody>
          <a:bodyPr/>
          <a:lstStyle/>
          <a:p>
            <a:r>
              <a:rPr lang="en-US"/>
              <a:t>7 unique poll sites, total 14 language services over the last three days of Early Voting</a:t>
            </a:r>
          </a:p>
          <a:p>
            <a:r>
              <a:rPr lang="en-US"/>
              <a:t>21 Election Day poll sites with a total of 24 language services on Election Day May 20</a:t>
            </a:r>
          </a:p>
          <a:p>
            <a:r>
              <a:rPr lang="en-US"/>
              <a:t>32 voters assisted total</a:t>
            </a:r>
            <a:br>
              <a:rPr lang="en-US"/>
            </a:br>
            <a:endParaRPr lang="en-US"/>
          </a:p>
          <a:p>
            <a:endParaRPr lang="en-US"/>
          </a:p>
          <a:p>
            <a:pPr marL="88900" indent="0">
              <a:buNone/>
            </a:pPr>
            <a:endParaRPr lang="en-US"/>
          </a:p>
          <a:p>
            <a:r>
              <a:rPr lang="en-US"/>
              <a:t>1 poll site (Korean) served</a:t>
            </a:r>
          </a:p>
        </p:txBody>
      </p:sp>
      <p:sp>
        <p:nvSpPr>
          <p:cNvPr id="4" name="Text Placeholder 3">
            <a:extLst>
              <a:ext uri="{FF2B5EF4-FFF2-40B4-BE49-F238E27FC236}">
                <a16:creationId xmlns:a16="http://schemas.microsoft.com/office/drawing/2014/main" id="{CD80E064-981A-FC3C-3088-43FB18FFD41B}"/>
              </a:ext>
            </a:extLst>
          </p:cNvPr>
          <p:cNvSpPr>
            <a:spLocks noGrp="1"/>
          </p:cNvSpPr>
          <p:nvPr>
            <p:ph type="body" idx="3"/>
          </p:nvPr>
        </p:nvSpPr>
        <p:spPr>
          <a:xfrm>
            <a:off x="1337713" y="645024"/>
            <a:ext cx="9519566" cy="731400"/>
          </a:xfrm>
        </p:spPr>
        <p:txBody>
          <a:bodyPr/>
          <a:lstStyle/>
          <a:p>
            <a:r>
              <a:rPr lang="en-US"/>
              <a:t>Senate District 22 </a:t>
            </a:r>
            <a:br>
              <a:rPr lang="en-US"/>
            </a:br>
            <a:r>
              <a:rPr lang="en-US"/>
              <a:t>Special Election</a:t>
            </a:r>
          </a:p>
          <a:p>
            <a:endParaRPr lang="en-US"/>
          </a:p>
        </p:txBody>
      </p:sp>
      <p:pic>
        <p:nvPicPr>
          <p:cNvPr id="8" name="Picture 7">
            <a:extLst>
              <a:ext uri="{FF2B5EF4-FFF2-40B4-BE49-F238E27FC236}">
                <a16:creationId xmlns:a16="http://schemas.microsoft.com/office/drawing/2014/main" id="{ED213407-4D6E-238F-52B2-EC9D02F94EFB}"/>
              </a:ext>
            </a:extLst>
          </p:cNvPr>
          <p:cNvPicPr>
            <a:picLocks noChangeAspect="1"/>
          </p:cNvPicPr>
          <p:nvPr/>
        </p:nvPicPr>
        <p:blipFill>
          <a:blip r:embed="rId2"/>
          <a:stretch>
            <a:fillRect/>
          </a:stretch>
        </p:blipFill>
        <p:spPr>
          <a:xfrm>
            <a:off x="7291387" y="2120371"/>
            <a:ext cx="4086225" cy="3019425"/>
          </a:xfrm>
          <a:prstGeom prst="rect">
            <a:avLst/>
          </a:prstGeom>
        </p:spPr>
      </p:pic>
      <p:sp>
        <p:nvSpPr>
          <p:cNvPr id="5" name="Text Placeholder 2">
            <a:extLst>
              <a:ext uri="{FF2B5EF4-FFF2-40B4-BE49-F238E27FC236}">
                <a16:creationId xmlns:a16="http://schemas.microsoft.com/office/drawing/2014/main" id="{3D7D3C26-C8C8-1E23-82C7-D49416C94EA6}"/>
              </a:ext>
            </a:extLst>
          </p:cNvPr>
          <p:cNvSpPr txBox="1">
            <a:spLocks/>
          </p:cNvSpPr>
          <p:nvPr/>
        </p:nvSpPr>
        <p:spPr>
          <a:xfrm>
            <a:off x="1698740" y="4775984"/>
            <a:ext cx="4675867" cy="945634"/>
          </a:xfrm>
          <a:prstGeom prst="roundRect">
            <a:avLst>
              <a:gd name="adj" fmla="val 16667"/>
            </a:avLst>
          </a:prstGeom>
          <a:noFill/>
          <a:ln>
            <a:noFill/>
          </a:ln>
        </p:spPr>
        <p:txBody>
          <a:bodyPr spcFirstLastPara="1" wrap="square" lIns="91425" tIns="45700" rIns="91425" bIns="45700" anchor="t" anchorCtr="0">
            <a:noAutofit/>
          </a:bodyPr>
          <a:lstStyle/>
          <a:p>
            <a:pPr>
              <a:buClrTx/>
              <a:buFontTx/>
            </a:pPr>
            <a:r>
              <a:rPr lang="en-US" sz="3000" b="1">
                <a:solidFill>
                  <a:sysClr val="windowText" lastClr="000000"/>
                </a:solidFill>
              </a:rPr>
              <a:t>Council District 51 Special Election </a:t>
            </a:r>
          </a:p>
        </p:txBody>
      </p:sp>
    </p:spTree>
    <p:extLst>
      <p:ext uri="{BB962C8B-B14F-4D97-AF65-F5344CB8AC3E}">
        <p14:creationId xmlns:p14="http://schemas.microsoft.com/office/powerpoint/2010/main" val="2955129134"/>
      </p:ext>
    </p:extLst>
  </p:cSld>
  <p:clrMapOvr>
    <a:masterClrMapping/>
  </p:clrMapOvr>
</p:sld>
</file>

<file path=ppt/theme/theme1.xml><?xml version="1.0" encoding="utf-8"?>
<a:theme xmlns:a="http://schemas.openxmlformats.org/drawingml/2006/main" name="Office Theme">
  <a:themeElements>
    <a:clrScheme name="CEC">
      <a:dk1>
        <a:srgbClr val="000000"/>
      </a:dk1>
      <a:lt1>
        <a:srgbClr val="FFFFFF"/>
      </a:lt1>
      <a:dk2>
        <a:srgbClr val="44546A"/>
      </a:dk2>
      <a:lt2>
        <a:srgbClr val="E7E6E6"/>
      </a:lt2>
      <a:accent1>
        <a:srgbClr val="FFD700"/>
      </a:accent1>
      <a:accent2>
        <a:srgbClr val="81C738"/>
      </a:accent2>
      <a:accent3>
        <a:srgbClr val="2FA3EB"/>
      </a:accent3>
      <a:accent4>
        <a:srgbClr val="7D4196"/>
      </a:accent4>
      <a:accent5>
        <a:srgbClr val="EB5089"/>
      </a:accent5>
      <a:accent6>
        <a:srgbClr val="4D4D4D"/>
      </a:accent6>
      <a:hlink>
        <a:srgbClr val="7D4196"/>
      </a:hlink>
      <a:folHlink>
        <a:srgbClr val="7D41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EC">
      <a:dk1>
        <a:srgbClr val="000000"/>
      </a:dk1>
      <a:lt1>
        <a:srgbClr val="FFFFFF"/>
      </a:lt1>
      <a:dk2>
        <a:srgbClr val="44546A"/>
      </a:dk2>
      <a:lt2>
        <a:srgbClr val="E7E6E6"/>
      </a:lt2>
      <a:accent1>
        <a:srgbClr val="FFD700"/>
      </a:accent1>
      <a:accent2>
        <a:srgbClr val="81C738"/>
      </a:accent2>
      <a:accent3>
        <a:srgbClr val="2FA3EB"/>
      </a:accent3>
      <a:accent4>
        <a:srgbClr val="7D4196"/>
      </a:accent4>
      <a:accent5>
        <a:srgbClr val="EB5089"/>
      </a:accent5>
      <a:accent6>
        <a:srgbClr val="4D4D4D"/>
      </a:accent6>
      <a:hlink>
        <a:srgbClr val="7D4196"/>
      </a:hlink>
      <a:folHlink>
        <a:srgbClr val="7D41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CCC3D924FC5B4CA53DC44B4D1D5477" ma:contentTypeVersion="19" ma:contentTypeDescription="Create a new document." ma:contentTypeScope="" ma:versionID="1a780f9f56ee771201965b49f54c8f80">
  <xsd:schema xmlns:xsd="http://www.w3.org/2001/XMLSchema" xmlns:xs="http://www.w3.org/2001/XMLSchema" xmlns:p="http://schemas.microsoft.com/office/2006/metadata/properties" xmlns:ns2="7dc6187f-e4aa-46b7-9732-28d6a1caf29e" xmlns:ns3="fa81217d-6fdb-47a7-94df-6c8b42b4e891" targetNamespace="http://schemas.microsoft.com/office/2006/metadata/properties" ma:root="true" ma:fieldsID="290896d44a32be8baedc718d723a689c" ns2:_="" ns3:_="">
    <xsd:import namespace="7dc6187f-e4aa-46b7-9732-28d6a1caf29e"/>
    <xsd:import namespace="fa81217d-6fdb-47a7-94df-6c8b42b4e89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3:TaxCatchAll" minOccurs="0"/>
                <xsd:element ref="ns2:lcf76f155ced4ddcb4097134ff3c332f"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c6187f-e4aa-46b7-9732-28d6a1caf2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710a08c-ad05-47cc-9fd1-24772369582b"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81217d-6fdb-47a7-94df-6c8b42b4e89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0c4eb99d-53d4-441b-968b-e91d919fc1fe}" ma:internalName="TaxCatchAll" ma:showField="CatchAllData" ma:web="fa81217d-6fdb-47a7-94df-6c8b42b4e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dc6187f-e4aa-46b7-9732-28d6a1caf29e">
      <Terms xmlns="http://schemas.microsoft.com/office/infopath/2007/PartnerControls"/>
    </lcf76f155ced4ddcb4097134ff3c332f>
    <TaxCatchAll xmlns="fa81217d-6fdb-47a7-94df-6c8b42b4e89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C64647-19E3-4E4E-9F4F-ACB7F02E59F8}">
  <ds:schemaRefs>
    <ds:schemaRef ds:uri="7dc6187f-e4aa-46b7-9732-28d6a1caf29e"/>
    <ds:schemaRef ds:uri="fa81217d-6fdb-47a7-94df-6c8b42b4e89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AC27FE6-CD46-4C68-BA77-BEA08AE57799}">
  <ds:schemaRefs>
    <ds:schemaRef ds:uri="http://purl.org/dc/dcmitype/"/>
    <ds:schemaRef ds:uri="http://schemas.microsoft.com/office/2006/metadata/properties"/>
    <ds:schemaRef ds:uri="http://schemas.microsoft.com/office/2006/documentManagement/types"/>
    <ds:schemaRef ds:uri="http://www.w3.org/XML/1998/namespace"/>
    <ds:schemaRef ds:uri="http://purl.org/dc/elements/1.1/"/>
    <ds:schemaRef ds:uri="7dc6187f-e4aa-46b7-9732-28d6a1caf29e"/>
    <ds:schemaRef ds:uri="http://schemas.microsoft.com/office/infopath/2007/PartnerControls"/>
    <ds:schemaRef ds:uri="http://schemas.openxmlformats.org/package/2006/metadata/core-properties"/>
    <ds:schemaRef ds:uri="fa81217d-6fdb-47a7-94df-6c8b42b4e891"/>
    <ds:schemaRef ds:uri="http://purl.org/dc/terms/"/>
  </ds:schemaRefs>
</ds:datastoreItem>
</file>

<file path=customXml/itemProps3.xml><?xml version="1.0" encoding="utf-8"?>
<ds:datastoreItem xmlns:ds="http://schemas.openxmlformats.org/officeDocument/2006/customXml" ds:itemID="{F6CAAB4F-DD4E-4F24-BA29-FA59696412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2080</Words>
  <Application>Microsoft Office PowerPoint</Application>
  <PresentationFormat>Widescreen</PresentationFormat>
  <Paragraphs>471</Paragraphs>
  <Slides>51</Slides>
  <Notes>26</Notes>
  <HiddenSlides>0</HiddenSlides>
  <MMClips>1</MMClips>
  <ScaleCrop>false</ScaleCrop>
  <HeadingPairs>
    <vt:vector size="4" baseType="variant">
      <vt:variant>
        <vt:lpstr>Theme</vt:lpstr>
      </vt:variant>
      <vt:variant>
        <vt:i4>2</vt:i4>
      </vt:variant>
      <vt:variant>
        <vt:lpstr>Slide Titles</vt:lpstr>
      </vt:variant>
      <vt:variant>
        <vt:i4>51</vt:i4>
      </vt:variant>
    </vt:vector>
  </HeadingPairs>
  <TitlesOfParts>
    <vt:vector size="53" baseType="lpstr">
      <vt:lpstr>Office Theme</vt:lpstr>
      <vt:lpstr>Office Theme</vt:lpstr>
      <vt:lpstr>Public Meeting   June 12, 2025</vt:lpstr>
      <vt:lpstr>PowerPoint Presentation</vt:lpstr>
      <vt:lpstr>PowerPoint Presentation</vt:lpstr>
      <vt:lpstr>Approval of Meeting Minutes</vt:lpstr>
      <vt:lpstr>Voter Language Assistance Methodology  Resolution</vt:lpstr>
      <vt:lpstr>Program Updates</vt:lpstr>
      <vt:lpstr>Voter Language Assistance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Implementation</vt:lpstr>
      <vt:lpstr>PowerPoint Presentation</vt:lpstr>
      <vt:lpstr>PowerPoint Presentation</vt:lpstr>
      <vt:lpstr>PowerPoint Presentation</vt:lpstr>
      <vt:lpstr>PowerPoint Presentation</vt:lpstr>
      <vt:lpstr>PowerPoint Presentation</vt:lpstr>
      <vt:lpstr>PowerPoint Presentation</vt:lpstr>
      <vt:lpstr>Digital Equity Team (DET)</vt:lpstr>
      <vt:lpstr>PB &amp; VLA  Ad Campaigns </vt:lpstr>
      <vt:lpstr>PowerPoint Presentation</vt:lpstr>
      <vt:lpstr>PowerPoint Presentation</vt:lpstr>
      <vt:lpstr>PowerPoint Presentation</vt:lpstr>
      <vt:lpstr>PowerPoint Presentation</vt:lpstr>
      <vt:lpstr>PowerPoint Presentation</vt:lpstr>
      <vt:lpstr>Relational Organizing</vt:lpstr>
      <vt:lpstr>PowerPoint Presentation</vt:lpstr>
      <vt:lpstr>PowerPoint Presentation</vt:lpstr>
      <vt:lpstr>PowerPoint Presentation</vt:lpstr>
      <vt:lpstr>Independent Budget Office Presentation </vt:lpstr>
      <vt:lpstr>Public Comment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Cobo, Anila</cp:lastModifiedBy>
  <cp:revision>23</cp:revision>
  <cp:lastPrinted>2025-06-12T15:02:13Z</cp:lastPrinted>
  <dcterms:modified xsi:type="dcterms:W3CDTF">2025-06-20T18:31:50Z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0x01010047CCC3D924FC5B4CA53DC44B4D1D5477</vt:lpwstr>
  </property>
  <property fmtid="{D5CDD505-2E9C-101B-9397-08002B2CF9AE}" pid="4" name="MSIP_Label_1f8bd251-6db5-448a-bc8a-d926a88d2ffd_Enabled">
    <vt:lpwstr>true</vt:lpwstr>
  </property>
  <property fmtid="{D5CDD505-2E9C-101B-9397-08002B2CF9AE}" pid="5" name="MSIP_Label_1f8bd251-6db5-448a-bc8a-d926a88d2ffd_Method">
    <vt:lpwstr>Standard</vt:lpwstr>
  </property>
  <property fmtid="{D5CDD505-2E9C-101B-9397-08002B2CF9AE}" pid="6" name="MSIP_Label_1f8bd251-6db5-448a-bc8a-d926a88d2ffd_Name">
    <vt:lpwstr>Non-Restricted-Main</vt:lpwstr>
  </property>
  <property fmtid="{D5CDD505-2E9C-101B-9397-08002B2CF9AE}" pid="7" name="MSIP_Label_1f8bd251-6db5-448a-bc8a-d926a88d2ffd_SiteId">
    <vt:lpwstr>73d61799-c284-4022-8d41-54cc4f1929ef</vt:lpwstr>
  </property>
  <property fmtid="{D5CDD505-2E9C-101B-9397-08002B2CF9AE}" pid="8" name="MSIP_Label_1f8bd251-6db5-448a-bc8a-d926a88d2ffd_ActionId">
    <vt:lpwstr>127816a2-a510-47ff-802b-f6812b6c5e2e</vt:lpwstr>
  </property>
  <property fmtid="{D5CDD505-2E9C-101B-9397-08002B2CF9AE}" pid="9" name="MSIP_Label_1f8bd251-6db5-448a-bc8a-d926a88d2ffd_ContentBits">
    <vt:lpwstr>0</vt:lpwstr>
  </property>
  <property fmtid="{D5CDD505-2E9C-101B-9397-08002B2CF9AE}" pid="10" name="MSIP_Label_1f8bd251-6db5-448a-bc8a-d926a88d2ffd_Tag">
    <vt:lpwstr>10, 3, 0, 2</vt:lpwstr>
  </property>
  <property fmtid="{D5CDD505-2E9C-101B-9397-08002B2CF9AE}" pid="11" name="MSIP_Label_1f8bd251-6db5-448a-bc8a-d926a88d2ffd_SetDate">
    <vt:lpwstr>2025-06-13T16:14:48Z</vt:lpwstr>
  </property>
</Properties>
</file>