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2E_8C3801BB.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19_4D0C59C5.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50_862178CB.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modernComment_168_B289AF5A.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modernComment_162_753F0A93.xml" ContentType="application/vnd.ms-powerpoint.comments+xml"/>
  <Override PartName="/ppt/notesSlides/notesSlide32.xml" ContentType="application/vnd.openxmlformats-officedocument.presentationml.notesSlide+xml"/>
  <Override PartName="/ppt/comments/modernComment_177_E0709B59.xml" ContentType="application/vnd.ms-powerpoint.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61"/>
  </p:notesMasterIdLst>
  <p:sldIdLst>
    <p:sldId id="256" r:id="rId5"/>
    <p:sldId id="260" r:id="rId6"/>
    <p:sldId id="268" r:id="rId7"/>
    <p:sldId id="321" r:id="rId8"/>
    <p:sldId id="367" r:id="rId9"/>
    <p:sldId id="372" r:id="rId10"/>
    <p:sldId id="319" r:id="rId11"/>
    <p:sldId id="294" r:id="rId12"/>
    <p:sldId id="261" r:id="rId13"/>
    <p:sldId id="258" r:id="rId14"/>
    <p:sldId id="302" r:id="rId15"/>
    <p:sldId id="351" r:id="rId16"/>
    <p:sldId id="350" r:id="rId17"/>
    <p:sldId id="359" r:id="rId18"/>
    <p:sldId id="281" r:id="rId19"/>
    <p:sldId id="328" r:id="rId20"/>
    <p:sldId id="329" r:id="rId21"/>
    <p:sldId id="330" r:id="rId22"/>
    <p:sldId id="340" r:id="rId23"/>
    <p:sldId id="336" r:id="rId24"/>
    <p:sldId id="337" r:id="rId25"/>
    <p:sldId id="338" r:id="rId26"/>
    <p:sldId id="339" r:id="rId27"/>
    <p:sldId id="332" r:id="rId28"/>
    <p:sldId id="361" r:id="rId29"/>
    <p:sldId id="356" r:id="rId30"/>
    <p:sldId id="357" r:id="rId31"/>
    <p:sldId id="360" r:id="rId32"/>
    <p:sldId id="352" r:id="rId33"/>
    <p:sldId id="358" r:id="rId34"/>
    <p:sldId id="364" r:id="rId35"/>
    <p:sldId id="365" r:id="rId36"/>
    <p:sldId id="343" r:id="rId37"/>
    <p:sldId id="362" r:id="rId38"/>
    <p:sldId id="345" r:id="rId39"/>
    <p:sldId id="366" r:id="rId40"/>
    <p:sldId id="363" r:id="rId41"/>
    <p:sldId id="348" r:id="rId42"/>
    <p:sldId id="376" r:id="rId43"/>
    <p:sldId id="371" r:id="rId44"/>
    <p:sldId id="373" r:id="rId45"/>
    <p:sldId id="354" r:id="rId46"/>
    <p:sldId id="374" r:id="rId47"/>
    <p:sldId id="380" r:id="rId48"/>
    <p:sldId id="375" r:id="rId49"/>
    <p:sldId id="381" r:id="rId50"/>
    <p:sldId id="387" r:id="rId51"/>
    <p:sldId id="386" r:id="rId52"/>
    <p:sldId id="385" r:id="rId53"/>
    <p:sldId id="384" r:id="rId54"/>
    <p:sldId id="382" r:id="rId55"/>
    <p:sldId id="379" r:id="rId56"/>
    <p:sldId id="378" r:id="rId57"/>
    <p:sldId id="368" r:id="rId58"/>
    <p:sldId id="369" r:id="rId59"/>
    <p:sldId id="266" r:id="rId6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7D1001-E276-DD54-7539-E69951B39271}" name="Sayeed, Sarah" initials="SS" userId="S::ssayeed@civicengagement.nyc.gov::a64e09c0-caa3-4ba5-8af1-a777b78d250e" providerId="AD"/>
  <p188:author id="{03082520-ADE3-59E4-15DA-2E2DBC384DCE}" name="Solotaire, Benjamin" initials="SB" userId="S::bsolotaire@civicengagement.nyc.gov::9d743e7c-9213-4026-ba14-36cd4ba1a43d" providerId="AD"/>
  <p188:author id="{DA69A53D-6308-FADB-1955-16F2A79584B3}" name="John, Haydon (Consultant)" initials="J(" userId="S::hjohn@civicengagement.nyc.gov::6454d200-2f5c-4291-b634-b1af4ac35c0e" providerId="AD"/>
  <p188:author id="{BC2B8473-F20C-4F5A-1A15-1E2E25B5DD74}" name="Walczak, Abigail" initials="WA" userId="S::awalczak@civicengagement.nyc.gov::8b750834-cc7e-40ab-86ee-dc22a9c2efd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852CC"/>
    <a:srgbClr val="8D60F0"/>
    <a:srgbClr val="9235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9781B9-8F59-4F03-942A-AC94088BF315}" v="3" dt="2023-09-25T21:56:10.730"/>
    <p1510:client id="{00DE763A-234D-D870-D2DC-AC88E9949CDF}" v="2907" dt="2023-09-25T19:16:43.786"/>
    <p1510:client id="{035464D8-495F-40F8-A64A-BB2067771F1D}" v="1" dt="2023-09-25T20:55:15.238"/>
    <p1510:client id="{0440DE54-F28C-4983-ADFC-90C5819B31B1}" v="791" dt="2023-09-20T19:50:20.455"/>
    <p1510:client id="{0F32DB07-9294-7F80-519C-6924D3E5424C}" v="6" dt="2023-09-21T17:04:59.968"/>
    <p1510:client id="{0F6F017A-6FE1-4C39-95F3-76B268D0049B}" v="344" dt="2023-09-25T15:29:40.761"/>
    <p1510:client id="{1DC37C0E-652C-4D25-BB34-A325EE44C50D}" v="61" dt="2023-09-25T21:35:45.933"/>
    <p1510:client id="{232161D9-8956-45A1-A4A5-8BA20FDF95E3}" v="93" dt="2023-09-25T18:57:38.674"/>
    <p1510:client id="{26DE9BE9-DA07-B137-3873-ED51D0B14B36}" v="65" dt="2023-09-26T14:31:32.230"/>
    <p1510:client id="{2E2DBE9A-A456-410B-953E-07B99A5B69B3}" v="233" dt="2023-10-19T16:57:33.664"/>
    <p1510:client id="{32900E40-3CFC-4601-A12D-B45F310A8D39}" v="369" dt="2023-09-25T19:57:03.523"/>
    <p1510:client id="{39458998-C7BE-46E0-98F6-1F32091D592A}" v="870" dt="2023-09-21T16:23:57.671"/>
    <p1510:client id="{40BF36A3-007B-71A4-E432-A81C1601A9D6}" v="10" dt="2023-09-26T13:07:05.241"/>
    <p1510:client id="{413448F7-1C54-42C2-815A-EAAC39A40E9F}" v="1393" dt="2023-09-25T18:45:25.597"/>
    <p1510:client id="{42292392-63C4-4D62-B2EF-3300286CB89A}" v="35" dt="2023-09-26T14:21:25.946"/>
    <p1510:client id="{44ACD06B-D2C0-CC75-300B-BF4867D6C197}" v="330" dt="2023-09-22T20:36:59.678"/>
    <p1510:client id="{47D3D732-8DC1-4349-6E77-386019DBE686}" v="2" dt="2023-09-18T19:09:44.431"/>
    <p1510:client id="{4B6D078F-2427-411B-938A-CC960407D7AB}" v="155" dt="2023-09-19T16:26:59.734"/>
    <p1510:client id="{4F09BBCC-0C03-4618-B66E-F5474EAE9D20}" v="250" dt="2023-09-18T19:10:10.403"/>
    <p1510:client id="{50AA2027-16AC-AADC-3D0E-683E497FEFE0}" v="84" dt="2023-09-26T14:40:39.207"/>
    <p1510:client id="{50BE0F2B-C23E-5F32-6114-F057FCE99CCC}" v="11" dt="2023-09-26T14:20:51.426"/>
    <p1510:client id="{568437A7-2ABC-4D40-9DD2-404AB1437588}" v="497" dt="2023-10-23T14:51:56.989"/>
    <p1510:client id="{56F1DE42-D275-DA72-56DC-A8629A51F7C1}" v="218" dt="2023-09-25T20:16:55.815"/>
    <p1510:client id="{5F009CAC-665D-439F-A4D8-A520349B6D4A}" v="2129" dt="2023-09-22T22:04:59.414"/>
    <p1510:client id="{60CCE4A3-A4EA-7458-8F95-18B1D40376BE}" v="324" dt="2023-09-22T20:23:25.141"/>
    <p1510:client id="{641A62AD-8BB5-DCCE-B2C9-4C2A464E526D}" v="477" dt="2023-10-19T19:02:51.806"/>
    <p1510:client id="{6637220B-0129-46C6-9931-D46FC9D59EB2}" v="2" vWet="6" dt="2023-09-18T18:52:58.270"/>
    <p1510:client id="{66608DF7-75FA-45DF-8549-6B1B4D3141DB}" v="58" dt="2023-09-25T20:16:21.752"/>
    <p1510:client id="{75AB5AF6-8258-419C-8BBF-AFEDA428F6DF}" v="948" dt="2023-09-19T16:52:32.338"/>
    <p1510:client id="{795FD902-9623-53A5-6620-1F891B85F510}" v="38" dt="2023-09-25T20:12:22.838"/>
    <p1510:client id="{802D51FF-02B7-639F-BA2E-F4CF7307A93C}" v="139" dt="2023-09-25T19:08:53.711"/>
    <p1510:client id="{82110D68-98C9-FE0E-9373-C7CFC396C51A}" v="52" dt="2023-10-19T19:03:38.994"/>
    <p1510:client id="{875880D6-7C3D-99FB-6181-2C1188E93841}" v="163" dt="2023-09-26T14:35:51.230"/>
    <p1510:client id="{87AE85E8-1C82-F8AC-1313-194319959747}" v="11" dt="2023-09-25T20:05:22.306"/>
    <p1510:client id="{96CB5A6D-AF45-4946-847E-3D184725BAC7}" v="263" dt="2023-09-25T21:05:03.426"/>
    <p1510:client id="{98FADB86-6FAD-4048-95CF-54F194E615C8}" v="87" dt="2023-09-20T20:55:13.269"/>
    <p1510:client id="{AD9CD485-4671-4EAE-87A7-88F9EB419361}" v="93" dt="2023-09-25T20:18:09.726"/>
    <p1510:client id="{AE01DBBF-1E40-4972-AEBF-B5F42ABDD6D2}" v="16" dt="2023-09-26T15:13:46.772"/>
    <p1510:client id="{B012FC15-E5FE-F367-BDF2-79AE4882B885}" v="75" dt="2023-09-26T13:56:06.939"/>
    <p1510:client id="{C08E78F3-E9F9-8C14-3FC7-FC08A1F634B0}" v="25" dt="2023-09-25T21:59:52.880"/>
    <p1510:client id="{C965060F-DA14-4B3A-8476-311F858698A4}" v="54" dt="2023-09-25T18:08:34.956"/>
    <p1510:client id="{CB330CD1-629F-2987-38A2-6A4D25B294CF}" v="447" dt="2023-10-20T19:42:52.532"/>
    <p1510:client id="{D2DE8EC9-3C66-4658-A9F6-00E321FFCF85}" v="516" dt="2023-09-25T19:58:55.154"/>
    <p1510:client id="{DAEEFE1A-A0E3-48E5-A41B-E121A6AE0E2B}" v="1360" dt="2023-09-20T20:48:54.861"/>
    <p1510:client id="{DD0FC242-4D69-45AB-BADF-0BDFC1DF78F5}" v="6" dt="2023-10-23T13:53:43.903"/>
    <p1510:client id="{E05F9F2D-6B59-4091-B8BD-8CC45BC32607}" v="42" dt="2023-10-20T19:16:11.873"/>
    <p1510:client id="{E32626A2-DC77-4215-8785-8A5FC217BFA6}" v="18" dt="2023-09-21T23:51:40.644"/>
    <p1510:client id="{EBA2D058-4DBD-BCA1-C1DA-1A742BBB1530}" v="1819" dt="2023-10-23T15:15:05.246"/>
    <p1510:client id="{EEA5B64B-6FB3-42C0-B920-3CFB6F54648C}" v="1164" dt="2023-09-24T21:32:22.267"/>
    <p1510:client id="{EF240ACD-A323-CA17-AB6C-300C6DDE8448}" v="6" dt="2023-09-22T20:57:29.8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omments/modernComment_119_4D0C59C5.xml><?xml version="1.0" encoding="utf-8"?>
<p188:cmLst xmlns:a="http://schemas.openxmlformats.org/drawingml/2006/main" xmlns:r="http://schemas.openxmlformats.org/officeDocument/2006/relationships" xmlns:p188="http://schemas.microsoft.com/office/powerpoint/2018/8/main">
  <p188:cm id="{AEA19BF4-994E-4BE9-8BA2-6340921796F6}" authorId="{BC2B8473-F20C-4F5A-1A15-1E2E25B5DD74}" status="resolved" created="2023-07-24T18:18:03.237" complete="100000">
    <pc:sldMkLst xmlns:pc="http://schemas.microsoft.com/office/powerpoint/2013/main/command">
      <pc:docMk/>
      <pc:sldMk cId="1292655045" sldId="281"/>
    </pc:sldMkLst>
    <p188:replyLst>
      <p188:reply id="{052D24F5-57FA-44F6-9EAB-565CBB8EF526}" authorId="{BC2B8473-F20C-4F5A-1A15-1E2E25B5DD74}" created="2023-07-24T18:24:47.369">
        <p188:txBody>
          <a:bodyPr/>
          <a:lstStyle/>
          <a:p>
            <a:r>
              <a:rPr lang="en-US"/>
              <a:t>[@Solotaire, Benjamin] pics</a:t>
            </a:r>
          </a:p>
        </p188:txBody>
      </p188:reply>
      <p188:reply id="{703E7AAB-91B0-4367-95AA-D4713BDE91F3}" authorId="{BC2B8473-F20C-4F5A-1A15-1E2E25B5DD74}" created="2023-07-24T19:55:14.491">
        <p188:txBody>
          <a:bodyPr/>
          <a:lstStyle/>
          <a:p>
            <a:r>
              <a:rPr lang="en-US"/>
              <a:t>We funded a total of 105 organizations/institutions + 113 library branches (BPL, QPL, and NYPL)
Total spent between phase 1 &amp; 2: $1.7M  </a:t>
            </a:r>
          </a:p>
        </p188:txBody>
      </p188:reply>
    </p188:replyLst>
    <p188:txBody>
      <a:bodyPr/>
      <a:lstStyle/>
      <a:p>
        <a:r>
          <a:rPr lang="en-US"/>
          <a:t>add number of partners. In press media advisory. and chat </a:t>
        </a:r>
      </a:p>
    </p188:txBody>
  </p188:cm>
</p188:cmLst>
</file>

<file path=ppt/comments/modernComment_12E_8C3801BB.xml><?xml version="1.0" encoding="utf-8"?>
<p188:cmLst xmlns:a="http://schemas.openxmlformats.org/drawingml/2006/main" xmlns:r="http://schemas.openxmlformats.org/officeDocument/2006/relationships" xmlns:p188="http://schemas.microsoft.com/office/powerpoint/2018/8/main">
  <p188:cm id="{40504F17-E4EE-40D1-AB13-5693D4EEA7F0}" authorId="{BC2B8473-F20C-4F5A-1A15-1E2E25B5DD74}" status="resolved" created="2023-07-24T18:36:43.850" complete="100000">
    <ac:txMkLst xmlns:ac="http://schemas.microsoft.com/office/drawing/2013/main/command">
      <pc:docMk xmlns:pc="http://schemas.microsoft.com/office/powerpoint/2013/main/command"/>
      <pc:sldMk xmlns:pc="http://schemas.microsoft.com/office/powerpoint/2013/main/command" cId="2352480699" sldId="302"/>
      <ac:spMk id="2" creationId="{4CF1ACD5-76E5-6EF2-656A-9CCF70939F1C}"/>
      <ac:txMk cp="0" len="1">
        <ac:context len="18" hash="1914074739"/>
      </ac:txMk>
    </ac:txMkLst>
    <p188:pos x="10351128" y="264059"/>
    <p188:txBody>
      <a:bodyPr/>
      <a:lstStyle/>
      <a:p>
        <a:r>
          <a:rPr lang="en-US"/>
          <a:t>add this after reso section</a:t>
        </a:r>
      </a:p>
    </p188:txBody>
  </p188:cm>
</p188:cmLst>
</file>

<file path=ppt/comments/modernComment_150_862178CB.xml><?xml version="1.0" encoding="utf-8"?>
<p188:cmLst xmlns:a="http://schemas.openxmlformats.org/drawingml/2006/main" xmlns:r="http://schemas.openxmlformats.org/officeDocument/2006/relationships" xmlns:p188="http://schemas.microsoft.com/office/powerpoint/2018/8/main">
  <p188:cm id="{63D16EEF-1CB0-4FE3-AE96-4E9D7280BB6E}" authorId="{997D1001-E276-DD54-7539-E69951B39271}" status="resolved" created="2023-09-24T21:23:16.549" complete="100000">
    <pc:sldMkLst xmlns:pc="http://schemas.microsoft.com/office/powerpoint/2013/main/command">
      <pc:docMk/>
      <pc:sldMk cId="2250340555" sldId="336"/>
    </pc:sldMkLst>
    <p188:replyLst>
      <p188:reply id="{899627A9-3C21-4115-B749-1853AD430061}" authorId="{03082520-ADE3-59E4-15DA-2E2DBC384DCE}" created="2023-09-25T16:25:49.488">
        <p188:txBody>
          <a:bodyPr/>
          <a:lstStyle/>
          <a:p>
            <a:r>
              <a:rPr lang="en-US"/>
              <a:t>it is not, it is all the funded project. 13 Borough, 33 neighborhood</a:t>
            </a:r>
          </a:p>
        </p188:txBody>
      </p188:reply>
      <p188:reply id="{DFAB26B7-AB35-4796-9A47-F26D83018C1D}" authorId="{03082520-ADE3-59E4-15DA-2E2DBC384DCE}" created="2023-09-25T16:31:52.226">
        <p188:txBody>
          <a:bodyPr/>
          <a:lstStyle/>
          <a:p>
            <a:r>
              <a:rPr lang="en-US"/>
              <a:t>I am making edits</a:t>
            </a:r>
          </a:p>
        </p188:txBody>
      </p188:reply>
      <p188:reply id="{D65B2B7D-634C-4236-8791-E5918C0EE0DD}" authorId="{03082520-ADE3-59E4-15DA-2E2DBC384DCE}" created="2023-09-25T17:40:40.292">
        <p188:txBody>
          <a:bodyPr/>
          <a:lstStyle/>
          <a:p>
            <a:r>
              <a:rPr lang="en-US"/>
              <a:t>Done</a:t>
            </a:r>
          </a:p>
        </p188:txBody>
      </p188:reply>
    </p188:replyLst>
    <p188:txBody>
      <a:bodyPr/>
      <a:lstStyle/>
      <a:p>
        <a:r>
          <a:rPr lang="en-US"/>
          <a:t>[@Walczak, Abigail] [@Solotaire, Benjamin]  is this total just for TRIE? Can we add a similar total for borough projects?</a:t>
        </a:r>
      </a:p>
    </p188:txBody>
  </p188:cm>
  <p188:cm id="{0D524DA6-DD51-4A10-A202-EBA8191E6524}" authorId="{997D1001-E276-DD54-7539-E69951B39271}" status="resolved" created="2023-09-24T21:23:43.815" complete="100000">
    <ac:deMkLst xmlns:ac="http://schemas.microsoft.com/office/drawing/2013/main/command">
      <pc:docMk xmlns:pc="http://schemas.microsoft.com/office/powerpoint/2013/main/command"/>
      <pc:sldMk xmlns:pc="http://schemas.microsoft.com/office/powerpoint/2013/main/command" cId="2250340555" sldId="336"/>
      <ac:spMk id="3" creationId="{E1155D67-AE7A-93D3-FC06-5ABBA7D9BDFE}"/>
    </ac:deMkLst>
    <p188:txBody>
      <a:bodyPr/>
      <a:lstStyle/>
      <a:p>
        <a:r>
          <a:rPr lang="en-US"/>
          <a:t>[@Romero, Oscar] [@Lambert, Sara (Consultant)] please add link here</a:t>
        </a:r>
      </a:p>
    </p188:txBody>
  </p188:cm>
</p188:cmLst>
</file>

<file path=ppt/comments/modernComment_162_753F0A93.xml><?xml version="1.0" encoding="utf-8"?>
<p188:cmLst xmlns:a="http://schemas.openxmlformats.org/drawingml/2006/main" xmlns:r="http://schemas.openxmlformats.org/officeDocument/2006/relationships" xmlns:p188="http://schemas.microsoft.com/office/powerpoint/2018/8/main">
  <p188:cm id="{25852371-3CA7-4DB3-A8BF-17FB79F2904E}" authorId="{BC2B8473-F20C-4F5A-1A15-1E2E25B5DD74}" status="resolved" created="2023-09-25T20:56:08.529" complete="100000">
    <ac:txMkLst xmlns:ac="http://schemas.microsoft.com/office/drawing/2013/main/command">
      <pc:docMk xmlns:pc="http://schemas.microsoft.com/office/powerpoint/2013/main/command"/>
      <pc:sldMk xmlns:pc="http://schemas.microsoft.com/office/powerpoint/2013/main/command" cId="1967065747" sldId="354"/>
      <ac:spMk id="3" creationId="{D21A1657-CE35-5C1B-0FB6-F32D620AA201}"/>
      <ac:txMk cp="252">
        <ac:context len="253" hash="3390525852"/>
      </ac:txMk>
    </ac:txMkLst>
    <p188:pos x="6724650" y="1952625"/>
    <p188:replyLst>
      <p188:reply id="{A459D8C0-0A1C-4349-911D-209DD54EE62A}" authorId="{997D1001-E276-DD54-7539-E69951B39271}" created="2023-09-25T21:01:20.938">
        <p188:txBody>
          <a:bodyPr/>
          <a:lstStyle/>
          <a:p>
            <a:r>
              <a:rPr lang="en-US"/>
              <a:t>[@Brahmbhatt, Drashti] </a:t>
            </a:r>
          </a:p>
        </p188:txBody>
      </p188:reply>
      <p188:reply id="{5CBC036D-07DD-48BD-9AF6-5F61F6A4EDFF}" authorId="{03082520-ADE3-59E4-15DA-2E2DBC384DCE}" created="2023-09-25T21:02:42.741">
        <p188:txBody>
          <a:bodyPr/>
          <a:lstStyle/>
          <a:p>
            <a:r>
              <a:rPr lang="en-US"/>
              <a:t>Drashti has this info. It looks like 96 orgs have been contracted but I do not know how many applied</a:t>
            </a:r>
          </a:p>
        </p188:txBody>
      </p188:reply>
      <p188:reply id="{B48376DF-4BED-4DE5-81FB-21DDE48AFCA2}" authorId="{BC2B8473-F20C-4F5A-1A15-1E2E25B5DD74}" created="2023-09-25T21:09:17.068">
        <p188:txBody>
          <a:bodyPr/>
          <a:lstStyle/>
          <a:p>
            <a:r>
              <a:rPr lang="en-US"/>
              <a:t>[@John, Haydon (Consultant)] </a:t>
            </a:r>
          </a:p>
        </p188:txBody>
      </p188:reply>
      <p188:reply id="{2F0D57A4-F93D-4CBA-8507-75DBC3B138D5}" authorId="{DA69A53D-6308-FADB-1955-16F2A79584B3}" created="2023-09-25T21:56:10.730">
        <p188:txBody>
          <a:bodyPr/>
          <a:lstStyle/>
          <a:p>
            <a:r>
              <a:rPr lang="en-US"/>
              <a:t>[@Walczak, Abigail] 64 applications for TRIE</a:t>
            </a:r>
          </a:p>
        </p188:txBody>
      </p188:reply>
      <p188:reply id="{ED8F388E-98B7-4C01-93B4-0BAECFC7FE99}" authorId="{BC2B8473-F20C-4F5A-1A15-1E2E25B5DD74}" created="2023-09-25T21:59:52.880">
        <p188:txBody>
          <a:bodyPr/>
          <a:lstStyle/>
          <a:p>
            <a:r>
              <a:rPr lang="en-US"/>
              <a:t>[@John, Haydon (Consultant)]  TY! </a:t>
            </a:r>
          </a:p>
        </p188:txBody>
      </p188:reply>
    </p188:replyLst>
    <p188:txBody>
      <a:bodyPr/>
      <a:lstStyle/>
      <a:p>
        <a:r>
          <a:rPr lang="en-US"/>
          <a:t>[@Solotaire, Benjamin]  do we know if theres any info available on CEC received ___  number of applications and selected ___ organizations to partner on idea generation​?</a:t>
        </a:r>
      </a:p>
    </p188:txBody>
  </p188:cm>
  <p188:cm id="{86748A7F-E429-4BFA-A417-1AC7E2D22395}" authorId="{BC2B8473-F20C-4F5A-1A15-1E2E25B5DD74}" status="resolved" created="2023-10-19T16:34:47.791" complete="100000">
    <ac:txMkLst xmlns:ac="http://schemas.microsoft.com/office/drawing/2013/main/command">
      <pc:docMk xmlns:pc="http://schemas.microsoft.com/office/powerpoint/2013/main/command"/>
      <pc:sldMk xmlns:pc="http://schemas.microsoft.com/office/powerpoint/2013/main/command" cId="1967065747" sldId="354"/>
      <ac:spMk id="2" creationId="{03084EB3-D34E-F1B7-F317-6E542D949423}"/>
      <ac:txMk cp="0" len="46">
        <ac:context len="47" hash="446277530"/>
      </ac:txMk>
    </ac:txMkLst>
    <p188:pos x="9065846" y="244230"/>
    <p188:txBody>
      <a:bodyPr/>
      <a:lstStyle/>
      <a:p>
        <a:r>
          <a:rPr lang="en-US"/>
          <a:t>[@Solotaire, Benjamin] [@Brahmbhatt, Drashti] can we please get updates on IG on calendar, timeline, program updates? </a:t>
        </a:r>
      </a:p>
    </p188:txBody>
  </p188:cm>
</p188:cmLst>
</file>

<file path=ppt/comments/modernComment_168_B289AF5A.xml><?xml version="1.0" encoding="utf-8"?>
<p188:cmLst xmlns:a="http://schemas.openxmlformats.org/drawingml/2006/main" xmlns:r="http://schemas.openxmlformats.org/officeDocument/2006/relationships" xmlns:p188="http://schemas.microsoft.com/office/powerpoint/2018/8/main">
  <p188:cm id="{970405F1-53D2-445B-AA93-8B4B65D77700}" authorId="{BC2B8473-F20C-4F5A-1A15-1E2E25B5DD74}" created="2023-10-19T16:47:14.917">
    <pc:sldMkLst xmlns:pc="http://schemas.microsoft.com/office/powerpoint/2013/main/command">
      <pc:docMk/>
      <pc:sldMk cId="2995367770" sldId="360"/>
    </pc:sldMkLst>
    <p188:txBody>
      <a:bodyPr/>
      <a:lstStyle/>
      <a:p>
        <a:r>
          <a:rPr lang="en-US"/>
          <a:t>[@Daniel, Kathleen] </a:t>
        </a:r>
      </a:p>
    </p188:txBody>
  </p188:cm>
</p188:cmLst>
</file>

<file path=ppt/comments/modernComment_177_E0709B59.xml><?xml version="1.0" encoding="utf-8"?>
<p188:cmLst xmlns:a="http://schemas.openxmlformats.org/drawingml/2006/main" xmlns:r="http://schemas.openxmlformats.org/officeDocument/2006/relationships" xmlns:p188="http://schemas.microsoft.com/office/powerpoint/2018/8/main">
  <p188:cm id="{2644861D-6062-4CA8-A2AC-121189BC139F}" authorId="{BC2B8473-F20C-4F5A-1A15-1E2E25B5DD74}" status="resolved" created="2023-10-19T16:46:55.885" complete="100000">
    <ac:txMkLst xmlns:ac="http://schemas.microsoft.com/office/drawing/2013/main/command">
      <pc:docMk xmlns:pc="http://schemas.microsoft.com/office/powerpoint/2013/main/command"/>
      <pc:sldMk xmlns:pc="http://schemas.microsoft.com/office/powerpoint/2013/main/command" cId="3765476185" sldId="375"/>
      <ac:spMk id="3" creationId="{6D19ED08-7B9F-34E5-2433-7E4EBF213621}"/>
      <ac:txMk cp="0" len="20">
        <ac:context len="22" hash="2212622620"/>
      </ac:txMk>
    </ac:txMkLst>
    <p188:pos x="4083538" y="263769"/>
    <p188:txBody>
      <a:bodyPr/>
      <a:lstStyle/>
      <a:p>
        <a:r>
          <a:rPr lang="en-US"/>
          <a:t>[@Daniel, Kathleen] [@Tan-Velez, Sara (Consultant)]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915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3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6158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3516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2008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8828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4913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1606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4851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855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4083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3520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7967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4176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9418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7296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9962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6198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05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6440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1457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0324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90249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85067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12052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32085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3278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6543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3185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50450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accent1"/>
        </a:solidFill>
        <a:effectLst/>
      </p:bgPr>
    </p:bg>
    <p:spTree>
      <p:nvGrpSpPr>
        <p:cNvPr id="1" name="Shape 12"/>
        <p:cNvGrpSpPr/>
        <p:nvPr/>
      </p:nvGrpSpPr>
      <p:grpSpPr>
        <a:xfrm>
          <a:off x="0" y="0"/>
          <a:ext cx="0" cy="0"/>
          <a:chOff x="0" y="0"/>
          <a:chExt cx="0" cy="0"/>
        </a:xfrm>
      </p:grpSpPr>
      <p:sp>
        <p:nvSpPr>
          <p:cNvPr id="13" name="Google Shape;13;p2"/>
          <p:cNvSpPr/>
          <p:nvPr/>
        </p:nvSpPr>
        <p:spPr>
          <a:xfrm>
            <a:off x="8169105" y="672122"/>
            <a:ext cx="959708" cy="9619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2"/>
          <p:cNvSpPr txBox="1">
            <a:spLocks noGrp="1"/>
          </p:cNvSpPr>
          <p:nvPr>
            <p:ph type="ctrTitle"/>
          </p:nvPr>
        </p:nvSpPr>
        <p:spPr>
          <a:xfrm>
            <a:off x="8051538" y="909505"/>
            <a:ext cx="3657136" cy="3082111"/>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000"/>
              <a:buFont typeface="Verdana"/>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 name="Google Shape;15;p2"/>
          <p:cNvPicPr preferRelativeResize="0"/>
          <p:nvPr/>
        </p:nvPicPr>
        <p:blipFill rotWithShape="1">
          <a:blip r:embed="rId2">
            <a:alphaModFix/>
          </a:blip>
          <a:srcRect/>
          <a:stretch/>
        </p:blipFill>
        <p:spPr>
          <a:xfrm>
            <a:off x="8092968" y="5220155"/>
            <a:ext cx="2931888" cy="865334"/>
          </a:xfrm>
          <a:prstGeom prst="rect">
            <a:avLst/>
          </a:prstGeom>
          <a:noFill/>
          <a:ln>
            <a:noFill/>
          </a:ln>
        </p:spPr>
      </p:pic>
      <p:pic>
        <p:nvPicPr>
          <p:cNvPr id="16" name="Google Shape;16;p2"/>
          <p:cNvPicPr preferRelativeResize="0"/>
          <p:nvPr/>
        </p:nvPicPr>
        <p:blipFill rotWithShape="1">
          <a:blip r:embed="rId3">
            <a:alphaModFix/>
          </a:blip>
          <a:srcRect/>
          <a:stretch/>
        </p:blipFill>
        <p:spPr>
          <a:xfrm>
            <a:off x="8103478" y="4365130"/>
            <a:ext cx="2725317" cy="879534"/>
          </a:xfrm>
          <a:prstGeom prst="rect">
            <a:avLst/>
          </a:prstGeom>
          <a:noFill/>
          <a:ln>
            <a:noFill/>
          </a:ln>
        </p:spPr>
      </p:pic>
      <p:sp>
        <p:nvSpPr>
          <p:cNvPr id="17" name="Google Shape;17;p2"/>
          <p:cNvSpPr txBox="1"/>
          <p:nvPr/>
        </p:nvSpPr>
        <p:spPr>
          <a:xfrm>
            <a:off x="8106045" y="6173058"/>
            <a:ext cx="3184634" cy="37196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400" b="0" i="0" u="none" strike="noStrike" cap="none">
                <a:solidFill>
                  <a:schemeClr val="dk1"/>
                </a:solidFill>
                <a:latin typeface="Verdana"/>
                <a:ea typeface="Verdana"/>
                <a:cs typeface="Verdana"/>
                <a:sym typeface="Verdana"/>
              </a:rPr>
              <a:t>@NYCCEC  |  nyc.gov/cec</a:t>
            </a:r>
            <a:endParaRPr sz="1400" b="0" i="0" u="none" strike="noStrike" cap="none">
              <a:solidFill>
                <a:schemeClr val="dk1"/>
              </a:solidFill>
              <a:latin typeface="Verdana"/>
              <a:ea typeface="Verdana"/>
              <a:cs typeface="Verdana"/>
              <a:sym typeface="Verdana"/>
            </a:endParaRPr>
          </a:p>
        </p:txBody>
      </p:sp>
      <p:sp>
        <p:nvSpPr>
          <p:cNvPr id="18" name="Google Shape;18;p2"/>
          <p:cNvSpPr>
            <a:spLocks noGrp="1"/>
          </p:cNvSpPr>
          <p:nvPr>
            <p:ph type="pic" idx="2"/>
          </p:nvPr>
        </p:nvSpPr>
        <p:spPr>
          <a:xfrm>
            <a:off x="483326" y="390974"/>
            <a:ext cx="6936378" cy="6076052"/>
          </a:xfrm>
          <a:prstGeom prst="roundRect">
            <a:avLst>
              <a:gd name="adj" fmla="val 16667"/>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Right">
  <p:cSld name="Image Right">
    <p:spTree>
      <p:nvGrpSpPr>
        <p:cNvPr id="1" name="Shape 60"/>
        <p:cNvGrpSpPr/>
        <p:nvPr/>
      </p:nvGrpSpPr>
      <p:grpSpPr>
        <a:xfrm>
          <a:off x="0" y="0"/>
          <a:ext cx="0" cy="0"/>
          <a:chOff x="0" y="0"/>
          <a:chExt cx="0" cy="0"/>
        </a:xfrm>
      </p:grpSpPr>
      <p:pic>
        <p:nvPicPr>
          <p:cNvPr id="61" name="Google Shape;61;p11"/>
          <p:cNvPicPr preferRelativeResize="0"/>
          <p:nvPr/>
        </p:nvPicPr>
        <p:blipFill rotWithShape="1">
          <a:blip r:embed="rId2">
            <a:alphaModFix/>
          </a:blip>
          <a:srcRect/>
          <a:stretch/>
        </p:blipFill>
        <p:spPr>
          <a:xfrm>
            <a:off x="10758213" y="6116594"/>
            <a:ext cx="998212" cy="338609"/>
          </a:xfrm>
          <a:prstGeom prst="rect">
            <a:avLst/>
          </a:prstGeom>
          <a:noFill/>
          <a:ln>
            <a:noFill/>
          </a:ln>
        </p:spPr>
      </p:pic>
      <p:sp>
        <p:nvSpPr>
          <p:cNvPr id="62" name="Google Shape;62;p11"/>
          <p:cNvSpPr/>
          <p:nvPr/>
        </p:nvSpPr>
        <p:spPr>
          <a:xfrm>
            <a:off x="0" y="0"/>
            <a:ext cx="247134" cy="6858000"/>
          </a:xfrm>
          <a:prstGeom prst="rect">
            <a:avLst/>
          </a:prstGeom>
          <a:solidFill>
            <a:srgbClr val="FFD9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3" name="Google Shape;63;p11"/>
          <p:cNvSpPr/>
          <p:nvPr/>
        </p:nvSpPr>
        <p:spPr>
          <a:xfrm>
            <a:off x="1123428" y="767065"/>
            <a:ext cx="959708" cy="70026"/>
          </a:xfrm>
          <a:prstGeom prst="rect">
            <a:avLst/>
          </a:prstGeom>
          <a:solidFill>
            <a:srgbClr val="FFD9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 name="Google Shape;64;p11"/>
          <p:cNvSpPr txBox="1">
            <a:spLocks noGrp="1"/>
          </p:cNvSpPr>
          <p:nvPr>
            <p:ph type="body" idx="1"/>
          </p:nvPr>
        </p:nvSpPr>
        <p:spPr>
          <a:xfrm>
            <a:off x="1006468" y="2026243"/>
            <a:ext cx="5370784" cy="3609007"/>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2200"/>
              <a:buNone/>
              <a:defRPr sz="2200"/>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15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1"/>
          <p:cNvSpPr>
            <a:spLocks noGrp="1"/>
          </p:cNvSpPr>
          <p:nvPr>
            <p:ph type="pic" idx="2"/>
          </p:nvPr>
        </p:nvSpPr>
        <p:spPr>
          <a:xfrm>
            <a:off x="6882791" y="731838"/>
            <a:ext cx="4487863" cy="4811712"/>
          </a:xfrm>
          <a:prstGeom prst="roundRect">
            <a:avLst>
              <a:gd name="adj" fmla="val 16667"/>
            </a:avLst>
          </a:prstGeom>
          <a:noFill/>
          <a:ln>
            <a:noFill/>
          </a:ln>
        </p:spPr>
      </p:sp>
      <p:sp>
        <p:nvSpPr>
          <p:cNvPr id="66" name="Google Shape;66;p11"/>
          <p:cNvSpPr txBox="1">
            <a:spLocks noGrp="1"/>
          </p:cNvSpPr>
          <p:nvPr>
            <p:ph type="body" idx="3"/>
          </p:nvPr>
        </p:nvSpPr>
        <p:spPr>
          <a:xfrm>
            <a:off x="972335" y="998005"/>
            <a:ext cx="5370784" cy="73140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3400"/>
              <a:buNone/>
              <a:defRPr sz="3400" b="1"/>
            </a:lvl1pPr>
            <a:lvl2pPr marL="914400" lvl="1" indent="-444500" algn="l">
              <a:lnSpc>
                <a:spcPct val="150000"/>
              </a:lnSpc>
              <a:spcBef>
                <a:spcPts val="500"/>
              </a:spcBef>
              <a:spcAft>
                <a:spcPts val="0"/>
              </a:spcAft>
              <a:buClr>
                <a:schemeClr val="dk1"/>
              </a:buClr>
              <a:buSzPts val="3400"/>
              <a:buChar char="•"/>
              <a:defRPr sz="3400"/>
            </a:lvl2pPr>
            <a:lvl3pPr marL="1371600" lvl="2" indent="-444500" algn="l">
              <a:lnSpc>
                <a:spcPct val="150000"/>
              </a:lnSpc>
              <a:spcBef>
                <a:spcPts val="500"/>
              </a:spcBef>
              <a:spcAft>
                <a:spcPts val="0"/>
              </a:spcAft>
              <a:buClr>
                <a:schemeClr val="dk1"/>
              </a:buClr>
              <a:buSzPts val="3400"/>
              <a:buChar char="•"/>
              <a:defRPr sz="3400"/>
            </a:lvl3pPr>
            <a:lvl4pPr marL="1828800" lvl="3" indent="-444500" algn="l">
              <a:lnSpc>
                <a:spcPct val="90000"/>
              </a:lnSpc>
              <a:spcBef>
                <a:spcPts val="500"/>
              </a:spcBef>
              <a:spcAft>
                <a:spcPts val="0"/>
              </a:spcAft>
              <a:buClr>
                <a:schemeClr val="dk1"/>
              </a:buClr>
              <a:buSzPts val="3400"/>
              <a:buChar char="•"/>
              <a:defRPr sz="3400"/>
            </a:lvl4pPr>
            <a:lvl5pPr marL="2286000" lvl="4" indent="-444500" algn="l">
              <a:lnSpc>
                <a:spcPct val="90000"/>
              </a:lnSpc>
              <a:spcBef>
                <a:spcPts val="500"/>
              </a:spcBef>
              <a:spcAft>
                <a:spcPts val="0"/>
              </a:spcAft>
              <a:buClr>
                <a:schemeClr val="dk1"/>
              </a:buClr>
              <a:buSzPts val="3400"/>
              <a:buChar char="•"/>
              <a:defRPr sz="3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nd">
  <p:cSld name="End">
    <p:bg>
      <p:bgPr>
        <a:blipFill>
          <a:blip r:embed="rId2">
            <a:alphaModFix/>
          </a:blip>
          <a:stretch>
            <a:fillRect/>
          </a:stretch>
        </a:blipFill>
        <a:effectLst/>
      </p:bgPr>
    </p:bg>
    <p:spTree>
      <p:nvGrpSpPr>
        <p:cNvPr id="1" name="Shape 67"/>
        <p:cNvGrpSpPr/>
        <p:nvPr/>
      </p:nvGrpSpPr>
      <p:grpSpPr>
        <a:xfrm>
          <a:off x="0" y="0"/>
          <a:ext cx="0" cy="0"/>
          <a:chOff x="0" y="0"/>
          <a:chExt cx="0" cy="0"/>
        </a:xfrm>
      </p:grpSpPr>
      <p:grpSp>
        <p:nvGrpSpPr>
          <p:cNvPr id="68" name="Google Shape;68;p12"/>
          <p:cNvGrpSpPr/>
          <p:nvPr/>
        </p:nvGrpSpPr>
        <p:grpSpPr>
          <a:xfrm>
            <a:off x="2824441" y="3457908"/>
            <a:ext cx="6585159" cy="1303331"/>
            <a:chOff x="3532486" y="4866290"/>
            <a:chExt cx="4726514" cy="935469"/>
          </a:xfrm>
        </p:grpSpPr>
        <p:pic>
          <p:nvPicPr>
            <p:cNvPr id="69" name="Google Shape;69;p12"/>
            <p:cNvPicPr preferRelativeResize="0"/>
            <p:nvPr/>
          </p:nvPicPr>
          <p:blipFill rotWithShape="1">
            <a:blip r:embed="rId3">
              <a:alphaModFix/>
            </a:blip>
            <a:srcRect/>
            <a:stretch/>
          </p:blipFill>
          <p:spPr>
            <a:xfrm>
              <a:off x="5327112" y="4866290"/>
              <a:ext cx="2931888" cy="865334"/>
            </a:xfrm>
            <a:prstGeom prst="rect">
              <a:avLst/>
            </a:prstGeom>
            <a:noFill/>
            <a:ln>
              <a:noFill/>
            </a:ln>
          </p:spPr>
        </p:pic>
        <p:pic>
          <p:nvPicPr>
            <p:cNvPr id="70" name="Google Shape;70;p12"/>
            <p:cNvPicPr preferRelativeResize="0"/>
            <p:nvPr/>
          </p:nvPicPr>
          <p:blipFill rotWithShape="1">
            <a:blip r:embed="rId4">
              <a:alphaModFix/>
            </a:blip>
            <a:srcRect/>
            <a:stretch/>
          </p:blipFill>
          <p:spPr>
            <a:xfrm>
              <a:off x="3532486" y="4936425"/>
              <a:ext cx="1645353" cy="865334"/>
            </a:xfrm>
            <a:prstGeom prst="rect">
              <a:avLst/>
            </a:prstGeom>
            <a:noFill/>
            <a:ln>
              <a:noFill/>
            </a:ln>
          </p:spPr>
        </p:pic>
      </p:grpSp>
      <p:sp>
        <p:nvSpPr>
          <p:cNvPr id="71" name="Google Shape;71;p12"/>
          <p:cNvSpPr txBox="1"/>
          <p:nvPr/>
        </p:nvSpPr>
        <p:spPr>
          <a:xfrm>
            <a:off x="4503683" y="4877457"/>
            <a:ext cx="3184634" cy="37196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400" b="0" i="0" u="none" strike="noStrike" cap="none">
                <a:solidFill>
                  <a:schemeClr val="dk1"/>
                </a:solidFill>
                <a:latin typeface="Verdana"/>
                <a:ea typeface="Verdana"/>
                <a:cs typeface="Verdana"/>
                <a:sym typeface="Verdana"/>
              </a:rPr>
              <a:t>@NYCCEC  |  nyc.gov/cec</a:t>
            </a:r>
            <a:endParaRPr sz="1400" b="0" i="0" u="none" strike="noStrike" cap="none">
              <a:solidFill>
                <a:schemeClr val="dk1"/>
              </a:solidFill>
              <a:latin typeface="Verdana"/>
              <a:ea typeface="Verdana"/>
              <a:cs typeface="Verdana"/>
              <a:sym typeface="Verdana"/>
            </a:endParaRPr>
          </a:p>
        </p:txBody>
      </p:sp>
      <p:sp>
        <p:nvSpPr>
          <p:cNvPr id="72" name="Google Shape;72;p12"/>
          <p:cNvSpPr txBox="1">
            <a:spLocks noGrp="1"/>
          </p:cNvSpPr>
          <p:nvPr>
            <p:ph type="title"/>
          </p:nvPr>
        </p:nvSpPr>
        <p:spPr>
          <a:xfrm>
            <a:off x="838200" y="2010731"/>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7200"/>
              <a:buFont typeface="Verdana"/>
              <a:buNone/>
              <a:defRPr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Gradient">
  <p:cSld name="Section Header Gradient">
    <p:bg>
      <p:bgPr>
        <a:blipFill>
          <a:blip r:embed="rId2">
            <a:alphaModFix/>
          </a:blip>
          <a:stretch>
            <a:fillRect/>
          </a:stretch>
        </a:blipFill>
        <a:effectLst/>
      </p:bgPr>
    </p:bg>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3">
            <a:alphaModFix/>
          </a:blip>
          <a:srcRect/>
          <a:stretch/>
        </p:blipFill>
        <p:spPr>
          <a:xfrm>
            <a:off x="10758213" y="6116594"/>
            <a:ext cx="998212" cy="338609"/>
          </a:xfrm>
          <a:prstGeom prst="rect">
            <a:avLst/>
          </a:prstGeom>
          <a:noFill/>
          <a:ln>
            <a:noFill/>
          </a:ln>
        </p:spPr>
      </p:pic>
      <p:sp>
        <p:nvSpPr>
          <p:cNvPr id="21" name="Google Shape;21;p3"/>
          <p:cNvSpPr txBox="1">
            <a:spLocks noGrp="1"/>
          </p:cNvSpPr>
          <p:nvPr>
            <p:ph type="title"/>
          </p:nvPr>
        </p:nvSpPr>
        <p:spPr>
          <a:xfrm>
            <a:off x="838200" y="2766219"/>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7200"/>
              <a:buFont typeface="Verdana"/>
              <a:buNone/>
              <a:defRPr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Solid">
  <p:cSld name="Section Header Solid">
    <p:bg>
      <p:bgPr>
        <a:solidFill>
          <a:schemeClr val="accent1"/>
        </a:solidFill>
        <a:effectLst/>
      </p:bgPr>
    </p:bg>
    <p:spTree>
      <p:nvGrpSpPr>
        <p:cNvPr id="1" name="Shape 22"/>
        <p:cNvGrpSpPr/>
        <p:nvPr/>
      </p:nvGrpSpPr>
      <p:grpSpPr>
        <a:xfrm>
          <a:off x="0" y="0"/>
          <a:ext cx="0" cy="0"/>
          <a:chOff x="0" y="0"/>
          <a:chExt cx="0" cy="0"/>
        </a:xfrm>
      </p:grpSpPr>
      <p:pic>
        <p:nvPicPr>
          <p:cNvPr id="23" name="Google Shape;23;p4"/>
          <p:cNvPicPr preferRelativeResize="0"/>
          <p:nvPr/>
        </p:nvPicPr>
        <p:blipFill rotWithShape="1">
          <a:blip r:embed="rId2">
            <a:alphaModFix/>
          </a:blip>
          <a:srcRect/>
          <a:stretch/>
        </p:blipFill>
        <p:spPr>
          <a:xfrm>
            <a:off x="10758213" y="6116594"/>
            <a:ext cx="998212" cy="338609"/>
          </a:xfrm>
          <a:prstGeom prst="rect">
            <a:avLst/>
          </a:prstGeom>
          <a:noFill/>
          <a:ln>
            <a:noFill/>
          </a:ln>
        </p:spPr>
      </p:pic>
      <p:sp>
        <p:nvSpPr>
          <p:cNvPr id="24" name="Google Shape;24;p4"/>
          <p:cNvSpPr txBox="1">
            <a:spLocks noGrp="1"/>
          </p:cNvSpPr>
          <p:nvPr>
            <p:ph type="title"/>
          </p:nvPr>
        </p:nvSpPr>
        <p:spPr>
          <a:xfrm>
            <a:off x="838200" y="2766219"/>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7200"/>
              <a:buFont typeface="Verdana"/>
              <a:buNone/>
              <a:defRPr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Only">
  <p:cSld name="Image Only">
    <p:bg>
      <p:bgPr>
        <a:solidFill>
          <a:schemeClr val="accent1"/>
        </a:solidFill>
        <a:effectLst/>
      </p:bgPr>
    </p:bg>
    <p:spTree>
      <p:nvGrpSpPr>
        <p:cNvPr id="1" name="Shape 25"/>
        <p:cNvGrpSpPr/>
        <p:nvPr/>
      </p:nvGrpSpPr>
      <p:grpSpPr>
        <a:xfrm>
          <a:off x="0" y="0"/>
          <a:ext cx="0" cy="0"/>
          <a:chOff x="0" y="0"/>
          <a:chExt cx="0" cy="0"/>
        </a:xfrm>
      </p:grpSpPr>
      <p:sp>
        <p:nvSpPr>
          <p:cNvPr id="26" name="Google Shape;26;p5"/>
          <p:cNvSpPr>
            <a:spLocks noGrp="1"/>
          </p:cNvSpPr>
          <p:nvPr>
            <p:ph type="pic" idx="2"/>
          </p:nvPr>
        </p:nvSpPr>
        <p:spPr>
          <a:xfrm>
            <a:off x="149225" y="138113"/>
            <a:ext cx="11876088" cy="6592887"/>
          </a:xfrm>
          <a:prstGeom prst="roundRect">
            <a:avLst>
              <a:gd name="adj" fmla="val 16667"/>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27"/>
        <p:cNvGrpSpPr/>
        <p:nvPr/>
      </p:nvGrpSpPr>
      <p:grpSpPr>
        <a:xfrm>
          <a:off x="0" y="0"/>
          <a:ext cx="0" cy="0"/>
          <a:chOff x="0" y="0"/>
          <a:chExt cx="0" cy="0"/>
        </a:xfrm>
      </p:grpSpPr>
      <p:pic>
        <p:nvPicPr>
          <p:cNvPr id="28" name="Google Shape;28;p6"/>
          <p:cNvPicPr preferRelativeResize="0"/>
          <p:nvPr/>
        </p:nvPicPr>
        <p:blipFill rotWithShape="1">
          <a:blip r:embed="rId2">
            <a:alphaModFix/>
          </a:blip>
          <a:srcRect/>
          <a:stretch/>
        </p:blipFill>
        <p:spPr>
          <a:xfrm>
            <a:off x="10758213" y="6116594"/>
            <a:ext cx="998212" cy="338609"/>
          </a:xfrm>
          <a:prstGeom prst="rect">
            <a:avLst/>
          </a:prstGeom>
          <a:noFill/>
          <a:ln>
            <a:noFill/>
          </a:ln>
        </p:spPr>
      </p:pic>
      <p:sp>
        <p:nvSpPr>
          <p:cNvPr id="29" name="Google Shape;29;p6"/>
          <p:cNvSpPr/>
          <p:nvPr/>
        </p:nvSpPr>
        <p:spPr>
          <a:xfrm>
            <a:off x="1951192" y="787513"/>
            <a:ext cx="959708" cy="70026"/>
          </a:xfrm>
          <a:prstGeom prst="rect">
            <a:avLst/>
          </a:prstGeom>
          <a:solidFill>
            <a:srgbClr val="FFD9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6"/>
          <p:cNvSpPr/>
          <p:nvPr/>
        </p:nvSpPr>
        <p:spPr>
          <a:xfrm>
            <a:off x="0" y="0"/>
            <a:ext cx="247134" cy="6858000"/>
          </a:xfrm>
          <a:prstGeom prst="rect">
            <a:avLst/>
          </a:prstGeom>
          <a:solidFill>
            <a:srgbClr val="FFD9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6"/>
          <p:cNvSpPr txBox="1">
            <a:spLocks noGrp="1"/>
          </p:cNvSpPr>
          <p:nvPr>
            <p:ph type="body" idx="1"/>
          </p:nvPr>
        </p:nvSpPr>
        <p:spPr>
          <a:xfrm>
            <a:off x="1814513" y="2245970"/>
            <a:ext cx="8020603" cy="3330575"/>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2400"/>
              <a:buNone/>
              <a:defRPr sz="2400"/>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15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1804574" y="923651"/>
            <a:ext cx="8020050" cy="1093788"/>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3400"/>
              <a:buNone/>
              <a:defRPr sz="3400" b="1"/>
            </a:lvl1pPr>
            <a:lvl2pPr marL="914400" lvl="1" indent="-444500" algn="l">
              <a:lnSpc>
                <a:spcPct val="150000"/>
              </a:lnSpc>
              <a:spcBef>
                <a:spcPts val="500"/>
              </a:spcBef>
              <a:spcAft>
                <a:spcPts val="0"/>
              </a:spcAft>
              <a:buClr>
                <a:schemeClr val="dk1"/>
              </a:buClr>
              <a:buSzPts val="3400"/>
              <a:buChar char="•"/>
              <a:defRPr sz="3400"/>
            </a:lvl2pPr>
            <a:lvl3pPr marL="1371600" lvl="2" indent="-444500" algn="l">
              <a:lnSpc>
                <a:spcPct val="150000"/>
              </a:lnSpc>
              <a:spcBef>
                <a:spcPts val="500"/>
              </a:spcBef>
              <a:spcAft>
                <a:spcPts val="0"/>
              </a:spcAft>
              <a:buClr>
                <a:schemeClr val="dk1"/>
              </a:buClr>
              <a:buSzPts val="3400"/>
              <a:buChar char="•"/>
              <a:defRPr sz="3400"/>
            </a:lvl3pPr>
            <a:lvl4pPr marL="1828800" lvl="3" indent="-444500" algn="l">
              <a:lnSpc>
                <a:spcPct val="90000"/>
              </a:lnSpc>
              <a:spcBef>
                <a:spcPts val="500"/>
              </a:spcBef>
              <a:spcAft>
                <a:spcPts val="0"/>
              </a:spcAft>
              <a:buClr>
                <a:schemeClr val="dk1"/>
              </a:buClr>
              <a:buSzPts val="3400"/>
              <a:buChar char="•"/>
              <a:defRPr sz="3400"/>
            </a:lvl4pPr>
            <a:lvl5pPr marL="2286000" lvl="4" indent="-444500" algn="l">
              <a:lnSpc>
                <a:spcPct val="90000"/>
              </a:lnSpc>
              <a:spcBef>
                <a:spcPts val="500"/>
              </a:spcBef>
              <a:spcAft>
                <a:spcPts val="0"/>
              </a:spcAft>
              <a:buClr>
                <a:schemeClr val="dk1"/>
              </a:buClr>
              <a:buSzPts val="3400"/>
              <a:buChar char="•"/>
              <a:defRPr sz="3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ed List">
  <p:cSld name="Numbered List">
    <p:spTree>
      <p:nvGrpSpPr>
        <p:cNvPr id="1" name="Shape 36"/>
        <p:cNvGrpSpPr/>
        <p:nvPr/>
      </p:nvGrpSpPr>
      <p:grpSpPr>
        <a:xfrm>
          <a:off x="0" y="0"/>
          <a:ext cx="0" cy="0"/>
          <a:chOff x="0" y="0"/>
          <a:chExt cx="0" cy="0"/>
        </a:xfrm>
      </p:grpSpPr>
      <p:sp>
        <p:nvSpPr>
          <p:cNvPr id="37" name="Google Shape;37;p8"/>
          <p:cNvSpPr/>
          <p:nvPr/>
        </p:nvSpPr>
        <p:spPr>
          <a:xfrm>
            <a:off x="0" y="0"/>
            <a:ext cx="4754880" cy="6858000"/>
          </a:xfrm>
          <a:prstGeom prst="rect">
            <a:avLst/>
          </a:prstGeom>
          <a:solidFill>
            <a:srgbClr val="FFD9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8"/>
          <p:cNvSpPr txBox="1">
            <a:spLocks noGrp="1"/>
          </p:cNvSpPr>
          <p:nvPr>
            <p:ph type="ctrTitle"/>
          </p:nvPr>
        </p:nvSpPr>
        <p:spPr>
          <a:xfrm>
            <a:off x="652677" y="1386330"/>
            <a:ext cx="3514374" cy="37865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Verdana"/>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9" name="Google Shape;39;p8"/>
          <p:cNvPicPr preferRelativeResize="0"/>
          <p:nvPr/>
        </p:nvPicPr>
        <p:blipFill rotWithShape="1">
          <a:blip r:embed="rId2">
            <a:alphaModFix/>
          </a:blip>
          <a:srcRect/>
          <a:stretch/>
        </p:blipFill>
        <p:spPr>
          <a:xfrm>
            <a:off x="10758213" y="6116594"/>
            <a:ext cx="998212" cy="338609"/>
          </a:xfrm>
          <a:prstGeom prst="rect">
            <a:avLst/>
          </a:prstGeom>
          <a:noFill/>
          <a:ln>
            <a:noFill/>
          </a:ln>
        </p:spPr>
      </p:pic>
      <p:sp>
        <p:nvSpPr>
          <p:cNvPr id="40" name="Google Shape;40;p8"/>
          <p:cNvSpPr/>
          <p:nvPr/>
        </p:nvSpPr>
        <p:spPr>
          <a:xfrm>
            <a:off x="5355772" y="1188720"/>
            <a:ext cx="979714" cy="979714"/>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dk1"/>
                </a:solidFill>
                <a:latin typeface="Verdana"/>
                <a:ea typeface="Verdana"/>
                <a:cs typeface="Verdana"/>
                <a:sym typeface="Verdana"/>
              </a:rPr>
              <a:t>1</a:t>
            </a:r>
            <a:endParaRPr/>
          </a:p>
        </p:txBody>
      </p:sp>
      <p:sp>
        <p:nvSpPr>
          <p:cNvPr id="41" name="Google Shape;41;p8"/>
          <p:cNvSpPr/>
          <p:nvPr/>
        </p:nvSpPr>
        <p:spPr>
          <a:xfrm>
            <a:off x="5403670" y="2939143"/>
            <a:ext cx="979714" cy="979714"/>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dk1"/>
                </a:solidFill>
                <a:latin typeface="Verdana"/>
                <a:ea typeface="Verdana"/>
                <a:cs typeface="Verdana"/>
                <a:sym typeface="Verdana"/>
              </a:rPr>
              <a:t>2</a:t>
            </a:r>
            <a:endParaRPr/>
          </a:p>
        </p:txBody>
      </p:sp>
      <p:sp>
        <p:nvSpPr>
          <p:cNvPr id="42" name="Google Shape;42;p8"/>
          <p:cNvSpPr/>
          <p:nvPr/>
        </p:nvSpPr>
        <p:spPr>
          <a:xfrm>
            <a:off x="5403670" y="4689566"/>
            <a:ext cx="979714" cy="979714"/>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dk1"/>
                </a:solidFill>
                <a:latin typeface="Verdana"/>
                <a:ea typeface="Verdana"/>
                <a:cs typeface="Verdana"/>
                <a:sym typeface="Verdana"/>
              </a:rPr>
              <a:t>3</a:t>
            </a:r>
            <a:endParaRPr/>
          </a:p>
        </p:txBody>
      </p:sp>
      <p:sp>
        <p:nvSpPr>
          <p:cNvPr id="43" name="Google Shape;43;p8"/>
          <p:cNvSpPr txBox="1">
            <a:spLocks noGrp="1"/>
          </p:cNvSpPr>
          <p:nvPr>
            <p:ph type="body" idx="1"/>
          </p:nvPr>
        </p:nvSpPr>
        <p:spPr>
          <a:xfrm>
            <a:off x="6643688" y="1188719"/>
            <a:ext cx="4233419" cy="97971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Clr>
                <a:schemeClr val="dk1"/>
              </a:buClr>
              <a:buSzPts val="1800"/>
              <a:buNone/>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15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8"/>
          <p:cNvSpPr txBox="1">
            <a:spLocks noGrp="1"/>
          </p:cNvSpPr>
          <p:nvPr>
            <p:ph type="body" idx="2"/>
          </p:nvPr>
        </p:nvSpPr>
        <p:spPr>
          <a:xfrm>
            <a:off x="6634202" y="2914738"/>
            <a:ext cx="4233419" cy="97971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Clr>
                <a:schemeClr val="dk1"/>
              </a:buClr>
              <a:buSzPts val="1800"/>
              <a:buNone/>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15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8"/>
          <p:cNvSpPr txBox="1">
            <a:spLocks noGrp="1"/>
          </p:cNvSpPr>
          <p:nvPr>
            <p:ph type="body" idx="3"/>
          </p:nvPr>
        </p:nvSpPr>
        <p:spPr>
          <a:xfrm>
            <a:off x="6612935" y="4651390"/>
            <a:ext cx="4233419" cy="97971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Clr>
                <a:schemeClr val="dk1"/>
              </a:buClr>
              <a:buSzPts val="1800"/>
              <a:buNone/>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15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Left">
  <p:cSld name="Image Left">
    <p:spTree>
      <p:nvGrpSpPr>
        <p:cNvPr id="1" name="Shape 46"/>
        <p:cNvGrpSpPr/>
        <p:nvPr/>
      </p:nvGrpSpPr>
      <p:grpSpPr>
        <a:xfrm>
          <a:off x="0" y="0"/>
          <a:ext cx="0" cy="0"/>
          <a:chOff x="0" y="0"/>
          <a:chExt cx="0" cy="0"/>
        </a:xfrm>
      </p:grpSpPr>
      <p:pic>
        <p:nvPicPr>
          <p:cNvPr id="47" name="Google Shape;47;p9"/>
          <p:cNvPicPr preferRelativeResize="0"/>
          <p:nvPr/>
        </p:nvPicPr>
        <p:blipFill rotWithShape="1">
          <a:blip r:embed="rId2">
            <a:alphaModFix/>
          </a:blip>
          <a:srcRect/>
          <a:stretch/>
        </p:blipFill>
        <p:spPr>
          <a:xfrm>
            <a:off x="10758213" y="6116594"/>
            <a:ext cx="998212" cy="338609"/>
          </a:xfrm>
          <a:prstGeom prst="rect">
            <a:avLst/>
          </a:prstGeom>
          <a:noFill/>
          <a:ln>
            <a:noFill/>
          </a:ln>
        </p:spPr>
      </p:pic>
      <p:sp>
        <p:nvSpPr>
          <p:cNvPr id="48" name="Google Shape;48;p9"/>
          <p:cNvSpPr/>
          <p:nvPr/>
        </p:nvSpPr>
        <p:spPr>
          <a:xfrm>
            <a:off x="0" y="0"/>
            <a:ext cx="247134" cy="6858000"/>
          </a:xfrm>
          <a:prstGeom prst="rect">
            <a:avLst/>
          </a:prstGeom>
          <a:solidFill>
            <a:srgbClr val="FFD9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 name="Google Shape;49;p9"/>
          <p:cNvSpPr/>
          <p:nvPr/>
        </p:nvSpPr>
        <p:spPr>
          <a:xfrm>
            <a:off x="6234906" y="767065"/>
            <a:ext cx="959708" cy="70026"/>
          </a:xfrm>
          <a:prstGeom prst="rect">
            <a:avLst/>
          </a:prstGeom>
          <a:solidFill>
            <a:srgbClr val="FFD9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 name="Google Shape;50;p9"/>
          <p:cNvSpPr txBox="1">
            <a:spLocks noGrp="1"/>
          </p:cNvSpPr>
          <p:nvPr>
            <p:ph type="body" idx="1"/>
          </p:nvPr>
        </p:nvSpPr>
        <p:spPr>
          <a:xfrm>
            <a:off x="6138531" y="2026243"/>
            <a:ext cx="5370784" cy="3609007"/>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2200"/>
              <a:buNone/>
              <a:defRPr sz="2200"/>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15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9"/>
          <p:cNvSpPr>
            <a:spLocks noGrp="1"/>
          </p:cNvSpPr>
          <p:nvPr>
            <p:ph type="pic" idx="2"/>
          </p:nvPr>
        </p:nvSpPr>
        <p:spPr>
          <a:xfrm>
            <a:off x="952500" y="731838"/>
            <a:ext cx="4487863" cy="4811712"/>
          </a:xfrm>
          <a:prstGeom prst="roundRect">
            <a:avLst>
              <a:gd name="adj" fmla="val 16667"/>
            </a:avLst>
          </a:prstGeom>
          <a:noFill/>
          <a:ln>
            <a:noFill/>
          </a:ln>
        </p:spPr>
      </p:sp>
      <p:sp>
        <p:nvSpPr>
          <p:cNvPr id="52" name="Google Shape;52;p9"/>
          <p:cNvSpPr txBox="1">
            <a:spLocks noGrp="1"/>
          </p:cNvSpPr>
          <p:nvPr>
            <p:ph type="body" idx="3"/>
          </p:nvPr>
        </p:nvSpPr>
        <p:spPr>
          <a:xfrm>
            <a:off x="6105939" y="998005"/>
            <a:ext cx="5370784" cy="73140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3400"/>
              <a:buNone/>
              <a:defRPr sz="3400" b="1"/>
            </a:lvl1pPr>
            <a:lvl2pPr marL="914400" lvl="1" indent="-444500" algn="l">
              <a:lnSpc>
                <a:spcPct val="150000"/>
              </a:lnSpc>
              <a:spcBef>
                <a:spcPts val="500"/>
              </a:spcBef>
              <a:spcAft>
                <a:spcPts val="0"/>
              </a:spcAft>
              <a:buClr>
                <a:schemeClr val="dk1"/>
              </a:buClr>
              <a:buSzPts val="3400"/>
              <a:buChar char="•"/>
              <a:defRPr sz="3400"/>
            </a:lvl2pPr>
            <a:lvl3pPr marL="1371600" lvl="2" indent="-444500" algn="l">
              <a:lnSpc>
                <a:spcPct val="150000"/>
              </a:lnSpc>
              <a:spcBef>
                <a:spcPts val="500"/>
              </a:spcBef>
              <a:spcAft>
                <a:spcPts val="0"/>
              </a:spcAft>
              <a:buClr>
                <a:schemeClr val="dk1"/>
              </a:buClr>
              <a:buSzPts val="3400"/>
              <a:buChar char="•"/>
              <a:defRPr sz="3400"/>
            </a:lvl3pPr>
            <a:lvl4pPr marL="1828800" lvl="3" indent="-444500" algn="l">
              <a:lnSpc>
                <a:spcPct val="90000"/>
              </a:lnSpc>
              <a:spcBef>
                <a:spcPts val="500"/>
              </a:spcBef>
              <a:spcAft>
                <a:spcPts val="0"/>
              </a:spcAft>
              <a:buClr>
                <a:schemeClr val="dk1"/>
              </a:buClr>
              <a:buSzPts val="3400"/>
              <a:buChar char="•"/>
              <a:defRPr sz="3400"/>
            </a:lvl4pPr>
            <a:lvl5pPr marL="2286000" lvl="4" indent="-444500" algn="l">
              <a:lnSpc>
                <a:spcPct val="90000"/>
              </a:lnSpc>
              <a:spcBef>
                <a:spcPts val="500"/>
              </a:spcBef>
              <a:spcAft>
                <a:spcPts val="0"/>
              </a:spcAft>
              <a:buClr>
                <a:schemeClr val="dk1"/>
              </a:buClr>
              <a:buSzPts val="3400"/>
              <a:buChar char="•"/>
              <a:defRPr sz="3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pic>
        <p:nvPicPr>
          <p:cNvPr id="34" name="Google Shape;34;p7"/>
          <p:cNvPicPr preferRelativeResize="0"/>
          <p:nvPr/>
        </p:nvPicPr>
        <p:blipFill rotWithShape="1">
          <a:blip r:embed="rId2">
            <a:alphaModFix/>
          </a:blip>
          <a:srcRect/>
          <a:stretch/>
        </p:blipFill>
        <p:spPr>
          <a:xfrm>
            <a:off x="10758213" y="6116594"/>
            <a:ext cx="998212" cy="338609"/>
          </a:xfrm>
          <a:prstGeom prst="rect">
            <a:avLst/>
          </a:prstGeom>
          <a:noFill/>
          <a:ln>
            <a:noFill/>
          </a:ln>
        </p:spPr>
      </p:pic>
      <p:sp>
        <p:nvSpPr>
          <p:cNvPr id="35" name="Google Shape;35;p7"/>
          <p:cNvSpPr/>
          <p:nvPr/>
        </p:nvSpPr>
        <p:spPr>
          <a:xfrm>
            <a:off x="0" y="0"/>
            <a:ext cx="247134" cy="6858000"/>
          </a:xfrm>
          <a:prstGeom prst="rect">
            <a:avLst/>
          </a:prstGeom>
          <a:solidFill>
            <a:srgbClr val="FFD9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Left Bullets">
  <p:cSld name="Image Left Bullets">
    <p:spTree>
      <p:nvGrpSpPr>
        <p:cNvPr id="1" name="Shape 53"/>
        <p:cNvGrpSpPr/>
        <p:nvPr/>
      </p:nvGrpSpPr>
      <p:grpSpPr>
        <a:xfrm>
          <a:off x="0" y="0"/>
          <a:ext cx="0" cy="0"/>
          <a:chOff x="0" y="0"/>
          <a:chExt cx="0" cy="0"/>
        </a:xfrm>
      </p:grpSpPr>
      <p:sp>
        <p:nvSpPr>
          <p:cNvPr id="54" name="Google Shape;54;p10"/>
          <p:cNvSpPr/>
          <p:nvPr/>
        </p:nvSpPr>
        <p:spPr>
          <a:xfrm>
            <a:off x="0" y="0"/>
            <a:ext cx="247134" cy="6858000"/>
          </a:xfrm>
          <a:prstGeom prst="rect">
            <a:avLst/>
          </a:prstGeom>
          <a:solidFill>
            <a:srgbClr val="FFD9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5" name="Google Shape;55;p10"/>
          <p:cNvSpPr/>
          <p:nvPr/>
        </p:nvSpPr>
        <p:spPr>
          <a:xfrm>
            <a:off x="6234906" y="767065"/>
            <a:ext cx="959708" cy="70026"/>
          </a:xfrm>
          <a:prstGeom prst="rect">
            <a:avLst/>
          </a:prstGeom>
          <a:solidFill>
            <a:srgbClr val="FFD9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6" name="Google Shape;56;p10"/>
          <p:cNvPicPr preferRelativeResize="0"/>
          <p:nvPr/>
        </p:nvPicPr>
        <p:blipFill rotWithShape="1">
          <a:blip r:embed="rId2">
            <a:alphaModFix/>
          </a:blip>
          <a:srcRect/>
          <a:stretch/>
        </p:blipFill>
        <p:spPr>
          <a:xfrm>
            <a:off x="10758213" y="6116594"/>
            <a:ext cx="998212" cy="338609"/>
          </a:xfrm>
          <a:prstGeom prst="rect">
            <a:avLst/>
          </a:prstGeom>
          <a:noFill/>
          <a:ln>
            <a:noFill/>
          </a:ln>
        </p:spPr>
      </p:pic>
      <p:sp>
        <p:nvSpPr>
          <p:cNvPr id="57" name="Google Shape;57;p10"/>
          <p:cNvSpPr txBox="1">
            <a:spLocks noGrp="1"/>
          </p:cNvSpPr>
          <p:nvPr>
            <p:ph type="body" idx="1"/>
          </p:nvPr>
        </p:nvSpPr>
        <p:spPr>
          <a:xfrm>
            <a:off x="6138531" y="2026243"/>
            <a:ext cx="5370784" cy="3609007"/>
          </a:xfrm>
          <a:prstGeom prst="rect">
            <a:avLst/>
          </a:prstGeom>
          <a:noFill/>
          <a:ln>
            <a:noFill/>
          </a:ln>
        </p:spPr>
        <p:txBody>
          <a:bodyPr spcFirstLastPara="1" wrap="square" lIns="91425" tIns="45700" rIns="91425" bIns="45700" anchor="t" anchorCtr="0">
            <a:noAutofit/>
          </a:bodyPr>
          <a:lstStyle>
            <a:lvl1pPr marL="457200" lvl="0" indent="-368300" algn="l">
              <a:lnSpc>
                <a:spcPct val="100000"/>
              </a:lnSpc>
              <a:spcBef>
                <a:spcPts val="1000"/>
              </a:spcBef>
              <a:spcAft>
                <a:spcPts val="0"/>
              </a:spcAft>
              <a:buClr>
                <a:schemeClr val="dk1"/>
              </a:buClr>
              <a:buSzPts val="2200"/>
              <a:buFont typeface="Arial"/>
              <a:buChar char="•"/>
              <a:defRPr sz="2200"/>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15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0"/>
          <p:cNvSpPr>
            <a:spLocks noGrp="1"/>
          </p:cNvSpPr>
          <p:nvPr>
            <p:ph type="pic" idx="2"/>
          </p:nvPr>
        </p:nvSpPr>
        <p:spPr>
          <a:xfrm>
            <a:off x="952500" y="731838"/>
            <a:ext cx="4487863" cy="4811712"/>
          </a:xfrm>
          <a:prstGeom prst="roundRect">
            <a:avLst>
              <a:gd name="adj" fmla="val 16667"/>
            </a:avLst>
          </a:prstGeom>
          <a:noFill/>
          <a:ln>
            <a:noFill/>
          </a:ln>
        </p:spPr>
      </p:sp>
      <p:sp>
        <p:nvSpPr>
          <p:cNvPr id="59" name="Google Shape;59;p10"/>
          <p:cNvSpPr txBox="1">
            <a:spLocks noGrp="1"/>
          </p:cNvSpPr>
          <p:nvPr>
            <p:ph type="body" idx="3"/>
          </p:nvPr>
        </p:nvSpPr>
        <p:spPr>
          <a:xfrm>
            <a:off x="6105939" y="998005"/>
            <a:ext cx="5370784" cy="73140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3400"/>
              <a:buNone/>
              <a:defRPr sz="3400" b="1"/>
            </a:lvl1pPr>
            <a:lvl2pPr marL="914400" lvl="1" indent="-444500" algn="l">
              <a:lnSpc>
                <a:spcPct val="150000"/>
              </a:lnSpc>
              <a:spcBef>
                <a:spcPts val="500"/>
              </a:spcBef>
              <a:spcAft>
                <a:spcPts val="0"/>
              </a:spcAft>
              <a:buClr>
                <a:schemeClr val="dk1"/>
              </a:buClr>
              <a:buSzPts val="3400"/>
              <a:buChar char="•"/>
              <a:defRPr sz="3400"/>
            </a:lvl2pPr>
            <a:lvl3pPr marL="1371600" lvl="2" indent="-444500" algn="l">
              <a:lnSpc>
                <a:spcPct val="150000"/>
              </a:lnSpc>
              <a:spcBef>
                <a:spcPts val="500"/>
              </a:spcBef>
              <a:spcAft>
                <a:spcPts val="0"/>
              </a:spcAft>
              <a:buClr>
                <a:schemeClr val="dk1"/>
              </a:buClr>
              <a:buSzPts val="3400"/>
              <a:buChar char="•"/>
              <a:defRPr sz="3400"/>
            </a:lvl3pPr>
            <a:lvl4pPr marL="1828800" lvl="3" indent="-444500" algn="l">
              <a:lnSpc>
                <a:spcPct val="90000"/>
              </a:lnSpc>
              <a:spcBef>
                <a:spcPts val="500"/>
              </a:spcBef>
              <a:spcAft>
                <a:spcPts val="0"/>
              </a:spcAft>
              <a:buClr>
                <a:schemeClr val="dk1"/>
              </a:buClr>
              <a:buSzPts val="3400"/>
              <a:buChar char="•"/>
              <a:defRPr sz="3400"/>
            </a:lvl4pPr>
            <a:lvl5pPr marL="2286000" lvl="4" indent="-444500" algn="l">
              <a:lnSpc>
                <a:spcPct val="90000"/>
              </a:lnSpc>
              <a:spcBef>
                <a:spcPts val="500"/>
              </a:spcBef>
              <a:spcAft>
                <a:spcPts val="0"/>
              </a:spcAft>
              <a:buClr>
                <a:schemeClr val="dk1"/>
              </a:buClr>
              <a:buSzPts val="3400"/>
              <a:buChar char="•"/>
              <a:defRPr sz="3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00"/>
              <a:buFont typeface="Verdana"/>
              <a:buNone/>
              <a:defRPr sz="3600" b="1"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10561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chemeClr val="dk1"/>
              </a:buClr>
              <a:buSzPts val="1800"/>
              <a:buFont typeface="Arial"/>
              <a:buNone/>
              <a:defRPr sz="1800" b="0" i="0" u="none" strike="noStrike" cap="none">
                <a:solidFill>
                  <a:schemeClr val="dk1"/>
                </a:solidFill>
                <a:latin typeface="Verdana"/>
                <a:ea typeface="Verdana"/>
                <a:cs typeface="Verdana"/>
                <a:sym typeface="Verdana"/>
              </a:defRPr>
            </a:lvl1pPr>
            <a:lvl2pPr marL="914400" marR="0" lvl="1" indent="-342900" algn="l" rtl="0">
              <a:lnSpc>
                <a:spcPct val="15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30200" algn="l" rtl="0">
              <a:lnSpc>
                <a:spcPct val="150000"/>
              </a:lnSpc>
              <a:spcBef>
                <a:spcPts val="500"/>
              </a:spcBef>
              <a:spcAft>
                <a:spcPts val="0"/>
              </a:spcAft>
              <a:buClr>
                <a:schemeClr val="dk1"/>
              </a:buClr>
              <a:buSzPts val="1600"/>
              <a:buFont typeface="Arial"/>
              <a:buChar char="•"/>
              <a:defRPr sz="1600" b="0" i="0" u="none" strike="noStrike" cap="none">
                <a:solidFill>
                  <a:schemeClr val="dk1"/>
                </a:solidFill>
                <a:latin typeface="Verdana"/>
                <a:ea typeface="Verdana"/>
                <a:cs typeface="Verdana"/>
                <a:sym typeface="Verdana"/>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3"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microsoft.com/office/2018/10/relationships/comments" Target="../comments/modernComment_12E_8C3801BB.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19_4D0C59C5.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streamtext.net/text.aspx?event=CEC_Caption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mailto:info@civicengagement.nyc.gov" TargetMode="External"/></Relationships>
</file>

<file path=ppt/slides/_rels/slide20.xml.rels><?xml version="1.0" encoding="UTF-8" standalone="yes"?>
<Relationships xmlns="http://schemas.openxmlformats.org/package/2006/relationships"><Relationship Id="rId3" Type="http://schemas.microsoft.com/office/2018/10/relationships/comments" Target="../comments/modernComment_150_862178CB.xm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hyperlink" Target="https://www.participate.nyc.gov/processes/Citywidepb/f/31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168_B289AF5A.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hyperlink" Target="https://drive.google.com/file/d/1wh94B1AcyG8Dp4wad4gnbO8cdJxqm-hb/view?usp=sharing" TargetMode="External"/><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hyperlink" Target="https://www.youtube.com/watch?v=p9vwRKfFgiY&amp;feature=youtu.b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bit.ly/IG2023toolkit" TargetMode="External"/><Relationship Id="rId2" Type="http://schemas.microsoft.com/office/2018/10/relationships/comments" Target="../comments/modernComment_162_753F0A93.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microsoft.com/office/2018/10/relationships/comments" Target="../comments/modernComment_177_E0709B59.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hyperlink" Target="mailto:Katdaniel@civicengagement.nyc.gov" TargetMode="External"/><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hyperlink" Target="mailto:Stanvelez@civicengagement.nyc.gov"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hyperlink" Target="https://www.participate.nyc.gov/processes/vote/f/318/" TargetMode="External"/><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nyc.gov/assets/civicengagement/downloads/pdf/meetings/CEC-Amended-Resolution.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3"/>
          <p:cNvSpPr txBox="1">
            <a:spLocks noGrp="1"/>
          </p:cNvSpPr>
          <p:nvPr>
            <p:ph type="ctrTitle"/>
          </p:nvPr>
        </p:nvSpPr>
        <p:spPr>
          <a:xfrm>
            <a:off x="8051538" y="909505"/>
            <a:ext cx="3758736" cy="3082111"/>
          </a:xfrm>
          <a:prstGeom prst="rect">
            <a:avLst/>
          </a:prstGeom>
          <a:noFill/>
          <a:ln>
            <a:noFill/>
          </a:ln>
        </p:spPr>
        <p:txBody>
          <a:bodyPr spcFirstLastPara="1" wrap="square" lIns="91425" tIns="45700" rIns="91425" bIns="45700" anchor="t" anchorCtr="0">
            <a:normAutofit/>
          </a:bodyPr>
          <a:lstStyle/>
          <a:p>
            <a:r>
              <a:rPr lang="en-US"/>
              <a:t>Public Meeting </a:t>
            </a:r>
            <a:br>
              <a:rPr lang="en-US"/>
            </a:br>
            <a:br>
              <a:rPr lang="en-US"/>
            </a:br>
            <a:r>
              <a:rPr lang="en-US" sz="2400"/>
              <a:t>October 23, 2023</a:t>
            </a:r>
            <a:endParaRPr sz="2400"/>
          </a:p>
        </p:txBody>
      </p:sp>
      <p:pic>
        <p:nvPicPr>
          <p:cNvPr id="5" name="Picture Placeholder 4" descr="NYC Civic Engagement Commission (@NYCCEC) / X">
            <a:extLst>
              <a:ext uri="{FF2B5EF4-FFF2-40B4-BE49-F238E27FC236}">
                <a16:creationId xmlns:a16="http://schemas.microsoft.com/office/drawing/2014/main" id="{EAF03DF0-FCD0-6E40-A017-6356D1174D00}"/>
              </a:ext>
            </a:extLst>
          </p:cNvPr>
          <p:cNvPicPr>
            <a:picLocks noGrp="1" noChangeAspect="1"/>
          </p:cNvPicPr>
          <p:nvPr>
            <p:ph type="pic" idx="2"/>
          </p:nvPr>
        </p:nvPicPr>
        <p:blipFill rotWithShape="1">
          <a:blip r:embed="rId3"/>
          <a:srcRect l="2113" t="6065" r="1972" b="2680"/>
          <a:stretch/>
        </p:blipFill>
        <p:spPr>
          <a:xfrm>
            <a:off x="737326" y="263974"/>
            <a:ext cx="6653110" cy="6329723"/>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838200" y="2766219"/>
            <a:ext cx="10515600" cy="1325563"/>
          </a:xfrm>
          <a:prstGeom prst="rect">
            <a:avLst/>
          </a:prstGeom>
          <a:noFill/>
          <a:ln>
            <a:noFill/>
          </a:ln>
        </p:spPr>
        <p:txBody>
          <a:bodyPr spcFirstLastPara="1" wrap="square" lIns="91425" tIns="45700" rIns="91425" bIns="45700" anchor="ctr" anchorCtr="0">
            <a:noAutofit/>
          </a:bodyPr>
          <a:lstStyle/>
          <a:p>
            <a:r>
              <a:rPr lang="en-US"/>
              <a:t>Discussion &amp; Vote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1ACD5-76E5-6EF2-656A-9CCF70939F1C}"/>
              </a:ext>
            </a:extLst>
          </p:cNvPr>
          <p:cNvSpPr>
            <a:spLocks noGrp="1"/>
          </p:cNvSpPr>
          <p:nvPr>
            <p:ph type="title"/>
          </p:nvPr>
        </p:nvSpPr>
        <p:spPr>
          <a:xfrm>
            <a:off x="838200" y="1929268"/>
            <a:ext cx="10515600" cy="1325563"/>
          </a:xfrm>
        </p:spPr>
        <p:txBody>
          <a:bodyPr/>
          <a:lstStyle/>
          <a:p>
            <a:r>
              <a:rPr lang="en-US"/>
              <a:t>CEC Annual Report</a:t>
            </a:r>
          </a:p>
        </p:txBody>
      </p:sp>
      <p:sp>
        <p:nvSpPr>
          <p:cNvPr id="4" name="Title 1">
            <a:extLst>
              <a:ext uri="{FF2B5EF4-FFF2-40B4-BE49-F238E27FC236}">
                <a16:creationId xmlns:a16="http://schemas.microsoft.com/office/drawing/2014/main" id="{8A42ADA3-C2C2-0055-F455-C6C9B9DEE35B}"/>
              </a:ext>
            </a:extLst>
          </p:cNvPr>
          <p:cNvSpPr txBox="1">
            <a:spLocks/>
          </p:cNvSpPr>
          <p:nvPr/>
        </p:nvSpPr>
        <p:spPr>
          <a:xfrm>
            <a:off x="840346" y="3288798"/>
            <a:ext cx="10515600"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7200"/>
              <a:buFont typeface="Verdana"/>
              <a:buNone/>
              <a:defRPr sz="7200" b="1"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a:t> FY 2022-2023</a:t>
            </a:r>
          </a:p>
        </p:txBody>
      </p:sp>
    </p:spTree>
    <p:extLst>
      <p:ext uri="{BB962C8B-B14F-4D97-AF65-F5344CB8AC3E}">
        <p14:creationId xmlns:p14="http://schemas.microsoft.com/office/powerpoint/2010/main" val="2352480699"/>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776749" y="491305"/>
            <a:ext cx="10623627" cy="2829567"/>
          </a:xfrm>
          <a:prstGeom prst="rect">
            <a:avLst/>
          </a:prstGeom>
          <a:noFill/>
          <a:ln>
            <a:noFill/>
          </a:ln>
        </p:spPr>
        <p:txBody>
          <a:bodyPr spcFirstLastPara="1" wrap="square" lIns="91425" tIns="45700" rIns="91425" bIns="45700" anchor="ctr" anchorCtr="0">
            <a:noAutofit/>
          </a:bodyPr>
          <a:lstStyle/>
          <a:p>
            <a:r>
              <a:rPr lang="en-US" sz="6600"/>
              <a:t>Charter Specific Reporting</a:t>
            </a:r>
            <a:br>
              <a:rPr lang="en-US" sz="6600"/>
            </a:br>
            <a:r>
              <a:rPr lang="en-US" sz="6600"/>
              <a:t>Requirements</a:t>
            </a:r>
            <a:endParaRPr lang="en-US" sz="6600" b="0"/>
          </a:p>
        </p:txBody>
      </p:sp>
      <p:sp>
        <p:nvSpPr>
          <p:cNvPr id="3" name="Title 1">
            <a:extLst>
              <a:ext uri="{FF2B5EF4-FFF2-40B4-BE49-F238E27FC236}">
                <a16:creationId xmlns:a16="http://schemas.microsoft.com/office/drawing/2014/main" id="{A1E64A2F-9626-E457-223A-D1E0065F4CFD}"/>
              </a:ext>
            </a:extLst>
          </p:cNvPr>
          <p:cNvSpPr txBox="1">
            <a:spLocks/>
          </p:cNvSpPr>
          <p:nvPr/>
        </p:nvSpPr>
        <p:spPr>
          <a:xfrm>
            <a:off x="794443" y="3034593"/>
            <a:ext cx="10515600" cy="162852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7200"/>
              <a:buFont typeface="Verdana"/>
              <a:buNone/>
              <a:defRPr sz="7200" b="1"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b="0" i="1"/>
              <a:t>Participatory Budgeting, Poll Site Language Assistance Program, Community Boards</a:t>
            </a:r>
            <a:endParaRPr lang="en-US" sz="2400"/>
          </a:p>
        </p:txBody>
      </p:sp>
      <p:pic>
        <p:nvPicPr>
          <p:cNvPr id="5" name="Picture 4">
            <a:extLst>
              <a:ext uri="{FF2B5EF4-FFF2-40B4-BE49-F238E27FC236}">
                <a16:creationId xmlns:a16="http://schemas.microsoft.com/office/drawing/2014/main" id="{EB6E2F72-AAF8-5962-12E3-60E88EB93AE3}"/>
              </a:ext>
            </a:extLst>
          </p:cNvPr>
          <p:cNvPicPr>
            <a:picLocks noChangeAspect="1"/>
          </p:cNvPicPr>
          <p:nvPr/>
        </p:nvPicPr>
        <p:blipFill rotWithShape="1">
          <a:blip r:embed="rId3"/>
          <a:srcRect l="11025" t="5128" r="10155" b="20513"/>
          <a:stretch/>
        </p:blipFill>
        <p:spPr>
          <a:xfrm>
            <a:off x="3225122" y="4901012"/>
            <a:ext cx="5733132" cy="1630697"/>
          </a:xfrm>
          <a:prstGeom prst="rect">
            <a:avLst/>
          </a:prstGeom>
        </p:spPr>
      </p:pic>
    </p:spTree>
    <p:extLst>
      <p:ext uri="{BB962C8B-B14F-4D97-AF65-F5344CB8AC3E}">
        <p14:creationId xmlns:p14="http://schemas.microsoft.com/office/powerpoint/2010/main" val="3645625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F9D43A-A5EE-0612-893B-716747A4A273}"/>
              </a:ext>
            </a:extLst>
          </p:cNvPr>
          <p:cNvSpPr txBox="1"/>
          <p:nvPr/>
        </p:nvSpPr>
        <p:spPr>
          <a:xfrm>
            <a:off x="532481" y="183615"/>
            <a:ext cx="11365734" cy="649408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latin typeface="Verdana"/>
                <a:ea typeface="Verdana"/>
              </a:rPr>
              <a:t>Charter Reporting Requirements</a:t>
            </a:r>
            <a:endParaRPr lang="en-US" sz="1800">
              <a:latin typeface="Verdana"/>
              <a:ea typeface="Verdana"/>
            </a:endParaRPr>
          </a:p>
          <a:p>
            <a:r>
              <a:rPr lang="en-US" sz="1600">
                <a:latin typeface="Verdana"/>
                <a:ea typeface="Verdana"/>
              </a:rPr>
              <a:t>No later than September 30, 2021, and by September 30 of each year thereafter, the commission shall submit to the mayor and the speaker of the council and shall make available on the commission's website a report that shall include the following information for the previous fiscal year, or as otherwise specified: </a:t>
            </a:r>
            <a:endParaRPr lang="en-US" sz="1800">
              <a:ea typeface="Verdana"/>
            </a:endParaRPr>
          </a:p>
          <a:p>
            <a:pPr marL="285750" indent="-285750">
              <a:buChar char="•"/>
            </a:pPr>
            <a:endParaRPr lang="en-US" sz="1600">
              <a:latin typeface="Verdana"/>
              <a:ea typeface="Verdana"/>
            </a:endParaRPr>
          </a:p>
          <a:p>
            <a:pPr marL="285750" indent="-285750">
              <a:buChar char="•"/>
            </a:pPr>
            <a:r>
              <a:rPr lang="en-US" sz="1600">
                <a:latin typeface="Verdana"/>
                <a:ea typeface="Verdana"/>
              </a:rPr>
              <a:t>With respect to the citywide participatory budgeting program established pursuant to section 225-a and paragraph 1 of subdivision a of this section: </a:t>
            </a:r>
            <a:endParaRPr lang="en-US" sz="1800">
              <a:ea typeface="Verdana"/>
            </a:endParaRPr>
          </a:p>
          <a:p>
            <a:pPr lvl="1"/>
            <a:r>
              <a:rPr lang="en-US" sz="1700">
                <a:latin typeface="Verdana"/>
                <a:ea typeface="Verdana"/>
              </a:rPr>
              <a:t>        (a)   </a:t>
            </a:r>
            <a:r>
              <a:rPr lang="en-US" sz="1600">
                <a:latin typeface="Verdana"/>
                <a:ea typeface="Verdana"/>
              </a:rPr>
              <a:t>The number of individuals who participated in the program, disaggregated by borough, and any voluntarily disclosed demographic information about participants, as deemed appropriate by the commission, reported in aggregate and anonymized form; </a:t>
            </a:r>
            <a:endParaRPr lang="en-US" sz="1800"/>
          </a:p>
          <a:p>
            <a:r>
              <a:rPr lang="en-US" sz="1600">
                <a:latin typeface="Verdana"/>
                <a:ea typeface="Verdana"/>
              </a:rPr>
              <a:t>         (b)   The number of projects selected for recommendation, disaggregated by borough; </a:t>
            </a:r>
            <a:endParaRPr lang="en-US" sz="1800">
              <a:ea typeface="Verdana"/>
            </a:endParaRPr>
          </a:p>
          <a:p>
            <a:r>
              <a:rPr lang="en-US" sz="1600">
                <a:latin typeface="Verdana"/>
                <a:ea typeface="Verdana"/>
              </a:rPr>
              <a:t>         (c)   A description of the public outreach tools employed to promote participation in the program; </a:t>
            </a:r>
            <a:endParaRPr lang="en-US" sz="1800"/>
          </a:p>
          <a:p>
            <a:r>
              <a:rPr lang="en-US" sz="1600">
                <a:latin typeface="Verdana"/>
                <a:ea typeface="Verdana"/>
              </a:rPr>
              <a:t>         (d)   Any recommendations for changes to enhance participation or other aspects of the program; </a:t>
            </a:r>
            <a:endParaRPr lang="en-US" sz="1800"/>
          </a:p>
          <a:p>
            <a:r>
              <a:rPr lang="en-US" sz="1600">
                <a:latin typeface="Verdana"/>
                <a:ea typeface="Verdana"/>
              </a:rPr>
              <a:t>         (e)   Such other information that the commission deems relevant. </a:t>
            </a:r>
            <a:endParaRPr lang="en-US" sz="1800"/>
          </a:p>
          <a:p>
            <a:endParaRPr lang="en-US" sz="1600">
              <a:latin typeface="Verdana"/>
              <a:ea typeface="Verdana"/>
            </a:endParaRPr>
          </a:p>
          <a:p>
            <a:pPr marL="285750" indent="-285750">
              <a:buChar char="•"/>
            </a:pPr>
            <a:r>
              <a:rPr lang="en-US" sz="1600">
                <a:latin typeface="Verdana"/>
                <a:ea typeface="Verdana"/>
              </a:rPr>
              <a:t>The locations of poll sites at which interpreters were provided pursuant to paragraph 4 of subdivision a of this section, the languages provided, and the number of individuals who utilized such language interpretation services, disaggregated by poll site, as well as any recommended changes to better serve the needs of limited English proficient voters; and </a:t>
            </a:r>
            <a:endParaRPr lang="en-US" sz="1800">
              <a:ea typeface="Verdana"/>
            </a:endParaRPr>
          </a:p>
          <a:p>
            <a:endParaRPr lang="en-US" sz="1600">
              <a:latin typeface="Verdana"/>
              <a:ea typeface="Verdana"/>
            </a:endParaRPr>
          </a:p>
          <a:p>
            <a:pPr marL="285750" indent="-285750">
              <a:buChar char="•"/>
            </a:pPr>
            <a:r>
              <a:rPr lang="en-US" sz="1600">
                <a:latin typeface="Verdana"/>
                <a:ea typeface="Verdana"/>
              </a:rPr>
              <a:t>Any other information the commission deems relevant. </a:t>
            </a:r>
            <a:endParaRPr lang="en-US" sz="1800">
              <a:ea typeface="Verdana"/>
            </a:endParaRPr>
          </a:p>
          <a:p>
            <a:endParaRPr lang="en-US" sz="1600">
              <a:latin typeface="Verdana"/>
              <a:ea typeface="Verdana"/>
            </a:endParaRPr>
          </a:p>
          <a:p>
            <a:pPr marL="285750" indent="-285750">
              <a:buChar char="•"/>
            </a:pPr>
            <a:r>
              <a:rPr lang="en-US" sz="1600">
                <a:latin typeface="Verdana"/>
                <a:ea typeface="Verdana"/>
              </a:rPr>
              <a:t>The commission shall include in its annual report a description of the categories of resources made available to community boards pursuant to this section and the number of community boards that utilized each category of resources, disaggregated by borough, as well as any recommended changes to better serve the needs of community boards. </a:t>
            </a:r>
            <a:endParaRPr lang="en-US" sz="1800"/>
          </a:p>
        </p:txBody>
      </p:sp>
    </p:spTree>
    <p:extLst>
      <p:ext uri="{BB962C8B-B14F-4D97-AF65-F5344CB8AC3E}">
        <p14:creationId xmlns:p14="http://schemas.microsoft.com/office/powerpoint/2010/main" val="3616575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847992" y="324862"/>
            <a:ext cx="10513561" cy="2702567"/>
          </a:xfrm>
          <a:prstGeom prst="rect">
            <a:avLst/>
          </a:prstGeom>
          <a:noFill/>
          <a:ln>
            <a:noFill/>
          </a:ln>
        </p:spPr>
        <p:txBody>
          <a:bodyPr spcFirstLastPara="1" wrap="square" lIns="91425" tIns="45700" rIns="91425" bIns="45700" anchor="ctr" anchorCtr="0">
            <a:noAutofit/>
          </a:bodyPr>
          <a:lstStyle/>
          <a:p>
            <a:r>
              <a:rPr lang="en-US" sz="7500"/>
              <a:t>Participatory Budgeting</a:t>
            </a:r>
            <a:endParaRPr lang="en-US" err="1"/>
          </a:p>
        </p:txBody>
      </p:sp>
      <p:pic>
        <p:nvPicPr>
          <p:cNvPr id="2" name="Picture 1">
            <a:extLst>
              <a:ext uri="{FF2B5EF4-FFF2-40B4-BE49-F238E27FC236}">
                <a16:creationId xmlns:a16="http://schemas.microsoft.com/office/drawing/2014/main" id="{95F31F08-4DE2-DA9E-F37D-FF1E964A69AA}"/>
              </a:ext>
            </a:extLst>
          </p:cNvPr>
          <p:cNvPicPr>
            <a:picLocks noChangeAspect="1"/>
          </p:cNvPicPr>
          <p:nvPr/>
        </p:nvPicPr>
        <p:blipFill>
          <a:blip r:embed="rId3"/>
          <a:stretch>
            <a:fillRect/>
          </a:stretch>
        </p:blipFill>
        <p:spPr>
          <a:xfrm>
            <a:off x="2233246" y="3157989"/>
            <a:ext cx="7754815" cy="3257868"/>
          </a:xfrm>
          <a:prstGeom prst="rect">
            <a:avLst/>
          </a:prstGeom>
        </p:spPr>
      </p:pic>
    </p:spTree>
    <p:extLst>
      <p:ext uri="{BB962C8B-B14F-4D97-AF65-F5344CB8AC3E}">
        <p14:creationId xmlns:p14="http://schemas.microsoft.com/office/powerpoint/2010/main" val="4253652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3" name="TextBox 2">
            <a:extLst>
              <a:ext uri="{FF2B5EF4-FFF2-40B4-BE49-F238E27FC236}">
                <a16:creationId xmlns:a16="http://schemas.microsoft.com/office/drawing/2014/main" id="{E1155D67-AE7A-93D3-FC06-5ABBA7D9BDFE}"/>
              </a:ext>
            </a:extLst>
          </p:cNvPr>
          <p:cNvSpPr txBox="1"/>
          <p:nvPr/>
        </p:nvSpPr>
        <p:spPr>
          <a:xfrm>
            <a:off x="847212" y="940804"/>
            <a:ext cx="9901252" cy="55399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2400"/>
              <a:t>The People’s Money is New York City’s first-ever citywide Participatory Budgeting (PB) process </a:t>
            </a:r>
          </a:p>
          <a:p>
            <a:endParaRPr lang="en-US" sz="2400"/>
          </a:p>
          <a:p>
            <a:pPr marL="285750" indent="-285750">
              <a:buChar char="•"/>
            </a:pPr>
            <a:r>
              <a:rPr lang="en-US" sz="2400"/>
              <a:t>All New Yorkers aged 11 and older, regardless of immigration status, can decide how to spend part of the City’s budget on projects to address needs in their community</a:t>
            </a:r>
          </a:p>
          <a:p>
            <a:pPr marL="285750" indent="-285750">
              <a:buChar char="•"/>
            </a:pPr>
            <a:endParaRPr lang="en-US" sz="2400"/>
          </a:p>
          <a:p>
            <a:pPr marL="285750" indent="-285750">
              <a:buChar char="•"/>
            </a:pPr>
            <a:r>
              <a:rPr lang="en-US" sz="2400"/>
              <a:t>Launched September 14th, 2022 by Mayor Adams and the Civic Engagement Commission as a $5 million process to decide expense projects</a:t>
            </a:r>
          </a:p>
          <a:p>
            <a:pPr marL="285750" indent="-285750">
              <a:buChar char="•"/>
            </a:pPr>
            <a:endParaRPr lang="en-US" sz="2400"/>
          </a:p>
          <a:p>
            <a:pPr marL="285750" indent="-285750">
              <a:buChar char="•"/>
            </a:pPr>
            <a:r>
              <a:rPr lang="en-US" sz="2400"/>
              <a:t>Community-based organizations and other groups partnered with us across the five boroughs. We received 220 applications on RFI and selected 82 partners</a:t>
            </a:r>
          </a:p>
          <a:p>
            <a:pPr marL="285750" indent="-285750">
              <a:buChar char="•"/>
            </a:pPr>
            <a:endParaRPr lang="en-US" sz="1800"/>
          </a:p>
        </p:txBody>
      </p:sp>
      <p:sp>
        <p:nvSpPr>
          <p:cNvPr id="5" name="TextBox 4">
            <a:extLst>
              <a:ext uri="{FF2B5EF4-FFF2-40B4-BE49-F238E27FC236}">
                <a16:creationId xmlns:a16="http://schemas.microsoft.com/office/drawing/2014/main" id="{476A2700-B8F1-394C-A8B8-B21DCDCBC94E}"/>
              </a:ext>
            </a:extLst>
          </p:cNvPr>
          <p:cNvSpPr txBox="1"/>
          <p:nvPr/>
        </p:nvSpPr>
        <p:spPr>
          <a:xfrm>
            <a:off x="847859" y="364901"/>
            <a:ext cx="839299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Verdana"/>
              </a:rPr>
              <a:t>Participatory Budgeting Background</a:t>
            </a:r>
            <a:endParaRPr lang="en-US"/>
          </a:p>
        </p:txBody>
      </p:sp>
    </p:spTree>
    <p:extLst>
      <p:ext uri="{BB962C8B-B14F-4D97-AF65-F5344CB8AC3E}">
        <p14:creationId xmlns:p14="http://schemas.microsoft.com/office/powerpoint/2010/main" val="1292655045"/>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3" name="TextBox 2">
            <a:extLst>
              <a:ext uri="{FF2B5EF4-FFF2-40B4-BE49-F238E27FC236}">
                <a16:creationId xmlns:a16="http://schemas.microsoft.com/office/drawing/2014/main" id="{E1155D67-AE7A-93D3-FC06-5ABBA7D9BDFE}"/>
              </a:ext>
            </a:extLst>
          </p:cNvPr>
          <p:cNvSpPr txBox="1"/>
          <p:nvPr/>
        </p:nvSpPr>
        <p:spPr>
          <a:xfrm>
            <a:off x="735191" y="1088645"/>
            <a:ext cx="9901252"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t>TRIE Neighborhoods</a:t>
            </a:r>
          </a:p>
          <a:p>
            <a:pPr marL="285750" indent="-285750">
              <a:buChar char="•"/>
            </a:pPr>
            <a:r>
              <a:rPr lang="en-US" sz="1800"/>
              <a:t>In addition to running a borough-based process, also ran a neighborhood process in 33 neighborhoods identified by the Taskforce on Racial Inclusion and Equity (TRIE) as the most heavily impacted by COVID-19 (over 50% of all the City's COVID-19 cases)</a:t>
            </a:r>
            <a:endParaRPr lang="en-US"/>
          </a:p>
          <a:p>
            <a:pPr marL="285750" indent="-285750">
              <a:buChar char="•"/>
            </a:pPr>
            <a:endParaRPr lang="en-US" sz="1800"/>
          </a:p>
          <a:p>
            <a:pPr marL="285750" indent="-285750">
              <a:buChar char="•"/>
            </a:pPr>
            <a:r>
              <a:rPr lang="en-US" sz="1800"/>
              <a:t>Neighborhoods allocated $50,000 each for the citywide process, a slight increase from the $40,000 from the previous pilot process that was for TRIE neighborhoods from 2021-2022. </a:t>
            </a:r>
            <a:endParaRPr lang="en-US"/>
          </a:p>
          <a:p>
            <a:endParaRPr lang="en-US" sz="1800"/>
          </a:p>
          <a:p>
            <a:pPr marL="285750" indent="-285750">
              <a:buChar char="•"/>
            </a:pPr>
            <a:r>
              <a:rPr lang="en-US" sz="1800"/>
              <a:t>The remaining $3,350,000 was distributed to each borough based on the percentage of people living under the 100% of poverty level. This resulted in an equitable distribution of resources across the boroughs.</a:t>
            </a:r>
            <a:endParaRPr lang="en-US"/>
          </a:p>
          <a:p>
            <a:pPr marL="285750" indent="-285750">
              <a:buChar char="•"/>
            </a:pPr>
            <a:endParaRPr lang="en-US" sz="1800"/>
          </a:p>
          <a:p>
            <a:r>
              <a:rPr lang="en-US" sz="1800" b="1"/>
              <a:t>PB Methodology</a:t>
            </a:r>
          </a:p>
          <a:p>
            <a:pPr marL="285750" indent="-285750">
              <a:buChar char="•"/>
            </a:pPr>
            <a:r>
              <a:rPr lang="en-US" sz="1800"/>
              <a:t>After convening and hearing public comments, the CEC Commissioners approved the methodology of the process including the borough allocations, neighborhood process, and the motion to reduce the voting age from 16 to 11.</a:t>
            </a:r>
          </a:p>
          <a:p>
            <a:pPr marL="285750" indent="-285750">
              <a:buChar char="•"/>
            </a:pPr>
            <a:endParaRPr lang="en-US" sz="1800"/>
          </a:p>
          <a:p>
            <a:pPr marL="285750" indent="-285750">
              <a:buChar char="•"/>
            </a:pPr>
            <a:r>
              <a:rPr lang="en-US" sz="1800"/>
              <a:t>PB Advisory &amp; </a:t>
            </a:r>
            <a:r>
              <a:rPr lang="en-US" sz="1800" err="1"/>
              <a:t>Intergov</a:t>
            </a:r>
            <a:r>
              <a:rPr lang="en-US" sz="1800"/>
              <a:t> Advisory Group involved in planning</a:t>
            </a:r>
          </a:p>
        </p:txBody>
      </p:sp>
      <p:sp>
        <p:nvSpPr>
          <p:cNvPr id="5" name="TextBox 4">
            <a:extLst>
              <a:ext uri="{FF2B5EF4-FFF2-40B4-BE49-F238E27FC236}">
                <a16:creationId xmlns:a16="http://schemas.microsoft.com/office/drawing/2014/main" id="{476A2700-B8F1-394C-A8B8-B21DCDCBC94E}"/>
              </a:ext>
            </a:extLst>
          </p:cNvPr>
          <p:cNvSpPr txBox="1"/>
          <p:nvPr/>
        </p:nvSpPr>
        <p:spPr>
          <a:xfrm>
            <a:off x="847859" y="364901"/>
            <a:ext cx="1009804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Verdana"/>
                <a:ea typeface="Verdana"/>
              </a:rPr>
              <a:t>Participatory Budgeting Background</a:t>
            </a:r>
            <a:endParaRPr lang="en-US" sz="2800">
              <a:latin typeface="Verdana"/>
              <a:ea typeface="Verdana"/>
            </a:endParaRPr>
          </a:p>
          <a:p>
            <a:endParaRPr lang="en-US" sz="2800" b="1">
              <a:latin typeface="Verdana"/>
            </a:endParaRPr>
          </a:p>
        </p:txBody>
      </p:sp>
    </p:spTree>
    <p:extLst>
      <p:ext uri="{BB962C8B-B14F-4D97-AF65-F5344CB8AC3E}">
        <p14:creationId xmlns:p14="http://schemas.microsoft.com/office/powerpoint/2010/main" val="3112693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3" name="TextBox 2">
            <a:extLst>
              <a:ext uri="{FF2B5EF4-FFF2-40B4-BE49-F238E27FC236}">
                <a16:creationId xmlns:a16="http://schemas.microsoft.com/office/drawing/2014/main" id="{E1155D67-AE7A-93D3-FC06-5ABBA7D9BDFE}"/>
              </a:ext>
            </a:extLst>
          </p:cNvPr>
          <p:cNvSpPr txBox="1"/>
          <p:nvPr/>
        </p:nvSpPr>
        <p:spPr>
          <a:xfrm>
            <a:off x="769058" y="887615"/>
            <a:ext cx="9598972"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800" b="1"/>
          </a:p>
          <a:p>
            <a:r>
              <a:rPr lang="en-US" sz="1800" b="1"/>
              <a:t>Phase 1: Idea Generation (</a:t>
            </a:r>
            <a:r>
              <a:rPr lang="en-US" sz="1800"/>
              <a:t>September through November of 2022) </a:t>
            </a:r>
            <a:endParaRPr lang="en-US"/>
          </a:p>
          <a:p>
            <a:pPr marL="285750" indent="-285750">
              <a:buChar char="•"/>
            </a:pPr>
            <a:r>
              <a:rPr lang="en-US" sz="1800"/>
              <a:t>523 sessions across the city, 12,344 New Yorkers engaged. New Yorkers also submitted ideas on their own;  5 borough-based Idea Generation Sessions.</a:t>
            </a:r>
            <a:endParaRPr lang="en-US"/>
          </a:p>
          <a:p>
            <a:endParaRPr lang="en-US" sz="1800">
              <a:highlight>
                <a:srgbClr val="FFFF00"/>
              </a:highlight>
            </a:endParaRPr>
          </a:p>
          <a:p>
            <a:pPr marL="285750" indent="-285750">
              <a:buChar char="•"/>
            </a:pPr>
            <a:r>
              <a:rPr lang="en-US" sz="1800"/>
              <a:t>New Yorkers submitted 2,023 ideas for the five Boroughs and 2,116 ideas for the 33 equity neighborhoods.</a:t>
            </a:r>
            <a:endParaRPr lang="en-US"/>
          </a:p>
          <a:p>
            <a:endParaRPr lang="en-US" sz="1800" b="1"/>
          </a:p>
          <a:p>
            <a:r>
              <a:rPr lang="en-US" sz="1800" b="1"/>
              <a:t>Phase 2: Project Evaluation/ Ballot Creation</a:t>
            </a:r>
          </a:p>
          <a:p>
            <a:pPr marL="285750" indent="-285750">
              <a:buFont typeface="Arial,Sans-Serif"/>
              <a:buChar char="•"/>
            </a:pPr>
            <a:r>
              <a:rPr lang="en-US" sz="1800"/>
              <a:t>The CEC created Borough Assemblies based on the Civic Assembly model. This is a deliberative democratic process using a randomly selected, but demographically representative sample, of a population that together learn about the pressing issues and needs of their community and engages in deep deliberation</a:t>
            </a:r>
          </a:p>
          <a:p>
            <a:pPr marL="285750" indent="-285750">
              <a:buFont typeface="Arial,Sans-Serif"/>
              <a:buChar char="•"/>
            </a:pPr>
            <a:endParaRPr lang="en-US" sz="1800"/>
          </a:p>
          <a:p>
            <a:pPr marL="285750" indent="-285750">
              <a:buFont typeface="Arial,Sans-Serif"/>
              <a:buChar char="•"/>
            </a:pPr>
            <a:r>
              <a:rPr lang="en-US" sz="1800"/>
              <a:t>In January and February 2023 the five Borough Assemblies evaluated ideas from the Idea Generation sessions for there equity and feasibility, and developed and selected the final project proposals to be placed on the ballots</a:t>
            </a:r>
            <a:endParaRPr lang="en-US"/>
          </a:p>
          <a:p>
            <a:pPr marL="285750" indent="-285750">
              <a:buChar char="•"/>
            </a:pPr>
            <a:endParaRPr lang="en-US" sz="1800"/>
          </a:p>
          <a:p>
            <a:pPr marL="285750" indent="-285750">
              <a:buChar char="•"/>
            </a:pPr>
            <a:r>
              <a:rPr lang="en-US" sz="1800"/>
              <a:t>38 ballots – 5 borough ballots and 33 equity neighborhood ballots translated into up to 12 languages</a:t>
            </a:r>
            <a:r>
              <a:rPr lang="en-US" sz="1800" i="1"/>
              <a:t>.</a:t>
            </a:r>
          </a:p>
          <a:p>
            <a:endParaRPr lang="en-US" sz="1800" i="1"/>
          </a:p>
        </p:txBody>
      </p:sp>
      <p:sp>
        <p:nvSpPr>
          <p:cNvPr id="5" name="TextBox 4">
            <a:extLst>
              <a:ext uri="{FF2B5EF4-FFF2-40B4-BE49-F238E27FC236}">
                <a16:creationId xmlns:a16="http://schemas.microsoft.com/office/drawing/2014/main" id="{476A2700-B8F1-394C-A8B8-B21DCDCBC94E}"/>
              </a:ext>
            </a:extLst>
          </p:cNvPr>
          <p:cNvSpPr txBox="1"/>
          <p:nvPr/>
        </p:nvSpPr>
        <p:spPr>
          <a:xfrm>
            <a:off x="847859" y="364901"/>
            <a:ext cx="1012930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Verdana"/>
                <a:ea typeface="Verdana"/>
              </a:rPr>
              <a:t>The Four Phases of the People’s Money</a:t>
            </a:r>
          </a:p>
        </p:txBody>
      </p:sp>
    </p:spTree>
    <p:extLst>
      <p:ext uri="{BB962C8B-B14F-4D97-AF65-F5344CB8AC3E}">
        <p14:creationId xmlns:p14="http://schemas.microsoft.com/office/powerpoint/2010/main" val="3778567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3" name="TextBox 2">
            <a:extLst>
              <a:ext uri="{FF2B5EF4-FFF2-40B4-BE49-F238E27FC236}">
                <a16:creationId xmlns:a16="http://schemas.microsoft.com/office/drawing/2014/main" id="{E1155D67-AE7A-93D3-FC06-5ABBA7D9BDFE}"/>
              </a:ext>
            </a:extLst>
          </p:cNvPr>
          <p:cNvSpPr txBox="1"/>
          <p:nvPr/>
        </p:nvSpPr>
        <p:spPr>
          <a:xfrm>
            <a:off x="769058" y="893912"/>
            <a:ext cx="10070585"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t>Phase 3: Citywide Voting (</a:t>
            </a:r>
            <a:r>
              <a:rPr lang="en-US" sz="1800"/>
              <a:t>May 10th to June 25th, 2023)</a:t>
            </a:r>
            <a:endParaRPr lang="en-US"/>
          </a:p>
          <a:p>
            <a:endParaRPr lang="en-US" sz="1800"/>
          </a:p>
          <a:p>
            <a:pPr marL="342900" indent="-342900">
              <a:buChar char="•"/>
            </a:pPr>
            <a:r>
              <a:rPr lang="en-US" sz="1800" b="1"/>
              <a:t>Bronx Ballot: </a:t>
            </a:r>
            <a:r>
              <a:rPr lang="en-US" sz="1800"/>
              <a:t>There were 8 projects listed. The 3 projects with the highest number of votes will be funded for $265,000 each.</a:t>
            </a:r>
          </a:p>
          <a:p>
            <a:endParaRPr lang="en-US" sz="1800"/>
          </a:p>
          <a:p>
            <a:pPr marL="342900" indent="-342900">
              <a:buChar char="•"/>
            </a:pPr>
            <a:r>
              <a:rPr lang="en-US" sz="1800" b="1"/>
              <a:t>Brooklyn Ballot: </a:t>
            </a:r>
            <a:r>
              <a:rPr lang="en-US" sz="1800"/>
              <a:t>There were 10 projects listed. The 4 projects with the highest number of votes will be funded for $250,000 each.</a:t>
            </a:r>
          </a:p>
          <a:p>
            <a:endParaRPr lang="en-US" sz="1800"/>
          </a:p>
          <a:p>
            <a:pPr marL="342900" indent="-342900">
              <a:buChar char="•"/>
            </a:pPr>
            <a:r>
              <a:rPr lang="en-US" sz="1800" b="1"/>
              <a:t>Queens Ballot:</a:t>
            </a:r>
            <a:r>
              <a:rPr lang="en-US" sz="1800"/>
              <a:t> There were 9 projects listed. The 3 projects with the highest number of votes will be funded for $280,000 each.</a:t>
            </a:r>
          </a:p>
          <a:p>
            <a:endParaRPr lang="en-US" sz="1800"/>
          </a:p>
          <a:p>
            <a:pPr marL="342900" indent="-342900">
              <a:buChar char="•"/>
            </a:pPr>
            <a:r>
              <a:rPr lang="en-US" sz="1800" b="1"/>
              <a:t>Manhattan Ballot:</a:t>
            </a:r>
            <a:r>
              <a:rPr lang="en-US" sz="1800"/>
              <a:t> There were 8 projects listed. The 2 projects with the highest number of votes will be funded for $262,500 each.</a:t>
            </a:r>
          </a:p>
          <a:p>
            <a:endParaRPr lang="en-US" sz="1800"/>
          </a:p>
          <a:p>
            <a:pPr marL="342900" indent="-342900">
              <a:buChar char="•"/>
            </a:pPr>
            <a:r>
              <a:rPr lang="en-US" sz="1800" b="1"/>
              <a:t>Staten Island Ballot:</a:t>
            </a:r>
            <a:r>
              <a:rPr lang="en-US" sz="1800"/>
              <a:t> There were 4 projects listed. The project with the highest number of votes will be funded for $177,000.</a:t>
            </a:r>
          </a:p>
          <a:p>
            <a:pPr marL="342900" indent="-342900">
              <a:buChar char="•"/>
            </a:pPr>
            <a:endParaRPr lang="en-US" sz="1800"/>
          </a:p>
          <a:p>
            <a:pPr marL="342900" indent="-342900">
              <a:buChar char="•"/>
            </a:pPr>
            <a:r>
              <a:rPr lang="en-US" sz="1800" b="1"/>
              <a:t>33 TRIE neighborhoods:</a:t>
            </a:r>
            <a:r>
              <a:rPr lang="en-US" sz="1800"/>
              <a:t> There were between 3-5 projects listed on each neighborhood ballot. For each neighborhood, the project with the highest number of votes will be funded for $50,000.</a:t>
            </a:r>
          </a:p>
        </p:txBody>
      </p:sp>
      <p:sp>
        <p:nvSpPr>
          <p:cNvPr id="5" name="TextBox 4">
            <a:extLst>
              <a:ext uri="{FF2B5EF4-FFF2-40B4-BE49-F238E27FC236}">
                <a16:creationId xmlns:a16="http://schemas.microsoft.com/office/drawing/2014/main" id="{476A2700-B8F1-394C-A8B8-B21DCDCBC94E}"/>
              </a:ext>
            </a:extLst>
          </p:cNvPr>
          <p:cNvSpPr txBox="1"/>
          <p:nvPr/>
        </p:nvSpPr>
        <p:spPr>
          <a:xfrm>
            <a:off x="771659" y="364901"/>
            <a:ext cx="922337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Verdana"/>
                <a:ea typeface="Verdana"/>
              </a:rPr>
              <a:t>The Four Phases of the People’s Money </a:t>
            </a:r>
            <a:endParaRPr lang="en-US" sz="2800">
              <a:latin typeface="Verdana"/>
              <a:ea typeface="Verdana"/>
            </a:endParaRPr>
          </a:p>
        </p:txBody>
      </p:sp>
    </p:spTree>
    <p:extLst>
      <p:ext uri="{BB962C8B-B14F-4D97-AF65-F5344CB8AC3E}">
        <p14:creationId xmlns:p14="http://schemas.microsoft.com/office/powerpoint/2010/main" val="2801388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3" name="TextBox 2">
            <a:extLst>
              <a:ext uri="{FF2B5EF4-FFF2-40B4-BE49-F238E27FC236}">
                <a16:creationId xmlns:a16="http://schemas.microsoft.com/office/drawing/2014/main" id="{E1155D67-AE7A-93D3-FC06-5ABBA7D9BDFE}"/>
              </a:ext>
            </a:extLst>
          </p:cNvPr>
          <p:cNvSpPr txBox="1"/>
          <p:nvPr/>
        </p:nvSpPr>
        <p:spPr>
          <a:xfrm>
            <a:off x="802924" y="1173311"/>
            <a:ext cx="10316119" cy="49859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b="1"/>
              <a:t>Survey Results</a:t>
            </a:r>
            <a:endParaRPr lang="en-US"/>
          </a:p>
          <a:p>
            <a:endParaRPr lang="en-US" sz="1900" b="1"/>
          </a:p>
          <a:p>
            <a:pPr marL="342900" indent="-342900">
              <a:buChar char="•"/>
            </a:pPr>
            <a:r>
              <a:rPr lang="en-US" sz="2800"/>
              <a:t>Optional voter exit survey to understand who participated in the process (9 questions). </a:t>
            </a:r>
          </a:p>
          <a:p>
            <a:pPr marL="342900" lvl="3" indent="-342900">
              <a:buChar char="•"/>
            </a:pPr>
            <a:r>
              <a:rPr lang="en-US" sz="2800"/>
              <a:t>Open to voters who cast ballots online and in person, after they voted. </a:t>
            </a:r>
          </a:p>
          <a:p>
            <a:pPr marL="342900" lvl="3" indent="-342900">
              <a:buChar char="•"/>
            </a:pPr>
            <a:r>
              <a:rPr lang="en-US" sz="2800"/>
              <a:t>Collected 22,319 surveys in 10 different languages: English, Spanish, Mandarin, Haitian Creole, Bengali, Korean, Arabic, French, Russian, and Urdu. </a:t>
            </a:r>
          </a:p>
          <a:p>
            <a:pPr marL="342900" lvl="7" indent="-342900">
              <a:buChar char="•"/>
            </a:pPr>
            <a:r>
              <a:rPr lang="en-US" sz="2800"/>
              <a:t>Around 17,822 surveys were filled out in English, followed by 2,522 (11%) in Spanish,432 (2%) in Chinese, and 267 (1%) in Bengali.</a:t>
            </a:r>
          </a:p>
        </p:txBody>
      </p:sp>
      <p:sp>
        <p:nvSpPr>
          <p:cNvPr id="5" name="TextBox 4">
            <a:extLst>
              <a:ext uri="{FF2B5EF4-FFF2-40B4-BE49-F238E27FC236}">
                <a16:creationId xmlns:a16="http://schemas.microsoft.com/office/drawing/2014/main" id="{476A2700-B8F1-394C-A8B8-B21DCDCBC94E}"/>
              </a:ext>
            </a:extLst>
          </p:cNvPr>
          <p:cNvSpPr txBox="1"/>
          <p:nvPr/>
        </p:nvSpPr>
        <p:spPr>
          <a:xfrm>
            <a:off x="847859" y="364901"/>
            <a:ext cx="9223376" cy="446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300" b="1">
                <a:ea typeface="Verdana"/>
              </a:rPr>
              <a:t>Phase 3: Citywide Voting</a:t>
            </a:r>
            <a:endParaRPr lang="en-US" sz="2300">
              <a:ea typeface="Verdana"/>
            </a:endParaRPr>
          </a:p>
        </p:txBody>
      </p:sp>
    </p:spTree>
    <p:extLst>
      <p:ext uri="{BB962C8B-B14F-4D97-AF65-F5344CB8AC3E}">
        <p14:creationId xmlns:p14="http://schemas.microsoft.com/office/powerpoint/2010/main" val="4083998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txBox="1">
            <a:spLocks noGrp="1"/>
          </p:cNvSpPr>
          <p:nvPr>
            <p:ph type="body" idx="1"/>
          </p:nvPr>
        </p:nvSpPr>
        <p:spPr>
          <a:xfrm>
            <a:off x="782904" y="1716406"/>
            <a:ext cx="11165704" cy="4820708"/>
          </a:xfrm>
          <a:prstGeom prst="rect">
            <a:avLst/>
          </a:prstGeom>
          <a:noFill/>
          <a:ln>
            <a:noFill/>
          </a:ln>
        </p:spPr>
        <p:txBody>
          <a:bodyPr spcFirstLastPara="1" wrap="square" lIns="91425" tIns="45700" rIns="91425" bIns="45700" anchor="t" anchorCtr="0">
            <a:noAutofit/>
          </a:bodyPr>
          <a:lstStyle/>
          <a:p>
            <a:pPr marL="228600" indent="0"/>
            <a:r>
              <a:rPr lang="en-US" sz="1200" b="1"/>
              <a:t>To All Participants: </a:t>
            </a:r>
          </a:p>
          <a:p>
            <a:pPr marL="400050" indent="-171450">
              <a:buChar char="•"/>
            </a:pPr>
            <a:r>
              <a:rPr lang="en-US" sz="1200"/>
              <a:t>Call participants in the order they have registered for public comment prior to meeting, then during today's meeting</a:t>
            </a:r>
          </a:p>
          <a:p>
            <a:pPr marL="400050" indent="-171450">
              <a:buChar char="•"/>
            </a:pPr>
            <a:r>
              <a:rPr lang="en-US" sz="1200"/>
              <a:t>Closed Captioning:</a:t>
            </a:r>
          </a:p>
          <a:p>
            <a:pPr marL="1028700" lvl="1">
              <a:buSzPts val="2400"/>
            </a:pPr>
            <a:r>
              <a:rPr lang="en-US" sz="1200"/>
              <a:t>Closed Captioning will be displayed on the smaller screen</a:t>
            </a:r>
          </a:p>
          <a:p>
            <a:pPr marL="1028700" lvl="1">
              <a:buSzPts val="2400"/>
            </a:pPr>
            <a:r>
              <a:rPr lang="en-US" sz="1200"/>
              <a:t>Alternatively, you can use this link online for real-time captioning: </a:t>
            </a:r>
            <a:r>
              <a:rPr lang="en-US" sz="1200" b="1"/>
              <a:t> </a:t>
            </a:r>
            <a:r>
              <a:rPr lang="en-US" sz="1200" b="1">
                <a:solidFill>
                  <a:srgbClr val="7D4196"/>
                </a:solidFill>
                <a:hlinkClick r:id="rId3"/>
              </a:rPr>
              <a:t>https://www.streamtext.net/text.aspx?event=CEC_Captions</a:t>
            </a:r>
            <a:r>
              <a:rPr lang="en-US" sz="1200" b="1">
                <a:solidFill>
                  <a:srgbClr val="000000"/>
                </a:solidFill>
              </a:rPr>
              <a:t> </a:t>
            </a:r>
            <a:endParaRPr lang="en-US" sz="1200" b="1"/>
          </a:p>
          <a:p>
            <a:pPr marL="228600" indent="0"/>
            <a:r>
              <a:rPr lang="en-US" sz="1200" b="1"/>
              <a:t>To In-Person Participants:</a:t>
            </a:r>
          </a:p>
          <a:p>
            <a:pPr marL="400050" indent="-171450">
              <a:buChar char="•"/>
            </a:pPr>
            <a:r>
              <a:rPr lang="en-US" sz="1200"/>
              <a:t>To submit a public comment, please add your name and affiliation to the sign in sheet by the door. We will call on you to speak in order received.</a:t>
            </a:r>
          </a:p>
          <a:p>
            <a:pPr marL="228600" indent="0"/>
            <a:r>
              <a:rPr lang="en-US" sz="1200" b="1"/>
              <a:t>To Online Participants:</a:t>
            </a:r>
            <a:endParaRPr lang="en-US" sz="1200"/>
          </a:p>
          <a:p>
            <a:pPr marL="400050" indent="-171450">
              <a:buChar char="•"/>
            </a:pPr>
            <a:r>
              <a:rPr lang="en-US" sz="1200"/>
              <a:t>To submit a public comment, please submit your name, affiliation, and public comment via email to </a:t>
            </a:r>
            <a:r>
              <a:rPr lang="en-US" sz="1200" b="1">
                <a:hlinkClick r:id="rId4"/>
              </a:rPr>
              <a:t>info@civicengagement.nyc.gov</a:t>
            </a:r>
            <a:r>
              <a:rPr lang="en-US" sz="1200" b="1"/>
              <a:t> </a:t>
            </a:r>
            <a:r>
              <a:rPr lang="en-US" sz="1200"/>
              <a:t>or via text to </a:t>
            </a:r>
            <a:r>
              <a:rPr lang="en-US" sz="1200" b="1"/>
              <a:t>917-587-9103</a:t>
            </a:r>
            <a:r>
              <a:rPr lang="en-US" sz="1200"/>
              <a:t>. We will read comments in order received. </a:t>
            </a:r>
          </a:p>
        </p:txBody>
      </p:sp>
      <p:sp>
        <p:nvSpPr>
          <p:cNvPr id="99" name="Google Shape;99;p17"/>
          <p:cNvSpPr txBox="1">
            <a:spLocks noGrp="1"/>
          </p:cNvSpPr>
          <p:nvPr>
            <p:ph type="body" idx="2"/>
          </p:nvPr>
        </p:nvSpPr>
        <p:spPr>
          <a:xfrm>
            <a:off x="784093" y="878294"/>
            <a:ext cx="8020050" cy="1093788"/>
          </a:xfrm>
          <a:prstGeom prst="rect">
            <a:avLst/>
          </a:prstGeom>
          <a:noFill/>
          <a:ln>
            <a:noFill/>
          </a:ln>
        </p:spPr>
        <p:txBody>
          <a:bodyPr spcFirstLastPara="1" wrap="square" lIns="91425" tIns="45700" rIns="91425" bIns="45700" anchor="t" anchorCtr="0">
            <a:noAutofit/>
          </a:bodyPr>
          <a:lstStyle/>
          <a:p>
            <a:pPr marL="0" indent="0">
              <a:spcBef>
                <a:spcPts val="0"/>
              </a:spcBef>
            </a:pPr>
            <a:r>
              <a:rPr lang="en-US"/>
              <a:t>Technology &amp; Housekeeping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3" name="TextBox 2">
            <a:extLst>
              <a:ext uri="{FF2B5EF4-FFF2-40B4-BE49-F238E27FC236}">
                <a16:creationId xmlns:a16="http://schemas.microsoft.com/office/drawing/2014/main" id="{E1155D67-AE7A-93D3-FC06-5ABBA7D9BDFE}"/>
              </a:ext>
            </a:extLst>
          </p:cNvPr>
          <p:cNvSpPr txBox="1"/>
          <p:nvPr/>
        </p:nvSpPr>
        <p:spPr>
          <a:xfrm>
            <a:off x="802924" y="1173311"/>
            <a:ext cx="1077732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har char="•"/>
            </a:pPr>
            <a:r>
              <a:rPr lang="en-US" sz="2400" b="1"/>
              <a:t>TRIE projects topics funded at $50,000 each:</a:t>
            </a:r>
            <a:endParaRPr lang="en-US" sz="2400"/>
          </a:p>
          <a:p>
            <a:r>
              <a:rPr lang="en-US" sz="2400"/>
              <a:t>12 focus on Mental Health, 6 on Job Training, 7 on Education, 3 on Food Insecurity, 2 on Anti-violence, and 1 each on Intergenerational, Immigrant Rights, and Sanitation. </a:t>
            </a:r>
          </a:p>
          <a:p>
            <a:pPr marL="342900" indent="-342900">
              <a:buChar char="•"/>
            </a:pPr>
            <a:endParaRPr lang="en-US" sz="2400">
              <a:highlight>
                <a:srgbClr val="FFFF00"/>
              </a:highlight>
            </a:endParaRPr>
          </a:p>
          <a:p>
            <a:pPr marL="342900" indent="-342900">
              <a:buChar char="•"/>
            </a:pPr>
            <a:r>
              <a:rPr lang="en-US" sz="2400" b="1"/>
              <a:t>Borough project themes:</a:t>
            </a:r>
          </a:p>
          <a:p>
            <a:r>
              <a:rPr lang="en-US" sz="2400"/>
              <a:t>5 focus on Education, 3 on Mental Health, 2 on Parenting Skills, and one each on Jobs, Housing, and Food Insecurity</a:t>
            </a:r>
          </a:p>
          <a:p>
            <a:pPr marL="285750" indent="-285750">
              <a:buChar char="•"/>
            </a:pPr>
            <a:endParaRPr lang="en-US" sz="2400"/>
          </a:p>
          <a:p>
            <a:pPr marL="285750" indent="-285750">
              <a:buChar char="•"/>
            </a:pPr>
            <a:r>
              <a:rPr lang="en-US" sz="2400" b="1"/>
              <a:t>All projects posted online on Participate platform under Phase 3 Voting  </a:t>
            </a:r>
            <a:r>
              <a:rPr lang="en-US" sz="2400">
                <a:solidFill>
                  <a:srgbClr val="7D4196"/>
                </a:solidFill>
                <a:hlinkClick r:id="rId4"/>
              </a:rPr>
              <a:t>https://www.participate.nyc.gov/processes/Citywidepb/f/314/</a:t>
            </a:r>
            <a:r>
              <a:rPr lang="en-US" sz="2400"/>
              <a:t> </a:t>
            </a:r>
          </a:p>
          <a:p>
            <a:endParaRPr lang="en-US" sz="2400" b="1">
              <a:highlight>
                <a:srgbClr val="FFFF00"/>
              </a:highlight>
            </a:endParaRPr>
          </a:p>
        </p:txBody>
      </p:sp>
      <p:sp>
        <p:nvSpPr>
          <p:cNvPr id="5" name="TextBox 4">
            <a:extLst>
              <a:ext uri="{FF2B5EF4-FFF2-40B4-BE49-F238E27FC236}">
                <a16:creationId xmlns:a16="http://schemas.microsoft.com/office/drawing/2014/main" id="{476A2700-B8F1-394C-A8B8-B21DCDCBC94E}"/>
              </a:ext>
            </a:extLst>
          </p:cNvPr>
          <p:cNvSpPr txBox="1"/>
          <p:nvPr/>
        </p:nvSpPr>
        <p:spPr>
          <a:xfrm>
            <a:off x="847859" y="364901"/>
            <a:ext cx="10486691" cy="446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300" b="1">
                <a:ea typeface="Verdana"/>
              </a:rPr>
              <a:t>Phase 3: Citywide Voting - TRIE Neighborhood Selected Projects</a:t>
            </a:r>
            <a:endParaRPr lang="en-US" sz="2300">
              <a:ea typeface="Verdana"/>
            </a:endParaRPr>
          </a:p>
        </p:txBody>
      </p:sp>
    </p:spTree>
    <p:extLst>
      <p:ext uri="{BB962C8B-B14F-4D97-AF65-F5344CB8AC3E}">
        <p14:creationId xmlns:p14="http://schemas.microsoft.com/office/powerpoint/2010/main" val="2250340555"/>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3" name="TextBox 2">
            <a:extLst>
              <a:ext uri="{FF2B5EF4-FFF2-40B4-BE49-F238E27FC236}">
                <a16:creationId xmlns:a16="http://schemas.microsoft.com/office/drawing/2014/main" id="{E1155D67-AE7A-93D3-FC06-5ABBA7D9BDFE}"/>
              </a:ext>
            </a:extLst>
          </p:cNvPr>
          <p:cNvSpPr txBox="1"/>
          <p:nvPr/>
        </p:nvSpPr>
        <p:spPr>
          <a:xfrm>
            <a:off x="802924" y="1037845"/>
            <a:ext cx="5693319" cy="33085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b="1"/>
              <a:t>Demographics of Ballots Cast:</a:t>
            </a:r>
          </a:p>
          <a:p>
            <a:r>
              <a:rPr lang="en-US" sz="1900"/>
              <a:t>Ballots were translated into a total of 12 languages: Spanish, Chinese, Arabic, Bengali, Haitian Creole, French, Russian, Yiddish, Korean, Urdu, Italian, and Polish. People were able to vote in any of these languages at participate.nyc.gov or by paper ballot. While majority of ballots were cast in English (133,948), approximately 61,787 ballots were cast in a language other than English. Of these, 36,462 were cast in Spanish followed by 8,186 in Chinese and 3,195 in Haitian Creole.</a:t>
            </a:r>
            <a:endParaRPr lang="en-US"/>
          </a:p>
        </p:txBody>
      </p:sp>
      <p:sp>
        <p:nvSpPr>
          <p:cNvPr id="5" name="TextBox 4">
            <a:extLst>
              <a:ext uri="{FF2B5EF4-FFF2-40B4-BE49-F238E27FC236}">
                <a16:creationId xmlns:a16="http://schemas.microsoft.com/office/drawing/2014/main" id="{476A2700-B8F1-394C-A8B8-B21DCDCBC94E}"/>
              </a:ext>
            </a:extLst>
          </p:cNvPr>
          <p:cNvSpPr txBox="1"/>
          <p:nvPr/>
        </p:nvSpPr>
        <p:spPr>
          <a:xfrm>
            <a:off x="847859" y="364901"/>
            <a:ext cx="9223376" cy="446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300" b="1">
                <a:ea typeface="Verdana"/>
              </a:rPr>
              <a:t>Phase 3: Citywide Voting</a:t>
            </a:r>
            <a:endParaRPr lang="en-US" sz="2300">
              <a:ea typeface="Verdana"/>
            </a:endParaRPr>
          </a:p>
        </p:txBody>
      </p:sp>
      <p:pic>
        <p:nvPicPr>
          <p:cNvPr id="2" name="Picture 1">
            <a:extLst>
              <a:ext uri="{FF2B5EF4-FFF2-40B4-BE49-F238E27FC236}">
                <a16:creationId xmlns:a16="http://schemas.microsoft.com/office/drawing/2014/main" id="{9E7451E5-6301-B157-A483-46C9F1B6B8C6}"/>
              </a:ext>
            </a:extLst>
          </p:cNvPr>
          <p:cNvPicPr>
            <a:picLocks noChangeAspect="1"/>
          </p:cNvPicPr>
          <p:nvPr/>
        </p:nvPicPr>
        <p:blipFill>
          <a:blip r:embed="rId3"/>
          <a:stretch>
            <a:fillRect/>
          </a:stretch>
        </p:blipFill>
        <p:spPr>
          <a:xfrm>
            <a:off x="6493933" y="814318"/>
            <a:ext cx="5427133" cy="3747697"/>
          </a:xfrm>
          <a:prstGeom prst="rect">
            <a:avLst/>
          </a:prstGeom>
        </p:spPr>
      </p:pic>
      <p:pic>
        <p:nvPicPr>
          <p:cNvPr id="4" name="Picture 3">
            <a:extLst>
              <a:ext uri="{FF2B5EF4-FFF2-40B4-BE49-F238E27FC236}">
                <a16:creationId xmlns:a16="http://schemas.microsoft.com/office/drawing/2014/main" id="{303711F1-4E7C-5770-8F74-75FD64C96E1C}"/>
              </a:ext>
            </a:extLst>
          </p:cNvPr>
          <p:cNvPicPr>
            <a:picLocks noChangeAspect="1"/>
          </p:cNvPicPr>
          <p:nvPr/>
        </p:nvPicPr>
        <p:blipFill>
          <a:blip r:embed="rId4"/>
          <a:stretch>
            <a:fillRect/>
          </a:stretch>
        </p:blipFill>
        <p:spPr>
          <a:xfrm>
            <a:off x="1811867" y="4565643"/>
            <a:ext cx="2125134" cy="2078579"/>
          </a:xfrm>
          <a:prstGeom prst="rect">
            <a:avLst/>
          </a:prstGeom>
        </p:spPr>
      </p:pic>
      <p:sp>
        <p:nvSpPr>
          <p:cNvPr id="7" name="TextBox 6">
            <a:extLst>
              <a:ext uri="{FF2B5EF4-FFF2-40B4-BE49-F238E27FC236}">
                <a16:creationId xmlns:a16="http://schemas.microsoft.com/office/drawing/2014/main" id="{085D93A5-637F-AE16-1F80-A350C3248ACC}"/>
              </a:ext>
            </a:extLst>
          </p:cNvPr>
          <p:cNvSpPr txBox="1"/>
          <p:nvPr/>
        </p:nvSpPr>
        <p:spPr>
          <a:xfrm>
            <a:off x="4646791" y="4974844"/>
            <a:ext cx="5693319"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b="1"/>
              <a:t>Type of Ballot</a:t>
            </a:r>
            <a:endParaRPr lang="en-US"/>
          </a:p>
          <a:p>
            <a:r>
              <a:rPr lang="en-US" sz="1900"/>
              <a:t>More than 4x as many votes were cast by paper as online, with 169,321 paper ballots and 38,923 digital ballots being submitted.</a:t>
            </a:r>
            <a:endParaRPr lang="en-US"/>
          </a:p>
        </p:txBody>
      </p:sp>
    </p:spTree>
    <p:extLst>
      <p:ext uri="{BB962C8B-B14F-4D97-AF65-F5344CB8AC3E}">
        <p14:creationId xmlns:p14="http://schemas.microsoft.com/office/powerpoint/2010/main" val="453127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3" name="TextBox 2">
            <a:extLst>
              <a:ext uri="{FF2B5EF4-FFF2-40B4-BE49-F238E27FC236}">
                <a16:creationId xmlns:a16="http://schemas.microsoft.com/office/drawing/2014/main" id="{E1155D67-AE7A-93D3-FC06-5ABBA7D9BDFE}"/>
              </a:ext>
            </a:extLst>
          </p:cNvPr>
          <p:cNvSpPr txBox="1"/>
          <p:nvPr/>
        </p:nvSpPr>
        <p:spPr>
          <a:xfrm>
            <a:off x="802924" y="1173311"/>
            <a:ext cx="10316119" cy="24160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b="1"/>
              <a:t>Age: </a:t>
            </a:r>
            <a:r>
              <a:rPr lang="en-US" sz="1900"/>
              <a:t>According to results from our survey, the group with the highest participation was 35-44 (21%) year olds followed by 26-34 (18%) year olds, and 45-54 (14%) year olds. Another significant finding was that youth between the ages of 11 and 15 made up around 8% of participants</a:t>
            </a:r>
            <a:r>
              <a:rPr lang="en-US" sz="1900" b="1"/>
              <a:t>.</a:t>
            </a:r>
            <a:endParaRPr lang="en-US"/>
          </a:p>
          <a:p>
            <a:endParaRPr lang="en-US" sz="1900"/>
          </a:p>
          <a:p>
            <a:endParaRPr lang="en-US" sz="1900" b="1"/>
          </a:p>
          <a:p>
            <a:endParaRPr lang="en-US" sz="1900" b="1"/>
          </a:p>
          <a:p>
            <a:endParaRPr lang="en-US" sz="1800" b="1"/>
          </a:p>
        </p:txBody>
      </p:sp>
      <p:sp>
        <p:nvSpPr>
          <p:cNvPr id="5" name="TextBox 4">
            <a:extLst>
              <a:ext uri="{FF2B5EF4-FFF2-40B4-BE49-F238E27FC236}">
                <a16:creationId xmlns:a16="http://schemas.microsoft.com/office/drawing/2014/main" id="{476A2700-B8F1-394C-A8B8-B21DCDCBC94E}"/>
              </a:ext>
            </a:extLst>
          </p:cNvPr>
          <p:cNvSpPr txBox="1"/>
          <p:nvPr/>
        </p:nvSpPr>
        <p:spPr>
          <a:xfrm>
            <a:off x="847859" y="364901"/>
            <a:ext cx="9223376" cy="446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300" b="1">
                <a:ea typeface="Verdana"/>
              </a:rPr>
              <a:t>Phase 3: Citywide Voting</a:t>
            </a:r>
            <a:endParaRPr lang="en-US" sz="2300">
              <a:ea typeface="Verdana"/>
            </a:endParaRPr>
          </a:p>
        </p:txBody>
      </p:sp>
      <p:pic>
        <p:nvPicPr>
          <p:cNvPr id="6" name="Picture 5">
            <a:extLst>
              <a:ext uri="{FF2B5EF4-FFF2-40B4-BE49-F238E27FC236}">
                <a16:creationId xmlns:a16="http://schemas.microsoft.com/office/drawing/2014/main" id="{5EEB5D47-E220-8C99-8875-1E0B703A69E5}"/>
              </a:ext>
            </a:extLst>
          </p:cNvPr>
          <p:cNvPicPr>
            <a:picLocks noChangeAspect="1"/>
          </p:cNvPicPr>
          <p:nvPr/>
        </p:nvPicPr>
        <p:blipFill>
          <a:blip r:embed="rId3"/>
          <a:stretch>
            <a:fillRect/>
          </a:stretch>
        </p:blipFill>
        <p:spPr>
          <a:xfrm>
            <a:off x="846666" y="2424353"/>
            <a:ext cx="5444066" cy="2982959"/>
          </a:xfrm>
          <a:prstGeom prst="rect">
            <a:avLst/>
          </a:prstGeom>
        </p:spPr>
      </p:pic>
      <p:pic>
        <p:nvPicPr>
          <p:cNvPr id="7" name="Picture 6">
            <a:extLst>
              <a:ext uri="{FF2B5EF4-FFF2-40B4-BE49-F238E27FC236}">
                <a16:creationId xmlns:a16="http://schemas.microsoft.com/office/drawing/2014/main" id="{607E69E0-B785-0DC3-52DD-8365E0B1D66E}"/>
              </a:ext>
            </a:extLst>
          </p:cNvPr>
          <p:cNvPicPr>
            <a:picLocks noChangeAspect="1"/>
          </p:cNvPicPr>
          <p:nvPr/>
        </p:nvPicPr>
        <p:blipFill>
          <a:blip r:embed="rId4"/>
          <a:stretch>
            <a:fillRect/>
          </a:stretch>
        </p:blipFill>
        <p:spPr>
          <a:xfrm>
            <a:off x="7120467" y="2594401"/>
            <a:ext cx="3996266" cy="2583596"/>
          </a:xfrm>
          <a:prstGeom prst="rect">
            <a:avLst/>
          </a:prstGeom>
        </p:spPr>
      </p:pic>
      <p:sp>
        <p:nvSpPr>
          <p:cNvPr id="8" name="TextBox 7">
            <a:extLst>
              <a:ext uri="{FF2B5EF4-FFF2-40B4-BE49-F238E27FC236}">
                <a16:creationId xmlns:a16="http://schemas.microsoft.com/office/drawing/2014/main" id="{84F62FB5-6D77-8C26-EFA1-ACE6CE217F0C}"/>
              </a:ext>
            </a:extLst>
          </p:cNvPr>
          <p:cNvSpPr txBox="1"/>
          <p:nvPr/>
        </p:nvSpPr>
        <p:spPr>
          <a:xfrm>
            <a:off x="846667" y="5587999"/>
            <a:ext cx="9711265" cy="9694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b="1"/>
              <a:t>Gender: </a:t>
            </a:r>
            <a:r>
              <a:rPr lang="en-US" sz="1900"/>
              <a:t>The voter survey results also showed that people who identified as women made up around 60% of participants. Additionally, 1,028 (3%) survey participants identified as non-binary.</a:t>
            </a:r>
          </a:p>
        </p:txBody>
      </p:sp>
    </p:spTree>
    <p:extLst>
      <p:ext uri="{BB962C8B-B14F-4D97-AF65-F5344CB8AC3E}">
        <p14:creationId xmlns:p14="http://schemas.microsoft.com/office/powerpoint/2010/main" val="613027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3" name="TextBox 2">
            <a:extLst>
              <a:ext uri="{FF2B5EF4-FFF2-40B4-BE49-F238E27FC236}">
                <a16:creationId xmlns:a16="http://schemas.microsoft.com/office/drawing/2014/main" id="{E1155D67-AE7A-93D3-FC06-5ABBA7D9BDFE}"/>
              </a:ext>
            </a:extLst>
          </p:cNvPr>
          <p:cNvSpPr txBox="1"/>
          <p:nvPr/>
        </p:nvSpPr>
        <p:spPr>
          <a:xfrm>
            <a:off x="802924" y="1173311"/>
            <a:ext cx="10316119" cy="26007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t>Race: </a:t>
            </a:r>
            <a:r>
              <a:rPr lang="en-US" sz="2200"/>
              <a:t>A total of approximately 32% of participants identified as Black or African American, 28% identified as White and 18% as Asian. This aligns with the priorities and goals of the CEC which include bringing in groups that are underrepresented in traditional civic engagement processes.</a:t>
            </a:r>
          </a:p>
          <a:p>
            <a:endParaRPr lang="en-US" sz="1900"/>
          </a:p>
          <a:p>
            <a:endParaRPr lang="en-US" sz="1900" b="1"/>
          </a:p>
          <a:p>
            <a:endParaRPr lang="en-US" sz="1900" b="1"/>
          </a:p>
          <a:p>
            <a:endParaRPr lang="en-US" sz="1800" b="1"/>
          </a:p>
        </p:txBody>
      </p:sp>
      <p:sp>
        <p:nvSpPr>
          <p:cNvPr id="5" name="TextBox 4">
            <a:extLst>
              <a:ext uri="{FF2B5EF4-FFF2-40B4-BE49-F238E27FC236}">
                <a16:creationId xmlns:a16="http://schemas.microsoft.com/office/drawing/2014/main" id="{476A2700-B8F1-394C-A8B8-B21DCDCBC94E}"/>
              </a:ext>
            </a:extLst>
          </p:cNvPr>
          <p:cNvSpPr txBox="1"/>
          <p:nvPr/>
        </p:nvSpPr>
        <p:spPr>
          <a:xfrm>
            <a:off x="847859" y="364901"/>
            <a:ext cx="9223376" cy="446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300" b="1">
                <a:ea typeface="Verdana"/>
              </a:rPr>
              <a:t>Phase 3: Citywide Voting</a:t>
            </a:r>
            <a:endParaRPr lang="en-US" sz="2300">
              <a:ea typeface="Verdana"/>
            </a:endParaRPr>
          </a:p>
        </p:txBody>
      </p:sp>
      <p:sp>
        <p:nvSpPr>
          <p:cNvPr id="8" name="TextBox 7">
            <a:extLst>
              <a:ext uri="{FF2B5EF4-FFF2-40B4-BE49-F238E27FC236}">
                <a16:creationId xmlns:a16="http://schemas.microsoft.com/office/drawing/2014/main" id="{84F62FB5-6D77-8C26-EFA1-ACE6CE217F0C}"/>
              </a:ext>
            </a:extLst>
          </p:cNvPr>
          <p:cNvSpPr txBox="1"/>
          <p:nvPr/>
        </p:nvSpPr>
        <p:spPr>
          <a:xfrm>
            <a:off x="846667" y="5587999"/>
            <a:ext cx="9711265" cy="3847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900"/>
          </a:p>
        </p:txBody>
      </p:sp>
      <p:pic>
        <p:nvPicPr>
          <p:cNvPr id="2" name="Picture 1">
            <a:extLst>
              <a:ext uri="{FF2B5EF4-FFF2-40B4-BE49-F238E27FC236}">
                <a16:creationId xmlns:a16="http://schemas.microsoft.com/office/drawing/2014/main" id="{DA6242A5-6EF9-50E3-DBFA-F7B14343156B}"/>
              </a:ext>
            </a:extLst>
          </p:cNvPr>
          <p:cNvPicPr>
            <a:picLocks noChangeAspect="1"/>
          </p:cNvPicPr>
          <p:nvPr/>
        </p:nvPicPr>
        <p:blipFill>
          <a:blip r:embed="rId3"/>
          <a:stretch>
            <a:fillRect/>
          </a:stretch>
        </p:blipFill>
        <p:spPr>
          <a:xfrm>
            <a:off x="1312334" y="2619319"/>
            <a:ext cx="7112000" cy="3863027"/>
          </a:xfrm>
          <a:prstGeom prst="rect">
            <a:avLst/>
          </a:prstGeom>
        </p:spPr>
      </p:pic>
    </p:spTree>
    <p:extLst>
      <p:ext uri="{BB962C8B-B14F-4D97-AF65-F5344CB8AC3E}">
        <p14:creationId xmlns:p14="http://schemas.microsoft.com/office/powerpoint/2010/main" val="175771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5" name="TextBox 4">
            <a:extLst>
              <a:ext uri="{FF2B5EF4-FFF2-40B4-BE49-F238E27FC236}">
                <a16:creationId xmlns:a16="http://schemas.microsoft.com/office/drawing/2014/main" id="{476A2700-B8F1-394C-A8B8-B21DCDCBC94E}"/>
              </a:ext>
            </a:extLst>
          </p:cNvPr>
          <p:cNvSpPr txBox="1"/>
          <p:nvPr/>
        </p:nvSpPr>
        <p:spPr>
          <a:xfrm>
            <a:off x="847859" y="364901"/>
            <a:ext cx="922337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b="1">
              <a:latin typeface="Verdana"/>
              <a:ea typeface="Verdana"/>
            </a:endParaRPr>
          </a:p>
        </p:txBody>
      </p:sp>
      <p:sp>
        <p:nvSpPr>
          <p:cNvPr id="6" name="TextBox 5">
            <a:extLst>
              <a:ext uri="{FF2B5EF4-FFF2-40B4-BE49-F238E27FC236}">
                <a16:creationId xmlns:a16="http://schemas.microsoft.com/office/drawing/2014/main" id="{2988F47E-7D25-CA1C-9278-C8A42EA05C99}"/>
              </a:ext>
            </a:extLst>
          </p:cNvPr>
          <p:cNvSpPr txBox="1"/>
          <p:nvPr/>
        </p:nvSpPr>
        <p:spPr>
          <a:xfrm>
            <a:off x="847859" y="364901"/>
            <a:ext cx="9223376" cy="446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300" b="1">
                <a:ea typeface="Verdana"/>
              </a:rPr>
              <a:t>Phase 4: Project Implementation</a:t>
            </a:r>
            <a:endParaRPr lang="en-US" sz="2300">
              <a:ea typeface="Verdana"/>
            </a:endParaRPr>
          </a:p>
        </p:txBody>
      </p:sp>
      <p:sp>
        <p:nvSpPr>
          <p:cNvPr id="8" name="TextBox 7">
            <a:extLst>
              <a:ext uri="{FF2B5EF4-FFF2-40B4-BE49-F238E27FC236}">
                <a16:creationId xmlns:a16="http://schemas.microsoft.com/office/drawing/2014/main" id="{C9E394A5-F158-5A66-C0B2-DB2227E8CFED}"/>
              </a:ext>
            </a:extLst>
          </p:cNvPr>
          <p:cNvSpPr txBox="1"/>
          <p:nvPr/>
        </p:nvSpPr>
        <p:spPr>
          <a:xfrm>
            <a:off x="802924" y="1173311"/>
            <a:ext cx="10316119"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har char="•"/>
            </a:pPr>
            <a:r>
              <a:rPr lang="en-US" sz="2400"/>
              <a:t>All projects must be completed by June of 2024. </a:t>
            </a:r>
            <a:endParaRPr lang="en-US"/>
          </a:p>
          <a:p>
            <a:pPr marL="342900" indent="-342900">
              <a:buChar char="•"/>
            </a:pPr>
            <a:endParaRPr lang="en-US" sz="2400"/>
          </a:p>
          <a:p>
            <a:pPr marL="342900" indent="-342900">
              <a:buChar char="•"/>
            </a:pPr>
            <a:r>
              <a:rPr lang="en-US" sz="2400"/>
              <a:t>Implementers for Borough projects selected through Request for Expression of Interest </a:t>
            </a:r>
          </a:p>
          <a:p>
            <a:pPr marL="342900" indent="-342900">
              <a:buChar char="•"/>
            </a:pPr>
            <a:endParaRPr lang="en-US" sz="2400"/>
          </a:p>
          <a:p>
            <a:pPr marL="342900" indent="-342900">
              <a:buChar char="•"/>
            </a:pPr>
            <a:r>
              <a:rPr lang="en-US" sz="2400"/>
              <a:t>Organizations are currently being reviewed for final project plans and prepared to enter into the contracting phase</a:t>
            </a:r>
          </a:p>
          <a:p>
            <a:pPr marL="342900" indent="-342900">
              <a:buChar char="•"/>
            </a:pPr>
            <a:endParaRPr lang="en-US" sz="2400"/>
          </a:p>
          <a:p>
            <a:pPr marL="342900" indent="-342900">
              <a:buChar char="•"/>
            </a:pPr>
            <a:r>
              <a:rPr lang="en-US" sz="2400"/>
              <a:t>For the TRIE neighborhoods, either the TRIE Neighborhood Administrator or selected partners will be implementing – they are also now in the final planning and contracting phase</a:t>
            </a:r>
          </a:p>
          <a:p>
            <a:pPr marL="342900" indent="-342900">
              <a:buChar char="•"/>
            </a:pPr>
            <a:endParaRPr lang="en-US" sz="2400"/>
          </a:p>
          <a:p>
            <a:pPr marL="342900" indent="-342900">
              <a:buChar char="•"/>
            </a:pPr>
            <a:r>
              <a:rPr lang="en-US" sz="2400"/>
              <a:t>Will work closely with organizations to support project monitoring &amp; evaluation </a:t>
            </a:r>
          </a:p>
        </p:txBody>
      </p:sp>
    </p:spTree>
    <p:extLst>
      <p:ext uri="{BB962C8B-B14F-4D97-AF65-F5344CB8AC3E}">
        <p14:creationId xmlns:p14="http://schemas.microsoft.com/office/powerpoint/2010/main" val="4082211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839525" y="563374"/>
            <a:ext cx="10513561" cy="2702567"/>
          </a:xfrm>
          <a:prstGeom prst="rect">
            <a:avLst/>
          </a:prstGeom>
          <a:noFill/>
          <a:ln>
            <a:noFill/>
          </a:ln>
        </p:spPr>
        <p:txBody>
          <a:bodyPr spcFirstLastPara="1" wrap="square" lIns="91425" tIns="45700" rIns="91425" bIns="45700" anchor="ctr" anchorCtr="0">
            <a:noAutofit/>
          </a:bodyPr>
          <a:lstStyle/>
          <a:p>
            <a:r>
              <a:rPr lang="en-US" sz="7500"/>
              <a:t>Poll Site Language Assistance</a:t>
            </a:r>
          </a:p>
        </p:txBody>
      </p:sp>
      <p:pic>
        <p:nvPicPr>
          <p:cNvPr id="4" name="Picture 3">
            <a:extLst>
              <a:ext uri="{FF2B5EF4-FFF2-40B4-BE49-F238E27FC236}">
                <a16:creationId xmlns:a16="http://schemas.microsoft.com/office/drawing/2014/main" id="{6911EBD7-5ACE-D1DA-2723-7ACAF0D7A2AE}"/>
              </a:ext>
            </a:extLst>
          </p:cNvPr>
          <p:cNvPicPr>
            <a:picLocks noChangeAspect="1"/>
          </p:cNvPicPr>
          <p:nvPr/>
        </p:nvPicPr>
        <p:blipFill>
          <a:blip r:embed="rId3"/>
          <a:stretch>
            <a:fillRect/>
          </a:stretch>
        </p:blipFill>
        <p:spPr>
          <a:xfrm>
            <a:off x="3688862" y="3260969"/>
            <a:ext cx="4814276" cy="3305906"/>
          </a:xfrm>
          <a:prstGeom prst="rect">
            <a:avLst/>
          </a:prstGeom>
        </p:spPr>
      </p:pic>
    </p:spTree>
    <p:extLst>
      <p:ext uri="{BB962C8B-B14F-4D97-AF65-F5344CB8AC3E}">
        <p14:creationId xmlns:p14="http://schemas.microsoft.com/office/powerpoint/2010/main" val="3510625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3" name="TextBox 2">
            <a:extLst>
              <a:ext uri="{FF2B5EF4-FFF2-40B4-BE49-F238E27FC236}">
                <a16:creationId xmlns:a16="http://schemas.microsoft.com/office/drawing/2014/main" id="{E1155D67-AE7A-93D3-FC06-5ABBA7D9BDFE}"/>
              </a:ext>
            </a:extLst>
          </p:cNvPr>
          <p:cNvSpPr txBox="1"/>
          <p:nvPr/>
        </p:nvSpPr>
        <p:spPr>
          <a:xfrm>
            <a:off x="769058" y="893912"/>
            <a:ext cx="990125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300" b="1">
                <a:solidFill>
                  <a:schemeClr val="tx1"/>
                </a:solidFill>
              </a:rPr>
              <a:t>Poll Site Language Assistance</a:t>
            </a:r>
            <a:endParaRPr lang="en-US" sz="2300">
              <a:solidFill>
                <a:schemeClr val="tx1"/>
              </a:solidFill>
            </a:endParaRPr>
          </a:p>
        </p:txBody>
      </p:sp>
      <p:sp>
        <p:nvSpPr>
          <p:cNvPr id="5" name="TextBox 4">
            <a:extLst>
              <a:ext uri="{FF2B5EF4-FFF2-40B4-BE49-F238E27FC236}">
                <a16:creationId xmlns:a16="http://schemas.microsoft.com/office/drawing/2014/main" id="{476A2700-B8F1-394C-A8B8-B21DCDCBC94E}"/>
              </a:ext>
            </a:extLst>
          </p:cNvPr>
          <p:cNvSpPr txBox="1"/>
          <p:nvPr/>
        </p:nvSpPr>
        <p:spPr>
          <a:xfrm>
            <a:off x="847859" y="364901"/>
            <a:ext cx="922337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b="1">
              <a:latin typeface="Verdana"/>
              <a:ea typeface="Verdana"/>
            </a:endParaRPr>
          </a:p>
        </p:txBody>
      </p:sp>
      <p:sp>
        <p:nvSpPr>
          <p:cNvPr id="2" name="TextBox 1">
            <a:extLst>
              <a:ext uri="{FF2B5EF4-FFF2-40B4-BE49-F238E27FC236}">
                <a16:creationId xmlns:a16="http://schemas.microsoft.com/office/drawing/2014/main" id="{C88D6C18-0168-E5D4-7297-CDE9EB5EA6A0}"/>
              </a:ext>
            </a:extLst>
          </p:cNvPr>
          <p:cNvSpPr txBox="1"/>
          <p:nvPr/>
        </p:nvSpPr>
        <p:spPr>
          <a:xfrm>
            <a:off x="905933" y="1498600"/>
            <a:ext cx="53932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endParaRPr lang="en-US" sz="1800"/>
          </a:p>
        </p:txBody>
      </p:sp>
      <p:sp>
        <p:nvSpPr>
          <p:cNvPr id="4" name="TextBox 3">
            <a:extLst>
              <a:ext uri="{FF2B5EF4-FFF2-40B4-BE49-F238E27FC236}">
                <a16:creationId xmlns:a16="http://schemas.microsoft.com/office/drawing/2014/main" id="{21D7E993-E2EE-3FBD-866B-CAD22F41EAD8}"/>
              </a:ext>
            </a:extLst>
          </p:cNvPr>
          <p:cNvSpPr txBox="1"/>
          <p:nvPr/>
        </p:nvSpPr>
        <p:spPr>
          <a:xfrm>
            <a:off x="844524" y="1467487"/>
            <a:ext cx="986366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lvl="4" indent="-285750">
              <a:buFont typeface="Arial,Sans-Serif"/>
              <a:buChar char="•"/>
            </a:pPr>
            <a:r>
              <a:rPr lang="en-US" sz="1800" b="1"/>
              <a:t>Nov 2022 General Election</a:t>
            </a:r>
            <a:r>
              <a:rPr lang="en-US" sz="1800"/>
              <a:t>: assisted 1,320 LEP voters and offered a total of 135 language services covering all program languages at 100 unique poll sites (35% higher utilization than prior year)</a:t>
            </a:r>
            <a:endParaRPr lang="en-US"/>
          </a:p>
          <a:p>
            <a:pPr marL="285750" lvl="4" indent="-285750">
              <a:buFont typeface="Arial,Sans-Serif"/>
              <a:buChar char="•"/>
            </a:pPr>
            <a:r>
              <a:rPr lang="en-US" sz="1800" b="1"/>
              <a:t>June 2023 Primary Election</a:t>
            </a:r>
            <a:r>
              <a:rPr lang="en-US" sz="1800"/>
              <a:t>: assisted 371 LEP voters and provided 132 language services covering all program languages.</a:t>
            </a:r>
          </a:p>
        </p:txBody>
      </p:sp>
      <p:pic>
        <p:nvPicPr>
          <p:cNvPr id="6" name="Picture 5">
            <a:extLst>
              <a:ext uri="{FF2B5EF4-FFF2-40B4-BE49-F238E27FC236}">
                <a16:creationId xmlns:a16="http://schemas.microsoft.com/office/drawing/2014/main" id="{B193B399-3A1F-2CC1-04F1-C24FE9AEAD89}"/>
              </a:ext>
            </a:extLst>
          </p:cNvPr>
          <p:cNvPicPr>
            <a:picLocks noChangeAspect="1"/>
          </p:cNvPicPr>
          <p:nvPr/>
        </p:nvPicPr>
        <p:blipFill>
          <a:blip r:embed="rId3"/>
          <a:stretch>
            <a:fillRect/>
          </a:stretch>
        </p:blipFill>
        <p:spPr>
          <a:xfrm>
            <a:off x="6265843" y="3161909"/>
            <a:ext cx="5020732" cy="2938713"/>
          </a:xfrm>
          <a:prstGeom prst="rect">
            <a:avLst/>
          </a:prstGeom>
        </p:spPr>
      </p:pic>
      <p:pic>
        <p:nvPicPr>
          <p:cNvPr id="7" name="Picture 6">
            <a:extLst>
              <a:ext uri="{FF2B5EF4-FFF2-40B4-BE49-F238E27FC236}">
                <a16:creationId xmlns:a16="http://schemas.microsoft.com/office/drawing/2014/main" id="{5FF2F183-288B-D5ED-F25A-72340A10BAAD}"/>
              </a:ext>
            </a:extLst>
          </p:cNvPr>
          <p:cNvPicPr>
            <a:picLocks noChangeAspect="1"/>
          </p:cNvPicPr>
          <p:nvPr/>
        </p:nvPicPr>
        <p:blipFill>
          <a:blip r:embed="rId4"/>
          <a:stretch>
            <a:fillRect/>
          </a:stretch>
        </p:blipFill>
        <p:spPr>
          <a:xfrm>
            <a:off x="880534" y="3162284"/>
            <a:ext cx="4834467" cy="2937967"/>
          </a:xfrm>
          <a:prstGeom prst="rect">
            <a:avLst/>
          </a:prstGeom>
        </p:spPr>
      </p:pic>
    </p:spTree>
    <p:extLst>
      <p:ext uri="{BB962C8B-B14F-4D97-AF65-F5344CB8AC3E}">
        <p14:creationId xmlns:p14="http://schemas.microsoft.com/office/powerpoint/2010/main" val="287870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255A2A-517B-72A3-C26C-103BDB83D4B3}"/>
              </a:ext>
            </a:extLst>
          </p:cNvPr>
          <p:cNvSpPr txBox="1"/>
          <p:nvPr/>
        </p:nvSpPr>
        <p:spPr>
          <a:xfrm>
            <a:off x="741763" y="1164432"/>
            <a:ext cx="9976243" cy="4739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lvl="7" indent="-285750">
              <a:buFont typeface="Arial,Sans-Serif"/>
              <a:buChar char="•"/>
            </a:pPr>
            <a:r>
              <a:rPr lang="en-US" sz="2400"/>
              <a:t>A new PSA informing LEP voters of the right to vote in their language and the availability of CEC poll site language services at select poll sites </a:t>
            </a:r>
            <a:endParaRPr lang="en-US"/>
          </a:p>
          <a:p>
            <a:pPr marL="285750" lvl="4" indent="-285750">
              <a:buFont typeface="Arial"/>
              <a:buChar char="•"/>
            </a:pPr>
            <a:r>
              <a:rPr lang="en-US" sz="2400"/>
              <a:t>Paid media campaign- ethnic media ad placement and geo-targeted social media ads  to reach LEP voters ahead of each election.</a:t>
            </a:r>
          </a:p>
          <a:p>
            <a:pPr marL="285750" lvl="4" indent="-285750">
              <a:buFont typeface="Arial"/>
              <a:buChar char="•"/>
            </a:pPr>
            <a:r>
              <a:rPr lang="en-US" sz="2400"/>
              <a:t>CEC’s  social media channels</a:t>
            </a:r>
          </a:p>
          <a:p>
            <a:pPr marL="285750" lvl="4" indent="-285750">
              <a:buFont typeface="Arial"/>
              <a:buChar char="•"/>
            </a:pPr>
            <a:r>
              <a:rPr lang="en-US" sz="2400"/>
              <a:t>New info materials in all program-eligible languages were disseminated at events and through partner networks ahead of each election. </a:t>
            </a:r>
          </a:p>
          <a:p>
            <a:pPr marL="285750" lvl="7" indent="-285750">
              <a:buFont typeface="Arial,Sans-Serif"/>
              <a:buChar char="•"/>
            </a:pPr>
            <a:r>
              <a:rPr lang="en-US" sz="2400"/>
              <a:t>Sent over 214,000 text messages with language access and poll site information to presumably LEP voters in targeted election districts </a:t>
            </a:r>
          </a:p>
          <a:p>
            <a:pPr marL="285750" lvl="4" indent="-285750">
              <a:buChar char="•"/>
            </a:pPr>
            <a:endParaRPr lang="en-US"/>
          </a:p>
        </p:txBody>
      </p:sp>
      <p:sp>
        <p:nvSpPr>
          <p:cNvPr id="7" name="TextBox 6">
            <a:extLst>
              <a:ext uri="{FF2B5EF4-FFF2-40B4-BE49-F238E27FC236}">
                <a16:creationId xmlns:a16="http://schemas.microsoft.com/office/drawing/2014/main" id="{4BE07EDF-4736-5B05-F690-5C89DF747CEB}"/>
              </a:ext>
            </a:extLst>
          </p:cNvPr>
          <p:cNvSpPr txBox="1"/>
          <p:nvPr/>
        </p:nvSpPr>
        <p:spPr>
          <a:xfrm>
            <a:off x="847859" y="364901"/>
            <a:ext cx="9223376"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300" b="1">
                <a:ea typeface="Verdana"/>
              </a:rPr>
              <a:t>Elections Outreach November 2022 General Election</a:t>
            </a:r>
          </a:p>
          <a:p>
            <a:endParaRPr lang="en-US" sz="2300" b="1">
              <a:ea typeface="Verdana"/>
            </a:endParaRPr>
          </a:p>
        </p:txBody>
      </p:sp>
    </p:spTree>
    <p:extLst>
      <p:ext uri="{BB962C8B-B14F-4D97-AF65-F5344CB8AC3E}">
        <p14:creationId xmlns:p14="http://schemas.microsoft.com/office/powerpoint/2010/main" val="2401939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2" name="Picture 1">
            <a:extLst>
              <a:ext uri="{FF2B5EF4-FFF2-40B4-BE49-F238E27FC236}">
                <a16:creationId xmlns:a16="http://schemas.microsoft.com/office/drawing/2014/main" id="{F31848EB-395A-A246-C244-65B2F22CED76}"/>
              </a:ext>
            </a:extLst>
          </p:cNvPr>
          <p:cNvPicPr>
            <a:picLocks noChangeAspect="1"/>
          </p:cNvPicPr>
          <p:nvPr/>
        </p:nvPicPr>
        <p:blipFill>
          <a:blip r:embed="rId4"/>
          <a:stretch>
            <a:fillRect/>
          </a:stretch>
        </p:blipFill>
        <p:spPr>
          <a:xfrm>
            <a:off x="1314940" y="984646"/>
            <a:ext cx="9562122" cy="4442659"/>
          </a:xfrm>
          <a:prstGeom prst="rect">
            <a:avLst/>
          </a:prstGeom>
        </p:spPr>
      </p:pic>
    </p:spTree>
    <p:extLst>
      <p:ext uri="{BB962C8B-B14F-4D97-AF65-F5344CB8AC3E}">
        <p14:creationId xmlns:p14="http://schemas.microsoft.com/office/powerpoint/2010/main" val="2995367770"/>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E6C237-BC40-1CC3-A38F-97CD1A64982B}"/>
              </a:ext>
            </a:extLst>
          </p:cNvPr>
          <p:cNvPicPr>
            <a:picLocks noChangeAspect="1"/>
          </p:cNvPicPr>
          <p:nvPr/>
        </p:nvPicPr>
        <p:blipFill>
          <a:blip r:embed="rId2"/>
          <a:stretch>
            <a:fillRect/>
          </a:stretch>
        </p:blipFill>
        <p:spPr>
          <a:xfrm>
            <a:off x="682228" y="2303745"/>
            <a:ext cx="3576637" cy="2543930"/>
          </a:xfrm>
          <a:prstGeom prst="rect">
            <a:avLst/>
          </a:prstGeom>
        </p:spPr>
      </p:pic>
      <p:sp>
        <p:nvSpPr>
          <p:cNvPr id="8" name="TextBox 7">
            <a:extLst>
              <a:ext uri="{FF2B5EF4-FFF2-40B4-BE49-F238E27FC236}">
                <a16:creationId xmlns:a16="http://schemas.microsoft.com/office/drawing/2014/main" id="{E52D0000-123A-DCB5-824D-9A03EB35CD30}"/>
              </a:ext>
            </a:extLst>
          </p:cNvPr>
          <p:cNvSpPr txBox="1"/>
          <p:nvPr/>
        </p:nvSpPr>
        <p:spPr>
          <a:xfrm>
            <a:off x="4256484" y="2222234"/>
            <a:ext cx="7517604"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4"/>
            <a:r>
              <a:rPr lang="en-US" sz="1800" b="1"/>
              <a:t>Fifth Annual Civics Week- March 2023</a:t>
            </a:r>
            <a:endParaRPr lang="en-US" sz="1800"/>
          </a:p>
          <a:p>
            <a:pPr marL="285750" lvl="4" indent="-285750">
              <a:buChar char="•"/>
            </a:pPr>
            <a:r>
              <a:rPr lang="en-US" sz="1800"/>
              <a:t>Partnership of NYC Public Schools (NYCPS), the Mayor’s Public Engagement Unit (PEU), CEC ,and DNYC </a:t>
            </a:r>
            <a:endParaRPr lang="en-US" sz="1800" b="1"/>
          </a:p>
          <a:p>
            <a:pPr marL="285750" lvl="4" indent="-285750">
              <a:buChar char="•"/>
            </a:pPr>
            <a:r>
              <a:rPr lang="en-US" sz="1800"/>
              <a:t>Celebrate youth voice and civic empowerment, kickoff at New Dorp High School in Staten Island</a:t>
            </a:r>
            <a:endParaRPr lang="en-US" sz="1800" b="1"/>
          </a:p>
          <a:p>
            <a:pPr marL="285750" lvl="4" indent="-285750">
              <a:buFont typeface="Arial,Sans-Serif"/>
              <a:buChar char="•"/>
            </a:pPr>
            <a:r>
              <a:rPr lang="en-US" sz="1800"/>
              <a:t>Meetings between students and city officials to reinforce importance of civic education and voting; to share students' past year civics projects &amp; accomplishments, including </a:t>
            </a:r>
            <a:r>
              <a:rPr lang="en-US" sz="1800">
                <a:hlinkClick r:id="rId3"/>
              </a:rPr>
              <a:t>civics posters</a:t>
            </a:r>
            <a:r>
              <a:rPr lang="en-US" sz="1800"/>
              <a:t>, and </a:t>
            </a:r>
            <a:r>
              <a:rPr lang="en-US" sz="1800">
                <a:hlinkClick r:id="rId4"/>
              </a:rPr>
              <a:t>public speaking/soap box</a:t>
            </a:r>
            <a:r>
              <a:rPr lang="en-US" sz="1800"/>
              <a:t> on key issues, </a:t>
            </a:r>
          </a:p>
          <a:p>
            <a:pPr marL="285750" lvl="4" indent="-285750">
              <a:buFont typeface="Arial,Sans-Serif"/>
              <a:buChar char="•"/>
            </a:pPr>
            <a:r>
              <a:rPr lang="en-US" sz="1800"/>
              <a:t>PEU, CEC and DNYC supported these efforts by hosting voter registration drives in 15 schools. </a:t>
            </a:r>
          </a:p>
          <a:p>
            <a:pPr marL="285750" lvl="4" indent="-285750">
              <a:buFont typeface="Arial,Sans-Serif"/>
              <a:buChar char="•"/>
            </a:pPr>
            <a:r>
              <a:rPr lang="en-US" sz="1800"/>
              <a:t>Additional voter registration drives were coordinated by student ambassadors and teachers in over 185 high schools. </a:t>
            </a:r>
          </a:p>
          <a:p>
            <a:pPr marL="285750" lvl="4" indent="-285750">
              <a:buFont typeface="Arial,Sans-Serif"/>
              <a:buChar char="•"/>
            </a:pPr>
            <a:r>
              <a:rPr lang="en-US" sz="1800"/>
              <a:t>Since its inception, over 70,000 New York City students have registered to vote during Civics Week </a:t>
            </a:r>
          </a:p>
        </p:txBody>
      </p:sp>
      <p:sp>
        <p:nvSpPr>
          <p:cNvPr id="10" name="TextBox 9">
            <a:extLst>
              <a:ext uri="{FF2B5EF4-FFF2-40B4-BE49-F238E27FC236}">
                <a16:creationId xmlns:a16="http://schemas.microsoft.com/office/drawing/2014/main" id="{2BB6C9E2-7643-DCF7-41ED-4114F6036173}"/>
              </a:ext>
            </a:extLst>
          </p:cNvPr>
          <p:cNvSpPr txBox="1"/>
          <p:nvPr/>
        </p:nvSpPr>
        <p:spPr>
          <a:xfrm>
            <a:off x="847859" y="364901"/>
            <a:ext cx="9223376" cy="446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300" b="1">
                <a:ea typeface="Verdana"/>
              </a:rPr>
              <a:t>Background &amp; Civics Week</a:t>
            </a:r>
          </a:p>
        </p:txBody>
      </p:sp>
      <p:sp>
        <p:nvSpPr>
          <p:cNvPr id="12" name="TextBox 11">
            <a:extLst>
              <a:ext uri="{FF2B5EF4-FFF2-40B4-BE49-F238E27FC236}">
                <a16:creationId xmlns:a16="http://schemas.microsoft.com/office/drawing/2014/main" id="{0DFB349A-D331-7792-7058-7EF66878E776}"/>
              </a:ext>
            </a:extLst>
          </p:cNvPr>
          <p:cNvSpPr txBox="1"/>
          <p:nvPr/>
        </p:nvSpPr>
        <p:spPr>
          <a:xfrm>
            <a:off x="802924" y="1173311"/>
            <a:ext cx="1097096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sz="1800"/>
              <a:t>Kathleen Daniel appointed to lead </a:t>
            </a:r>
            <a:r>
              <a:rPr lang="en-US" sz="1800" err="1"/>
              <a:t>DemocracyNYC</a:t>
            </a:r>
            <a:r>
              <a:rPr lang="en-US" sz="1800"/>
              <a:t> (DNYC) as the City’s Chief Democracy Officer. </a:t>
            </a:r>
          </a:p>
          <a:p>
            <a:endParaRPr lang="en-US" sz="1800"/>
          </a:p>
          <a:p>
            <a:pPr marL="285750" indent="-285750">
              <a:buFont typeface="Arial,Sans-Serif"/>
              <a:buChar char="•"/>
            </a:pPr>
            <a:r>
              <a:rPr lang="en-US" sz="1800"/>
              <a:t>DNYC is a nonpartisan program focused on increasing voter participation in elections</a:t>
            </a:r>
          </a:p>
        </p:txBody>
      </p:sp>
    </p:spTree>
    <p:extLst>
      <p:ext uri="{BB962C8B-B14F-4D97-AF65-F5344CB8AC3E}">
        <p14:creationId xmlns:p14="http://schemas.microsoft.com/office/powerpoint/2010/main" val="3601572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txBox="1">
            <a:spLocks noGrp="1"/>
          </p:cNvSpPr>
          <p:nvPr>
            <p:ph type="body" idx="1"/>
          </p:nvPr>
        </p:nvSpPr>
        <p:spPr>
          <a:xfrm>
            <a:off x="866247" y="1717101"/>
            <a:ext cx="11196661" cy="4820708"/>
          </a:xfrm>
          <a:prstGeom prst="rect">
            <a:avLst/>
          </a:prstGeom>
          <a:noFill/>
          <a:ln>
            <a:noFill/>
          </a:ln>
        </p:spPr>
        <p:txBody>
          <a:bodyPr spcFirstLastPara="1" wrap="square" lIns="91425" tIns="45700" rIns="91425" bIns="45700" anchor="t" anchorCtr="0">
            <a:noAutofit/>
          </a:bodyPr>
          <a:lstStyle/>
          <a:p>
            <a:pPr marL="571500" indent="-342900">
              <a:buChar char="•"/>
            </a:pPr>
            <a:r>
              <a:rPr lang="en-US" sz="1850"/>
              <a:t>Attendance</a:t>
            </a:r>
          </a:p>
          <a:p>
            <a:pPr marL="571500" indent="-342900">
              <a:buChar char="•"/>
            </a:pPr>
            <a:r>
              <a:rPr lang="en-US" sz="1850"/>
              <a:t>Approval of meeting minutes from July 25, 2023 and September 26, 2023</a:t>
            </a:r>
          </a:p>
          <a:p>
            <a:pPr marL="571500" indent="-342900">
              <a:buFont typeface="Arial"/>
              <a:buChar char="•"/>
            </a:pPr>
            <a:r>
              <a:rPr lang="en-US" sz="1850"/>
              <a:t>Proposed Resolution Authorizing the Use of Remote Technology </a:t>
            </a:r>
          </a:p>
          <a:p>
            <a:pPr marL="571500" indent="-342900">
              <a:buChar char="•"/>
            </a:pPr>
            <a:r>
              <a:rPr lang="en-US" sz="1850"/>
              <a:t>Proposed Amendment to CEC Resolution</a:t>
            </a:r>
            <a:endParaRPr lang="en-US"/>
          </a:p>
          <a:p>
            <a:pPr marL="571500" indent="-342900">
              <a:buChar char="•"/>
            </a:pPr>
            <a:r>
              <a:rPr lang="en-US" sz="1850"/>
              <a:t>Annual Report</a:t>
            </a:r>
          </a:p>
          <a:p>
            <a:pPr marL="571500" indent="-342900">
              <a:buChar char="•"/>
            </a:pPr>
            <a:r>
              <a:rPr lang="en-US" sz="1850"/>
              <a:t>Program Updates</a:t>
            </a:r>
          </a:p>
          <a:p>
            <a:pPr marL="571500" indent="-342900">
              <a:buChar char="•"/>
            </a:pPr>
            <a:r>
              <a:rPr lang="en-US" sz="1850"/>
              <a:t>Discuss next meeting date</a:t>
            </a:r>
          </a:p>
          <a:p>
            <a:pPr marL="571500" indent="-342900">
              <a:buChar char="•"/>
            </a:pPr>
            <a:r>
              <a:rPr lang="en-US" sz="1850"/>
              <a:t>Public Comment</a:t>
            </a:r>
          </a:p>
          <a:p>
            <a:pPr marL="571500"/>
            <a:endParaRPr lang="en-US" b="1"/>
          </a:p>
          <a:p>
            <a:pPr marL="1028700" lvl="1" indent="-342900">
              <a:buChar char="•"/>
            </a:pPr>
            <a:endParaRPr lang="en-US" sz="1200" b="1"/>
          </a:p>
          <a:p>
            <a:pPr marL="571500" indent="-342900">
              <a:buChar char="•"/>
            </a:pPr>
            <a:endParaRPr lang="en-US" sz="1200" b="1"/>
          </a:p>
          <a:p>
            <a:pPr marL="571500"/>
            <a:endParaRPr lang="en-US" sz="1200" b="1"/>
          </a:p>
          <a:p>
            <a:pPr marL="1028700" lvl="1"/>
            <a:endParaRPr lang="en-US" sz="1200"/>
          </a:p>
        </p:txBody>
      </p:sp>
      <p:sp>
        <p:nvSpPr>
          <p:cNvPr id="99" name="Google Shape;99;p17"/>
          <p:cNvSpPr txBox="1">
            <a:spLocks noGrp="1"/>
          </p:cNvSpPr>
          <p:nvPr>
            <p:ph type="body" idx="2"/>
          </p:nvPr>
        </p:nvSpPr>
        <p:spPr>
          <a:xfrm>
            <a:off x="864589" y="878283"/>
            <a:ext cx="8020050" cy="1093788"/>
          </a:xfrm>
          <a:prstGeom prst="rect">
            <a:avLst/>
          </a:prstGeom>
          <a:noFill/>
          <a:ln>
            <a:noFill/>
          </a:ln>
        </p:spPr>
        <p:txBody>
          <a:bodyPr spcFirstLastPara="1" wrap="square" lIns="91425" tIns="45700" rIns="91425" bIns="45700" anchor="t" anchorCtr="0">
            <a:noAutofit/>
          </a:bodyPr>
          <a:lstStyle/>
          <a:p>
            <a:pPr marL="0" lvl="0" indent="0" algn="l">
              <a:lnSpc>
                <a:spcPct val="150000"/>
              </a:lnSpc>
              <a:spcBef>
                <a:spcPts val="0"/>
              </a:spcBef>
              <a:spcAft>
                <a:spcPts val="0"/>
              </a:spcAft>
              <a:buNone/>
            </a:pPr>
            <a:r>
              <a:rPr lang="en-US"/>
              <a:t>Agenda</a:t>
            </a:r>
          </a:p>
        </p:txBody>
      </p:sp>
    </p:spTree>
    <p:extLst>
      <p:ext uri="{BB962C8B-B14F-4D97-AF65-F5344CB8AC3E}">
        <p14:creationId xmlns:p14="http://schemas.microsoft.com/office/powerpoint/2010/main" val="1007063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4" name="Text Placeholder 3">
            <a:extLst>
              <a:ext uri="{FF2B5EF4-FFF2-40B4-BE49-F238E27FC236}">
                <a16:creationId xmlns:a16="http://schemas.microsoft.com/office/drawing/2014/main" id="{48644B99-EDE5-246C-012E-C2307339F1BD}"/>
              </a:ext>
            </a:extLst>
          </p:cNvPr>
          <p:cNvSpPr txBox="1">
            <a:spLocks/>
          </p:cNvSpPr>
          <p:nvPr/>
        </p:nvSpPr>
        <p:spPr>
          <a:xfrm>
            <a:off x="836487" y="1159922"/>
            <a:ext cx="10601302" cy="875875"/>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i="1" err="1">
                <a:latin typeface="Verdana"/>
              </a:rPr>
              <a:t>DemocracyNYC</a:t>
            </a:r>
            <a:r>
              <a:rPr lang="en-US" sz="1600" i="1">
                <a:latin typeface="Verdana"/>
              </a:rPr>
              <a:t>, launched a multi-million-dollar, multi-lingual, multimedia, grass-roots campaign to "</a:t>
            </a:r>
            <a:r>
              <a:rPr lang="en-US" sz="1600" b="1" i="1">
                <a:solidFill>
                  <a:srgbClr val="FF0000"/>
                </a:solidFill>
                <a:latin typeface="Verdana"/>
              </a:rPr>
              <a:t>Stop the Drop</a:t>
            </a:r>
            <a:r>
              <a:rPr lang="en-US" sz="1600" i="1">
                <a:latin typeface="Verdana"/>
              </a:rPr>
              <a:t>" between voter registration and voter activation in the June primary election focusing on 5 city council districts in 4 boroughs. </a:t>
            </a:r>
            <a:endParaRPr lang="en-US"/>
          </a:p>
        </p:txBody>
      </p:sp>
      <p:pic>
        <p:nvPicPr>
          <p:cNvPr id="2" name="Picture 2">
            <a:extLst>
              <a:ext uri="{FF2B5EF4-FFF2-40B4-BE49-F238E27FC236}">
                <a16:creationId xmlns:a16="http://schemas.microsoft.com/office/drawing/2014/main" id="{C0903540-44C6-B63C-40CF-C525D3FDC7BE}"/>
              </a:ext>
            </a:extLst>
          </p:cNvPr>
          <p:cNvPicPr>
            <a:picLocks noChangeAspect="1"/>
          </p:cNvPicPr>
          <p:nvPr/>
        </p:nvPicPr>
        <p:blipFill>
          <a:blip r:embed="rId3"/>
          <a:stretch>
            <a:fillRect/>
          </a:stretch>
        </p:blipFill>
        <p:spPr>
          <a:xfrm>
            <a:off x="717098" y="2224459"/>
            <a:ext cx="3529552" cy="3524044"/>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F630F4C2-0466-77D4-BE18-8976F32DE17D}"/>
              </a:ext>
            </a:extLst>
          </p:cNvPr>
          <p:cNvSpPr txBox="1"/>
          <p:nvPr/>
        </p:nvSpPr>
        <p:spPr>
          <a:xfrm>
            <a:off x="4543167" y="2020329"/>
            <a:ext cx="6898159" cy="42965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Verdana"/>
              </a:rPr>
              <a:t>This campaign focused on the following:</a:t>
            </a:r>
          </a:p>
          <a:p>
            <a:endParaRPr lang="en-US" sz="1600">
              <a:latin typeface="Verdana"/>
            </a:endParaRPr>
          </a:p>
          <a:p>
            <a:pPr marL="285750" indent="-285750">
              <a:buChar char="•"/>
            </a:pPr>
            <a:r>
              <a:rPr lang="en-US" sz="1600" b="1">
                <a:latin typeface="Verdana"/>
              </a:rPr>
              <a:t>Single Prime Voters: </a:t>
            </a:r>
            <a:r>
              <a:rPr lang="en-US" sz="1600">
                <a:latin typeface="Verdana"/>
              </a:rPr>
              <a:t>Registered voters who only voted in </a:t>
            </a:r>
            <a:r>
              <a:rPr lang="en-US" sz="1600" b="1">
                <a:latin typeface="Verdana"/>
              </a:rPr>
              <a:t>one </a:t>
            </a:r>
            <a:r>
              <a:rPr lang="en-US" sz="1600">
                <a:latin typeface="Verdana"/>
              </a:rPr>
              <a:t>primary election since 2019 </a:t>
            </a:r>
          </a:p>
          <a:p>
            <a:pPr marL="285750" indent="-285750">
              <a:buChar char="•"/>
            </a:pPr>
            <a:endParaRPr lang="en-US" sz="1600">
              <a:latin typeface="Verdana"/>
            </a:endParaRPr>
          </a:p>
          <a:p>
            <a:pPr marL="285750" indent="-285750">
              <a:buChar char="•"/>
            </a:pPr>
            <a:r>
              <a:rPr lang="en-US" sz="1600" b="1">
                <a:latin typeface="Verdana"/>
              </a:rPr>
              <a:t>Ranked Choice Voting</a:t>
            </a:r>
            <a:r>
              <a:rPr lang="en-US" sz="1600">
                <a:latin typeface="Verdana"/>
              </a:rPr>
              <a:t> races in 5 City Council Districts</a:t>
            </a:r>
          </a:p>
          <a:p>
            <a:pPr marL="285750" indent="-285750">
              <a:buChar char="•"/>
            </a:pPr>
            <a:endParaRPr lang="en-US" sz="1600">
              <a:latin typeface="Verdana Pro"/>
            </a:endParaRPr>
          </a:p>
          <a:p>
            <a:pPr marL="285750" lvl="2" indent="-285750">
              <a:lnSpc>
                <a:spcPct val="90000"/>
              </a:lnSpc>
              <a:spcAft>
                <a:spcPts val="600"/>
              </a:spcAft>
              <a:buFont typeface="Arial,Sans-Serif"/>
              <a:buChar char="•"/>
            </a:pPr>
            <a:r>
              <a:rPr lang="en-US" sz="1600" b="1">
                <a:latin typeface="Verdana Pro"/>
                <a:cs typeface="Calibri"/>
              </a:rPr>
              <a:t>5 primary focus districts</a:t>
            </a:r>
            <a:r>
              <a:rPr lang="en-US" sz="1600">
                <a:latin typeface="Verdana Pro"/>
                <a:cs typeface="Calibri"/>
              </a:rPr>
              <a:t> in 4 boroughs* with intense outreach </a:t>
            </a:r>
            <a:r>
              <a:rPr lang="en-US" sz="1600">
                <a:latin typeface="Verdana Pro"/>
              </a:rPr>
              <a:t>selected based on</a:t>
            </a:r>
            <a:r>
              <a:rPr lang="en-US" sz="1600" b="1">
                <a:latin typeface="Verdana Pro"/>
              </a:rPr>
              <a:t>:</a:t>
            </a:r>
            <a:endParaRPr lang="en-US" sz="1600">
              <a:latin typeface="Verdana Pro"/>
            </a:endParaRPr>
          </a:p>
          <a:p>
            <a:pPr marL="742950" lvl="1" indent="-285750">
              <a:lnSpc>
                <a:spcPct val="90000"/>
              </a:lnSpc>
              <a:spcAft>
                <a:spcPts val="600"/>
              </a:spcAft>
              <a:buFont typeface="Calibri,Sans-Serif"/>
              <a:buChar char="•"/>
            </a:pPr>
            <a:r>
              <a:rPr lang="en-US" sz="1600">
                <a:latin typeface="Verdana Pro"/>
              </a:rPr>
              <a:t># of primaries in district</a:t>
            </a:r>
          </a:p>
          <a:p>
            <a:pPr marL="742950" lvl="1" indent="-285750">
              <a:lnSpc>
                <a:spcPct val="90000"/>
              </a:lnSpc>
              <a:spcAft>
                <a:spcPts val="600"/>
              </a:spcAft>
              <a:buFont typeface="Calibri,Sans-Serif"/>
              <a:buChar char="•"/>
            </a:pPr>
            <a:r>
              <a:rPr lang="en-US" sz="1600">
                <a:latin typeface="Verdana Pro"/>
              </a:rPr>
              <a:t>Areas with more than 2 candidates </a:t>
            </a:r>
          </a:p>
          <a:p>
            <a:pPr marL="742950" lvl="1" indent="-285750">
              <a:lnSpc>
                <a:spcPct val="90000"/>
              </a:lnSpc>
              <a:spcAft>
                <a:spcPts val="600"/>
              </a:spcAft>
              <a:buFont typeface="Calibri,Sans-Serif"/>
              <a:buChar char="•"/>
            </a:pPr>
            <a:r>
              <a:rPr lang="en-US" sz="1600">
                <a:latin typeface="Verdana Pro"/>
              </a:rPr>
              <a:t>New districts / language / special populations</a:t>
            </a:r>
          </a:p>
          <a:p>
            <a:pPr marL="285750" indent="-285750">
              <a:lnSpc>
                <a:spcPct val="90000"/>
              </a:lnSpc>
              <a:spcAft>
                <a:spcPts val="600"/>
              </a:spcAft>
              <a:buFont typeface="Calibri,Sans-Serif"/>
              <a:buChar char="•"/>
            </a:pPr>
            <a:r>
              <a:rPr lang="en-US" sz="1600" b="1">
                <a:latin typeface="Verdana Pro"/>
              </a:rPr>
              <a:t>5 secondary districts </a:t>
            </a:r>
            <a:r>
              <a:rPr lang="en-US" sz="1600">
                <a:latin typeface="Verdana Pro"/>
              </a:rPr>
              <a:t>with limited outreach</a:t>
            </a:r>
          </a:p>
          <a:p>
            <a:pPr marL="742950" lvl="1" indent="-285750">
              <a:lnSpc>
                <a:spcPct val="90000"/>
              </a:lnSpc>
              <a:spcAft>
                <a:spcPts val="600"/>
              </a:spcAft>
              <a:buFont typeface="Calibri,Sans-Serif"/>
              <a:buChar char="•"/>
            </a:pPr>
            <a:r>
              <a:rPr lang="en-US" sz="1600">
                <a:latin typeface="Verdana Pro"/>
              </a:rPr>
              <a:t>Have Ranked Choice Voting races with 2 candidates or less</a:t>
            </a:r>
          </a:p>
          <a:p>
            <a:pPr marL="285750" indent="-285750">
              <a:buChar char="•"/>
            </a:pPr>
            <a:r>
              <a:rPr lang="en-US" i="1">
                <a:latin typeface="Verdana"/>
              </a:rPr>
              <a:t>There were no primary elections on Staten Island in June</a:t>
            </a:r>
          </a:p>
        </p:txBody>
      </p:sp>
      <p:sp>
        <p:nvSpPr>
          <p:cNvPr id="7" name="TextBox 6">
            <a:extLst>
              <a:ext uri="{FF2B5EF4-FFF2-40B4-BE49-F238E27FC236}">
                <a16:creationId xmlns:a16="http://schemas.microsoft.com/office/drawing/2014/main" id="{8A891706-1714-D565-387A-DE56278BF28C}"/>
              </a:ext>
            </a:extLst>
          </p:cNvPr>
          <p:cNvSpPr txBox="1"/>
          <p:nvPr/>
        </p:nvSpPr>
        <p:spPr>
          <a:xfrm>
            <a:off x="923299" y="500584"/>
            <a:ext cx="816508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Verdana"/>
              </a:rPr>
              <a:t>June Primary Election Voter Education</a:t>
            </a:r>
          </a:p>
        </p:txBody>
      </p:sp>
    </p:spTree>
    <p:extLst>
      <p:ext uri="{BB962C8B-B14F-4D97-AF65-F5344CB8AC3E}">
        <p14:creationId xmlns:p14="http://schemas.microsoft.com/office/powerpoint/2010/main" val="438681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237987-92FF-32E8-E63C-360DB6E744B6}"/>
              </a:ext>
            </a:extLst>
          </p:cNvPr>
          <p:cNvSpPr txBox="1"/>
          <p:nvPr/>
        </p:nvSpPr>
        <p:spPr>
          <a:xfrm>
            <a:off x="999067" y="1295400"/>
            <a:ext cx="5096933"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AutoNum type="arabicPeriod"/>
            </a:pPr>
            <a:r>
              <a:rPr lang="en-US" b="1">
                <a:solidFill>
                  <a:schemeClr val="tx1"/>
                </a:solidFill>
                <a:latin typeface="Verdana"/>
              </a:rPr>
              <a:t> Ad campaign </a:t>
            </a:r>
            <a:r>
              <a:rPr lang="en-US">
                <a:solidFill>
                  <a:schemeClr val="tx1"/>
                </a:solidFill>
                <a:latin typeface="Verdana"/>
              </a:rPr>
              <a:t>with a focus on ethnic and community media (Rank Your Vote, vote in your own language - know your rights) (</a:t>
            </a:r>
            <a:r>
              <a:rPr lang="en-US" u="sng">
                <a:solidFill>
                  <a:schemeClr val="tx1"/>
                </a:solidFill>
                <a:latin typeface="Verdana"/>
              </a:rPr>
              <a:t>Cost:</a:t>
            </a:r>
            <a:r>
              <a:rPr lang="en-US">
                <a:solidFill>
                  <a:schemeClr val="tx1"/>
                </a:solidFill>
                <a:latin typeface="Verdana"/>
              </a:rPr>
              <a:t> $1.1M)</a:t>
            </a:r>
          </a:p>
          <a:p>
            <a:pPr marL="285750" indent="-285750">
              <a:buFont typeface="Arial"/>
              <a:buChar char="•"/>
            </a:pPr>
            <a:r>
              <a:rPr lang="en-US">
                <a:solidFill>
                  <a:schemeClr val="tx1"/>
                </a:solidFill>
                <a:latin typeface="Verdana"/>
              </a:rPr>
              <a:t>Subways, bus shelters, mobile trucks, doorhangers</a:t>
            </a:r>
          </a:p>
          <a:p>
            <a:pPr marL="285750" indent="-285750">
              <a:buFont typeface="Arial"/>
              <a:buChar char="•"/>
            </a:pPr>
            <a:r>
              <a:rPr lang="en-US">
                <a:solidFill>
                  <a:schemeClr val="tx1"/>
                </a:solidFill>
                <a:latin typeface="Verdana"/>
              </a:rPr>
              <a:t>Print, digital and social media ads </a:t>
            </a:r>
            <a:endParaRPr lang="en-US">
              <a:solidFill>
                <a:schemeClr val="tx1"/>
              </a:solidFill>
            </a:endParaRPr>
          </a:p>
          <a:p>
            <a:pPr marL="285750" indent="-285750">
              <a:buFont typeface="Arial"/>
              <a:buChar char="•"/>
            </a:pPr>
            <a:r>
              <a:rPr lang="en-US">
                <a:solidFill>
                  <a:schemeClr val="tx1"/>
                </a:solidFill>
                <a:latin typeface="Verdana"/>
              </a:rPr>
              <a:t>Ethnic media  print and radio (Chinese &amp; Spanish)</a:t>
            </a:r>
            <a:endParaRPr lang="en-US">
              <a:solidFill>
                <a:schemeClr val="tx1"/>
              </a:solidFill>
            </a:endParaRPr>
          </a:p>
          <a:p>
            <a:endParaRPr lang="en-US">
              <a:solidFill>
                <a:schemeClr val="tx1"/>
              </a:solidFill>
            </a:endParaRPr>
          </a:p>
          <a:p>
            <a:r>
              <a:rPr lang="en-US" b="1">
                <a:solidFill>
                  <a:schemeClr val="tx1"/>
                </a:solidFill>
                <a:latin typeface="Verdana"/>
              </a:rPr>
              <a:t>2. Direct-to-New Yorker outreach</a:t>
            </a:r>
          </a:p>
          <a:p>
            <a:pPr marL="285750" indent="-285750">
              <a:buFont typeface="Arial"/>
              <a:buChar char="•"/>
            </a:pPr>
            <a:r>
              <a:rPr lang="en-US" b="1">
                <a:solidFill>
                  <a:schemeClr val="tx1"/>
                </a:solidFill>
                <a:latin typeface="Verdana"/>
              </a:rPr>
              <a:t>Funded 5 CBOs </a:t>
            </a:r>
            <a:r>
              <a:rPr lang="en-US">
                <a:solidFill>
                  <a:schemeClr val="tx1"/>
                </a:solidFill>
                <a:latin typeface="Verdana"/>
              </a:rPr>
              <a:t>at $10k each to assist in voter education and GOTV</a:t>
            </a:r>
          </a:p>
          <a:p>
            <a:pPr marL="285750" indent="-285750">
              <a:buChar char="•"/>
            </a:pPr>
            <a:r>
              <a:rPr lang="en-US" b="1">
                <a:solidFill>
                  <a:schemeClr val="tx1"/>
                </a:solidFill>
                <a:latin typeface="Verdana"/>
              </a:rPr>
              <a:t>Paid canvassing operation </a:t>
            </a:r>
            <a:endParaRPr lang="en-US">
              <a:solidFill>
                <a:schemeClr val="tx1"/>
              </a:solidFill>
            </a:endParaRPr>
          </a:p>
          <a:p>
            <a:pPr lvl="1"/>
            <a:r>
              <a:rPr lang="en-US">
                <a:solidFill>
                  <a:schemeClr val="tx1"/>
                </a:solidFill>
                <a:latin typeface="Verdana"/>
              </a:rPr>
              <a:t>     Including </a:t>
            </a:r>
            <a:r>
              <a:rPr lang="en-US" b="1">
                <a:solidFill>
                  <a:schemeClr val="tx1"/>
                </a:solidFill>
                <a:latin typeface="Verdana"/>
              </a:rPr>
              <a:t>CUNY Corps </a:t>
            </a:r>
            <a:r>
              <a:rPr lang="en-US">
                <a:solidFill>
                  <a:schemeClr val="tx1"/>
                </a:solidFill>
                <a:latin typeface="Verdana"/>
              </a:rPr>
              <a:t>(@70 student canvassers,       and 30 multilingual fellows)</a:t>
            </a:r>
            <a:endParaRPr lang="en-US">
              <a:solidFill>
                <a:schemeClr val="tx1"/>
              </a:solidFill>
            </a:endParaRPr>
          </a:p>
          <a:p>
            <a:pPr lvl="1"/>
            <a:endParaRPr lang="en-US">
              <a:solidFill>
                <a:schemeClr val="tx1"/>
              </a:solidFill>
              <a:latin typeface="Verdana"/>
            </a:endParaRPr>
          </a:p>
          <a:p>
            <a:r>
              <a:rPr lang="en-US" b="1">
                <a:solidFill>
                  <a:schemeClr val="tx1"/>
                </a:solidFill>
                <a:latin typeface="Verdana"/>
              </a:rPr>
              <a:t>3. Citywide days of action </a:t>
            </a:r>
            <a:r>
              <a:rPr lang="en-US">
                <a:solidFill>
                  <a:schemeClr val="tx1"/>
                </a:solidFill>
                <a:latin typeface="Verdana"/>
              </a:rPr>
              <a:t>- text out the vote, call out the vote, community canvassing, and social media day of action</a:t>
            </a:r>
          </a:p>
          <a:p>
            <a:endParaRPr lang="en-US">
              <a:solidFill>
                <a:schemeClr val="tx1"/>
              </a:solidFill>
              <a:latin typeface="Verdana"/>
            </a:endParaRPr>
          </a:p>
          <a:p>
            <a:r>
              <a:rPr lang="en-US" b="1">
                <a:solidFill>
                  <a:schemeClr val="tx1"/>
                </a:solidFill>
                <a:latin typeface="Verdana"/>
              </a:rPr>
              <a:t>4. Multilingual teach-ins </a:t>
            </a:r>
            <a:r>
              <a:rPr lang="en-US">
                <a:solidFill>
                  <a:schemeClr val="tx1"/>
                </a:solidFill>
                <a:latin typeface="Verdana"/>
              </a:rPr>
              <a:t>with CBOs to educate voters</a:t>
            </a:r>
          </a:p>
          <a:p>
            <a:endParaRPr lang="en-US">
              <a:solidFill>
                <a:schemeClr val="tx1"/>
              </a:solidFill>
              <a:latin typeface="Verdana"/>
            </a:endParaRPr>
          </a:p>
          <a:p>
            <a:r>
              <a:rPr lang="en-US" b="1">
                <a:solidFill>
                  <a:schemeClr val="tx1"/>
                </a:solidFill>
                <a:latin typeface="Verdana"/>
              </a:rPr>
              <a:t>5. Volunteer Program </a:t>
            </a:r>
            <a:r>
              <a:rPr lang="en-US">
                <a:solidFill>
                  <a:schemeClr val="tx1"/>
                </a:solidFill>
                <a:latin typeface="Verdana"/>
              </a:rPr>
              <a:t>with NYC Service Spread Love</a:t>
            </a:r>
          </a:p>
        </p:txBody>
      </p:sp>
      <p:sp>
        <p:nvSpPr>
          <p:cNvPr id="3" name="TextBox 2">
            <a:extLst>
              <a:ext uri="{FF2B5EF4-FFF2-40B4-BE49-F238E27FC236}">
                <a16:creationId xmlns:a16="http://schemas.microsoft.com/office/drawing/2014/main" id="{DFC7EE64-4E30-0880-A205-58502987FAE7}"/>
              </a:ext>
            </a:extLst>
          </p:cNvPr>
          <p:cNvSpPr txBox="1"/>
          <p:nvPr/>
        </p:nvSpPr>
        <p:spPr>
          <a:xfrm>
            <a:off x="7484534" y="635000"/>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Verdana"/>
              </a:rPr>
              <a:t>5 primary focus districts</a:t>
            </a:r>
            <a:r>
              <a:rPr lang="en-US">
                <a:latin typeface="Verdana"/>
              </a:rPr>
              <a:t> with intense outreach </a:t>
            </a:r>
          </a:p>
        </p:txBody>
      </p:sp>
      <p:graphicFrame>
        <p:nvGraphicFramePr>
          <p:cNvPr id="5" name="Table 4">
            <a:extLst>
              <a:ext uri="{FF2B5EF4-FFF2-40B4-BE49-F238E27FC236}">
                <a16:creationId xmlns:a16="http://schemas.microsoft.com/office/drawing/2014/main" id="{9C53432B-881C-3200-F5EC-DA0E58AE314F}"/>
              </a:ext>
            </a:extLst>
          </p:cNvPr>
          <p:cNvGraphicFramePr>
            <a:graphicFrameLocks noGrp="1"/>
          </p:cNvGraphicFramePr>
          <p:nvPr>
            <p:extLst>
              <p:ext uri="{D42A27DB-BD31-4B8C-83A1-F6EECF244321}">
                <p14:modId xmlns:p14="http://schemas.microsoft.com/office/powerpoint/2010/main" val="3668467020"/>
              </p:ext>
            </p:extLst>
          </p:nvPr>
        </p:nvGraphicFramePr>
        <p:xfrm>
          <a:off x="7480301" y="1157817"/>
          <a:ext cx="3843866" cy="1844064"/>
        </p:xfrm>
        <a:graphic>
          <a:graphicData uri="http://schemas.openxmlformats.org/drawingml/2006/table">
            <a:tbl>
              <a:tblPr firstRow="1" bandRow="1">
                <a:tableStyleId>{5C22544A-7EE6-4342-B048-85BDC9FD1C3A}</a:tableStyleId>
              </a:tblPr>
              <a:tblGrid>
                <a:gridCol w="1487598">
                  <a:extLst>
                    <a:ext uri="{9D8B030D-6E8A-4147-A177-3AD203B41FA5}">
                      <a16:colId xmlns:a16="http://schemas.microsoft.com/office/drawing/2014/main" val="1827927953"/>
                    </a:ext>
                  </a:extLst>
                </a:gridCol>
                <a:gridCol w="1064121">
                  <a:extLst>
                    <a:ext uri="{9D8B030D-6E8A-4147-A177-3AD203B41FA5}">
                      <a16:colId xmlns:a16="http://schemas.microsoft.com/office/drawing/2014/main" val="1210375089"/>
                    </a:ext>
                  </a:extLst>
                </a:gridCol>
                <a:gridCol w="1292147">
                  <a:extLst>
                    <a:ext uri="{9D8B030D-6E8A-4147-A177-3AD203B41FA5}">
                      <a16:colId xmlns:a16="http://schemas.microsoft.com/office/drawing/2014/main" val="922454285"/>
                    </a:ext>
                  </a:extLst>
                </a:gridCol>
              </a:tblGrid>
              <a:tr h="307344">
                <a:tc>
                  <a:txBody>
                    <a:bodyPr/>
                    <a:lstStyle/>
                    <a:p>
                      <a:pPr marR="0" algn="l" rtl="0" fontAlgn="base">
                        <a:spcBef>
                          <a:spcPts val="0"/>
                        </a:spcBef>
                        <a:spcAft>
                          <a:spcPts val="0"/>
                        </a:spcAft>
                      </a:pPr>
                      <a:r>
                        <a:rPr lang="en-US" sz="1800">
                          <a:effectLst/>
                        </a:rPr>
                        <a:t>Borough​</a:t>
                      </a:r>
                      <a:endParaRPr lang="en-US">
                        <a:effectLst/>
                      </a:endParaRPr>
                    </a:p>
                  </a:txBody>
                  <a:tcPr marL="0" marR="0" marT="0" marB="0" anchor="ctr"/>
                </a:tc>
                <a:tc>
                  <a:txBody>
                    <a:bodyPr/>
                    <a:lstStyle/>
                    <a:p>
                      <a:pPr marR="0" algn="l" rtl="0" fontAlgn="base">
                        <a:spcBef>
                          <a:spcPts val="0"/>
                        </a:spcBef>
                        <a:spcAft>
                          <a:spcPts val="0"/>
                        </a:spcAft>
                      </a:pPr>
                      <a:r>
                        <a:rPr lang="en-US" sz="1800">
                          <a:effectLst/>
                        </a:rPr>
                        <a:t>District​</a:t>
                      </a:r>
                      <a:endParaRPr lang="en-US">
                        <a:effectLst/>
                      </a:endParaRPr>
                    </a:p>
                  </a:txBody>
                  <a:tcPr marL="0" marR="0" marT="0" marB="0" anchor="ctr"/>
                </a:tc>
                <a:tc>
                  <a:txBody>
                    <a:bodyPr/>
                    <a:lstStyle/>
                    <a:p>
                      <a:pPr marR="0" algn="l" rtl="0" fontAlgn="base">
                        <a:spcBef>
                          <a:spcPts val="0"/>
                        </a:spcBef>
                        <a:spcAft>
                          <a:spcPts val="0"/>
                        </a:spcAft>
                      </a:pPr>
                      <a:r>
                        <a:rPr lang="en-US" sz="1800">
                          <a:effectLst/>
                        </a:rPr>
                        <a:t>Primary​</a:t>
                      </a:r>
                      <a:endParaRPr lang="en-US">
                        <a:effectLst/>
                      </a:endParaRPr>
                    </a:p>
                  </a:txBody>
                  <a:tcPr marL="0" marR="0" marT="0" marB="0" anchor="ctr"/>
                </a:tc>
                <a:extLst>
                  <a:ext uri="{0D108BD9-81ED-4DB2-BD59-A6C34878D82A}">
                    <a16:rowId xmlns:a16="http://schemas.microsoft.com/office/drawing/2014/main" val="3087593041"/>
                  </a:ext>
                </a:extLst>
              </a:tr>
              <a:tr h="307344">
                <a:tc>
                  <a:txBody>
                    <a:bodyPr/>
                    <a:lstStyle/>
                    <a:p>
                      <a:pPr marR="0" algn="l" rtl="0" fontAlgn="base">
                        <a:spcBef>
                          <a:spcPts val="0"/>
                        </a:spcBef>
                        <a:spcAft>
                          <a:spcPts val="0"/>
                        </a:spcAft>
                      </a:pPr>
                      <a:r>
                        <a:rPr lang="en-US" sz="1800">
                          <a:effectLst/>
                        </a:rPr>
                        <a:t>Brooklyn​</a:t>
                      </a:r>
                      <a:endParaRPr lang="en-US">
                        <a:effectLst/>
                      </a:endParaRPr>
                    </a:p>
                  </a:txBody>
                  <a:tcPr marL="0" marR="0" marT="0" marB="0" anchor="ctr"/>
                </a:tc>
                <a:tc>
                  <a:txBody>
                    <a:bodyPr/>
                    <a:lstStyle/>
                    <a:p>
                      <a:pPr marR="0" algn="l" rtl="0" fontAlgn="base">
                        <a:spcBef>
                          <a:spcPts val="0"/>
                        </a:spcBef>
                        <a:spcAft>
                          <a:spcPts val="0"/>
                        </a:spcAft>
                      </a:pPr>
                      <a:r>
                        <a:rPr lang="en-US" sz="1800">
                          <a:effectLst/>
                        </a:rPr>
                        <a:t>41​</a:t>
                      </a:r>
                      <a:endParaRPr lang="en-US">
                        <a:effectLst/>
                      </a:endParaRPr>
                    </a:p>
                  </a:txBody>
                  <a:tcPr marL="0" marR="0" marT="0" marB="0" anchor="ctr"/>
                </a:tc>
                <a:tc>
                  <a:txBody>
                    <a:bodyPr/>
                    <a:lstStyle/>
                    <a:p>
                      <a:pPr marR="0" algn="l" rtl="0" fontAlgn="base">
                        <a:spcBef>
                          <a:spcPts val="0"/>
                        </a:spcBef>
                        <a:spcAft>
                          <a:spcPts val="0"/>
                        </a:spcAft>
                      </a:pPr>
                      <a:r>
                        <a:rPr lang="en-US" sz="1800">
                          <a:effectLst/>
                        </a:rPr>
                        <a:t>Dem​</a:t>
                      </a:r>
                      <a:endParaRPr lang="en-US">
                        <a:effectLst/>
                      </a:endParaRPr>
                    </a:p>
                  </a:txBody>
                  <a:tcPr marL="0" marR="0" marT="0" marB="0" anchor="ctr"/>
                </a:tc>
                <a:extLst>
                  <a:ext uri="{0D108BD9-81ED-4DB2-BD59-A6C34878D82A}">
                    <a16:rowId xmlns:a16="http://schemas.microsoft.com/office/drawing/2014/main" val="3142131395"/>
                  </a:ext>
                </a:extLst>
              </a:tr>
              <a:tr h="307344">
                <a:tc>
                  <a:txBody>
                    <a:bodyPr/>
                    <a:lstStyle/>
                    <a:p>
                      <a:pPr marR="0" algn="l" rtl="0" fontAlgn="base">
                        <a:spcBef>
                          <a:spcPts val="0"/>
                        </a:spcBef>
                        <a:spcAft>
                          <a:spcPts val="0"/>
                        </a:spcAft>
                      </a:pPr>
                      <a:r>
                        <a:rPr lang="en-US" sz="1800">
                          <a:effectLst/>
                        </a:rPr>
                        <a:t>Brooklyn​</a:t>
                      </a:r>
                      <a:endParaRPr lang="en-US">
                        <a:effectLst/>
                      </a:endParaRPr>
                    </a:p>
                  </a:txBody>
                  <a:tcPr marL="0" marR="0" marT="0" marB="0" anchor="ctr"/>
                </a:tc>
                <a:tc>
                  <a:txBody>
                    <a:bodyPr/>
                    <a:lstStyle/>
                    <a:p>
                      <a:pPr marR="0" algn="l" rtl="0" fontAlgn="base">
                        <a:spcBef>
                          <a:spcPts val="0"/>
                        </a:spcBef>
                        <a:spcAft>
                          <a:spcPts val="0"/>
                        </a:spcAft>
                      </a:pPr>
                      <a:r>
                        <a:rPr lang="en-US" sz="1800">
                          <a:effectLst/>
                        </a:rPr>
                        <a:t>43​</a:t>
                      </a:r>
                      <a:endParaRPr lang="en-US">
                        <a:effectLst/>
                      </a:endParaRPr>
                    </a:p>
                  </a:txBody>
                  <a:tcPr marL="0" marR="0" marT="0" marB="0" anchor="ctr"/>
                </a:tc>
                <a:tc>
                  <a:txBody>
                    <a:bodyPr/>
                    <a:lstStyle/>
                    <a:p>
                      <a:pPr marR="0" algn="l" rtl="0" fontAlgn="base">
                        <a:spcBef>
                          <a:spcPts val="0"/>
                        </a:spcBef>
                        <a:spcAft>
                          <a:spcPts val="0"/>
                        </a:spcAft>
                      </a:pPr>
                      <a:r>
                        <a:rPr lang="en-US" sz="1800">
                          <a:effectLst/>
                        </a:rPr>
                        <a:t>Rep &amp; Dem​</a:t>
                      </a:r>
                      <a:endParaRPr lang="en-US">
                        <a:effectLst/>
                      </a:endParaRPr>
                    </a:p>
                  </a:txBody>
                  <a:tcPr marL="0" marR="0" marT="0" marB="0" anchor="ctr"/>
                </a:tc>
                <a:extLst>
                  <a:ext uri="{0D108BD9-81ED-4DB2-BD59-A6C34878D82A}">
                    <a16:rowId xmlns:a16="http://schemas.microsoft.com/office/drawing/2014/main" val="3007458979"/>
                  </a:ext>
                </a:extLst>
              </a:tr>
              <a:tr h="307344">
                <a:tc>
                  <a:txBody>
                    <a:bodyPr/>
                    <a:lstStyle/>
                    <a:p>
                      <a:pPr marR="0" algn="l" rtl="0" fontAlgn="base">
                        <a:spcBef>
                          <a:spcPts val="0"/>
                        </a:spcBef>
                        <a:spcAft>
                          <a:spcPts val="0"/>
                        </a:spcAft>
                      </a:pPr>
                      <a:r>
                        <a:rPr lang="en-US" sz="1800">
                          <a:effectLst/>
                        </a:rPr>
                        <a:t>Bronx​</a:t>
                      </a:r>
                      <a:endParaRPr lang="en-US">
                        <a:effectLst/>
                      </a:endParaRPr>
                    </a:p>
                  </a:txBody>
                  <a:tcPr marL="0" marR="0" marT="0" marB="0" anchor="ctr"/>
                </a:tc>
                <a:tc>
                  <a:txBody>
                    <a:bodyPr/>
                    <a:lstStyle/>
                    <a:p>
                      <a:pPr marR="0" algn="l" rtl="0" fontAlgn="base">
                        <a:spcBef>
                          <a:spcPts val="0"/>
                        </a:spcBef>
                        <a:spcAft>
                          <a:spcPts val="0"/>
                        </a:spcAft>
                      </a:pPr>
                      <a:r>
                        <a:rPr lang="en-US" sz="1800">
                          <a:effectLst/>
                        </a:rPr>
                        <a:t>13​</a:t>
                      </a:r>
                      <a:endParaRPr lang="en-US">
                        <a:effectLst/>
                      </a:endParaRPr>
                    </a:p>
                  </a:txBody>
                  <a:tcPr marL="0" marR="0" marT="0" marB="0" anchor="ctr"/>
                </a:tc>
                <a:tc>
                  <a:txBody>
                    <a:bodyPr/>
                    <a:lstStyle/>
                    <a:p>
                      <a:pPr marR="0" algn="l" rtl="0" fontAlgn="base">
                        <a:spcBef>
                          <a:spcPts val="0"/>
                        </a:spcBef>
                        <a:spcAft>
                          <a:spcPts val="0"/>
                        </a:spcAft>
                      </a:pPr>
                      <a:r>
                        <a:rPr lang="en-US" sz="1800">
                          <a:effectLst/>
                        </a:rPr>
                        <a:t>Rep &amp; Dem​</a:t>
                      </a:r>
                      <a:endParaRPr lang="en-US">
                        <a:effectLst/>
                      </a:endParaRPr>
                    </a:p>
                  </a:txBody>
                  <a:tcPr marL="0" marR="0" marT="0" marB="0" anchor="ctr"/>
                </a:tc>
                <a:extLst>
                  <a:ext uri="{0D108BD9-81ED-4DB2-BD59-A6C34878D82A}">
                    <a16:rowId xmlns:a16="http://schemas.microsoft.com/office/drawing/2014/main" val="3390678686"/>
                  </a:ext>
                </a:extLst>
              </a:tr>
              <a:tr h="307344">
                <a:tc>
                  <a:txBody>
                    <a:bodyPr/>
                    <a:lstStyle/>
                    <a:p>
                      <a:pPr marR="0" algn="l" rtl="0" fontAlgn="base">
                        <a:spcBef>
                          <a:spcPts val="0"/>
                        </a:spcBef>
                        <a:spcAft>
                          <a:spcPts val="0"/>
                        </a:spcAft>
                      </a:pPr>
                      <a:r>
                        <a:rPr lang="en-US" sz="1800">
                          <a:effectLst/>
                        </a:rPr>
                        <a:t>Manhattan​</a:t>
                      </a:r>
                      <a:endParaRPr lang="en-US">
                        <a:effectLst/>
                      </a:endParaRPr>
                    </a:p>
                  </a:txBody>
                  <a:tcPr marL="0" marR="0" marT="0" marB="0" anchor="ctr"/>
                </a:tc>
                <a:tc>
                  <a:txBody>
                    <a:bodyPr/>
                    <a:lstStyle/>
                    <a:p>
                      <a:pPr marR="0" algn="l" rtl="0" fontAlgn="base">
                        <a:spcBef>
                          <a:spcPts val="0"/>
                        </a:spcBef>
                        <a:spcAft>
                          <a:spcPts val="0"/>
                        </a:spcAft>
                      </a:pPr>
                      <a:r>
                        <a:rPr lang="en-US" sz="1800">
                          <a:effectLst/>
                        </a:rPr>
                        <a:t>9​</a:t>
                      </a:r>
                      <a:endParaRPr lang="en-US">
                        <a:effectLst/>
                      </a:endParaRPr>
                    </a:p>
                  </a:txBody>
                  <a:tcPr marL="0" marR="0" marT="0" marB="0" anchor="ctr"/>
                </a:tc>
                <a:tc>
                  <a:txBody>
                    <a:bodyPr/>
                    <a:lstStyle/>
                    <a:p>
                      <a:pPr marR="0" algn="l" rtl="0" fontAlgn="base">
                        <a:spcBef>
                          <a:spcPts val="0"/>
                        </a:spcBef>
                        <a:spcAft>
                          <a:spcPts val="0"/>
                        </a:spcAft>
                      </a:pPr>
                      <a:r>
                        <a:rPr lang="en-US" sz="1800">
                          <a:effectLst/>
                        </a:rPr>
                        <a:t>Dem​</a:t>
                      </a:r>
                      <a:endParaRPr lang="en-US">
                        <a:effectLst/>
                      </a:endParaRPr>
                    </a:p>
                  </a:txBody>
                  <a:tcPr marL="0" marR="0" marT="0" marB="0" anchor="ctr"/>
                </a:tc>
                <a:extLst>
                  <a:ext uri="{0D108BD9-81ED-4DB2-BD59-A6C34878D82A}">
                    <a16:rowId xmlns:a16="http://schemas.microsoft.com/office/drawing/2014/main" val="3180491110"/>
                  </a:ext>
                </a:extLst>
              </a:tr>
              <a:tr h="307344">
                <a:tc>
                  <a:txBody>
                    <a:bodyPr/>
                    <a:lstStyle/>
                    <a:p>
                      <a:pPr marR="0" algn="l" rtl="0" fontAlgn="base">
                        <a:spcBef>
                          <a:spcPts val="0"/>
                        </a:spcBef>
                        <a:spcAft>
                          <a:spcPts val="0"/>
                        </a:spcAft>
                      </a:pPr>
                      <a:r>
                        <a:rPr lang="en-US" sz="1800">
                          <a:effectLst/>
                        </a:rPr>
                        <a:t>Queens​</a:t>
                      </a:r>
                      <a:endParaRPr lang="en-US">
                        <a:effectLst/>
                      </a:endParaRPr>
                    </a:p>
                  </a:txBody>
                  <a:tcPr marL="0" marR="0" marT="0" marB="0" anchor="ctr"/>
                </a:tc>
                <a:tc>
                  <a:txBody>
                    <a:bodyPr/>
                    <a:lstStyle/>
                    <a:p>
                      <a:pPr marR="0" algn="l" rtl="0" fontAlgn="base">
                        <a:spcBef>
                          <a:spcPts val="0"/>
                        </a:spcBef>
                        <a:spcAft>
                          <a:spcPts val="0"/>
                        </a:spcAft>
                      </a:pPr>
                      <a:r>
                        <a:rPr lang="en-US" sz="1800">
                          <a:effectLst/>
                        </a:rPr>
                        <a:t>23​</a:t>
                      </a:r>
                      <a:endParaRPr lang="en-US">
                        <a:effectLst/>
                      </a:endParaRPr>
                    </a:p>
                  </a:txBody>
                  <a:tcPr marL="0" marR="0" marT="0" marB="0" anchor="ctr"/>
                </a:tc>
                <a:tc>
                  <a:txBody>
                    <a:bodyPr/>
                    <a:lstStyle/>
                    <a:p>
                      <a:pPr marR="0" algn="l" rtl="0" fontAlgn="base">
                        <a:spcBef>
                          <a:spcPts val="0"/>
                        </a:spcBef>
                        <a:spcAft>
                          <a:spcPts val="0"/>
                        </a:spcAft>
                      </a:pPr>
                      <a:r>
                        <a:rPr lang="en-US" sz="1800">
                          <a:effectLst/>
                        </a:rPr>
                        <a:t>Dem​</a:t>
                      </a:r>
                      <a:endParaRPr lang="en-US">
                        <a:effectLst/>
                      </a:endParaRPr>
                    </a:p>
                  </a:txBody>
                  <a:tcPr marL="0" marR="0" marT="0" marB="0" anchor="ctr"/>
                </a:tc>
                <a:extLst>
                  <a:ext uri="{0D108BD9-81ED-4DB2-BD59-A6C34878D82A}">
                    <a16:rowId xmlns:a16="http://schemas.microsoft.com/office/drawing/2014/main" val="474327941"/>
                  </a:ext>
                </a:extLst>
              </a:tr>
            </a:tbl>
          </a:graphicData>
        </a:graphic>
      </p:graphicFrame>
      <p:sp>
        <p:nvSpPr>
          <p:cNvPr id="6" name="TextBox 5">
            <a:extLst>
              <a:ext uri="{FF2B5EF4-FFF2-40B4-BE49-F238E27FC236}">
                <a16:creationId xmlns:a16="http://schemas.microsoft.com/office/drawing/2014/main" id="{4ECC8D0A-3B06-3A65-3C91-C49D13C677C6}"/>
              </a:ext>
            </a:extLst>
          </p:cNvPr>
          <p:cNvSpPr txBox="1"/>
          <p:nvPr/>
        </p:nvSpPr>
        <p:spPr>
          <a:xfrm>
            <a:off x="7484534" y="3327398"/>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Verdana"/>
              </a:rPr>
              <a:t>5 primary focus districts</a:t>
            </a:r>
            <a:r>
              <a:rPr lang="en-US">
                <a:latin typeface="Verdana"/>
              </a:rPr>
              <a:t> with intense outreach </a:t>
            </a:r>
          </a:p>
        </p:txBody>
      </p:sp>
      <p:graphicFrame>
        <p:nvGraphicFramePr>
          <p:cNvPr id="8" name="Table 7">
            <a:extLst>
              <a:ext uri="{FF2B5EF4-FFF2-40B4-BE49-F238E27FC236}">
                <a16:creationId xmlns:a16="http://schemas.microsoft.com/office/drawing/2014/main" id="{BF6D899F-07FC-5CA2-3415-392AD8D41921}"/>
              </a:ext>
            </a:extLst>
          </p:cNvPr>
          <p:cNvGraphicFramePr>
            <a:graphicFrameLocks noGrp="1"/>
          </p:cNvGraphicFramePr>
          <p:nvPr>
            <p:extLst>
              <p:ext uri="{D42A27DB-BD31-4B8C-83A1-F6EECF244321}">
                <p14:modId xmlns:p14="http://schemas.microsoft.com/office/powerpoint/2010/main" val="1088880991"/>
              </p:ext>
            </p:extLst>
          </p:nvPr>
        </p:nvGraphicFramePr>
        <p:xfrm>
          <a:off x="7484533" y="3926416"/>
          <a:ext cx="3810001" cy="2171700"/>
        </p:xfrm>
        <a:graphic>
          <a:graphicData uri="http://schemas.openxmlformats.org/drawingml/2006/table">
            <a:tbl>
              <a:tblPr firstRow="1" bandRow="1">
                <a:tableStyleId>{5C22544A-7EE6-4342-B048-85BDC9FD1C3A}</a:tableStyleId>
              </a:tblPr>
              <a:tblGrid>
                <a:gridCol w="1341728">
                  <a:extLst>
                    <a:ext uri="{9D8B030D-6E8A-4147-A177-3AD203B41FA5}">
                      <a16:colId xmlns:a16="http://schemas.microsoft.com/office/drawing/2014/main" val="2578119048"/>
                    </a:ext>
                  </a:extLst>
                </a:gridCol>
                <a:gridCol w="1189834">
                  <a:extLst>
                    <a:ext uri="{9D8B030D-6E8A-4147-A177-3AD203B41FA5}">
                      <a16:colId xmlns:a16="http://schemas.microsoft.com/office/drawing/2014/main" val="2523183931"/>
                    </a:ext>
                  </a:extLst>
                </a:gridCol>
                <a:gridCol w="1278439">
                  <a:extLst>
                    <a:ext uri="{9D8B030D-6E8A-4147-A177-3AD203B41FA5}">
                      <a16:colId xmlns:a16="http://schemas.microsoft.com/office/drawing/2014/main" val="1386962184"/>
                    </a:ext>
                  </a:extLst>
                </a:gridCol>
              </a:tblGrid>
              <a:tr h="361950">
                <a:tc>
                  <a:txBody>
                    <a:bodyPr/>
                    <a:lstStyle/>
                    <a:p>
                      <a:pPr marR="0" algn="l" rtl="0" fontAlgn="base">
                        <a:spcBef>
                          <a:spcPts val="0"/>
                        </a:spcBef>
                        <a:spcAft>
                          <a:spcPts val="0"/>
                        </a:spcAft>
                      </a:pPr>
                      <a:r>
                        <a:rPr lang="en-US" sz="1800">
                          <a:effectLst/>
                        </a:rPr>
                        <a:t>Borough​</a:t>
                      </a:r>
                      <a:endParaRPr lang="en-US">
                        <a:effectLst/>
                      </a:endParaRPr>
                    </a:p>
                  </a:txBody>
                  <a:tcPr marL="0" marR="0" marT="0" marB="0" anchor="ctr"/>
                </a:tc>
                <a:tc>
                  <a:txBody>
                    <a:bodyPr/>
                    <a:lstStyle/>
                    <a:p>
                      <a:pPr marR="0" algn="l" rtl="0" fontAlgn="base">
                        <a:spcBef>
                          <a:spcPts val="0"/>
                        </a:spcBef>
                        <a:spcAft>
                          <a:spcPts val="0"/>
                        </a:spcAft>
                      </a:pPr>
                      <a:r>
                        <a:rPr lang="en-US" sz="1800">
                          <a:effectLst/>
                        </a:rPr>
                        <a:t>District​</a:t>
                      </a:r>
                      <a:endParaRPr lang="en-US">
                        <a:effectLst/>
                      </a:endParaRPr>
                    </a:p>
                  </a:txBody>
                  <a:tcPr marL="0" marR="0" marT="0" marB="0" anchor="ctr"/>
                </a:tc>
                <a:tc>
                  <a:txBody>
                    <a:bodyPr/>
                    <a:lstStyle/>
                    <a:p>
                      <a:pPr marR="0" algn="l" rtl="0" fontAlgn="base">
                        <a:spcBef>
                          <a:spcPts val="0"/>
                        </a:spcBef>
                        <a:spcAft>
                          <a:spcPts val="0"/>
                        </a:spcAft>
                      </a:pPr>
                      <a:r>
                        <a:rPr lang="en-US" sz="1800">
                          <a:effectLst/>
                        </a:rPr>
                        <a:t>Primary​</a:t>
                      </a:r>
                      <a:endParaRPr lang="en-US">
                        <a:effectLst/>
                      </a:endParaRPr>
                    </a:p>
                  </a:txBody>
                  <a:tcPr marL="0" marR="0" marT="0" marB="0" anchor="ctr"/>
                </a:tc>
                <a:extLst>
                  <a:ext uri="{0D108BD9-81ED-4DB2-BD59-A6C34878D82A}">
                    <a16:rowId xmlns:a16="http://schemas.microsoft.com/office/drawing/2014/main" val="2912757039"/>
                  </a:ext>
                </a:extLst>
              </a:tr>
              <a:tr h="361950">
                <a:tc>
                  <a:txBody>
                    <a:bodyPr/>
                    <a:lstStyle/>
                    <a:p>
                      <a:pPr marR="0" algn="l" rtl="0" fontAlgn="base">
                        <a:spcBef>
                          <a:spcPts val="0"/>
                        </a:spcBef>
                        <a:spcAft>
                          <a:spcPts val="0"/>
                        </a:spcAft>
                      </a:pPr>
                      <a:r>
                        <a:rPr lang="en-US" sz="1800">
                          <a:effectLst/>
                        </a:rPr>
                        <a:t>Brooklyn​</a:t>
                      </a:r>
                      <a:endParaRPr lang="en-US">
                        <a:effectLst/>
                      </a:endParaRPr>
                    </a:p>
                  </a:txBody>
                  <a:tcPr marL="0" marR="0" marT="0" marB="0" anchor="ctr"/>
                </a:tc>
                <a:tc>
                  <a:txBody>
                    <a:bodyPr/>
                    <a:lstStyle/>
                    <a:p>
                      <a:pPr marR="0" algn="l" rtl="0" fontAlgn="base">
                        <a:spcBef>
                          <a:spcPts val="0"/>
                        </a:spcBef>
                        <a:spcAft>
                          <a:spcPts val="0"/>
                        </a:spcAft>
                      </a:pPr>
                      <a:r>
                        <a:rPr lang="en-US" sz="1800">
                          <a:effectLst/>
                        </a:rPr>
                        <a:t>42​</a:t>
                      </a:r>
                      <a:endParaRPr lang="en-US">
                        <a:effectLst/>
                      </a:endParaRPr>
                    </a:p>
                  </a:txBody>
                  <a:tcPr marL="0" marR="0" marT="0" marB="0" anchor="ctr"/>
                </a:tc>
                <a:tc>
                  <a:txBody>
                    <a:bodyPr/>
                    <a:lstStyle/>
                    <a:p>
                      <a:pPr marR="0" algn="l" rtl="0" fontAlgn="base">
                        <a:spcBef>
                          <a:spcPts val="0"/>
                        </a:spcBef>
                        <a:spcAft>
                          <a:spcPts val="0"/>
                        </a:spcAft>
                      </a:pPr>
                      <a:r>
                        <a:rPr lang="en-US" sz="1800">
                          <a:effectLst/>
                        </a:rPr>
                        <a:t>Dem​</a:t>
                      </a:r>
                      <a:endParaRPr lang="en-US">
                        <a:effectLst/>
                      </a:endParaRPr>
                    </a:p>
                  </a:txBody>
                  <a:tcPr marL="0" marR="0" marT="0" marB="0" anchor="ctr"/>
                </a:tc>
                <a:extLst>
                  <a:ext uri="{0D108BD9-81ED-4DB2-BD59-A6C34878D82A}">
                    <a16:rowId xmlns:a16="http://schemas.microsoft.com/office/drawing/2014/main" val="2439637315"/>
                  </a:ext>
                </a:extLst>
              </a:tr>
              <a:tr h="361950">
                <a:tc>
                  <a:txBody>
                    <a:bodyPr/>
                    <a:lstStyle/>
                    <a:p>
                      <a:pPr marR="0" algn="l" rtl="0" fontAlgn="base">
                        <a:spcBef>
                          <a:spcPts val="0"/>
                        </a:spcBef>
                        <a:spcAft>
                          <a:spcPts val="0"/>
                        </a:spcAft>
                      </a:pPr>
                      <a:r>
                        <a:rPr lang="en-US" sz="1800">
                          <a:effectLst/>
                        </a:rPr>
                        <a:t>Brooklyn​</a:t>
                      </a:r>
                      <a:endParaRPr lang="en-US">
                        <a:effectLst/>
                      </a:endParaRPr>
                    </a:p>
                  </a:txBody>
                  <a:tcPr marL="0" marR="0" marT="0" marB="0" anchor="ctr"/>
                </a:tc>
                <a:tc>
                  <a:txBody>
                    <a:bodyPr/>
                    <a:lstStyle/>
                    <a:p>
                      <a:pPr marR="0" algn="l" rtl="0" fontAlgn="base">
                        <a:spcBef>
                          <a:spcPts val="0"/>
                        </a:spcBef>
                        <a:spcAft>
                          <a:spcPts val="0"/>
                        </a:spcAft>
                      </a:pPr>
                      <a:r>
                        <a:rPr lang="en-US" sz="1800">
                          <a:effectLst/>
                        </a:rPr>
                        <a:t>47​</a:t>
                      </a:r>
                      <a:endParaRPr lang="en-US">
                        <a:effectLst/>
                      </a:endParaRPr>
                    </a:p>
                  </a:txBody>
                  <a:tcPr marL="0" marR="0" marT="0" marB="0" anchor="ctr"/>
                </a:tc>
                <a:tc>
                  <a:txBody>
                    <a:bodyPr/>
                    <a:lstStyle/>
                    <a:p>
                      <a:pPr marR="0" algn="l" rtl="0" fontAlgn="base">
                        <a:spcBef>
                          <a:spcPts val="0"/>
                        </a:spcBef>
                        <a:spcAft>
                          <a:spcPts val="0"/>
                        </a:spcAft>
                      </a:pPr>
                      <a:r>
                        <a:rPr lang="en-US" sz="1800">
                          <a:effectLst/>
                        </a:rPr>
                        <a:t>Rep​</a:t>
                      </a:r>
                      <a:endParaRPr lang="en-US">
                        <a:effectLst/>
                      </a:endParaRPr>
                    </a:p>
                  </a:txBody>
                  <a:tcPr marL="0" marR="0" marT="0" marB="0" anchor="ctr"/>
                </a:tc>
                <a:extLst>
                  <a:ext uri="{0D108BD9-81ED-4DB2-BD59-A6C34878D82A}">
                    <a16:rowId xmlns:a16="http://schemas.microsoft.com/office/drawing/2014/main" val="3030074382"/>
                  </a:ext>
                </a:extLst>
              </a:tr>
              <a:tr h="361950">
                <a:tc>
                  <a:txBody>
                    <a:bodyPr/>
                    <a:lstStyle/>
                    <a:p>
                      <a:pPr marR="0" algn="l" rtl="0" fontAlgn="base">
                        <a:spcBef>
                          <a:spcPts val="0"/>
                        </a:spcBef>
                        <a:spcAft>
                          <a:spcPts val="0"/>
                        </a:spcAft>
                      </a:pPr>
                      <a:r>
                        <a:rPr lang="en-US" sz="1800">
                          <a:effectLst/>
                        </a:rPr>
                        <a:t>Bronx​</a:t>
                      </a:r>
                      <a:endParaRPr lang="en-US">
                        <a:effectLst/>
                      </a:endParaRPr>
                    </a:p>
                  </a:txBody>
                  <a:tcPr marL="0" marR="0" marT="0" marB="0" anchor="ctr"/>
                </a:tc>
                <a:tc>
                  <a:txBody>
                    <a:bodyPr/>
                    <a:lstStyle/>
                    <a:p>
                      <a:pPr marR="0" algn="l" rtl="0" fontAlgn="base">
                        <a:spcBef>
                          <a:spcPts val="0"/>
                        </a:spcBef>
                        <a:spcAft>
                          <a:spcPts val="0"/>
                        </a:spcAft>
                      </a:pPr>
                      <a:r>
                        <a:rPr lang="en-US" sz="1800">
                          <a:effectLst/>
                        </a:rPr>
                        <a:t>12​</a:t>
                      </a:r>
                      <a:endParaRPr lang="en-US">
                        <a:effectLst/>
                      </a:endParaRPr>
                    </a:p>
                  </a:txBody>
                  <a:tcPr marL="0" marR="0" marT="0" marB="0" anchor="ctr"/>
                </a:tc>
                <a:tc>
                  <a:txBody>
                    <a:bodyPr/>
                    <a:lstStyle/>
                    <a:p>
                      <a:pPr marR="0" algn="l" rtl="0" fontAlgn="base">
                        <a:spcBef>
                          <a:spcPts val="0"/>
                        </a:spcBef>
                        <a:spcAft>
                          <a:spcPts val="0"/>
                        </a:spcAft>
                      </a:pPr>
                      <a:r>
                        <a:rPr lang="en-US" sz="1800">
                          <a:effectLst/>
                        </a:rPr>
                        <a:t>Dem​</a:t>
                      </a:r>
                      <a:endParaRPr lang="en-US">
                        <a:effectLst/>
                      </a:endParaRPr>
                    </a:p>
                  </a:txBody>
                  <a:tcPr marL="0" marR="0" marT="0" marB="0" anchor="ctr"/>
                </a:tc>
                <a:extLst>
                  <a:ext uri="{0D108BD9-81ED-4DB2-BD59-A6C34878D82A}">
                    <a16:rowId xmlns:a16="http://schemas.microsoft.com/office/drawing/2014/main" val="1727923592"/>
                  </a:ext>
                </a:extLst>
              </a:tr>
              <a:tr h="361950">
                <a:tc>
                  <a:txBody>
                    <a:bodyPr/>
                    <a:lstStyle/>
                    <a:p>
                      <a:pPr marR="0" algn="l" rtl="0" fontAlgn="base">
                        <a:spcBef>
                          <a:spcPts val="0"/>
                        </a:spcBef>
                        <a:spcAft>
                          <a:spcPts val="0"/>
                        </a:spcAft>
                      </a:pPr>
                      <a:r>
                        <a:rPr lang="en-US" sz="1800">
                          <a:effectLst/>
                        </a:rPr>
                        <a:t>Queens​</a:t>
                      </a:r>
                      <a:endParaRPr lang="en-US">
                        <a:effectLst/>
                      </a:endParaRPr>
                    </a:p>
                  </a:txBody>
                  <a:tcPr marL="0" marR="0" marT="0" marB="0" anchor="ctr"/>
                </a:tc>
                <a:tc>
                  <a:txBody>
                    <a:bodyPr/>
                    <a:lstStyle/>
                    <a:p>
                      <a:pPr marR="0" algn="l" rtl="0" fontAlgn="base">
                        <a:spcBef>
                          <a:spcPts val="0"/>
                        </a:spcBef>
                        <a:spcAft>
                          <a:spcPts val="0"/>
                        </a:spcAft>
                      </a:pPr>
                      <a:r>
                        <a:rPr lang="en-US" sz="1800">
                          <a:effectLst/>
                        </a:rPr>
                        <a:t>19​</a:t>
                      </a:r>
                      <a:endParaRPr lang="en-US">
                        <a:effectLst/>
                      </a:endParaRPr>
                    </a:p>
                  </a:txBody>
                  <a:tcPr marL="0" marR="0" marT="0" marB="0" anchor="ctr"/>
                </a:tc>
                <a:tc>
                  <a:txBody>
                    <a:bodyPr/>
                    <a:lstStyle/>
                    <a:p>
                      <a:pPr marR="0" algn="l" rtl="0" fontAlgn="base">
                        <a:spcBef>
                          <a:spcPts val="0"/>
                        </a:spcBef>
                        <a:spcAft>
                          <a:spcPts val="0"/>
                        </a:spcAft>
                      </a:pPr>
                      <a:r>
                        <a:rPr lang="en-US" sz="1800">
                          <a:effectLst/>
                        </a:rPr>
                        <a:t>Dem​</a:t>
                      </a:r>
                      <a:endParaRPr lang="en-US">
                        <a:effectLst/>
                      </a:endParaRPr>
                    </a:p>
                  </a:txBody>
                  <a:tcPr marL="0" marR="0" marT="0" marB="0" anchor="ctr"/>
                </a:tc>
                <a:extLst>
                  <a:ext uri="{0D108BD9-81ED-4DB2-BD59-A6C34878D82A}">
                    <a16:rowId xmlns:a16="http://schemas.microsoft.com/office/drawing/2014/main" val="49636395"/>
                  </a:ext>
                </a:extLst>
              </a:tr>
              <a:tr h="361950">
                <a:tc>
                  <a:txBody>
                    <a:bodyPr/>
                    <a:lstStyle/>
                    <a:p>
                      <a:pPr marR="0" algn="l" rtl="0" fontAlgn="base">
                        <a:spcBef>
                          <a:spcPts val="0"/>
                        </a:spcBef>
                        <a:spcAft>
                          <a:spcPts val="0"/>
                        </a:spcAft>
                      </a:pPr>
                      <a:r>
                        <a:rPr lang="en-US" sz="1800">
                          <a:effectLst/>
                        </a:rPr>
                        <a:t>Queens​</a:t>
                      </a:r>
                      <a:endParaRPr lang="en-US">
                        <a:effectLst/>
                      </a:endParaRPr>
                    </a:p>
                  </a:txBody>
                  <a:tcPr marL="0" marR="0" marT="0" marB="0" anchor="ctr"/>
                </a:tc>
                <a:tc>
                  <a:txBody>
                    <a:bodyPr/>
                    <a:lstStyle/>
                    <a:p>
                      <a:pPr marR="0" algn="l" rtl="0" fontAlgn="base">
                        <a:spcBef>
                          <a:spcPts val="0"/>
                        </a:spcBef>
                        <a:spcAft>
                          <a:spcPts val="0"/>
                        </a:spcAft>
                      </a:pPr>
                      <a:r>
                        <a:rPr lang="en-US" sz="1800">
                          <a:effectLst/>
                        </a:rPr>
                        <a:t>29​</a:t>
                      </a:r>
                      <a:endParaRPr lang="en-US">
                        <a:effectLst/>
                      </a:endParaRPr>
                    </a:p>
                  </a:txBody>
                  <a:tcPr marL="0" marR="0" marT="0" marB="0" anchor="ctr"/>
                </a:tc>
                <a:tc>
                  <a:txBody>
                    <a:bodyPr/>
                    <a:lstStyle/>
                    <a:p>
                      <a:pPr marR="0" algn="l" rtl="0" fontAlgn="base">
                        <a:spcBef>
                          <a:spcPts val="0"/>
                        </a:spcBef>
                        <a:spcAft>
                          <a:spcPts val="0"/>
                        </a:spcAft>
                      </a:pPr>
                      <a:r>
                        <a:rPr lang="en-US" sz="1800">
                          <a:effectLst/>
                        </a:rPr>
                        <a:t>Dem​</a:t>
                      </a:r>
                      <a:endParaRPr lang="en-US">
                        <a:effectLst/>
                      </a:endParaRPr>
                    </a:p>
                  </a:txBody>
                  <a:tcPr marL="0" marR="0" marT="0" marB="0" anchor="ctr"/>
                </a:tc>
                <a:extLst>
                  <a:ext uri="{0D108BD9-81ED-4DB2-BD59-A6C34878D82A}">
                    <a16:rowId xmlns:a16="http://schemas.microsoft.com/office/drawing/2014/main" val="3770849412"/>
                  </a:ext>
                </a:extLst>
              </a:tr>
            </a:tbl>
          </a:graphicData>
        </a:graphic>
      </p:graphicFrame>
      <p:pic>
        <p:nvPicPr>
          <p:cNvPr id="9" name="Picture 8">
            <a:extLst>
              <a:ext uri="{FF2B5EF4-FFF2-40B4-BE49-F238E27FC236}">
                <a16:creationId xmlns:a16="http://schemas.microsoft.com/office/drawing/2014/main" id="{EBCAC885-5727-4AF3-5A3B-917D4CCD011D}"/>
              </a:ext>
            </a:extLst>
          </p:cNvPr>
          <p:cNvPicPr>
            <a:picLocks noChangeAspect="1"/>
          </p:cNvPicPr>
          <p:nvPr/>
        </p:nvPicPr>
        <p:blipFill>
          <a:blip r:embed="rId2"/>
          <a:stretch>
            <a:fillRect/>
          </a:stretch>
        </p:blipFill>
        <p:spPr>
          <a:xfrm>
            <a:off x="999067" y="493835"/>
            <a:ext cx="10024533" cy="798797"/>
          </a:xfrm>
          <a:prstGeom prst="rect">
            <a:avLst/>
          </a:prstGeom>
        </p:spPr>
      </p:pic>
    </p:spTree>
    <p:extLst>
      <p:ext uri="{BB962C8B-B14F-4D97-AF65-F5344CB8AC3E}">
        <p14:creationId xmlns:p14="http://schemas.microsoft.com/office/powerpoint/2010/main" val="3027468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19ADF8-BB21-1C60-9E1D-74357320178C}"/>
              </a:ext>
            </a:extLst>
          </p:cNvPr>
          <p:cNvSpPr txBox="1"/>
          <p:nvPr/>
        </p:nvSpPr>
        <p:spPr>
          <a:xfrm>
            <a:off x="1092200" y="863600"/>
            <a:ext cx="4665133" cy="46474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Verdana"/>
                <a:ea typeface="Verdana"/>
              </a:rPr>
              <a:t>Preliminary Campaign Results</a:t>
            </a:r>
            <a:br>
              <a:rPr lang="en-US" sz="3200" b="1">
                <a:latin typeface="Verdana"/>
                <a:ea typeface="Verdana"/>
              </a:rPr>
            </a:br>
            <a:br>
              <a:rPr lang="en-US" sz="3200" b="1">
                <a:latin typeface="Verdana"/>
                <a:ea typeface="Verdana"/>
              </a:rPr>
            </a:br>
            <a:endParaRPr lang="en-US" sz="3200" b="1">
              <a:latin typeface="Verdana"/>
              <a:ea typeface="Verdana"/>
            </a:endParaRPr>
          </a:p>
          <a:p>
            <a:endParaRPr lang="en-US" sz="2400" b="1">
              <a:latin typeface="Verdana"/>
              <a:ea typeface="Verdana"/>
            </a:endParaRPr>
          </a:p>
          <a:p>
            <a:r>
              <a:rPr lang="en-US" sz="2400" b="1">
                <a:latin typeface="Verdana"/>
                <a:ea typeface="Verdana"/>
              </a:rPr>
              <a:t>Additional analysis will use voter turnout data to understand: </a:t>
            </a:r>
            <a:endParaRPr lang="en-US" sz="2400" b="1">
              <a:ea typeface="Verdana"/>
            </a:endParaRPr>
          </a:p>
          <a:p>
            <a:br>
              <a:rPr lang="en-US" sz="2400" b="1">
                <a:latin typeface="Verdana"/>
                <a:ea typeface="Verdana"/>
              </a:rPr>
            </a:br>
            <a:r>
              <a:rPr lang="en-US" sz="2400" b="1" i="1">
                <a:latin typeface="Verdana"/>
                <a:ea typeface="Verdana"/>
              </a:rPr>
              <a:t>Which voters did we reach to stop the drop? </a:t>
            </a:r>
            <a:endParaRPr lang="en-US" sz="2400" b="1" i="1"/>
          </a:p>
        </p:txBody>
      </p:sp>
      <p:sp>
        <p:nvSpPr>
          <p:cNvPr id="3" name="TextBox 2">
            <a:extLst>
              <a:ext uri="{FF2B5EF4-FFF2-40B4-BE49-F238E27FC236}">
                <a16:creationId xmlns:a16="http://schemas.microsoft.com/office/drawing/2014/main" id="{C565DFD3-0CCF-9535-4FD1-5788B5DD3AD7}"/>
              </a:ext>
            </a:extLst>
          </p:cNvPr>
          <p:cNvSpPr txBox="1"/>
          <p:nvPr/>
        </p:nvSpPr>
        <p:spPr>
          <a:xfrm>
            <a:off x="6434667" y="863600"/>
            <a:ext cx="4665133"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highlight>
                  <a:srgbClr val="FFFF00"/>
                </a:highlight>
                <a:latin typeface="Verdana"/>
                <a:ea typeface="Verdana"/>
              </a:rPr>
              <a:t>1. </a:t>
            </a:r>
            <a:endParaRPr lang="en-US">
              <a:highlight>
                <a:srgbClr val="FFFF00"/>
              </a:highlight>
            </a:endParaRPr>
          </a:p>
          <a:p>
            <a:r>
              <a:rPr lang="en-US" sz="1800" b="1">
                <a:latin typeface="Verdana"/>
                <a:ea typeface="Verdana"/>
              </a:rPr>
              <a:t>107,306 Phone calls made</a:t>
            </a:r>
            <a:endParaRPr lang="en-US" sz="3200" b="1">
              <a:latin typeface="Verdana"/>
              <a:ea typeface="Verdana"/>
            </a:endParaRPr>
          </a:p>
          <a:p>
            <a:r>
              <a:rPr lang="en-US" sz="1800" b="1">
                <a:latin typeface="Verdana"/>
                <a:ea typeface="Verdana"/>
              </a:rPr>
              <a:t>582,628 text messages sent</a:t>
            </a:r>
            <a:endParaRPr lang="en-US"/>
          </a:p>
          <a:p>
            <a:pPr marL="514350" indent="-514350">
              <a:buAutoNum type="arabicPeriod"/>
            </a:pPr>
            <a:endParaRPr lang="en-US" sz="3200" b="1">
              <a:latin typeface="Verdana"/>
              <a:ea typeface="Verdana"/>
            </a:endParaRPr>
          </a:p>
          <a:p>
            <a:r>
              <a:rPr lang="en-US" sz="3200" b="1">
                <a:highlight>
                  <a:srgbClr val="FFFF00"/>
                </a:highlight>
                <a:latin typeface="Verdana"/>
                <a:ea typeface="Verdana"/>
              </a:rPr>
              <a:t>2. </a:t>
            </a:r>
          </a:p>
          <a:p>
            <a:r>
              <a:rPr lang="en-US" sz="1800" b="1">
                <a:latin typeface="Verdana"/>
                <a:ea typeface="Verdana"/>
              </a:rPr>
              <a:t>112,019 Doors Knocked</a:t>
            </a:r>
            <a:endParaRPr lang="en-US"/>
          </a:p>
          <a:p>
            <a:r>
              <a:rPr lang="en-US" sz="1800" b="1">
                <a:latin typeface="Verdana"/>
                <a:ea typeface="Verdana"/>
              </a:rPr>
              <a:t>80,000+ door hangers posted</a:t>
            </a:r>
            <a:endParaRPr lang="en-US"/>
          </a:p>
          <a:p>
            <a:r>
              <a:rPr lang="en-US" sz="1800" b="1">
                <a:latin typeface="Verdana"/>
                <a:ea typeface="Verdana"/>
              </a:rPr>
              <a:t>2,000 commitment cards</a:t>
            </a:r>
            <a:endParaRPr lang="en-US"/>
          </a:p>
          <a:p>
            <a:endParaRPr lang="en-US" sz="3200" b="1">
              <a:latin typeface="Verdana"/>
              <a:ea typeface="Verdana"/>
            </a:endParaRPr>
          </a:p>
          <a:p>
            <a:r>
              <a:rPr lang="en-US" sz="3200" b="1">
                <a:highlight>
                  <a:srgbClr val="FFFF00"/>
                </a:highlight>
                <a:latin typeface="Verdana"/>
                <a:ea typeface="Verdana"/>
              </a:rPr>
              <a:t>3. </a:t>
            </a:r>
          </a:p>
          <a:p>
            <a:r>
              <a:rPr lang="en-US" sz="1800" b="1">
                <a:latin typeface="Verdana"/>
                <a:ea typeface="Verdana"/>
              </a:rPr>
              <a:t>5 CBOs </a:t>
            </a:r>
            <a:endParaRPr lang="en-US"/>
          </a:p>
          <a:p>
            <a:r>
              <a:rPr lang="en-US" sz="1800" b="1">
                <a:latin typeface="Verdana"/>
                <a:ea typeface="Verdana"/>
              </a:rPr>
              <a:t>100 CUNY Students</a:t>
            </a:r>
            <a:endParaRPr lang="en-US"/>
          </a:p>
          <a:p>
            <a:r>
              <a:rPr lang="en-US" sz="1800" b="1">
                <a:latin typeface="Verdana"/>
                <a:ea typeface="Verdana"/>
              </a:rPr>
              <a:t>600+ Volunteer Shifts</a:t>
            </a:r>
            <a:endParaRPr lang="en-US"/>
          </a:p>
        </p:txBody>
      </p:sp>
    </p:spTree>
    <p:extLst>
      <p:ext uri="{BB962C8B-B14F-4D97-AF65-F5344CB8AC3E}">
        <p14:creationId xmlns:p14="http://schemas.microsoft.com/office/powerpoint/2010/main" val="1919086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2" name="TextBox 1">
            <a:extLst>
              <a:ext uri="{FF2B5EF4-FFF2-40B4-BE49-F238E27FC236}">
                <a16:creationId xmlns:a16="http://schemas.microsoft.com/office/drawing/2014/main" id="{C88D6C18-0168-E5D4-7297-CDE9EB5EA6A0}"/>
              </a:ext>
            </a:extLst>
          </p:cNvPr>
          <p:cNvSpPr txBox="1"/>
          <p:nvPr/>
        </p:nvSpPr>
        <p:spPr>
          <a:xfrm>
            <a:off x="905933" y="1498600"/>
            <a:ext cx="53932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endParaRPr lang="en-US" sz="1800"/>
          </a:p>
        </p:txBody>
      </p:sp>
      <p:sp>
        <p:nvSpPr>
          <p:cNvPr id="4" name="TextBox 3">
            <a:extLst>
              <a:ext uri="{FF2B5EF4-FFF2-40B4-BE49-F238E27FC236}">
                <a16:creationId xmlns:a16="http://schemas.microsoft.com/office/drawing/2014/main" id="{21D7E993-E2EE-3FBD-866B-CAD22F41EAD8}"/>
              </a:ext>
            </a:extLst>
          </p:cNvPr>
          <p:cNvSpPr txBox="1"/>
          <p:nvPr/>
        </p:nvSpPr>
        <p:spPr>
          <a:xfrm>
            <a:off x="854207" y="1540933"/>
            <a:ext cx="6428713" cy="47655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800"/>
              <a:t>Worked with Language Assistance Advisory Committee (LAAC) members and partners to organize 2 voter education forums for Russian and Arabic language communities to increase awareness of the interpretation services offered by the program &amp; voter rights </a:t>
            </a:r>
            <a:endParaRPr lang="en-US"/>
          </a:p>
          <a:p>
            <a:r>
              <a:rPr lang="en-US" sz="1800"/>
              <a:t>~100 community members attended the events. </a:t>
            </a:r>
            <a:endParaRPr lang="en-US"/>
          </a:p>
          <a:p>
            <a:pPr marL="285750" indent="-285750">
              <a:buFont typeface="Wingdings"/>
              <a:buChar char="Ø"/>
            </a:pPr>
            <a:endParaRPr lang="en-US" sz="1800"/>
          </a:p>
          <a:p>
            <a:pPr marL="285750" lvl="4" indent="-285750">
              <a:buFont typeface="Arial,Sans-Serif"/>
              <a:buChar char="•"/>
            </a:pPr>
            <a:r>
              <a:rPr lang="en-US" sz="1800"/>
              <a:t>May 17, 2023, an in-person workshop led by the Chief Democracy Officer, Communications Director, and PEU, helped strengthen LAAC capacity in relationship building, media engagement, and social media use. </a:t>
            </a:r>
            <a:endParaRPr lang="en-US"/>
          </a:p>
          <a:p>
            <a:pPr marL="285750" lvl="4" indent="-285750">
              <a:buFont typeface="Arial,Sans-Serif"/>
              <a:buChar char="•"/>
            </a:pPr>
            <a:endParaRPr lang="en-US" sz="1800"/>
          </a:p>
          <a:p>
            <a:pPr marL="285750" lvl="4" indent="-285750">
              <a:buFont typeface="Arial,Sans-Serif"/>
              <a:buChar char="•"/>
            </a:pPr>
            <a:r>
              <a:rPr lang="en-US" sz="1800"/>
              <a:t>5 volunteers researched, catalogued and reached out to CBOs and community groups with a strong social media presence. 12+ organizations responded and shared the information on their social media channels, potentially reaching 100s of LEP voters</a:t>
            </a:r>
          </a:p>
        </p:txBody>
      </p:sp>
      <p:pic>
        <p:nvPicPr>
          <p:cNvPr id="6" name="Picture 5">
            <a:extLst>
              <a:ext uri="{FF2B5EF4-FFF2-40B4-BE49-F238E27FC236}">
                <a16:creationId xmlns:a16="http://schemas.microsoft.com/office/drawing/2014/main" id="{89374A90-CD6F-8BCA-A1A6-3F8094CAD8D2}"/>
              </a:ext>
            </a:extLst>
          </p:cNvPr>
          <p:cNvPicPr>
            <a:picLocks noChangeAspect="1"/>
          </p:cNvPicPr>
          <p:nvPr/>
        </p:nvPicPr>
        <p:blipFill>
          <a:blip r:embed="rId3"/>
          <a:stretch>
            <a:fillRect/>
          </a:stretch>
        </p:blipFill>
        <p:spPr>
          <a:xfrm>
            <a:off x="7778354" y="1360238"/>
            <a:ext cx="3826668" cy="4095851"/>
          </a:xfrm>
          <a:prstGeom prst="rect">
            <a:avLst/>
          </a:prstGeom>
        </p:spPr>
      </p:pic>
      <p:sp>
        <p:nvSpPr>
          <p:cNvPr id="7" name="TextBox 1">
            <a:extLst>
              <a:ext uri="{FF2B5EF4-FFF2-40B4-BE49-F238E27FC236}">
                <a16:creationId xmlns:a16="http://schemas.microsoft.com/office/drawing/2014/main" id="{4370DBF2-2BF1-3EE0-205B-25750C951AAD}"/>
              </a:ext>
            </a:extLst>
          </p:cNvPr>
          <p:cNvSpPr txBox="1"/>
          <p:nvPr/>
        </p:nvSpPr>
        <p:spPr>
          <a:xfrm>
            <a:off x="856325" y="364901"/>
            <a:ext cx="9214910"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a:latin typeface="Verdana"/>
                <a:ea typeface="Verdana"/>
              </a:rPr>
              <a:t>DNYC &amp; Poll Site Language Assistance: Outreach for the June Primary</a:t>
            </a:r>
          </a:p>
        </p:txBody>
      </p:sp>
    </p:spTree>
    <p:extLst>
      <p:ext uri="{BB962C8B-B14F-4D97-AF65-F5344CB8AC3E}">
        <p14:creationId xmlns:p14="http://schemas.microsoft.com/office/powerpoint/2010/main" val="2240497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2" name="Picture 1">
            <a:extLst>
              <a:ext uri="{FF2B5EF4-FFF2-40B4-BE49-F238E27FC236}">
                <a16:creationId xmlns:a16="http://schemas.microsoft.com/office/drawing/2014/main" id="{3CBE2ECA-FCB3-490F-58B1-59B821BD3054}"/>
              </a:ext>
            </a:extLst>
          </p:cNvPr>
          <p:cNvPicPr>
            <a:picLocks noChangeAspect="1"/>
          </p:cNvPicPr>
          <p:nvPr/>
        </p:nvPicPr>
        <p:blipFill>
          <a:blip r:embed="rId3"/>
          <a:stretch>
            <a:fillRect/>
          </a:stretch>
        </p:blipFill>
        <p:spPr>
          <a:xfrm>
            <a:off x="444843" y="1541458"/>
            <a:ext cx="11310813" cy="4272359"/>
          </a:xfrm>
          <a:prstGeom prst="rect">
            <a:avLst/>
          </a:prstGeom>
        </p:spPr>
      </p:pic>
    </p:spTree>
    <p:extLst>
      <p:ext uri="{BB962C8B-B14F-4D97-AF65-F5344CB8AC3E}">
        <p14:creationId xmlns:p14="http://schemas.microsoft.com/office/powerpoint/2010/main" val="3147835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3" name="TextBox 2">
            <a:extLst>
              <a:ext uri="{FF2B5EF4-FFF2-40B4-BE49-F238E27FC236}">
                <a16:creationId xmlns:a16="http://schemas.microsoft.com/office/drawing/2014/main" id="{E1155D67-AE7A-93D3-FC06-5ABBA7D9BDFE}"/>
              </a:ext>
            </a:extLst>
          </p:cNvPr>
          <p:cNvSpPr txBox="1"/>
          <p:nvPr/>
        </p:nvSpPr>
        <p:spPr>
          <a:xfrm>
            <a:off x="802925" y="529845"/>
            <a:ext cx="990125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300" b="1">
                <a:solidFill>
                  <a:schemeClr val="tx1"/>
                </a:solidFill>
              </a:rPr>
              <a:t>Community Boards</a:t>
            </a:r>
          </a:p>
        </p:txBody>
      </p:sp>
      <p:sp>
        <p:nvSpPr>
          <p:cNvPr id="5" name="TextBox 4">
            <a:extLst>
              <a:ext uri="{FF2B5EF4-FFF2-40B4-BE49-F238E27FC236}">
                <a16:creationId xmlns:a16="http://schemas.microsoft.com/office/drawing/2014/main" id="{476A2700-B8F1-394C-A8B8-B21DCDCBC94E}"/>
              </a:ext>
            </a:extLst>
          </p:cNvPr>
          <p:cNvSpPr txBox="1"/>
          <p:nvPr/>
        </p:nvSpPr>
        <p:spPr>
          <a:xfrm>
            <a:off x="847859" y="364901"/>
            <a:ext cx="922337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b="1">
              <a:latin typeface="Verdana"/>
              <a:ea typeface="Verdana"/>
            </a:endParaRPr>
          </a:p>
        </p:txBody>
      </p:sp>
      <p:sp>
        <p:nvSpPr>
          <p:cNvPr id="2" name="TextBox 1">
            <a:extLst>
              <a:ext uri="{FF2B5EF4-FFF2-40B4-BE49-F238E27FC236}">
                <a16:creationId xmlns:a16="http://schemas.microsoft.com/office/drawing/2014/main" id="{C88D6C18-0168-E5D4-7297-CDE9EB5EA6A0}"/>
              </a:ext>
            </a:extLst>
          </p:cNvPr>
          <p:cNvSpPr txBox="1"/>
          <p:nvPr/>
        </p:nvSpPr>
        <p:spPr>
          <a:xfrm>
            <a:off x="905933" y="1498600"/>
            <a:ext cx="53932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endParaRPr lang="en-US" sz="1800"/>
          </a:p>
        </p:txBody>
      </p:sp>
      <p:sp>
        <p:nvSpPr>
          <p:cNvPr id="4" name="TextBox 3">
            <a:extLst>
              <a:ext uri="{FF2B5EF4-FFF2-40B4-BE49-F238E27FC236}">
                <a16:creationId xmlns:a16="http://schemas.microsoft.com/office/drawing/2014/main" id="{21D7E993-E2EE-3FBD-866B-CAD22F41EAD8}"/>
              </a:ext>
            </a:extLst>
          </p:cNvPr>
          <p:cNvSpPr txBox="1"/>
          <p:nvPr/>
        </p:nvSpPr>
        <p:spPr>
          <a:xfrm>
            <a:off x="872066" y="1540933"/>
            <a:ext cx="98636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endParaRPr lang="en-US" sz="1800"/>
          </a:p>
        </p:txBody>
      </p:sp>
      <p:sp>
        <p:nvSpPr>
          <p:cNvPr id="8" name="TextBox 7">
            <a:extLst>
              <a:ext uri="{FF2B5EF4-FFF2-40B4-BE49-F238E27FC236}">
                <a16:creationId xmlns:a16="http://schemas.microsoft.com/office/drawing/2014/main" id="{74D741A2-3A97-5ED3-2D23-A7DB7FA31046}"/>
              </a:ext>
            </a:extLst>
          </p:cNvPr>
          <p:cNvSpPr txBox="1"/>
          <p:nvPr/>
        </p:nvSpPr>
        <p:spPr>
          <a:xfrm>
            <a:off x="800814" y="1128184"/>
            <a:ext cx="9587786" cy="61401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800"/>
              <a:t>Hosted 34 trainings with 8 partners in Fall 2022 and Spring 2023. </a:t>
            </a:r>
          </a:p>
          <a:p>
            <a:pPr marL="285750" indent="-285750">
              <a:buChar char="•"/>
            </a:pPr>
            <a:r>
              <a:rPr lang="en-US" sz="1800"/>
              <a:t>Council hearing: "Appointing and Supporting NYC’s Community Boards" (Governmental Operations Committee) - February 28th, 2023 </a:t>
            </a:r>
          </a:p>
          <a:p>
            <a:pPr marL="285750" lvl="3" indent="-285750">
              <a:buChar char="•"/>
            </a:pPr>
            <a:r>
              <a:rPr lang="en-US" sz="1800"/>
              <a:t>CEC testimony on our work with Boards </a:t>
            </a:r>
            <a:endParaRPr lang="en-US"/>
          </a:p>
          <a:p>
            <a:pPr marL="285750" lvl="1" indent="-285750">
              <a:buChar char="•"/>
            </a:pPr>
            <a:r>
              <a:rPr lang="en-US" sz="1800"/>
              <a:t>Language access was a focus, given Boards request for support to provide better language access in their meetings and communications.</a:t>
            </a:r>
          </a:p>
          <a:p>
            <a:pPr marL="285750" lvl="1" indent="-285750">
              <a:buChar char="•"/>
            </a:pPr>
            <a:r>
              <a:rPr lang="en-US" sz="1800"/>
              <a:t>As a follow up from the hearing, CEC formulated a survey using input from the Future of Community Boards Working Group, to ask Board Staff their feedback on language access. Twenty-two boards have responded so far. Findings include:</a:t>
            </a:r>
            <a:endParaRPr lang="en-US"/>
          </a:p>
          <a:p>
            <a:pPr lvl="2"/>
            <a:r>
              <a:rPr lang="en-US" sz="1800"/>
              <a:t>                - Five reported mentioning language access on their website and one board listed                    an actual expenditure on language access service. Over half the boards reported                    they use in house staff or members to provide language access services. </a:t>
            </a:r>
            <a:endParaRPr lang="en-US"/>
          </a:p>
          <a:p>
            <a:pPr lvl="6"/>
            <a:r>
              <a:rPr lang="en-US" sz="1800"/>
              <a:t>                - Boards have very few resources for language access services and hence                                provide very little. The CEC will be reviewing the full survey findings with the                          FCBWG and work towards getting more boards to complete the survey before                        preparing recommendations. CEC is working to get more Boards to respond.</a:t>
            </a:r>
            <a:br>
              <a:rPr lang="en-US" sz="1800"/>
            </a:br>
            <a:endParaRPr lang="en-US" sz="1800"/>
          </a:p>
          <a:p>
            <a:pPr marL="285750" lvl="7" indent="-285750">
              <a:buChar char="•"/>
            </a:pPr>
            <a:r>
              <a:rPr lang="en-US" sz="1800"/>
              <a:t>CEC released a Community Board Awareness PSA video in conjunction with CAU in early September</a:t>
            </a:r>
          </a:p>
          <a:p>
            <a:pPr lvl="6"/>
            <a:endParaRPr lang="en-US" sz="1800"/>
          </a:p>
        </p:txBody>
      </p:sp>
    </p:spTree>
    <p:extLst>
      <p:ext uri="{BB962C8B-B14F-4D97-AF65-F5344CB8AC3E}">
        <p14:creationId xmlns:p14="http://schemas.microsoft.com/office/powerpoint/2010/main" val="2532506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5" name="TextBox 4">
            <a:extLst>
              <a:ext uri="{FF2B5EF4-FFF2-40B4-BE49-F238E27FC236}">
                <a16:creationId xmlns:a16="http://schemas.microsoft.com/office/drawing/2014/main" id="{476A2700-B8F1-394C-A8B8-B21DCDCBC94E}"/>
              </a:ext>
            </a:extLst>
          </p:cNvPr>
          <p:cNvSpPr txBox="1"/>
          <p:nvPr/>
        </p:nvSpPr>
        <p:spPr>
          <a:xfrm>
            <a:off x="847859" y="364901"/>
            <a:ext cx="922337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b="1">
              <a:latin typeface="Verdana"/>
              <a:ea typeface="Verdana"/>
            </a:endParaRPr>
          </a:p>
        </p:txBody>
      </p:sp>
      <p:sp>
        <p:nvSpPr>
          <p:cNvPr id="2" name="TextBox 1">
            <a:extLst>
              <a:ext uri="{FF2B5EF4-FFF2-40B4-BE49-F238E27FC236}">
                <a16:creationId xmlns:a16="http://schemas.microsoft.com/office/drawing/2014/main" id="{C88D6C18-0168-E5D4-7297-CDE9EB5EA6A0}"/>
              </a:ext>
            </a:extLst>
          </p:cNvPr>
          <p:cNvSpPr txBox="1"/>
          <p:nvPr/>
        </p:nvSpPr>
        <p:spPr>
          <a:xfrm>
            <a:off x="905933" y="1498600"/>
            <a:ext cx="53932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endParaRPr lang="en-US" sz="1800"/>
          </a:p>
        </p:txBody>
      </p:sp>
      <p:sp>
        <p:nvSpPr>
          <p:cNvPr id="4" name="TextBox 3">
            <a:extLst>
              <a:ext uri="{FF2B5EF4-FFF2-40B4-BE49-F238E27FC236}">
                <a16:creationId xmlns:a16="http://schemas.microsoft.com/office/drawing/2014/main" id="{21D7E993-E2EE-3FBD-866B-CAD22F41EAD8}"/>
              </a:ext>
            </a:extLst>
          </p:cNvPr>
          <p:cNvSpPr txBox="1"/>
          <p:nvPr/>
        </p:nvSpPr>
        <p:spPr>
          <a:xfrm>
            <a:off x="872066" y="1540933"/>
            <a:ext cx="98636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endParaRPr lang="en-US" sz="1800"/>
          </a:p>
        </p:txBody>
      </p:sp>
      <p:pic>
        <p:nvPicPr>
          <p:cNvPr id="3" name="Picture 2">
            <a:extLst>
              <a:ext uri="{FF2B5EF4-FFF2-40B4-BE49-F238E27FC236}">
                <a16:creationId xmlns:a16="http://schemas.microsoft.com/office/drawing/2014/main" id="{CD604416-BAA2-698F-74B9-D13BE0D1F3C0}"/>
              </a:ext>
            </a:extLst>
          </p:cNvPr>
          <p:cNvPicPr>
            <a:picLocks noChangeAspect="1"/>
          </p:cNvPicPr>
          <p:nvPr/>
        </p:nvPicPr>
        <p:blipFill>
          <a:blip r:embed="rId3"/>
          <a:stretch>
            <a:fillRect/>
          </a:stretch>
        </p:blipFill>
        <p:spPr>
          <a:xfrm>
            <a:off x="3259121" y="153889"/>
            <a:ext cx="6095406" cy="6552486"/>
          </a:xfrm>
          <a:prstGeom prst="rect">
            <a:avLst/>
          </a:prstGeom>
        </p:spPr>
      </p:pic>
    </p:spTree>
    <p:extLst>
      <p:ext uri="{BB962C8B-B14F-4D97-AF65-F5344CB8AC3E}">
        <p14:creationId xmlns:p14="http://schemas.microsoft.com/office/powerpoint/2010/main" val="2631872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838467" y="511877"/>
            <a:ext cx="10513561" cy="2702567"/>
          </a:xfrm>
          <a:prstGeom prst="rect">
            <a:avLst/>
          </a:prstGeom>
          <a:noFill/>
          <a:ln>
            <a:noFill/>
          </a:ln>
        </p:spPr>
        <p:txBody>
          <a:bodyPr spcFirstLastPara="1" wrap="square" lIns="91425" tIns="45700" rIns="91425" bIns="45700" anchor="ctr" anchorCtr="0">
            <a:noAutofit/>
          </a:bodyPr>
          <a:lstStyle/>
          <a:p>
            <a:r>
              <a:rPr lang="en-US" sz="7500"/>
              <a:t>Partnerships</a:t>
            </a:r>
            <a:endParaRPr lang="en-US"/>
          </a:p>
        </p:txBody>
      </p:sp>
      <p:sp>
        <p:nvSpPr>
          <p:cNvPr id="2" name="TextBox 1">
            <a:extLst>
              <a:ext uri="{FF2B5EF4-FFF2-40B4-BE49-F238E27FC236}">
                <a16:creationId xmlns:a16="http://schemas.microsoft.com/office/drawing/2014/main" id="{8D9C80C9-92F1-404F-318E-5396789ACBF4}"/>
              </a:ext>
            </a:extLst>
          </p:cNvPr>
          <p:cNvSpPr txBox="1"/>
          <p:nvPr/>
        </p:nvSpPr>
        <p:spPr>
          <a:xfrm>
            <a:off x="3237582" y="2440925"/>
            <a:ext cx="570849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i="1"/>
              <a:t>Coalition Building</a:t>
            </a:r>
          </a:p>
        </p:txBody>
      </p:sp>
      <p:pic>
        <p:nvPicPr>
          <p:cNvPr id="5" name="Picture 4">
            <a:extLst>
              <a:ext uri="{FF2B5EF4-FFF2-40B4-BE49-F238E27FC236}">
                <a16:creationId xmlns:a16="http://schemas.microsoft.com/office/drawing/2014/main" id="{7DB8A1CC-1FD8-20FB-CEB4-E84DE46D4984}"/>
              </a:ext>
            </a:extLst>
          </p:cNvPr>
          <p:cNvPicPr>
            <a:picLocks noChangeAspect="1"/>
          </p:cNvPicPr>
          <p:nvPr/>
        </p:nvPicPr>
        <p:blipFill>
          <a:blip r:embed="rId3"/>
          <a:stretch>
            <a:fillRect/>
          </a:stretch>
        </p:blipFill>
        <p:spPr>
          <a:xfrm>
            <a:off x="4043365" y="3634448"/>
            <a:ext cx="4104793" cy="2440860"/>
          </a:xfrm>
          <a:prstGeom prst="rect">
            <a:avLst/>
          </a:prstGeom>
        </p:spPr>
      </p:pic>
    </p:spTree>
    <p:extLst>
      <p:ext uri="{BB962C8B-B14F-4D97-AF65-F5344CB8AC3E}">
        <p14:creationId xmlns:p14="http://schemas.microsoft.com/office/powerpoint/2010/main" val="3296647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3" name="TextBox 2">
            <a:extLst>
              <a:ext uri="{FF2B5EF4-FFF2-40B4-BE49-F238E27FC236}">
                <a16:creationId xmlns:a16="http://schemas.microsoft.com/office/drawing/2014/main" id="{E1155D67-AE7A-93D3-FC06-5ABBA7D9BDFE}"/>
              </a:ext>
            </a:extLst>
          </p:cNvPr>
          <p:cNvSpPr txBox="1"/>
          <p:nvPr/>
        </p:nvSpPr>
        <p:spPr>
          <a:xfrm>
            <a:off x="769058" y="893912"/>
            <a:ext cx="990125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300" b="1">
                <a:solidFill>
                  <a:schemeClr val="tx1"/>
                </a:solidFill>
              </a:rPr>
              <a:t>Partnerships and Coalition Building</a:t>
            </a:r>
            <a:endParaRPr lang="en-US">
              <a:solidFill>
                <a:schemeClr val="tx1"/>
              </a:solidFill>
            </a:endParaRPr>
          </a:p>
        </p:txBody>
      </p:sp>
      <p:sp>
        <p:nvSpPr>
          <p:cNvPr id="5" name="TextBox 4">
            <a:extLst>
              <a:ext uri="{FF2B5EF4-FFF2-40B4-BE49-F238E27FC236}">
                <a16:creationId xmlns:a16="http://schemas.microsoft.com/office/drawing/2014/main" id="{476A2700-B8F1-394C-A8B8-B21DCDCBC94E}"/>
              </a:ext>
            </a:extLst>
          </p:cNvPr>
          <p:cNvSpPr txBox="1"/>
          <p:nvPr/>
        </p:nvSpPr>
        <p:spPr>
          <a:xfrm>
            <a:off x="847859" y="364901"/>
            <a:ext cx="922337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b="1">
              <a:latin typeface="Verdana"/>
              <a:ea typeface="Verdana"/>
            </a:endParaRPr>
          </a:p>
        </p:txBody>
      </p:sp>
      <p:sp>
        <p:nvSpPr>
          <p:cNvPr id="2" name="TextBox 1">
            <a:extLst>
              <a:ext uri="{FF2B5EF4-FFF2-40B4-BE49-F238E27FC236}">
                <a16:creationId xmlns:a16="http://schemas.microsoft.com/office/drawing/2014/main" id="{C88D6C18-0168-E5D4-7297-CDE9EB5EA6A0}"/>
              </a:ext>
            </a:extLst>
          </p:cNvPr>
          <p:cNvSpPr txBox="1"/>
          <p:nvPr/>
        </p:nvSpPr>
        <p:spPr>
          <a:xfrm>
            <a:off x="905933" y="1498600"/>
            <a:ext cx="53932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endParaRPr lang="en-US" sz="1800"/>
          </a:p>
        </p:txBody>
      </p:sp>
      <p:sp>
        <p:nvSpPr>
          <p:cNvPr id="4" name="TextBox 3">
            <a:extLst>
              <a:ext uri="{FF2B5EF4-FFF2-40B4-BE49-F238E27FC236}">
                <a16:creationId xmlns:a16="http://schemas.microsoft.com/office/drawing/2014/main" id="{21D7E993-E2EE-3FBD-866B-CAD22F41EAD8}"/>
              </a:ext>
            </a:extLst>
          </p:cNvPr>
          <p:cNvSpPr txBox="1"/>
          <p:nvPr/>
        </p:nvSpPr>
        <p:spPr>
          <a:xfrm>
            <a:off x="872066" y="1540933"/>
            <a:ext cx="98636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endParaRPr lang="en-US" sz="1800"/>
          </a:p>
        </p:txBody>
      </p:sp>
      <p:sp>
        <p:nvSpPr>
          <p:cNvPr id="8" name="TextBox 7">
            <a:extLst>
              <a:ext uri="{FF2B5EF4-FFF2-40B4-BE49-F238E27FC236}">
                <a16:creationId xmlns:a16="http://schemas.microsoft.com/office/drawing/2014/main" id="{74D741A2-3A97-5ED3-2D23-A7DB7FA31046}"/>
              </a:ext>
            </a:extLst>
          </p:cNvPr>
          <p:cNvSpPr txBox="1"/>
          <p:nvPr/>
        </p:nvSpPr>
        <p:spPr>
          <a:xfrm>
            <a:off x="850900" y="1543050"/>
            <a:ext cx="9537700"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lvl="1" indent="-285750">
              <a:buChar char="•"/>
            </a:pPr>
            <a:r>
              <a:rPr lang="en-US" sz="1800"/>
              <a:t>Taskforce for Racial Inclusion and Equity (TRIE), Young Men’s Initiative (YMI) and CEC lead the TRIE Neighborhood Initiative (TNI)</a:t>
            </a:r>
          </a:p>
          <a:p>
            <a:pPr marL="285750" lvl="1" indent="-285750">
              <a:buChar char="•"/>
            </a:pPr>
            <a:r>
              <a:rPr lang="en-US" sz="1800"/>
              <a:t>Supports grassroots coalition building in the 33 communities hardest hit by COVID. </a:t>
            </a:r>
          </a:p>
          <a:p>
            <a:pPr marL="285750" lvl="1" indent="-285750">
              <a:buChar char="•"/>
            </a:pPr>
            <a:r>
              <a:rPr lang="en-US" sz="1800"/>
              <a:t>TNI began in 2021 to support vaccine education, test, and trace education, and mental health education during the height of the pandemic. </a:t>
            </a:r>
          </a:p>
          <a:p>
            <a:pPr marL="285750" lvl="1" indent="-285750">
              <a:buChar char="•"/>
            </a:pPr>
            <a:r>
              <a:rPr lang="en-US" sz="1800"/>
              <a:t>Led by a neighborhood administrator, each TNI coalition has included diverse stakeholders including nonprofit organizations, businesses, schools, and houses of worship. </a:t>
            </a:r>
          </a:p>
          <a:p>
            <a:pPr marL="285750" lvl="1" indent="-285750">
              <a:buChar char="•"/>
            </a:pPr>
            <a:r>
              <a:rPr lang="en-US" sz="1800"/>
              <a:t>During the first year, shared health information shared by coalitions across the city, CEC partnered with lead organizations in each neighborhood to deliver information about how to complete ranked choice ballots in the June primary. Each community also identified pressing needs in the neighborhood, which were integrated into a pilot of participatory budgeting in the TRIE neighborhoods.</a:t>
            </a:r>
          </a:p>
          <a:p>
            <a:pPr marL="285750" lvl="1" indent="-285750">
              <a:buChar char="•"/>
            </a:pPr>
            <a:r>
              <a:rPr lang="en-US" sz="1800"/>
              <a:t>In the past year, organizations were actively involved in citywide participatory budgeting; they also conducted voter education during the November and June election periods</a:t>
            </a:r>
          </a:p>
          <a:p>
            <a:pPr lvl="1"/>
            <a:endParaRPr lang="en-US"/>
          </a:p>
          <a:p>
            <a:pPr lvl="1"/>
            <a:endParaRPr lang="en-US"/>
          </a:p>
          <a:p>
            <a:pPr marL="285750" lvl="1" indent="-285750">
              <a:buChar char="•"/>
            </a:pPr>
            <a:endParaRPr lang="en-US"/>
          </a:p>
        </p:txBody>
      </p:sp>
    </p:spTree>
    <p:extLst>
      <p:ext uri="{BB962C8B-B14F-4D97-AF65-F5344CB8AC3E}">
        <p14:creationId xmlns:p14="http://schemas.microsoft.com/office/powerpoint/2010/main" val="2038792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838200" y="2766219"/>
            <a:ext cx="10515600" cy="1325563"/>
          </a:xfrm>
          <a:prstGeom prst="rect">
            <a:avLst/>
          </a:prstGeom>
          <a:noFill/>
          <a:ln>
            <a:noFill/>
          </a:ln>
        </p:spPr>
        <p:txBody>
          <a:bodyPr spcFirstLastPara="1" wrap="square" lIns="91425" tIns="45700" rIns="91425" bIns="45700" anchor="ctr" anchorCtr="0">
            <a:noAutofit/>
          </a:bodyPr>
          <a:lstStyle/>
          <a:p>
            <a:r>
              <a:rPr lang="en-US"/>
              <a:t>Discussion &amp; Vote</a:t>
            </a:r>
          </a:p>
        </p:txBody>
      </p:sp>
    </p:spTree>
    <p:extLst>
      <p:ext uri="{BB962C8B-B14F-4D97-AF65-F5344CB8AC3E}">
        <p14:creationId xmlns:p14="http://schemas.microsoft.com/office/powerpoint/2010/main" val="1207825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838200" y="2368286"/>
            <a:ext cx="10515600" cy="2121429"/>
          </a:xfrm>
          <a:prstGeom prst="rect">
            <a:avLst/>
          </a:prstGeom>
          <a:noFill/>
          <a:ln>
            <a:noFill/>
          </a:ln>
        </p:spPr>
        <p:txBody>
          <a:bodyPr spcFirstLastPara="1" wrap="square" lIns="91425" tIns="45700" rIns="91425" bIns="45700" anchor="ctr" anchorCtr="0">
            <a:noAutofit/>
          </a:bodyPr>
          <a:lstStyle/>
          <a:p>
            <a:pPr>
              <a:spcAft>
                <a:spcPts val="500"/>
              </a:spcAft>
            </a:pPr>
            <a:r>
              <a:rPr lang="en-US"/>
              <a:t>Approval of Meeting Minutes</a:t>
            </a:r>
          </a:p>
        </p:txBody>
      </p:sp>
    </p:spTree>
    <p:extLst>
      <p:ext uri="{BB962C8B-B14F-4D97-AF65-F5344CB8AC3E}">
        <p14:creationId xmlns:p14="http://schemas.microsoft.com/office/powerpoint/2010/main" val="2614176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13A15-CE45-8165-6C87-9BA287E9D3CB}"/>
              </a:ext>
            </a:extLst>
          </p:cNvPr>
          <p:cNvSpPr>
            <a:spLocks noGrp="1"/>
          </p:cNvSpPr>
          <p:nvPr>
            <p:ph type="title"/>
          </p:nvPr>
        </p:nvSpPr>
        <p:spPr>
          <a:xfrm>
            <a:off x="838200" y="2767674"/>
            <a:ext cx="10515600" cy="1325563"/>
          </a:xfrm>
        </p:spPr>
        <p:txBody>
          <a:bodyPr/>
          <a:lstStyle/>
          <a:p>
            <a:r>
              <a:rPr lang="en-US"/>
              <a:t>Program Updates</a:t>
            </a:r>
            <a:endParaRPr lang="en-US">
              <a:cs typeface="Arial"/>
            </a:endParaRPr>
          </a:p>
        </p:txBody>
      </p:sp>
    </p:spTree>
    <p:extLst>
      <p:ext uri="{BB962C8B-B14F-4D97-AF65-F5344CB8AC3E}">
        <p14:creationId xmlns:p14="http://schemas.microsoft.com/office/powerpoint/2010/main" val="35197765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13A15-CE45-8165-6C87-9BA287E9D3CB}"/>
              </a:ext>
            </a:extLst>
          </p:cNvPr>
          <p:cNvSpPr>
            <a:spLocks noGrp="1"/>
          </p:cNvSpPr>
          <p:nvPr>
            <p:ph type="title"/>
          </p:nvPr>
        </p:nvSpPr>
        <p:spPr>
          <a:xfrm>
            <a:off x="838200" y="1810289"/>
            <a:ext cx="10515600" cy="1325563"/>
          </a:xfrm>
        </p:spPr>
        <p:txBody>
          <a:bodyPr/>
          <a:lstStyle/>
          <a:p>
            <a:r>
              <a:rPr lang="en-US"/>
              <a:t>Participatory Budgeting</a:t>
            </a:r>
          </a:p>
        </p:txBody>
      </p:sp>
      <p:pic>
        <p:nvPicPr>
          <p:cNvPr id="3" name="Picture 2">
            <a:extLst>
              <a:ext uri="{FF2B5EF4-FFF2-40B4-BE49-F238E27FC236}">
                <a16:creationId xmlns:a16="http://schemas.microsoft.com/office/drawing/2014/main" id="{437F9E27-BE2C-F8B2-41F1-75D13F32BBF8}"/>
              </a:ext>
            </a:extLst>
          </p:cNvPr>
          <p:cNvPicPr>
            <a:picLocks noChangeAspect="1"/>
          </p:cNvPicPr>
          <p:nvPr/>
        </p:nvPicPr>
        <p:blipFill>
          <a:blip r:embed="rId2"/>
          <a:stretch>
            <a:fillRect/>
          </a:stretch>
        </p:blipFill>
        <p:spPr>
          <a:xfrm>
            <a:off x="3184769" y="3430224"/>
            <a:ext cx="6126609" cy="2570115"/>
          </a:xfrm>
          <a:prstGeom prst="rect">
            <a:avLst/>
          </a:prstGeom>
        </p:spPr>
      </p:pic>
    </p:spTree>
    <p:extLst>
      <p:ext uri="{BB962C8B-B14F-4D97-AF65-F5344CB8AC3E}">
        <p14:creationId xmlns:p14="http://schemas.microsoft.com/office/powerpoint/2010/main" val="27419776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084EB3-D34E-F1B7-F317-6E542D949423}"/>
              </a:ext>
            </a:extLst>
          </p:cNvPr>
          <p:cNvSpPr txBox="1"/>
          <p:nvPr/>
        </p:nvSpPr>
        <p:spPr>
          <a:xfrm>
            <a:off x="833436" y="654843"/>
            <a:ext cx="929878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Phase 1 of Cycle 2 Commenced on October 10th! </a:t>
            </a:r>
          </a:p>
        </p:txBody>
      </p:sp>
      <p:sp>
        <p:nvSpPr>
          <p:cNvPr id="3" name="TextBox 2">
            <a:extLst>
              <a:ext uri="{FF2B5EF4-FFF2-40B4-BE49-F238E27FC236}">
                <a16:creationId xmlns:a16="http://schemas.microsoft.com/office/drawing/2014/main" id="{D21A1657-CE35-5C1B-0FB6-F32D620AA201}"/>
              </a:ext>
            </a:extLst>
          </p:cNvPr>
          <p:cNvSpPr txBox="1"/>
          <p:nvPr/>
        </p:nvSpPr>
        <p:spPr>
          <a:xfrm>
            <a:off x="1107281" y="1435554"/>
            <a:ext cx="10316548"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200"/>
              </a:spcAft>
            </a:pPr>
            <a:r>
              <a:rPr lang="en-US" sz="2400" b="1"/>
              <a:t>Timeline:</a:t>
            </a:r>
            <a:r>
              <a:rPr lang="en-US" sz="2400"/>
              <a:t> October 10 – November 19</a:t>
            </a:r>
          </a:p>
          <a:p>
            <a:pPr lvl="1">
              <a:spcAft>
                <a:spcPts val="200"/>
              </a:spcAft>
            </a:pPr>
            <a:endParaRPr lang="en-US" sz="2400" b="1"/>
          </a:p>
          <a:p>
            <a:pPr lvl="1">
              <a:spcAft>
                <a:spcPts val="200"/>
              </a:spcAft>
            </a:pPr>
            <a:r>
              <a:rPr lang="en-US" sz="2400" b="1"/>
              <a:t>Partners: </a:t>
            </a:r>
            <a:r>
              <a:rPr lang="en-US" sz="2400"/>
              <a:t>103 (expected to host a total of 394 sessions)</a:t>
            </a:r>
          </a:p>
          <a:p>
            <a:pPr marL="342900" lvl="1" indent="-342900">
              <a:spcAft>
                <a:spcPts val="200"/>
              </a:spcAft>
              <a:buChar char="•"/>
            </a:pPr>
            <a:r>
              <a:rPr lang="en-US" sz="2400"/>
              <a:t>CEC trained partners in-person on 09/21 and 09/22 at BMCC</a:t>
            </a:r>
          </a:p>
          <a:p>
            <a:pPr lvl="8">
              <a:spcAft>
                <a:spcPts val="200"/>
              </a:spcAft>
            </a:pPr>
            <a:endParaRPr lang="en-US" sz="2400" b="1"/>
          </a:p>
          <a:p>
            <a:pPr lvl="8">
              <a:spcAft>
                <a:spcPts val="200"/>
              </a:spcAft>
            </a:pPr>
            <a:r>
              <a:rPr lang="en-US" sz="2400" b="1"/>
              <a:t>Progress:</a:t>
            </a:r>
          </a:p>
          <a:p>
            <a:pPr marL="342900" indent="-342900">
              <a:buFont typeface="Arial"/>
              <a:buChar char="•"/>
            </a:pPr>
            <a:r>
              <a:rPr lang="en-US" sz="2400"/>
              <a:t>26 sessions have been held from 10/10 - 10/20!</a:t>
            </a:r>
          </a:p>
          <a:p>
            <a:pPr marL="342900" indent="-342900">
              <a:buFont typeface="Arial"/>
              <a:buChar char="•"/>
            </a:pPr>
            <a:r>
              <a:rPr lang="en-US" sz="2400"/>
              <a:t>An additional 80 more have been scheduled in the upcoming weeks</a:t>
            </a:r>
          </a:p>
          <a:p>
            <a:pPr marL="342900" indent="-342900">
              <a:buChar char="•"/>
            </a:pPr>
            <a:endParaRPr lang="en-US" sz="2400"/>
          </a:p>
          <a:p>
            <a:r>
              <a:rPr lang="en-US" sz="2400" b="1"/>
              <a:t>Get Involved: </a:t>
            </a:r>
            <a:endParaRPr lang="en-US" sz="2400">
              <a:solidFill>
                <a:srgbClr val="7030A0"/>
              </a:solidFill>
            </a:endParaRPr>
          </a:p>
          <a:p>
            <a:pPr marL="342900" indent="-342900">
              <a:buChar char="•"/>
            </a:pPr>
            <a:r>
              <a:rPr lang="en-US" sz="2400"/>
              <a:t>Submit your idea: </a:t>
            </a:r>
            <a:r>
              <a:rPr lang="en-US" sz="2400">
                <a:solidFill>
                  <a:srgbClr val="7030A0"/>
                </a:solidFill>
              </a:rPr>
              <a:t>participate.nyc.gov</a:t>
            </a:r>
          </a:p>
          <a:p>
            <a:pPr marL="342900" indent="-342900">
              <a:buChar char="•"/>
            </a:pPr>
            <a:r>
              <a:rPr lang="en-US" sz="2400"/>
              <a:t>Attend a public workshop: </a:t>
            </a:r>
            <a:r>
              <a:rPr lang="en-US" sz="2400">
                <a:solidFill>
                  <a:srgbClr val="7030A0"/>
                </a:solidFill>
              </a:rPr>
              <a:t>participate.nyc.gov</a:t>
            </a:r>
          </a:p>
          <a:p>
            <a:pPr marL="342900" indent="-342900">
              <a:buChar char="•"/>
            </a:pPr>
            <a:r>
              <a:rPr lang="en-US" sz="2400">
                <a:solidFill>
                  <a:schemeClr val="tx1"/>
                </a:solidFill>
              </a:rPr>
              <a:t>Help us spread the word:</a:t>
            </a:r>
            <a:r>
              <a:rPr lang="en-US" sz="2600">
                <a:solidFill>
                  <a:schemeClr val="tx1"/>
                </a:solidFill>
              </a:rPr>
              <a:t> </a:t>
            </a:r>
            <a:r>
              <a:rPr lang="en-US" sz="2600">
                <a:solidFill>
                  <a:schemeClr val="tx1"/>
                </a:solidFill>
                <a:hlinkClick r:id="rId3">
                  <a:extLst>
                    <a:ext uri="{A12FA001-AC4F-418D-AE19-62706E023703}">
                      <ahyp:hlinkClr xmlns:ahyp="http://schemas.microsoft.com/office/drawing/2018/hyperlinkcolor" val="tx"/>
                    </a:ext>
                  </a:extLst>
                </a:hlinkClick>
              </a:rPr>
              <a:t>bit.ly/IG2023toolkit</a:t>
            </a:r>
            <a:r>
              <a:rPr lang="en-US" sz="2600">
                <a:solidFill>
                  <a:schemeClr val="tx1"/>
                </a:solidFill>
              </a:rPr>
              <a:t> </a:t>
            </a:r>
          </a:p>
        </p:txBody>
      </p:sp>
    </p:spTree>
    <p:extLst>
      <p:ext uri="{BB962C8B-B14F-4D97-AF65-F5344CB8AC3E}">
        <p14:creationId xmlns:p14="http://schemas.microsoft.com/office/powerpoint/2010/main" val="1967065747"/>
      </p:ext>
    </p:extLst>
  </p:cSld>
  <p:clrMapOvr>
    <a:masterClrMapping/>
  </p:clrMapOvr>
  <p:extLst>
    <p:ext uri="{6950BFC3-D8DA-4A85-94F7-54DA5524770B}">
      <p188:commentRel xmlns:p188="http://schemas.microsoft.com/office/powerpoint/2018/8/main" r:id="rId2"/>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2" name="Picture 1">
            <a:extLst>
              <a:ext uri="{FF2B5EF4-FFF2-40B4-BE49-F238E27FC236}">
                <a16:creationId xmlns:a16="http://schemas.microsoft.com/office/drawing/2014/main" id="{F31848EB-395A-A246-C244-65B2F22CED76}"/>
              </a:ext>
            </a:extLst>
          </p:cNvPr>
          <p:cNvPicPr>
            <a:picLocks noChangeAspect="1"/>
          </p:cNvPicPr>
          <p:nvPr/>
        </p:nvPicPr>
        <p:blipFill>
          <a:blip r:embed="rId3"/>
          <a:stretch>
            <a:fillRect/>
          </a:stretch>
        </p:blipFill>
        <p:spPr>
          <a:xfrm>
            <a:off x="1314940" y="984646"/>
            <a:ext cx="9562122" cy="4442659"/>
          </a:xfrm>
          <a:prstGeom prst="rect">
            <a:avLst/>
          </a:prstGeom>
        </p:spPr>
      </p:pic>
    </p:spTree>
    <p:extLst>
      <p:ext uri="{BB962C8B-B14F-4D97-AF65-F5344CB8AC3E}">
        <p14:creationId xmlns:p14="http://schemas.microsoft.com/office/powerpoint/2010/main" val="596275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19ED08-7B9F-34E5-2433-7E4EBF213621}"/>
              </a:ext>
            </a:extLst>
          </p:cNvPr>
          <p:cNvSpPr txBox="1"/>
          <p:nvPr/>
        </p:nvSpPr>
        <p:spPr>
          <a:xfrm>
            <a:off x="1107281" y="1571625"/>
            <a:ext cx="10316548"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2400"/>
              <a:t>Successfully launched and conducted the </a:t>
            </a:r>
            <a:r>
              <a:rPr lang="en-US" sz="2400" b="1"/>
              <a:t>DNYC Train the Trainers Boot Camp – Part I</a:t>
            </a:r>
            <a:r>
              <a:rPr lang="en-US" sz="2400"/>
              <a:t> on Friday, October 13th; attended by </a:t>
            </a:r>
            <a:r>
              <a:rPr lang="en-US" sz="2400" b="1"/>
              <a:t>over 60 participants</a:t>
            </a:r>
            <a:r>
              <a:rPr lang="en-US" sz="2400"/>
              <a:t> from nearly 30 TRIE Organizations and communities.</a:t>
            </a:r>
          </a:p>
          <a:p>
            <a:pPr>
              <a:buChar char="•"/>
            </a:pPr>
            <a:r>
              <a:rPr lang="en-US" sz="2400"/>
              <a:t>The in-person Boot Camp provided information on the ballot, poll site language access, voting history, non-partisan engagement, and open discussion on inclusivity and the encouragement of voter activation.</a:t>
            </a:r>
            <a:endParaRPr lang="en-US"/>
          </a:p>
          <a:p>
            <a:pPr>
              <a:buChar char="•"/>
            </a:pPr>
            <a:r>
              <a:rPr lang="en-US" sz="2400"/>
              <a:t>The </a:t>
            </a:r>
            <a:r>
              <a:rPr lang="en-US" sz="2400" b="1"/>
              <a:t>DNYC Train the Trainers Boot Camp - Part II on Wednesday, October 25th</a:t>
            </a:r>
            <a:r>
              <a:rPr lang="en-US" sz="2400"/>
              <a:t> will workshop further engagement techniques in volunteer recruitment and continuing the journey to success with the TRIE Organizations and Coalitions for deliverables.</a:t>
            </a:r>
            <a:endParaRPr lang="en-US"/>
          </a:p>
          <a:p>
            <a:pPr marL="285750" indent="-285750">
              <a:buChar char="•"/>
            </a:pPr>
            <a:endParaRPr lang="en-US" sz="2400"/>
          </a:p>
        </p:txBody>
      </p:sp>
      <p:sp>
        <p:nvSpPr>
          <p:cNvPr id="5" name="TextBox 4">
            <a:extLst>
              <a:ext uri="{FF2B5EF4-FFF2-40B4-BE49-F238E27FC236}">
                <a16:creationId xmlns:a16="http://schemas.microsoft.com/office/drawing/2014/main" id="{1948A8EA-0C85-4ABF-AAB4-DEB97C9DDAF2}"/>
              </a:ext>
            </a:extLst>
          </p:cNvPr>
          <p:cNvSpPr txBox="1"/>
          <p:nvPr/>
        </p:nvSpPr>
        <p:spPr>
          <a:xfrm>
            <a:off x="833436" y="654843"/>
            <a:ext cx="929878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DNYC Updates</a:t>
            </a:r>
          </a:p>
          <a:p>
            <a:endParaRPr lang="en-US" sz="2800" b="1"/>
          </a:p>
        </p:txBody>
      </p:sp>
    </p:spTree>
    <p:extLst>
      <p:ext uri="{BB962C8B-B14F-4D97-AF65-F5344CB8AC3E}">
        <p14:creationId xmlns:p14="http://schemas.microsoft.com/office/powerpoint/2010/main" val="41500244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948A8EA-0C85-4ABF-AAB4-DEB97C9DDAF2}"/>
              </a:ext>
            </a:extLst>
          </p:cNvPr>
          <p:cNvSpPr txBox="1"/>
          <p:nvPr/>
        </p:nvSpPr>
        <p:spPr>
          <a:xfrm>
            <a:off x="833436" y="654843"/>
            <a:ext cx="929878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The 2023 November General Election Ballot</a:t>
            </a:r>
          </a:p>
        </p:txBody>
      </p:sp>
      <p:graphicFrame>
        <p:nvGraphicFramePr>
          <p:cNvPr id="4" name="Table 3">
            <a:extLst>
              <a:ext uri="{FF2B5EF4-FFF2-40B4-BE49-F238E27FC236}">
                <a16:creationId xmlns:a16="http://schemas.microsoft.com/office/drawing/2014/main" id="{055E3EED-49DB-9720-C5DA-AD2276DADCC1}"/>
              </a:ext>
            </a:extLst>
          </p:cNvPr>
          <p:cNvGraphicFramePr>
            <a:graphicFrameLocks noGrp="1"/>
          </p:cNvGraphicFramePr>
          <p:nvPr>
            <p:extLst>
              <p:ext uri="{D42A27DB-BD31-4B8C-83A1-F6EECF244321}">
                <p14:modId xmlns:p14="http://schemas.microsoft.com/office/powerpoint/2010/main" val="4214770358"/>
              </p:ext>
            </p:extLst>
          </p:nvPr>
        </p:nvGraphicFramePr>
        <p:xfrm>
          <a:off x="936885" y="1350770"/>
          <a:ext cx="10318224" cy="4170768"/>
        </p:xfrm>
        <a:graphic>
          <a:graphicData uri="http://schemas.openxmlformats.org/drawingml/2006/table">
            <a:tbl>
              <a:tblPr firstRow="1" bandRow="1">
                <a:tableStyleId>{5C22544A-7EE6-4342-B048-85BDC9FD1C3A}</a:tableStyleId>
              </a:tblPr>
              <a:tblGrid>
                <a:gridCol w="1289778">
                  <a:extLst>
                    <a:ext uri="{9D8B030D-6E8A-4147-A177-3AD203B41FA5}">
                      <a16:colId xmlns:a16="http://schemas.microsoft.com/office/drawing/2014/main" val="1698638432"/>
                    </a:ext>
                  </a:extLst>
                </a:gridCol>
                <a:gridCol w="1289778">
                  <a:extLst>
                    <a:ext uri="{9D8B030D-6E8A-4147-A177-3AD203B41FA5}">
                      <a16:colId xmlns:a16="http://schemas.microsoft.com/office/drawing/2014/main" val="2746818559"/>
                    </a:ext>
                  </a:extLst>
                </a:gridCol>
                <a:gridCol w="1289778">
                  <a:extLst>
                    <a:ext uri="{9D8B030D-6E8A-4147-A177-3AD203B41FA5}">
                      <a16:colId xmlns:a16="http://schemas.microsoft.com/office/drawing/2014/main" val="2994190663"/>
                    </a:ext>
                  </a:extLst>
                </a:gridCol>
                <a:gridCol w="1289778">
                  <a:extLst>
                    <a:ext uri="{9D8B030D-6E8A-4147-A177-3AD203B41FA5}">
                      <a16:colId xmlns:a16="http://schemas.microsoft.com/office/drawing/2014/main" val="3622355881"/>
                    </a:ext>
                  </a:extLst>
                </a:gridCol>
                <a:gridCol w="1289778">
                  <a:extLst>
                    <a:ext uri="{9D8B030D-6E8A-4147-A177-3AD203B41FA5}">
                      <a16:colId xmlns:a16="http://schemas.microsoft.com/office/drawing/2014/main" val="395007675"/>
                    </a:ext>
                  </a:extLst>
                </a:gridCol>
                <a:gridCol w="1289778">
                  <a:extLst>
                    <a:ext uri="{9D8B030D-6E8A-4147-A177-3AD203B41FA5}">
                      <a16:colId xmlns:a16="http://schemas.microsoft.com/office/drawing/2014/main" val="1826376685"/>
                    </a:ext>
                  </a:extLst>
                </a:gridCol>
                <a:gridCol w="1289778">
                  <a:extLst>
                    <a:ext uri="{9D8B030D-6E8A-4147-A177-3AD203B41FA5}">
                      <a16:colId xmlns:a16="http://schemas.microsoft.com/office/drawing/2014/main" val="3189132907"/>
                    </a:ext>
                  </a:extLst>
                </a:gridCol>
                <a:gridCol w="1289778">
                  <a:extLst>
                    <a:ext uri="{9D8B030D-6E8A-4147-A177-3AD203B41FA5}">
                      <a16:colId xmlns:a16="http://schemas.microsoft.com/office/drawing/2014/main" val="833076940"/>
                    </a:ext>
                  </a:extLst>
                </a:gridCol>
              </a:tblGrid>
              <a:tr h="1157990">
                <a:tc>
                  <a:txBody>
                    <a:bodyPr/>
                    <a:lstStyle/>
                    <a:p>
                      <a:pPr algn="ctr" rtl="0" fontAlgn="t">
                        <a:spcBef>
                          <a:spcPts val="0"/>
                        </a:spcBef>
                        <a:spcAft>
                          <a:spcPts val="0"/>
                        </a:spcAft>
                      </a:pPr>
                      <a:r>
                        <a:rPr lang="en-US" sz="1600">
                          <a:solidFill>
                            <a:schemeClr val="tx1"/>
                          </a:solidFill>
                          <a:effectLst/>
                          <a:latin typeface="Arial"/>
                        </a:rPr>
                        <a:t>`</a:t>
                      </a: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algn="ctr" rtl="0" fontAlgn="b">
                        <a:spcBef>
                          <a:spcPts val="0"/>
                        </a:spcBef>
                        <a:spcAft>
                          <a:spcPts val="0"/>
                        </a:spcAft>
                      </a:pPr>
                      <a:r>
                        <a:rPr lang="en-US" sz="1600" b="1">
                          <a:solidFill>
                            <a:schemeClr val="tx1"/>
                          </a:solidFill>
                          <a:effectLst/>
                          <a:latin typeface="Arial"/>
                        </a:rPr>
                        <a:t>District Attorney</a:t>
                      </a:r>
                      <a:endParaRPr lang="en-US" sz="1600">
                        <a:solidFill>
                          <a:schemeClr val="tx1"/>
                        </a:solidFill>
                        <a:effectLst/>
                        <a:latin typeface="Arial"/>
                      </a:endParaRPr>
                    </a:p>
                  </a:txBody>
                  <a:tcPr marL="95250" marR="95250" marT="95250" marB="95250" anchor="b">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algn="ctr" rtl="0" fontAlgn="b">
                        <a:spcBef>
                          <a:spcPts val="0"/>
                        </a:spcBef>
                        <a:spcAft>
                          <a:spcPts val="0"/>
                        </a:spcAft>
                      </a:pPr>
                      <a:r>
                        <a:rPr lang="en-US" sz="1600" b="1">
                          <a:solidFill>
                            <a:schemeClr val="tx1"/>
                          </a:solidFill>
                          <a:effectLst/>
                          <a:latin typeface="Arial"/>
                        </a:rPr>
                        <a:t>Justice of the Supreme Court</a:t>
                      </a:r>
                      <a:endParaRPr lang="en-US" sz="1600">
                        <a:solidFill>
                          <a:schemeClr val="tx1"/>
                        </a:solidFill>
                        <a:effectLst/>
                        <a:latin typeface="Arial"/>
                      </a:endParaRPr>
                    </a:p>
                  </a:txBody>
                  <a:tcPr marL="95250" marR="95250" marT="95250" marB="95250" anchor="b">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algn="ctr" rtl="0" fontAlgn="b">
                        <a:spcBef>
                          <a:spcPts val="0"/>
                        </a:spcBef>
                        <a:spcAft>
                          <a:spcPts val="0"/>
                        </a:spcAft>
                      </a:pPr>
                      <a:r>
                        <a:rPr lang="en-US" sz="1600" b="1">
                          <a:solidFill>
                            <a:schemeClr val="tx1"/>
                          </a:solidFill>
                          <a:effectLst/>
                          <a:latin typeface="Arial"/>
                        </a:rPr>
                        <a:t>Judge of the Civil Court (County)</a:t>
                      </a:r>
                      <a:endParaRPr lang="en-US" sz="1600">
                        <a:solidFill>
                          <a:schemeClr val="tx1"/>
                        </a:solidFill>
                        <a:effectLst/>
                        <a:latin typeface="Arial"/>
                      </a:endParaRPr>
                    </a:p>
                  </a:txBody>
                  <a:tcPr marL="95250" marR="95250" marT="95250" marB="95250" anchor="b">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algn="ctr" rtl="0" fontAlgn="b">
                        <a:spcBef>
                          <a:spcPts val="0"/>
                        </a:spcBef>
                        <a:spcAft>
                          <a:spcPts val="0"/>
                        </a:spcAft>
                      </a:pPr>
                      <a:r>
                        <a:rPr lang="en-US" sz="1600" b="1">
                          <a:solidFill>
                            <a:schemeClr val="tx1"/>
                          </a:solidFill>
                          <a:effectLst/>
                          <a:latin typeface="Arial"/>
                        </a:rPr>
                        <a:t>Judge of the Civil Court (District)</a:t>
                      </a:r>
                      <a:endParaRPr lang="en-US" sz="1600">
                        <a:solidFill>
                          <a:schemeClr val="tx1"/>
                        </a:solidFill>
                        <a:effectLst/>
                        <a:latin typeface="Arial"/>
                      </a:endParaRPr>
                    </a:p>
                  </a:txBody>
                  <a:tcPr marL="95250" marR="95250" marT="95250" marB="95250" anchor="b">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algn="ctr" rtl="0" fontAlgn="b">
                        <a:spcBef>
                          <a:spcPts val="0"/>
                        </a:spcBef>
                        <a:spcAft>
                          <a:spcPts val="0"/>
                        </a:spcAft>
                      </a:pPr>
                      <a:r>
                        <a:rPr lang="en-US" sz="1600" b="1">
                          <a:solidFill>
                            <a:schemeClr val="tx1"/>
                          </a:solidFill>
                          <a:effectLst/>
                          <a:latin typeface="Arial"/>
                        </a:rPr>
                        <a:t>Member of the City Council</a:t>
                      </a:r>
                      <a:endParaRPr lang="en-US" sz="1600">
                        <a:solidFill>
                          <a:schemeClr val="tx1"/>
                        </a:solidFill>
                        <a:effectLst/>
                        <a:latin typeface="Arial"/>
                      </a:endParaRPr>
                    </a:p>
                  </a:txBody>
                  <a:tcPr marL="95250" marR="95250" marT="95250" marB="95250" anchor="b">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algn="ctr" rtl="0" fontAlgn="b">
                        <a:spcBef>
                          <a:spcPts val="0"/>
                        </a:spcBef>
                        <a:spcAft>
                          <a:spcPts val="0"/>
                        </a:spcAft>
                      </a:pPr>
                      <a:r>
                        <a:rPr lang="en-US" sz="1600" b="1">
                          <a:solidFill>
                            <a:schemeClr val="tx1"/>
                          </a:solidFill>
                          <a:effectLst/>
                          <a:latin typeface="Arial"/>
                        </a:rPr>
                        <a:t>Surrogate (Court)</a:t>
                      </a:r>
                      <a:endParaRPr lang="en-US" sz="1600">
                        <a:solidFill>
                          <a:schemeClr val="tx1"/>
                        </a:solidFill>
                        <a:effectLst/>
                        <a:latin typeface="Arial"/>
                      </a:endParaRPr>
                    </a:p>
                  </a:txBody>
                  <a:tcPr marL="95250" marR="95250" marT="95250" marB="95250" anchor="b">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algn="ctr" rtl="0" fontAlgn="b">
                        <a:spcBef>
                          <a:spcPts val="0"/>
                        </a:spcBef>
                        <a:spcAft>
                          <a:spcPts val="0"/>
                        </a:spcAft>
                      </a:pPr>
                      <a:r>
                        <a:rPr lang="en-US" sz="1600" b="1">
                          <a:solidFill>
                            <a:schemeClr val="tx1"/>
                          </a:solidFill>
                          <a:effectLst/>
                          <a:latin typeface="Arial"/>
                        </a:rPr>
                        <a:t>Proposals </a:t>
                      </a:r>
                      <a:r>
                        <a:rPr lang="en-US" sz="1050" b="1">
                          <a:solidFill>
                            <a:schemeClr val="tx1"/>
                          </a:solidFill>
                          <a:effectLst/>
                          <a:latin typeface="Arial"/>
                        </a:rPr>
                        <a:t>(Amendments)</a:t>
                      </a:r>
                      <a:endParaRPr lang="en-US" sz="1050">
                        <a:solidFill>
                          <a:schemeClr val="tx1"/>
                        </a:solidFill>
                        <a:effectLst/>
                        <a:latin typeface="Arial"/>
                      </a:endParaRPr>
                    </a:p>
                  </a:txBody>
                  <a:tcPr marL="95250" marR="95250" marT="95250" marB="95250" anchor="b">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490034422"/>
                  </a:ext>
                </a:extLst>
              </a:tr>
              <a:tr h="688930">
                <a:tc>
                  <a:txBody>
                    <a:bodyPr/>
                    <a:lstStyle/>
                    <a:p>
                      <a:pPr algn="ctr" rtl="0" fontAlgn="t">
                        <a:spcBef>
                          <a:spcPts val="0"/>
                        </a:spcBef>
                        <a:spcAft>
                          <a:spcPts val="0"/>
                        </a:spcAft>
                      </a:pPr>
                      <a:r>
                        <a:rPr lang="en-US" sz="1200" b="1">
                          <a:effectLst/>
                          <a:latin typeface="Arial"/>
                        </a:rPr>
                        <a:t>The Bronx</a:t>
                      </a:r>
                      <a:endParaRPr lang="en-US">
                        <a:effectLst/>
                        <a:latin typeface="Arial"/>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algn="ctr" rtl="0" fontAlgn="t">
                        <a:spcBef>
                          <a:spcPts val="0"/>
                        </a:spcBef>
                        <a:spcAft>
                          <a:spcPts val="0"/>
                        </a:spcAft>
                      </a:pPr>
                      <a:r>
                        <a:rPr lang="en-US" sz="1200">
                          <a:effectLst/>
                          <a:latin typeface="Arial"/>
                        </a:rPr>
                        <a:t>X</a:t>
                      </a:r>
                      <a:endParaRPr lang="en-US">
                        <a:effectLst/>
                        <a:latin typeface="Arial"/>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algn="ctr" rtl="0" fontAlgn="t">
                        <a:spcBef>
                          <a:spcPts val="0"/>
                        </a:spcBef>
                        <a:spcAft>
                          <a:spcPts val="0"/>
                        </a:spcAft>
                      </a:pPr>
                      <a:r>
                        <a:rPr lang="en-US" sz="1200">
                          <a:effectLst/>
                          <a:latin typeface="Arial"/>
                        </a:rPr>
                        <a:t>X</a:t>
                      </a:r>
                      <a:endParaRPr lang="en-US">
                        <a:effectLst/>
                        <a:latin typeface="Arial"/>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algn="ctr" rtl="0" fontAlgn="t">
                        <a:spcBef>
                          <a:spcPts val="0"/>
                        </a:spcBef>
                        <a:spcAft>
                          <a:spcPts val="0"/>
                        </a:spcAft>
                      </a:pPr>
                      <a:r>
                        <a:rPr lang="en-US" sz="1200">
                          <a:effectLst/>
                          <a:latin typeface="Arial"/>
                        </a:rPr>
                        <a:t>X</a:t>
                      </a:r>
                      <a:endParaRPr lang="en-US">
                        <a:effectLst/>
                        <a:latin typeface="Arial"/>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algn="ctr" rtl="0" fontAlgn="t">
                        <a:spcBef>
                          <a:spcPts val="0"/>
                        </a:spcBef>
                        <a:spcAft>
                          <a:spcPts val="0"/>
                        </a:spcAft>
                      </a:pPr>
                      <a:r>
                        <a:rPr lang="en-US" sz="1200">
                          <a:effectLst/>
                          <a:latin typeface="Arial"/>
                        </a:rPr>
                        <a:t>X</a:t>
                      </a:r>
                      <a:endParaRPr lang="en-US">
                        <a:effectLst/>
                        <a:latin typeface="Arial"/>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algn="ctr" rtl="0" fontAlgn="t">
                        <a:spcBef>
                          <a:spcPts val="0"/>
                        </a:spcBef>
                        <a:spcAft>
                          <a:spcPts val="0"/>
                        </a:spcAft>
                      </a:pPr>
                      <a:r>
                        <a:rPr lang="en-US" sz="1200">
                          <a:effectLst/>
                          <a:latin typeface="Arial"/>
                        </a:rPr>
                        <a:t>X</a:t>
                      </a:r>
                      <a:endParaRPr lang="en-US">
                        <a:effectLst/>
                        <a:latin typeface="Arial"/>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fontAlgn="t"/>
                      <a:endParaRPr lang="en-US">
                        <a:effectLst/>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algn="ctr" rtl="0" fontAlgn="t">
                        <a:spcBef>
                          <a:spcPts val="0"/>
                        </a:spcBef>
                        <a:spcAft>
                          <a:spcPts val="0"/>
                        </a:spcAft>
                      </a:pPr>
                      <a:r>
                        <a:rPr lang="en-US" sz="1200">
                          <a:effectLst/>
                          <a:latin typeface="Arial"/>
                        </a:rPr>
                        <a:t>X</a:t>
                      </a:r>
                      <a:endParaRPr lang="en-US">
                        <a:effectLst/>
                        <a:latin typeface="Arial"/>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464571643"/>
                  </a:ext>
                </a:extLst>
              </a:tr>
              <a:tr h="469059">
                <a:tc>
                  <a:txBody>
                    <a:bodyPr/>
                    <a:lstStyle/>
                    <a:p>
                      <a:pPr algn="ctr" rtl="0" fontAlgn="t">
                        <a:spcBef>
                          <a:spcPts val="0"/>
                        </a:spcBef>
                        <a:spcAft>
                          <a:spcPts val="0"/>
                        </a:spcAft>
                      </a:pPr>
                      <a:r>
                        <a:rPr lang="en-US" sz="1200" b="1">
                          <a:effectLst/>
                          <a:latin typeface="Arial"/>
                        </a:rPr>
                        <a:t>Brooklyn</a:t>
                      </a:r>
                      <a:endParaRPr lang="en-US">
                        <a:effectLst/>
                        <a:latin typeface="Arial"/>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fontAlgn="t"/>
                      <a:endParaRPr lang="en-US">
                        <a:effectLst/>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algn="ctr" rtl="0" fontAlgn="t">
                        <a:spcBef>
                          <a:spcPts val="0"/>
                        </a:spcBef>
                        <a:spcAft>
                          <a:spcPts val="0"/>
                        </a:spcAft>
                      </a:pPr>
                      <a:r>
                        <a:rPr lang="en-US" sz="1200">
                          <a:effectLst/>
                          <a:latin typeface="Arial"/>
                        </a:rPr>
                        <a:t>X</a:t>
                      </a:r>
                      <a:endParaRPr lang="en-US">
                        <a:effectLst/>
                        <a:latin typeface="Arial"/>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algn="ctr" rtl="0" fontAlgn="t">
                        <a:spcBef>
                          <a:spcPts val="0"/>
                        </a:spcBef>
                        <a:spcAft>
                          <a:spcPts val="0"/>
                        </a:spcAft>
                      </a:pPr>
                      <a:r>
                        <a:rPr lang="en-US" sz="1200">
                          <a:effectLst/>
                          <a:latin typeface="Arial"/>
                        </a:rPr>
                        <a:t>X</a:t>
                      </a:r>
                      <a:endParaRPr lang="en-US">
                        <a:effectLst/>
                        <a:latin typeface="Arial"/>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algn="ctr" rtl="0" fontAlgn="t">
                        <a:spcBef>
                          <a:spcPts val="0"/>
                        </a:spcBef>
                        <a:spcAft>
                          <a:spcPts val="0"/>
                        </a:spcAft>
                      </a:pPr>
                      <a:r>
                        <a:rPr lang="en-US" sz="1200">
                          <a:effectLst/>
                          <a:latin typeface="Arial"/>
                        </a:rPr>
                        <a:t>X</a:t>
                      </a:r>
                      <a:endParaRPr lang="en-US">
                        <a:effectLst/>
                        <a:latin typeface="Arial"/>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algn="ctr" rtl="0" fontAlgn="t">
                        <a:spcBef>
                          <a:spcPts val="0"/>
                        </a:spcBef>
                        <a:spcAft>
                          <a:spcPts val="0"/>
                        </a:spcAft>
                      </a:pPr>
                      <a:r>
                        <a:rPr lang="en-US" sz="1200">
                          <a:effectLst/>
                          <a:latin typeface="Arial"/>
                        </a:rPr>
                        <a:t>X</a:t>
                      </a:r>
                      <a:endParaRPr lang="en-US">
                        <a:effectLst/>
                        <a:latin typeface="Arial"/>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algn="ctr" rtl="0" fontAlgn="t">
                        <a:spcBef>
                          <a:spcPts val="0"/>
                        </a:spcBef>
                        <a:spcAft>
                          <a:spcPts val="0"/>
                        </a:spcAft>
                      </a:pPr>
                      <a:r>
                        <a:rPr lang="en-US" sz="1200">
                          <a:effectLst/>
                          <a:latin typeface="Arial"/>
                        </a:rPr>
                        <a:t>X</a:t>
                      </a:r>
                      <a:endParaRPr lang="en-US">
                        <a:effectLst/>
                        <a:latin typeface="Arial"/>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algn="ctr" rtl="0" fontAlgn="t">
                        <a:spcBef>
                          <a:spcPts val="0"/>
                        </a:spcBef>
                        <a:spcAft>
                          <a:spcPts val="0"/>
                        </a:spcAft>
                      </a:pPr>
                      <a:r>
                        <a:rPr lang="en-US" sz="1200">
                          <a:effectLst/>
                          <a:latin typeface="Arial"/>
                        </a:rPr>
                        <a:t>X</a:t>
                      </a:r>
                      <a:endParaRPr lang="en-US">
                        <a:effectLst/>
                        <a:latin typeface="Arial"/>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4022495499"/>
                  </a:ext>
                </a:extLst>
              </a:tr>
              <a:tr h="688930">
                <a:tc>
                  <a:txBody>
                    <a:bodyPr/>
                    <a:lstStyle/>
                    <a:p>
                      <a:pPr algn="ctr" rtl="0" fontAlgn="t">
                        <a:spcBef>
                          <a:spcPts val="0"/>
                        </a:spcBef>
                        <a:spcAft>
                          <a:spcPts val="0"/>
                        </a:spcAft>
                      </a:pPr>
                      <a:r>
                        <a:rPr lang="en-US" sz="1200" b="1">
                          <a:effectLst/>
                          <a:latin typeface="Arial"/>
                        </a:rPr>
                        <a:t>Manhattan</a:t>
                      </a:r>
                      <a:endParaRPr lang="en-US">
                        <a:effectLst/>
                        <a:latin typeface="Arial"/>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fontAlgn="t"/>
                      <a:endParaRPr lang="en-US">
                        <a:effectLst/>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algn="ctr" rtl="0" fontAlgn="t">
                        <a:spcBef>
                          <a:spcPts val="0"/>
                        </a:spcBef>
                        <a:spcAft>
                          <a:spcPts val="0"/>
                        </a:spcAft>
                      </a:pPr>
                      <a:r>
                        <a:rPr lang="en-US" sz="1200">
                          <a:effectLst/>
                          <a:latin typeface="Arial"/>
                        </a:rPr>
                        <a:t>X</a:t>
                      </a:r>
                      <a:endParaRPr lang="en-US">
                        <a:effectLst/>
                        <a:latin typeface="Arial"/>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algn="ctr" rtl="0" fontAlgn="t">
                        <a:spcBef>
                          <a:spcPts val="0"/>
                        </a:spcBef>
                        <a:spcAft>
                          <a:spcPts val="0"/>
                        </a:spcAft>
                      </a:pPr>
                      <a:r>
                        <a:rPr lang="en-US" sz="1200">
                          <a:effectLst/>
                          <a:latin typeface="Arial"/>
                        </a:rPr>
                        <a:t>X</a:t>
                      </a:r>
                      <a:endParaRPr lang="en-US">
                        <a:effectLst/>
                        <a:latin typeface="Arial"/>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algn="ctr" rtl="0" fontAlgn="t">
                        <a:spcBef>
                          <a:spcPts val="0"/>
                        </a:spcBef>
                        <a:spcAft>
                          <a:spcPts val="0"/>
                        </a:spcAft>
                      </a:pPr>
                      <a:r>
                        <a:rPr lang="en-US" sz="1200">
                          <a:effectLst/>
                          <a:latin typeface="Arial"/>
                        </a:rPr>
                        <a:t>X</a:t>
                      </a:r>
                      <a:endParaRPr lang="en-US">
                        <a:effectLst/>
                        <a:latin typeface="Arial"/>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algn="ctr" rtl="0" fontAlgn="t">
                        <a:spcBef>
                          <a:spcPts val="0"/>
                        </a:spcBef>
                        <a:spcAft>
                          <a:spcPts val="0"/>
                        </a:spcAft>
                      </a:pPr>
                      <a:r>
                        <a:rPr lang="en-US" sz="1200">
                          <a:effectLst/>
                          <a:latin typeface="Arial"/>
                        </a:rPr>
                        <a:t>X</a:t>
                      </a:r>
                      <a:endParaRPr lang="en-US">
                        <a:effectLst/>
                        <a:latin typeface="Arial"/>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fontAlgn="t"/>
                      <a:endParaRPr lang="en-US">
                        <a:effectLst/>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algn="ctr" rtl="0" fontAlgn="t">
                        <a:spcBef>
                          <a:spcPts val="0"/>
                        </a:spcBef>
                        <a:spcAft>
                          <a:spcPts val="0"/>
                        </a:spcAft>
                      </a:pPr>
                      <a:r>
                        <a:rPr lang="en-US" sz="1200">
                          <a:effectLst/>
                          <a:latin typeface="Arial"/>
                        </a:rPr>
                        <a:t>X</a:t>
                      </a:r>
                      <a:endParaRPr lang="en-US">
                        <a:effectLst/>
                        <a:latin typeface="Arial"/>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537416366"/>
                  </a:ext>
                </a:extLst>
              </a:tr>
              <a:tr h="469059">
                <a:tc>
                  <a:txBody>
                    <a:bodyPr/>
                    <a:lstStyle/>
                    <a:p>
                      <a:pPr algn="ctr" rtl="0" fontAlgn="t">
                        <a:spcBef>
                          <a:spcPts val="0"/>
                        </a:spcBef>
                        <a:spcAft>
                          <a:spcPts val="0"/>
                        </a:spcAft>
                      </a:pPr>
                      <a:r>
                        <a:rPr lang="en-US" sz="1200" b="1">
                          <a:effectLst/>
                          <a:latin typeface="Arial"/>
                        </a:rPr>
                        <a:t>Queens</a:t>
                      </a:r>
                      <a:endParaRPr lang="en-US">
                        <a:effectLst/>
                        <a:latin typeface="Arial"/>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algn="ctr" rtl="0" fontAlgn="t">
                        <a:spcBef>
                          <a:spcPts val="0"/>
                        </a:spcBef>
                        <a:spcAft>
                          <a:spcPts val="0"/>
                        </a:spcAft>
                      </a:pPr>
                      <a:r>
                        <a:rPr lang="en-US" sz="1200">
                          <a:effectLst/>
                          <a:latin typeface="Arial"/>
                        </a:rPr>
                        <a:t>X</a:t>
                      </a:r>
                      <a:endParaRPr lang="en-US">
                        <a:effectLst/>
                        <a:latin typeface="Arial"/>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algn="ctr" rtl="0" fontAlgn="t">
                        <a:spcBef>
                          <a:spcPts val="0"/>
                        </a:spcBef>
                        <a:spcAft>
                          <a:spcPts val="0"/>
                        </a:spcAft>
                      </a:pPr>
                      <a:r>
                        <a:rPr lang="en-US" sz="1200">
                          <a:effectLst/>
                          <a:latin typeface="Arial"/>
                        </a:rPr>
                        <a:t>X</a:t>
                      </a:r>
                      <a:endParaRPr lang="en-US">
                        <a:effectLst/>
                        <a:latin typeface="Arial"/>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algn="ctr" rtl="0" fontAlgn="t">
                        <a:spcBef>
                          <a:spcPts val="0"/>
                        </a:spcBef>
                        <a:spcAft>
                          <a:spcPts val="0"/>
                        </a:spcAft>
                      </a:pPr>
                      <a:r>
                        <a:rPr lang="en-US" sz="1200">
                          <a:effectLst/>
                          <a:latin typeface="Arial"/>
                        </a:rPr>
                        <a:t>X</a:t>
                      </a:r>
                      <a:endParaRPr lang="en-US">
                        <a:effectLst/>
                        <a:latin typeface="Arial"/>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algn="ctr" rtl="0" fontAlgn="t">
                        <a:spcBef>
                          <a:spcPts val="0"/>
                        </a:spcBef>
                        <a:spcAft>
                          <a:spcPts val="0"/>
                        </a:spcAft>
                      </a:pPr>
                      <a:r>
                        <a:rPr lang="en-US" sz="1200">
                          <a:effectLst/>
                          <a:latin typeface="Arial"/>
                        </a:rPr>
                        <a:t>X</a:t>
                      </a:r>
                      <a:endParaRPr lang="en-US">
                        <a:effectLst/>
                        <a:latin typeface="Arial"/>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algn="ctr" rtl="0" fontAlgn="t">
                        <a:spcBef>
                          <a:spcPts val="0"/>
                        </a:spcBef>
                        <a:spcAft>
                          <a:spcPts val="0"/>
                        </a:spcAft>
                      </a:pPr>
                      <a:r>
                        <a:rPr lang="en-US" sz="1200">
                          <a:effectLst/>
                          <a:latin typeface="Arial"/>
                        </a:rPr>
                        <a:t>X</a:t>
                      </a:r>
                      <a:endParaRPr lang="en-US">
                        <a:effectLst/>
                        <a:latin typeface="Arial"/>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fontAlgn="t"/>
                      <a:endParaRPr lang="en-US">
                        <a:effectLst/>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algn="ctr" rtl="0" fontAlgn="t">
                        <a:spcBef>
                          <a:spcPts val="0"/>
                        </a:spcBef>
                        <a:spcAft>
                          <a:spcPts val="0"/>
                        </a:spcAft>
                      </a:pPr>
                      <a:r>
                        <a:rPr lang="en-US" sz="1200">
                          <a:effectLst/>
                          <a:latin typeface="Arial"/>
                        </a:rPr>
                        <a:t>X</a:t>
                      </a:r>
                      <a:endParaRPr lang="en-US">
                        <a:effectLst/>
                        <a:latin typeface="Arial"/>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2193073094"/>
                  </a:ext>
                </a:extLst>
              </a:tr>
              <a:tr h="688930">
                <a:tc>
                  <a:txBody>
                    <a:bodyPr/>
                    <a:lstStyle/>
                    <a:p>
                      <a:pPr algn="ctr" rtl="0" fontAlgn="t">
                        <a:spcBef>
                          <a:spcPts val="0"/>
                        </a:spcBef>
                        <a:spcAft>
                          <a:spcPts val="0"/>
                        </a:spcAft>
                      </a:pPr>
                      <a:r>
                        <a:rPr lang="en-US" sz="1200" b="1">
                          <a:effectLst/>
                          <a:latin typeface="Arial"/>
                        </a:rPr>
                        <a:t>Staten Island</a:t>
                      </a:r>
                      <a:endParaRPr lang="en-US">
                        <a:effectLst/>
                        <a:latin typeface="Arial"/>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algn="ctr" rtl="0" fontAlgn="t">
                        <a:spcBef>
                          <a:spcPts val="0"/>
                        </a:spcBef>
                        <a:spcAft>
                          <a:spcPts val="0"/>
                        </a:spcAft>
                      </a:pPr>
                      <a:r>
                        <a:rPr lang="en-US" sz="1200">
                          <a:effectLst/>
                          <a:latin typeface="Arial"/>
                        </a:rPr>
                        <a:t>X</a:t>
                      </a:r>
                      <a:endParaRPr lang="en-US">
                        <a:effectLst/>
                        <a:latin typeface="Arial"/>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fontAlgn="t"/>
                      <a:endParaRPr lang="en-US">
                        <a:effectLst/>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fontAlgn="t"/>
                      <a:endParaRPr lang="en-US">
                        <a:effectLst/>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algn="ctr" rtl="0" fontAlgn="t">
                        <a:spcBef>
                          <a:spcPts val="0"/>
                        </a:spcBef>
                        <a:spcAft>
                          <a:spcPts val="0"/>
                        </a:spcAft>
                      </a:pPr>
                      <a:r>
                        <a:rPr lang="en-US" sz="1200">
                          <a:effectLst/>
                          <a:latin typeface="Arial"/>
                        </a:rPr>
                        <a:t>X</a:t>
                      </a:r>
                      <a:endParaRPr lang="en-US">
                        <a:effectLst/>
                        <a:latin typeface="Arial"/>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algn="ctr" rtl="0" fontAlgn="t">
                        <a:spcBef>
                          <a:spcPts val="0"/>
                        </a:spcBef>
                        <a:spcAft>
                          <a:spcPts val="0"/>
                        </a:spcAft>
                      </a:pPr>
                      <a:r>
                        <a:rPr lang="en-US" sz="1200">
                          <a:effectLst/>
                          <a:latin typeface="Arial"/>
                        </a:rPr>
                        <a:t>X</a:t>
                      </a:r>
                      <a:endParaRPr lang="en-US">
                        <a:effectLst/>
                        <a:latin typeface="Arial"/>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fontAlgn="t"/>
                      <a:endParaRPr lang="en-US">
                        <a:effectLst/>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tc>
                  <a:txBody>
                    <a:bodyPr/>
                    <a:lstStyle/>
                    <a:p>
                      <a:pPr algn="ctr" rtl="0" fontAlgn="t">
                        <a:spcBef>
                          <a:spcPts val="0"/>
                        </a:spcBef>
                        <a:spcAft>
                          <a:spcPts val="0"/>
                        </a:spcAft>
                      </a:pPr>
                      <a:r>
                        <a:rPr lang="en-US" sz="1200">
                          <a:effectLst/>
                          <a:latin typeface="Arial"/>
                        </a:rPr>
                        <a:t>X</a:t>
                      </a:r>
                      <a:endParaRPr lang="en-US">
                        <a:effectLst/>
                        <a:latin typeface="Arial"/>
                      </a:endParaRPr>
                    </a:p>
                  </a:txBody>
                  <a:tcPr marL="95250" marR="95250" marT="95250" marB="95250">
                    <a:lnL w="9525" cap="flat" cmpd="sng" algn="ctr">
                      <a:solidFill>
                        <a:srgbClr val="7030A0"/>
                      </a:solidFill>
                      <a:prstDash val="solid"/>
                      <a:round/>
                      <a:headEnd type="none" w="med" len="med"/>
                      <a:tailEnd type="none" w="med" len="med"/>
                    </a:lnL>
                    <a:lnR w="9525" cap="flat" cmpd="sng" algn="ctr">
                      <a:solidFill>
                        <a:srgbClr val="7030A0"/>
                      </a:solidFill>
                      <a:prstDash val="solid"/>
                      <a:round/>
                      <a:headEnd type="none" w="med" len="med"/>
                      <a:tailEnd type="none" w="med" len="med"/>
                    </a:lnR>
                    <a:lnT w="9525" cap="flat" cmpd="sng" algn="ctr">
                      <a:solidFill>
                        <a:srgbClr val="7030A0"/>
                      </a:solidFill>
                      <a:prstDash val="solid"/>
                      <a:round/>
                      <a:headEnd type="none" w="med" len="med"/>
                      <a:tailEnd type="none" w="med" len="med"/>
                    </a:lnT>
                    <a:lnB w="9525"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2253337037"/>
                  </a:ext>
                </a:extLst>
              </a:tr>
            </a:tbl>
          </a:graphicData>
        </a:graphic>
      </p:graphicFrame>
      <p:sp>
        <p:nvSpPr>
          <p:cNvPr id="6" name="TextBox 5">
            <a:extLst>
              <a:ext uri="{FF2B5EF4-FFF2-40B4-BE49-F238E27FC236}">
                <a16:creationId xmlns:a16="http://schemas.microsoft.com/office/drawing/2014/main" id="{EC769074-8CC1-3144-C95E-7AE94427C533}"/>
              </a:ext>
            </a:extLst>
          </p:cNvPr>
          <p:cNvSpPr txBox="1"/>
          <p:nvPr/>
        </p:nvSpPr>
        <p:spPr>
          <a:xfrm>
            <a:off x="4724400" y="320040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3765476185"/>
      </p:ext>
    </p:extLst>
  </p:cSld>
  <p:clrMapOvr>
    <a:masterClrMapping/>
  </p:clrMapOvr>
  <p:extLst>
    <p:ext uri="{6950BFC3-D8DA-4A85-94F7-54DA5524770B}">
      <p188:commentRel xmlns:p188="http://schemas.microsoft.com/office/powerpoint/2018/8/main" r:id="rId2"/>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19ED08-7B9F-34E5-2433-7E4EBF213621}"/>
              </a:ext>
            </a:extLst>
          </p:cNvPr>
          <p:cNvSpPr txBox="1"/>
          <p:nvPr/>
        </p:nvSpPr>
        <p:spPr>
          <a:xfrm>
            <a:off x="1107281" y="1571625"/>
            <a:ext cx="10316548"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2200" b="1">
                <a:latin typeface="Verdana"/>
                <a:ea typeface="Verdana"/>
              </a:rPr>
              <a:t>TODAY, OCTOBER 23</a:t>
            </a:r>
            <a:r>
              <a:rPr lang="en-US" sz="1800">
                <a:latin typeface="Verdana"/>
                <a:ea typeface="Verdana"/>
              </a:rPr>
              <a:t> | </a:t>
            </a:r>
            <a:r>
              <a:rPr lang="en-US" sz="1800" b="1">
                <a:latin typeface="Verdana"/>
                <a:ea typeface="Verdana"/>
              </a:rPr>
              <a:t>Last Day</a:t>
            </a:r>
            <a:r>
              <a:rPr lang="en-US" sz="1800">
                <a:latin typeface="Verdana"/>
                <a:ea typeface="Verdana"/>
              </a:rPr>
              <a:t> to apply to </a:t>
            </a:r>
            <a:r>
              <a:rPr lang="en-US" sz="1800" b="1">
                <a:latin typeface="Verdana"/>
                <a:ea typeface="Verdana"/>
              </a:rPr>
              <a:t>Vote by Mail </a:t>
            </a:r>
            <a:r>
              <a:rPr lang="en-US" sz="1800">
                <a:latin typeface="Verdana"/>
                <a:ea typeface="Verdana"/>
              </a:rPr>
              <a:t>&amp;</a:t>
            </a:r>
            <a:r>
              <a:rPr lang="en-US" sz="1800" b="1">
                <a:latin typeface="Verdana"/>
                <a:ea typeface="Verdana"/>
              </a:rPr>
              <a:t> Change Address</a:t>
            </a:r>
            <a:endParaRPr lang="en-US"/>
          </a:p>
          <a:p>
            <a:br>
              <a:rPr lang="en-US"/>
            </a:br>
            <a:endParaRPr lang="en-US"/>
          </a:p>
          <a:p>
            <a:pPr>
              <a:buChar char="•"/>
            </a:pPr>
            <a:r>
              <a:rPr lang="en-US" sz="2200" b="1">
                <a:latin typeface="Verdana"/>
                <a:ea typeface="Verdana"/>
              </a:rPr>
              <a:t>October 28</a:t>
            </a:r>
            <a:r>
              <a:rPr lang="en-US" sz="1800" b="1">
                <a:latin typeface="Verdana"/>
                <a:ea typeface="Verdana"/>
              </a:rPr>
              <a:t> | Last Day</a:t>
            </a:r>
            <a:r>
              <a:rPr lang="en-US" sz="1800">
                <a:latin typeface="Verdana"/>
                <a:ea typeface="Verdana"/>
              </a:rPr>
              <a:t> to </a:t>
            </a:r>
            <a:r>
              <a:rPr lang="en-US" sz="1800" b="1">
                <a:latin typeface="Verdana"/>
                <a:ea typeface="Verdana"/>
              </a:rPr>
              <a:t>Register to Vote &amp; </a:t>
            </a:r>
            <a:r>
              <a:rPr lang="en-US" sz="1800">
                <a:latin typeface="Verdana"/>
                <a:ea typeface="Verdana"/>
              </a:rPr>
              <a:t>the </a:t>
            </a:r>
            <a:r>
              <a:rPr lang="en-US" sz="1800" b="1">
                <a:latin typeface="Verdana"/>
                <a:ea typeface="Verdana"/>
              </a:rPr>
              <a:t>First Day</a:t>
            </a:r>
            <a:r>
              <a:rPr lang="en-US" sz="1800">
                <a:latin typeface="Verdana"/>
                <a:ea typeface="Verdana"/>
              </a:rPr>
              <a:t> of</a:t>
            </a:r>
            <a:r>
              <a:rPr lang="en-US" sz="1800" b="1">
                <a:latin typeface="Verdana"/>
                <a:ea typeface="Verdana"/>
              </a:rPr>
              <a:t> Early Voting</a:t>
            </a:r>
            <a:endParaRPr lang="en-US" b="1"/>
          </a:p>
          <a:p>
            <a:br>
              <a:rPr lang="en-US"/>
            </a:br>
            <a:endParaRPr lang="en-US"/>
          </a:p>
          <a:p>
            <a:pPr>
              <a:buChar char="•"/>
            </a:pPr>
            <a:r>
              <a:rPr lang="en-US" sz="2200" b="1">
                <a:latin typeface="Verdana"/>
                <a:ea typeface="Verdana"/>
              </a:rPr>
              <a:t>October 28 - November 5</a:t>
            </a:r>
            <a:r>
              <a:rPr lang="en-US" sz="1800">
                <a:latin typeface="Verdana"/>
                <a:ea typeface="Verdana"/>
              </a:rPr>
              <a:t> | </a:t>
            </a:r>
            <a:r>
              <a:rPr lang="en-US" sz="1800" b="1">
                <a:latin typeface="Verdana"/>
                <a:ea typeface="Verdana"/>
              </a:rPr>
              <a:t>Early Voting</a:t>
            </a:r>
            <a:endParaRPr lang="en-US"/>
          </a:p>
          <a:p>
            <a:br>
              <a:rPr lang="en-US"/>
            </a:br>
            <a:endParaRPr lang="en-US"/>
          </a:p>
          <a:p>
            <a:pPr>
              <a:buChar char="•"/>
            </a:pPr>
            <a:r>
              <a:rPr lang="en-US" sz="2200" b="1">
                <a:latin typeface="Verdana"/>
                <a:ea typeface="Verdana"/>
              </a:rPr>
              <a:t>November 7 </a:t>
            </a:r>
            <a:r>
              <a:rPr lang="en-US" sz="1800">
                <a:latin typeface="Verdana"/>
                <a:ea typeface="Verdana"/>
              </a:rPr>
              <a:t> | </a:t>
            </a:r>
            <a:r>
              <a:rPr lang="en-US" sz="1800" b="1">
                <a:latin typeface="Verdana"/>
                <a:ea typeface="Verdana"/>
              </a:rPr>
              <a:t>Election Day</a:t>
            </a:r>
            <a:endParaRPr lang="en-US"/>
          </a:p>
          <a:p>
            <a:br>
              <a:rPr lang="en-US"/>
            </a:br>
            <a:endParaRPr lang="en-US"/>
          </a:p>
          <a:p>
            <a:pPr>
              <a:buChar char="•"/>
            </a:pPr>
            <a:r>
              <a:rPr lang="en-US" sz="2200" b="1">
                <a:latin typeface="Verdana"/>
                <a:ea typeface="Verdana"/>
              </a:rPr>
              <a:t>November 7</a:t>
            </a:r>
            <a:r>
              <a:rPr lang="en-US" sz="2200">
                <a:latin typeface="Verdana"/>
                <a:ea typeface="Verdana"/>
              </a:rPr>
              <a:t> |</a:t>
            </a:r>
            <a:r>
              <a:rPr lang="en-US" sz="1800">
                <a:latin typeface="Verdana"/>
                <a:ea typeface="Verdana"/>
              </a:rPr>
              <a:t> Deadline to </a:t>
            </a:r>
            <a:r>
              <a:rPr lang="en-US" sz="1800" b="1">
                <a:latin typeface="Verdana"/>
                <a:ea typeface="Verdana"/>
              </a:rPr>
              <a:t>Return Mail Ballot</a:t>
            </a:r>
            <a:endParaRPr lang="en-US"/>
          </a:p>
          <a:p>
            <a:pPr marL="285750" indent="-285750">
              <a:buChar char="•"/>
            </a:pPr>
            <a:br>
              <a:rPr lang="en-US"/>
            </a:br>
            <a:br>
              <a:rPr lang="en-US"/>
            </a:br>
            <a:endParaRPr lang="en-US"/>
          </a:p>
        </p:txBody>
      </p:sp>
      <p:sp>
        <p:nvSpPr>
          <p:cNvPr id="5" name="TextBox 4">
            <a:extLst>
              <a:ext uri="{FF2B5EF4-FFF2-40B4-BE49-F238E27FC236}">
                <a16:creationId xmlns:a16="http://schemas.microsoft.com/office/drawing/2014/main" id="{1948A8EA-0C85-4ABF-AAB4-DEB97C9DDAF2}"/>
              </a:ext>
            </a:extLst>
          </p:cNvPr>
          <p:cNvSpPr txBox="1"/>
          <p:nvPr/>
        </p:nvSpPr>
        <p:spPr>
          <a:xfrm>
            <a:off x="833436" y="654843"/>
            <a:ext cx="929878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The November General Election Deadlines</a:t>
            </a:r>
            <a:endParaRPr lang="en-US"/>
          </a:p>
        </p:txBody>
      </p:sp>
    </p:spTree>
    <p:extLst>
      <p:ext uri="{BB962C8B-B14F-4D97-AF65-F5344CB8AC3E}">
        <p14:creationId xmlns:p14="http://schemas.microsoft.com/office/powerpoint/2010/main" val="26985440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19ED08-7B9F-34E5-2433-7E4EBF213621}"/>
              </a:ext>
            </a:extLst>
          </p:cNvPr>
          <p:cNvSpPr txBox="1"/>
          <p:nvPr/>
        </p:nvSpPr>
        <p:spPr>
          <a:xfrm>
            <a:off x="1107281" y="1571625"/>
            <a:ext cx="10316548" cy="35086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har char="•"/>
            </a:pPr>
            <a:r>
              <a:rPr lang="en-US" sz="2200" b="1">
                <a:latin typeface="Verdana"/>
                <a:ea typeface="Verdana"/>
              </a:rPr>
              <a:t>Don't slip, do the flip!</a:t>
            </a:r>
            <a:br>
              <a:rPr lang="en-US" sz="2200" b="1">
                <a:latin typeface="Verdana"/>
                <a:ea typeface="Verdana"/>
              </a:rPr>
            </a:br>
            <a:r>
              <a:rPr lang="en-US" sz="2200" b="1">
                <a:latin typeface="Verdana"/>
                <a:ea typeface="Verdana"/>
              </a:rPr>
              <a:t>Flip your ballot over to vote "</a:t>
            </a:r>
            <a:r>
              <a:rPr lang="en-US" sz="2200" b="1">
                <a:solidFill>
                  <a:schemeClr val="accent2">
                    <a:lumMod val="75000"/>
                  </a:schemeClr>
                </a:solidFill>
                <a:latin typeface="Verdana"/>
                <a:ea typeface="Verdana"/>
              </a:rPr>
              <a:t>yes</a:t>
            </a:r>
            <a:r>
              <a:rPr lang="en-US" sz="2200" b="1">
                <a:latin typeface="Verdana"/>
                <a:ea typeface="Verdana"/>
              </a:rPr>
              <a:t>" or "</a:t>
            </a:r>
            <a:r>
              <a:rPr lang="en-US" sz="2200" b="1">
                <a:solidFill>
                  <a:srgbClr val="C00000"/>
                </a:solidFill>
                <a:latin typeface="Verdana"/>
                <a:ea typeface="Verdana"/>
              </a:rPr>
              <a:t>no</a:t>
            </a:r>
            <a:r>
              <a:rPr lang="en-US" sz="2200" b="1">
                <a:latin typeface="Verdana"/>
                <a:ea typeface="Verdana"/>
              </a:rPr>
              <a:t>" on the proposed amendments, applicable in all boroughs:</a:t>
            </a:r>
            <a:endParaRPr lang="en-US">
              <a:ea typeface="Verdana"/>
            </a:endParaRPr>
          </a:p>
          <a:p>
            <a:pPr>
              <a:buChar char="•"/>
            </a:pPr>
            <a:endParaRPr lang="en-US" sz="2100" b="1">
              <a:latin typeface="Verdana"/>
              <a:ea typeface="Verdana"/>
            </a:endParaRPr>
          </a:p>
          <a:p>
            <a:pPr marL="342900" indent="-342900">
              <a:buChar char="•"/>
            </a:pPr>
            <a:r>
              <a:rPr lang="en-US" sz="2100" b="1">
                <a:latin typeface="Verdana"/>
                <a:ea typeface="Verdana"/>
              </a:rPr>
              <a:t>Proposal Number 1, an Amendment:</a:t>
            </a:r>
            <a:endParaRPr lang="en-US" sz="2200" b="1">
              <a:latin typeface="Verdana"/>
              <a:ea typeface="Verdana"/>
            </a:endParaRPr>
          </a:p>
          <a:p>
            <a:r>
              <a:rPr lang="en-US" sz="1800" b="1">
                <a:ea typeface="Verdana"/>
              </a:rPr>
              <a:t>      Removal of Small City School Districts From Special Constitutional Debt Limitation</a:t>
            </a:r>
            <a:endParaRPr lang="en-US">
              <a:ea typeface="Verdana"/>
            </a:endParaRPr>
          </a:p>
          <a:p>
            <a:endParaRPr lang="en-US" sz="2100" b="1">
              <a:latin typeface="Verdana"/>
              <a:ea typeface="Verdana"/>
            </a:endParaRPr>
          </a:p>
          <a:p>
            <a:pPr marL="342900" indent="-342900">
              <a:buChar char="•"/>
            </a:pPr>
            <a:r>
              <a:rPr lang="en-US" sz="2100" b="1">
                <a:latin typeface="Verdana"/>
                <a:ea typeface="Verdana"/>
              </a:rPr>
              <a:t>Proposal Number 2, an Amendment:</a:t>
            </a:r>
            <a:endParaRPr lang="en-US"/>
          </a:p>
          <a:p>
            <a:r>
              <a:rPr lang="en-US" sz="1800" b="1">
                <a:ea typeface="Verdana"/>
              </a:rPr>
              <a:t>      Extending Sewage Project Debt Exclusion From Debt Limit</a:t>
            </a:r>
            <a:endParaRPr lang="en-US"/>
          </a:p>
          <a:p>
            <a:pPr>
              <a:buChar char="•"/>
            </a:pPr>
            <a:endParaRPr lang="en-US" sz="1800" b="1">
              <a:ea typeface="Verdana"/>
            </a:endParaRPr>
          </a:p>
          <a:p>
            <a:pPr>
              <a:buChar char="•"/>
            </a:pPr>
            <a:endParaRPr lang="en-US" sz="1800" b="1">
              <a:ea typeface="Verdana"/>
            </a:endParaRPr>
          </a:p>
        </p:txBody>
      </p:sp>
      <p:sp>
        <p:nvSpPr>
          <p:cNvPr id="5" name="TextBox 4">
            <a:extLst>
              <a:ext uri="{FF2B5EF4-FFF2-40B4-BE49-F238E27FC236}">
                <a16:creationId xmlns:a16="http://schemas.microsoft.com/office/drawing/2014/main" id="{1948A8EA-0C85-4ABF-AAB4-DEB97C9DDAF2}"/>
              </a:ext>
            </a:extLst>
          </p:cNvPr>
          <p:cNvSpPr txBox="1"/>
          <p:nvPr/>
        </p:nvSpPr>
        <p:spPr>
          <a:xfrm>
            <a:off x="833436" y="654843"/>
            <a:ext cx="929878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Flip Your Ballot Over!</a:t>
            </a:r>
          </a:p>
        </p:txBody>
      </p:sp>
    </p:spTree>
    <p:extLst>
      <p:ext uri="{BB962C8B-B14F-4D97-AF65-F5344CB8AC3E}">
        <p14:creationId xmlns:p14="http://schemas.microsoft.com/office/powerpoint/2010/main" val="8157031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19ED08-7B9F-34E5-2433-7E4EBF213621}"/>
              </a:ext>
            </a:extLst>
          </p:cNvPr>
          <p:cNvSpPr txBox="1"/>
          <p:nvPr/>
        </p:nvSpPr>
        <p:spPr>
          <a:xfrm>
            <a:off x="1107281" y="1571625"/>
            <a:ext cx="10316548" cy="21137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Char char="•"/>
            </a:pPr>
            <a:r>
              <a:rPr lang="en-US" sz="2400" b="1">
                <a:latin typeface="Verdana"/>
                <a:ea typeface="Verdana"/>
              </a:rPr>
              <a:t>Community Canvass </a:t>
            </a:r>
            <a:r>
              <a:rPr lang="en-US" sz="2400">
                <a:latin typeface="Verdana"/>
                <a:ea typeface="Verdana"/>
              </a:rPr>
              <a:t>(in person) - November 3</a:t>
            </a:r>
            <a:endParaRPr lang="en-US" sz="2400">
              <a:ea typeface="Verdana"/>
            </a:endParaRPr>
          </a:p>
          <a:p>
            <a:pPr marL="285750" indent="-285750">
              <a:lnSpc>
                <a:spcPct val="150000"/>
              </a:lnSpc>
              <a:buChar char="•"/>
            </a:pPr>
            <a:r>
              <a:rPr lang="en-US" sz="2400" b="1">
                <a:latin typeface="Verdana"/>
                <a:ea typeface="Verdana"/>
              </a:rPr>
              <a:t>Phone Out the Vote</a:t>
            </a:r>
            <a:r>
              <a:rPr lang="en-US" sz="2400">
                <a:latin typeface="Verdana"/>
                <a:ea typeface="Verdana"/>
              </a:rPr>
              <a:t> (virtual) - November 6</a:t>
            </a:r>
            <a:endParaRPr lang="en-US" sz="2400">
              <a:ea typeface="Verdana"/>
            </a:endParaRPr>
          </a:p>
          <a:p>
            <a:pPr marL="285750" indent="-285750">
              <a:lnSpc>
                <a:spcPct val="150000"/>
              </a:lnSpc>
              <a:buChar char="•"/>
            </a:pPr>
            <a:r>
              <a:rPr lang="en-US" sz="2400" b="1">
                <a:latin typeface="Verdana"/>
                <a:ea typeface="Verdana"/>
              </a:rPr>
              <a:t>Social Media Day of Action</a:t>
            </a:r>
            <a:r>
              <a:rPr lang="en-US" sz="2400">
                <a:latin typeface="Verdana"/>
                <a:ea typeface="Verdana"/>
              </a:rPr>
              <a:t> (virtual) - November 7 </a:t>
            </a:r>
            <a:endParaRPr lang="en-US" sz="2400"/>
          </a:p>
          <a:p>
            <a:pPr>
              <a:lnSpc>
                <a:spcPct val="150000"/>
              </a:lnSpc>
              <a:buChar char="•"/>
            </a:pPr>
            <a:endParaRPr lang="en-US" sz="1800" b="1">
              <a:latin typeface="Verdana"/>
              <a:ea typeface="Verdana"/>
            </a:endParaRPr>
          </a:p>
        </p:txBody>
      </p:sp>
      <p:sp>
        <p:nvSpPr>
          <p:cNvPr id="5" name="TextBox 4">
            <a:extLst>
              <a:ext uri="{FF2B5EF4-FFF2-40B4-BE49-F238E27FC236}">
                <a16:creationId xmlns:a16="http://schemas.microsoft.com/office/drawing/2014/main" id="{1948A8EA-0C85-4ABF-AAB4-DEB97C9DDAF2}"/>
              </a:ext>
            </a:extLst>
          </p:cNvPr>
          <p:cNvSpPr txBox="1"/>
          <p:nvPr/>
        </p:nvSpPr>
        <p:spPr>
          <a:xfrm>
            <a:off x="833436" y="654843"/>
            <a:ext cx="929878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Days of Action with DNYC</a:t>
            </a:r>
            <a:endParaRPr lang="en-US"/>
          </a:p>
        </p:txBody>
      </p:sp>
      <p:pic>
        <p:nvPicPr>
          <p:cNvPr id="2" name="Picture 1">
            <a:extLst>
              <a:ext uri="{FF2B5EF4-FFF2-40B4-BE49-F238E27FC236}">
                <a16:creationId xmlns:a16="http://schemas.microsoft.com/office/drawing/2014/main" id="{BECEEF99-658B-EA65-4662-4FBBF00BC7DA}"/>
              </a:ext>
            </a:extLst>
          </p:cNvPr>
          <p:cNvPicPr>
            <a:picLocks noChangeAspect="1"/>
          </p:cNvPicPr>
          <p:nvPr/>
        </p:nvPicPr>
        <p:blipFill>
          <a:blip r:embed="rId2"/>
          <a:stretch>
            <a:fillRect/>
          </a:stretch>
        </p:blipFill>
        <p:spPr>
          <a:xfrm>
            <a:off x="6848006" y="3506450"/>
            <a:ext cx="2743200" cy="2743200"/>
          </a:xfrm>
          <a:prstGeom prst="rect">
            <a:avLst/>
          </a:prstGeom>
        </p:spPr>
      </p:pic>
      <p:sp>
        <p:nvSpPr>
          <p:cNvPr id="4" name="TextBox 3">
            <a:extLst>
              <a:ext uri="{FF2B5EF4-FFF2-40B4-BE49-F238E27FC236}">
                <a16:creationId xmlns:a16="http://schemas.microsoft.com/office/drawing/2014/main" id="{8A335236-2E39-1A99-588E-B25B56CE9DD6}"/>
              </a:ext>
            </a:extLst>
          </p:cNvPr>
          <p:cNvSpPr txBox="1"/>
          <p:nvPr/>
        </p:nvSpPr>
        <p:spPr>
          <a:xfrm>
            <a:off x="1225952" y="5063084"/>
            <a:ext cx="462028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a:latin typeface="Verdana"/>
                <a:ea typeface="Verdana"/>
              </a:rPr>
              <a:t>Contact us:</a:t>
            </a:r>
            <a:endParaRPr lang="en-US" sz="1000"/>
          </a:p>
          <a:p>
            <a:r>
              <a:rPr lang="en-US" sz="1000" b="1">
                <a:latin typeface="Verdana"/>
                <a:ea typeface="Verdana"/>
              </a:rPr>
              <a:t>Kathleen Daniel</a:t>
            </a:r>
          </a:p>
          <a:p>
            <a:r>
              <a:rPr lang="en-US" sz="1000" b="1">
                <a:latin typeface="Verdana"/>
                <a:ea typeface="Verdana"/>
                <a:hlinkClick r:id="rId3"/>
              </a:rPr>
              <a:t>katdaniel@civicengagement.nyc.gov</a:t>
            </a:r>
            <a:endParaRPr lang="en-US" sz="1000" b="1">
              <a:latin typeface="Verdana"/>
              <a:ea typeface="Verdana"/>
            </a:endParaRPr>
          </a:p>
          <a:p>
            <a:r>
              <a:rPr lang="en-US" sz="1000" b="1">
                <a:latin typeface="Verdana"/>
                <a:ea typeface="Verdana"/>
              </a:rPr>
              <a:t>Sara Tan-Velez</a:t>
            </a:r>
          </a:p>
          <a:p>
            <a:r>
              <a:rPr lang="en-US" sz="1000" b="1">
                <a:latin typeface="Verdana"/>
                <a:ea typeface="Verdana"/>
                <a:hlinkClick r:id="rId4"/>
              </a:rPr>
              <a:t>stanvelez@civicengagement.nyc.gov</a:t>
            </a:r>
            <a:endParaRPr lang="en-US" sz="1000" b="1">
              <a:latin typeface="Verdana"/>
              <a:ea typeface="Verdana"/>
            </a:endParaRPr>
          </a:p>
          <a:p>
            <a:endParaRPr lang="en-US" sz="1000" b="1">
              <a:latin typeface="Verdana"/>
              <a:ea typeface="Verdana"/>
            </a:endParaRPr>
          </a:p>
        </p:txBody>
      </p:sp>
      <p:sp>
        <p:nvSpPr>
          <p:cNvPr id="6" name="Arrow: Curved Left 5">
            <a:extLst>
              <a:ext uri="{FF2B5EF4-FFF2-40B4-BE49-F238E27FC236}">
                <a16:creationId xmlns:a16="http://schemas.microsoft.com/office/drawing/2014/main" id="{F5F33579-25C1-332A-1B1C-107ECECC1C6F}"/>
              </a:ext>
            </a:extLst>
          </p:cNvPr>
          <p:cNvSpPr/>
          <p:nvPr/>
        </p:nvSpPr>
        <p:spPr>
          <a:xfrm>
            <a:off x="9793572" y="668309"/>
            <a:ext cx="1811311" cy="4103559"/>
          </a:xfrm>
          <a:prstGeom prst="curvedLeftArrow">
            <a:avLst/>
          </a:prstGeom>
          <a:solidFill>
            <a:srgbClr val="8D6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1921A808-AE96-07E7-39B7-5F0E69A6B319}"/>
              </a:ext>
            </a:extLst>
          </p:cNvPr>
          <p:cNvSpPr/>
          <p:nvPr/>
        </p:nvSpPr>
        <p:spPr>
          <a:xfrm>
            <a:off x="5477653" y="655820"/>
            <a:ext cx="4322167" cy="468441"/>
          </a:xfrm>
          <a:prstGeom prst="rect">
            <a:avLst/>
          </a:prstGeom>
          <a:solidFill>
            <a:srgbClr val="7852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8D4189C-68BC-E945-B9AE-D1EF70143A24}"/>
              </a:ext>
            </a:extLst>
          </p:cNvPr>
          <p:cNvSpPr txBox="1"/>
          <p:nvPr/>
        </p:nvSpPr>
        <p:spPr>
          <a:xfrm rot="-1080000">
            <a:off x="4447387" y="4516841"/>
            <a:ext cx="287143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i="1">
                <a:solidFill>
                  <a:srgbClr val="7852CC"/>
                </a:solidFill>
                <a:latin typeface="Verdana"/>
                <a:ea typeface="Verdana"/>
              </a:rPr>
              <a:t>Join us for our </a:t>
            </a:r>
            <a:endParaRPr lang="en-US" sz="1800" i="1">
              <a:solidFill>
                <a:srgbClr val="7852CC"/>
              </a:solidFill>
              <a:ea typeface="Verdana"/>
            </a:endParaRPr>
          </a:p>
          <a:p>
            <a:pPr algn="ctr"/>
            <a:r>
              <a:rPr lang="en-US" sz="1800" b="1" i="1">
                <a:solidFill>
                  <a:srgbClr val="7852CC"/>
                </a:solidFill>
                <a:latin typeface="Verdana"/>
                <a:ea typeface="Verdana"/>
              </a:rPr>
              <a:t>Days of Action </a:t>
            </a:r>
            <a:endParaRPr lang="en-US" sz="1800" i="1">
              <a:solidFill>
                <a:srgbClr val="7852CC"/>
              </a:solidFill>
              <a:ea typeface="Verdana"/>
            </a:endParaRPr>
          </a:p>
          <a:p>
            <a:pPr algn="ctr"/>
            <a:r>
              <a:rPr lang="en-US" sz="1800" b="1" i="1">
                <a:solidFill>
                  <a:srgbClr val="7852CC"/>
                </a:solidFill>
                <a:latin typeface="Verdana"/>
                <a:ea typeface="Verdana"/>
              </a:rPr>
              <a:t>on Mobilize</a:t>
            </a:r>
            <a:endParaRPr lang="en-US" sz="1800" i="1">
              <a:solidFill>
                <a:srgbClr val="7852CC"/>
              </a:solidFill>
              <a:ea typeface="Verdana"/>
            </a:endParaRPr>
          </a:p>
        </p:txBody>
      </p:sp>
    </p:spTree>
    <p:extLst>
      <p:ext uri="{BB962C8B-B14F-4D97-AF65-F5344CB8AC3E}">
        <p14:creationId xmlns:p14="http://schemas.microsoft.com/office/powerpoint/2010/main" val="22208948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839525" y="563374"/>
            <a:ext cx="10513561" cy="2702567"/>
          </a:xfrm>
          <a:prstGeom prst="rect">
            <a:avLst/>
          </a:prstGeom>
          <a:noFill/>
          <a:ln>
            <a:noFill/>
          </a:ln>
        </p:spPr>
        <p:txBody>
          <a:bodyPr spcFirstLastPara="1" wrap="square" lIns="91425" tIns="45700" rIns="91425" bIns="45700" anchor="ctr" anchorCtr="0">
            <a:noAutofit/>
          </a:bodyPr>
          <a:lstStyle/>
          <a:p>
            <a:r>
              <a:rPr lang="en-US" sz="7500"/>
              <a:t>Poll Site Language Assistance</a:t>
            </a:r>
          </a:p>
        </p:txBody>
      </p:sp>
      <p:pic>
        <p:nvPicPr>
          <p:cNvPr id="5" name="Picture 4">
            <a:extLst>
              <a:ext uri="{FF2B5EF4-FFF2-40B4-BE49-F238E27FC236}">
                <a16:creationId xmlns:a16="http://schemas.microsoft.com/office/drawing/2014/main" id="{DEF9EB22-79BB-1160-CBD6-91F729FF902E}"/>
              </a:ext>
            </a:extLst>
          </p:cNvPr>
          <p:cNvPicPr>
            <a:picLocks noChangeAspect="1"/>
          </p:cNvPicPr>
          <p:nvPr/>
        </p:nvPicPr>
        <p:blipFill>
          <a:blip r:embed="rId3"/>
          <a:stretch>
            <a:fillRect/>
          </a:stretch>
        </p:blipFill>
        <p:spPr>
          <a:xfrm>
            <a:off x="3688862" y="3192584"/>
            <a:ext cx="4814276" cy="3305906"/>
          </a:xfrm>
          <a:prstGeom prst="rect">
            <a:avLst/>
          </a:prstGeom>
        </p:spPr>
      </p:pic>
    </p:spTree>
    <p:extLst>
      <p:ext uri="{BB962C8B-B14F-4D97-AF65-F5344CB8AC3E}">
        <p14:creationId xmlns:p14="http://schemas.microsoft.com/office/powerpoint/2010/main" val="100602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13A15-CE45-8165-6C87-9BA287E9D3CB}"/>
              </a:ext>
            </a:extLst>
          </p:cNvPr>
          <p:cNvSpPr>
            <a:spLocks noGrp="1"/>
          </p:cNvSpPr>
          <p:nvPr>
            <p:ph type="title"/>
          </p:nvPr>
        </p:nvSpPr>
        <p:spPr>
          <a:xfrm>
            <a:off x="838200" y="3427422"/>
            <a:ext cx="10515600" cy="1325563"/>
          </a:xfrm>
        </p:spPr>
        <p:txBody>
          <a:bodyPr/>
          <a:lstStyle/>
          <a:p>
            <a:pPr marL="228600">
              <a:lnSpc>
                <a:spcPct val="150000"/>
              </a:lnSpc>
              <a:spcBef>
                <a:spcPts val="1000"/>
              </a:spcBef>
            </a:pPr>
            <a:r>
              <a:rPr lang="en-US" sz="4800"/>
              <a:t>Proposed Resolution Authorizing the Use of Remote Technology </a:t>
            </a:r>
          </a:p>
          <a:p>
            <a:endParaRPr lang="en-US">
              <a:cs typeface="Arial"/>
            </a:endParaRPr>
          </a:p>
        </p:txBody>
      </p:sp>
    </p:spTree>
    <p:extLst>
      <p:ext uri="{BB962C8B-B14F-4D97-AF65-F5344CB8AC3E}">
        <p14:creationId xmlns:p14="http://schemas.microsoft.com/office/powerpoint/2010/main" val="3245089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716766-3E4F-C1A6-1090-C75DAADF2A28}"/>
              </a:ext>
            </a:extLst>
          </p:cNvPr>
          <p:cNvPicPr>
            <a:picLocks noChangeAspect="1"/>
          </p:cNvPicPr>
          <p:nvPr/>
        </p:nvPicPr>
        <p:blipFill>
          <a:blip r:embed="rId2"/>
          <a:stretch>
            <a:fillRect/>
          </a:stretch>
        </p:blipFill>
        <p:spPr>
          <a:xfrm>
            <a:off x="7029938" y="634"/>
            <a:ext cx="5165970" cy="6856732"/>
          </a:xfrm>
          <a:prstGeom prst="rect">
            <a:avLst/>
          </a:prstGeom>
        </p:spPr>
      </p:pic>
      <p:sp>
        <p:nvSpPr>
          <p:cNvPr id="3" name="TextBox 2">
            <a:extLst>
              <a:ext uri="{FF2B5EF4-FFF2-40B4-BE49-F238E27FC236}">
                <a16:creationId xmlns:a16="http://schemas.microsoft.com/office/drawing/2014/main" id="{4C02F04C-A6F2-C96D-D457-158469DCFD2C}"/>
              </a:ext>
            </a:extLst>
          </p:cNvPr>
          <p:cNvSpPr txBox="1"/>
          <p:nvPr/>
        </p:nvSpPr>
        <p:spPr>
          <a:xfrm>
            <a:off x="933939" y="2135554"/>
            <a:ext cx="516596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cs typeface="Segoe UI"/>
              </a:rPr>
              <a:t>The CEC will provide interpretation services on Saturday, November 4th and on Sunday November 5th for Early voting and on Election Day, Tuesday, November 7th. ​</a:t>
            </a:r>
          </a:p>
          <a:p>
            <a:r>
              <a:rPr lang="en-US" sz="1800">
                <a:cs typeface="Segoe UI"/>
              </a:rPr>
              <a:t>​</a:t>
            </a:r>
          </a:p>
          <a:p>
            <a:r>
              <a:rPr lang="en-US" sz="1800">
                <a:cs typeface="Segoe UI"/>
              </a:rPr>
              <a:t>Yiddish interpretation services for Early Voting poll sites will begin on Friday, November 3rd.</a:t>
            </a:r>
          </a:p>
        </p:txBody>
      </p:sp>
      <p:sp>
        <p:nvSpPr>
          <p:cNvPr id="5" name="TextBox 4">
            <a:extLst>
              <a:ext uri="{FF2B5EF4-FFF2-40B4-BE49-F238E27FC236}">
                <a16:creationId xmlns:a16="http://schemas.microsoft.com/office/drawing/2014/main" id="{0254B21B-6979-668A-BA63-DE55460A1DBD}"/>
              </a:ext>
            </a:extLst>
          </p:cNvPr>
          <p:cNvSpPr txBox="1"/>
          <p:nvPr/>
        </p:nvSpPr>
        <p:spPr>
          <a:xfrm>
            <a:off x="931128" y="752536"/>
            <a:ext cx="593816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You Have the Right to Vote in Your Language</a:t>
            </a:r>
            <a:endParaRPr lang="en-US"/>
          </a:p>
        </p:txBody>
      </p:sp>
    </p:spTree>
    <p:extLst>
      <p:ext uri="{BB962C8B-B14F-4D97-AF65-F5344CB8AC3E}">
        <p14:creationId xmlns:p14="http://schemas.microsoft.com/office/powerpoint/2010/main" val="39973108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4E4F3A-3383-A681-5473-E08C553FE9A4}"/>
              </a:ext>
            </a:extLst>
          </p:cNvPr>
          <p:cNvSpPr txBox="1"/>
          <p:nvPr/>
        </p:nvSpPr>
        <p:spPr>
          <a:xfrm>
            <a:off x="2184400" y="855132"/>
            <a:ext cx="53340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3" name="Picture 2">
            <a:extLst>
              <a:ext uri="{FF2B5EF4-FFF2-40B4-BE49-F238E27FC236}">
                <a16:creationId xmlns:a16="http://schemas.microsoft.com/office/drawing/2014/main" id="{E9F6485A-8FF2-C69A-F749-4E1448625281}"/>
              </a:ext>
            </a:extLst>
          </p:cNvPr>
          <p:cNvPicPr>
            <a:picLocks noChangeAspect="1"/>
          </p:cNvPicPr>
          <p:nvPr/>
        </p:nvPicPr>
        <p:blipFill rotWithShape="1">
          <a:blip r:embed="rId2"/>
          <a:srcRect l="3214" t="6762" r="13929" b="14235"/>
          <a:stretch/>
        </p:blipFill>
        <p:spPr>
          <a:xfrm>
            <a:off x="6095870" y="1033530"/>
            <a:ext cx="5057178" cy="4654265"/>
          </a:xfrm>
          <a:prstGeom prst="rect">
            <a:avLst/>
          </a:prstGeom>
        </p:spPr>
      </p:pic>
      <p:sp>
        <p:nvSpPr>
          <p:cNvPr id="4" name="TextBox 3">
            <a:extLst>
              <a:ext uri="{FF2B5EF4-FFF2-40B4-BE49-F238E27FC236}">
                <a16:creationId xmlns:a16="http://schemas.microsoft.com/office/drawing/2014/main" id="{397ABB4D-D89A-341F-9A1D-E3616A616BCF}"/>
              </a:ext>
            </a:extLst>
          </p:cNvPr>
          <p:cNvSpPr txBox="1"/>
          <p:nvPr/>
        </p:nvSpPr>
        <p:spPr>
          <a:xfrm>
            <a:off x="732693" y="1035539"/>
            <a:ext cx="537307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Here is a map of poll sites to be covered by the program during Early Voting and on Election Day. </a:t>
            </a:r>
          </a:p>
          <a:p>
            <a:r>
              <a:rPr lang="en-US" sz="1600">
                <a:solidFill>
                  <a:srgbClr val="7D4196"/>
                </a:solidFill>
                <a:hlinkClick r:id="rId3"/>
              </a:rPr>
              <a:t>https://www.participate.nyc.gov/processes/vote/f/318/</a:t>
            </a:r>
            <a:r>
              <a:rPr lang="en-US" sz="1600"/>
              <a:t>  </a:t>
            </a:r>
          </a:p>
          <a:p>
            <a:endParaRPr lang="en-US" sz="1600"/>
          </a:p>
          <a:p>
            <a:r>
              <a:rPr lang="en-US" sz="1600" b="1"/>
              <a:t>Early Voting Poll Site List:</a:t>
            </a:r>
          </a:p>
          <a:p>
            <a:pPr marL="285750" indent="-285750">
              <a:buFont typeface="Calibri"/>
              <a:buChar char="-"/>
            </a:pPr>
            <a:r>
              <a:rPr lang="en-US" sz="1600"/>
              <a:t>2 locations in the Bronx</a:t>
            </a:r>
          </a:p>
          <a:p>
            <a:pPr marL="285750" indent="-285750">
              <a:buFont typeface="Calibri"/>
              <a:buChar char="-"/>
            </a:pPr>
            <a:r>
              <a:rPr lang="en-US" sz="1600"/>
              <a:t>12 locations in Brooklyn</a:t>
            </a:r>
          </a:p>
          <a:p>
            <a:pPr marL="285750" indent="-285750">
              <a:buFont typeface="Calibri"/>
              <a:buChar char="-"/>
            </a:pPr>
            <a:r>
              <a:rPr lang="en-US" sz="1600"/>
              <a:t>1 location in Queens</a:t>
            </a:r>
          </a:p>
          <a:p>
            <a:pPr marL="285750" indent="-285750">
              <a:buFont typeface="Calibri"/>
              <a:buChar char="-"/>
            </a:pPr>
            <a:r>
              <a:rPr lang="en-US" sz="1600"/>
              <a:t>1 location in Staten Island</a:t>
            </a:r>
          </a:p>
          <a:p>
            <a:pPr marL="285750" indent="-285750">
              <a:buFont typeface="Calibri"/>
              <a:buChar char="-"/>
            </a:pPr>
            <a:endParaRPr lang="en-US" sz="1600"/>
          </a:p>
          <a:p>
            <a:r>
              <a:rPr lang="en-US" sz="1600" b="1"/>
              <a:t>Election Day Poll Site List: </a:t>
            </a:r>
          </a:p>
          <a:p>
            <a:pPr marL="285750" indent="-285750">
              <a:buFont typeface="Calibri,Sans-Serif"/>
              <a:buChar char="-"/>
            </a:pPr>
            <a:r>
              <a:rPr lang="en-US" sz="1600"/>
              <a:t>7 locations in the Bronx</a:t>
            </a:r>
          </a:p>
          <a:p>
            <a:pPr marL="285750" indent="-285750">
              <a:buFont typeface="Calibri,Sans-Serif"/>
              <a:buChar char="-"/>
            </a:pPr>
            <a:r>
              <a:rPr lang="en-US" sz="1600"/>
              <a:t>53 locations in Brooklyn</a:t>
            </a:r>
          </a:p>
          <a:p>
            <a:pPr marL="285750" indent="-285750">
              <a:buFont typeface="Calibri,Sans-Serif"/>
              <a:buChar char="-"/>
            </a:pPr>
            <a:r>
              <a:rPr lang="en-US" sz="1600"/>
              <a:t>9 locations in Queens</a:t>
            </a:r>
          </a:p>
          <a:p>
            <a:pPr marL="285750" indent="-285750">
              <a:buFont typeface="Calibri,Sans-Serif"/>
              <a:buChar char="-"/>
            </a:pPr>
            <a:r>
              <a:rPr lang="en-US" sz="1600"/>
              <a:t>1 location in Staten Island</a:t>
            </a:r>
          </a:p>
          <a:p>
            <a:endParaRPr lang="en-US"/>
          </a:p>
          <a:p>
            <a:pPr marL="285750" indent="-285750">
              <a:buFont typeface="Calibri"/>
              <a:buChar char="-"/>
            </a:pPr>
            <a:endParaRPr lang="en-US"/>
          </a:p>
          <a:p>
            <a:pPr marL="285750" indent="-285750">
              <a:buFont typeface="Calibri"/>
              <a:buChar char="-"/>
            </a:pPr>
            <a:endParaRPr lang="en-US"/>
          </a:p>
          <a:p>
            <a:endParaRPr lang="en-US"/>
          </a:p>
          <a:p>
            <a:br>
              <a:rPr lang="en-US"/>
            </a:br>
            <a:endParaRPr lang="en-US"/>
          </a:p>
        </p:txBody>
      </p:sp>
    </p:spTree>
    <p:extLst>
      <p:ext uri="{BB962C8B-B14F-4D97-AF65-F5344CB8AC3E}">
        <p14:creationId xmlns:p14="http://schemas.microsoft.com/office/powerpoint/2010/main" val="34585974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2" name="Picture 1">
            <a:extLst>
              <a:ext uri="{FF2B5EF4-FFF2-40B4-BE49-F238E27FC236}">
                <a16:creationId xmlns:a16="http://schemas.microsoft.com/office/drawing/2014/main" id="{3CBE2ECA-FCB3-490F-58B1-59B821BD3054}"/>
              </a:ext>
            </a:extLst>
          </p:cNvPr>
          <p:cNvPicPr>
            <a:picLocks noChangeAspect="1"/>
          </p:cNvPicPr>
          <p:nvPr/>
        </p:nvPicPr>
        <p:blipFill>
          <a:blip r:embed="rId3"/>
          <a:stretch>
            <a:fillRect/>
          </a:stretch>
        </p:blipFill>
        <p:spPr>
          <a:xfrm>
            <a:off x="444843" y="1541458"/>
            <a:ext cx="11310813" cy="4272359"/>
          </a:xfrm>
          <a:prstGeom prst="rect">
            <a:avLst/>
          </a:prstGeom>
        </p:spPr>
      </p:pic>
    </p:spTree>
    <p:extLst>
      <p:ext uri="{BB962C8B-B14F-4D97-AF65-F5344CB8AC3E}">
        <p14:creationId xmlns:p14="http://schemas.microsoft.com/office/powerpoint/2010/main" val="43253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A40885-82F1-B776-B340-25F0EE05A9A4}"/>
              </a:ext>
            </a:extLst>
          </p:cNvPr>
          <p:cNvSpPr txBox="1"/>
          <p:nvPr/>
        </p:nvSpPr>
        <p:spPr>
          <a:xfrm>
            <a:off x="927987" y="1280272"/>
            <a:ext cx="10888048"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lvl="2" indent="-285750">
              <a:buChar char="•"/>
            </a:pPr>
            <a:r>
              <a:rPr lang="en-US" sz="2400"/>
              <a:t>Parliamentary Procedures - Effective Meetings, Motions and Amendments</a:t>
            </a:r>
          </a:p>
          <a:p>
            <a:pPr marL="285750" lvl="2" indent="-285750">
              <a:buChar char="•"/>
            </a:pPr>
            <a:r>
              <a:rPr lang="en-US" sz="2400"/>
              <a:t>Parliamentary Procedures - Importance of Committees</a:t>
            </a:r>
          </a:p>
          <a:p>
            <a:pPr marL="285750" lvl="2" indent="-285750">
              <a:buChar char="•"/>
            </a:pPr>
            <a:r>
              <a:rPr lang="en-US" sz="2400"/>
              <a:t>Parliamentary Procedures - What's In Your Bylaws</a:t>
            </a:r>
          </a:p>
          <a:p>
            <a:pPr lvl="2"/>
            <a:endParaRPr lang="en-US" sz="2400"/>
          </a:p>
          <a:p>
            <a:pPr marL="285750" lvl="2" indent="-285750">
              <a:buChar char="•"/>
            </a:pPr>
            <a:r>
              <a:rPr lang="en-US" sz="2400"/>
              <a:t>Independent Budget Office Workshop – Intro to the City Budget</a:t>
            </a:r>
          </a:p>
          <a:p>
            <a:pPr marL="285750" lvl="2" indent="-285750">
              <a:buChar char="•"/>
            </a:pPr>
            <a:endParaRPr lang="en-US" sz="2400"/>
          </a:p>
          <a:p>
            <a:pPr marL="285750" lvl="2" indent="-285750">
              <a:buChar char="•"/>
            </a:pPr>
            <a:r>
              <a:rPr lang="en-US" sz="2400"/>
              <a:t>MOPD Disability Etiquette and Awareness Workshop</a:t>
            </a:r>
          </a:p>
          <a:p>
            <a:pPr marL="285750" lvl="2" indent="-285750">
              <a:buChar char="•"/>
            </a:pPr>
            <a:r>
              <a:rPr lang="en-US" sz="2400"/>
              <a:t>MOPD Accessible Virtual Meetings Workshop</a:t>
            </a:r>
          </a:p>
          <a:p>
            <a:pPr marL="285750" lvl="2" indent="-285750">
              <a:buChar char="•"/>
            </a:pPr>
            <a:r>
              <a:rPr lang="en-US" sz="2400"/>
              <a:t>MOPD Accessible Documents Workshop</a:t>
            </a:r>
          </a:p>
        </p:txBody>
      </p:sp>
      <p:sp>
        <p:nvSpPr>
          <p:cNvPr id="5" name="TextBox 4">
            <a:extLst>
              <a:ext uri="{FF2B5EF4-FFF2-40B4-BE49-F238E27FC236}">
                <a16:creationId xmlns:a16="http://schemas.microsoft.com/office/drawing/2014/main" id="{1ADC6E5F-021F-4EA0-BB01-BF0AFA76DC0C}"/>
              </a:ext>
            </a:extLst>
          </p:cNvPr>
          <p:cNvSpPr txBox="1"/>
          <p:nvPr/>
        </p:nvSpPr>
        <p:spPr>
          <a:xfrm>
            <a:off x="833436" y="654843"/>
            <a:ext cx="1025128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Community Board Workshops being offered in Fall 2023</a:t>
            </a:r>
          </a:p>
        </p:txBody>
      </p:sp>
      <p:sp>
        <p:nvSpPr>
          <p:cNvPr id="6" name="TextBox 5">
            <a:extLst>
              <a:ext uri="{FF2B5EF4-FFF2-40B4-BE49-F238E27FC236}">
                <a16:creationId xmlns:a16="http://schemas.microsoft.com/office/drawing/2014/main" id="{0F407683-D676-75CA-5984-2260DFE0F082}"/>
              </a:ext>
            </a:extLst>
          </p:cNvPr>
          <p:cNvSpPr txBox="1"/>
          <p:nvPr/>
        </p:nvSpPr>
        <p:spPr>
          <a:xfrm>
            <a:off x="874059" y="4751293"/>
            <a:ext cx="1155102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Details and How to Register can be found at </a:t>
            </a:r>
            <a:endParaRPr lang="en-US"/>
          </a:p>
          <a:p>
            <a:endParaRPr lang="en-US" sz="2400"/>
          </a:p>
          <a:p>
            <a:r>
              <a:rPr lang="en-US" sz="2400"/>
              <a:t>https://www.nyc.gov/site/civicengagement/our-programs/community-boards.page</a:t>
            </a:r>
            <a:endParaRPr lang="en-US"/>
          </a:p>
        </p:txBody>
      </p:sp>
    </p:spTree>
    <p:extLst>
      <p:ext uri="{BB962C8B-B14F-4D97-AF65-F5344CB8AC3E}">
        <p14:creationId xmlns:p14="http://schemas.microsoft.com/office/powerpoint/2010/main" val="30242101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9B706-60CA-4CB0-E2C3-B200EAACC7DA}"/>
              </a:ext>
            </a:extLst>
          </p:cNvPr>
          <p:cNvSpPr>
            <a:spLocks noGrp="1"/>
          </p:cNvSpPr>
          <p:nvPr>
            <p:ph type="title"/>
          </p:nvPr>
        </p:nvSpPr>
        <p:spPr>
          <a:xfrm>
            <a:off x="838200" y="1377068"/>
            <a:ext cx="10515600" cy="4104074"/>
          </a:xfrm>
        </p:spPr>
        <p:txBody>
          <a:bodyPr/>
          <a:lstStyle/>
          <a:p>
            <a:pPr marL="228600">
              <a:lnSpc>
                <a:spcPct val="150000"/>
              </a:lnSpc>
              <a:spcBef>
                <a:spcPts val="1000"/>
              </a:spcBef>
            </a:pPr>
            <a:r>
              <a:rPr lang="en-US"/>
              <a:t>Next Meeting Date</a:t>
            </a:r>
          </a:p>
        </p:txBody>
      </p:sp>
    </p:spTree>
    <p:extLst>
      <p:ext uri="{BB962C8B-B14F-4D97-AF65-F5344CB8AC3E}">
        <p14:creationId xmlns:p14="http://schemas.microsoft.com/office/powerpoint/2010/main" val="19685540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510D4-C40B-F71B-1836-061EC626B1E0}"/>
              </a:ext>
            </a:extLst>
          </p:cNvPr>
          <p:cNvSpPr>
            <a:spLocks noGrp="1"/>
          </p:cNvSpPr>
          <p:nvPr>
            <p:ph type="title"/>
          </p:nvPr>
        </p:nvSpPr>
        <p:spPr/>
        <p:txBody>
          <a:bodyPr/>
          <a:lstStyle/>
          <a:p>
            <a:r>
              <a:rPr lang="en-US"/>
              <a:t>Public Comment</a:t>
            </a:r>
          </a:p>
        </p:txBody>
      </p:sp>
    </p:spTree>
    <p:extLst>
      <p:ext uri="{BB962C8B-B14F-4D97-AF65-F5344CB8AC3E}">
        <p14:creationId xmlns:p14="http://schemas.microsoft.com/office/powerpoint/2010/main" val="24843335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3" name="Title 1">
            <a:extLst>
              <a:ext uri="{FF2B5EF4-FFF2-40B4-BE49-F238E27FC236}">
                <a16:creationId xmlns:a16="http://schemas.microsoft.com/office/drawing/2014/main" id="{76E712E8-5091-6118-1BB6-2822466E68B1}"/>
              </a:ext>
            </a:extLst>
          </p:cNvPr>
          <p:cNvSpPr>
            <a:spLocks noGrp="1"/>
          </p:cNvSpPr>
          <p:nvPr>
            <p:ph type="title"/>
          </p:nvPr>
        </p:nvSpPr>
        <p:spPr>
          <a:xfrm>
            <a:off x="838200" y="1912412"/>
            <a:ext cx="10515600" cy="1325563"/>
          </a:xfrm>
        </p:spPr>
        <p:txBody>
          <a:bodyPr/>
          <a:lstStyle/>
          <a:p>
            <a:r>
              <a:rPr lang="en-US"/>
              <a:t>Thank you!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C1F475-6C51-2D12-7B1B-9207C040FF30}"/>
              </a:ext>
            </a:extLst>
          </p:cNvPr>
          <p:cNvSpPr txBox="1"/>
          <p:nvPr/>
        </p:nvSpPr>
        <p:spPr>
          <a:xfrm>
            <a:off x="668867" y="211667"/>
            <a:ext cx="11209866" cy="63401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Resolution Authorizing the Use of Remote Technology </a:t>
            </a:r>
          </a:p>
          <a:p>
            <a:r>
              <a:rPr lang="en-US" b="1"/>
              <a:t>Whereas, </a:t>
            </a:r>
            <a:r>
              <a:rPr lang="en-US"/>
              <a:t>section 103-a of the Open Meetings Law (“OML”) authorizes the use of videoconferencing to conduct public meetings subject to certain requirements; and</a:t>
            </a:r>
          </a:p>
          <a:p>
            <a:r>
              <a:rPr lang="en-US" b="1"/>
              <a:t>Whereas,</a:t>
            </a:r>
            <a:r>
              <a:rPr lang="en-US"/>
              <a:t> section 103-a of the OML addresses remote participation by members of public bodies who are unable to attend meetings in person due to a physical or mental impairment (a “Qualifying Disability”); and </a:t>
            </a:r>
          </a:p>
          <a:p>
            <a:r>
              <a:rPr lang="en-US" b="1"/>
              <a:t>Whereas, </a:t>
            </a:r>
            <a:r>
              <a:rPr lang="en-US"/>
              <a:t>section 103-a of the OML allows members with a Qualifying Disability to attend public meetings remotely and still fully participate in the meeting, including counting towards quorum and casting votes; and </a:t>
            </a:r>
          </a:p>
          <a:p>
            <a:r>
              <a:rPr lang="en-US" b="1"/>
              <a:t>Whereas, </a:t>
            </a:r>
            <a:r>
              <a:rPr lang="en-US"/>
              <a:t>while the OML is silent as to how Qualifying Disability determinations should be made and whether documentation must be provided to support a claim of a Qualifying Disability, should a public body elect to implement the Qualifying Disability option, it must state its intention to permit the option, and the methodology for doing so, through an amendment to the bylaws or by a resolution; and </a:t>
            </a:r>
          </a:p>
          <a:p>
            <a:r>
              <a:rPr lang="en-US" b="1"/>
              <a:t>Whereas, </a:t>
            </a:r>
            <a:r>
              <a:rPr lang="en-US"/>
              <a:t>the Civic Engagement Commission now wishes to authorize videoconferencing and to extend the use of remote technology to also permit its use by board members with a Qualifying Disability. </a:t>
            </a:r>
          </a:p>
          <a:p>
            <a:endParaRPr lang="en-US"/>
          </a:p>
          <a:p>
            <a:r>
              <a:rPr lang="en-US" b="1"/>
              <a:t>Therefore, be it resolved that:</a:t>
            </a:r>
            <a:endParaRPr lang="en-US"/>
          </a:p>
          <a:p>
            <a:pPr marL="285750" indent="-285750">
              <a:buChar char="•"/>
            </a:pPr>
            <a:r>
              <a:rPr lang="en-US"/>
              <a:t>The Civic Engagement Commission may use videoconference for its meetings and the meetings of its committees and subcommittees consistent with the requirements of section 103-a of the OML. </a:t>
            </a:r>
          </a:p>
          <a:p>
            <a:pPr marL="285750" indent="-285750">
              <a:buChar char="•"/>
            </a:pPr>
            <a:r>
              <a:rPr lang="en-US"/>
              <a:t>The public will be able to view meetings by video in real time, and remote participants, including the general public, will have the same real time opportunity to participate as in-person attendees. </a:t>
            </a:r>
          </a:p>
          <a:p>
            <a:pPr marL="285750" indent="-285750">
              <a:buChar char="•"/>
            </a:pPr>
            <a:r>
              <a:rPr lang="en-US"/>
              <a:t>If a quorum of the Commission is present in person, another Commissioner may join the meeting remotely from a location that is not open to the public if that Commissioner is unable to join in person due to:</a:t>
            </a:r>
          </a:p>
          <a:p>
            <a:pPr marL="285750" lvl="1" indent="-285750">
              <a:buChar char="•"/>
            </a:pPr>
            <a:r>
              <a:rPr lang="en-US"/>
              <a:t>Extraordinary circumstances, such as disability, illness, or caregiving responsibilities; or</a:t>
            </a:r>
          </a:p>
          <a:p>
            <a:pPr marL="285750" lvl="1" indent="-285750">
              <a:buChar char="•"/>
            </a:pPr>
            <a:r>
              <a:rPr lang="en-US"/>
              <a:t>Significant or unexpected events that preclude the Commissioner’s physical attendance at the meeting.</a:t>
            </a:r>
          </a:p>
          <a:p>
            <a:pPr marL="285750" indent="-285750">
              <a:buChar char="•"/>
            </a:pPr>
            <a:r>
              <a:rPr lang="en-US"/>
              <a:t>The Civic Engagement Commission elects to permit its members the option to claim a Qualifying Disability and participate using remote technology at any meeting of the Civic Engagement Commission, </a:t>
            </a:r>
            <a:r>
              <a:rPr lang="en-US" b="1" i="1"/>
              <a:t>provided </a:t>
            </a:r>
            <a:r>
              <a:rPr lang="en-US"/>
              <a:t>a remote option is generally available at such meeting. </a:t>
            </a:r>
          </a:p>
          <a:p>
            <a:pPr marL="285750" indent="-285750">
              <a:buChar char="•"/>
            </a:pPr>
            <a:r>
              <a:rPr lang="en-US"/>
              <a:t>The Civic Engagement Commission will recognize that a member has a Qualifying Disability, provided such member attests to their status by completing a copy of the form attached hereto, which copy shall remain on file in the Commission’s office. </a:t>
            </a:r>
          </a:p>
          <a:p>
            <a:pPr marL="285750" indent="-285750">
              <a:buChar char="•"/>
            </a:pPr>
            <a:r>
              <a:rPr lang="en-US"/>
              <a:t>Commissioners of the Civic Engagement Commission claiming a Qualifying Disability shall not be required to produce documentation, medical or otherwise, to support their claim.</a:t>
            </a:r>
          </a:p>
        </p:txBody>
      </p:sp>
    </p:spTree>
    <p:extLst>
      <p:ext uri="{BB962C8B-B14F-4D97-AF65-F5344CB8AC3E}">
        <p14:creationId xmlns:p14="http://schemas.microsoft.com/office/powerpoint/2010/main" val="624005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838200" y="2368286"/>
            <a:ext cx="10515600" cy="2121429"/>
          </a:xfrm>
          <a:prstGeom prst="rect">
            <a:avLst/>
          </a:prstGeom>
          <a:noFill/>
          <a:ln>
            <a:noFill/>
          </a:ln>
        </p:spPr>
        <p:txBody>
          <a:bodyPr spcFirstLastPara="1" wrap="square" lIns="91425" tIns="45700" rIns="91425" bIns="45700" anchor="ctr" anchorCtr="0">
            <a:noAutofit/>
          </a:bodyPr>
          <a:lstStyle/>
          <a:p>
            <a:pPr>
              <a:spcAft>
                <a:spcPts val="500"/>
              </a:spcAft>
            </a:pPr>
            <a:r>
              <a:rPr lang="en-US"/>
              <a:t>CEC Resolution</a:t>
            </a:r>
            <a:br>
              <a:rPr lang="en-US"/>
            </a:br>
            <a:r>
              <a:rPr lang="en-US" sz="1400" b="0" i="1"/>
              <a:t>Link: </a:t>
            </a:r>
            <a:r>
              <a:rPr lang="en-US" sz="1400" b="0" i="1">
                <a:hlinkClick r:id="rId3"/>
              </a:rPr>
              <a:t>https://www.nyc.gov/assets/civicengagement/downloads/pdf/meetings/CEC-Amended-Resolution.pdf</a:t>
            </a:r>
            <a:r>
              <a:rPr lang="en-US" sz="1400" b="0" i="1"/>
              <a:t> </a:t>
            </a:r>
            <a:endParaRPr lang="en-US"/>
          </a:p>
        </p:txBody>
      </p:sp>
    </p:spTree>
    <p:extLst>
      <p:ext uri="{BB962C8B-B14F-4D97-AF65-F5344CB8AC3E}">
        <p14:creationId xmlns:p14="http://schemas.microsoft.com/office/powerpoint/2010/main" val="1243251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2" name="TextBox 1">
            <a:extLst>
              <a:ext uri="{FF2B5EF4-FFF2-40B4-BE49-F238E27FC236}">
                <a16:creationId xmlns:a16="http://schemas.microsoft.com/office/drawing/2014/main" id="{2DC9BBB3-791A-9854-8FC2-4C84B6F34B57}"/>
              </a:ext>
            </a:extLst>
          </p:cNvPr>
          <p:cNvSpPr txBox="1"/>
          <p:nvPr/>
        </p:nvSpPr>
        <p:spPr>
          <a:xfrm>
            <a:off x="640839" y="725648"/>
            <a:ext cx="10363199" cy="5755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u="sng">
                <a:latin typeface="Verdana Pro"/>
              </a:rPr>
              <a:t>8) Coordinate with the Chief Democracy Officer or equivalent to develop and implement initiatives to be undertaken pursuant to Executive Order No. 88, dated December 13, 2021; report to the Commission regularly on such initiatives; and respond to the Commission’s comments, if any, in response to such reports. </a:t>
            </a:r>
            <a:endParaRPr lang="en-US" sz="1200" u="sng">
              <a:latin typeface="Verdana Pro"/>
            </a:endParaRPr>
          </a:p>
          <a:p>
            <a:endParaRPr lang="en-US" sz="1600" u="sng">
              <a:latin typeface="Verdana Pro"/>
            </a:endParaRPr>
          </a:p>
          <a:p>
            <a:r>
              <a:rPr lang="en-US" sz="1600" u="sng">
                <a:latin typeface="Verdana Pro"/>
              </a:rPr>
              <a:t>9) Make the final selections among recommended local projects that are the subject of the participatory budgeting process, where the Commission is authorized by the Mayor to make such selections, and report to the Commission on which such local projects were selected to receive funding. </a:t>
            </a:r>
            <a:endParaRPr lang="en-US" sz="1200" u="sng">
              <a:latin typeface="Verdana Pro"/>
            </a:endParaRPr>
          </a:p>
          <a:p>
            <a:endParaRPr lang="en-US" sz="1600" u="sng">
              <a:latin typeface="Verdana Pro"/>
            </a:endParaRPr>
          </a:p>
          <a:p>
            <a:r>
              <a:rPr lang="en-US" sz="1600" u="sng">
                <a:latin typeface="Verdana Pro"/>
              </a:rPr>
              <a:t>10) Implement and report to the Commission on any additional functions or mandates that may be assigned to the Commission and are not otherwise set forth in this resolution. </a:t>
            </a:r>
            <a:endParaRPr lang="en-US" sz="1200">
              <a:latin typeface="Verdana Pro"/>
            </a:endParaRPr>
          </a:p>
          <a:p>
            <a:endParaRPr lang="en-US" sz="1600">
              <a:latin typeface="Verdana Pro"/>
            </a:endParaRPr>
          </a:p>
          <a:p>
            <a:r>
              <a:rPr lang="en-US" sz="1600">
                <a:latin typeface="Verdana Pro"/>
              </a:rPr>
              <a:t>And be it further RESOLVED that the Civic Engagement Commission hereby ratifies and approves actions taken by the Chair prior to the date of adoption of this resolution to recruit and appoint members to the participatory budgeting and language assistance advisory committees established pursuant to section 3202 of the Charter. </a:t>
            </a:r>
            <a:endParaRPr lang="en-US" sz="1200">
              <a:latin typeface="Verdana Pro"/>
            </a:endParaRPr>
          </a:p>
          <a:p>
            <a:endParaRPr lang="en-US" sz="1600">
              <a:latin typeface="Verdana Pro"/>
            </a:endParaRPr>
          </a:p>
          <a:p>
            <a:r>
              <a:rPr lang="en-US" sz="1600">
                <a:latin typeface="Verdana Pro"/>
              </a:rPr>
              <a:t>DATED: 7-25-23 </a:t>
            </a:r>
            <a:endParaRPr lang="en-US" sz="1200">
              <a:latin typeface="Verdana Pro"/>
            </a:endParaRPr>
          </a:p>
          <a:p>
            <a:endParaRPr lang="en-US" sz="1600">
              <a:latin typeface="Verdana Pro"/>
            </a:endParaRPr>
          </a:p>
          <a:p>
            <a:r>
              <a:rPr lang="en-US" sz="1600">
                <a:latin typeface="Verdana Pro"/>
              </a:rPr>
              <a:t>HISTORICAL NOTE: Resolution enacted May 20, 2019; as amended by Amendment 1 dated December 18, 2019; as amended by Amendment 2 dated December 18, 2019; as amended by Amendment 3 dated September 30, 2020; as amended by Amendment 4 dated July 25, 2023.</a:t>
            </a:r>
            <a:endParaRPr lang="en-US" sz="1200">
              <a:latin typeface="Verdana Pro"/>
            </a:endParaRPr>
          </a:p>
        </p:txBody>
      </p:sp>
      <p:sp>
        <p:nvSpPr>
          <p:cNvPr id="3" name="TextBox 2">
            <a:extLst>
              <a:ext uri="{FF2B5EF4-FFF2-40B4-BE49-F238E27FC236}">
                <a16:creationId xmlns:a16="http://schemas.microsoft.com/office/drawing/2014/main" id="{791ED37C-C42E-5DB1-E6DC-1E9E16685277}"/>
              </a:ext>
            </a:extLst>
          </p:cNvPr>
          <p:cNvSpPr txBox="1"/>
          <p:nvPr/>
        </p:nvSpPr>
        <p:spPr>
          <a:xfrm>
            <a:off x="643466" y="355600"/>
            <a:ext cx="63754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t>Resolution of the Civic Engagement Commission:</a:t>
            </a:r>
          </a:p>
        </p:txBody>
      </p:sp>
    </p:spTree>
    <p:extLst>
      <p:ext uri="{BB962C8B-B14F-4D97-AF65-F5344CB8AC3E}">
        <p14:creationId xmlns:p14="http://schemas.microsoft.com/office/powerpoint/2010/main" val="3547223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2" name="TextBox 1">
            <a:extLst>
              <a:ext uri="{FF2B5EF4-FFF2-40B4-BE49-F238E27FC236}">
                <a16:creationId xmlns:a16="http://schemas.microsoft.com/office/drawing/2014/main" id="{2DC9BBB3-791A-9854-8FC2-4C84B6F34B57}"/>
              </a:ext>
            </a:extLst>
          </p:cNvPr>
          <p:cNvSpPr txBox="1"/>
          <p:nvPr/>
        </p:nvSpPr>
        <p:spPr>
          <a:xfrm>
            <a:off x="254001" y="0"/>
            <a:ext cx="1054946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a:t>
            </a:r>
          </a:p>
        </p:txBody>
      </p:sp>
      <p:sp>
        <p:nvSpPr>
          <p:cNvPr id="3" name="Text Placeholder 2">
            <a:extLst>
              <a:ext uri="{FF2B5EF4-FFF2-40B4-BE49-F238E27FC236}">
                <a16:creationId xmlns:a16="http://schemas.microsoft.com/office/drawing/2014/main" id="{B8578BD8-3A0A-013C-DF14-5A6F7D19B2C4}"/>
              </a:ext>
            </a:extLst>
          </p:cNvPr>
          <p:cNvSpPr>
            <a:spLocks noGrp="1"/>
          </p:cNvSpPr>
          <p:nvPr>
            <p:ph type="body" idx="1"/>
          </p:nvPr>
        </p:nvSpPr>
        <p:spPr>
          <a:xfrm>
            <a:off x="792084" y="1773338"/>
            <a:ext cx="11242221" cy="4285485"/>
          </a:xfrm>
        </p:spPr>
        <p:txBody>
          <a:bodyPr/>
          <a:lstStyle/>
          <a:p>
            <a:pPr marL="228600" indent="0"/>
            <a:r>
              <a:rPr lang="en-US" sz="1600"/>
              <a:t>(a) </a:t>
            </a:r>
            <a:r>
              <a:rPr lang="en-US" sz="1600">
                <a:highlight>
                  <a:srgbClr val="FFFF00"/>
                </a:highlight>
              </a:rPr>
              <a:t>The Commission will tabulate the total number of votes cast for each local project. </a:t>
            </a:r>
            <a:r>
              <a:rPr lang="en-US" sz="1600"/>
              <a:t>(b) </a:t>
            </a:r>
            <a:r>
              <a:rPr lang="en-US" sz="1600">
                <a:highlight>
                  <a:srgbClr val="FFFF00"/>
                </a:highlight>
              </a:rPr>
              <a:t>The Commission retains the final authority to select which local projects that were placed on the borough ballots receive funding from the Commission. 1. In making such selection, the Commission must consider which local projects received the largest number of votes in each borough and the factors identified in section 2-06.</a:t>
            </a:r>
            <a:r>
              <a:rPr lang="en-US" sz="1600"/>
              <a:t> 2. For a local project that requires the use of city personnel or property or the substantial participation or cooperation of one or more city agencies, the Commission shall obtain the concurrence of the affected agency or agencies before making a final determination to select such local project. For a local project that relates to an area of expertise of a city agency, the Commission will inform such agency of such project’s selection. (c) The aggregate cost of all local projects selected by the Commission for funding shall not exceed the total amounts appropriated for local projects.</a:t>
            </a:r>
          </a:p>
          <a:p>
            <a:pPr marL="228600" indent="0"/>
            <a:r>
              <a:rPr lang="en-US" sz="1600"/>
              <a:t>Full text of final rule can be downloaded from our website </a:t>
            </a:r>
            <a:r>
              <a:rPr lang="en-US" sz="1600">
                <a:hlinkClick r:id="" action="ppaction://noaction"/>
              </a:rPr>
              <a:t>hearings section: </a:t>
            </a:r>
            <a:r>
              <a:rPr lang="en-US" sz="1600" i="1">
                <a:hlinkClick r:id="" action="ppaction://noaction"/>
              </a:rPr>
              <a:t>nyc.gov/</a:t>
            </a:r>
            <a:r>
              <a:rPr lang="en-US" sz="1600" i="1" err="1">
                <a:hlinkClick r:id="" action="ppaction://noaction"/>
              </a:rPr>
              <a:t>cec</a:t>
            </a:r>
            <a:r>
              <a:rPr lang="en-US" sz="1600" i="1">
                <a:hlinkClick r:id="" action="ppaction://noaction"/>
              </a:rPr>
              <a:t> </a:t>
            </a:r>
            <a:endParaRPr lang="en-US" i="1" err="1"/>
          </a:p>
        </p:txBody>
      </p:sp>
      <p:sp>
        <p:nvSpPr>
          <p:cNvPr id="4" name="Text Placeholder 3">
            <a:extLst>
              <a:ext uri="{FF2B5EF4-FFF2-40B4-BE49-F238E27FC236}">
                <a16:creationId xmlns:a16="http://schemas.microsoft.com/office/drawing/2014/main" id="{F9482EC5-0B88-6BFC-5DAC-E95B11AF35A2}"/>
              </a:ext>
            </a:extLst>
          </p:cNvPr>
          <p:cNvSpPr>
            <a:spLocks noGrp="1"/>
          </p:cNvSpPr>
          <p:nvPr>
            <p:ph type="body" idx="2"/>
          </p:nvPr>
        </p:nvSpPr>
        <p:spPr>
          <a:xfrm>
            <a:off x="1611663" y="865778"/>
            <a:ext cx="8550556" cy="852649"/>
          </a:xfrm>
        </p:spPr>
        <p:txBody>
          <a:bodyPr/>
          <a:lstStyle/>
          <a:p>
            <a:r>
              <a:rPr lang="en-US"/>
              <a:t>Approved PB Rule for Context</a:t>
            </a:r>
          </a:p>
        </p:txBody>
      </p:sp>
    </p:spTree>
  </p:cSld>
  <p:clrMapOvr>
    <a:masterClrMapping/>
  </p:clrMapOvr>
</p:sld>
</file>

<file path=ppt/theme/theme1.xml><?xml version="1.0" encoding="utf-8"?>
<a:theme xmlns:a="http://schemas.openxmlformats.org/drawingml/2006/main" name="Office Theme">
  <a:themeElements>
    <a:clrScheme name="CEC">
      <a:dk1>
        <a:srgbClr val="000000"/>
      </a:dk1>
      <a:lt1>
        <a:srgbClr val="FFFFFF"/>
      </a:lt1>
      <a:dk2>
        <a:srgbClr val="44546A"/>
      </a:dk2>
      <a:lt2>
        <a:srgbClr val="E7E6E6"/>
      </a:lt2>
      <a:accent1>
        <a:srgbClr val="FFD700"/>
      </a:accent1>
      <a:accent2>
        <a:srgbClr val="81C738"/>
      </a:accent2>
      <a:accent3>
        <a:srgbClr val="2FA3EB"/>
      </a:accent3>
      <a:accent4>
        <a:srgbClr val="7D4196"/>
      </a:accent4>
      <a:accent5>
        <a:srgbClr val="EB5089"/>
      </a:accent5>
      <a:accent6>
        <a:srgbClr val="4D4D4D"/>
      </a:accent6>
      <a:hlink>
        <a:srgbClr val="7D4196"/>
      </a:hlink>
      <a:folHlink>
        <a:srgbClr val="7D41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dc6187f-e4aa-46b7-9732-28d6a1caf29e">
      <Terms xmlns="http://schemas.microsoft.com/office/infopath/2007/PartnerControls"/>
    </lcf76f155ced4ddcb4097134ff3c332f>
    <TaxCatchAll xmlns="fa81217d-6fdb-47a7-94df-6c8b42b4e891" xsi:nil="true"/>
    <SharedWithUsers xmlns="fa81217d-6fdb-47a7-94df-6c8b42b4e891">
      <UserInfo>
        <DisplayName>Tan-Velez, Sara (Consultant)</DisplayName>
        <AccountId>521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CCC3D924FC5B4CA53DC44B4D1D5477" ma:contentTypeVersion="17" ma:contentTypeDescription="Create a new document." ma:contentTypeScope="" ma:versionID="ba40a129f55842c8681ddacb7bd8e492">
  <xsd:schema xmlns:xsd="http://www.w3.org/2001/XMLSchema" xmlns:xs="http://www.w3.org/2001/XMLSchema" xmlns:p="http://schemas.microsoft.com/office/2006/metadata/properties" xmlns:ns2="7dc6187f-e4aa-46b7-9732-28d6a1caf29e" xmlns:ns3="fa81217d-6fdb-47a7-94df-6c8b42b4e891" targetNamespace="http://schemas.microsoft.com/office/2006/metadata/properties" ma:root="true" ma:fieldsID="991b1a45b3912e9d3ce0a32d838b62be" ns2:_="" ns3:_="">
    <xsd:import namespace="7dc6187f-e4aa-46b7-9732-28d6a1caf29e"/>
    <xsd:import namespace="fa81217d-6fdb-47a7-94df-6c8b42b4e8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3:TaxCatchAll" minOccurs="0"/>
                <xsd:element ref="ns2:lcf76f155ced4ddcb4097134ff3c332f"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c6187f-e4aa-46b7-9732-28d6a1caf2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710a08c-ad05-47cc-9fd1-24772369582b"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81217d-6fdb-47a7-94df-6c8b42b4e89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c4eb99d-53d4-441b-968b-e91d919fc1fe}" ma:internalName="TaxCatchAll" ma:showField="CatchAllData" ma:web="fa81217d-6fdb-47a7-94df-6c8b42b4e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620B60-E95A-4B7C-8E0A-7921F7BCA94E}">
  <ds:schemaRefs>
    <ds:schemaRef ds:uri="7dc6187f-e4aa-46b7-9732-28d6a1caf29e"/>
    <ds:schemaRef ds:uri="fa81217d-6fdb-47a7-94df-6c8b42b4e89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53ACA79-FDA6-45EE-921B-66E4073F132B}">
  <ds:schemaRefs>
    <ds:schemaRef ds:uri="7dc6187f-e4aa-46b7-9732-28d6a1caf29e"/>
    <ds:schemaRef ds:uri="fa81217d-6fdb-47a7-94df-6c8b42b4e89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660D343-3F29-4457-9E1B-3F56FD3022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56</Slides>
  <Notes>35</Notes>
  <HiddenSlides>0</HiddenSlide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Public Meeting   October 23, 2023</vt:lpstr>
      <vt:lpstr>PowerPoint Presentation</vt:lpstr>
      <vt:lpstr>PowerPoint Presentation</vt:lpstr>
      <vt:lpstr>Approval of Meeting Minutes</vt:lpstr>
      <vt:lpstr>Proposed Resolution Authorizing the Use of Remote Technology  </vt:lpstr>
      <vt:lpstr>PowerPoint Presentation</vt:lpstr>
      <vt:lpstr>CEC Resolution Link: https://www.nyc.gov/assets/civicengagement/downloads/pdf/meetings/CEC-Amended-Resolution.pdf </vt:lpstr>
      <vt:lpstr>PowerPoint Presentation</vt:lpstr>
      <vt:lpstr>PowerPoint Presentation</vt:lpstr>
      <vt:lpstr>Discussion &amp; Vote</vt:lpstr>
      <vt:lpstr>CEC Annual Report</vt:lpstr>
      <vt:lpstr>Charter Specific Reporting Requirements</vt:lpstr>
      <vt:lpstr>PowerPoint Presentation</vt:lpstr>
      <vt:lpstr>Participatory Budgeting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Poll Site Language Assistance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Partnerships</vt:lpstr>
      <vt:lpstr>PowerPoint Presentation</vt:lpstr>
      <vt:lpstr>Discussion &amp; Vote</vt:lpstr>
      <vt:lpstr>Program Updates</vt:lpstr>
      <vt:lpstr>Participatory Budgeting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Poll Site Language Assistance</vt:lpstr>
      <vt:lpstr>PowerPoint Presentation</vt:lpstr>
      <vt:lpstr>PowerPoint Presentation</vt:lpstr>
      <vt:lpstr>PowerPoint Presentation</vt:lpstr>
      <vt:lpstr>PowerPoint Presentation</vt:lpstr>
      <vt:lpstr>Next Meeting Date</vt:lpstr>
      <vt:lpstr>Public Comment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July</dc:title>
  <cp:revision>2</cp:revision>
  <dcterms:modified xsi:type="dcterms:W3CDTF">2023-11-01T16:09:59Z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0x01010047CCC3D924FC5B4CA53DC44B4D1D5477</vt:lpwstr>
  </property>
  <property fmtid="{D5CDD505-2E9C-101B-9397-08002B2CF9AE}" pid="3" name="MediaServiceImageTags">
    <vt:lpwstr/>
  </property>
</Properties>
</file>