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8" r:id="rId4"/>
    <p:sldMasterId id="2147483703" r:id="rId5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2192000" cy="6858000"/>
  <p:notesSz cx="7010400" cy="92964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Gill Sans" panose="020B0604020202020204" charset="0"/>
      <p:regular r:id="rId43"/>
      <p:bold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nvjhME0p8w6jtscyPW7Beag6H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7" name="Google Shape;3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a0bffe40c6_18_155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31" name="Google Shape;431;g2a0bffe40c6_18_1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a151c0d01d_1_5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36" name="Google Shape;436;g2a151c0d01d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983f95e31_1_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4" name="Google Shape;444;g2b983f95e3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a0bffe40c6_18_65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54" name="Google Shape;454;g2a0bffe40c6_18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a0bffe40c6_18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2a0bffe40c6_18_85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60" name="Google Shape;460;g2a0bffe40c6_18_85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a0bffe40c6_2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g2a0bffe40c6_26_1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88" name="Google Shape;488;g2a0bffe40c6_26_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ba100c96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g2bba100c965_1_1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14" name="Google Shape;514;g2bba100c965_1_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f2078b14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f2078b14ed_1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2" name="Google Shape;522;g1f2078b14ed_1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bb4ff7970e_0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8" name="Google Shape;528;g2bb4ff7970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b5d43c5cd_6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bb5d43c5cd_6_50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37" name="Google Shape;537;g2bb5d43c5cd_6_50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057c19e2e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g2a057c19e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b5d43c5cd_6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bb5d43c5cd_6_52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47" name="Google Shape;547;g2bb5d43c5cd_6_5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bb5d43c5cd_6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bb5d43c5cd_6_49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55" name="Google Shape;555;g2bb5d43c5cd_6_49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bb5d43c5cd_6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bb5d43c5cd_6_22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Civic Engagement is a spectrum from low touch to high touch, or individual to collective actions. </a:t>
            </a:r>
            <a:endParaRPr/>
          </a:p>
        </p:txBody>
      </p:sp>
      <p:sp>
        <p:nvSpPr>
          <p:cNvPr id="563" name="Google Shape;563;g2bb5d43c5cd_6_2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bb5d43c5cd_6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bb5d43c5cd_6_3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Civic Engagement consists of all the ways that people use their power to seek justice for their community. Why? Because of their love for the community.</a:t>
            </a:r>
            <a:endParaRPr/>
          </a:p>
        </p:txBody>
      </p:sp>
      <p:sp>
        <p:nvSpPr>
          <p:cNvPr id="625" name="Google Shape;625;g2bb5d43c5cd_6_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bb01b62fe2_1_7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34" name="Google Shape;634;g2bb01b62fe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bb01b62fe2_1_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42" name="Google Shape;642;g2bb01b62fe2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bb01b62fe2_1_1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51" name="Google Shape;651;g2bb01b62fe2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bb4ff7970e_0_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63" name="Google Shape;663;g2bb4ff7970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b01b62fe2_1_1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73" name="Google Shape;673;g2bb01b62fe2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f2078b14ed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f2078b14ed_1_3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82" name="Google Shape;682;g1f2078b14ed_1_3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bb4ff7970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bb4ff7970e_0_10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89" name="Google Shape;689;g2bb4ff7970e_0_10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f2078b14ed_9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95" name="Google Shape;695;g1f2078b14ed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bb5d43c5cd_0_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00" name="Google Shape;700;g2bb5d43c5c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a057c19e2e_0_2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g2a057c19e2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0bffe40c6_18_73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2" name="Google Shape;402;g2a0bffe40c6_18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a151c0d01d_1_2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7" name="Google Shape;407;g2a151c0d01d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a151c0d01d_1_3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sz="15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3" name="Google Shape;413;g2a151c0d01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6915be57be_1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sz="15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g26915be57be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a151c0d01d_1_3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25" name="Google Shape;425;g2a151c0d01d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/>
          <p:nvPr/>
        </p:nvSpPr>
        <p:spPr>
          <a:xfrm>
            <a:off x="8169105" y="672122"/>
            <a:ext cx="959700" cy="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ctrTitle"/>
          </p:nvPr>
        </p:nvSpPr>
        <p:spPr>
          <a:xfrm>
            <a:off x="8051538" y="909505"/>
            <a:ext cx="36570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2968" y="5220155"/>
            <a:ext cx="2931888" cy="86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3478" y="4365130"/>
            <a:ext cx="2725318" cy="8795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 txBox="1"/>
          <p:nvPr/>
        </p:nvSpPr>
        <p:spPr>
          <a:xfrm>
            <a:off x="8106045" y="6173058"/>
            <a:ext cx="31845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8;p13"/>
          <p:cNvSpPr>
            <a:spLocks noGrp="1"/>
          </p:cNvSpPr>
          <p:nvPr>
            <p:ph type="pic" idx="2"/>
          </p:nvPr>
        </p:nvSpPr>
        <p:spPr>
          <a:xfrm>
            <a:off x="483326" y="390974"/>
            <a:ext cx="6936300" cy="607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0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0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0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5" name="Google Shape;65;p20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Bullets">
  <p:cSld name="Image Left Bulle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1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2" name="Google Shape;72;p21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0bffe40c6_10_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adient">
  <p:cSld name="Section Header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a0bffe40c6_18_1567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g2a0bffe40c6_18_15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5747" y="6137395"/>
            <a:ext cx="956894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0bffe40c6_18_1575"/>
          <p:cNvSpPr/>
          <p:nvPr/>
        </p:nvSpPr>
        <p:spPr>
          <a:xfrm>
            <a:off x="1951192" y="787513"/>
            <a:ext cx="959700" cy="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a0bffe40c6_18_1575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a0bffe40c6_18_1575"/>
          <p:cNvSpPr txBox="1">
            <a:spLocks noGrp="1"/>
          </p:cNvSpPr>
          <p:nvPr>
            <p:ph type="body" idx="1"/>
          </p:nvPr>
        </p:nvSpPr>
        <p:spPr>
          <a:xfrm>
            <a:off x="1814513" y="2245970"/>
            <a:ext cx="8020500" cy="3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g2a0bffe40c6_18_1575"/>
          <p:cNvSpPr txBox="1">
            <a:spLocks noGrp="1"/>
          </p:cNvSpPr>
          <p:nvPr>
            <p:ph type="body" idx="2"/>
          </p:nvPr>
        </p:nvSpPr>
        <p:spPr>
          <a:xfrm>
            <a:off x="1804574" y="923651"/>
            <a:ext cx="80202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g2a0bffe40c6_18_15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a0bffe40c6_18_1559"/>
          <p:cNvSpPr/>
          <p:nvPr/>
        </p:nvSpPr>
        <p:spPr>
          <a:xfrm>
            <a:off x="8169105" y="672122"/>
            <a:ext cx="959700" cy="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a0bffe40c6_18_1559"/>
          <p:cNvSpPr txBox="1">
            <a:spLocks noGrp="1"/>
          </p:cNvSpPr>
          <p:nvPr>
            <p:ph type="ctrTitle"/>
          </p:nvPr>
        </p:nvSpPr>
        <p:spPr>
          <a:xfrm>
            <a:off x="8051538" y="909505"/>
            <a:ext cx="36570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a0bffe40c6_18_1559"/>
          <p:cNvSpPr txBox="1"/>
          <p:nvPr/>
        </p:nvSpPr>
        <p:spPr>
          <a:xfrm>
            <a:off x="8564141" y="6173058"/>
            <a:ext cx="263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g2a0bffe40c6_18_1559"/>
          <p:cNvSpPr>
            <a:spLocks noGrp="1"/>
          </p:cNvSpPr>
          <p:nvPr>
            <p:ph type="pic" idx="2"/>
          </p:nvPr>
        </p:nvSpPr>
        <p:spPr>
          <a:xfrm>
            <a:off x="483326" y="390974"/>
            <a:ext cx="6936300" cy="607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cxnSp>
        <p:nvCxnSpPr>
          <p:cNvPr id="92" name="Google Shape;92;g2a0bffe40c6_18_1559"/>
          <p:cNvCxnSpPr/>
          <p:nvPr/>
        </p:nvCxnSpPr>
        <p:spPr>
          <a:xfrm>
            <a:off x="9495691" y="5122985"/>
            <a:ext cx="0" cy="715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g2a0bffe40c6_18_15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2001" y="5033537"/>
            <a:ext cx="142875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a0bffe40c6_18_15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4216" y="5021815"/>
            <a:ext cx="2352262" cy="93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Solid">
  <p:cSld name="Section Header Solid">
    <p:bg>
      <p:bgPr>
        <a:solidFill>
          <a:schemeClr val="accent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0bffe40c6_18_1570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g2a0bffe40c6_18_15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bg>
      <p:bgPr>
        <a:solidFill>
          <a:schemeClr val="accent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0bffe40c6_18_1573"/>
          <p:cNvSpPr>
            <a:spLocks noGrp="1"/>
          </p:cNvSpPr>
          <p:nvPr>
            <p:ph type="pic" idx="2"/>
          </p:nvPr>
        </p:nvSpPr>
        <p:spPr>
          <a:xfrm>
            <a:off x="149225" y="138113"/>
            <a:ext cx="11876100" cy="65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0bffe40c6_18_1581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g2a0bffe40c6_18_15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0bffe40c6_18_1584"/>
          <p:cNvSpPr/>
          <p:nvPr/>
        </p:nvSpPr>
        <p:spPr>
          <a:xfrm>
            <a:off x="0" y="0"/>
            <a:ext cx="4755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a0bffe40c6_18_1584"/>
          <p:cNvSpPr txBox="1">
            <a:spLocks noGrp="1"/>
          </p:cNvSpPr>
          <p:nvPr>
            <p:ph type="ctrTitle"/>
          </p:nvPr>
        </p:nvSpPr>
        <p:spPr>
          <a:xfrm>
            <a:off x="652677" y="1386330"/>
            <a:ext cx="3514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a0bffe40c6_18_1584"/>
          <p:cNvSpPr/>
          <p:nvPr/>
        </p:nvSpPr>
        <p:spPr>
          <a:xfrm>
            <a:off x="5355772" y="1188720"/>
            <a:ext cx="979800" cy="979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a0bffe40c6_18_1584"/>
          <p:cNvSpPr/>
          <p:nvPr/>
        </p:nvSpPr>
        <p:spPr>
          <a:xfrm>
            <a:off x="5403670" y="2939143"/>
            <a:ext cx="979800" cy="979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a0bffe40c6_18_1584"/>
          <p:cNvSpPr/>
          <p:nvPr/>
        </p:nvSpPr>
        <p:spPr>
          <a:xfrm>
            <a:off x="5403670" y="4689566"/>
            <a:ext cx="979800" cy="979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2a0bffe40c6_18_1584"/>
          <p:cNvSpPr txBox="1">
            <a:spLocks noGrp="1"/>
          </p:cNvSpPr>
          <p:nvPr>
            <p:ph type="body" idx="1"/>
          </p:nvPr>
        </p:nvSpPr>
        <p:spPr>
          <a:xfrm>
            <a:off x="6643688" y="1188719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2a0bffe40c6_18_1584"/>
          <p:cNvSpPr txBox="1">
            <a:spLocks noGrp="1"/>
          </p:cNvSpPr>
          <p:nvPr>
            <p:ph type="body" idx="2"/>
          </p:nvPr>
        </p:nvSpPr>
        <p:spPr>
          <a:xfrm>
            <a:off x="6634202" y="2914738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2a0bffe40c6_18_1584"/>
          <p:cNvSpPr txBox="1">
            <a:spLocks noGrp="1"/>
          </p:cNvSpPr>
          <p:nvPr>
            <p:ph type="body" idx="3"/>
          </p:nvPr>
        </p:nvSpPr>
        <p:spPr>
          <a:xfrm>
            <a:off x="6612935" y="4651390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2" name="Google Shape;112;g2a0bffe40c6_18_15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8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0bffe40c6_18_1594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a0bffe40c6_18_1594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a0bffe40c6_18_1594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2a0bffe40c6_18_1594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18" name="Google Shape;118;g2a0bffe40c6_18_1594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g2a0bffe40c6_18_15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Bullets">
  <p:cSld name="Image Left Bulle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0bffe40c6_18_1601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a0bffe40c6_18_1601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a0bffe40c6_18_1601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2a0bffe40c6_18_1601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5" name="Google Shape;125;g2a0bffe40c6_18_1601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g2a0bffe40c6_18_16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0bffe40c6_18_1608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2a0bffe40c6_18_1608"/>
          <p:cNvSpPr/>
          <p:nvPr/>
        </p:nvSpPr>
        <p:spPr>
          <a:xfrm>
            <a:off x="1123428" y="767065"/>
            <a:ext cx="959700" cy="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a0bffe40c6_18_1608"/>
          <p:cNvSpPr txBox="1">
            <a:spLocks noGrp="1"/>
          </p:cNvSpPr>
          <p:nvPr>
            <p:ph type="body" idx="1"/>
          </p:nvPr>
        </p:nvSpPr>
        <p:spPr>
          <a:xfrm>
            <a:off x="1006468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2a0bffe40c6_18_1608"/>
          <p:cNvSpPr>
            <a:spLocks noGrp="1"/>
          </p:cNvSpPr>
          <p:nvPr>
            <p:ph type="pic" idx="2"/>
          </p:nvPr>
        </p:nvSpPr>
        <p:spPr>
          <a:xfrm>
            <a:off x="6882791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32" name="Google Shape;132;g2a0bffe40c6_18_1608"/>
          <p:cNvSpPr txBox="1">
            <a:spLocks noGrp="1"/>
          </p:cNvSpPr>
          <p:nvPr>
            <p:ph type="body" idx="3"/>
          </p:nvPr>
        </p:nvSpPr>
        <p:spPr>
          <a:xfrm>
            <a:off x="972335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" name="Google Shape;133;g2a0bffe40c6_18_16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5748" y="6137395"/>
            <a:ext cx="956889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2a0bffe40c6_18_1615"/>
          <p:cNvGrpSpPr/>
          <p:nvPr/>
        </p:nvGrpSpPr>
        <p:grpSpPr>
          <a:xfrm>
            <a:off x="2824307" y="3457723"/>
            <a:ext cx="6584979" cy="1303296"/>
            <a:chOff x="3532486" y="4866290"/>
            <a:chExt cx="4726514" cy="935469"/>
          </a:xfrm>
        </p:grpSpPr>
        <p:pic>
          <p:nvPicPr>
            <p:cNvPr id="136" name="Google Shape;136;g2a0bffe40c6_18_16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7112" y="4866290"/>
              <a:ext cx="2931888" cy="865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a0bffe40c6_18_16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32486" y="4936425"/>
              <a:ext cx="1645351" cy="865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g2a0bffe40c6_18_1615"/>
          <p:cNvSpPr txBox="1"/>
          <p:nvPr/>
        </p:nvSpPr>
        <p:spPr>
          <a:xfrm>
            <a:off x="4503683" y="4877457"/>
            <a:ext cx="31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g2a0bffe40c6_18_1615"/>
          <p:cNvSpPr txBox="1">
            <a:spLocks noGrp="1"/>
          </p:cNvSpPr>
          <p:nvPr>
            <p:ph type="title"/>
          </p:nvPr>
        </p:nvSpPr>
        <p:spPr>
          <a:xfrm>
            <a:off x="838200" y="20107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adient">
  <p:cSld name="Section Header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0bffe40c6_18_670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2a0bffe40c6_18_6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0bffe40c6_18_680"/>
          <p:cNvSpPr/>
          <p:nvPr/>
        </p:nvSpPr>
        <p:spPr>
          <a:xfrm>
            <a:off x="1951192" y="787513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a0bffe40c6_18_680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a0bffe40c6_18_680"/>
          <p:cNvSpPr txBox="1">
            <a:spLocks noGrp="1"/>
          </p:cNvSpPr>
          <p:nvPr>
            <p:ph type="body" idx="1"/>
          </p:nvPr>
        </p:nvSpPr>
        <p:spPr>
          <a:xfrm>
            <a:off x="1814513" y="2245970"/>
            <a:ext cx="8020500" cy="3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a0bffe40c6_18_680"/>
          <p:cNvSpPr txBox="1">
            <a:spLocks noGrp="1"/>
          </p:cNvSpPr>
          <p:nvPr>
            <p:ph type="body" idx="2"/>
          </p:nvPr>
        </p:nvSpPr>
        <p:spPr>
          <a:xfrm>
            <a:off x="1804574" y="923651"/>
            <a:ext cx="80202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1" name="Google Shape;151;g2a0bffe40c6_18_6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0bffe40c6_18_661"/>
          <p:cNvSpPr/>
          <p:nvPr/>
        </p:nvSpPr>
        <p:spPr>
          <a:xfrm>
            <a:off x="8169105" y="672122"/>
            <a:ext cx="959700" cy="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2a0bffe40c6_18_661"/>
          <p:cNvSpPr txBox="1">
            <a:spLocks noGrp="1"/>
          </p:cNvSpPr>
          <p:nvPr>
            <p:ph type="ctrTitle"/>
          </p:nvPr>
        </p:nvSpPr>
        <p:spPr>
          <a:xfrm>
            <a:off x="8051538" y="909505"/>
            <a:ext cx="36570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a0bffe40c6_18_661"/>
          <p:cNvSpPr txBox="1"/>
          <p:nvPr/>
        </p:nvSpPr>
        <p:spPr>
          <a:xfrm>
            <a:off x="8564141" y="6173058"/>
            <a:ext cx="263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g2a0bffe40c6_18_661"/>
          <p:cNvSpPr>
            <a:spLocks noGrp="1"/>
          </p:cNvSpPr>
          <p:nvPr>
            <p:ph type="pic" idx="2"/>
          </p:nvPr>
        </p:nvSpPr>
        <p:spPr>
          <a:xfrm>
            <a:off x="483326" y="390974"/>
            <a:ext cx="6936300" cy="607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57" name="Google Shape;157;g2a0bffe40c6_18_661"/>
          <p:cNvGrpSpPr/>
          <p:nvPr/>
        </p:nvGrpSpPr>
        <p:grpSpPr>
          <a:xfrm>
            <a:off x="7902001" y="5033537"/>
            <a:ext cx="3830118" cy="914958"/>
            <a:chOff x="7948893" y="5033537"/>
            <a:chExt cx="3830118" cy="914958"/>
          </a:xfrm>
        </p:grpSpPr>
        <p:pic>
          <p:nvPicPr>
            <p:cNvPr id="158" name="Google Shape;158;g2a0bffe40c6_18_6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84897" y="5047391"/>
              <a:ext cx="2094114" cy="9011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" name="Google Shape;159;g2a0bffe40c6_18_661"/>
            <p:cNvCxnSpPr/>
            <p:nvPr/>
          </p:nvCxnSpPr>
          <p:spPr>
            <a:xfrm>
              <a:off x="9542583" y="5122985"/>
              <a:ext cx="0" cy="715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60" name="Google Shape;160;g2a0bffe40c6_18_6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8893" y="5033537"/>
              <a:ext cx="1428750" cy="901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0bffe40c6_18_673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a0bffe40c6_18_673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a0bffe40c6_18_673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g2a0bffe40c6_18_673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6" name="Google Shape;166;g2a0bffe40c6_18_673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" name="Google Shape;167;g2a0bffe40c6_18_6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0bffe40c6_18_686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2a0bffe40c6_18_686"/>
          <p:cNvSpPr/>
          <p:nvPr/>
        </p:nvSpPr>
        <p:spPr>
          <a:xfrm>
            <a:off x="1123428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2a0bffe40c6_18_686"/>
          <p:cNvSpPr txBox="1">
            <a:spLocks noGrp="1"/>
          </p:cNvSpPr>
          <p:nvPr>
            <p:ph type="body" idx="1"/>
          </p:nvPr>
        </p:nvSpPr>
        <p:spPr>
          <a:xfrm>
            <a:off x="1006468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g2a0bffe40c6_18_686"/>
          <p:cNvSpPr>
            <a:spLocks noGrp="1"/>
          </p:cNvSpPr>
          <p:nvPr>
            <p:ph type="pic" idx="2"/>
          </p:nvPr>
        </p:nvSpPr>
        <p:spPr>
          <a:xfrm>
            <a:off x="6882791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3" name="Google Shape;173;g2a0bffe40c6_18_686"/>
          <p:cNvSpPr txBox="1">
            <a:spLocks noGrp="1"/>
          </p:cNvSpPr>
          <p:nvPr>
            <p:ph type="body" idx="3"/>
          </p:nvPr>
        </p:nvSpPr>
        <p:spPr>
          <a:xfrm>
            <a:off x="972335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g2a0bffe40c6_18_6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g2a0bffe40c6_18_693"/>
          <p:cNvGrpSpPr/>
          <p:nvPr/>
        </p:nvGrpSpPr>
        <p:grpSpPr>
          <a:xfrm>
            <a:off x="2824307" y="3457723"/>
            <a:ext cx="6584979" cy="1303296"/>
            <a:chOff x="3532486" y="4866290"/>
            <a:chExt cx="4726514" cy="935469"/>
          </a:xfrm>
        </p:grpSpPr>
        <p:pic>
          <p:nvPicPr>
            <p:cNvPr id="177" name="Google Shape;177;g2a0bffe40c6_18_6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7112" y="4866290"/>
              <a:ext cx="2931888" cy="865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g2a0bffe40c6_18_69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32486" y="4936425"/>
              <a:ext cx="1645351" cy="865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g2a0bffe40c6_18_693"/>
          <p:cNvSpPr txBox="1"/>
          <p:nvPr/>
        </p:nvSpPr>
        <p:spPr>
          <a:xfrm>
            <a:off x="4503683" y="4877457"/>
            <a:ext cx="31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g2a0bffe40c6_18_693"/>
          <p:cNvSpPr txBox="1">
            <a:spLocks noGrp="1"/>
          </p:cNvSpPr>
          <p:nvPr>
            <p:ph type="title"/>
          </p:nvPr>
        </p:nvSpPr>
        <p:spPr>
          <a:xfrm>
            <a:off x="838200" y="20107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adient">
  <p:cSld name="Section Header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0bffe40c6_18_699"/>
          <p:cNvSpPr/>
          <p:nvPr/>
        </p:nvSpPr>
        <p:spPr>
          <a:xfrm>
            <a:off x="0" y="0"/>
            <a:ext cx="4755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a0bffe40c6_18_699"/>
          <p:cNvSpPr txBox="1">
            <a:spLocks noGrp="1"/>
          </p:cNvSpPr>
          <p:nvPr>
            <p:ph type="ctrTitle"/>
          </p:nvPr>
        </p:nvSpPr>
        <p:spPr>
          <a:xfrm>
            <a:off x="652677" y="1386330"/>
            <a:ext cx="3514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2a0bffe40c6_18_699"/>
          <p:cNvSpPr/>
          <p:nvPr/>
        </p:nvSpPr>
        <p:spPr>
          <a:xfrm>
            <a:off x="5355772" y="1188720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a0bffe40c6_18_699"/>
          <p:cNvSpPr/>
          <p:nvPr/>
        </p:nvSpPr>
        <p:spPr>
          <a:xfrm>
            <a:off x="5403670" y="2939143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a0bffe40c6_18_699"/>
          <p:cNvSpPr/>
          <p:nvPr/>
        </p:nvSpPr>
        <p:spPr>
          <a:xfrm>
            <a:off x="5403670" y="4689566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a0bffe40c6_18_699"/>
          <p:cNvSpPr txBox="1">
            <a:spLocks noGrp="1"/>
          </p:cNvSpPr>
          <p:nvPr>
            <p:ph type="body" idx="1"/>
          </p:nvPr>
        </p:nvSpPr>
        <p:spPr>
          <a:xfrm>
            <a:off x="6643688" y="1188719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g2a0bffe40c6_18_699"/>
          <p:cNvSpPr txBox="1">
            <a:spLocks noGrp="1"/>
          </p:cNvSpPr>
          <p:nvPr>
            <p:ph type="body" idx="2"/>
          </p:nvPr>
        </p:nvSpPr>
        <p:spPr>
          <a:xfrm>
            <a:off x="6634202" y="2914738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g2a0bffe40c6_18_699"/>
          <p:cNvSpPr txBox="1">
            <a:spLocks noGrp="1"/>
          </p:cNvSpPr>
          <p:nvPr>
            <p:ph type="body" idx="3"/>
          </p:nvPr>
        </p:nvSpPr>
        <p:spPr>
          <a:xfrm>
            <a:off x="6612935" y="4651390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0" name="Google Shape;190;g2a0bffe40c6_18_6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0bffe40c6_18_709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2a0bffe40c6_18_7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Solid">
  <p:cSld name="Section Header Solid">
    <p:bg>
      <p:bgPr>
        <a:solidFill>
          <a:schemeClr val="accen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0bffe40c6_18_712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g2a0bffe40c6_18_7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bg>
      <p:bgPr>
        <a:solidFill>
          <a:schemeClr val="accent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0bffe40c6_18_715"/>
          <p:cNvSpPr>
            <a:spLocks noGrp="1"/>
          </p:cNvSpPr>
          <p:nvPr>
            <p:ph type="pic" idx="2"/>
          </p:nvPr>
        </p:nvSpPr>
        <p:spPr>
          <a:xfrm>
            <a:off x="149225" y="138113"/>
            <a:ext cx="11876100" cy="65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Bullets">
  <p:cSld name="Image Left Bullet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0bffe40c6_18_717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2a0bffe40c6_18_717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a0bffe40c6_18_717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g2a0bffe40c6_18_717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04" name="Google Shape;204;g2a0bffe40c6_18_717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5" name="Google Shape;205;g2a0bffe40c6_18_7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0bffe40c6_18_7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g2a0bffe40c6_18_7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g2a0bffe40c6_18_7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0bffe40c6_18_728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2a0bffe40c6_18_728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1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g2a0bffe40c6_18_728"/>
          <p:cNvSpPr txBox="1">
            <a:spLocks noGrp="1"/>
          </p:cNvSpPr>
          <p:nvPr>
            <p:ph type="body" idx="2"/>
          </p:nvPr>
        </p:nvSpPr>
        <p:spPr>
          <a:xfrm>
            <a:off x="6443200" y="1633633"/>
            <a:ext cx="53331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4" name="Google Shape;214;g2a0bffe40c6_18_7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0bffe40c6_18_73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17" name="Google Shape;217;g2a0bffe40c6_18_7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18" name="Google Shape;218;g2a0bffe40c6_18_7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a0bffe40c6_45_568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a0bffe40c6_45_568"/>
          <p:cNvSpPr/>
          <p:nvPr/>
        </p:nvSpPr>
        <p:spPr>
          <a:xfrm>
            <a:off x="1123428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a0bffe40c6_45_568"/>
          <p:cNvSpPr txBox="1">
            <a:spLocks noGrp="1"/>
          </p:cNvSpPr>
          <p:nvPr>
            <p:ph type="body" idx="1"/>
          </p:nvPr>
        </p:nvSpPr>
        <p:spPr>
          <a:xfrm>
            <a:off x="1006468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g2a0bffe40c6_45_568"/>
          <p:cNvSpPr>
            <a:spLocks noGrp="1"/>
          </p:cNvSpPr>
          <p:nvPr>
            <p:ph type="pic" idx="2"/>
          </p:nvPr>
        </p:nvSpPr>
        <p:spPr>
          <a:xfrm>
            <a:off x="6882791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27" name="Google Shape;227;g2a0bffe40c6_45_568"/>
          <p:cNvSpPr txBox="1">
            <a:spLocks noGrp="1"/>
          </p:cNvSpPr>
          <p:nvPr>
            <p:ph type="body" idx="3"/>
          </p:nvPr>
        </p:nvSpPr>
        <p:spPr>
          <a:xfrm>
            <a:off x="972335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8" name="Google Shape;228;g2a0bffe40c6_45_5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0bffe40c6_45_518"/>
          <p:cNvSpPr/>
          <p:nvPr/>
        </p:nvSpPr>
        <p:spPr>
          <a:xfrm>
            <a:off x="8169105" y="672122"/>
            <a:ext cx="959700" cy="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2a0bffe40c6_45_518"/>
          <p:cNvSpPr txBox="1">
            <a:spLocks noGrp="1"/>
          </p:cNvSpPr>
          <p:nvPr>
            <p:ph type="ctrTitle"/>
          </p:nvPr>
        </p:nvSpPr>
        <p:spPr>
          <a:xfrm>
            <a:off x="8051538" y="909505"/>
            <a:ext cx="36570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2a0bffe40c6_45_518"/>
          <p:cNvSpPr txBox="1"/>
          <p:nvPr/>
        </p:nvSpPr>
        <p:spPr>
          <a:xfrm>
            <a:off x="8564141" y="6173058"/>
            <a:ext cx="263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g2a0bffe40c6_45_518"/>
          <p:cNvSpPr>
            <a:spLocks noGrp="1"/>
          </p:cNvSpPr>
          <p:nvPr>
            <p:ph type="pic" idx="2"/>
          </p:nvPr>
        </p:nvSpPr>
        <p:spPr>
          <a:xfrm>
            <a:off x="483326" y="390974"/>
            <a:ext cx="6936300" cy="607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34" name="Google Shape;234;g2a0bffe40c6_45_518"/>
          <p:cNvGrpSpPr/>
          <p:nvPr/>
        </p:nvGrpSpPr>
        <p:grpSpPr>
          <a:xfrm>
            <a:off x="7902001" y="5033537"/>
            <a:ext cx="3830118" cy="914958"/>
            <a:chOff x="7948893" y="5033537"/>
            <a:chExt cx="3830118" cy="914958"/>
          </a:xfrm>
        </p:grpSpPr>
        <p:pic>
          <p:nvPicPr>
            <p:cNvPr id="235" name="Google Shape;235;g2a0bffe40c6_45_5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84897" y="5047391"/>
              <a:ext cx="2094114" cy="9011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6" name="Google Shape;236;g2a0bffe40c6_45_518"/>
            <p:cNvCxnSpPr/>
            <p:nvPr/>
          </p:nvCxnSpPr>
          <p:spPr>
            <a:xfrm>
              <a:off x="9542583" y="5122985"/>
              <a:ext cx="0" cy="715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37" name="Google Shape;237;g2a0bffe40c6_45_5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8893" y="5033537"/>
              <a:ext cx="1428750" cy="901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7"/>
          <p:cNvSpPr/>
          <p:nvPr/>
        </p:nvSpPr>
        <p:spPr>
          <a:xfrm>
            <a:off x="1951192" y="787513"/>
            <a:ext cx="959700" cy="699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1814513" y="2245970"/>
            <a:ext cx="8020500" cy="3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2"/>
          </p:nvPr>
        </p:nvSpPr>
        <p:spPr>
          <a:xfrm>
            <a:off x="1804574" y="923651"/>
            <a:ext cx="80202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adient">
  <p:cSld name="Section Header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0bffe40c6_45_527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0" name="Google Shape;240;g2a0bffe40c6_45_5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Solid">
  <p:cSld name="Section Header Solid">
    <p:bg>
      <p:bgPr>
        <a:solidFill>
          <a:schemeClr val="accent2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0bffe40c6_45_530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3" name="Google Shape;243;g2a0bffe40c6_45_5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bg>
      <p:bgPr>
        <a:solidFill>
          <a:schemeClr val="accent2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0bffe40c6_45_533"/>
          <p:cNvSpPr>
            <a:spLocks noGrp="1"/>
          </p:cNvSpPr>
          <p:nvPr>
            <p:ph type="pic" idx="2"/>
          </p:nvPr>
        </p:nvSpPr>
        <p:spPr>
          <a:xfrm>
            <a:off x="149225" y="138113"/>
            <a:ext cx="11876100" cy="65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0bffe40c6_45_535"/>
          <p:cNvSpPr/>
          <p:nvPr/>
        </p:nvSpPr>
        <p:spPr>
          <a:xfrm>
            <a:off x="1951192" y="787513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a0bffe40c6_45_535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a0bffe40c6_45_535"/>
          <p:cNvSpPr txBox="1">
            <a:spLocks noGrp="1"/>
          </p:cNvSpPr>
          <p:nvPr>
            <p:ph type="body" idx="1"/>
          </p:nvPr>
        </p:nvSpPr>
        <p:spPr>
          <a:xfrm>
            <a:off x="1814513" y="2245970"/>
            <a:ext cx="8020500" cy="3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g2a0bffe40c6_45_535"/>
          <p:cNvSpPr txBox="1">
            <a:spLocks noGrp="1"/>
          </p:cNvSpPr>
          <p:nvPr>
            <p:ph type="body" idx="2"/>
          </p:nvPr>
        </p:nvSpPr>
        <p:spPr>
          <a:xfrm>
            <a:off x="1804574" y="923651"/>
            <a:ext cx="80202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1" name="Google Shape;251;g2a0bffe40c6_45_5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a0bffe40c6_45_541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2a0bffe40c6_45_5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0bffe40c6_45_544"/>
          <p:cNvSpPr/>
          <p:nvPr/>
        </p:nvSpPr>
        <p:spPr>
          <a:xfrm>
            <a:off x="0" y="0"/>
            <a:ext cx="4755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a0bffe40c6_45_544"/>
          <p:cNvSpPr txBox="1">
            <a:spLocks noGrp="1"/>
          </p:cNvSpPr>
          <p:nvPr>
            <p:ph type="ctrTitle"/>
          </p:nvPr>
        </p:nvSpPr>
        <p:spPr>
          <a:xfrm>
            <a:off x="652677" y="1386330"/>
            <a:ext cx="3514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g2a0bffe40c6_45_544"/>
          <p:cNvSpPr/>
          <p:nvPr/>
        </p:nvSpPr>
        <p:spPr>
          <a:xfrm>
            <a:off x="5355772" y="1188720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a0bffe40c6_45_544"/>
          <p:cNvSpPr/>
          <p:nvPr/>
        </p:nvSpPr>
        <p:spPr>
          <a:xfrm>
            <a:off x="5403670" y="2939143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a0bffe40c6_45_544"/>
          <p:cNvSpPr/>
          <p:nvPr/>
        </p:nvSpPr>
        <p:spPr>
          <a:xfrm>
            <a:off x="5403670" y="4689566"/>
            <a:ext cx="979800" cy="97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a0bffe40c6_45_544"/>
          <p:cNvSpPr txBox="1">
            <a:spLocks noGrp="1"/>
          </p:cNvSpPr>
          <p:nvPr>
            <p:ph type="body" idx="1"/>
          </p:nvPr>
        </p:nvSpPr>
        <p:spPr>
          <a:xfrm>
            <a:off x="6643688" y="1188719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g2a0bffe40c6_45_544"/>
          <p:cNvSpPr txBox="1">
            <a:spLocks noGrp="1"/>
          </p:cNvSpPr>
          <p:nvPr>
            <p:ph type="body" idx="2"/>
          </p:nvPr>
        </p:nvSpPr>
        <p:spPr>
          <a:xfrm>
            <a:off x="6634202" y="2914738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g2a0bffe40c6_45_544"/>
          <p:cNvSpPr txBox="1">
            <a:spLocks noGrp="1"/>
          </p:cNvSpPr>
          <p:nvPr>
            <p:ph type="body" idx="3"/>
          </p:nvPr>
        </p:nvSpPr>
        <p:spPr>
          <a:xfrm>
            <a:off x="6612935" y="4651390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4" name="Google Shape;264;g2a0bffe40c6_45_5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a0bffe40c6_45_554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a0bffe40c6_45_554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a0bffe40c6_45_554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g2a0bffe40c6_45_554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70" name="Google Shape;270;g2a0bffe40c6_45_554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1" name="Google Shape;271;g2a0bffe40c6_45_5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Bullets">
  <p:cSld name="Image Left Bulle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0bffe40c6_45_561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a0bffe40c6_45_561"/>
          <p:cNvSpPr/>
          <p:nvPr/>
        </p:nvSpPr>
        <p:spPr>
          <a:xfrm>
            <a:off x="6234906" y="767065"/>
            <a:ext cx="959700" cy="6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a0bffe40c6_45_561"/>
          <p:cNvSpPr txBox="1">
            <a:spLocks noGrp="1"/>
          </p:cNvSpPr>
          <p:nvPr>
            <p:ph type="body" idx="1"/>
          </p:nvPr>
        </p:nvSpPr>
        <p:spPr>
          <a:xfrm>
            <a:off x="6138531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g2a0bffe40c6_45_561"/>
          <p:cNvSpPr>
            <a:spLocks noGrp="1"/>
          </p:cNvSpPr>
          <p:nvPr>
            <p:ph type="pic" idx="2"/>
          </p:nvPr>
        </p:nvSpPr>
        <p:spPr>
          <a:xfrm>
            <a:off x="952500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77" name="Google Shape;277;g2a0bffe40c6_45_561"/>
          <p:cNvSpPr txBox="1">
            <a:spLocks noGrp="1"/>
          </p:cNvSpPr>
          <p:nvPr>
            <p:ph type="body" idx="3"/>
          </p:nvPr>
        </p:nvSpPr>
        <p:spPr>
          <a:xfrm>
            <a:off x="6105939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8" name="Google Shape;278;g2a0bffe40c6_45_5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9723" y="6137395"/>
            <a:ext cx="882050" cy="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g2a0bffe40c6_45_575"/>
          <p:cNvGrpSpPr/>
          <p:nvPr/>
        </p:nvGrpSpPr>
        <p:grpSpPr>
          <a:xfrm>
            <a:off x="2824307" y="3457723"/>
            <a:ext cx="6584979" cy="1303296"/>
            <a:chOff x="3532486" y="4866290"/>
            <a:chExt cx="4726514" cy="935469"/>
          </a:xfrm>
        </p:grpSpPr>
        <p:pic>
          <p:nvPicPr>
            <p:cNvPr id="281" name="Google Shape;281;g2a0bffe40c6_45_5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7112" y="4866290"/>
              <a:ext cx="2931888" cy="865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g2a0bffe40c6_45_5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32486" y="4936425"/>
              <a:ext cx="1645351" cy="865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g2a0bffe40c6_45_575"/>
          <p:cNvSpPr txBox="1"/>
          <p:nvPr/>
        </p:nvSpPr>
        <p:spPr>
          <a:xfrm>
            <a:off x="4503683" y="4877457"/>
            <a:ext cx="31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Google Shape;284;g2a0bffe40c6_45_575"/>
          <p:cNvSpPr txBox="1">
            <a:spLocks noGrp="1"/>
          </p:cNvSpPr>
          <p:nvPr>
            <p:ph type="title"/>
          </p:nvPr>
        </p:nvSpPr>
        <p:spPr>
          <a:xfrm>
            <a:off x="838200" y="20107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0bffe40c6_45_5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g2a0bffe40c6_45_58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g2a0bffe40c6_45_5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">
  <p:cSld name="Image Righ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2"/>
          <p:cNvSpPr/>
          <p:nvPr/>
        </p:nvSpPr>
        <p:spPr>
          <a:xfrm>
            <a:off x="0" y="0"/>
            <a:ext cx="2472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2"/>
          <p:cNvSpPr/>
          <p:nvPr/>
        </p:nvSpPr>
        <p:spPr>
          <a:xfrm>
            <a:off x="1123428" y="767065"/>
            <a:ext cx="959700" cy="699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1006468" y="2026243"/>
            <a:ext cx="53709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>
            <a:spLocks noGrp="1"/>
          </p:cNvSpPr>
          <p:nvPr>
            <p:ph type="pic" idx="2"/>
          </p:nvPr>
        </p:nvSpPr>
        <p:spPr>
          <a:xfrm>
            <a:off x="6882791" y="731838"/>
            <a:ext cx="4488000" cy="481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7" name="Google Shape;37;p22"/>
          <p:cNvSpPr txBox="1">
            <a:spLocks noGrp="1"/>
          </p:cNvSpPr>
          <p:nvPr>
            <p:ph type="body" idx="3"/>
          </p:nvPr>
        </p:nvSpPr>
        <p:spPr>
          <a:xfrm>
            <a:off x="972335" y="998005"/>
            <a:ext cx="5370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1pPr>
            <a:lvl2pPr marL="914400" lvl="1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2pPr>
            <a:lvl3pPr marL="1371600" lvl="2" indent="-444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3pPr>
            <a:lvl4pPr marL="1828800" lvl="3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4pPr>
            <a:lvl5pPr marL="2286000" lvl="4" indent="-444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a0bffe40c6_45_5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g2a0bffe40c6_45_58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  <a:defRPr/>
            </a:lvl1pPr>
            <a:lvl2pPr marL="914400" lvl="1" indent="-34925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–"/>
              <a:defRPr/>
            </a:lvl2pPr>
            <a:lvl3pPr marL="1371600" lvl="2" indent="-33020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»"/>
              <a:defRPr/>
            </a:lvl5pPr>
            <a:lvl6pPr marL="2743200" lvl="5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a0bffe40c6_45_58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g2a0bffe40c6_45_58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g2a0bffe40c6_45_58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" type="dgm">
  <p:cSld name="DIAGRA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a0bffe40c6_45_59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g2a0bffe40c6_45_59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g2a0bffe40c6_45_59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g2a0bffe40c6_45_59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274320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3200400" lvl="7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3657600" lvl="8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b01b62fe2_1_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g2bb01b62fe2_1_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g2bb01b62fe2_1_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b01b62fe2_1_1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g2bb01b62fe2_1_1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g2bb01b62fe2_1_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2bb01b62fe2_1_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g2bb01b62fe2_1_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b01b62fe2_1_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2bb01b62fe2_1_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g2bb01b62fe2_1_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2bb01b62fe2_1_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g2bb01b62fe2_1_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b01b62fe2_1_22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g2bb01b62fe2_1_22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g2bb01b62fe2_1_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2bb01b62fe2_1_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g2bb01b62fe2_1_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bb01b62fe2_1_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2bb01b62fe2_1_2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31" name="Google Shape;331;g2bb01b62fe2_1_28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32" name="Google Shape;332;g2bb01b62fe2_1_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g2bb01b62fe2_1_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bb01b62fe2_1_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bb01b62fe2_1_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g2bb01b62fe2_1_35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338" name="Google Shape;338;g2bb01b62fe2_1_35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339" name="Google Shape;339;g2bb01b62fe2_1_35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340" name="Google Shape;340;g2bb01b62fe2_1_35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341" name="Google Shape;341;g2bb01b62fe2_1_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g2bb01b62fe2_1_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2bb01b62fe2_1_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b01b62fe2_1_4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g2bb01b62fe2_1_4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2bb01b62fe2_1_4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g2bb01b62fe2_1_4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bb01b62fe2_1_4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g2bb01b62fe2_1_49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352" name="Google Shape;352;g2bb01b62fe2_1_49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353" name="Google Shape;353;g2bb01b62fe2_1_4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2bb01b62fe2_1_4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2bb01b62fe2_1_4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Solid">
  <p:cSld name="Section Header Solid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5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b01b62fe2_1_56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g2bb01b62fe2_1_56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g2bb01b62fe2_1_56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360" name="Google Shape;360;g2bb01b62fe2_1_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g2bb01b62fe2_1_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g2bb01b62fe2_1_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b01b62fe2_1_6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2bb01b62fe2_1_63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g2bb01b62fe2_1_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2bb01b62fe2_1_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g2bb01b62fe2_1_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b01b62fe2_1_69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2bb01b62fe2_1_69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g2bb01b62fe2_1_6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g2bb01b62fe2_1_6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g2bb01b62fe2_1_6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3"/>
          <p:cNvGrpSpPr/>
          <p:nvPr/>
        </p:nvGrpSpPr>
        <p:grpSpPr>
          <a:xfrm>
            <a:off x="2824307" y="3457723"/>
            <a:ext cx="6584979" cy="1303296"/>
            <a:chOff x="3532486" y="4866290"/>
            <a:chExt cx="4726514" cy="935469"/>
          </a:xfrm>
        </p:grpSpPr>
        <p:pic>
          <p:nvPicPr>
            <p:cNvPr id="43" name="Google Shape;43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7112" y="4866290"/>
              <a:ext cx="2931888" cy="865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32486" y="4936425"/>
              <a:ext cx="1645351" cy="865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23"/>
          <p:cNvSpPr txBox="1"/>
          <p:nvPr/>
        </p:nvSpPr>
        <p:spPr>
          <a:xfrm>
            <a:off x="4503683" y="4877457"/>
            <a:ext cx="31845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 |  nyc.gov/cec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20107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bg>
      <p:bgPr>
        <a:solidFill>
          <a:schemeClr val="accen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>
            <a:spLocks noGrp="1"/>
          </p:cNvSpPr>
          <p:nvPr>
            <p:ph type="pic" idx="2"/>
          </p:nvPr>
        </p:nvSpPr>
        <p:spPr>
          <a:xfrm>
            <a:off x="149225" y="138113"/>
            <a:ext cx="11876100" cy="65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/>
          <p:nvPr/>
        </p:nvSpPr>
        <p:spPr>
          <a:xfrm>
            <a:off x="0" y="0"/>
            <a:ext cx="4755000" cy="6858000"/>
          </a:xfrm>
          <a:prstGeom prst="rect">
            <a:avLst/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9"/>
          <p:cNvSpPr txBox="1">
            <a:spLocks noGrp="1"/>
          </p:cNvSpPr>
          <p:nvPr>
            <p:ph type="ctrTitle"/>
          </p:nvPr>
        </p:nvSpPr>
        <p:spPr>
          <a:xfrm>
            <a:off x="652677" y="1386330"/>
            <a:ext cx="3514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8213" y="6116594"/>
            <a:ext cx="998213" cy="33860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9"/>
          <p:cNvSpPr/>
          <p:nvPr/>
        </p:nvSpPr>
        <p:spPr>
          <a:xfrm>
            <a:off x="5355772" y="1188720"/>
            <a:ext cx="979800" cy="979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9"/>
          <p:cNvSpPr/>
          <p:nvPr/>
        </p:nvSpPr>
        <p:spPr>
          <a:xfrm>
            <a:off x="5403670" y="2939143"/>
            <a:ext cx="979800" cy="979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9"/>
          <p:cNvSpPr/>
          <p:nvPr/>
        </p:nvSpPr>
        <p:spPr>
          <a:xfrm>
            <a:off x="5403670" y="4689566"/>
            <a:ext cx="979800" cy="979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6643688" y="1188719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6634202" y="2914738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3"/>
          </p:nvPr>
        </p:nvSpPr>
        <p:spPr>
          <a:xfrm>
            <a:off x="6612935" y="4651390"/>
            <a:ext cx="4233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0bffe40c6_18_15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g2a0bffe40c6_18_15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0bffe40c6_18_6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g2a0bffe40c6_18_6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0bffe40c6_45_5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g2a0bffe40c6_45_5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b01b62fe2_1_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02" name="Google Shape;302;g2bb01b62fe2_1_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g2bb01b62fe2_1_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g2bb01b62fe2_1_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g2bb01b62fe2_1_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hSrqW8SEOABfVUIDzBe8JqLB99qNzDM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ECCAP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Eiue0v4wNw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kinginstitute.stanford.edu/where-do-we-go-here" TargetMode="Externa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Verdana"/>
              <a:buNone/>
            </a:pPr>
            <a:r>
              <a:rPr lang="en-US" sz="5400"/>
              <a:t>Public Meeting </a:t>
            </a:r>
            <a:endParaRPr sz="5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Verdana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Verdana"/>
              <a:buNone/>
            </a:pPr>
            <a:r>
              <a:rPr lang="en-US" sz="3600"/>
              <a:t>Feb 26, 2024</a:t>
            </a:r>
            <a:endParaRPr sz="3600"/>
          </a:p>
        </p:txBody>
      </p:sp>
      <p:pic>
        <p:nvPicPr>
          <p:cNvPr id="380" name="Google Shape;38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532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"/>
          <p:cNvSpPr txBox="1">
            <a:spLocks noGrp="1"/>
          </p:cNvSpPr>
          <p:nvPr>
            <p:ph type="ctrTitle" idx="4294967295"/>
          </p:nvPr>
        </p:nvSpPr>
        <p:spPr>
          <a:xfrm>
            <a:off x="7488788" y="1557005"/>
            <a:ext cx="36570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sz="5400"/>
              <a:t>Public Meeting </a:t>
            </a:r>
            <a:endParaRPr sz="5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sz="3600"/>
              <a:t>Feb 26, 2024</a:t>
            </a:r>
            <a:endParaRPr sz="3600"/>
          </a:p>
        </p:txBody>
      </p:sp>
      <p:sp>
        <p:nvSpPr>
          <p:cNvPr id="382" name="Google Shape;382;p1"/>
          <p:cNvSpPr txBox="1"/>
          <p:nvPr/>
        </p:nvSpPr>
        <p:spPr>
          <a:xfrm>
            <a:off x="7685750" y="6027600"/>
            <a:ext cx="32631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| nyc.gov/cec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2a0bffe40c6_18_1552"/>
          <p:cNvPicPr preferRelativeResize="0"/>
          <p:nvPr/>
        </p:nvPicPr>
        <p:blipFill rotWithShape="1">
          <a:blip r:embed="rId3">
            <a:alphaModFix/>
          </a:blip>
          <a:srcRect l="44356"/>
          <a:stretch/>
        </p:blipFill>
        <p:spPr>
          <a:xfrm>
            <a:off x="1206962" y="1569700"/>
            <a:ext cx="9778074" cy="39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a151c0d01d_1_53"/>
          <p:cNvSpPr txBox="1"/>
          <p:nvPr/>
        </p:nvSpPr>
        <p:spPr>
          <a:xfrm>
            <a:off x="428625" y="1067575"/>
            <a:ext cx="5016000" cy="53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Housing Workshops 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6 workshops were held in January, all coordinated with HPD: All workshops were hosted on Zoom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Housing Discrimination and Harassment 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(113 registered, 39 attended)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Introduction to Home Ownership 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(132 registered, 50 attended)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Introduction to DOB 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(180 registered, 86 attended)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Total Registered 426  </a:t>
            </a:r>
            <a:b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Total Attended 175</a:t>
            </a:r>
            <a:b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41% attendance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Total by time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12:00pm  – 118ppl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6:30pm - 57ppl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9" name="Google Shape;439;g2a151c0d01d_1_53"/>
          <p:cNvSpPr txBox="1"/>
          <p:nvPr/>
        </p:nvSpPr>
        <p:spPr>
          <a:xfrm>
            <a:off x="741400" y="231700"/>
            <a:ext cx="7068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0" name="Google Shape;440;g2a151c0d01d_1_53"/>
          <p:cNvSpPr txBox="1"/>
          <p:nvPr/>
        </p:nvSpPr>
        <p:spPr>
          <a:xfrm>
            <a:off x="412150" y="211600"/>
            <a:ext cx="10542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Workshops completed in 2024 to date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1" name="Google Shape;441;g2a151c0d01d_1_53"/>
          <p:cNvSpPr txBox="1"/>
          <p:nvPr/>
        </p:nvSpPr>
        <p:spPr>
          <a:xfrm>
            <a:off x="5701350" y="1067575"/>
            <a:ext cx="5016000" cy="4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CEC Language Access Workshops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Three workshops conducted by JP Wojciechowski, the CEC Language Access Coordinator, and were held in early February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February 6 @ 12:00pm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(52 registered, 20 attended)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February 8 @ 12:00pm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(29 registered, 13 attended)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February 13 @ 6:30pm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(24 registered, 3 attended)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Total Registered 105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Total Attended 36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34% attendance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b983f95e31_1_1"/>
          <p:cNvSpPr txBox="1"/>
          <p:nvPr/>
        </p:nvSpPr>
        <p:spPr>
          <a:xfrm>
            <a:off x="532875" y="1383950"/>
            <a:ext cx="50160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CONFLICT RESOLUTION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Conducted by Yuko Uchikawa (formerly with OATH)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7" name="Google Shape;447;g2b983f95e31_1_1"/>
          <p:cNvSpPr txBox="1"/>
          <p:nvPr/>
        </p:nvSpPr>
        <p:spPr>
          <a:xfrm>
            <a:off x="741400" y="231700"/>
            <a:ext cx="7068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8" name="Google Shape;448;g2b983f95e31_1_1"/>
          <p:cNvSpPr txBox="1"/>
          <p:nvPr/>
        </p:nvSpPr>
        <p:spPr>
          <a:xfrm>
            <a:off x="335950" y="211600"/>
            <a:ext cx="10542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Upcoming Workshops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9" name="Google Shape;449;g2b983f95e31_1_1"/>
          <p:cNvSpPr txBox="1"/>
          <p:nvPr/>
        </p:nvSpPr>
        <p:spPr>
          <a:xfrm>
            <a:off x="5608675" y="2485875"/>
            <a:ext cx="50160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UPDATE ON THE PRELIMINARY BUDGET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Conducted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by Independent Budget Office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0" name="Google Shape;450;g2b983f95e31_1_1"/>
          <p:cNvSpPr txBox="1"/>
          <p:nvPr/>
        </p:nvSpPr>
        <p:spPr>
          <a:xfrm>
            <a:off x="930375" y="3727200"/>
            <a:ext cx="63447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FAIR HOUSING &amp; AFFORDABLE HOUSING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Conducted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by Department of Housing and Preservation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1" name="Google Shape;451;g2b983f95e31_1_1"/>
          <p:cNvSpPr txBox="1"/>
          <p:nvPr/>
        </p:nvSpPr>
        <p:spPr>
          <a:xfrm>
            <a:off x="6267125" y="5026475"/>
            <a:ext cx="533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AND MORE TO COME!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2a0bffe40c6_18_654"/>
          <p:cNvPicPr preferRelativeResize="0"/>
          <p:nvPr/>
        </p:nvPicPr>
        <p:blipFill rotWithShape="1">
          <a:blip r:embed="rId3">
            <a:alphaModFix/>
          </a:blip>
          <a:srcRect l="46152"/>
          <a:stretch/>
        </p:blipFill>
        <p:spPr>
          <a:xfrm>
            <a:off x="944875" y="1188725"/>
            <a:ext cx="9926001" cy="42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a0bffe40c6_18_857"/>
          <p:cNvSpPr txBox="1"/>
          <p:nvPr/>
        </p:nvSpPr>
        <p:spPr>
          <a:xfrm>
            <a:off x="1932750" y="1037125"/>
            <a:ext cx="1025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Process Overview and Engagement Strategy   </a:t>
            </a:r>
            <a:endParaRPr sz="3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3" name="Google Shape;463;g2a0bffe40c6_18_857" descr="Icon&#10;&#10;Description automatically generated" title="Light bul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56" y="2123996"/>
            <a:ext cx="1149215" cy="144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a0bffe40c6_18_857" descr="Icon&#10;&#10;Description automatically generated" title="Hand holding ball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2093" y="2235922"/>
            <a:ext cx="1334109" cy="133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a0bffe40c6_18_857" descr="Icon&#10;&#10;Description automatically generated" title="Hand casting a vo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8309" y="2173829"/>
            <a:ext cx="1352231" cy="134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a0bffe40c6_18_857" descr="Logo, icon&#10;&#10;Description automatically generated" title="Dollar sig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2633" y="2269383"/>
            <a:ext cx="819234" cy="1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a0bffe40c6_18_857"/>
          <p:cNvSpPr txBox="1"/>
          <p:nvPr/>
        </p:nvSpPr>
        <p:spPr>
          <a:xfrm>
            <a:off x="794567" y="3724400"/>
            <a:ext cx="2136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1: Idea Generation </a:t>
            </a:r>
            <a:endParaRPr sz="1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8" name="Google Shape;468;g2a0bffe40c6_18_857"/>
          <p:cNvSpPr txBox="1"/>
          <p:nvPr/>
        </p:nvSpPr>
        <p:spPr>
          <a:xfrm>
            <a:off x="3927665" y="3674867"/>
            <a:ext cx="25461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2: Project Vetting and Development </a:t>
            </a:r>
            <a:endParaRPr sz="19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9" name="Google Shape;469;g2a0bffe40c6_18_857"/>
          <p:cNvSpPr txBox="1"/>
          <p:nvPr/>
        </p:nvSpPr>
        <p:spPr>
          <a:xfrm>
            <a:off x="7258217" y="3755200"/>
            <a:ext cx="1352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3: Voting </a:t>
            </a:r>
            <a:endParaRPr sz="1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Google Shape;470;g2a0bffe40c6_18_857"/>
          <p:cNvSpPr txBox="1"/>
          <p:nvPr/>
        </p:nvSpPr>
        <p:spPr>
          <a:xfrm>
            <a:off x="9480825" y="3724400"/>
            <a:ext cx="2624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4: Project </a:t>
            </a:r>
            <a:r>
              <a:rPr lang="en-US" sz="17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Implementation</a:t>
            </a:r>
            <a:endParaRPr sz="17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And Evaluation </a:t>
            </a:r>
            <a:endParaRPr sz="1600" b="0" i="0" u="none" strike="noStrike" cap="none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1" name="Google Shape;471;g2a0bffe40c6_18_857"/>
          <p:cNvSpPr/>
          <p:nvPr/>
        </p:nvSpPr>
        <p:spPr>
          <a:xfrm>
            <a:off x="3373602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2" name="Google Shape;472;g2a0bffe40c6_18_857"/>
          <p:cNvSpPr/>
          <p:nvPr/>
        </p:nvSpPr>
        <p:spPr>
          <a:xfrm>
            <a:off x="6671332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3" name="Google Shape;473;g2a0bffe40c6_18_857"/>
          <p:cNvSpPr/>
          <p:nvPr/>
        </p:nvSpPr>
        <p:spPr>
          <a:xfrm>
            <a:off x="9018897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4" name="Google Shape;474;g2a0bffe40c6_18_857"/>
          <p:cNvSpPr txBox="1"/>
          <p:nvPr/>
        </p:nvSpPr>
        <p:spPr>
          <a:xfrm>
            <a:off x="907867" y="4597917"/>
            <a:ext cx="42489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a0bffe40c6_18_857"/>
          <p:cNvSpPr txBox="1"/>
          <p:nvPr/>
        </p:nvSpPr>
        <p:spPr>
          <a:xfrm>
            <a:off x="1145350" y="1580563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Fall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a0bffe40c6_18_857"/>
          <p:cNvSpPr txBox="1"/>
          <p:nvPr/>
        </p:nvSpPr>
        <p:spPr>
          <a:xfrm>
            <a:off x="4412938" y="1636525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Winter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a0bffe40c6_18_857"/>
          <p:cNvSpPr txBox="1"/>
          <p:nvPr/>
        </p:nvSpPr>
        <p:spPr>
          <a:xfrm>
            <a:off x="7258213" y="1605475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Spring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a0bffe40c6_18_857"/>
          <p:cNvSpPr txBox="1"/>
          <p:nvPr/>
        </p:nvSpPr>
        <p:spPr>
          <a:xfrm>
            <a:off x="9627974" y="1588950"/>
            <a:ext cx="1966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Following FY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a0bffe40c6_18_857"/>
          <p:cNvSpPr txBox="1"/>
          <p:nvPr/>
        </p:nvSpPr>
        <p:spPr>
          <a:xfrm>
            <a:off x="766125" y="5488450"/>
            <a:ext cx="2624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g2a0bffe40c6_18_857"/>
          <p:cNvSpPr txBox="1"/>
          <p:nvPr/>
        </p:nvSpPr>
        <p:spPr>
          <a:xfrm>
            <a:off x="572475" y="4863500"/>
            <a:ext cx="33552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Identify Themes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Light touch  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Group discussion    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Build awareness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Encourage future   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involvement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1" name="Google Shape;481;g2a0bffe40c6_18_857"/>
          <p:cNvSpPr txBox="1"/>
          <p:nvPr/>
        </p:nvSpPr>
        <p:spPr>
          <a:xfrm>
            <a:off x="3927675" y="4820325"/>
            <a:ext cx="2786400" cy="1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Deliberative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Time intensive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Small group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Representative 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➔"/>
            </a:pPr>
            <a:r>
              <a:rPr lang="en-US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Build leaders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2" name="Google Shape;482;g2a0bffe40c6_18_857"/>
          <p:cNvSpPr txBox="1"/>
          <p:nvPr/>
        </p:nvSpPr>
        <p:spPr>
          <a:xfrm>
            <a:off x="6841575" y="4766025"/>
            <a:ext cx="2786400" cy="16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Participatory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➔"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Shortest time commitment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➔"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Highest participation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3" name="Google Shape;483;g2a0bffe40c6_18_857"/>
          <p:cNvSpPr txBox="1"/>
          <p:nvPr/>
        </p:nvSpPr>
        <p:spPr>
          <a:xfrm>
            <a:off x="9399975" y="4820325"/>
            <a:ext cx="2786400" cy="15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Report back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➔"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Visible to public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➔"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Build trust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➔"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Show impact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4" name="Google Shape;484;g2a0bffe40c6_18_857"/>
          <p:cNvSpPr txBox="1"/>
          <p:nvPr/>
        </p:nvSpPr>
        <p:spPr>
          <a:xfrm>
            <a:off x="3960650" y="6212875"/>
            <a:ext cx="254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 Borrows from Civic  Assembly model</a:t>
            </a:r>
            <a:endParaRPr sz="15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a0bffe40c6_26_19"/>
          <p:cNvSpPr txBox="1"/>
          <p:nvPr/>
        </p:nvSpPr>
        <p:spPr>
          <a:xfrm>
            <a:off x="1932752" y="1037125"/>
            <a:ext cx="820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Process Cycle: Current Status </a:t>
            </a: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1" name="Google Shape;491;g2a0bffe40c6_26_19" descr="Icon&#10;&#10;Description automatically generated" title="Light bul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56" y="2123996"/>
            <a:ext cx="1149215" cy="144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a0bffe40c6_26_19" descr="Icon&#10;&#10;Description automatically generated" title="Hand holding ball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2093" y="2235922"/>
            <a:ext cx="1334109" cy="133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2a0bffe40c6_26_19" descr="Icon&#10;&#10;Description automatically generated" title="Hand casting a vo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8309" y="2173829"/>
            <a:ext cx="1352231" cy="134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a0bffe40c6_26_19" descr="Logo, icon&#10;&#10;Description automatically generated" title="Dollar sig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2633" y="2269383"/>
            <a:ext cx="819234" cy="1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a0bffe40c6_26_19"/>
          <p:cNvSpPr txBox="1"/>
          <p:nvPr/>
        </p:nvSpPr>
        <p:spPr>
          <a:xfrm>
            <a:off x="794567" y="3724400"/>
            <a:ext cx="2136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1: Idea Generation </a:t>
            </a:r>
            <a:endParaRPr sz="1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g2a0bffe40c6_26_19"/>
          <p:cNvSpPr txBox="1"/>
          <p:nvPr/>
        </p:nvSpPr>
        <p:spPr>
          <a:xfrm>
            <a:off x="3927665" y="3674867"/>
            <a:ext cx="25461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2: Project Vetting and Development </a:t>
            </a:r>
            <a:endParaRPr sz="19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7" name="Google Shape;497;g2a0bffe40c6_26_19"/>
          <p:cNvSpPr txBox="1"/>
          <p:nvPr/>
        </p:nvSpPr>
        <p:spPr>
          <a:xfrm>
            <a:off x="7258217" y="3755200"/>
            <a:ext cx="1352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3: Voting </a:t>
            </a:r>
            <a:endParaRPr sz="1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g2a0bffe40c6_26_19"/>
          <p:cNvSpPr txBox="1"/>
          <p:nvPr/>
        </p:nvSpPr>
        <p:spPr>
          <a:xfrm>
            <a:off x="9480825" y="3724400"/>
            <a:ext cx="2624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Phase 4: Project </a:t>
            </a:r>
            <a:r>
              <a:rPr lang="en-US" sz="17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Implementation</a:t>
            </a:r>
            <a:endParaRPr sz="1700" b="1" i="0" u="none" strike="noStrike" cap="none">
              <a:solidFill>
                <a:srgbClr val="3358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335801"/>
                </a:solidFill>
                <a:latin typeface="Verdana"/>
                <a:ea typeface="Verdana"/>
                <a:cs typeface="Verdana"/>
                <a:sym typeface="Verdana"/>
              </a:rPr>
              <a:t>And Evaluation </a:t>
            </a:r>
            <a:endParaRPr sz="1600" b="0" i="0" u="none" strike="noStrike" cap="none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9" name="Google Shape;499;g2a0bffe40c6_26_19"/>
          <p:cNvSpPr/>
          <p:nvPr/>
        </p:nvSpPr>
        <p:spPr>
          <a:xfrm>
            <a:off x="3373602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0" name="Google Shape;500;g2a0bffe40c6_26_19"/>
          <p:cNvSpPr/>
          <p:nvPr/>
        </p:nvSpPr>
        <p:spPr>
          <a:xfrm>
            <a:off x="6671332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1" name="Google Shape;501;g2a0bffe40c6_26_19"/>
          <p:cNvSpPr/>
          <p:nvPr/>
        </p:nvSpPr>
        <p:spPr>
          <a:xfrm>
            <a:off x="9018897" y="3994973"/>
            <a:ext cx="356400" cy="31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5801"/>
          </a:solidFill>
          <a:ln w="22225" cap="rnd" cmpd="sng">
            <a:solidFill>
              <a:srgbClr val="33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2" name="Google Shape;502;g2a0bffe40c6_26_19"/>
          <p:cNvSpPr txBox="1"/>
          <p:nvPr/>
        </p:nvSpPr>
        <p:spPr>
          <a:xfrm>
            <a:off x="1748600" y="4811000"/>
            <a:ext cx="1701300" cy="11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Complete</a:t>
            </a:r>
            <a:endParaRPr sz="1900" b="1" i="0" u="none" strike="noStrike" cap="none">
              <a:solidFill>
                <a:schemeClr val="dk1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Complete</a:t>
            </a: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2a0bffe40c6_26_19"/>
          <p:cNvSpPr txBox="1"/>
          <p:nvPr/>
        </p:nvSpPr>
        <p:spPr>
          <a:xfrm>
            <a:off x="4193125" y="4824388"/>
            <a:ext cx="2391000" cy="11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Complete</a:t>
            </a:r>
            <a:endParaRPr sz="1900" b="1" i="0" u="none" strike="noStrike" cap="none">
              <a:solidFill>
                <a:schemeClr val="dk1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b="1">
                <a:solidFill>
                  <a:schemeClr val="dk1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Complete</a:t>
            </a:r>
            <a:endParaRPr sz="1900" b="1">
              <a:solidFill>
                <a:schemeClr val="dk1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a0bffe40c6_26_19"/>
          <p:cNvSpPr txBox="1"/>
          <p:nvPr/>
        </p:nvSpPr>
        <p:spPr>
          <a:xfrm>
            <a:off x="7027725" y="4837750"/>
            <a:ext cx="2391000" cy="10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Complete</a:t>
            </a:r>
            <a:endParaRPr sz="1900" b="1" i="0" u="none" strike="noStrike" cap="none">
              <a:solidFill>
                <a:schemeClr val="dk1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May 1 - June 12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2a0bffe40c6_26_19"/>
          <p:cNvSpPr txBox="1"/>
          <p:nvPr/>
        </p:nvSpPr>
        <p:spPr>
          <a:xfrm>
            <a:off x="9627975" y="4837775"/>
            <a:ext cx="3704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 process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Next FY</a:t>
            </a: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g2a0bffe40c6_26_19"/>
          <p:cNvSpPr txBox="1"/>
          <p:nvPr/>
        </p:nvSpPr>
        <p:spPr>
          <a:xfrm>
            <a:off x="794575" y="4863500"/>
            <a:ext cx="107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Year 1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Year 2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7" name="Google Shape;507;g2a0bffe40c6_26_19"/>
          <p:cNvSpPr txBox="1"/>
          <p:nvPr/>
        </p:nvSpPr>
        <p:spPr>
          <a:xfrm>
            <a:off x="1145350" y="1580563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Fall</a:t>
            </a: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2a0bffe40c6_26_19"/>
          <p:cNvSpPr txBox="1"/>
          <p:nvPr/>
        </p:nvSpPr>
        <p:spPr>
          <a:xfrm>
            <a:off x="4412938" y="1636525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Winter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2a0bffe40c6_26_19"/>
          <p:cNvSpPr txBox="1"/>
          <p:nvPr/>
        </p:nvSpPr>
        <p:spPr>
          <a:xfrm>
            <a:off x="7258213" y="1605475"/>
            <a:ext cx="135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Spring</a:t>
            </a:r>
            <a:endParaRPr sz="1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2a0bffe40c6_26_19"/>
          <p:cNvSpPr txBox="1"/>
          <p:nvPr/>
        </p:nvSpPr>
        <p:spPr>
          <a:xfrm>
            <a:off x="9627974" y="1588950"/>
            <a:ext cx="1966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Following FY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bba100c965_1_10"/>
          <p:cNvSpPr txBox="1"/>
          <p:nvPr/>
        </p:nvSpPr>
        <p:spPr>
          <a:xfrm>
            <a:off x="903225" y="1721300"/>
            <a:ext cx="6133200" cy="4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This year we had over </a:t>
            </a: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1100 applicants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 to be on the Borough Assembly Committees. From that pool we ended up with </a:t>
            </a: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106 randomly selected Assembly Members</a:t>
            </a:r>
            <a:endParaRPr sz="1800" b="1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Six meetings per borough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 were held between January 7 and February 4.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The five committees had a total of </a:t>
            </a: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438 ideas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 to review and we ended up with </a:t>
            </a: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46 moving to the final ballots</a:t>
            </a:r>
            <a:endParaRPr sz="1800" b="1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Google Shape;517;g2bba100c965_1_10"/>
          <p:cNvSpPr txBox="1"/>
          <p:nvPr/>
        </p:nvSpPr>
        <p:spPr>
          <a:xfrm>
            <a:off x="8154050" y="986350"/>
            <a:ext cx="3250200" cy="3786600"/>
          </a:xfrm>
          <a:prstGeom prst="rect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Feedback from Assembly Members</a:t>
            </a:r>
            <a:endParaRPr sz="1800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It was an honor to be part of this team!</a:t>
            </a: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This is one of the best experiences I’ve had so far.</a:t>
            </a: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Thank you, it was an empowering experience.</a:t>
            </a: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2bba100c965_1_10"/>
          <p:cNvSpPr txBox="1"/>
          <p:nvPr/>
        </p:nvSpPr>
        <p:spPr>
          <a:xfrm>
            <a:off x="903224" y="986338"/>
            <a:ext cx="65412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latin typeface="Verdana"/>
                <a:ea typeface="Verdana"/>
                <a:cs typeface="Verdana"/>
                <a:sym typeface="Verdana"/>
              </a:rPr>
              <a:t>Cycle 2: Phase 2</a:t>
            </a:r>
            <a:endParaRPr sz="31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f2078b14ed_1_0"/>
          <p:cNvSpPr txBox="1">
            <a:spLocks noGrp="1"/>
          </p:cNvSpPr>
          <p:nvPr>
            <p:ph type="body" idx="3"/>
          </p:nvPr>
        </p:nvSpPr>
        <p:spPr>
          <a:xfrm>
            <a:off x="972317" y="998000"/>
            <a:ext cx="97995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Borough Assembly Committee Process</a:t>
            </a:r>
            <a:endParaRPr/>
          </a:p>
        </p:txBody>
      </p:sp>
      <p:pic>
        <p:nvPicPr>
          <p:cNvPr id="525" name="Google Shape;525;g1f2078b14ed_1_0" title="Brooklyn - 60sec - Edit 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718" y="2363025"/>
            <a:ext cx="5509834" cy="3099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b4ff7970e_0_12"/>
          <p:cNvSpPr/>
          <p:nvPr/>
        </p:nvSpPr>
        <p:spPr>
          <a:xfrm rot="10800000">
            <a:off x="1013110" y="-417541"/>
            <a:ext cx="7683490" cy="7683490"/>
          </a:xfrm>
          <a:custGeom>
            <a:avLst/>
            <a:gdLst/>
            <a:ahLst/>
            <a:cxnLst/>
            <a:rect l="l" t="t" r="r" b="b"/>
            <a:pathLst>
              <a:path w="11510847" h="11510847" extrusionOk="0">
                <a:moveTo>
                  <a:pt x="11510847" y="11510846"/>
                </a:moveTo>
                <a:lnTo>
                  <a:pt x="0" y="11510846"/>
                </a:lnTo>
                <a:lnTo>
                  <a:pt x="0" y="0"/>
                </a:lnTo>
                <a:lnTo>
                  <a:pt x="11510847" y="0"/>
                </a:lnTo>
                <a:lnTo>
                  <a:pt x="11510847" y="11510846"/>
                </a:lnTo>
                <a:close/>
              </a:path>
            </a:pathLst>
          </a:custGeom>
          <a:blipFill rotWithShape="1">
            <a:blip r:embed="rId3">
              <a:alphaModFix amt="43000"/>
            </a:blip>
            <a:stretch>
              <a:fillRect/>
            </a:stretch>
          </a:blipFill>
          <a:ln>
            <a:noFill/>
          </a:ln>
        </p:spPr>
      </p:sp>
      <p:sp>
        <p:nvSpPr>
          <p:cNvPr id="531" name="Google Shape;531;g2bb4ff7970e_0_12"/>
          <p:cNvSpPr txBox="1"/>
          <p:nvPr/>
        </p:nvSpPr>
        <p:spPr>
          <a:xfrm>
            <a:off x="1589024" y="1115063"/>
            <a:ext cx="65412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latin typeface="Verdana"/>
                <a:ea typeface="Verdana"/>
                <a:cs typeface="Verdana"/>
                <a:sym typeface="Verdana"/>
              </a:rPr>
              <a:t>TRIE Updates</a:t>
            </a:r>
            <a:endParaRPr sz="3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g2bb4ff7970e_0_12"/>
          <p:cNvSpPr txBox="1"/>
          <p:nvPr/>
        </p:nvSpPr>
        <p:spPr>
          <a:xfrm>
            <a:off x="1657719" y="2138332"/>
            <a:ext cx="5904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Updates on 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the 2023-2024 TRIE Initiative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3" name="Google Shape;533;g2bb4ff7970e_0_12"/>
          <p:cNvSpPr/>
          <p:nvPr/>
        </p:nvSpPr>
        <p:spPr>
          <a:xfrm>
            <a:off x="7493720" y="3106444"/>
            <a:ext cx="2946072" cy="2387073"/>
          </a:xfrm>
          <a:custGeom>
            <a:avLst/>
            <a:gdLst/>
            <a:ahLst/>
            <a:cxnLst/>
            <a:rect l="l" t="t" r="r" b="b"/>
            <a:pathLst>
              <a:path w="4413591" h="3576140" extrusionOk="0">
                <a:moveTo>
                  <a:pt x="0" y="0"/>
                </a:moveTo>
                <a:lnTo>
                  <a:pt x="4413591" y="0"/>
                </a:lnTo>
                <a:lnTo>
                  <a:pt x="4413591" y="3576141"/>
                </a:lnTo>
                <a:lnTo>
                  <a:pt x="0" y="3576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968" t="-16948" r="-114185" b="-153533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bb5d43c5cd_6_503"/>
          <p:cNvSpPr txBox="1">
            <a:spLocks noGrp="1"/>
          </p:cNvSpPr>
          <p:nvPr>
            <p:ph type="body" idx="1"/>
          </p:nvPr>
        </p:nvSpPr>
        <p:spPr>
          <a:xfrm>
            <a:off x="972325" y="1912575"/>
            <a:ext cx="5948100" cy="459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Deliverable: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>
                <a:highlight>
                  <a:srgbClr val="FFD91C"/>
                </a:highlight>
              </a:rPr>
              <a:t>Ongoing</a:t>
            </a:r>
            <a:endParaRPr b="1" i="1">
              <a:highlight>
                <a:srgbClr val="FFD91C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Partners have created and/or sustained neighborhood coalitions of at least 3 organizational partners to collaborate on civic engagement initiatives including: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The People’s Money (Idea Generation, Presenting at the BAC meetings, GOTV)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Nov. 2023 GOTV efforts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Civic Engagement Workshops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40" name="Google Shape;540;g2bb5d43c5cd_6_503"/>
          <p:cNvSpPr txBox="1">
            <a:spLocks noGrp="1"/>
          </p:cNvSpPr>
          <p:nvPr>
            <p:ph type="body" idx="3"/>
          </p:nvPr>
        </p:nvSpPr>
        <p:spPr>
          <a:xfrm>
            <a:off x="972325" y="998000"/>
            <a:ext cx="63177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/>
              <a:t>TRIE </a:t>
            </a:r>
            <a:r>
              <a:rPr lang="en-US">
                <a:solidFill>
                  <a:srgbClr val="FFD91C"/>
                </a:solidFill>
              </a:rPr>
              <a:t>Coalition-Building</a:t>
            </a:r>
            <a:endParaRPr>
              <a:solidFill>
                <a:srgbClr val="FFD91C"/>
              </a:solidFill>
            </a:endParaRPr>
          </a:p>
        </p:txBody>
      </p:sp>
      <p:pic>
        <p:nvPicPr>
          <p:cNvPr id="541" name="Google Shape;541;g2bb5d43c5cd_6_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175" y="4263318"/>
            <a:ext cx="3628795" cy="187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2bb5d43c5cd_6_5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6175" y="2271061"/>
            <a:ext cx="3628798" cy="187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bb5d43c5cd_6_503"/>
          <p:cNvPicPr preferRelativeResize="0"/>
          <p:nvPr/>
        </p:nvPicPr>
        <p:blipFill rotWithShape="1">
          <a:blip r:embed="rId5">
            <a:alphaModFix/>
          </a:blip>
          <a:srcRect t="26720" b="1161"/>
          <a:stretch/>
        </p:blipFill>
        <p:spPr>
          <a:xfrm>
            <a:off x="7446175" y="216688"/>
            <a:ext cx="3628795" cy="193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a057c19e2e_0_0"/>
          <p:cNvSpPr txBox="1"/>
          <p:nvPr/>
        </p:nvSpPr>
        <p:spPr>
          <a:xfrm>
            <a:off x="1300925" y="674550"/>
            <a:ext cx="80787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Technology &amp; Housekeeping</a:t>
            </a:r>
            <a:endParaRPr sz="2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8" name="Google Shape;388;g2a057c19e2e_0_0"/>
          <p:cNvSpPr txBox="1"/>
          <p:nvPr/>
        </p:nvSpPr>
        <p:spPr>
          <a:xfrm>
            <a:off x="792900" y="1411650"/>
            <a:ext cx="10935600" cy="45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Commissioners:</a:t>
            </a:r>
            <a:endParaRPr sz="145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2575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Verdana"/>
              <a:buChar char="•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In-Person Participants:Please mute your microphone when you're not speaking and turn it on when needed</a:t>
            </a:r>
            <a:endParaRPr sz="145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2575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Verdana"/>
              <a:buChar char="•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To Online Participants: Please mute your microphone when you're not speaking. </a:t>
            </a: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Please </a:t>
            </a:r>
            <a:r>
              <a:rPr lang="en-US" sz="145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unmute and let us know when you'd like to offer a comment, since we cannot see you. </a:t>
            </a:r>
            <a:endParaRPr sz="1450"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190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All Participants: ​</a:t>
            </a:r>
            <a:endParaRPr sz="145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Char char="●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Call participants in the order they have registered for public comment prior to meeting, then during today's meeting​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Char char="●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Closed Captioning:​ Closed Captioning will be displayed on the smaller screen​.</a:t>
            </a:r>
            <a:r>
              <a:rPr lang="en-US" sz="145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​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45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In-Person Participants:​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Char char="●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submit a public comment, please add your name and affiliation to the sign in sheet by the door. We will call on you to speak in order received.​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45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Online Participants:​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Closed Captioning:​ Closed Captioning is available online at </a:t>
            </a:r>
            <a:r>
              <a:rPr lang="en-US" sz="1450" u="sng">
                <a:solidFill>
                  <a:schemeClr val="hlink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  <a:hlinkClick r:id="rId3"/>
              </a:rPr>
              <a:t>https://bit.ly/CECCAPTIONS</a:t>
            </a:r>
            <a:r>
              <a:rPr lang="en-US" sz="145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145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Char char="●"/>
            </a:pPr>
            <a:r>
              <a:rPr lang="en-US" sz="145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 submit a public comment, please submit your name, affiliation, and public comment via email to info@civicengagement.nyc.gov or via text to 917-587-9103. We will read comments in order received.</a:t>
            </a:r>
            <a:endParaRPr sz="145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45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bb5d43c5cd_6_521"/>
          <p:cNvSpPr txBox="1">
            <a:spLocks noGrp="1"/>
          </p:cNvSpPr>
          <p:nvPr>
            <p:ph type="body" idx="1"/>
          </p:nvPr>
        </p:nvSpPr>
        <p:spPr>
          <a:xfrm>
            <a:off x="972325" y="2276700"/>
            <a:ext cx="6162300" cy="424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Deliverables: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>
                <a:highlight>
                  <a:srgbClr val="A0D56A"/>
                </a:highlight>
              </a:rPr>
              <a:t>January - February 2024</a:t>
            </a:r>
            <a:endParaRPr b="1" i="1">
              <a:highlight>
                <a:srgbClr val="A0D56A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Partners attended their respective BAC meetings to share neighborhood priorities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>
                <a:highlight>
                  <a:srgbClr val="A0D56A"/>
                </a:highlight>
              </a:rPr>
              <a:t>May 1 - June 12 2024</a:t>
            </a:r>
            <a:endParaRPr b="1" i="1">
              <a:highlight>
                <a:srgbClr val="A0D56A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Partners will aim to collect 2,000 Ballots per TRIE Neighborhood</a:t>
            </a:r>
            <a:endParaRPr sz="2000"/>
          </a:p>
        </p:txBody>
      </p:sp>
      <p:pic>
        <p:nvPicPr>
          <p:cNvPr id="550" name="Google Shape;550;g2bb5d43c5cd_6_5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17" r="21643" b="13741"/>
          <a:stretch/>
        </p:blipFill>
        <p:spPr>
          <a:xfrm>
            <a:off x="7134616" y="707788"/>
            <a:ext cx="4488000" cy="4811700"/>
          </a:xfrm>
          <a:prstGeom prst="roundRect">
            <a:avLst>
              <a:gd name="adj" fmla="val 16667"/>
            </a:avLst>
          </a:prstGeom>
        </p:spPr>
      </p:pic>
      <p:sp>
        <p:nvSpPr>
          <p:cNvPr id="551" name="Google Shape;551;g2bb5d43c5cd_6_521"/>
          <p:cNvSpPr txBox="1">
            <a:spLocks noGrp="1"/>
          </p:cNvSpPr>
          <p:nvPr>
            <p:ph type="body" idx="3"/>
          </p:nvPr>
        </p:nvSpPr>
        <p:spPr>
          <a:xfrm>
            <a:off x="972324" y="998000"/>
            <a:ext cx="57912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TRIE &amp; </a:t>
            </a:r>
            <a:r>
              <a:rPr lang="en-US">
                <a:solidFill>
                  <a:schemeClr val="accent2"/>
                </a:solidFill>
              </a:rPr>
              <a:t>The People’s Money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bb5d43c5cd_6_495"/>
          <p:cNvSpPr txBox="1">
            <a:spLocks noGrp="1"/>
          </p:cNvSpPr>
          <p:nvPr>
            <p:ph type="body" idx="1"/>
          </p:nvPr>
        </p:nvSpPr>
        <p:spPr>
          <a:xfrm>
            <a:off x="972325" y="1729400"/>
            <a:ext cx="5791200" cy="48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Deliverable: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highlight>
                  <a:srgbClr val="B4A7D6"/>
                </a:highlight>
              </a:rPr>
              <a:t>March - June 2024</a:t>
            </a:r>
            <a:endParaRPr b="1" i="1">
              <a:highlight>
                <a:srgbClr val="B4A7D6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Partners will pilot a civic engagement workshop that aims to: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Define civic engagement in terms of power, love, and justice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Share examples of different types of civic engagement, including coalition and movement building, and PB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Call participants to action with volunteerism and the People’s Money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highlight>
                <a:srgbClr val="F1C232"/>
              </a:highlight>
            </a:endParaRPr>
          </a:p>
        </p:txBody>
      </p:sp>
      <p:pic>
        <p:nvPicPr>
          <p:cNvPr id="558" name="Google Shape;558;g2bb5d43c5cd_6_49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1902" b="9148"/>
          <a:stretch/>
        </p:blipFill>
        <p:spPr>
          <a:xfrm>
            <a:off x="7185916" y="712888"/>
            <a:ext cx="4488000" cy="4811700"/>
          </a:xfrm>
          <a:prstGeom prst="roundRect">
            <a:avLst>
              <a:gd name="adj" fmla="val 16667"/>
            </a:avLst>
          </a:prstGeom>
        </p:spPr>
      </p:pic>
      <p:sp>
        <p:nvSpPr>
          <p:cNvPr id="559" name="Google Shape;559;g2bb5d43c5cd_6_495"/>
          <p:cNvSpPr txBox="1">
            <a:spLocks noGrp="1"/>
          </p:cNvSpPr>
          <p:nvPr>
            <p:ph type="body" idx="3"/>
          </p:nvPr>
        </p:nvSpPr>
        <p:spPr>
          <a:xfrm>
            <a:off x="972324" y="998000"/>
            <a:ext cx="57912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TRIE &amp; </a:t>
            </a:r>
            <a:r>
              <a:rPr lang="en-US">
                <a:solidFill>
                  <a:schemeClr val="accent4"/>
                </a:solidFill>
              </a:rPr>
              <a:t>Civic Education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bb5d43c5cd_6_221"/>
          <p:cNvSpPr/>
          <p:nvPr/>
        </p:nvSpPr>
        <p:spPr>
          <a:xfrm rot="10481134">
            <a:off x="5407629" y="735120"/>
            <a:ext cx="2049307" cy="1332520"/>
          </a:xfrm>
          <a:prstGeom prst="irregularSeal1">
            <a:avLst/>
          </a:prstGeom>
          <a:solidFill>
            <a:srgbClr val="FFD91C"/>
          </a:solidFill>
          <a:ln w="28575" cap="flat" cmpd="sng">
            <a:solidFill>
              <a:srgbClr val="FFD9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2bb5d43c5cd_6_221"/>
          <p:cNvSpPr/>
          <p:nvPr/>
        </p:nvSpPr>
        <p:spPr>
          <a:xfrm>
            <a:off x="704127" y="3061851"/>
            <a:ext cx="10843500" cy="807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7" name="Google Shape;567;g2bb5d43c5cd_6_221"/>
          <p:cNvSpPr/>
          <p:nvPr/>
        </p:nvSpPr>
        <p:spPr>
          <a:xfrm>
            <a:off x="1451628" y="2685918"/>
            <a:ext cx="162900" cy="630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8" name="Google Shape;568;g2bb5d43c5cd_6_221"/>
          <p:cNvSpPr/>
          <p:nvPr/>
        </p:nvSpPr>
        <p:spPr>
          <a:xfrm>
            <a:off x="2377422" y="2118218"/>
            <a:ext cx="162900" cy="1285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9" name="Google Shape;569;g2bb5d43c5cd_6_221"/>
          <p:cNvSpPr/>
          <p:nvPr/>
        </p:nvSpPr>
        <p:spPr>
          <a:xfrm>
            <a:off x="3493648" y="2775996"/>
            <a:ext cx="162900" cy="630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0" name="Google Shape;570;g2bb5d43c5cd_6_221"/>
          <p:cNvSpPr/>
          <p:nvPr/>
        </p:nvSpPr>
        <p:spPr>
          <a:xfrm>
            <a:off x="6506372" y="1904994"/>
            <a:ext cx="162900" cy="1712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1" name="Google Shape;571;g2bb5d43c5cd_6_221"/>
          <p:cNvSpPr/>
          <p:nvPr/>
        </p:nvSpPr>
        <p:spPr>
          <a:xfrm>
            <a:off x="10610499" y="2654771"/>
            <a:ext cx="162900" cy="807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2" name="Google Shape;572;g2bb5d43c5cd_6_221"/>
          <p:cNvSpPr/>
          <p:nvPr/>
        </p:nvSpPr>
        <p:spPr>
          <a:xfrm rot="10800000" flipH="1">
            <a:off x="5135986" y="3411355"/>
            <a:ext cx="162900" cy="818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3" name="Google Shape;573;g2bb5d43c5cd_6_221"/>
          <p:cNvSpPr/>
          <p:nvPr/>
        </p:nvSpPr>
        <p:spPr>
          <a:xfrm rot="10800000" flipH="1">
            <a:off x="6716184" y="3372016"/>
            <a:ext cx="162900" cy="1187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4" name="Google Shape;574;g2bb5d43c5cd_6_221"/>
          <p:cNvSpPr/>
          <p:nvPr/>
        </p:nvSpPr>
        <p:spPr>
          <a:xfrm rot="10800000" flipH="1">
            <a:off x="1343245" y="3590111"/>
            <a:ext cx="202800" cy="1285500"/>
          </a:xfrm>
          <a:prstGeom prst="upArrow">
            <a:avLst>
              <a:gd name="adj1" fmla="val 39007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Google Shape;575;g2bb5d43c5cd_6_221"/>
          <p:cNvSpPr/>
          <p:nvPr/>
        </p:nvSpPr>
        <p:spPr>
          <a:xfrm rot="10800000" flipH="1">
            <a:off x="2291872" y="3508533"/>
            <a:ext cx="162900" cy="630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g2bb5d43c5cd_6_221"/>
          <p:cNvSpPr/>
          <p:nvPr/>
        </p:nvSpPr>
        <p:spPr>
          <a:xfrm rot="10800000" flipH="1">
            <a:off x="4035688" y="3541105"/>
            <a:ext cx="162900" cy="1281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7" name="Google Shape;577;g2bb5d43c5cd_6_221"/>
          <p:cNvSpPr/>
          <p:nvPr/>
        </p:nvSpPr>
        <p:spPr>
          <a:xfrm>
            <a:off x="682450" y="1838487"/>
            <a:ext cx="1449300" cy="8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EB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2bb5d43c5cd_6_221"/>
          <p:cNvSpPr txBox="1"/>
          <p:nvPr/>
        </p:nvSpPr>
        <p:spPr>
          <a:xfrm>
            <a:off x="710575" y="1884125"/>
            <a:ext cx="13236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Donating </a:t>
            </a:r>
            <a:r>
              <a:rPr lang="en-US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(food, money, clothes)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9" name="Google Shape;579;g2bb5d43c5cd_6_221"/>
          <p:cNvSpPr/>
          <p:nvPr/>
        </p:nvSpPr>
        <p:spPr>
          <a:xfrm>
            <a:off x="644364" y="4980111"/>
            <a:ext cx="1449300" cy="918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EB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2bb5d43c5cd_6_221"/>
          <p:cNvSpPr txBox="1"/>
          <p:nvPr/>
        </p:nvSpPr>
        <p:spPr>
          <a:xfrm>
            <a:off x="770376" y="4980109"/>
            <a:ext cx="14493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Staying Informed / Sharing Resources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1" name="Google Shape;581;g2bb5d43c5cd_6_221"/>
          <p:cNvSpPr/>
          <p:nvPr/>
        </p:nvSpPr>
        <p:spPr>
          <a:xfrm>
            <a:off x="1722792" y="4265080"/>
            <a:ext cx="1449300" cy="91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B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g2bb5d43c5cd_6_221"/>
          <p:cNvSpPr txBox="1"/>
          <p:nvPr/>
        </p:nvSpPr>
        <p:spPr>
          <a:xfrm>
            <a:off x="1789975" y="4364675"/>
            <a:ext cx="1323600" cy="76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Attending a Community Meeting / Event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3" name="Google Shape;583;g2bb5d43c5cd_6_221"/>
          <p:cNvSpPr/>
          <p:nvPr/>
        </p:nvSpPr>
        <p:spPr>
          <a:xfrm>
            <a:off x="1747207" y="1143596"/>
            <a:ext cx="1449300" cy="8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EB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g2bb5d43c5cd_6_221"/>
          <p:cNvSpPr txBox="1"/>
          <p:nvPr/>
        </p:nvSpPr>
        <p:spPr>
          <a:xfrm>
            <a:off x="1747188" y="1177296"/>
            <a:ext cx="14493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Checking In On Your Neighbor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g2bb5d43c5cd_6_221"/>
          <p:cNvSpPr/>
          <p:nvPr/>
        </p:nvSpPr>
        <p:spPr>
          <a:xfrm>
            <a:off x="3139695" y="2303994"/>
            <a:ext cx="870900" cy="4374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2bb5d43c5cd_6_221"/>
          <p:cNvSpPr txBox="1"/>
          <p:nvPr/>
        </p:nvSpPr>
        <p:spPr>
          <a:xfrm>
            <a:off x="3167826" y="2349647"/>
            <a:ext cx="84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Voting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7" name="Google Shape;587;g2bb5d43c5cd_6_221"/>
          <p:cNvSpPr/>
          <p:nvPr/>
        </p:nvSpPr>
        <p:spPr>
          <a:xfrm>
            <a:off x="3589072" y="937105"/>
            <a:ext cx="1449300" cy="8070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2bb5d43c5cd_6_221"/>
          <p:cNvSpPr txBox="1"/>
          <p:nvPr/>
        </p:nvSpPr>
        <p:spPr>
          <a:xfrm>
            <a:off x="3676276" y="989427"/>
            <a:ext cx="13236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Poll Site Worker / Interpreter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9" name="Google Shape;589;g2bb5d43c5cd_6_221"/>
          <p:cNvSpPr/>
          <p:nvPr/>
        </p:nvSpPr>
        <p:spPr>
          <a:xfrm>
            <a:off x="3348977" y="4878546"/>
            <a:ext cx="1536600" cy="9858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g2bb5d43c5cd_6_221"/>
          <p:cNvSpPr txBox="1"/>
          <p:nvPr/>
        </p:nvSpPr>
        <p:spPr>
          <a:xfrm>
            <a:off x="3436163" y="4930868"/>
            <a:ext cx="14493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Voter Registration Drive Outreach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1" name="Google Shape;591;g2bb5d43c5cd_6_221"/>
          <p:cNvSpPr/>
          <p:nvPr/>
        </p:nvSpPr>
        <p:spPr>
          <a:xfrm>
            <a:off x="5699005" y="1130351"/>
            <a:ext cx="1536600" cy="630900"/>
          </a:xfrm>
          <a:prstGeom prst="roundRect">
            <a:avLst>
              <a:gd name="adj" fmla="val 16667"/>
            </a:avLst>
          </a:prstGeom>
          <a:solidFill>
            <a:srgbClr val="81C738"/>
          </a:solidFill>
          <a:ln w="38100" cap="flat" cmpd="sng">
            <a:solidFill>
              <a:srgbClr val="FFD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g2bb5d43c5cd_6_221"/>
          <p:cNvSpPr txBox="1"/>
          <p:nvPr/>
        </p:nvSpPr>
        <p:spPr>
          <a:xfrm>
            <a:off x="5786193" y="1182673"/>
            <a:ext cx="14493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Participatory Budgeting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3" name="Google Shape;593;g2bb5d43c5cd_6_221"/>
          <p:cNvSpPr/>
          <p:nvPr/>
        </p:nvSpPr>
        <p:spPr>
          <a:xfrm>
            <a:off x="4346769" y="4290044"/>
            <a:ext cx="1746900" cy="8070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2bb5d43c5cd_6_221"/>
          <p:cNvSpPr txBox="1"/>
          <p:nvPr/>
        </p:nvSpPr>
        <p:spPr>
          <a:xfrm>
            <a:off x="4433957" y="4342365"/>
            <a:ext cx="1654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Contacting / Visiting Your Representative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5" name="Google Shape;595;g2bb5d43c5cd_6_221"/>
          <p:cNvSpPr/>
          <p:nvPr/>
        </p:nvSpPr>
        <p:spPr>
          <a:xfrm>
            <a:off x="6182847" y="4602947"/>
            <a:ext cx="1323600" cy="11457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2bb5d43c5cd_6_221"/>
          <p:cNvSpPr txBox="1"/>
          <p:nvPr/>
        </p:nvSpPr>
        <p:spPr>
          <a:xfrm>
            <a:off x="6270034" y="4655268"/>
            <a:ext cx="12324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Signing / Writing Petitions / Letters of Support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7" name="Google Shape;597;g2bb5d43c5cd_6_221"/>
          <p:cNvSpPr/>
          <p:nvPr/>
        </p:nvSpPr>
        <p:spPr>
          <a:xfrm>
            <a:off x="4183762" y="1797222"/>
            <a:ext cx="162900" cy="1616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8" name="Google Shape;598;g2bb5d43c5cd_6_221"/>
          <p:cNvSpPr/>
          <p:nvPr/>
        </p:nvSpPr>
        <p:spPr>
          <a:xfrm>
            <a:off x="9976968" y="3979862"/>
            <a:ext cx="1232400" cy="6309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g2bb5d43c5cd_6_221"/>
          <p:cNvSpPr txBox="1"/>
          <p:nvPr/>
        </p:nvSpPr>
        <p:spPr>
          <a:xfrm>
            <a:off x="10005099" y="4025515"/>
            <a:ext cx="1232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Running For Office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0" name="Google Shape;600;g2bb5d43c5cd_6_221"/>
          <p:cNvSpPr/>
          <p:nvPr/>
        </p:nvSpPr>
        <p:spPr>
          <a:xfrm>
            <a:off x="4479236" y="1924179"/>
            <a:ext cx="1449300" cy="985800"/>
          </a:xfrm>
          <a:prstGeom prst="roundRect">
            <a:avLst>
              <a:gd name="adj" fmla="val 16667"/>
            </a:avLst>
          </a:prstGeom>
          <a:solidFill>
            <a:srgbClr val="7D419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2bb5d43c5cd_6_221"/>
          <p:cNvSpPr txBox="1"/>
          <p:nvPr/>
        </p:nvSpPr>
        <p:spPr>
          <a:xfrm>
            <a:off x="4546299" y="1969825"/>
            <a:ext cx="13821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Speaking at Town Halls 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Public Hearings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2" name="Google Shape;602;g2bb5d43c5cd_6_221"/>
          <p:cNvSpPr/>
          <p:nvPr/>
        </p:nvSpPr>
        <p:spPr>
          <a:xfrm rot="10800000">
            <a:off x="10393841" y="3379773"/>
            <a:ext cx="162900" cy="54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3" name="Google Shape;603;g2bb5d43c5cd_6_221"/>
          <p:cNvSpPr/>
          <p:nvPr/>
        </p:nvSpPr>
        <p:spPr>
          <a:xfrm>
            <a:off x="5119391" y="2995116"/>
            <a:ext cx="162900" cy="630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4" name="Google Shape;604;g2bb5d43c5cd_6_221"/>
          <p:cNvSpPr/>
          <p:nvPr/>
        </p:nvSpPr>
        <p:spPr>
          <a:xfrm>
            <a:off x="8442437" y="4721741"/>
            <a:ext cx="2225400" cy="13848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g2bb5d43c5cd_6_221"/>
          <p:cNvSpPr txBox="1"/>
          <p:nvPr/>
        </p:nvSpPr>
        <p:spPr>
          <a:xfrm>
            <a:off x="8485982" y="4801250"/>
            <a:ext cx="20634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Leadership / Membership: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Community Boards, PTAs, Tenant Associations, Block Associations, etc.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6" name="Google Shape;606;g2bb5d43c5cd_6_221"/>
          <p:cNvSpPr/>
          <p:nvPr/>
        </p:nvSpPr>
        <p:spPr>
          <a:xfrm rot="10800000" flipH="1">
            <a:off x="9394657" y="3463971"/>
            <a:ext cx="162300" cy="1220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7" name="Google Shape;607;g2bb5d43c5cd_6_221"/>
          <p:cNvSpPr/>
          <p:nvPr/>
        </p:nvSpPr>
        <p:spPr>
          <a:xfrm>
            <a:off x="8792373" y="995843"/>
            <a:ext cx="2063400" cy="11124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Marches, protests, demonstrations, rallies, phone banks, etc.</a:t>
            </a:r>
            <a:endParaRPr sz="12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g2bb5d43c5cd_6_221"/>
          <p:cNvSpPr/>
          <p:nvPr/>
        </p:nvSpPr>
        <p:spPr>
          <a:xfrm>
            <a:off x="9965407" y="1928425"/>
            <a:ext cx="1536600" cy="6309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g2bb5d43c5cd_6_221"/>
          <p:cNvSpPr txBox="1"/>
          <p:nvPr/>
        </p:nvSpPr>
        <p:spPr>
          <a:xfrm>
            <a:off x="9864828" y="1974876"/>
            <a:ext cx="16545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Civil Disobedience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0" name="Google Shape;610;g2bb5d43c5cd_6_221"/>
          <p:cNvSpPr/>
          <p:nvPr/>
        </p:nvSpPr>
        <p:spPr>
          <a:xfrm>
            <a:off x="9638654" y="2196501"/>
            <a:ext cx="162900" cy="111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1" name="Google Shape;611;g2bb5d43c5cd_6_221"/>
          <p:cNvSpPr/>
          <p:nvPr/>
        </p:nvSpPr>
        <p:spPr>
          <a:xfrm>
            <a:off x="7782667" y="2393793"/>
            <a:ext cx="162900" cy="98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2" name="Google Shape;612;g2bb5d43c5cd_6_221"/>
          <p:cNvSpPr/>
          <p:nvPr/>
        </p:nvSpPr>
        <p:spPr>
          <a:xfrm>
            <a:off x="7633917" y="4265068"/>
            <a:ext cx="1536600" cy="5370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g2bb5d43c5cd_6_221"/>
          <p:cNvSpPr txBox="1"/>
          <p:nvPr/>
        </p:nvSpPr>
        <p:spPr>
          <a:xfrm>
            <a:off x="7677463" y="4344577"/>
            <a:ext cx="14493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Volunteering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4" name="Google Shape;614;g2bb5d43c5cd_6_221"/>
          <p:cNvSpPr/>
          <p:nvPr/>
        </p:nvSpPr>
        <p:spPr>
          <a:xfrm rot="10800000">
            <a:off x="8164986" y="3474643"/>
            <a:ext cx="162900" cy="760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5" name="Google Shape;615;g2bb5d43c5cd_6_221"/>
          <p:cNvSpPr/>
          <p:nvPr/>
        </p:nvSpPr>
        <p:spPr>
          <a:xfrm>
            <a:off x="8076407" y="2198866"/>
            <a:ext cx="1323600" cy="8187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g2bb5d43c5cd_6_221"/>
          <p:cNvSpPr txBox="1"/>
          <p:nvPr/>
        </p:nvSpPr>
        <p:spPr>
          <a:xfrm>
            <a:off x="8119949" y="2278374"/>
            <a:ext cx="14493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Building Community Coalitions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7" name="Google Shape;617;g2bb5d43c5cd_6_221"/>
          <p:cNvSpPr/>
          <p:nvPr/>
        </p:nvSpPr>
        <p:spPr>
          <a:xfrm>
            <a:off x="7247190" y="1752025"/>
            <a:ext cx="1323600" cy="537000"/>
          </a:xfrm>
          <a:prstGeom prst="roundRect">
            <a:avLst>
              <a:gd name="adj" fmla="val 16667"/>
            </a:avLst>
          </a:prstGeom>
          <a:solidFill>
            <a:srgbClr val="EB508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2bb5d43c5cd_6_221"/>
          <p:cNvSpPr txBox="1"/>
          <p:nvPr/>
        </p:nvSpPr>
        <p:spPr>
          <a:xfrm>
            <a:off x="7290736" y="1831533"/>
            <a:ext cx="14493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Organizing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9" name="Google Shape;619;g2bb5d43c5cd_6_221"/>
          <p:cNvSpPr/>
          <p:nvPr/>
        </p:nvSpPr>
        <p:spPr>
          <a:xfrm>
            <a:off x="8642725" y="3056893"/>
            <a:ext cx="162900" cy="43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0" name="Google Shape;620;g2bb5d43c5cd_6_221"/>
          <p:cNvSpPr txBox="1"/>
          <p:nvPr/>
        </p:nvSpPr>
        <p:spPr>
          <a:xfrm>
            <a:off x="1063100" y="3255037"/>
            <a:ext cx="10125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latin typeface="Verdana"/>
                <a:ea typeface="Verdana"/>
                <a:cs typeface="Verdana"/>
                <a:sym typeface="Verdana"/>
              </a:rPr>
              <a:t>Civic Engagement Spectrum 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solidFill>
                <a:srgbClr val="000000"/>
              </a:solidFill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1" name="Google Shape;621;g2bb5d43c5cd_6_221"/>
          <p:cNvSpPr txBox="1">
            <a:spLocks noGrp="1"/>
          </p:cNvSpPr>
          <p:nvPr>
            <p:ph type="body" idx="4294967295"/>
          </p:nvPr>
        </p:nvSpPr>
        <p:spPr>
          <a:xfrm>
            <a:off x="1006475" y="6106550"/>
            <a:ext cx="57912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/>
              <a:t>TRIE &amp; </a:t>
            </a:r>
            <a:r>
              <a:rPr lang="en-US" sz="1800" b="1">
                <a:solidFill>
                  <a:schemeClr val="accent4"/>
                </a:solidFill>
              </a:rPr>
              <a:t>Civic Education (cont.)</a:t>
            </a:r>
            <a:endParaRPr sz="1800"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bb5d43c5cd_6_32"/>
          <p:cNvSpPr txBox="1">
            <a:spLocks noGrp="1"/>
          </p:cNvSpPr>
          <p:nvPr>
            <p:ph type="body" idx="1"/>
          </p:nvPr>
        </p:nvSpPr>
        <p:spPr>
          <a:xfrm>
            <a:off x="1006468" y="2026243"/>
            <a:ext cx="5370900" cy="3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“</a:t>
            </a:r>
            <a:r>
              <a:rPr lang="en-US" sz="2000" b="1"/>
              <a:t>Power</a:t>
            </a:r>
            <a:r>
              <a:rPr lang="en-US" sz="2000"/>
              <a:t> without </a:t>
            </a:r>
            <a:r>
              <a:rPr lang="en-US" sz="2000" b="1"/>
              <a:t>love</a:t>
            </a:r>
            <a:r>
              <a:rPr lang="en-US" sz="2000"/>
              <a:t> is reckless and abusive </a:t>
            </a:r>
            <a:r>
              <a:rPr lang="en-US" sz="2000">
                <a:solidFill>
                  <a:schemeClr val="accent2"/>
                </a:solidFill>
              </a:rPr>
              <a:t>[immoral power]</a:t>
            </a:r>
            <a:r>
              <a:rPr lang="en-US" sz="2000"/>
              <a:t>, and </a:t>
            </a:r>
            <a:r>
              <a:rPr lang="en-US" sz="2000" b="1"/>
              <a:t>love</a:t>
            </a:r>
            <a:r>
              <a:rPr lang="en-US" sz="2000"/>
              <a:t> without </a:t>
            </a:r>
            <a:r>
              <a:rPr lang="en-US" sz="2000" b="1"/>
              <a:t>power</a:t>
            </a:r>
            <a:r>
              <a:rPr lang="en-US" sz="2000"/>
              <a:t> is sentimental and anemic </a:t>
            </a:r>
            <a:r>
              <a:rPr lang="en-US" sz="2000">
                <a:solidFill>
                  <a:schemeClr val="accent2"/>
                </a:solidFill>
              </a:rPr>
              <a:t>[powerless morality]</a:t>
            </a:r>
            <a:r>
              <a:rPr lang="en-US" sz="2000"/>
              <a:t>. </a:t>
            </a:r>
            <a:r>
              <a:rPr lang="en-US" sz="2000" b="1"/>
              <a:t>Power</a:t>
            </a:r>
            <a:r>
              <a:rPr lang="en-US" sz="2000"/>
              <a:t> at its best is </a:t>
            </a:r>
            <a:r>
              <a:rPr lang="en-US" sz="2000" b="1"/>
              <a:t>love</a:t>
            </a:r>
            <a:r>
              <a:rPr lang="en-US" sz="2000"/>
              <a:t> implementing the demands of </a:t>
            </a:r>
            <a:r>
              <a:rPr lang="en-US" sz="2000" b="1"/>
              <a:t>justice</a:t>
            </a:r>
            <a:r>
              <a:rPr lang="en-US" sz="2000"/>
              <a:t>, and </a:t>
            </a:r>
            <a:r>
              <a:rPr lang="en-US" sz="2000" b="1"/>
              <a:t>justice</a:t>
            </a:r>
            <a:r>
              <a:rPr lang="en-US" sz="2000"/>
              <a:t> at its best is </a:t>
            </a:r>
            <a:r>
              <a:rPr lang="en-US" sz="2000" b="1"/>
              <a:t>power</a:t>
            </a:r>
            <a:r>
              <a:rPr lang="en-US" sz="2000"/>
              <a:t> correcting everything that stands against </a:t>
            </a:r>
            <a:r>
              <a:rPr lang="en-US" sz="2000" b="1"/>
              <a:t>love</a:t>
            </a:r>
            <a:r>
              <a:rPr lang="en-US" sz="2000"/>
              <a:t>.”</a:t>
            </a:r>
            <a:endParaRPr sz="2000"/>
          </a:p>
          <a:p>
            <a:pPr marL="457200" lvl="0" indent="-3556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-"/>
            </a:pPr>
            <a:r>
              <a:rPr lang="en-US" sz="2000"/>
              <a:t>Martin Luther King Jr.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2bb5d43c5cd_6_32"/>
          <p:cNvSpPr txBox="1">
            <a:spLocks noGrp="1"/>
          </p:cNvSpPr>
          <p:nvPr>
            <p:ph type="body" idx="3"/>
          </p:nvPr>
        </p:nvSpPr>
        <p:spPr>
          <a:xfrm>
            <a:off x="972324" y="998000"/>
            <a:ext cx="85680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+ Love = Justice</a:t>
            </a:r>
            <a:endParaRPr sz="5000"/>
          </a:p>
        </p:txBody>
      </p:sp>
      <p:pic>
        <p:nvPicPr>
          <p:cNvPr id="629" name="Google Shape;629;g2bb5d43c5cd_6_32" title="MLK on the Power of Lov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650" y="1991450"/>
            <a:ext cx="5111299" cy="28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2bb5d43c5cd_6_32"/>
          <p:cNvSpPr txBox="1"/>
          <p:nvPr/>
        </p:nvSpPr>
        <p:spPr>
          <a:xfrm>
            <a:off x="6724750" y="5017325"/>
            <a:ext cx="4967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Excerpt from “</a:t>
            </a:r>
            <a:r>
              <a:rPr lang="en-US" sz="1200" b="1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Where Do We Go From Here?</a:t>
            </a: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 (August 1967)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1" name="Google Shape;631;g2bb5d43c5cd_6_32"/>
          <p:cNvSpPr txBox="1">
            <a:spLocks noGrp="1"/>
          </p:cNvSpPr>
          <p:nvPr>
            <p:ph type="body" idx="3"/>
          </p:nvPr>
        </p:nvSpPr>
        <p:spPr>
          <a:xfrm>
            <a:off x="1006475" y="6106550"/>
            <a:ext cx="57912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/>
              <a:t>TRIE &amp; </a:t>
            </a:r>
            <a:r>
              <a:rPr lang="en-US" sz="1800" b="1">
                <a:solidFill>
                  <a:schemeClr val="accent4"/>
                </a:solidFill>
              </a:rPr>
              <a:t>Civic Education (con</a:t>
            </a:r>
            <a:r>
              <a:rPr lang="en-US" sz="1800">
                <a:solidFill>
                  <a:schemeClr val="accent4"/>
                </a:solidFill>
              </a:rPr>
              <a:t>t.)</a:t>
            </a:r>
            <a:endParaRPr sz="1800"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bb01b62fe2_1_75"/>
          <p:cNvSpPr/>
          <p:nvPr/>
        </p:nvSpPr>
        <p:spPr>
          <a:xfrm rot="10800000">
            <a:off x="1022702" y="-407949"/>
            <a:ext cx="7673898" cy="7673898"/>
          </a:xfrm>
          <a:custGeom>
            <a:avLst/>
            <a:gdLst/>
            <a:ahLst/>
            <a:cxnLst/>
            <a:rect l="l" t="t" r="r" b="b"/>
            <a:pathLst>
              <a:path w="11510847" h="11510847" extrusionOk="0">
                <a:moveTo>
                  <a:pt x="11510847" y="11510846"/>
                </a:moveTo>
                <a:lnTo>
                  <a:pt x="0" y="11510846"/>
                </a:lnTo>
                <a:lnTo>
                  <a:pt x="0" y="0"/>
                </a:lnTo>
                <a:lnTo>
                  <a:pt x="11510847" y="0"/>
                </a:lnTo>
                <a:lnTo>
                  <a:pt x="11510847" y="11510846"/>
                </a:lnTo>
                <a:close/>
              </a:path>
            </a:pathLst>
          </a:custGeom>
          <a:blipFill rotWithShape="1">
            <a:blip r:embed="rId3">
              <a:alphaModFix amt="43000"/>
            </a:blip>
            <a:stretch>
              <a:fillRect/>
            </a:stretch>
          </a:blipFill>
          <a:ln>
            <a:noFill/>
          </a:ln>
        </p:spPr>
      </p:sp>
      <p:sp>
        <p:nvSpPr>
          <p:cNvPr id="637" name="Google Shape;637;g2bb01b62fe2_1_75"/>
          <p:cNvSpPr txBox="1"/>
          <p:nvPr/>
        </p:nvSpPr>
        <p:spPr>
          <a:xfrm>
            <a:off x="1589024" y="1115063"/>
            <a:ext cx="65412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Cycle 1: Phase 4</a:t>
            </a:r>
            <a:endParaRPr sz="3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Google Shape;638;g2bb01b62fe2_1_75"/>
          <p:cNvSpPr txBox="1"/>
          <p:nvPr/>
        </p:nvSpPr>
        <p:spPr>
          <a:xfrm>
            <a:off x="1657719" y="2138332"/>
            <a:ext cx="5904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Updates on Project Implementation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9" name="Google Shape;639;g2bb01b62fe2_1_75"/>
          <p:cNvSpPr/>
          <p:nvPr/>
        </p:nvSpPr>
        <p:spPr>
          <a:xfrm>
            <a:off x="7493720" y="3106444"/>
            <a:ext cx="2946072" cy="2387073"/>
          </a:xfrm>
          <a:custGeom>
            <a:avLst/>
            <a:gdLst/>
            <a:ahLst/>
            <a:cxnLst/>
            <a:rect l="l" t="t" r="r" b="b"/>
            <a:pathLst>
              <a:path w="4413591" h="3576140" extrusionOk="0">
                <a:moveTo>
                  <a:pt x="0" y="0"/>
                </a:moveTo>
                <a:lnTo>
                  <a:pt x="4413591" y="0"/>
                </a:lnTo>
                <a:lnTo>
                  <a:pt x="4413591" y="3576141"/>
                </a:lnTo>
                <a:lnTo>
                  <a:pt x="0" y="3576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968" t="-16948" r="-114185" b="-153533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2bb01b62fe2_1_83"/>
          <p:cNvPicPr preferRelativeResize="0"/>
          <p:nvPr/>
        </p:nvPicPr>
        <p:blipFill rotWithShape="1">
          <a:blip r:embed="rId3">
            <a:alphaModFix/>
          </a:blip>
          <a:srcRect l="6355" t="6828" r="6944" b="9796"/>
          <a:stretch/>
        </p:blipFill>
        <p:spPr>
          <a:xfrm>
            <a:off x="605650" y="1164275"/>
            <a:ext cx="7791400" cy="54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2bb01b62fe2_1_83"/>
          <p:cNvSpPr/>
          <p:nvPr/>
        </p:nvSpPr>
        <p:spPr>
          <a:xfrm rot="5400000">
            <a:off x="4707467" y="1719071"/>
            <a:ext cx="2777067" cy="12192000"/>
          </a:xfrm>
          <a:custGeom>
            <a:avLst/>
            <a:gdLst/>
            <a:ahLst/>
            <a:cxnLst/>
            <a:rect l="l" t="t" r="r" b="b"/>
            <a:pathLst>
              <a:path w="4165600" h="18288000" extrusionOk="0">
                <a:moveTo>
                  <a:pt x="0" y="0"/>
                </a:moveTo>
                <a:lnTo>
                  <a:pt x="4165600" y="0"/>
                </a:lnTo>
                <a:lnTo>
                  <a:pt x="41656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</p:spPr>
      </p:sp>
      <p:sp>
        <p:nvSpPr>
          <p:cNvPr id="646" name="Google Shape;646;g2bb01b62fe2_1_83"/>
          <p:cNvSpPr txBox="1"/>
          <p:nvPr/>
        </p:nvSpPr>
        <p:spPr>
          <a:xfrm>
            <a:off x="605655" y="473171"/>
            <a:ext cx="758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Winning Projects</a:t>
            </a:r>
            <a:endParaRPr sz="3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" name="Google Shape;647;g2bb01b62fe2_1_83"/>
          <p:cNvSpPr txBox="1"/>
          <p:nvPr/>
        </p:nvSpPr>
        <p:spPr>
          <a:xfrm>
            <a:off x="8561343" y="1822855"/>
            <a:ext cx="33927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Total Projects:</a:t>
            </a: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46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  <a:p>
            <a:pPr marL="406400" marR="0" lvl="1" indent="-2095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Verdana"/>
              <a:buChar char="•"/>
            </a:pP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13 Borough Projects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  <a:p>
            <a:pPr marL="406400" marR="0" lvl="1" indent="-2095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Verdana"/>
              <a:buChar char="•"/>
            </a:pP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33 Neighborhood Projects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8" name="Google Shape;648;g2bb01b62fe2_1_83"/>
          <p:cNvSpPr txBox="1"/>
          <p:nvPr/>
        </p:nvSpPr>
        <p:spPr>
          <a:xfrm>
            <a:off x="8644150" y="3785650"/>
            <a:ext cx="33099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16 projects’ intended audience is </a:t>
            </a:r>
            <a:r>
              <a:rPr lang="en-US" sz="19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youth </a:t>
            </a: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and 14 are </a:t>
            </a:r>
            <a:r>
              <a:rPr lang="en-US" sz="19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intergenerational</a:t>
            </a:r>
            <a:r>
              <a:rPr lang="en-US" sz="19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bb01b62fe2_1_137"/>
          <p:cNvSpPr/>
          <p:nvPr/>
        </p:nvSpPr>
        <p:spPr>
          <a:xfrm>
            <a:off x="9976647" y="4665913"/>
            <a:ext cx="2444075" cy="2444075"/>
          </a:xfrm>
          <a:custGeom>
            <a:avLst/>
            <a:gdLst/>
            <a:ahLst/>
            <a:cxnLst/>
            <a:rect l="l" t="t" r="r" b="b"/>
            <a:pathLst>
              <a:path w="3666112" h="3666112" extrusionOk="0">
                <a:moveTo>
                  <a:pt x="0" y="0"/>
                </a:moveTo>
                <a:lnTo>
                  <a:pt x="3666113" y="0"/>
                </a:lnTo>
                <a:lnTo>
                  <a:pt x="3666113" y="3666112"/>
                </a:lnTo>
                <a:lnTo>
                  <a:pt x="0" y="366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54" name="Google Shape;654;g2bb01b62fe2_1_137"/>
          <p:cNvGrpSpPr/>
          <p:nvPr/>
        </p:nvGrpSpPr>
        <p:grpSpPr>
          <a:xfrm>
            <a:off x="422468" y="1552810"/>
            <a:ext cx="8773931" cy="4911550"/>
            <a:chOff x="422468" y="1705210"/>
            <a:chExt cx="8773931" cy="4911550"/>
          </a:xfrm>
        </p:grpSpPr>
        <p:grpSp>
          <p:nvGrpSpPr>
            <p:cNvPr id="655" name="Google Shape;655;g2bb01b62fe2_1_137"/>
            <p:cNvGrpSpPr/>
            <p:nvPr/>
          </p:nvGrpSpPr>
          <p:grpSpPr>
            <a:xfrm>
              <a:off x="422468" y="1705210"/>
              <a:ext cx="8773931" cy="4911550"/>
              <a:chOff x="0" y="-19050"/>
              <a:chExt cx="3622747" cy="2027974"/>
            </a:xfrm>
          </p:grpSpPr>
          <p:sp>
            <p:nvSpPr>
              <p:cNvPr id="656" name="Google Shape;656;g2bb01b62fe2_1_137"/>
              <p:cNvSpPr/>
              <p:nvPr/>
            </p:nvSpPr>
            <p:spPr>
              <a:xfrm>
                <a:off x="0" y="0"/>
                <a:ext cx="3622747" cy="2008924"/>
              </a:xfrm>
              <a:custGeom>
                <a:avLst/>
                <a:gdLst/>
                <a:ahLst/>
                <a:cxnLst/>
                <a:rect l="l" t="t" r="r" b="b"/>
                <a:pathLst>
                  <a:path w="3622747" h="2008924" extrusionOk="0">
                    <a:moveTo>
                      <a:pt x="30001" y="0"/>
                    </a:moveTo>
                    <a:lnTo>
                      <a:pt x="3592746" y="0"/>
                    </a:lnTo>
                    <a:cubicBezTo>
                      <a:pt x="3600703" y="0"/>
                      <a:pt x="3608334" y="3161"/>
                      <a:pt x="3613960" y="8787"/>
                    </a:cubicBezTo>
                    <a:cubicBezTo>
                      <a:pt x="3619586" y="14413"/>
                      <a:pt x="3622747" y="22044"/>
                      <a:pt x="3622747" y="30001"/>
                    </a:cubicBezTo>
                    <a:lnTo>
                      <a:pt x="3622747" y="1978923"/>
                    </a:lnTo>
                    <a:cubicBezTo>
                      <a:pt x="3622747" y="1986880"/>
                      <a:pt x="3619586" y="1994511"/>
                      <a:pt x="3613960" y="2000137"/>
                    </a:cubicBezTo>
                    <a:cubicBezTo>
                      <a:pt x="3608334" y="2005763"/>
                      <a:pt x="3600703" y="2008924"/>
                      <a:pt x="3592746" y="2008924"/>
                    </a:cubicBezTo>
                    <a:lnTo>
                      <a:pt x="30001" y="2008924"/>
                    </a:lnTo>
                    <a:cubicBezTo>
                      <a:pt x="22044" y="2008924"/>
                      <a:pt x="14413" y="2005763"/>
                      <a:pt x="8787" y="2000137"/>
                    </a:cubicBezTo>
                    <a:cubicBezTo>
                      <a:pt x="3161" y="1994511"/>
                      <a:pt x="0" y="1986880"/>
                      <a:pt x="0" y="1978923"/>
                    </a:cubicBezTo>
                    <a:lnTo>
                      <a:pt x="0" y="30001"/>
                    </a:lnTo>
                    <a:cubicBezTo>
                      <a:pt x="0" y="22044"/>
                      <a:pt x="3161" y="14413"/>
                      <a:pt x="8787" y="8787"/>
                    </a:cubicBezTo>
                    <a:cubicBezTo>
                      <a:pt x="14413" y="3161"/>
                      <a:pt x="22044" y="0"/>
                      <a:pt x="3000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g2bb01b62fe2_1_137"/>
              <p:cNvSpPr txBox="1"/>
              <p:nvPr/>
            </p:nvSpPr>
            <p:spPr>
              <a:xfrm>
                <a:off x="0" y="-19050"/>
                <a:ext cx="3622747" cy="2027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75" tIns="33875" rIns="33875" bIns="338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8" name="Google Shape;658;g2bb01b62fe2_1_137"/>
            <p:cNvSpPr/>
            <p:nvPr/>
          </p:nvSpPr>
          <p:spPr>
            <a:xfrm>
              <a:off x="715288" y="1916915"/>
              <a:ext cx="8188387" cy="4575863"/>
            </a:xfrm>
            <a:custGeom>
              <a:avLst/>
              <a:gdLst/>
              <a:ahLst/>
              <a:cxnLst/>
              <a:rect l="l" t="t" r="r" b="b"/>
              <a:pathLst>
                <a:path w="12282580" h="6863795" extrusionOk="0">
                  <a:moveTo>
                    <a:pt x="0" y="0"/>
                  </a:moveTo>
                  <a:lnTo>
                    <a:pt x="12282580" y="0"/>
                  </a:lnTo>
                  <a:lnTo>
                    <a:pt x="12282580" y="6863795"/>
                  </a:lnTo>
                  <a:lnTo>
                    <a:pt x="0" y="68637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9" name="Google Shape;659;g2bb01b62fe2_1_137"/>
          <p:cNvSpPr txBox="1"/>
          <p:nvPr/>
        </p:nvSpPr>
        <p:spPr>
          <a:xfrm>
            <a:off x="773396" y="685800"/>
            <a:ext cx="800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Partners</a:t>
            </a:r>
            <a:endParaRPr sz="3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0" name="Google Shape;660;g2bb01b62fe2_1_137"/>
          <p:cNvSpPr txBox="1"/>
          <p:nvPr/>
        </p:nvSpPr>
        <p:spPr>
          <a:xfrm>
            <a:off x="9723160" y="2285211"/>
            <a:ext cx="20022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44 CBO Partners</a:t>
            </a:r>
            <a:endParaRPr sz="34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bb4ff7970e_0_37"/>
          <p:cNvSpPr/>
          <p:nvPr/>
        </p:nvSpPr>
        <p:spPr>
          <a:xfrm rot="5400000">
            <a:off x="4698111" y="1713187"/>
            <a:ext cx="2780538" cy="12207240"/>
          </a:xfrm>
          <a:custGeom>
            <a:avLst/>
            <a:gdLst/>
            <a:ahLst/>
            <a:cxnLst/>
            <a:rect l="l" t="t" r="r" b="b"/>
            <a:pathLst>
              <a:path w="4165600" h="18288000" extrusionOk="0">
                <a:moveTo>
                  <a:pt x="0" y="0"/>
                </a:moveTo>
                <a:lnTo>
                  <a:pt x="4165600" y="0"/>
                </a:lnTo>
                <a:lnTo>
                  <a:pt x="41656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/>
            </a:stretch>
          </a:blipFill>
          <a:ln>
            <a:noFill/>
          </a:ln>
        </p:spPr>
      </p:sp>
      <p:sp>
        <p:nvSpPr>
          <p:cNvPr id="666" name="Google Shape;666;g2bb4ff7970e_0_37"/>
          <p:cNvSpPr txBox="1"/>
          <p:nvPr/>
        </p:nvSpPr>
        <p:spPr>
          <a:xfrm>
            <a:off x="605655" y="473171"/>
            <a:ext cx="758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latin typeface="Verdana"/>
                <a:ea typeface="Verdana"/>
                <a:cs typeface="Verdana"/>
                <a:sym typeface="Verdana"/>
              </a:rPr>
              <a:t>Implementation</a:t>
            </a:r>
            <a:endParaRPr sz="3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7" name="Google Shape;667;g2bb4ff7970e_0_37"/>
          <p:cNvSpPr txBox="1"/>
          <p:nvPr/>
        </p:nvSpPr>
        <p:spPr>
          <a:xfrm>
            <a:off x="685800" y="1223250"/>
            <a:ext cx="75873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 far, organizations are doing the following (and more!):</a:t>
            </a:r>
            <a:endParaRPr sz="2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Restorative Justice Circles for PS 21 Students 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Asylum Storytelling Workshops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Intergenerational Tech Classes 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Financial Literacy Workshops for Students at Bronx Lab High School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Food Access Expansion in Inwood and Washington Heights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●"/>
            </a:pPr>
            <a:r>
              <a:rPr lang="en-US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Mental Health First Aid Training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Culinary Entrepreneurship for Youth Ages 14 to 24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SzPts val="1900"/>
              <a:buFont typeface="Verdana"/>
              <a:buChar char="●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Workshops on Intersections of Mental Health and Gender Based Violence 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8" name="Google Shape;668;g2bb4ff7970e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0676" y="473175"/>
            <a:ext cx="3252413" cy="187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2bb4ff7970e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0676" y="4366017"/>
            <a:ext cx="3252424" cy="189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bb4ff7970e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30675" y="2409905"/>
            <a:ext cx="3252419" cy="18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bb01b62fe2_1_159"/>
          <p:cNvSpPr/>
          <p:nvPr/>
        </p:nvSpPr>
        <p:spPr>
          <a:xfrm rot="5400000">
            <a:off x="4698111" y="1713187"/>
            <a:ext cx="2780538" cy="12207240"/>
          </a:xfrm>
          <a:custGeom>
            <a:avLst/>
            <a:gdLst/>
            <a:ahLst/>
            <a:cxnLst/>
            <a:rect l="l" t="t" r="r" b="b"/>
            <a:pathLst>
              <a:path w="4165600" h="18288000" extrusionOk="0">
                <a:moveTo>
                  <a:pt x="0" y="0"/>
                </a:moveTo>
                <a:lnTo>
                  <a:pt x="4165600" y="0"/>
                </a:lnTo>
                <a:lnTo>
                  <a:pt x="41656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/>
            </a:stretch>
          </a:blipFill>
          <a:ln>
            <a:noFill/>
          </a:ln>
        </p:spPr>
      </p:sp>
      <p:sp>
        <p:nvSpPr>
          <p:cNvPr id="676" name="Google Shape;676;g2bb01b62fe2_1_159"/>
          <p:cNvSpPr/>
          <p:nvPr/>
        </p:nvSpPr>
        <p:spPr>
          <a:xfrm>
            <a:off x="6484121" y="218708"/>
            <a:ext cx="5289288" cy="6103025"/>
          </a:xfrm>
          <a:custGeom>
            <a:avLst/>
            <a:gdLst/>
            <a:ahLst/>
            <a:cxnLst/>
            <a:rect l="l" t="t" r="r" b="b"/>
            <a:pathLst>
              <a:path w="7924027" h="9143108" extrusionOk="0">
                <a:moveTo>
                  <a:pt x="0" y="0"/>
                </a:moveTo>
                <a:lnTo>
                  <a:pt x="7924028" y="0"/>
                </a:lnTo>
                <a:lnTo>
                  <a:pt x="7924028" y="9143109"/>
                </a:lnTo>
                <a:lnTo>
                  <a:pt x="0" y="9143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7" name="Google Shape;677;g2bb01b62fe2_1_159"/>
          <p:cNvSpPr txBox="1"/>
          <p:nvPr/>
        </p:nvSpPr>
        <p:spPr>
          <a:xfrm>
            <a:off x="605655" y="473171"/>
            <a:ext cx="758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latin typeface="Verdana"/>
                <a:ea typeface="Verdana"/>
                <a:cs typeface="Verdana"/>
                <a:sym typeface="Verdana"/>
              </a:rPr>
              <a:t>Participate.nyc.gov</a:t>
            </a:r>
            <a:endParaRPr sz="3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8" name="Google Shape;678;g2bb01b62fe2_1_159"/>
          <p:cNvSpPr txBox="1"/>
          <p:nvPr/>
        </p:nvSpPr>
        <p:spPr>
          <a:xfrm>
            <a:off x="685800" y="1451850"/>
            <a:ext cx="50001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To learn more and stay updated on each of the projects visit </a:t>
            </a:r>
            <a:r>
              <a:rPr lang="en-US" sz="2300" b="1">
                <a:solidFill>
                  <a:srgbClr val="A0D56A"/>
                </a:solidFill>
                <a:latin typeface="Verdana"/>
                <a:ea typeface="Verdana"/>
                <a:cs typeface="Verdana"/>
                <a:sym typeface="Verdana"/>
              </a:rPr>
              <a:t>participate.nyc.gov.</a:t>
            </a:r>
            <a:endParaRPr sz="2300" b="1">
              <a:solidFill>
                <a:srgbClr val="A0D5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f2078b14ed_1_34"/>
          <p:cNvSpPr txBox="1">
            <a:spLocks noGrp="1"/>
          </p:cNvSpPr>
          <p:nvPr>
            <p:ph type="body" idx="1"/>
          </p:nvPr>
        </p:nvSpPr>
        <p:spPr>
          <a:xfrm>
            <a:off x="1006481" y="1721450"/>
            <a:ext cx="9862800" cy="3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Project Design </a:t>
            </a:r>
            <a:endParaRPr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/>
              <a:t>Involving community members</a:t>
            </a:r>
            <a:r>
              <a:rPr lang="en-US" sz="1900"/>
              <a:t> in design and planning processes to foster </a:t>
            </a:r>
            <a:r>
              <a:rPr lang="en-US" sz="1900" b="1"/>
              <a:t>ownership </a:t>
            </a:r>
            <a:r>
              <a:rPr lang="en-US" sz="1900"/>
              <a:t>and </a:t>
            </a:r>
            <a:r>
              <a:rPr lang="en-US" sz="1900" b="1"/>
              <a:t>responsibility</a:t>
            </a:r>
            <a:r>
              <a:rPr lang="en-US" sz="1900"/>
              <a:t>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/>
              <a:t>Conducting thorough needs assessments </a:t>
            </a:r>
            <a:r>
              <a:rPr lang="en-US" sz="1900"/>
              <a:t>to ensure that project activities are relevant and responsive to local priorities.</a:t>
            </a:r>
            <a:endParaRPr sz="19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Monitoring and Evaluation</a:t>
            </a:r>
            <a:endParaRPr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/>
              <a:t>Capacity Building</a:t>
            </a:r>
            <a:r>
              <a:rPr lang="en-US" sz="1900"/>
              <a:t>: Using monitoring and evaluation to build capacity, foster partnerships, and integrate projects into existing structures.</a:t>
            </a:r>
            <a:endParaRPr sz="19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1900" b="1"/>
              <a:t>Advocacy</a:t>
            </a:r>
            <a:r>
              <a:rPr lang="en-US" sz="1900"/>
              <a:t>: Organizations can use M&amp;E to showcase a project’s success.</a:t>
            </a:r>
            <a:r>
              <a:rPr lang="en-US" sz="2300"/>
              <a:t> </a:t>
            </a:r>
            <a:endParaRPr sz="2300"/>
          </a:p>
        </p:txBody>
      </p:sp>
      <p:sp>
        <p:nvSpPr>
          <p:cNvPr id="685" name="Google Shape;685;g1f2078b14ed_1_34"/>
          <p:cNvSpPr txBox="1">
            <a:spLocks noGrp="1"/>
          </p:cNvSpPr>
          <p:nvPr>
            <p:ph type="body" idx="3"/>
          </p:nvPr>
        </p:nvSpPr>
        <p:spPr>
          <a:xfrm>
            <a:off x="1006485" y="833730"/>
            <a:ext cx="53709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Sustainability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/>
          <p:nvPr/>
        </p:nvSpPr>
        <p:spPr>
          <a:xfrm>
            <a:off x="1300925" y="674550"/>
            <a:ext cx="80787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Agenda</a:t>
            </a:r>
            <a:endParaRPr sz="2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6"/>
          <p:cNvSpPr txBox="1"/>
          <p:nvPr/>
        </p:nvSpPr>
        <p:spPr>
          <a:xfrm>
            <a:off x="1445475" y="1638200"/>
            <a:ext cx="9369083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Attendance​</a:t>
            </a:r>
            <a:endParaRPr sz="18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Approval of Meeting Minutes from December 4, 2023</a:t>
            </a:r>
            <a:endParaRPr sz="18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Program Updates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30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Language Access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30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Community Boards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30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Participatory Budgeting: 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371600" marR="0" lvl="2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■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Borough Assembly Process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371600" marR="0" lvl="2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■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TRIE and GOTV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Implementation of PB projects and Sustainability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Guest Speaker: Linda Tigani, Commission on Racial Justice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42900" algn="l" rtl="0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Public Comment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bb4ff7970e_0_108"/>
          <p:cNvSpPr txBox="1">
            <a:spLocks noGrp="1"/>
          </p:cNvSpPr>
          <p:nvPr>
            <p:ph type="body" idx="1"/>
          </p:nvPr>
        </p:nvSpPr>
        <p:spPr>
          <a:xfrm>
            <a:off x="1006475" y="1797650"/>
            <a:ext cx="10620300" cy="3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How else can we promote sustainability of the projects?</a:t>
            </a:r>
            <a:endParaRPr b="1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Knowledge Sharing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More Partnership Opportunities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Additional Capacity Building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Suggestions?</a:t>
            </a:r>
            <a:endParaRPr b="1"/>
          </a:p>
        </p:txBody>
      </p:sp>
      <p:sp>
        <p:nvSpPr>
          <p:cNvPr id="692" name="Google Shape;692;g2bb4ff7970e_0_108"/>
          <p:cNvSpPr txBox="1">
            <a:spLocks noGrp="1"/>
          </p:cNvSpPr>
          <p:nvPr>
            <p:ph type="body" idx="3"/>
          </p:nvPr>
        </p:nvSpPr>
        <p:spPr>
          <a:xfrm>
            <a:off x="1006485" y="833730"/>
            <a:ext cx="5370900" cy="73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Sustainability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f2078b14ed_9_0"/>
          <p:cNvSpPr txBox="1">
            <a:spLocks noGrp="1"/>
          </p:cNvSpPr>
          <p:nvPr>
            <p:ph type="title"/>
          </p:nvPr>
        </p:nvSpPr>
        <p:spPr>
          <a:xfrm>
            <a:off x="838200" y="2368286"/>
            <a:ext cx="10515600" cy="2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6100"/>
              <a:t>Linda Tigani</a:t>
            </a:r>
            <a:endParaRPr sz="6100"/>
          </a:p>
          <a:p>
            <a:pPr marL="0" lvl="0" indent="0" algn="ctr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7200"/>
              <a:buNone/>
            </a:pPr>
            <a:r>
              <a:rPr lang="en-US" sz="4500"/>
              <a:t>Chair &amp; Executive Director, NYC Commission on Racial Equity</a:t>
            </a:r>
            <a:endParaRPr sz="4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bb5d43c5cd_0_1"/>
          <p:cNvSpPr txBox="1">
            <a:spLocks noGrp="1"/>
          </p:cNvSpPr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7200"/>
              <a:buNone/>
            </a:pPr>
            <a:r>
              <a:rPr lang="en-US" sz="6100"/>
              <a:t>Thank You!</a:t>
            </a:r>
            <a:endParaRPr sz="4500"/>
          </a:p>
        </p:txBody>
      </p:sp>
      <p:sp>
        <p:nvSpPr>
          <p:cNvPr id="703" name="Google Shape;703;g2bb5d43c5cd_0_1"/>
          <p:cNvSpPr txBox="1"/>
          <p:nvPr/>
        </p:nvSpPr>
        <p:spPr>
          <a:xfrm>
            <a:off x="7685750" y="6027600"/>
            <a:ext cx="32631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@NYCCEC | nyc.gov/cec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a057c19e2e_0_27"/>
          <p:cNvSpPr txBox="1">
            <a:spLocks noGrp="1"/>
          </p:cNvSpPr>
          <p:nvPr>
            <p:ph type="title"/>
          </p:nvPr>
        </p:nvSpPr>
        <p:spPr>
          <a:xfrm>
            <a:off x="838200" y="2368286"/>
            <a:ext cx="10515600" cy="2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7200"/>
              <a:buNone/>
            </a:pPr>
            <a:r>
              <a:rPr lang="en-US"/>
              <a:t>Approval of Meeting Minutes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a0bffe40c6_18_737"/>
          <p:cNvSpPr txBox="1">
            <a:spLocks noGrp="1"/>
          </p:cNvSpPr>
          <p:nvPr>
            <p:ph type="title"/>
          </p:nvPr>
        </p:nvSpPr>
        <p:spPr>
          <a:xfrm>
            <a:off x="838200" y="2368286"/>
            <a:ext cx="10515600" cy="2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7200"/>
              <a:buNone/>
            </a:pPr>
            <a:r>
              <a:rPr lang="en-US"/>
              <a:t>Program Updates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151c0d01d_1_28"/>
          <p:cNvSpPr txBox="1">
            <a:spLocks noGrp="1"/>
          </p:cNvSpPr>
          <p:nvPr>
            <p:ph type="title"/>
          </p:nvPr>
        </p:nvSpPr>
        <p:spPr>
          <a:xfrm>
            <a:off x="838200" y="2749286"/>
            <a:ext cx="10515600" cy="2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/>
              <a:t>Poll Site Language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7200"/>
              <a:buNone/>
            </a:pPr>
            <a:r>
              <a:rPr lang="en-US"/>
              <a:t>Assistance Program</a:t>
            </a:r>
            <a:endParaRPr/>
          </a:p>
        </p:txBody>
      </p:sp>
      <p:pic>
        <p:nvPicPr>
          <p:cNvPr id="410" name="Google Shape;410;g2a151c0d01d_1_28"/>
          <p:cNvPicPr preferRelativeResize="0"/>
          <p:nvPr/>
        </p:nvPicPr>
        <p:blipFill rotWithShape="1">
          <a:blip r:embed="rId3">
            <a:alphaModFix/>
          </a:blip>
          <a:srcRect b="64693"/>
          <a:stretch/>
        </p:blipFill>
        <p:spPr>
          <a:xfrm>
            <a:off x="3002675" y="785075"/>
            <a:ext cx="5973299" cy="14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a151c0d01d_1_33"/>
          <p:cNvSpPr txBox="1">
            <a:spLocks noGrp="1"/>
          </p:cNvSpPr>
          <p:nvPr>
            <p:ph type="body" idx="2"/>
          </p:nvPr>
        </p:nvSpPr>
        <p:spPr>
          <a:xfrm>
            <a:off x="1794150" y="865550"/>
            <a:ext cx="8925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en-US" sz="3100"/>
              <a:t>Voter Language Assistance</a:t>
            </a:r>
            <a:endParaRPr sz="3100"/>
          </a:p>
        </p:txBody>
      </p:sp>
      <p:sp>
        <p:nvSpPr>
          <p:cNvPr id="416" name="Google Shape;416;g2a151c0d01d_1_33"/>
          <p:cNvSpPr txBox="1"/>
          <p:nvPr/>
        </p:nvSpPr>
        <p:spPr>
          <a:xfrm>
            <a:off x="1794150" y="2128350"/>
            <a:ext cx="10204800" cy="3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Preparing for the April 2nd Presidential Primary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Poll Site Language Assistance Program renamed Voter Language Assistance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Branding project (logo, color palette) underway 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6915be57be_10_0"/>
          <p:cNvSpPr txBox="1">
            <a:spLocks noGrp="1"/>
          </p:cNvSpPr>
          <p:nvPr>
            <p:ph type="body" idx="2"/>
          </p:nvPr>
        </p:nvSpPr>
        <p:spPr>
          <a:xfrm>
            <a:off x="1794150" y="839225"/>
            <a:ext cx="8925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en-US" sz="3100"/>
              <a:t>2024 Language Assistance Advisory Committee Updates</a:t>
            </a:r>
            <a:endParaRPr sz="3100"/>
          </a:p>
        </p:txBody>
      </p:sp>
      <p:sp>
        <p:nvSpPr>
          <p:cNvPr id="422" name="Google Shape;422;g26915be57be_10_0"/>
          <p:cNvSpPr txBox="1"/>
          <p:nvPr/>
        </p:nvSpPr>
        <p:spPr>
          <a:xfrm>
            <a:off x="1794150" y="2128350"/>
            <a:ext cx="10204800" cy="3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2024 Cohort Applications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Total: 35 Applicants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New Applicants: 24 Applicants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Returning Members: 11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New members: 8 new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Inaugural meeting scheduled for February 29th 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a151c0d01d_1_38"/>
          <p:cNvSpPr txBox="1">
            <a:spLocks noGrp="1"/>
          </p:cNvSpPr>
          <p:nvPr>
            <p:ph type="body" idx="3"/>
          </p:nvPr>
        </p:nvSpPr>
        <p:spPr>
          <a:xfrm>
            <a:off x="1304850" y="998000"/>
            <a:ext cx="95823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en-US" sz="3100"/>
              <a:t>Language Access for Participatory Budgeting</a:t>
            </a:r>
            <a:endParaRPr/>
          </a:p>
        </p:txBody>
      </p:sp>
      <p:sp>
        <p:nvSpPr>
          <p:cNvPr id="428" name="Google Shape;428;g2a151c0d01d_1_38"/>
          <p:cNvSpPr txBox="1"/>
          <p:nvPr/>
        </p:nvSpPr>
        <p:spPr>
          <a:xfrm>
            <a:off x="1304850" y="2272275"/>
            <a:ext cx="10204800" cy="3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Phase 2: Project Vetting / Development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Interpreters were provided based on need of Borough Assembly Committee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Participants utilized interpreters to communicate with fellow members and to fully participate in BAC sessions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Manhattan, Staten Island, and Queens utilized 1 Spanish consecutive interpreter each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Brooklyn utilized 1 Arabic consecutive interpreter 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Phase 3: Voting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Each of the 5 borough ballots will be translated into all Voter Language Assistance languages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○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Once ballot text is finalized, translation process will begin including vetting of final translation for quality and appropriate localization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700"/>
      </a:accent1>
      <a:accent2>
        <a:srgbClr val="81C738"/>
      </a:accent2>
      <a:accent3>
        <a:srgbClr val="2FA3EB"/>
      </a:accent3>
      <a:accent4>
        <a:srgbClr val="7D4196"/>
      </a:accent4>
      <a:accent5>
        <a:srgbClr val="EB5089"/>
      </a:accent5>
      <a:accent6>
        <a:srgbClr val="4D4D4D"/>
      </a:accent6>
      <a:hlink>
        <a:srgbClr val="7D4196"/>
      </a:hlink>
      <a:folHlink>
        <a:srgbClr val="7D41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E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700"/>
      </a:accent1>
      <a:accent2>
        <a:srgbClr val="81C738"/>
      </a:accent2>
      <a:accent3>
        <a:srgbClr val="2FA3EB"/>
      </a:accent3>
      <a:accent4>
        <a:srgbClr val="7D4196"/>
      </a:accent4>
      <a:accent5>
        <a:srgbClr val="EB5089"/>
      </a:accent5>
      <a:accent6>
        <a:srgbClr val="4D4D4D"/>
      </a:accent6>
      <a:hlink>
        <a:srgbClr val="7D4196"/>
      </a:hlink>
      <a:folHlink>
        <a:srgbClr val="7D41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E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700"/>
      </a:accent1>
      <a:accent2>
        <a:srgbClr val="81C738"/>
      </a:accent2>
      <a:accent3>
        <a:srgbClr val="2FA3EB"/>
      </a:accent3>
      <a:accent4>
        <a:srgbClr val="7D4196"/>
      </a:accent4>
      <a:accent5>
        <a:srgbClr val="EB5089"/>
      </a:accent5>
      <a:accent6>
        <a:srgbClr val="4D4D4D"/>
      </a:accent6>
      <a:hlink>
        <a:srgbClr val="7D4196"/>
      </a:hlink>
      <a:folHlink>
        <a:srgbClr val="7D41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E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700"/>
      </a:accent1>
      <a:accent2>
        <a:srgbClr val="81C738"/>
      </a:accent2>
      <a:accent3>
        <a:srgbClr val="2FA3EB"/>
      </a:accent3>
      <a:accent4>
        <a:srgbClr val="7D4196"/>
      </a:accent4>
      <a:accent5>
        <a:srgbClr val="EB5089"/>
      </a:accent5>
      <a:accent6>
        <a:srgbClr val="4D4D4D"/>
      </a:accent6>
      <a:hlink>
        <a:srgbClr val="7D4196"/>
      </a:hlink>
      <a:folHlink>
        <a:srgbClr val="7D41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1526</Words>
  <Application>Microsoft Office PowerPoint</Application>
  <PresentationFormat>Widescreen</PresentationFormat>
  <Paragraphs>313</Paragraphs>
  <Slides>32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Verdana</vt:lpstr>
      <vt:lpstr>Gill Sans</vt:lpstr>
      <vt:lpstr>Arial</vt:lpstr>
      <vt:lpstr>Calibri</vt:lpstr>
      <vt:lpstr>Office Theme</vt:lpstr>
      <vt:lpstr>Office Theme</vt:lpstr>
      <vt:lpstr>Office Theme</vt:lpstr>
      <vt:lpstr>Office Theme</vt:lpstr>
      <vt:lpstr>Office Theme</vt:lpstr>
      <vt:lpstr>Public Meeting   Feb 26, 2024</vt:lpstr>
      <vt:lpstr>PowerPoint Presentation</vt:lpstr>
      <vt:lpstr>PowerPoint Presentation</vt:lpstr>
      <vt:lpstr>Approval of Meeting Minutes</vt:lpstr>
      <vt:lpstr>Program Updates</vt:lpstr>
      <vt:lpstr>Poll Site Language Assistance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Linda Tigani Chair &amp; Executive Director, NYC Commission on Racial Equity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Meeting   Feb 26, 2024</dc:title>
  <dc:creator>Walczak, Abigail</dc:creator>
  <cp:lastModifiedBy>Walczak, Abigail</cp:lastModifiedBy>
  <cp:revision>2</cp:revision>
  <cp:lastPrinted>2024-02-22T21:13:48Z</cp:lastPrinted>
  <dcterms:modified xsi:type="dcterms:W3CDTF">2024-02-22T21:21:01Z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0x01010047CCC3D924FC5B4CA53DC44B4D1D5477</vt:lpwstr>
  </property>
  <property fmtid="{D5CDD505-2E9C-101B-9397-08002B2CF9AE}" pid="3" name="MediaServiceImageTags">
    <vt:lpwstr/>
  </property>
  <property fmtid="{D5CDD505-2E9C-101B-9397-08002B2CF9AE}" pid="4" name="MSIP_Label_1f8bd251-6db5-448a-bc8a-d926a88d2ffd_Enabled">
    <vt:lpwstr>true</vt:lpwstr>
  </property>
  <property fmtid="{D5CDD505-2E9C-101B-9397-08002B2CF9AE}" pid="5" name="MSIP_Label_1f8bd251-6db5-448a-bc8a-d926a88d2ffd_SetDate">
    <vt:lpwstr>2024-02-22T21:19:40Z</vt:lpwstr>
  </property>
  <property fmtid="{D5CDD505-2E9C-101B-9397-08002B2CF9AE}" pid="6" name="MSIP_Label_1f8bd251-6db5-448a-bc8a-d926a88d2ffd_Method">
    <vt:lpwstr>Standard</vt:lpwstr>
  </property>
  <property fmtid="{D5CDD505-2E9C-101B-9397-08002B2CF9AE}" pid="7" name="MSIP_Label_1f8bd251-6db5-448a-bc8a-d926a88d2ffd_Name">
    <vt:lpwstr>Non-Restricted-Main</vt:lpwstr>
  </property>
  <property fmtid="{D5CDD505-2E9C-101B-9397-08002B2CF9AE}" pid="8" name="MSIP_Label_1f8bd251-6db5-448a-bc8a-d926a88d2ffd_SiteId">
    <vt:lpwstr>73d61799-c284-4022-8d41-54cc4f1929ef</vt:lpwstr>
  </property>
  <property fmtid="{D5CDD505-2E9C-101B-9397-08002B2CF9AE}" pid="9" name="MSIP_Label_1f8bd251-6db5-448a-bc8a-d926a88d2ffd_ActionId">
    <vt:lpwstr>f4bdab1a-419a-4ce4-9b46-b5f059130b62</vt:lpwstr>
  </property>
  <property fmtid="{D5CDD505-2E9C-101B-9397-08002B2CF9AE}" pid="10" name="MSIP_Label_1f8bd251-6db5-448a-bc8a-d926a88d2ffd_ContentBits">
    <vt:lpwstr>0</vt:lpwstr>
  </property>
</Properties>
</file>