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1" r:id="rId6"/>
    <p:sldMasterId id="2147483676"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Lst>
  <p:sldSz cy="6858000" cx="12192000"/>
  <p:notesSz cx="6858000" cy="9144000"/>
  <p:embeddedFontLst>
    <p:embeddedFont>
      <p:font typeface="Roboto"/>
      <p:regular r:id="rId69"/>
      <p:bold r:id="rId70"/>
      <p:italic r:id="rId71"/>
      <p:boldItalic r:id="rId72"/>
    </p:embeddedFont>
    <p:embeddedFont>
      <p:font typeface="Helvetica Neue"/>
      <p:regular r:id="rId73"/>
      <p:bold r:id="rId74"/>
      <p:italic r:id="rId75"/>
      <p:boldItalic r:id="rId76"/>
    </p:embeddedFont>
    <p:embeddedFont>
      <p:font typeface="Gill Sans"/>
      <p:regular r:id="rId77"/>
      <p:bold r:id="rId7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79" roundtripDataSignature="AMtx7miNRDkyM2dCXwTTh6SaOeOUuFj0fA=="/>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Abigail Walczak"/>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2D9F9D0-B699-4DD0-90EC-6CB61813C340}">
  <a:tblStyle styleId="{C2D9F9D0-B699-4DD0-90EC-6CB61813C340}"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65761170-2615-4059-8D60-7AE57745B0F7}" styleName="Table_1">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B5D140C1-AB95-4A7B-BE3B-ACB7314FE3A4}" styleName="Table_2">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1AC79B4A-AD8B-4A9B-AF03-285E1674CA4D}" styleName="Table_3">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commentAuthors" Target="commentAuthors.xml"/><Relationship Id="rId9" Type="http://schemas.openxmlformats.org/officeDocument/2006/relationships/slide" Target="slides/slide1.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notesMaster" Target="notesMasters/notesMaster1.xml"/><Relationship Id="rId73" Type="http://schemas.openxmlformats.org/officeDocument/2006/relationships/font" Target="fonts/HelveticaNeue-regular.fntdata"/><Relationship Id="rId72" Type="http://schemas.openxmlformats.org/officeDocument/2006/relationships/font" Target="fonts/Roboto-boldItalic.fntdata"/><Relationship Id="rId31" Type="http://schemas.openxmlformats.org/officeDocument/2006/relationships/slide" Target="slides/slide23.xml"/><Relationship Id="rId75" Type="http://schemas.openxmlformats.org/officeDocument/2006/relationships/font" Target="fonts/HelveticaNeue-italic.fntdata"/><Relationship Id="rId30" Type="http://schemas.openxmlformats.org/officeDocument/2006/relationships/slide" Target="slides/slide22.xml"/><Relationship Id="rId74" Type="http://schemas.openxmlformats.org/officeDocument/2006/relationships/font" Target="fonts/HelveticaNeue-bold.fntdata"/><Relationship Id="rId33" Type="http://schemas.openxmlformats.org/officeDocument/2006/relationships/slide" Target="slides/slide25.xml"/><Relationship Id="rId77" Type="http://schemas.openxmlformats.org/officeDocument/2006/relationships/font" Target="fonts/GillSans-regular.fntdata"/><Relationship Id="rId32" Type="http://schemas.openxmlformats.org/officeDocument/2006/relationships/slide" Target="slides/slide24.xml"/><Relationship Id="rId76" Type="http://schemas.openxmlformats.org/officeDocument/2006/relationships/font" Target="fonts/HelveticaNeue-boldItalic.fntdata"/><Relationship Id="rId35" Type="http://schemas.openxmlformats.org/officeDocument/2006/relationships/slide" Target="slides/slide27.xml"/><Relationship Id="rId79" Type="http://customschemas.google.com/relationships/presentationmetadata" Target="metadata"/><Relationship Id="rId34" Type="http://schemas.openxmlformats.org/officeDocument/2006/relationships/slide" Target="slides/slide26.xml"/><Relationship Id="rId78" Type="http://schemas.openxmlformats.org/officeDocument/2006/relationships/font" Target="fonts/GillSans-bold.fntdata"/><Relationship Id="rId71" Type="http://schemas.openxmlformats.org/officeDocument/2006/relationships/font" Target="fonts/Roboto-italic.fntdata"/><Relationship Id="rId70" Type="http://schemas.openxmlformats.org/officeDocument/2006/relationships/font" Target="fonts/Roboto-bold.fntdata"/><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62" Type="http://schemas.openxmlformats.org/officeDocument/2006/relationships/slide" Target="slides/slide54.xml"/><Relationship Id="rId61" Type="http://schemas.openxmlformats.org/officeDocument/2006/relationships/slide" Target="slides/slide53.xml"/><Relationship Id="rId20" Type="http://schemas.openxmlformats.org/officeDocument/2006/relationships/slide" Target="slides/slide12.xml"/><Relationship Id="rId64" Type="http://schemas.openxmlformats.org/officeDocument/2006/relationships/slide" Target="slides/slide56.xml"/><Relationship Id="rId63" Type="http://schemas.openxmlformats.org/officeDocument/2006/relationships/slide" Target="slides/slide55.xml"/><Relationship Id="rId22" Type="http://schemas.openxmlformats.org/officeDocument/2006/relationships/slide" Target="slides/slide14.xml"/><Relationship Id="rId66" Type="http://schemas.openxmlformats.org/officeDocument/2006/relationships/slide" Target="slides/slide58.xml"/><Relationship Id="rId21" Type="http://schemas.openxmlformats.org/officeDocument/2006/relationships/slide" Target="slides/slide13.xml"/><Relationship Id="rId65" Type="http://schemas.openxmlformats.org/officeDocument/2006/relationships/slide" Target="slides/slide57.xml"/><Relationship Id="rId24" Type="http://schemas.openxmlformats.org/officeDocument/2006/relationships/slide" Target="slides/slide16.xml"/><Relationship Id="rId68" Type="http://schemas.openxmlformats.org/officeDocument/2006/relationships/slide" Target="slides/slide60.xml"/><Relationship Id="rId23" Type="http://schemas.openxmlformats.org/officeDocument/2006/relationships/slide" Target="slides/slide15.xml"/><Relationship Id="rId67" Type="http://schemas.openxmlformats.org/officeDocument/2006/relationships/slide" Target="slides/slide59.xml"/><Relationship Id="rId60" Type="http://schemas.openxmlformats.org/officeDocument/2006/relationships/slide" Target="slides/slide52.xml"/><Relationship Id="rId26" Type="http://schemas.openxmlformats.org/officeDocument/2006/relationships/slide" Target="slides/slide18.xml"/><Relationship Id="rId25" Type="http://schemas.openxmlformats.org/officeDocument/2006/relationships/slide" Target="slides/slide17.xml"/><Relationship Id="rId69" Type="http://schemas.openxmlformats.org/officeDocument/2006/relationships/font" Target="fonts/Roboto-regular.fntdata"/><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11" Type="http://schemas.openxmlformats.org/officeDocument/2006/relationships/slide" Target="slides/slide3.xml"/><Relationship Id="rId55" Type="http://schemas.openxmlformats.org/officeDocument/2006/relationships/slide" Target="slides/slide47.xml"/><Relationship Id="rId10" Type="http://schemas.openxmlformats.org/officeDocument/2006/relationships/slide" Target="slides/slide2.xml"/><Relationship Id="rId54" Type="http://schemas.openxmlformats.org/officeDocument/2006/relationships/slide" Target="slides/slide46.xml"/><Relationship Id="rId13" Type="http://schemas.openxmlformats.org/officeDocument/2006/relationships/slide" Target="slides/slide5.xml"/><Relationship Id="rId57" Type="http://schemas.openxmlformats.org/officeDocument/2006/relationships/slide" Target="slides/slide49.xml"/><Relationship Id="rId12" Type="http://schemas.openxmlformats.org/officeDocument/2006/relationships/slide" Target="slides/slide4.xml"/><Relationship Id="rId56" Type="http://schemas.openxmlformats.org/officeDocument/2006/relationships/slide" Target="slides/slide48.xml"/><Relationship Id="rId15" Type="http://schemas.openxmlformats.org/officeDocument/2006/relationships/slide" Target="slides/slide7.xml"/><Relationship Id="rId59" Type="http://schemas.openxmlformats.org/officeDocument/2006/relationships/slide" Target="slides/slide51.xml"/><Relationship Id="rId14" Type="http://schemas.openxmlformats.org/officeDocument/2006/relationships/slide" Target="slides/slide6.xml"/><Relationship Id="rId58" Type="http://schemas.openxmlformats.org/officeDocument/2006/relationships/slide" Target="slides/slide50.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4-12-02T21:05:50.576">
    <p:pos x="6000" y="0"/>
    <p:text>should this go before or after slides 15 and 16??</p:text>
    <p:extLst>
      <p:ext uri="{C676402C-5697-4E1C-873F-D02D1690AC5C}">
        <p15:threadingInfo timeZoneBias="0"/>
      </p:ext>
      <p:ext uri="http://customooxmlschemas.google.com/">
        <go:slidesCustomData xmlns:go="http://customooxmlschemas.google.com/" commentPostId="AAABZ2B-ecQ"/>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1" name="Google Shape;221;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31990f2abb3_8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3" name="Google Shape;293;g31990f2abb3_8_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4" name="Google Shape;294;g31990f2abb3_8_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31990f2abb3_8_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9" name="Google Shape;299;g31990f2abb3_8_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0" name="Google Shape;300;g31990f2abb3_8_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31990f2abb3_8_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5" name="Google Shape;305;g31990f2abb3_8_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6" name="Google Shape;306;g31990f2abb3_8_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31990f2abb3_8_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1" name="Google Shape;311;g31990f2abb3_8_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2" name="Google Shape;312;g31990f2abb3_8_4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31990f2abb3_8_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7" name="Google Shape;317;g31990f2abb3_8_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8" name="Google Shape;318;g31990f2abb3_8_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31b6602a6fe_32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3" name="Google Shape;323;g31b6602a6fe_32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4" name="Google Shape;324;g31b6602a6fe_32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3198c9f89c1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9" name="Google Shape;329;g3198c9f89c1_0_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0" name="Google Shape;330;g3198c9f89c1_0_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2ec786d999a_47_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5" name="Google Shape;335;g2ec786d999a_47_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28aa42efdd0_1_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0" name="Google Shape;340;g28aa42efdd0_1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28aa42efdd0_1_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6" name="Google Shape;346;g28aa42efdd0_1_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Split primaries for April and June 2024 saw a 1% increase over the June 23 utilization rate</a:t>
            </a:r>
            <a:endParaRPr/>
          </a:p>
        </p:txBody>
      </p:sp>
      <p:sp>
        <p:nvSpPr>
          <p:cNvPr id="347" name="Google Shape;347;g28aa42efdd0_1_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2a057c19e2e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0" name="Google Shape;230;g2a057c19e2e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31a0cdd660a_7_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7" name="Google Shape;357;g31a0cdd660a_7_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Split primaries for April and June 2024 saw a 1% increase over the June 23 utilization rate</a:t>
            </a:r>
            <a:endParaRPr/>
          </a:p>
        </p:txBody>
      </p:sp>
      <p:sp>
        <p:nvSpPr>
          <p:cNvPr id="358" name="Google Shape;358;g31a0cdd660a_7_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28aa42efdd0_1_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5" name="Google Shape;365;g28aa42efdd0_1_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6" name="Google Shape;366;g28aa42efdd0_1_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31a0cdd660a_7_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3" name="Google Shape;373;g31a0cdd660a_7_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4" name="Google Shape;374;g31a0cdd660a_7_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31a0cdd660a_7_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0" name="Google Shape;380;g31a0cdd660a_7_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1" name="Google Shape;381;g31a0cdd660a_7_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31a0cdd660a_7_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7" name="Google Shape;387;g31a0cdd660a_7_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8" name="Google Shape;388;g31a0cdd660a_7_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31a0cdd660a_7_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5" name="Google Shape;395;g31a0cdd660a_7_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6" name="Google Shape;396;g31a0cdd660a_7_6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31a20b6e3fe_18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31a20b6e3fe_18_1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5" name="Google Shape;405;g31a20b6e3fe_18_1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31a20b6e3fe_18_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12" name="Google Shape;412;g31a20b6e3fe_18_2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3" name="Google Shape;413;g31a20b6e3fe_18_2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31b6602a6fe_7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31b6602a6fe_7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2" name="Google Shape;422;g31b6602a6fe_7_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28aa42efdd0_1_1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8" name="Google Shape;428;g28aa42efdd0_1_1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6" name="Google Shape;236;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28aa42efdd0_1_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3" name="Google Shape;433;g28aa42efdd0_1_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4" name="Google Shape;434;g28aa42efdd0_1_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31a0cdd660a_2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0" name="Google Shape;440;g31a0cdd660a_2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1" name="Google Shape;441;g31a0cdd660a_2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28aa42efdd0_1_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7" name="Google Shape;447;g28aa42efdd0_1_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28aa42efdd0_1_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2" name="Google Shape;452;g28aa42efdd0_1_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3" name="Google Shape;453;g28aa42efdd0_1_5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2a0bffe40c6_18_6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9" name="Google Shape;459;g2a0bffe40c6_18_6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2a0bffe40c6_26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4" name="Google Shape;464;g2a0bffe40c6_26_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5" name="Google Shape;465;g2a0bffe40c6_26_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319dff39ec9_8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1" name="Google Shape;491;g319dff39ec9_8_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2" name="Google Shape;492;g319dff39ec9_8_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319dff39ec9_8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1" name="Google Shape;501;g319dff39ec9_8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2" name="Google Shape;502;g319dff39ec9_8_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31a0cdd660a_18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0" name="Google Shape;510;g31a0cdd660a_18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1" name="Google Shape;511;g31a0cdd660a_18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31a0cdd660a_18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9" name="Google Shape;519;g31a0cdd660a_18_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0" name="Google Shape;520;g31a0cdd660a_18_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2a057c19e2e_0_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2" name="Google Shape;242;g2a057c19e2e_0_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31a20b6e3fe_8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31" name="Google Shape;531;g31a20b6e3fe_8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2" name="Google Shape;532;g31a20b6e3fe_8_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31a20b6e3fe_8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38" name="Google Shape;538;g31a20b6e3fe_8_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9" name="Google Shape;539;g31a20b6e3fe_8_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28aa42efdd0_1_1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5" name="Google Shape;545;g28aa42efdd0_1_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3198c9f89c1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0" name="Google Shape;550;g3198c9f89c1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1" name="Google Shape;551;g3198c9f89c1_0_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28aa42efdd0_1_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7" name="Google Shape;557;g28aa42efdd0_1_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8" name="Google Shape;558;g28aa42efdd0_1_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31c3abf16dd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4" name="Google Shape;564;g31c3abf16dd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31a0cdd660a_15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9" name="Google Shape;569;g31a0cdd660a_15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0" name="Google Shape;570;g31a0cdd660a_15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31a0cdd660a_15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6" name="Google Shape;576;g31a0cdd660a_15_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7" name="Google Shape;577;g31a0cdd660a_15_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31a0cdd660a_15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3" name="Google Shape;583;g31a0cdd660a_15_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4" name="Google Shape;584;g31a0cdd660a_15_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31a20b6e3fe_2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0" name="Google Shape;590;g31a20b6e3fe_2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31a0cdd660a_7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7" name="Google Shape;247;g31a0cdd660a_7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287500ba64d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5" name="Google Shape;595;g287500ba64d_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6" name="Google Shape;596;g287500ba64d_1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287500ba64d_1_1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3" name="Google Shape;603;g287500ba64d_1_1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04" name="Google Shape;604;g287500ba64d_1_1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287500ba64d_1_2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0" name="Google Shape;610;g287500ba64d_1_2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1" name="Google Shape;611;g287500ba64d_1_2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287500ba64d_1_2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7" name="Google Shape;617;g287500ba64d_1_2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8" name="Google Shape;618;g287500ba64d_1_2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287500ba64d_1_2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4" name="Google Shape;624;g287500ba64d_1_2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5" name="Google Shape;625;g287500ba64d_1_2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g31a20b6e3fe_19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31" name="Google Shape;631;g31a20b6e3fe_19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2" name="Google Shape;632;g31a20b6e3fe_19_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g31a20b6e3fe_19_6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40" name="Google Shape;640;g31a20b6e3fe_19_65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1" name="Google Shape;641;g31a20b6e3fe_19_65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g31a20b6e3fe_19_6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49" name="Google Shape;649;g31a20b6e3fe_19_66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0" name="Google Shape;650;g31a20b6e3fe_19_66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31a20b6e3fe_19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57" name="Google Shape;657;g31a20b6e3fe_19_1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8" name="Google Shape;658;g31a20b6e3fe_19_1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g2ec786d999a_3_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74" name="Google Shape;674;g2ec786d999a_3_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31a0cdd660a_7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2" name="Google Shape;252;g31a0cdd660a_7_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~5.6% increase in total VAL CVALEP population </a:t>
            </a:r>
            <a:endParaRPr/>
          </a:p>
        </p:txBody>
      </p:sp>
      <p:sp>
        <p:nvSpPr>
          <p:cNvPr id="253" name="Google Shape;253;g31a0cdd660a_7_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g2bb5d43c5cd_0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79" name="Google Shape;679;g2bb5d43c5cd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31990f2abb3_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8" name="Google Shape;258;g31990f2abb3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31990f2abb3_8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3" name="Google Shape;263;g31990f2abb3_8_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4" name="Google Shape;264;g31990f2abb3_8_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31990f2abb3_8_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9" name="Google Shape;269;g31990f2abb3_8_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15.png"/><Relationship Id="rId4" Type="http://schemas.openxmlformats.org/officeDocument/2006/relationships/image" Target="../media/image18.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 Id="rId3" Type="http://schemas.openxmlformats.org/officeDocument/2006/relationships/image" Target="../media/image19.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2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 Id="rId3" Type="http://schemas.openxmlformats.org/officeDocument/2006/relationships/image" Target="../media/image15.png"/><Relationship Id="rId4" Type="http://schemas.openxmlformats.org/officeDocument/2006/relationships/image" Target="../media/image1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solidFill>
          <a:schemeClr val="accent1"/>
        </a:solidFill>
      </p:bgPr>
    </p:bg>
    <p:spTree>
      <p:nvGrpSpPr>
        <p:cNvPr id="12" name="Shape 12"/>
        <p:cNvGrpSpPr/>
        <p:nvPr/>
      </p:nvGrpSpPr>
      <p:grpSpPr>
        <a:xfrm>
          <a:off x="0" y="0"/>
          <a:ext cx="0" cy="0"/>
          <a:chOff x="0" y="0"/>
          <a:chExt cx="0" cy="0"/>
        </a:xfrm>
      </p:grpSpPr>
      <p:sp>
        <p:nvSpPr>
          <p:cNvPr id="13" name="Google Shape;13;p13"/>
          <p:cNvSpPr/>
          <p:nvPr/>
        </p:nvSpPr>
        <p:spPr>
          <a:xfrm>
            <a:off x="8169105" y="672122"/>
            <a:ext cx="959700" cy="963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 name="Google Shape;14;p13"/>
          <p:cNvSpPr txBox="1"/>
          <p:nvPr>
            <p:ph type="ctrTitle"/>
          </p:nvPr>
        </p:nvSpPr>
        <p:spPr>
          <a:xfrm>
            <a:off x="8051538" y="909505"/>
            <a:ext cx="3657000" cy="30822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4000"/>
              <a:buFont typeface="Verdana"/>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5" name="Google Shape;15;p13"/>
          <p:cNvPicPr preferRelativeResize="0"/>
          <p:nvPr/>
        </p:nvPicPr>
        <p:blipFill rotWithShape="1">
          <a:blip r:embed="rId2">
            <a:alphaModFix/>
          </a:blip>
          <a:srcRect b="0" l="0" r="0" t="0"/>
          <a:stretch/>
        </p:blipFill>
        <p:spPr>
          <a:xfrm>
            <a:off x="8092968" y="5220155"/>
            <a:ext cx="2931888" cy="865335"/>
          </a:xfrm>
          <a:prstGeom prst="rect">
            <a:avLst/>
          </a:prstGeom>
          <a:noFill/>
          <a:ln>
            <a:noFill/>
          </a:ln>
        </p:spPr>
      </p:pic>
      <p:pic>
        <p:nvPicPr>
          <p:cNvPr id="16" name="Google Shape;16;p13"/>
          <p:cNvPicPr preferRelativeResize="0"/>
          <p:nvPr/>
        </p:nvPicPr>
        <p:blipFill rotWithShape="1">
          <a:blip r:embed="rId3">
            <a:alphaModFix/>
          </a:blip>
          <a:srcRect b="0" l="0" r="0" t="0"/>
          <a:stretch/>
        </p:blipFill>
        <p:spPr>
          <a:xfrm>
            <a:off x="8103478" y="4365130"/>
            <a:ext cx="2725318" cy="879535"/>
          </a:xfrm>
          <a:prstGeom prst="rect">
            <a:avLst/>
          </a:prstGeom>
          <a:noFill/>
          <a:ln>
            <a:noFill/>
          </a:ln>
        </p:spPr>
      </p:pic>
      <p:sp>
        <p:nvSpPr>
          <p:cNvPr id="17" name="Google Shape;17;p13"/>
          <p:cNvSpPr txBox="1"/>
          <p:nvPr/>
        </p:nvSpPr>
        <p:spPr>
          <a:xfrm>
            <a:off x="8106045" y="6173058"/>
            <a:ext cx="3184500" cy="3720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1400"/>
              <a:buFont typeface="Arial"/>
              <a:buNone/>
            </a:pPr>
            <a:r>
              <a:rPr b="0" i="0" lang="en-US" sz="1400" u="none" cap="none" strike="noStrike">
                <a:solidFill>
                  <a:schemeClr val="dk1"/>
                </a:solidFill>
                <a:latin typeface="Verdana"/>
                <a:ea typeface="Verdana"/>
                <a:cs typeface="Verdana"/>
                <a:sym typeface="Verdana"/>
              </a:rPr>
              <a:t>@NYCCEC  |  nyc.gov/cec</a:t>
            </a:r>
            <a:endParaRPr b="0" i="0" sz="1400" u="none" cap="none" strike="noStrike">
              <a:solidFill>
                <a:schemeClr val="dk1"/>
              </a:solidFill>
              <a:latin typeface="Verdana"/>
              <a:ea typeface="Verdana"/>
              <a:cs typeface="Verdana"/>
              <a:sym typeface="Verdana"/>
            </a:endParaRPr>
          </a:p>
        </p:txBody>
      </p:sp>
      <p:sp>
        <p:nvSpPr>
          <p:cNvPr id="18" name="Google Shape;18;p13"/>
          <p:cNvSpPr/>
          <p:nvPr>
            <p:ph idx="2" type="pic"/>
          </p:nvPr>
        </p:nvSpPr>
        <p:spPr>
          <a:xfrm>
            <a:off x="483326" y="390974"/>
            <a:ext cx="6936300" cy="6076200"/>
          </a:xfrm>
          <a:prstGeom prst="roundRect">
            <a:avLst>
              <a:gd fmla="val 16667" name="adj"/>
            </a:avLst>
          </a:prstGeom>
          <a:no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Left">
  <p:cSld name="Image Left">
    <p:spTree>
      <p:nvGrpSpPr>
        <p:cNvPr id="59" name="Shape 59"/>
        <p:cNvGrpSpPr/>
        <p:nvPr/>
      </p:nvGrpSpPr>
      <p:grpSpPr>
        <a:xfrm>
          <a:off x="0" y="0"/>
          <a:ext cx="0" cy="0"/>
          <a:chOff x="0" y="0"/>
          <a:chExt cx="0" cy="0"/>
        </a:xfrm>
      </p:grpSpPr>
      <p:pic>
        <p:nvPicPr>
          <p:cNvPr id="60" name="Google Shape;60;p20"/>
          <p:cNvPicPr preferRelativeResize="0"/>
          <p:nvPr/>
        </p:nvPicPr>
        <p:blipFill rotWithShape="1">
          <a:blip r:embed="rId2">
            <a:alphaModFix/>
          </a:blip>
          <a:srcRect b="0" l="0" r="0" t="0"/>
          <a:stretch/>
        </p:blipFill>
        <p:spPr>
          <a:xfrm>
            <a:off x="10758213" y="6116594"/>
            <a:ext cx="998213" cy="338609"/>
          </a:xfrm>
          <a:prstGeom prst="rect">
            <a:avLst/>
          </a:prstGeom>
          <a:noFill/>
          <a:ln>
            <a:noFill/>
          </a:ln>
        </p:spPr>
      </p:pic>
      <p:sp>
        <p:nvSpPr>
          <p:cNvPr id="61" name="Google Shape;61;p20"/>
          <p:cNvSpPr/>
          <p:nvPr/>
        </p:nvSpPr>
        <p:spPr>
          <a:xfrm>
            <a:off x="0" y="0"/>
            <a:ext cx="247200" cy="6858000"/>
          </a:xfrm>
          <a:prstGeom prst="rect">
            <a:avLst/>
          </a:prstGeom>
          <a:solidFill>
            <a:srgbClr val="FFD9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2" name="Google Shape;62;p20"/>
          <p:cNvSpPr/>
          <p:nvPr/>
        </p:nvSpPr>
        <p:spPr>
          <a:xfrm>
            <a:off x="6234906" y="767065"/>
            <a:ext cx="959700" cy="69900"/>
          </a:xfrm>
          <a:prstGeom prst="rect">
            <a:avLst/>
          </a:prstGeom>
          <a:solidFill>
            <a:srgbClr val="FFD9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3" name="Google Shape;63;p20"/>
          <p:cNvSpPr txBox="1"/>
          <p:nvPr>
            <p:ph idx="1" type="body"/>
          </p:nvPr>
        </p:nvSpPr>
        <p:spPr>
          <a:xfrm>
            <a:off x="6138531" y="2026243"/>
            <a:ext cx="5370900" cy="3609000"/>
          </a:xfrm>
          <a:prstGeom prst="rect">
            <a:avLst/>
          </a:prstGeom>
          <a:noFill/>
          <a:ln>
            <a:noFill/>
          </a:ln>
        </p:spPr>
        <p:txBody>
          <a:bodyPr anchorCtr="0" anchor="t" bIns="45700" lIns="91425" spcFirstLastPara="1" rIns="91425" wrap="square" tIns="45700">
            <a:noAutofit/>
          </a:bodyPr>
          <a:lstStyle>
            <a:lvl1pPr indent="-228600" lvl="0" marL="457200" algn="l">
              <a:lnSpc>
                <a:spcPct val="150000"/>
              </a:lnSpc>
              <a:spcBef>
                <a:spcPts val="1000"/>
              </a:spcBef>
              <a:spcAft>
                <a:spcPts val="0"/>
              </a:spcAft>
              <a:buClr>
                <a:schemeClr val="dk1"/>
              </a:buClr>
              <a:buSzPts val="2200"/>
              <a:buNone/>
              <a:defRPr sz="2200"/>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 name="Google Shape;64;p20"/>
          <p:cNvSpPr/>
          <p:nvPr>
            <p:ph idx="2" type="pic"/>
          </p:nvPr>
        </p:nvSpPr>
        <p:spPr>
          <a:xfrm>
            <a:off x="952500" y="731838"/>
            <a:ext cx="4488000" cy="4811700"/>
          </a:xfrm>
          <a:prstGeom prst="roundRect">
            <a:avLst>
              <a:gd fmla="val 16667" name="adj"/>
            </a:avLst>
          </a:prstGeom>
          <a:noFill/>
          <a:ln>
            <a:noFill/>
          </a:ln>
        </p:spPr>
      </p:sp>
      <p:sp>
        <p:nvSpPr>
          <p:cNvPr id="65" name="Google Shape;65;p20"/>
          <p:cNvSpPr txBox="1"/>
          <p:nvPr>
            <p:ph idx="3" type="body"/>
          </p:nvPr>
        </p:nvSpPr>
        <p:spPr>
          <a:xfrm>
            <a:off x="6105939" y="998005"/>
            <a:ext cx="5370900" cy="7314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Clr>
                <a:schemeClr val="dk1"/>
              </a:buClr>
              <a:buSzPts val="3400"/>
              <a:buNone/>
              <a:defRPr b="1" sz="3400"/>
            </a:lvl1pPr>
            <a:lvl2pPr indent="-444500" lvl="1" marL="914400" algn="l">
              <a:lnSpc>
                <a:spcPct val="150000"/>
              </a:lnSpc>
              <a:spcBef>
                <a:spcPts val="500"/>
              </a:spcBef>
              <a:spcAft>
                <a:spcPts val="0"/>
              </a:spcAft>
              <a:buClr>
                <a:schemeClr val="dk1"/>
              </a:buClr>
              <a:buSzPts val="3400"/>
              <a:buChar char="•"/>
              <a:defRPr sz="3400"/>
            </a:lvl2pPr>
            <a:lvl3pPr indent="-444500" lvl="2" marL="1371600" algn="l">
              <a:lnSpc>
                <a:spcPct val="150000"/>
              </a:lnSpc>
              <a:spcBef>
                <a:spcPts val="500"/>
              </a:spcBef>
              <a:spcAft>
                <a:spcPts val="0"/>
              </a:spcAft>
              <a:buClr>
                <a:schemeClr val="dk1"/>
              </a:buClr>
              <a:buSzPts val="3400"/>
              <a:buChar char="•"/>
              <a:defRPr sz="3400"/>
            </a:lvl3pPr>
            <a:lvl4pPr indent="-444500" lvl="3" marL="1828800" algn="l">
              <a:lnSpc>
                <a:spcPct val="90000"/>
              </a:lnSpc>
              <a:spcBef>
                <a:spcPts val="500"/>
              </a:spcBef>
              <a:spcAft>
                <a:spcPts val="0"/>
              </a:spcAft>
              <a:buClr>
                <a:schemeClr val="dk1"/>
              </a:buClr>
              <a:buSzPts val="3400"/>
              <a:buChar char="•"/>
              <a:defRPr sz="3400"/>
            </a:lvl4pPr>
            <a:lvl5pPr indent="-444500" lvl="4" marL="2286000" algn="l">
              <a:lnSpc>
                <a:spcPct val="90000"/>
              </a:lnSpc>
              <a:spcBef>
                <a:spcPts val="500"/>
              </a:spcBef>
              <a:spcAft>
                <a:spcPts val="0"/>
              </a:spcAft>
              <a:buClr>
                <a:schemeClr val="dk1"/>
              </a:buClr>
              <a:buSzPts val="3400"/>
              <a:buChar char="•"/>
              <a:defRPr sz="3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Left Bullets">
  <p:cSld name="Image Left Bullets">
    <p:spTree>
      <p:nvGrpSpPr>
        <p:cNvPr id="66" name="Shape 66"/>
        <p:cNvGrpSpPr/>
        <p:nvPr/>
      </p:nvGrpSpPr>
      <p:grpSpPr>
        <a:xfrm>
          <a:off x="0" y="0"/>
          <a:ext cx="0" cy="0"/>
          <a:chOff x="0" y="0"/>
          <a:chExt cx="0" cy="0"/>
        </a:xfrm>
      </p:grpSpPr>
      <p:sp>
        <p:nvSpPr>
          <p:cNvPr id="67" name="Google Shape;67;p21"/>
          <p:cNvSpPr/>
          <p:nvPr/>
        </p:nvSpPr>
        <p:spPr>
          <a:xfrm>
            <a:off x="0" y="0"/>
            <a:ext cx="247200" cy="6858000"/>
          </a:xfrm>
          <a:prstGeom prst="rect">
            <a:avLst/>
          </a:prstGeom>
          <a:solidFill>
            <a:srgbClr val="FFD9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8" name="Google Shape;68;p21"/>
          <p:cNvSpPr/>
          <p:nvPr/>
        </p:nvSpPr>
        <p:spPr>
          <a:xfrm>
            <a:off x="6234906" y="767065"/>
            <a:ext cx="959700" cy="69900"/>
          </a:xfrm>
          <a:prstGeom prst="rect">
            <a:avLst/>
          </a:prstGeom>
          <a:solidFill>
            <a:srgbClr val="FFD9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69" name="Google Shape;69;p21"/>
          <p:cNvPicPr preferRelativeResize="0"/>
          <p:nvPr/>
        </p:nvPicPr>
        <p:blipFill rotWithShape="1">
          <a:blip r:embed="rId2">
            <a:alphaModFix/>
          </a:blip>
          <a:srcRect b="0" l="0" r="0" t="0"/>
          <a:stretch/>
        </p:blipFill>
        <p:spPr>
          <a:xfrm>
            <a:off x="10758213" y="6116594"/>
            <a:ext cx="998213" cy="338609"/>
          </a:xfrm>
          <a:prstGeom prst="rect">
            <a:avLst/>
          </a:prstGeom>
          <a:noFill/>
          <a:ln>
            <a:noFill/>
          </a:ln>
        </p:spPr>
      </p:pic>
      <p:sp>
        <p:nvSpPr>
          <p:cNvPr id="70" name="Google Shape;70;p21"/>
          <p:cNvSpPr txBox="1"/>
          <p:nvPr>
            <p:ph idx="1" type="body"/>
          </p:nvPr>
        </p:nvSpPr>
        <p:spPr>
          <a:xfrm>
            <a:off x="6138531" y="2026243"/>
            <a:ext cx="5370900" cy="3609000"/>
          </a:xfrm>
          <a:prstGeom prst="rect">
            <a:avLst/>
          </a:prstGeom>
          <a:noFill/>
          <a:ln>
            <a:noFill/>
          </a:ln>
        </p:spPr>
        <p:txBody>
          <a:bodyPr anchorCtr="0" anchor="t" bIns="45700" lIns="91425" spcFirstLastPara="1" rIns="91425" wrap="square" tIns="45700">
            <a:noAutofit/>
          </a:bodyPr>
          <a:lstStyle>
            <a:lvl1pPr indent="-368300" lvl="0" marL="457200" algn="l">
              <a:lnSpc>
                <a:spcPct val="100000"/>
              </a:lnSpc>
              <a:spcBef>
                <a:spcPts val="1000"/>
              </a:spcBef>
              <a:spcAft>
                <a:spcPts val="0"/>
              </a:spcAft>
              <a:buClr>
                <a:schemeClr val="dk1"/>
              </a:buClr>
              <a:buSzPts val="2200"/>
              <a:buFont typeface="Arial"/>
              <a:buChar char="•"/>
              <a:defRPr sz="2200"/>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21"/>
          <p:cNvSpPr/>
          <p:nvPr>
            <p:ph idx="2" type="pic"/>
          </p:nvPr>
        </p:nvSpPr>
        <p:spPr>
          <a:xfrm>
            <a:off x="952500" y="731838"/>
            <a:ext cx="4488000" cy="4811700"/>
          </a:xfrm>
          <a:prstGeom prst="roundRect">
            <a:avLst>
              <a:gd fmla="val 16667" name="adj"/>
            </a:avLst>
          </a:prstGeom>
          <a:noFill/>
          <a:ln>
            <a:noFill/>
          </a:ln>
        </p:spPr>
      </p:sp>
      <p:sp>
        <p:nvSpPr>
          <p:cNvPr id="72" name="Google Shape;72;p21"/>
          <p:cNvSpPr txBox="1"/>
          <p:nvPr>
            <p:ph idx="3" type="body"/>
          </p:nvPr>
        </p:nvSpPr>
        <p:spPr>
          <a:xfrm>
            <a:off x="6105939" y="998005"/>
            <a:ext cx="5370900" cy="7314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Clr>
                <a:schemeClr val="dk1"/>
              </a:buClr>
              <a:buSzPts val="3400"/>
              <a:buNone/>
              <a:defRPr b="1" sz="3400"/>
            </a:lvl1pPr>
            <a:lvl2pPr indent="-444500" lvl="1" marL="914400" algn="l">
              <a:lnSpc>
                <a:spcPct val="150000"/>
              </a:lnSpc>
              <a:spcBef>
                <a:spcPts val="500"/>
              </a:spcBef>
              <a:spcAft>
                <a:spcPts val="0"/>
              </a:spcAft>
              <a:buClr>
                <a:schemeClr val="dk1"/>
              </a:buClr>
              <a:buSzPts val="3400"/>
              <a:buChar char="•"/>
              <a:defRPr sz="3400"/>
            </a:lvl2pPr>
            <a:lvl3pPr indent="-444500" lvl="2" marL="1371600" algn="l">
              <a:lnSpc>
                <a:spcPct val="150000"/>
              </a:lnSpc>
              <a:spcBef>
                <a:spcPts val="500"/>
              </a:spcBef>
              <a:spcAft>
                <a:spcPts val="0"/>
              </a:spcAft>
              <a:buClr>
                <a:schemeClr val="dk1"/>
              </a:buClr>
              <a:buSzPts val="3400"/>
              <a:buChar char="•"/>
              <a:defRPr sz="3400"/>
            </a:lvl3pPr>
            <a:lvl4pPr indent="-444500" lvl="3" marL="1828800" algn="l">
              <a:lnSpc>
                <a:spcPct val="90000"/>
              </a:lnSpc>
              <a:spcBef>
                <a:spcPts val="500"/>
              </a:spcBef>
              <a:spcAft>
                <a:spcPts val="0"/>
              </a:spcAft>
              <a:buClr>
                <a:schemeClr val="dk1"/>
              </a:buClr>
              <a:buSzPts val="3400"/>
              <a:buChar char="•"/>
              <a:defRPr sz="3400"/>
            </a:lvl4pPr>
            <a:lvl5pPr indent="-444500" lvl="4" marL="2286000" algn="l">
              <a:lnSpc>
                <a:spcPct val="90000"/>
              </a:lnSpc>
              <a:spcBef>
                <a:spcPts val="500"/>
              </a:spcBef>
              <a:spcAft>
                <a:spcPts val="0"/>
              </a:spcAft>
              <a:buClr>
                <a:schemeClr val="dk1"/>
              </a:buClr>
              <a:buSzPts val="3400"/>
              <a:buChar char="•"/>
              <a:defRPr sz="3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type="blank">
  <p:cSld name="BLANK">
    <p:spTree>
      <p:nvGrpSpPr>
        <p:cNvPr id="73" name="Shape 73"/>
        <p:cNvGrpSpPr/>
        <p:nvPr/>
      </p:nvGrpSpPr>
      <p:grpSpPr>
        <a:xfrm>
          <a:off x="0" y="0"/>
          <a:ext cx="0" cy="0"/>
          <a:chOff x="0" y="0"/>
          <a:chExt cx="0" cy="0"/>
        </a:xfrm>
      </p:grpSpPr>
      <p:sp>
        <p:nvSpPr>
          <p:cNvPr id="74" name="Google Shape;74;g2a0bffe40c6_10_83"/>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Gradient">
  <p:cSld name="Section Header Gradient">
    <p:bg>
      <p:bgPr>
        <a:blipFill>
          <a:blip r:embed="rId2">
            <a:alphaModFix/>
          </a:blip>
          <a:stretch>
            <a:fillRect/>
          </a:stretch>
        </a:blipFill>
      </p:bgPr>
    </p:bg>
    <p:spTree>
      <p:nvGrpSpPr>
        <p:cNvPr id="78" name="Shape 78"/>
        <p:cNvGrpSpPr/>
        <p:nvPr/>
      </p:nvGrpSpPr>
      <p:grpSpPr>
        <a:xfrm>
          <a:off x="0" y="0"/>
          <a:ext cx="0" cy="0"/>
          <a:chOff x="0" y="0"/>
          <a:chExt cx="0" cy="0"/>
        </a:xfrm>
      </p:grpSpPr>
      <p:sp>
        <p:nvSpPr>
          <p:cNvPr id="79" name="Google Shape;79;g2a0bffe40c6_18_670"/>
          <p:cNvSpPr txBox="1"/>
          <p:nvPr>
            <p:ph type="title"/>
          </p:nvPr>
        </p:nvSpPr>
        <p:spPr>
          <a:xfrm>
            <a:off x="838200" y="2766219"/>
            <a:ext cx="10515600" cy="132570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7200"/>
              <a:buFont typeface="Verdana"/>
              <a:buNone/>
              <a:defRPr sz="7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80" name="Google Shape;80;g2a0bffe40c6_18_670"/>
          <p:cNvPicPr preferRelativeResize="0"/>
          <p:nvPr/>
        </p:nvPicPr>
        <p:blipFill rotWithShape="1">
          <a:blip r:embed="rId3">
            <a:alphaModFix/>
          </a:blip>
          <a:srcRect b="0" l="0" r="0" t="0"/>
          <a:stretch/>
        </p:blipFill>
        <p:spPr>
          <a:xfrm>
            <a:off x="10679723" y="6137395"/>
            <a:ext cx="882050" cy="37955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p:cSld name="Text Only">
    <p:spTree>
      <p:nvGrpSpPr>
        <p:cNvPr id="81" name="Shape 81"/>
        <p:cNvGrpSpPr/>
        <p:nvPr/>
      </p:nvGrpSpPr>
      <p:grpSpPr>
        <a:xfrm>
          <a:off x="0" y="0"/>
          <a:ext cx="0" cy="0"/>
          <a:chOff x="0" y="0"/>
          <a:chExt cx="0" cy="0"/>
        </a:xfrm>
      </p:grpSpPr>
      <p:sp>
        <p:nvSpPr>
          <p:cNvPr id="82" name="Google Shape;82;g2a0bffe40c6_18_680"/>
          <p:cNvSpPr/>
          <p:nvPr/>
        </p:nvSpPr>
        <p:spPr>
          <a:xfrm>
            <a:off x="1951192" y="787513"/>
            <a:ext cx="959700" cy="699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3" name="Google Shape;83;g2a0bffe40c6_18_680"/>
          <p:cNvSpPr/>
          <p:nvPr/>
        </p:nvSpPr>
        <p:spPr>
          <a:xfrm>
            <a:off x="0" y="0"/>
            <a:ext cx="247200"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4" name="Google Shape;84;g2a0bffe40c6_18_680"/>
          <p:cNvSpPr txBox="1"/>
          <p:nvPr>
            <p:ph idx="1" type="body"/>
          </p:nvPr>
        </p:nvSpPr>
        <p:spPr>
          <a:xfrm>
            <a:off x="1814513" y="2245970"/>
            <a:ext cx="8020500" cy="3330600"/>
          </a:xfrm>
          <a:prstGeom prst="rect">
            <a:avLst/>
          </a:prstGeom>
          <a:noFill/>
          <a:ln>
            <a:noFill/>
          </a:ln>
        </p:spPr>
        <p:txBody>
          <a:bodyPr anchorCtr="0" anchor="t" bIns="45700" lIns="91425" spcFirstLastPara="1" rIns="91425" wrap="square" tIns="45700">
            <a:noAutofit/>
          </a:bodyPr>
          <a:lstStyle>
            <a:lvl1pPr indent="-228600" lvl="0" marL="457200" algn="l">
              <a:lnSpc>
                <a:spcPct val="150000"/>
              </a:lnSpc>
              <a:spcBef>
                <a:spcPts val="1000"/>
              </a:spcBef>
              <a:spcAft>
                <a:spcPts val="0"/>
              </a:spcAft>
              <a:buClr>
                <a:schemeClr val="dk1"/>
              </a:buClr>
              <a:buSzPts val="2400"/>
              <a:buNone/>
              <a:defRPr sz="2400"/>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 name="Google Shape;85;g2a0bffe40c6_18_680"/>
          <p:cNvSpPr txBox="1"/>
          <p:nvPr>
            <p:ph idx="2" type="body"/>
          </p:nvPr>
        </p:nvSpPr>
        <p:spPr>
          <a:xfrm>
            <a:off x="1804574" y="923651"/>
            <a:ext cx="8020200" cy="1093800"/>
          </a:xfrm>
          <a:prstGeom prst="rect">
            <a:avLst/>
          </a:prstGeom>
          <a:noFill/>
          <a:ln>
            <a:noFill/>
          </a:ln>
        </p:spPr>
        <p:txBody>
          <a:bodyPr anchorCtr="0" anchor="t" bIns="45700" lIns="91425" spcFirstLastPara="1" rIns="91425" wrap="square" tIns="45700">
            <a:noAutofit/>
          </a:bodyPr>
          <a:lstStyle>
            <a:lvl1pPr indent="-228600" lvl="0" marL="457200" algn="l">
              <a:lnSpc>
                <a:spcPct val="150000"/>
              </a:lnSpc>
              <a:spcBef>
                <a:spcPts val="1000"/>
              </a:spcBef>
              <a:spcAft>
                <a:spcPts val="0"/>
              </a:spcAft>
              <a:buClr>
                <a:schemeClr val="dk1"/>
              </a:buClr>
              <a:buSzPts val="3400"/>
              <a:buNone/>
              <a:defRPr b="1" sz="3400"/>
            </a:lvl1pPr>
            <a:lvl2pPr indent="-444500" lvl="1" marL="914400" algn="l">
              <a:lnSpc>
                <a:spcPct val="150000"/>
              </a:lnSpc>
              <a:spcBef>
                <a:spcPts val="500"/>
              </a:spcBef>
              <a:spcAft>
                <a:spcPts val="0"/>
              </a:spcAft>
              <a:buClr>
                <a:schemeClr val="dk1"/>
              </a:buClr>
              <a:buSzPts val="3400"/>
              <a:buChar char="•"/>
              <a:defRPr sz="3400"/>
            </a:lvl2pPr>
            <a:lvl3pPr indent="-444500" lvl="2" marL="1371600" algn="l">
              <a:lnSpc>
                <a:spcPct val="150000"/>
              </a:lnSpc>
              <a:spcBef>
                <a:spcPts val="500"/>
              </a:spcBef>
              <a:spcAft>
                <a:spcPts val="0"/>
              </a:spcAft>
              <a:buClr>
                <a:schemeClr val="dk1"/>
              </a:buClr>
              <a:buSzPts val="3400"/>
              <a:buChar char="•"/>
              <a:defRPr sz="3400"/>
            </a:lvl3pPr>
            <a:lvl4pPr indent="-444500" lvl="3" marL="1828800" algn="l">
              <a:lnSpc>
                <a:spcPct val="90000"/>
              </a:lnSpc>
              <a:spcBef>
                <a:spcPts val="500"/>
              </a:spcBef>
              <a:spcAft>
                <a:spcPts val="0"/>
              </a:spcAft>
              <a:buClr>
                <a:schemeClr val="dk1"/>
              </a:buClr>
              <a:buSzPts val="3400"/>
              <a:buChar char="•"/>
              <a:defRPr sz="3400"/>
            </a:lvl4pPr>
            <a:lvl5pPr indent="-444500" lvl="4" marL="2286000" algn="l">
              <a:lnSpc>
                <a:spcPct val="90000"/>
              </a:lnSpc>
              <a:spcBef>
                <a:spcPts val="500"/>
              </a:spcBef>
              <a:spcAft>
                <a:spcPts val="0"/>
              </a:spcAft>
              <a:buClr>
                <a:schemeClr val="dk1"/>
              </a:buClr>
              <a:buSzPts val="3400"/>
              <a:buChar char="•"/>
              <a:defRPr sz="3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86" name="Google Shape;86;g2a0bffe40c6_18_680"/>
          <p:cNvPicPr preferRelativeResize="0"/>
          <p:nvPr/>
        </p:nvPicPr>
        <p:blipFill rotWithShape="1">
          <a:blip r:embed="rId2">
            <a:alphaModFix/>
          </a:blip>
          <a:srcRect b="0" l="0" r="0" t="0"/>
          <a:stretch/>
        </p:blipFill>
        <p:spPr>
          <a:xfrm>
            <a:off x="10679723" y="6137395"/>
            <a:ext cx="882050" cy="37955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Right">
  <p:cSld name="Image Right">
    <p:spTree>
      <p:nvGrpSpPr>
        <p:cNvPr id="87" name="Shape 87"/>
        <p:cNvGrpSpPr/>
        <p:nvPr/>
      </p:nvGrpSpPr>
      <p:grpSpPr>
        <a:xfrm>
          <a:off x="0" y="0"/>
          <a:ext cx="0" cy="0"/>
          <a:chOff x="0" y="0"/>
          <a:chExt cx="0" cy="0"/>
        </a:xfrm>
      </p:grpSpPr>
      <p:sp>
        <p:nvSpPr>
          <p:cNvPr id="88" name="Google Shape;88;g2a0bffe40c6_18_686"/>
          <p:cNvSpPr/>
          <p:nvPr/>
        </p:nvSpPr>
        <p:spPr>
          <a:xfrm>
            <a:off x="0" y="0"/>
            <a:ext cx="247200"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9" name="Google Shape;89;g2a0bffe40c6_18_686"/>
          <p:cNvSpPr/>
          <p:nvPr/>
        </p:nvSpPr>
        <p:spPr>
          <a:xfrm>
            <a:off x="1123428" y="767065"/>
            <a:ext cx="959700" cy="699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0" name="Google Shape;90;g2a0bffe40c6_18_686"/>
          <p:cNvSpPr txBox="1"/>
          <p:nvPr>
            <p:ph idx="1" type="body"/>
          </p:nvPr>
        </p:nvSpPr>
        <p:spPr>
          <a:xfrm>
            <a:off x="1006468" y="2026243"/>
            <a:ext cx="5370900" cy="3609000"/>
          </a:xfrm>
          <a:prstGeom prst="rect">
            <a:avLst/>
          </a:prstGeom>
          <a:noFill/>
          <a:ln>
            <a:noFill/>
          </a:ln>
        </p:spPr>
        <p:txBody>
          <a:bodyPr anchorCtr="0" anchor="t" bIns="45700" lIns="91425" spcFirstLastPara="1" rIns="91425" wrap="square" tIns="45700">
            <a:noAutofit/>
          </a:bodyPr>
          <a:lstStyle>
            <a:lvl1pPr indent="-228600" lvl="0" marL="457200" algn="l">
              <a:lnSpc>
                <a:spcPct val="150000"/>
              </a:lnSpc>
              <a:spcBef>
                <a:spcPts val="1000"/>
              </a:spcBef>
              <a:spcAft>
                <a:spcPts val="0"/>
              </a:spcAft>
              <a:buClr>
                <a:schemeClr val="dk1"/>
              </a:buClr>
              <a:buSzPts val="2200"/>
              <a:buNone/>
              <a:defRPr sz="2200"/>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 name="Google Shape;91;g2a0bffe40c6_18_686"/>
          <p:cNvSpPr/>
          <p:nvPr>
            <p:ph idx="2" type="pic"/>
          </p:nvPr>
        </p:nvSpPr>
        <p:spPr>
          <a:xfrm>
            <a:off x="6882791" y="731838"/>
            <a:ext cx="4488000" cy="4811700"/>
          </a:xfrm>
          <a:prstGeom prst="roundRect">
            <a:avLst>
              <a:gd fmla="val 16667" name="adj"/>
            </a:avLst>
          </a:prstGeom>
          <a:noFill/>
          <a:ln>
            <a:noFill/>
          </a:ln>
        </p:spPr>
      </p:sp>
      <p:sp>
        <p:nvSpPr>
          <p:cNvPr id="92" name="Google Shape;92;g2a0bffe40c6_18_686"/>
          <p:cNvSpPr txBox="1"/>
          <p:nvPr>
            <p:ph idx="3" type="body"/>
          </p:nvPr>
        </p:nvSpPr>
        <p:spPr>
          <a:xfrm>
            <a:off x="972335" y="998005"/>
            <a:ext cx="5370900" cy="7314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Clr>
                <a:schemeClr val="dk1"/>
              </a:buClr>
              <a:buSzPts val="3400"/>
              <a:buNone/>
              <a:defRPr b="1" sz="3400"/>
            </a:lvl1pPr>
            <a:lvl2pPr indent="-444500" lvl="1" marL="914400" algn="l">
              <a:lnSpc>
                <a:spcPct val="150000"/>
              </a:lnSpc>
              <a:spcBef>
                <a:spcPts val="500"/>
              </a:spcBef>
              <a:spcAft>
                <a:spcPts val="0"/>
              </a:spcAft>
              <a:buClr>
                <a:schemeClr val="dk1"/>
              </a:buClr>
              <a:buSzPts val="3400"/>
              <a:buChar char="•"/>
              <a:defRPr sz="3400"/>
            </a:lvl2pPr>
            <a:lvl3pPr indent="-444500" lvl="2" marL="1371600" algn="l">
              <a:lnSpc>
                <a:spcPct val="150000"/>
              </a:lnSpc>
              <a:spcBef>
                <a:spcPts val="500"/>
              </a:spcBef>
              <a:spcAft>
                <a:spcPts val="0"/>
              </a:spcAft>
              <a:buClr>
                <a:schemeClr val="dk1"/>
              </a:buClr>
              <a:buSzPts val="3400"/>
              <a:buChar char="•"/>
              <a:defRPr sz="3400"/>
            </a:lvl3pPr>
            <a:lvl4pPr indent="-444500" lvl="3" marL="1828800" algn="l">
              <a:lnSpc>
                <a:spcPct val="90000"/>
              </a:lnSpc>
              <a:spcBef>
                <a:spcPts val="500"/>
              </a:spcBef>
              <a:spcAft>
                <a:spcPts val="0"/>
              </a:spcAft>
              <a:buClr>
                <a:schemeClr val="dk1"/>
              </a:buClr>
              <a:buSzPts val="3400"/>
              <a:buChar char="•"/>
              <a:defRPr sz="3400"/>
            </a:lvl4pPr>
            <a:lvl5pPr indent="-444500" lvl="4" marL="2286000" algn="l">
              <a:lnSpc>
                <a:spcPct val="90000"/>
              </a:lnSpc>
              <a:spcBef>
                <a:spcPts val="500"/>
              </a:spcBef>
              <a:spcAft>
                <a:spcPts val="0"/>
              </a:spcAft>
              <a:buClr>
                <a:schemeClr val="dk1"/>
              </a:buClr>
              <a:buSzPts val="3400"/>
              <a:buChar char="•"/>
              <a:defRPr sz="3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93" name="Google Shape;93;g2a0bffe40c6_18_686"/>
          <p:cNvPicPr preferRelativeResize="0"/>
          <p:nvPr/>
        </p:nvPicPr>
        <p:blipFill rotWithShape="1">
          <a:blip r:embed="rId2">
            <a:alphaModFix/>
          </a:blip>
          <a:srcRect b="0" l="0" r="0" t="0"/>
          <a:stretch/>
        </p:blipFill>
        <p:spPr>
          <a:xfrm>
            <a:off x="10679723" y="6137395"/>
            <a:ext cx="882050" cy="37955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solidFill>
          <a:schemeClr val="accent2"/>
        </a:solidFill>
      </p:bgPr>
    </p:bg>
    <p:spTree>
      <p:nvGrpSpPr>
        <p:cNvPr id="94" name="Shape 94"/>
        <p:cNvGrpSpPr/>
        <p:nvPr/>
      </p:nvGrpSpPr>
      <p:grpSpPr>
        <a:xfrm>
          <a:off x="0" y="0"/>
          <a:ext cx="0" cy="0"/>
          <a:chOff x="0" y="0"/>
          <a:chExt cx="0" cy="0"/>
        </a:xfrm>
      </p:grpSpPr>
      <p:sp>
        <p:nvSpPr>
          <p:cNvPr id="95" name="Google Shape;95;g2a0bffe40c6_18_661"/>
          <p:cNvSpPr/>
          <p:nvPr/>
        </p:nvSpPr>
        <p:spPr>
          <a:xfrm>
            <a:off x="8169105" y="672122"/>
            <a:ext cx="959700" cy="963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6" name="Google Shape;96;g2a0bffe40c6_18_661"/>
          <p:cNvSpPr txBox="1"/>
          <p:nvPr>
            <p:ph type="ctrTitle"/>
          </p:nvPr>
        </p:nvSpPr>
        <p:spPr>
          <a:xfrm>
            <a:off x="8051538" y="909505"/>
            <a:ext cx="3657000" cy="30822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4000"/>
              <a:buFont typeface="Verdana"/>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 name="Google Shape;97;g2a0bffe40c6_18_661"/>
          <p:cNvSpPr txBox="1"/>
          <p:nvPr/>
        </p:nvSpPr>
        <p:spPr>
          <a:xfrm>
            <a:off x="8564141" y="6173058"/>
            <a:ext cx="26319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1400"/>
              <a:buFont typeface="Arial"/>
              <a:buNone/>
            </a:pPr>
            <a:r>
              <a:rPr b="0" i="0" lang="en-US" sz="1400" u="none" cap="none" strike="noStrike">
                <a:solidFill>
                  <a:schemeClr val="dk1"/>
                </a:solidFill>
                <a:latin typeface="Verdana"/>
                <a:ea typeface="Verdana"/>
                <a:cs typeface="Verdana"/>
                <a:sym typeface="Verdana"/>
              </a:rPr>
              <a:t>@NYCCEC  |  nyc.gov/cec</a:t>
            </a:r>
            <a:endParaRPr b="0" i="0" sz="1400" u="none" cap="none" strike="noStrike">
              <a:solidFill>
                <a:schemeClr val="dk1"/>
              </a:solidFill>
              <a:latin typeface="Verdana"/>
              <a:ea typeface="Verdana"/>
              <a:cs typeface="Verdana"/>
              <a:sym typeface="Verdana"/>
            </a:endParaRPr>
          </a:p>
        </p:txBody>
      </p:sp>
      <p:sp>
        <p:nvSpPr>
          <p:cNvPr id="98" name="Google Shape;98;g2a0bffe40c6_18_661"/>
          <p:cNvSpPr/>
          <p:nvPr>
            <p:ph idx="2" type="pic"/>
          </p:nvPr>
        </p:nvSpPr>
        <p:spPr>
          <a:xfrm>
            <a:off x="483326" y="390974"/>
            <a:ext cx="6936300" cy="6076200"/>
          </a:xfrm>
          <a:prstGeom prst="roundRect">
            <a:avLst>
              <a:gd fmla="val 16667" name="adj"/>
            </a:avLst>
          </a:prstGeom>
          <a:noFill/>
          <a:ln>
            <a:noFill/>
          </a:ln>
        </p:spPr>
      </p:sp>
      <p:grpSp>
        <p:nvGrpSpPr>
          <p:cNvPr id="99" name="Google Shape;99;g2a0bffe40c6_18_661"/>
          <p:cNvGrpSpPr/>
          <p:nvPr/>
        </p:nvGrpSpPr>
        <p:grpSpPr>
          <a:xfrm>
            <a:off x="7902001" y="5033537"/>
            <a:ext cx="3830118" cy="914958"/>
            <a:chOff x="7948893" y="5033537"/>
            <a:chExt cx="3830118" cy="914958"/>
          </a:xfrm>
        </p:grpSpPr>
        <p:pic>
          <p:nvPicPr>
            <p:cNvPr id="100" name="Google Shape;100;g2a0bffe40c6_18_661"/>
            <p:cNvPicPr preferRelativeResize="0"/>
            <p:nvPr/>
          </p:nvPicPr>
          <p:blipFill rotWithShape="1">
            <a:blip r:embed="rId2">
              <a:alphaModFix/>
            </a:blip>
            <a:srcRect b="0" l="0" r="0" t="0"/>
            <a:stretch/>
          </p:blipFill>
          <p:spPr>
            <a:xfrm>
              <a:off x="9684897" y="5047391"/>
              <a:ext cx="2094114" cy="901104"/>
            </a:xfrm>
            <a:prstGeom prst="rect">
              <a:avLst/>
            </a:prstGeom>
            <a:noFill/>
            <a:ln>
              <a:noFill/>
            </a:ln>
          </p:spPr>
        </p:pic>
        <p:cxnSp>
          <p:nvCxnSpPr>
            <p:cNvPr id="101" name="Google Shape;101;g2a0bffe40c6_18_661"/>
            <p:cNvCxnSpPr/>
            <p:nvPr/>
          </p:nvCxnSpPr>
          <p:spPr>
            <a:xfrm>
              <a:off x="9542583" y="5122985"/>
              <a:ext cx="0" cy="715200"/>
            </a:xfrm>
            <a:prstGeom prst="straightConnector1">
              <a:avLst/>
            </a:prstGeom>
            <a:noFill/>
            <a:ln cap="flat" cmpd="sng" w="19050">
              <a:solidFill>
                <a:schemeClr val="dk1"/>
              </a:solidFill>
              <a:prstDash val="solid"/>
              <a:miter lim="800000"/>
              <a:headEnd len="sm" w="sm" type="none"/>
              <a:tailEnd len="sm" w="sm" type="none"/>
            </a:ln>
          </p:spPr>
        </p:cxnSp>
        <p:pic>
          <p:nvPicPr>
            <p:cNvPr id="102" name="Google Shape;102;g2a0bffe40c6_18_661"/>
            <p:cNvPicPr preferRelativeResize="0"/>
            <p:nvPr/>
          </p:nvPicPr>
          <p:blipFill rotWithShape="1">
            <a:blip r:embed="rId3">
              <a:alphaModFix/>
            </a:blip>
            <a:srcRect b="0" l="0" r="0" t="0"/>
            <a:stretch/>
          </p:blipFill>
          <p:spPr>
            <a:xfrm>
              <a:off x="7948893" y="5033537"/>
              <a:ext cx="1428750" cy="901700"/>
            </a:xfrm>
            <a:prstGeom prst="rect">
              <a:avLst/>
            </a:prstGeom>
            <a:noFill/>
            <a:ln>
              <a:noFill/>
            </a:ln>
          </p:spPr>
        </p:pic>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Left">
  <p:cSld name="Image Left">
    <p:spTree>
      <p:nvGrpSpPr>
        <p:cNvPr id="103" name="Shape 103"/>
        <p:cNvGrpSpPr/>
        <p:nvPr/>
      </p:nvGrpSpPr>
      <p:grpSpPr>
        <a:xfrm>
          <a:off x="0" y="0"/>
          <a:ext cx="0" cy="0"/>
          <a:chOff x="0" y="0"/>
          <a:chExt cx="0" cy="0"/>
        </a:xfrm>
      </p:grpSpPr>
      <p:sp>
        <p:nvSpPr>
          <p:cNvPr id="104" name="Google Shape;104;g2a0bffe40c6_18_673"/>
          <p:cNvSpPr/>
          <p:nvPr/>
        </p:nvSpPr>
        <p:spPr>
          <a:xfrm>
            <a:off x="0" y="0"/>
            <a:ext cx="247200"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5" name="Google Shape;105;g2a0bffe40c6_18_673"/>
          <p:cNvSpPr/>
          <p:nvPr/>
        </p:nvSpPr>
        <p:spPr>
          <a:xfrm>
            <a:off x="6234906" y="767065"/>
            <a:ext cx="959700" cy="699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6" name="Google Shape;106;g2a0bffe40c6_18_673"/>
          <p:cNvSpPr txBox="1"/>
          <p:nvPr>
            <p:ph idx="1" type="body"/>
          </p:nvPr>
        </p:nvSpPr>
        <p:spPr>
          <a:xfrm>
            <a:off x="6138531" y="2026243"/>
            <a:ext cx="5370900" cy="3609000"/>
          </a:xfrm>
          <a:prstGeom prst="rect">
            <a:avLst/>
          </a:prstGeom>
          <a:noFill/>
          <a:ln>
            <a:noFill/>
          </a:ln>
        </p:spPr>
        <p:txBody>
          <a:bodyPr anchorCtr="0" anchor="t" bIns="45700" lIns="91425" spcFirstLastPara="1" rIns="91425" wrap="square" tIns="45700">
            <a:noAutofit/>
          </a:bodyPr>
          <a:lstStyle>
            <a:lvl1pPr indent="-228600" lvl="0" marL="457200" algn="l">
              <a:lnSpc>
                <a:spcPct val="150000"/>
              </a:lnSpc>
              <a:spcBef>
                <a:spcPts val="1000"/>
              </a:spcBef>
              <a:spcAft>
                <a:spcPts val="0"/>
              </a:spcAft>
              <a:buClr>
                <a:schemeClr val="dk1"/>
              </a:buClr>
              <a:buSzPts val="2200"/>
              <a:buNone/>
              <a:defRPr sz="2200"/>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 name="Google Shape;107;g2a0bffe40c6_18_673"/>
          <p:cNvSpPr/>
          <p:nvPr>
            <p:ph idx="2" type="pic"/>
          </p:nvPr>
        </p:nvSpPr>
        <p:spPr>
          <a:xfrm>
            <a:off x="952500" y="731838"/>
            <a:ext cx="4488000" cy="4811700"/>
          </a:xfrm>
          <a:prstGeom prst="roundRect">
            <a:avLst>
              <a:gd fmla="val 16667" name="adj"/>
            </a:avLst>
          </a:prstGeom>
          <a:noFill/>
          <a:ln>
            <a:noFill/>
          </a:ln>
        </p:spPr>
      </p:sp>
      <p:sp>
        <p:nvSpPr>
          <p:cNvPr id="108" name="Google Shape;108;g2a0bffe40c6_18_673"/>
          <p:cNvSpPr txBox="1"/>
          <p:nvPr>
            <p:ph idx="3" type="body"/>
          </p:nvPr>
        </p:nvSpPr>
        <p:spPr>
          <a:xfrm>
            <a:off x="6105939" y="998005"/>
            <a:ext cx="5370900" cy="7314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Clr>
                <a:schemeClr val="dk1"/>
              </a:buClr>
              <a:buSzPts val="3400"/>
              <a:buNone/>
              <a:defRPr b="1" sz="3400"/>
            </a:lvl1pPr>
            <a:lvl2pPr indent="-444500" lvl="1" marL="914400" algn="l">
              <a:lnSpc>
                <a:spcPct val="150000"/>
              </a:lnSpc>
              <a:spcBef>
                <a:spcPts val="500"/>
              </a:spcBef>
              <a:spcAft>
                <a:spcPts val="0"/>
              </a:spcAft>
              <a:buClr>
                <a:schemeClr val="dk1"/>
              </a:buClr>
              <a:buSzPts val="3400"/>
              <a:buChar char="•"/>
              <a:defRPr sz="3400"/>
            </a:lvl2pPr>
            <a:lvl3pPr indent="-444500" lvl="2" marL="1371600" algn="l">
              <a:lnSpc>
                <a:spcPct val="150000"/>
              </a:lnSpc>
              <a:spcBef>
                <a:spcPts val="500"/>
              </a:spcBef>
              <a:spcAft>
                <a:spcPts val="0"/>
              </a:spcAft>
              <a:buClr>
                <a:schemeClr val="dk1"/>
              </a:buClr>
              <a:buSzPts val="3400"/>
              <a:buChar char="•"/>
              <a:defRPr sz="3400"/>
            </a:lvl3pPr>
            <a:lvl4pPr indent="-444500" lvl="3" marL="1828800" algn="l">
              <a:lnSpc>
                <a:spcPct val="90000"/>
              </a:lnSpc>
              <a:spcBef>
                <a:spcPts val="500"/>
              </a:spcBef>
              <a:spcAft>
                <a:spcPts val="0"/>
              </a:spcAft>
              <a:buClr>
                <a:schemeClr val="dk1"/>
              </a:buClr>
              <a:buSzPts val="3400"/>
              <a:buChar char="•"/>
              <a:defRPr sz="3400"/>
            </a:lvl4pPr>
            <a:lvl5pPr indent="-444500" lvl="4" marL="2286000" algn="l">
              <a:lnSpc>
                <a:spcPct val="90000"/>
              </a:lnSpc>
              <a:spcBef>
                <a:spcPts val="500"/>
              </a:spcBef>
              <a:spcAft>
                <a:spcPts val="0"/>
              </a:spcAft>
              <a:buClr>
                <a:schemeClr val="dk1"/>
              </a:buClr>
              <a:buSzPts val="3400"/>
              <a:buChar char="•"/>
              <a:defRPr sz="3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09" name="Google Shape;109;g2a0bffe40c6_18_673"/>
          <p:cNvPicPr preferRelativeResize="0"/>
          <p:nvPr/>
        </p:nvPicPr>
        <p:blipFill rotWithShape="1">
          <a:blip r:embed="rId2">
            <a:alphaModFix/>
          </a:blip>
          <a:srcRect b="0" l="0" r="0" t="0"/>
          <a:stretch/>
        </p:blipFill>
        <p:spPr>
          <a:xfrm>
            <a:off x="10679723" y="6137395"/>
            <a:ext cx="882050" cy="37955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p:cSld name="End">
    <p:bg>
      <p:bgPr>
        <a:blipFill>
          <a:blip r:embed="rId2">
            <a:alphaModFix/>
          </a:blip>
          <a:stretch>
            <a:fillRect/>
          </a:stretch>
        </a:blipFill>
      </p:bgPr>
    </p:bg>
    <p:spTree>
      <p:nvGrpSpPr>
        <p:cNvPr id="110" name="Shape 110"/>
        <p:cNvGrpSpPr/>
        <p:nvPr/>
      </p:nvGrpSpPr>
      <p:grpSpPr>
        <a:xfrm>
          <a:off x="0" y="0"/>
          <a:ext cx="0" cy="0"/>
          <a:chOff x="0" y="0"/>
          <a:chExt cx="0" cy="0"/>
        </a:xfrm>
      </p:grpSpPr>
      <p:grpSp>
        <p:nvGrpSpPr>
          <p:cNvPr id="111" name="Google Shape;111;g2a0bffe40c6_18_693"/>
          <p:cNvGrpSpPr/>
          <p:nvPr/>
        </p:nvGrpSpPr>
        <p:grpSpPr>
          <a:xfrm>
            <a:off x="2824307" y="3457723"/>
            <a:ext cx="6584979" cy="1303296"/>
            <a:chOff x="3532486" y="4866290"/>
            <a:chExt cx="4726514" cy="935469"/>
          </a:xfrm>
        </p:grpSpPr>
        <p:pic>
          <p:nvPicPr>
            <p:cNvPr id="112" name="Google Shape;112;g2a0bffe40c6_18_693"/>
            <p:cNvPicPr preferRelativeResize="0"/>
            <p:nvPr/>
          </p:nvPicPr>
          <p:blipFill rotWithShape="1">
            <a:blip r:embed="rId3">
              <a:alphaModFix/>
            </a:blip>
            <a:srcRect b="0" l="0" r="0" t="0"/>
            <a:stretch/>
          </p:blipFill>
          <p:spPr>
            <a:xfrm>
              <a:off x="5327112" y="4866290"/>
              <a:ext cx="2931888" cy="865335"/>
            </a:xfrm>
            <a:prstGeom prst="rect">
              <a:avLst/>
            </a:prstGeom>
            <a:noFill/>
            <a:ln>
              <a:noFill/>
            </a:ln>
          </p:spPr>
        </p:pic>
        <p:pic>
          <p:nvPicPr>
            <p:cNvPr id="113" name="Google Shape;113;g2a0bffe40c6_18_693"/>
            <p:cNvPicPr preferRelativeResize="0"/>
            <p:nvPr/>
          </p:nvPicPr>
          <p:blipFill rotWithShape="1">
            <a:blip r:embed="rId4">
              <a:alphaModFix/>
            </a:blip>
            <a:srcRect b="0" l="0" r="0" t="0"/>
            <a:stretch/>
          </p:blipFill>
          <p:spPr>
            <a:xfrm>
              <a:off x="3532486" y="4936425"/>
              <a:ext cx="1645351" cy="865334"/>
            </a:xfrm>
            <a:prstGeom prst="rect">
              <a:avLst/>
            </a:prstGeom>
            <a:noFill/>
            <a:ln>
              <a:noFill/>
            </a:ln>
          </p:spPr>
        </p:pic>
      </p:grpSp>
      <p:sp>
        <p:nvSpPr>
          <p:cNvPr id="114" name="Google Shape;114;g2a0bffe40c6_18_693"/>
          <p:cNvSpPr txBox="1"/>
          <p:nvPr/>
        </p:nvSpPr>
        <p:spPr>
          <a:xfrm>
            <a:off x="4503683" y="4877457"/>
            <a:ext cx="31845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000000"/>
              </a:buClr>
              <a:buSzPts val="1400"/>
              <a:buFont typeface="Arial"/>
              <a:buNone/>
            </a:pPr>
            <a:r>
              <a:rPr b="0" i="0" lang="en-US" sz="1400" u="none" cap="none" strike="noStrike">
                <a:solidFill>
                  <a:schemeClr val="dk1"/>
                </a:solidFill>
                <a:latin typeface="Verdana"/>
                <a:ea typeface="Verdana"/>
                <a:cs typeface="Verdana"/>
                <a:sym typeface="Verdana"/>
              </a:rPr>
              <a:t>@NYCCEC  |  nyc.gov/cec</a:t>
            </a:r>
            <a:endParaRPr b="0" i="0" sz="1400" u="none" cap="none" strike="noStrike">
              <a:solidFill>
                <a:schemeClr val="dk1"/>
              </a:solidFill>
              <a:latin typeface="Verdana"/>
              <a:ea typeface="Verdana"/>
              <a:cs typeface="Verdana"/>
              <a:sym typeface="Verdana"/>
            </a:endParaRPr>
          </a:p>
        </p:txBody>
      </p:sp>
      <p:sp>
        <p:nvSpPr>
          <p:cNvPr id="115" name="Google Shape;115;g2a0bffe40c6_18_693"/>
          <p:cNvSpPr txBox="1"/>
          <p:nvPr>
            <p:ph type="title"/>
          </p:nvPr>
        </p:nvSpPr>
        <p:spPr>
          <a:xfrm>
            <a:off x="838200" y="2010731"/>
            <a:ext cx="10515600" cy="132570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7200"/>
              <a:buFont typeface="Verdana"/>
              <a:buNone/>
              <a:defRPr sz="7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ed List">
  <p:cSld name="Numbered List">
    <p:spTree>
      <p:nvGrpSpPr>
        <p:cNvPr id="116" name="Shape 116"/>
        <p:cNvGrpSpPr/>
        <p:nvPr/>
      </p:nvGrpSpPr>
      <p:grpSpPr>
        <a:xfrm>
          <a:off x="0" y="0"/>
          <a:ext cx="0" cy="0"/>
          <a:chOff x="0" y="0"/>
          <a:chExt cx="0" cy="0"/>
        </a:xfrm>
      </p:grpSpPr>
      <p:sp>
        <p:nvSpPr>
          <p:cNvPr id="117" name="Google Shape;117;g2a0bffe40c6_18_699"/>
          <p:cNvSpPr/>
          <p:nvPr/>
        </p:nvSpPr>
        <p:spPr>
          <a:xfrm>
            <a:off x="0" y="0"/>
            <a:ext cx="4755000"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8" name="Google Shape;118;g2a0bffe40c6_18_699"/>
          <p:cNvSpPr txBox="1"/>
          <p:nvPr>
            <p:ph type="ctrTitle"/>
          </p:nvPr>
        </p:nvSpPr>
        <p:spPr>
          <a:xfrm>
            <a:off x="652677" y="1386330"/>
            <a:ext cx="3514500" cy="3786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3600"/>
              <a:buFont typeface="Verdana"/>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9" name="Google Shape;119;g2a0bffe40c6_18_699"/>
          <p:cNvSpPr/>
          <p:nvPr/>
        </p:nvSpPr>
        <p:spPr>
          <a:xfrm>
            <a:off x="5355772" y="1188720"/>
            <a:ext cx="979800" cy="979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Verdana"/>
                <a:ea typeface="Verdana"/>
                <a:cs typeface="Verdana"/>
                <a:sym typeface="Verdana"/>
              </a:rPr>
              <a:t>1</a:t>
            </a:r>
            <a:endParaRPr b="0" i="0" sz="1400" u="none" cap="none" strike="noStrike">
              <a:solidFill>
                <a:srgbClr val="000000"/>
              </a:solidFill>
              <a:latin typeface="Arial"/>
              <a:ea typeface="Arial"/>
              <a:cs typeface="Arial"/>
              <a:sym typeface="Arial"/>
            </a:endParaRPr>
          </a:p>
        </p:txBody>
      </p:sp>
      <p:sp>
        <p:nvSpPr>
          <p:cNvPr id="120" name="Google Shape;120;g2a0bffe40c6_18_699"/>
          <p:cNvSpPr/>
          <p:nvPr/>
        </p:nvSpPr>
        <p:spPr>
          <a:xfrm>
            <a:off x="5403670" y="2939143"/>
            <a:ext cx="979800" cy="979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Verdana"/>
                <a:ea typeface="Verdana"/>
                <a:cs typeface="Verdana"/>
                <a:sym typeface="Verdana"/>
              </a:rPr>
              <a:t>2</a:t>
            </a:r>
            <a:endParaRPr b="0" i="0" sz="1400" u="none" cap="none" strike="noStrike">
              <a:solidFill>
                <a:srgbClr val="000000"/>
              </a:solidFill>
              <a:latin typeface="Arial"/>
              <a:ea typeface="Arial"/>
              <a:cs typeface="Arial"/>
              <a:sym typeface="Arial"/>
            </a:endParaRPr>
          </a:p>
        </p:txBody>
      </p:sp>
      <p:sp>
        <p:nvSpPr>
          <p:cNvPr id="121" name="Google Shape;121;g2a0bffe40c6_18_699"/>
          <p:cNvSpPr/>
          <p:nvPr/>
        </p:nvSpPr>
        <p:spPr>
          <a:xfrm>
            <a:off x="5403670" y="4689566"/>
            <a:ext cx="979800" cy="979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Verdana"/>
                <a:ea typeface="Verdana"/>
                <a:cs typeface="Verdana"/>
                <a:sym typeface="Verdana"/>
              </a:rPr>
              <a:t>3</a:t>
            </a:r>
            <a:endParaRPr b="0" i="0" sz="1400" u="none" cap="none" strike="noStrike">
              <a:solidFill>
                <a:srgbClr val="000000"/>
              </a:solidFill>
              <a:latin typeface="Arial"/>
              <a:ea typeface="Arial"/>
              <a:cs typeface="Arial"/>
              <a:sym typeface="Arial"/>
            </a:endParaRPr>
          </a:p>
        </p:txBody>
      </p:sp>
      <p:sp>
        <p:nvSpPr>
          <p:cNvPr id="122" name="Google Shape;122;g2a0bffe40c6_18_699"/>
          <p:cNvSpPr txBox="1"/>
          <p:nvPr>
            <p:ph idx="1" type="body"/>
          </p:nvPr>
        </p:nvSpPr>
        <p:spPr>
          <a:xfrm>
            <a:off x="6643688" y="1188719"/>
            <a:ext cx="4233300" cy="979800"/>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800"/>
              <a:buNone/>
              <a:defRPr/>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3" name="Google Shape;123;g2a0bffe40c6_18_699"/>
          <p:cNvSpPr txBox="1"/>
          <p:nvPr>
            <p:ph idx="2" type="body"/>
          </p:nvPr>
        </p:nvSpPr>
        <p:spPr>
          <a:xfrm>
            <a:off x="6634202" y="2914738"/>
            <a:ext cx="4233300" cy="979800"/>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800"/>
              <a:buNone/>
              <a:defRPr/>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 name="Google Shape;124;g2a0bffe40c6_18_699"/>
          <p:cNvSpPr txBox="1"/>
          <p:nvPr>
            <p:ph idx="3" type="body"/>
          </p:nvPr>
        </p:nvSpPr>
        <p:spPr>
          <a:xfrm>
            <a:off x="6612935" y="4651390"/>
            <a:ext cx="4233300" cy="979800"/>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800"/>
              <a:buNone/>
              <a:defRPr/>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25" name="Google Shape;125;g2a0bffe40c6_18_699"/>
          <p:cNvPicPr preferRelativeResize="0"/>
          <p:nvPr/>
        </p:nvPicPr>
        <p:blipFill rotWithShape="1">
          <a:blip r:embed="rId2">
            <a:alphaModFix/>
          </a:blip>
          <a:srcRect b="0" l="0" r="0" t="0"/>
          <a:stretch/>
        </p:blipFill>
        <p:spPr>
          <a:xfrm>
            <a:off x="10679723" y="6137395"/>
            <a:ext cx="882050" cy="37955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9" name="Shape 19"/>
        <p:cNvGrpSpPr/>
        <p:nvPr/>
      </p:nvGrpSpPr>
      <p:grpSpPr>
        <a:xfrm>
          <a:off x="0" y="0"/>
          <a:ext cx="0" cy="0"/>
          <a:chOff x="0" y="0"/>
          <a:chExt cx="0" cy="0"/>
        </a:xfrm>
      </p:grpSpPr>
      <p:pic>
        <p:nvPicPr>
          <p:cNvPr id="20" name="Google Shape;20;p18"/>
          <p:cNvPicPr preferRelativeResize="0"/>
          <p:nvPr/>
        </p:nvPicPr>
        <p:blipFill rotWithShape="1">
          <a:blip r:embed="rId2">
            <a:alphaModFix/>
          </a:blip>
          <a:srcRect b="0" l="0" r="0" t="0"/>
          <a:stretch/>
        </p:blipFill>
        <p:spPr>
          <a:xfrm>
            <a:off x="10758213" y="6116594"/>
            <a:ext cx="998213" cy="338609"/>
          </a:xfrm>
          <a:prstGeom prst="rect">
            <a:avLst/>
          </a:prstGeom>
          <a:noFill/>
          <a:ln>
            <a:noFill/>
          </a:ln>
        </p:spPr>
      </p:pic>
      <p:sp>
        <p:nvSpPr>
          <p:cNvPr id="21" name="Google Shape;21;p18"/>
          <p:cNvSpPr/>
          <p:nvPr/>
        </p:nvSpPr>
        <p:spPr>
          <a:xfrm>
            <a:off x="0" y="0"/>
            <a:ext cx="247200" cy="6858000"/>
          </a:xfrm>
          <a:prstGeom prst="rect">
            <a:avLst/>
          </a:prstGeom>
          <a:solidFill>
            <a:srgbClr val="FFD9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26" name="Shape 126"/>
        <p:cNvGrpSpPr/>
        <p:nvPr/>
      </p:nvGrpSpPr>
      <p:grpSpPr>
        <a:xfrm>
          <a:off x="0" y="0"/>
          <a:ext cx="0" cy="0"/>
          <a:chOff x="0" y="0"/>
          <a:chExt cx="0" cy="0"/>
        </a:xfrm>
      </p:grpSpPr>
      <p:sp>
        <p:nvSpPr>
          <p:cNvPr id="127" name="Google Shape;127;g2a0bffe40c6_18_709"/>
          <p:cNvSpPr/>
          <p:nvPr/>
        </p:nvSpPr>
        <p:spPr>
          <a:xfrm>
            <a:off x="0" y="0"/>
            <a:ext cx="247200"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28" name="Google Shape;128;g2a0bffe40c6_18_709"/>
          <p:cNvPicPr preferRelativeResize="0"/>
          <p:nvPr/>
        </p:nvPicPr>
        <p:blipFill rotWithShape="1">
          <a:blip r:embed="rId2">
            <a:alphaModFix/>
          </a:blip>
          <a:srcRect b="0" l="0" r="0" t="0"/>
          <a:stretch/>
        </p:blipFill>
        <p:spPr>
          <a:xfrm>
            <a:off x="10679723" y="6137395"/>
            <a:ext cx="882050" cy="37955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olid">
  <p:cSld name="Section Header Solid">
    <p:bg>
      <p:bgPr>
        <a:solidFill>
          <a:schemeClr val="accent2"/>
        </a:solidFill>
      </p:bgPr>
    </p:bg>
    <p:spTree>
      <p:nvGrpSpPr>
        <p:cNvPr id="129" name="Shape 129"/>
        <p:cNvGrpSpPr/>
        <p:nvPr/>
      </p:nvGrpSpPr>
      <p:grpSpPr>
        <a:xfrm>
          <a:off x="0" y="0"/>
          <a:ext cx="0" cy="0"/>
          <a:chOff x="0" y="0"/>
          <a:chExt cx="0" cy="0"/>
        </a:xfrm>
      </p:grpSpPr>
      <p:sp>
        <p:nvSpPr>
          <p:cNvPr id="130" name="Google Shape;130;g2a0bffe40c6_18_712"/>
          <p:cNvSpPr txBox="1"/>
          <p:nvPr>
            <p:ph type="title"/>
          </p:nvPr>
        </p:nvSpPr>
        <p:spPr>
          <a:xfrm>
            <a:off x="838200" y="2766219"/>
            <a:ext cx="10515600" cy="132570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7200"/>
              <a:buFont typeface="Verdana"/>
              <a:buNone/>
              <a:defRPr sz="7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31" name="Google Shape;131;g2a0bffe40c6_18_712"/>
          <p:cNvPicPr preferRelativeResize="0"/>
          <p:nvPr/>
        </p:nvPicPr>
        <p:blipFill rotWithShape="1">
          <a:blip r:embed="rId2">
            <a:alphaModFix/>
          </a:blip>
          <a:srcRect b="0" l="0" r="0" t="0"/>
          <a:stretch/>
        </p:blipFill>
        <p:spPr>
          <a:xfrm>
            <a:off x="10679723" y="6137395"/>
            <a:ext cx="882050" cy="37955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Only">
  <p:cSld name="Image Only">
    <p:bg>
      <p:bgPr>
        <a:solidFill>
          <a:schemeClr val="accent2"/>
        </a:solidFill>
      </p:bgPr>
    </p:bg>
    <p:spTree>
      <p:nvGrpSpPr>
        <p:cNvPr id="132" name="Shape 132"/>
        <p:cNvGrpSpPr/>
        <p:nvPr/>
      </p:nvGrpSpPr>
      <p:grpSpPr>
        <a:xfrm>
          <a:off x="0" y="0"/>
          <a:ext cx="0" cy="0"/>
          <a:chOff x="0" y="0"/>
          <a:chExt cx="0" cy="0"/>
        </a:xfrm>
      </p:grpSpPr>
      <p:sp>
        <p:nvSpPr>
          <p:cNvPr id="133" name="Google Shape;133;g2a0bffe40c6_18_715"/>
          <p:cNvSpPr/>
          <p:nvPr>
            <p:ph idx="2" type="pic"/>
          </p:nvPr>
        </p:nvSpPr>
        <p:spPr>
          <a:xfrm>
            <a:off x="149225" y="138113"/>
            <a:ext cx="11876100" cy="6592800"/>
          </a:xfrm>
          <a:prstGeom prst="roundRect">
            <a:avLst>
              <a:gd fmla="val 16667" name="adj"/>
            </a:avLst>
          </a:prstGeom>
          <a:noFill/>
          <a:ln>
            <a:no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Left Bullets">
  <p:cSld name="Image Left Bullets">
    <p:spTree>
      <p:nvGrpSpPr>
        <p:cNvPr id="134" name="Shape 134"/>
        <p:cNvGrpSpPr/>
        <p:nvPr/>
      </p:nvGrpSpPr>
      <p:grpSpPr>
        <a:xfrm>
          <a:off x="0" y="0"/>
          <a:ext cx="0" cy="0"/>
          <a:chOff x="0" y="0"/>
          <a:chExt cx="0" cy="0"/>
        </a:xfrm>
      </p:grpSpPr>
      <p:sp>
        <p:nvSpPr>
          <p:cNvPr id="135" name="Google Shape;135;g2a0bffe40c6_18_717"/>
          <p:cNvSpPr/>
          <p:nvPr/>
        </p:nvSpPr>
        <p:spPr>
          <a:xfrm>
            <a:off x="0" y="0"/>
            <a:ext cx="247200"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6" name="Google Shape;136;g2a0bffe40c6_18_717"/>
          <p:cNvSpPr/>
          <p:nvPr/>
        </p:nvSpPr>
        <p:spPr>
          <a:xfrm>
            <a:off x="6234906" y="767065"/>
            <a:ext cx="959700" cy="699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7" name="Google Shape;137;g2a0bffe40c6_18_717"/>
          <p:cNvSpPr txBox="1"/>
          <p:nvPr>
            <p:ph idx="1" type="body"/>
          </p:nvPr>
        </p:nvSpPr>
        <p:spPr>
          <a:xfrm>
            <a:off x="6138531" y="2026243"/>
            <a:ext cx="5370900" cy="3609000"/>
          </a:xfrm>
          <a:prstGeom prst="rect">
            <a:avLst/>
          </a:prstGeom>
          <a:noFill/>
          <a:ln>
            <a:noFill/>
          </a:ln>
        </p:spPr>
        <p:txBody>
          <a:bodyPr anchorCtr="0" anchor="t" bIns="45700" lIns="91425" spcFirstLastPara="1" rIns="91425" wrap="square" tIns="45700">
            <a:noAutofit/>
          </a:bodyPr>
          <a:lstStyle>
            <a:lvl1pPr indent="-368300" lvl="0" marL="457200" algn="l">
              <a:lnSpc>
                <a:spcPct val="100000"/>
              </a:lnSpc>
              <a:spcBef>
                <a:spcPts val="1000"/>
              </a:spcBef>
              <a:spcAft>
                <a:spcPts val="0"/>
              </a:spcAft>
              <a:buClr>
                <a:schemeClr val="dk1"/>
              </a:buClr>
              <a:buSzPts val="2200"/>
              <a:buFont typeface="Arial"/>
              <a:buChar char="•"/>
              <a:defRPr sz="2200"/>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8" name="Google Shape;138;g2a0bffe40c6_18_717"/>
          <p:cNvSpPr/>
          <p:nvPr>
            <p:ph idx="2" type="pic"/>
          </p:nvPr>
        </p:nvSpPr>
        <p:spPr>
          <a:xfrm>
            <a:off x="952500" y="731838"/>
            <a:ext cx="4488000" cy="4811700"/>
          </a:xfrm>
          <a:prstGeom prst="roundRect">
            <a:avLst>
              <a:gd fmla="val 16667" name="adj"/>
            </a:avLst>
          </a:prstGeom>
          <a:noFill/>
          <a:ln>
            <a:noFill/>
          </a:ln>
        </p:spPr>
      </p:sp>
      <p:sp>
        <p:nvSpPr>
          <p:cNvPr id="139" name="Google Shape;139;g2a0bffe40c6_18_717"/>
          <p:cNvSpPr txBox="1"/>
          <p:nvPr>
            <p:ph idx="3" type="body"/>
          </p:nvPr>
        </p:nvSpPr>
        <p:spPr>
          <a:xfrm>
            <a:off x="6105939" y="998005"/>
            <a:ext cx="5370900" cy="7314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Clr>
                <a:schemeClr val="dk1"/>
              </a:buClr>
              <a:buSzPts val="3400"/>
              <a:buNone/>
              <a:defRPr b="1" sz="3400"/>
            </a:lvl1pPr>
            <a:lvl2pPr indent="-444500" lvl="1" marL="914400" algn="l">
              <a:lnSpc>
                <a:spcPct val="150000"/>
              </a:lnSpc>
              <a:spcBef>
                <a:spcPts val="500"/>
              </a:spcBef>
              <a:spcAft>
                <a:spcPts val="0"/>
              </a:spcAft>
              <a:buClr>
                <a:schemeClr val="dk1"/>
              </a:buClr>
              <a:buSzPts val="3400"/>
              <a:buChar char="•"/>
              <a:defRPr sz="3400"/>
            </a:lvl2pPr>
            <a:lvl3pPr indent="-444500" lvl="2" marL="1371600" algn="l">
              <a:lnSpc>
                <a:spcPct val="150000"/>
              </a:lnSpc>
              <a:spcBef>
                <a:spcPts val="500"/>
              </a:spcBef>
              <a:spcAft>
                <a:spcPts val="0"/>
              </a:spcAft>
              <a:buClr>
                <a:schemeClr val="dk1"/>
              </a:buClr>
              <a:buSzPts val="3400"/>
              <a:buChar char="•"/>
              <a:defRPr sz="3400"/>
            </a:lvl3pPr>
            <a:lvl4pPr indent="-444500" lvl="3" marL="1828800" algn="l">
              <a:lnSpc>
                <a:spcPct val="90000"/>
              </a:lnSpc>
              <a:spcBef>
                <a:spcPts val="500"/>
              </a:spcBef>
              <a:spcAft>
                <a:spcPts val="0"/>
              </a:spcAft>
              <a:buClr>
                <a:schemeClr val="dk1"/>
              </a:buClr>
              <a:buSzPts val="3400"/>
              <a:buChar char="•"/>
              <a:defRPr sz="3400"/>
            </a:lvl4pPr>
            <a:lvl5pPr indent="-444500" lvl="4" marL="2286000" algn="l">
              <a:lnSpc>
                <a:spcPct val="90000"/>
              </a:lnSpc>
              <a:spcBef>
                <a:spcPts val="500"/>
              </a:spcBef>
              <a:spcAft>
                <a:spcPts val="0"/>
              </a:spcAft>
              <a:buClr>
                <a:schemeClr val="dk1"/>
              </a:buClr>
              <a:buSzPts val="3400"/>
              <a:buChar char="•"/>
              <a:defRPr sz="3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40" name="Google Shape;140;g2a0bffe40c6_18_717"/>
          <p:cNvPicPr preferRelativeResize="0"/>
          <p:nvPr/>
        </p:nvPicPr>
        <p:blipFill rotWithShape="1">
          <a:blip r:embed="rId2">
            <a:alphaModFix/>
          </a:blip>
          <a:srcRect b="0" l="0" r="0" t="0"/>
          <a:stretch/>
        </p:blipFill>
        <p:spPr>
          <a:xfrm>
            <a:off x="10679723" y="6137395"/>
            <a:ext cx="882050" cy="37955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41" name="Shape 141"/>
        <p:cNvGrpSpPr/>
        <p:nvPr/>
      </p:nvGrpSpPr>
      <p:grpSpPr>
        <a:xfrm>
          <a:off x="0" y="0"/>
          <a:ext cx="0" cy="0"/>
          <a:chOff x="0" y="0"/>
          <a:chExt cx="0" cy="0"/>
        </a:xfrm>
      </p:grpSpPr>
      <p:sp>
        <p:nvSpPr>
          <p:cNvPr id="142" name="Google Shape;142;g2a0bffe40c6_18_724"/>
          <p:cNvSpPr txBox="1"/>
          <p:nvPr>
            <p:ph idx="10" type="dt"/>
          </p:nvPr>
        </p:nvSpPr>
        <p:spPr>
          <a:xfrm>
            <a:off x="304800" y="4237567"/>
            <a:ext cx="1422300" cy="243300"/>
          </a:xfrm>
          <a:prstGeom prst="rect">
            <a:avLst/>
          </a:prstGeom>
          <a:noFill/>
          <a:ln>
            <a:noFill/>
          </a:ln>
        </p:spPr>
        <p:txBody>
          <a:bodyPr anchorCtr="0" anchor="ctr" bIns="30475" lIns="60950" spcFirstLastPara="1" rIns="60950" wrap="square" tIns="30475">
            <a:noAutofit/>
          </a:bodyPr>
          <a:lstStyle>
            <a:lvl1pPr lvl="0"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9pPr>
          </a:lstStyle>
          <a:p/>
        </p:txBody>
      </p:sp>
      <p:sp>
        <p:nvSpPr>
          <p:cNvPr id="143" name="Google Shape;143;g2a0bffe40c6_18_724"/>
          <p:cNvSpPr txBox="1"/>
          <p:nvPr>
            <p:ph idx="11" type="ftr"/>
          </p:nvPr>
        </p:nvSpPr>
        <p:spPr>
          <a:xfrm>
            <a:off x="2082800" y="4237567"/>
            <a:ext cx="1930500" cy="243300"/>
          </a:xfrm>
          <a:prstGeom prst="rect">
            <a:avLst/>
          </a:prstGeom>
          <a:noFill/>
          <a:ln>
            <a:noFill/>
          </a:ln>
        </p:spPr>
        <p:txBody>
          <a:bodyPr anchorCtr="0" anchor="ctr" bIns="30475" lIns="60950" spcFirstLastPara="1" rIns="60950" wrap="square" tIns="30475">
            <a:noAutofit/>
          </a:bodyPr>
          <a:lstStyle>
            <a:lvl1pPr lvl="0" marR="0" rtl="0" algn="ctr">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9pPr>
          </a:lstStyle>
          <a:p/>
        </p:txBody>
      </p:sp>
      <p:sp>
        <p:nvSpPr>
          <p:cNvPr id="144" name="Google Shape;144;g2a0bffe40c6_18_724"/>
          <p:cNvSpPr txBox="1"/>
          <p:nvPr>
            <p:ph idx="12" type="sldNum"/>
          </p:nvPr>
        </p:nvSpPr>
        <p:spPr>
          <a:xfrm>
            <a:off x="4368800" y="4237567"/>
            <a:ext cx="1422300" cy="243300"/>
          </a:xfrm>
          <a:prstGeom prst="rect">
            <a:avLst/>
          </a:prstGeom>
          <a:noFill/>
          <a:ln>
            <a:noFill/>
          </a:ln>
        </p:spPr>
        <p:txBody>
          <a:bodyPr anchorCtr="0" anchor="ctr" bIns="30475" lIns="60950" spcFirstLastPara="1" rIns="60950" wrap="square" tIns="30475">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TWO_COLUMNS" type="twoColTx">
  <p:cSld name="TITLE_AND_TWO_COLUMNS">
    <p:spTree>
      <p:nvGrpSpPr>
        <p:cNvPr id="145" name="Shape 145"/>
        <p:cNvGrpSpPr/>
        <p:nvPr/>
      </p:nvGrpSpPr>
      <p:grpSpPr>
        <a:xfrm>
          <a:off x="0" y="0"/>
          <a:ext cx="0" cy="0"/>
          <a:chOff x="0" y="0"/>
          <a:chExt cx="0" cy="0"/>
        </a:xfrm>
      </p:grpSpPr>
      <p:sp>
        <p:nvSpPr>
          <p:cNvPr id="146" name="Google Shape;146;g2a0bffe40c6_18_728"/>
          <p:cNvSpPr txBox="1"/>
          <p:nvPr>
            <p:ph type="title"/>
          </p:nvPr>
        </p:nvSpPr>
        <p:spPr>
          <a:xfrm>
            <a:off x="415600" y="421233"/>
            <a:ext cx="11360700" cy="11085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147" name="Google Shape;147;g2a0bffe40c6_18_728"/>
          <p:cNvSpPr txBox="1"/>
          <p:nvPr>
            <p:ph idx="1" type="body"/>
          </p:nvPr>
        </p:nvSpPr>
        <p:spPr>
          <a:xfrm>
            <a:off x="415600" y="1633633"/>
            <a:ext cx="5333100" cy="44721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900"/>
              <a:buNone/>
              <a:defRPr sz="1900"/>
            </a:lvl1pPr>
            <a:lvl2pPr indent="-228600" lvl="1" marL="914400" algn="l">
              <a:lnSpc>
                <a:spcPct val="100000"/>
              </a:lnSpc>
              <a:spcBef>
                <a:spcPts val="0"/>
              </a:spcBef>
              <a:spcAft>
                <a:spcPts val="0"/>
              </a:spcAft>
              <a:buSzPts val="1600"/>
              <a:buNone/>
              <a:defRPr sz="1600"/>
            </a:lvl2pPr>
            <a:lvl3pPr indent="-228600" lvl="2" marL="1371600" algn="l">
              <a:lnSpc>
                <a:spcPct val="100000"/>
              </a:lnSpc>
              <a:spcBef>
                <a:spcPts val="0"/>
              </a:spcBef>
              <a:spcAft>
                <a:spcPts val="0"/>
              </a:spcAft>
              <a:buSzPts val="1600"/>
              <a:buNone/>
              <a:defRPr sz="1600"/>
            </a:lvl3pPr>
            <a:lvl4pPr indent="-228600" lvl="3" marL="1828800" algn="l">
              <a:lnSpc>
                <a:spcPct val="100000"/>
              </a:lnSpc>
              <a:spcBef>
                <a:spcPts val="0"/>
              </a:spcBef>
              <a:spcAft>
                <a:spcPts val="0"/>
              </a:spcAft>
              <a:buSzPts val="1600"/>
              <a:buNone/>
              <a:defRPr sz="1600"/>
            </a:lvl4pPr>
            <a:lvl5pPr indent="-228600" lvl="4" marL="2286000" algn="l">
              <a:lnSpc>
                <a:spcPct val="100000"/>
              </a:lnSpc>
              <a:spcBef>
                <a:spcPts val="0"/>
              </a:spcBef>
              <a:spcAft>
                <a:spcPts val="0"/>
              </a:spcAft>
              <a:buSzPts val="1600"/>
              <a:buNone/>
              <a:defRPr sz="1600"/>
            </a:lvl5pPr>
            <a:lvl6pPr indent="-228600" lvl="5" marL="2743200" algn="l">
              <a:lnSpc>
                <a:spcPct val="100000"/>
              </a:lnSpc>
              <a:spcBef>
                <a:spcPts val="0"/>
              </a:spcBef>
              <a:spcAft>
                <a:spcPts val="0"/>
              </a:spcAft>
              <a:buSzPts val="1600"/>
              <a:buNone/>
              <a:defRPr sz="1600"/>
            </a:lvl6pPr>
            <a:lvl7pPr indent="-228600" lvl="6" marL="3200400" algn="l">
              <a:lnSpc>
                <a:spcPct val="100000"/>
              </a:lnSpc>
              <a:spcBef>
                <a:spcPts val="0"/>
              </a:spcBef>
              <a:spcAft>
                <a:spcPts val="0"/>
              </a:spcAft>
              <a:buSzPts val="1600"/>
              <a:buNone/>
              <a:defRPr sz="1600"/>
            </a:lvl7pPr>
            <a:lvl8pPr indent="-228600" lvl="7" marL="3657600" algn="l">
              <a:lnSpc>
                <a:spcPct val="100000"/>
              </a:lnSpc>
              <a:spcBef>
                <a:spcPts val="0"/>
              </a:spcBef>
              <a:spcAft>
                <a:spcPts val="0"/>
              </a:spcAft>
              <a:buSzPts val="1600"/>
              <a:buNone/>
              <a:defRPr sz="1600"/>
            </a:lvl8pPr>
            <a:lvl9pPr indent="-228600" lvl="8" marL="4114800" algn="l">
              <a:lnSpc>
                <a:spcPct val="100000"/>
              </a:lnSpc>
              <a:spcBef>
                <a:spcPts val="0"/>
              </a:spcBef>
              <a:spcAft>
                <a:spcPts val="0"/>
              </a:spcAft>
              <a:buSzPts val="1600"/>
              <a:buNone/>
              <a:defRPr sz="1600"/>
            </a:lvl9pPr>
          </a:lstStyle>
          <a:p/>
        </p:txBody>
      </p:sp>
      <p:sp>
        <p:nvSpPr>
          <p:cNvPr id="148" name="Google Shape;148;g2a0bffe40c6_18_728"/>
          <p:cNvSpPr txBox="1"/>
          <p:nvPr>
            <p:ph idx="2" type="body"/>
          </p:nvPr>
        </p:nvSpPr>
        <p:spPr>
          <a:xfrm>
            <a:off x="6443200" y="1633633"/>
            <a:ext cx="5333100" cy="44721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900"/>
              <a:buNone/>
              <a:defRPr sz="1900"/>
            </a:lvl1pPr>
            <a:lvl2pPr indent="-228600" lvl="1" marL="914400" algn="l">
              <a:lnSpc>
                <a:spcPct val="100000"/>
              </a:lnSpc>
              <a:spcBef>
                <a:spcPts val="0"/>
              </a:spcBef>
              <a:spcAft>
                <a:spcPts val="0"/>
              </a:spcAft>
              <a:buSzPts val="1600"/>
              <a:buNone/>
              <a:defRPr sz="1600"/>
            </a:lvl2pPr>
            <a:lvl3pPr indent="-228600" lvl="2" marL="1371600" algn="l">
              <a:lnSpc>
                <a:spcPct val="100000"/>
              </a:lnSpc>
              <a:spcBef>
                <a:spcPts val="0"/>
              </a:spcBef>
              <a:spcAft>
                <a:spcPts val="0"/>
              </a:spcAft>
              <a:buSzPts val="1600"/>
              <a:buNone/>
              <a:defRPr sz="1600"/>
            </a:lvl3pPr>
            <a:lvl4pPr indent="-228600" lvl="3" marL="1828800" algn="l">
              <a:lnSpc>
                <a:spcPct val="100000"/>
              </a:lnSpc>
              <a:spcBef>
                <a:spcPts val="0"/>
              </a:spcBef>
              <a:spcAft>
                <a:spcPts val="0"/>
              </a:spcAft>
              <a:buSzPts val="1600"/>
              <a:buNone/>
              <a:defRPr sz="1600"/>
            </a:lvl4pPr>
            <a:lvl5pPr indent="-228600" lvl="4" marL="2286000" algn="l">
              <a:lnSpc>
                <a:spcPct val="100000"/>
              </a:lnSpc>
              <a:spcBef>
                <a:spcPts val="0"/>
              </a:spcBef>
              <a:spcAft>
                <a:spcPts val="0"/>
              </a:spcAft>
              <a:buSzPts val="1600"/>
              <a:buNone/>
              <a:defRPr sz="1600"/>
            </a:lvl5pPr>
            <a:lvl6pPr indent="-228600" lvl="5" marL="2743200" algn="l">
              <a:lnSpc>
                <a:spcPct val="100000"/>
              </a:lnSpc>
              <a:spcBef>
                <a:spcPts val="0"/>
              </a:spcBef>
              <a:spcAft>
                <a:spcPts val="0"/>
              </a:spcAft>
              <a:buSzPts val="1600"/>
              <a:buNone/>
              <a:defRPr sz="1600"/>
            </a:lvl6pPr>
            <a:lvl7pPr indent="-228600" lvl="6" marL="3200400" algn="l">
              <a:lnSpc>
                <a:spcPct val="100000"/>
              </a:lnSpc>
              <a:spcBef>
                <a:spcPts val="0"/>
              </a:spcBef>
              <a:spcAft>
                <a:spcPts val="0"/>
              </a:spcAft>
              <a:buSzPts val="1600"/>
              <a:buNone/>
              <a:defRPr sz="1600"/>
            </a:lvl7pPr>
            <a:lvl8pPr indent="-228600" lvl="7" marL="3657600" algn="l">
              <a:lnSpc>
                <a:spcPct val="100000"/>
              </a:lnSpc>
              <a:spcBef>
                <a:spcPts val="0"/>
              </a:spcBef>
              <a:spcAft>
                <a:spcPts val="0"/>
              </a:spcAft>
              <a:buSzPts val="1600"/>
              <a:buNone/>
              <a:defRPr sz="1600"/>
            </a:lvl8pPr>
            <a:lvl9pPr indent="-228600" lvl="8" marL="4114800" algn="l">
              <a:lnSpc>
                <a:spcPct val="100000"/>
              </a:lnSpc>
              <a:spcBef>
                <a:spcPts val="0"/>
              </a:spcBef>
              <a:spcAft>
                <a:spcPts val="0"/>
              </a:spcAft>
              <a:buSzPts val="1600"/>
              <a:buNone/>
              <a:defRPr sz="1600"/>
            </a:lvl9pPr>
          </a:lstStyle>
          <a:p/>
        </p:txBody>
      </p:sp>
      <p:sp>
        <p:nvSpPr>
          <p:cNvPr id="149" name="Google Shape;149;g2a0bffe40c6_18_728"/>
          <p:cNvSpPr txBox="1"/>
          <p:nvPr>
            <p:ph idx="12" type="sldNum"/>
          </p:nvPr>
        </p:nvSpPr>
        <p:spPr>
          <a:xfrm>
            <a:off x="11296611" y="6217623"/>
            <a:ext cx="731700" cy="184800"/>
          </a:xfrm>
          <a:prstGeom prst="rect">
            <a:avLst/>
          </a:prstGeom>
          <a:noFill/>
          <a:ln>
            <a:noFill/>
          </a:ln>
        </p:spPr>
        <p:txBody>
          <a:bodyPr anchorCtr="0" anchor="t" bIns="0" lIns="0" spcFirstLastPara="1" rIns="0" wrap="square" tIns="0">
            <a:sp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150" name="Shape 150"/>
        <p:cNvGrpSpPr/>
        <p:nvPr/>
      </p:nvGrpSpPr>
      <p:grpSpPr>
        <a:xfrm>
          <a:off x="0" y="0"/>
          <a:ext cx="0" cy="0"/>
          <a:chOff x="0" y="0"/>
          <a:chExt cx="0" cy="0"/>
        </a:xfrm>
      </p:grpSpPr>
      <p:sp>
        <p:nvSpPr>
          <p:cNvPr id="151" name="Google Shape;151;g2a0bffe40c6_18_733"/>
          <p:cNvSpPr txBox="1"/>
          <p:nvPr>
            <p:ph type="ctrTitle"/>
          </p:nvPr>
        </p:nvSpPr>
        <p:spPr>
          <a:xfrm>
            <a:off x="415611" y="992767"/>
            <a:ext cx="11360700" cy="2736900"/>
          </a:xfrm>
          <a:prstGeom prst="rect">
            <a:avLst/>
          </a:prstGeom>
          <a:noFill/>
          <a:ln>
            <a:noFill/>
          </a:ln>
        </p:spPr>
        <p:txBody>
          <a:bodyPr anchorCtr="0" anchor="b" bIns="0" lIns="0" spcFirstLastPara="1" rIns="0" wrap="square" tIns="0">
            <a:sp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p:txBody>
      </p:sp>
      <p:sp>
        <p:nvSpPr>
          <p:cNvPr id="152" name="Google Shape;152;g2a0bffe40c6_18_733"/>
          <p:cNvSpPr txBox="1"/>
          <p:nvPr>
            <p:ph idx="1" type="subTitle"/>
          </p:nvPr>
        </p:nvSpPr>
        <p:spPr>
          <a:xfrm>
            <a:off x="415600" y="3778833"/>
            <a:ext cx="11360700" cy="10569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153" name="Google Shape;153;g2a0bffe40c6_18_733"/>
          <p:cNvSpPr txBox="1"/>
          <p:nvPr>
            <p:ph idx="12" type="sldNum"/>
          </p:nvPr>
        </p:nvSpPr>
        <p:spPr>
          <a:xfrm>
            <a:off x="11296611" y="6217623"/>
            <a:ext cx="731700" cy="184800"/>
          </a:xfrm>
          <a:prstGeom prst="rect">
            <a:avLst/>
          </a:prstGeom>
          <a:noFill/>
          <a:ln>
            <a:noFill/>
          </a:ln>
        </p:spPr>
        <p:txBody>
          <a:bodyPr anchorCtr="0" anchor="t" bIns="0" lIns="0" spcFirstLastPara="1" rIns="0" wrap="square" tIns="0">
            <a:sp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Gradient">
  <p:cSld name="Section Header Gradient">
    <p:bg>
      <p:bgPr>
        <a:blipFill>
          <a:blip r:embed="rId2">
            <a:alphaModFix/>
          </a:blip>
          <a:stretch>
            <a:fillRect/>
          </a:stretch>
        </a:blipFill>
      </p:bgPr>
    </p:bg>
    <p:spTree>
      <p:nvGrpSpPr>
        <p:cNvPr id="157" name="Shape 157"/>
        <p:cNvGrpSpPr/>
        <p:nvPr/>
      </p:nvGrpSpPr>
      <p:grpSpPr>
        <a:xfrm>
          <a:off x="0" y="0"/>
          <a:ext cx="0" cy="0"/>
          <a:chOff x="0" y="0"/>
          <a:chExt cx="0" cy="0"/>
        </a:xfrm>
      </p:grpSpPr>
      <p:sp>
        <p:nvSpPr>
          <p:cNvPr id="158" name="Google Shape;158;g2a0bffe40c6_18_1567"/>
          <p:cNvSpPr txBox="1"/>
          <p:nvPr>
            <p:ph type="title"/>
          </p:nvPr>
        </p:nvSpPr>
        <p:spPr>
          <a:xfrm>
            <a:off x="838200" y="2766219"/>
            <a:ext cx="10515600" cy="132570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7200"/>
              <a:buFont typeface="Verdana"/>
              <a:buNone/>
              <a:defRPr sz="7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59" name="Google Shape;159;g2a0bffe40c6_18_1567"/>
          <p:cNvPicPr preferRelativeResize="0"/>
          <p:nvPr/>
        </p:nvPicPr>
        <p:blipFill rotWithShape="1">
          <a:blip r:embed="rId3">
            <a:alphaModFix/>
          </a:blip>
          <a:srcRect b="0" l="0" r="0" t="0"/>
          <a:stretch/>
        </p:blipFill>
        <p:spPr>
          <a:xfrm>
            <a:off x="10665747" y="6137395"/>
            <a:ext cx="956894" cy="37955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p:cSld name="Text Only">
    <p:spTree>
      <p:nvGrpSpPr>
        <p:cNvPr id="160" name="Shape 160"/>
        <p:cNvGrpSpPr/>
        <p:nvPr/>
      </p:nvGrpSpPr>
      <p:grpSpPr>
        <a:xfrm>
          <a:off x="0" y="0"/>
          <a:ext cx="0" cy="0"/>
          <a:chOff x="0" y="0"/>
          <a:chExt cx="0" cy="0"/>
        </a:xfrm>
      </p:grpSpPr>
      <p:sp>
        <p:nvSpPr>
          <p:cNvPr id="161" name="Google Shape;161;g2a0bffe40c6_18_1575"/>
          <p:cNvSpPr/>
          <p:nvPr/>
        </p:nvSpPr>
        <p:spPr>
          <a:xfrm>
            <a:off x="1951192" y="787513"/>
            <a:ext cx="959700" cy="699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2" name="Google Shape;162;g2a0bffe40c6_18_1575"/>
          <p:cNvSpPr/>
          <p:nvPr/>
        </p:nvSpPr>
        <p:spPr>
          <a:xfrm>
            <a:off x="0" y="0"/>
            <a:ext cx="247200" cy="68580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3" name="Google Shape;163;g2a0bffe40c6_18_1575"/>
          <p:cNvSpPr txBox="1"/>
          <p:nvPr>
            <p:ph idx="1" type="body"/>
          </p:nvPr>
        </p:nvSpPr>
        <p:spPr>
          <a:xfrm>
            <a:off x="1814513" y="2245970"/>
            <a:ext cx="8020500" cy="3330600"/>
          </a:xfrm>
          <a:prstGeom prst="rect">
            <a:avLst/>
          </a:prstGeom>
          <a:noFill/>
          <a:ln>
            <a:noFill/>
          </a:ln>
        </p:spPr>
        <p:txBody>
          <a:bodyPr anchorCtr="0" anchor="t" bIns="45700" lIns="91425" spcFirstLastPara="1" rIns="91425" wrap="square" tIns="45700">
            <a:noAutofit/>
          </a:bodyPr>
          <a:lstStyle>
            <a:lvl1pPr indent="-228600" lvl="0" marL="457200" algn="l">
              <a:lnSpc>
                <a:spcPct val="150000"/>
              </a:lnSpc>
              <a:spcBef>
                <a:spcPts val="1000"/>
              </a:spcBef>
              <a:spcAft>
                <a:spcPts val="0"/>
              </a:spcAft>
              <a:buClr>
                <a:schemeClr val="dk1"/>
              </a:buClr>
              <a:buSzPts val="2400"/>
              <a:buNone/>
              <a:defRPr sz="2400"/>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4" name="Google Shape;164;g2a0bffe40c6_18_1575"/>
          <p:cNvSpPr txBox="1"/>
          <p:nvPr>
            <p:ph idx="2" type="body"/>
          </p:nvPr>
        </p:nvSpPr>
        <p:spPr>
          <a:xfrm>
            <a:off x="1804574" y="923651"/>
            <a:ext cx="8020200" cy="1093800"/>
          </a:xfrm>
          <a:prstGeom prst="rect">
            <a:avLst/>
          </a:prstGeom>
          <a:noFill/>
          <a:ln>
            <a:noFill/>
          </a:ln>
        </p:spPr>
        <p:txBody>
          <a:bodyPr anchorCtr="0" anchor="t" bIns="45700" lIns="91425" spcFirstLastPara="1" rIns="91425" wrap="square" tIns="45700">
            <a:noAutofit/>
          </a:bodyPr>
          <a:lstStyle>
            <a:lvl1pPr indent="-228600" lvl="0" marL="457200" algn="l">
              <a:lnSpc>
                <a:spcPct val="150000"/>
              </a:lnSpc>
              <a:spcBef>
                <a:spcPts val="1000"/>
              </a:spcBef>
              <a:spcAft>
                <a:spcPts val="0"/>
              </a:spcAft>
              <a:buClr>
                <a:schemeClr val="dk1"/>
              </a:buClr>
              <a:buSzPts val="3400"/>
              <a:buNone/>
              <a:defRPr b="1" sz="3400"/>
            </a:lvl1pPr>
            <a:lvl2pPr indent="-444500" lvl="1" marL="914400" algn="l">
              <a:lnSpc>
                <a:spcPct val="150000"/>
              </a:lnSpc>
              <a:spcBef>
                <a:spcPts val="500"/>
              </a:spcBef>
              <a:spcAft>
                <a:spcPts val="0"/>
              </a:spcAft>
              <a:buClr>
                <a:schemeClr val="dk1"/>
              </a:buClr>
              <a:buSzPts val="3400"/>
              <a:buChar char="•"/>
              <a:defRPr sz="3400"/>
            </a:lvl2pPr>
            <a:lvl3pPr indent="-444500" lvl="2" marL="1371600" algn="l">
              <a:lnSpc>
                <a:spcPct val="150000"/>
              </a:lnSpc>
              <a:spcBef>
                <a:spcPts val="500"/>
              </a:spcBef>
              <a:spcAft>
                <a:spcPts val="0"/>
              </a:spcAft>
              <a:buClr>
                <a:schemeClr val="dk1"/>
              </a:buClr>
              <a:buSzPts val="3400"/>
              <a:buChar char="•"/>
              <a:defRPr sz="3400"/>
            </a:lvl3pPr>
            <a:lvl4pPr indent="-444500" lvl="3" marL="1828800" algn="l">
              <a:lnSpc>
                <a:spcPct val="90000"/>
              </a:lnSpc>
              <a:spcBef>
                <a:spcPts val="500"/>
              </a:spcBef>
              <a:spcAft>
                <a:spcPts val="0"/>
              </a:spcAft>
              <a:buClr>
                <a:schemeClr val="dk1"/>
              </a:buClr>
              <a:buSzPts val="3400"/>
              <a:buChar char="•"/>
              <a:defRPr sz="3400"/>
            </a:lvl4pPr>
            <a:lvl5pPr indent="-444500" lvl="4" marL="2286000" algn="l">
              <a:lnSpc>
                <a:spcPct val="90000"/>
              </a:lnSpc>
              <a:spcBef>
                <a:spcPts val="500"/>
              </a:spcBef>
              <a:spcAft>
                <a:spcPts val="0"/>
              </a:spcAft>
              <a:buClr>
                <a:schemeClr val="dk1"/>
              </a:buClr>
              <a:buSzPts val="3400"/>
              <a:buChar char="•"/>
              <a:defRPr sz="3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65" name="Google Shape;165;g2a0bffe40c6_18_1575"/>
          <p:cNvPicPr preferRelativeResize="0"/>
          <p:nvPr/>
        </p:nvPicPr>
        <p:blipFill rotWithShape="1">
          <a:blip r:embed="rId2">
            <a:alphaModFix/>
          </a:blip>
          <a:srcRect b="0" l="0" r="0" t="0"/>
          <a:stretch/>
        </p:blipFill>
        <p:spPr>
          <a:xfrm>
            <a:off x="10665748" y="6137395"/>
            <a:ext cx="956889" cy="37955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solidFill>
          <a:schemeClr val="accent3"/>
        </a:solidFill>
      </p:bgPr>
    </p:bg>
    <p:spTree>
      <p:nvGrpSpPr>
        <p:cNvPr id="166" name="Shape 166"/>
        <p:cNvGrpSpPr/>
        <p:nvPr/>
      </p:nvGrpSpPr>
      <p:grpSpPr>
        <a:xfrm>
          <a:off x="0" y="0"/>
          <a:ext cx="0" cy="0"/>
          <a:chOff x="0" y="0"/>
          <a:chExt cx="0" cy="0"/>
        </a:xfrm>
      </p:grpSpPr>
      <p:sp>
        <p:nvSpPr>
          <p:cNvPr id="167" name="Google Shape;167;g2a0bffe40c6_18_1559"/>
          <p:cNvSpPr/>
          <p:nvPr/>
        </p:nvSpPr>
        <p:spPr>
          <a:xfrm>
            <a:off x="8169105" y="672122"/>
            <a:ext cx="959700" cy="963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8" name="Google Shape;168;g2a0bffe40c6_18_1559"/>
          <p:cNvSpPr txBox="1"/>
          <p:nvPr>
            <p:ph type="ctrTitle"/>
          </p:nvPr>
        </p:nvSpPr>
        <p:spPr>
          <a:xfrm>
            <a:off x="8051538" y="909505"/>
            <a:ext cx="3657000" cy="30822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4000"/>
              <a:buFont typeface="Verdana"/>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9" name="Google Shape;169;g2a0bffe40c6_18_1559"/>
          <p:cNvSpPr txBox="1"/>
          <p:nvPr/>
        </p:nvSpPr>
        <p:spPr>
          <a:xfrm>
            <a:off x="8564141" y="6173058"/>
            <a:ext cx="26319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1400"/>
              <a:buFont typeface="Arial"/>
              <a:buNone/>
            </a:pPr>
            <a:r>
              <a:rPr b="0" i="0" lang="en-US" sz="1400" u="none" cap="none" strike="noStrike">
                <a:solidFill>
                  <a:schemeClr val="dk1"/>
                </a:solidFill>
                <a:latin typeface="Verdana"/>
                <a:ea typeface="Verdana"/>
                <a:cs typeface="Verdana"/>
                <a:sym typeface="Verdana"/>
              </a:rPr>
              <a:t>@NYCCEC  |  nyc.gov/cec</a:t>
            </a:r>
            <a:endParaRPr b="0" i="0" sz="1400" u="none" cap="none" strike="noStrike">
              <a:solidFill>
                <a:schemeClr val="dk1"/>
              </a:solidFill>
              <a:latin typeface="Verdana"/>
              <a:ea typeface="Verdana"/>
              <a:cs typeface="Verdana"/>
              <a:sym typeface="Verdana"/>
            </a:endParaRPr>
          </a:p>
        </p:txBody>
      </p:sp>
      <p:sp>
        <p:nvSpPr>
          <p:cNvPr id="170" name="Google Shape;170;g2a0bffe40c6_18_1559"/>
          <p:cNvSpPr/>
          <p:nvPr>
            <p:ph idx="2" type="pic"/>
          </p:nvPr>
        </p:nvSpPr>
        <p:spPr>
          <a:xfrm>
            <a:off x="483326" y="390974"/>
            <a:ext cx="6936300" cy="6076200"/>
          </a:xfrm>
          <a:prstGeom prst="roundRect">
            <a:avLst>
              <a:gd fmla="val 16667" name="adj"/>
            </a:avLst>
          </a:prstGeom>
          <a:noFill/>
          <a:ln>
            <a:noFill/>
          </a:ln>
        </p:spPr>
      </p:sp>
      <p:cxnSp>
        <p:nvCxnSpPr>
          <p:cNvPr id="171" name="Google Shape;171;g2a0bffe40c6_18_1559"/>
          <p:cNvCxnSpPr/>
          <p:nvPr/>
        </p:nvCxnSpPr>
        <p:spPr>
          <a:xfrm>
            <a:off x="9495691" y="5122985"/>
            <a:ext cx="0" cy="715200"/>
          </a:xfrm>
          <a:prstGeom prst="straightConnector1">
            <a:avLst/>
          </a:prstGeom>
          <a:noFill/>
          <a:ln cap="flat" cmpd="sng" w="19050">
            <a:solidFill>
              <a:schemeClr val="dk1"/>
            </a:solidFill>
            <a:prstDash val="solid"/>
            <a:miter lim="800000"/>
            <a:headEnd len="sm" w="sm" type="none"/>
            <a:tailEnd len="sm" w="sm" type="none"/>
          </a:ln>
        </p:spPr>
      </p:cxnSp>
      <p:pic>
        <p:nvPicPr>
          <p:cNvPr id="172" name="Google Shape;172;g2a0bffe40c6_18_1559"/>
          <p:cNvPicPr preferRelativeResize="0"/>
          <p:nvPr/>
        </p:nvPicPr>
        <p:blipFill rotWithShape="1">
          <a:blip r:embed="rId2">
            <a:alphaModFix/>
          </a:blip>
          <a:srcRect b="0" l="0" r="0" t="0"/>
          <a:stretch/>
        </p:blipFill>
        <p:spPr>
          <a:xfrm>
            <a:off x="7902001" y="5033537"/>
            <a:ext cx="1428750" cy="901700"/>
          </a:xfrm>
          <a:prstGeom prst="rect">
            <a:avLst/>
          </a:prstGeom>
          <a:noFill/>
          <a:ln>
            <a:noFill/>
          </a:ln>
        </p:spPr>
      </p:pic>
      <p:pic>
        <p:nvPicPr>
          <p:cNvPr id="173" name="Google Shape;173;g2a0bffe40c6_18_1559"/>
          <p:cNvPicPr preferRelativeResize="0"/>
          <p:nvPr/>
        </p:nvPicPr>
        <p:blipFill rotWithShape="1">
          <a:blip r:embed="rId3">
            <a:alphaModFix/>
          </a:blip>
          <a:srcRect b="0" l="0" r="0" t="0"/>
          <a:stretch/>
        </p:blipFill>
        <p:spPr>
          <a:xfrm>
            <a:off x="9594216" y="5021815"/>
            <a:ext cx="2352262" cy="93302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Gradient">
  <p:cSld name="Section Header Gradient">
    <p:bg>
      <p:bgPr>
        <a:blipFill>
          <a:blip r:embed="rId2">
            <a:alphaModFix/>
          </a:blip>
          <a:stretch>
            <a:fillRect/>
          </a:stretch>
        </a:blipFill>
      </p:bgPr>
    </p:bg>
    <p:spTree>
      <p:nvGrpSpPr>
        <p:cNvPr id="22" name="Shape 22"/>
        <p:cNvGrpSpPr/>
        <p:nvPr/>
      </p:nvGrpSpPr>
      <p:grpSpPr>
        <a:xfrm>
          <a:off x="0" y="0"/>
          <a:ext cx="0" cy="0"/>
          <a:chOff x="0" y="0"/>
          <a:chExt cx="0" cy="0"/>
        </a:xfrm>
      </p:grpSpPr>
      <p:pic>
        <p:nvPicPr>
          <p:cNvPr id="23" name="Google Shape;23;p14"/>
          <p:cNvPicPr preferRelativeResize="0"/>
          <p:nvPr/>
        </p:nvPicPr>
        <p:blipFill rotWithShape="1">
          <a:blip r:embed="rId3">
            <a:alphaModFix/>
          </a:blip>
          <a:srcRect b="0" l="0" r="0" t="0"/>
          <a:stretch/>
        </p:blipFill>
        <p:spPr>
          <a:xfrm>
            <a:off x="10758213" y="6116594"/>
            <a:ext cx="998213" cy="338609"/>
          </a:xfrm>
          <a:prstGeom prst="rect">
            <a:avLst/>
          </a:prstGeom>
          <a:noFill/>
          <a:ln>
            <a:noFill/>
          </a:ln>
        </p:spPr>
      </p:pic>
      <p:sp>
        <p:nvSpPr>
          <p:cNvPr id="24" name="Google Shape;24;p14"/>
          <p:cNvSpPr txBox="1"/>
          <p:nvPr>
            <p:ph type="title"/>
          </p:nvPr>
        </p:nvSpPr>
        <p:spPr>
          <a:xfrm>
            <a:off x="838200" y="2766219"/>
            <a:ext cx="10515600" cy="132570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7200"/>
              <a:buFont typeface="Verdana"/>
              <a:buNone/>
              <a:defRPr sz="7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olid">
  <p:cSld name="Section Header Solid">
    <p:bg>
      <p:bgPr>
        <a:solidFill>
          <a:schemeClr val="accent3"/>
        </a:solidFill>
      </p:bgPr>
    </p:bg>
    <p:spTree>
      <p:nvGrpSpPr>
        <p:cNvPr id="174" name="Shape 174"/>
        <p:cNvGrpSpPr/>
        <p:nvPr/>
      </p:nvGrpSpPr>
      <p:grpSpPr>
        <a:xfrm>
          <a:off x="0" y="0"/>
          <a:ext cx="0" cy="0"/>
          <a:chOff x="0" y="0"/>
          <a:chExt cx="0" cy="0"/>
        </a:xfrm>
      </p:grpSpPr>
      <p:sp>
        <p:nvSpPr>
          <p:cNvPr id="175" name="Google Shape;175;g2a0bffe40c6_18_1570"/>
          <p:cNvSpPr txBox="1"/>
          <p:nvPr>
            <p:ph type="title"/>
          </p:nvPr>
        </p:nvSpPr>
        <p:spPr>
          <a:xfrm>
            <a:off x="838200" y="2766219"/>
            <a:ext cx="10515600" cy="132570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7200"/>
              <a:buFont typeface="Verdana"/>
              <a:buNone/>
              <a:defRPr sz="7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76" name="Google Shape;176;g2a0bffe40c6_18_1570"/>
          <p:cNvPicPr preferRelativeResize="0"/>
          <p:nvPr/>
        </p:nvPicPr>
        <p:blipFill rotWithShape="1">
          <a:blip r:embed="rId2">
            <a:alphaModFix/>
          </a:blip>
          <a:srcRect b="0" l="0" r="0" t="0"/>
          <a:stretch/>
        </p:blipFill>
        <p:spPr>
          <a:xfrm>
            <a:off x="10665748" y="6137395"/>
            <a:ext cx="956889" cy="37955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Only">
  <p:cSld name="Image Only">
    <p:bg>
      <p:bgPr>
        <a:solidFill>
          <a:schemeClr val="accent3"/>
        </a:solidFill>
      </p:bgPr>
    </p:bg>
    <p:spTree>
      <p:nvGrpSpPr>
        <p:cNvPr id="177" name="Shape 177"/>
        <p:cNvGrpSpPr/>
        <p:nvPr/>
      </p:nvGrpSpPr>
      <p:grpSpPr>
        <a:xfrm>
          <a:off x="0" y="0"/>
          <a:ext cx="0" cy="0"/>
          <a:chOff x="0" y="0"/>
          <a:chExt cx="0" cy="0"/>
        </a:xfrm>
      </p:grpSpPr>
      <p:sp>
        <p:nvSpPr>
          <p:cNvPr id="178" name="Google Shape;178;g2a0bffe40c6_18_1573"/>
          <p:cNvSpPr/>
          <p:nvPr>
            <p:ph idx="2" type="pic"/>
          </p:nvPr>
        </p:nvSpPr>
        <p:spPr>
          <a:xfrm>
            <a:off x="149225" y="138113"/>
            <a:ext cx="11876100" cy="6592800"/>
          </a:xfrm>
          <a:prstGeom prst="roundRect">
            <a:avLst>
              <a:gd fmla="val 16667" name="adj"/>
            </a:avLst>
          </a:prstGeom>
          <a:noFill/>
          <a:ln>
            <a:noFill/>
          </a:ln>
        </p:spPr>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79" name="Shape 179"/>
        <p:cNvGrpSpPr/>
        <p:nvPr/>
      </p:nvGrpSpPr>
      <p:grpSpPr>
        <a:xfrm>
          <a:off x="0" y="0"/>
          <a:ext cx="0" cy="0"/>
          <a:chOff x="0" y="0"/>
          <a:chExt cx="0" cy="0"/>
        </a:xfrm>
      </p:grpSpPr>
      <p:sp>
        <p:nvSpPr>
          <p:cNvPr id="180" name="Google Shape;180;g2a0bffe40c6_18_1581"/>
          <p:cNvSpPr/>
          <p:nvPr/>
        </p:nvSpPr>
        <p:spPr>
          <a:xfrm>
            <a:off x="0" y="0"/>
            <a:ext cx="247200" cy="68580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81" name="Google Shape;181;g2a0bffe40c6_18_1581"/>
          <p:cNvPicPr preferRelativeResize="0"/>
          <p:nvPr/>
        </p:nvPicPr>
        <p:blipFill rotWithShape="1">
          <a:blip r:embed="rId2">
            <a:alphaModFix/>
          </a:blip>
          <a:srcRect b="0" l="0" r="0" t="0"/>
          <a:stretch/>
        </p:blipFill>
        <p:spPr>
          <a:xfrm>
            <a:off x="10665748" y="6137395"/>
            <a:ext cx="956889" cy="37955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ed List">
  <p:cSld name="Numbered List">
    <p:spTree>
      <p:nvGrpSpPr>
        <p:cNvPr id="182" name="Shape 182"/>
        <p:cNvGrpSpPr/>
        <p:nvPr/>
      </p:nvGrpSpPr>
      <p:grpSpPr>
        <a:xfrm>
          <a:off x="0" y="0"/>
          <a:ext cx="0" cy="0"/>
          <a:chOff x="0" y="0"/>
          <a:chExt cx="0" cy="0"/>
        </a:xfrm>
      </p:grpSpPr>
      <p:sp>
        <p:nvSpPr>
          <p:cNvPr id="183" name="Google Shape;183;g2a0bffe40c6_18_1584"/>
          <p:cNvSpPr/>
          <p:nvPr/>
        </p:nvSpPr>
        <p:spPr>
          <a:xfrm>
            <a:off x="0" y="0"/>
            <a:ext cx="4755000" cy="68580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4" name="Google Shape;184;g2a0bffe40c6_18_1584"/>
          <p:cNvSpPr txBox="1"/>
          <p:nvPr>
            <p:ph type="ctrTitle"/>
          </p:nvPr>
        </p:nvSpPr>
        <p:spPr>
          <a:xfrm>
            <a:off x="652677" y="1386330"/>
            <a:ext cx="3514500" cy="3786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3600"/>
              <a:buFont typeface="Verdana"/>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5" name="Google Shape;185;g2a0bffe40c6_18_1584"/>
          <p:cNvSpPr/>
          <p:nvPr/>
        </p:nvSpPr>
        <p:spPr>
          <a:xfrm>
            <a:off x="5355772" y="1188720"/>
            <a:ext cx="979800" cy="979800"/>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Verdana"/>
                <a:ea typeface="Verdana"/>
                <a:cs typeface="Verdana"/>
                <a:sym typeface="Verdana"/>
              </a:rPr>
              <a:t>1</a:t>
            </a:r>
            <a:endParaRPr b="0" i="0" sz="1400" u="none" cap="none" strike="noStrike">
              <a:solidFill>
                <a:srgbClr val="000000"/>
              </a:solidFill>
              <a:latin typeface="Arial"/>
              <a:ea typeface="Arial"/>
              <a:cs typeface="Arial"/>
              <a:sym typeface="Arial"/>
            </a:endParaRPr>
          </a:p>
        </p:txBody>
      </p:sp>
      <p:sp>
        <p:nvSpPr>
          <p:cNvPr id="186" name="Google Shape;186;g2a0bffe40c6_18_1584"/>
          <p:cNvSpPr/>
          <p:nvPr/>
        </p:nvSpPr>
        <p:spPr>
          <a:xfrm>
            <a:off x="5403670" y="2939143"/>
            <a:ext cx="979800" cy="979800"/>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Verdana"/>
                <a:ea typeface="Verdana"/>
                <a:cs typeface="Verdana"/>
                <a:sym typeface="Verdana"/>
              </a:rPr>
              <a:t>2</a:t>
            </a:r>
            <a:endParaRPr b="0" i="0" sz="1400" u="none" cap="none" strike="noStrike">
              <a:solidFill>
                <a:srgbClr val="000000"/>
              </a:solidFill>
              <a:latin typeface="Arial"/>
              <a:ea typeface="Arial"/>
              <a:cs typeface="Arial"/>
              <a:sym typeface="Arial"/>
            </a:endParaRPr>
          </a:p>
        </p:txBody>
      </p:sp>
      <p:sp>
        <p:nvSpPr>
          <p:cNvPr id="187" name="Google Shape;187;g2a0bffe40c6_18_1584"/>
          <p:cNvSpPr/>
          <p:nvPr/>
        </p:nvSpPr>
        <p:spPr>
          <a:xfrm>
            <a:off x="5403670" y="4689566"/>
            <a:ext cx="979800" cy="979800"/>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Verdana"/>
                <a:ea typeface="Verdana"/>
                <a:cs typeface="Verdana"/>
                <a:sym typeface="Verdana"/>
              </a:rPr>
              <a:t>3</a:t>
            </a:r>
            <a:endParaRPr b="0" i="0" sz="1400" u="none" cap="none" strike="noStrike">
              <a:solidFill>
                <a:srgbClr val="000000"/>
              </a:solidFill>
              <a:latin typeface="Arial"/>
              <a:ea typeface="Arial"/>
              <a:cs typeface="Arial"/>
              <a:sym typeface="Arial"/>
            </a:endParaRPr>
          </a:p>
        </p:txBody>
      </p:sp>
      <p:sp>
        <p:nvSpPr>
          <p:cNvPr id="188" name="Google Shape;188;g2a0bffe40c6_18_1584"/>
          <p:cNvSpPr txBox="1"/>
          <p:nvPr>
            <p:ph idx="1" type="body"/>
          </p:nvPr>
        </p:nvSpPr>
        <p:spPr>
          <a:xfrm>
            <a:off x="6643688" y="1188719"/>
            <a:ext cx="4233300" cy="979800"/>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800"/>
              <a:buNone/>
              <a:defRPr/>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9" name="Google Shape;189;g2a0bffe40c6_18_1584"/>
          <p:cNvSpPr txBox="1"/>
          <p:nvPr>
            <p:ph idx="2" type="body"/>
          </p:nvPr>
        </p:nvSpPr>
        <p:spPr>
          <a:xfrm>
            <a:off x="6634202" y="2914738"/>
            <a:ext cx="4233300" cy="979800"/>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800"/>
              <a:buNone/>
              <a:defRPr/>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0" name="Google Shape;190;g2a0bffe40c6_18_1584"/>
          <p:cNvSpPr txBox="1"/>
          <p:nvPr>
            <p:ph idx="3" type="body"/>
          </p:nvPr>
        </p:nvSpPr>
        <p:spPr>
          <a:xfrm>
            <a:off x="6612935" y="4651390"/>
            <a:ext cx="4233300" cy="979800"/>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800"/>
              <a:buNone/>
              <a:defRPr/>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91" name="Google Shape;191;g2a0bffe40c6_18_1584"/>
          <p:cNvPicPr preferRelativeResize="0"/>
          <p:nvPr/>
        </p:nvPicPr>
        <p:blipFill rotWithShape="1">
          <a:blip r:embed="rId2">
            <a:alphaModFix/>
          </a:blip>
          <a:srcRect b="0" l="0" r="0" t="0"/>
          <a:stretch/>
        </p:blipFill>
        <p:spPr>
          <a:xfrm>
            <a:off x="10665748" y="6137395"/>
            <a:ext cx="956889" cy="37955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Left">
  <p:cSld name="Image Left">
    <p:spTree>
      <p:nvGrpSpPr>
        <p:cNvPr id="192" name="Shape 192"/>
        <p:cNvGrpSpPr/>
        <p:nvPr/>
      </p:nvGrpSpPr>
      <p:grpSpPr>
        <a:xfrm>
          <a:off x="0" y="0"/>
          <a:ext cx="0" cy="0"/>
          <a:chOff x="0" y="0"/>
          <a:chExt cx="0" cy="0"/>
        </a:xfrm>
      </p:grpSpPr>
      <p:sp>
        <p:nvSpPr>
          <p:cNvPr id="193" name="Google Shape;193;g2a0bffe40c6_18_1594"/>
          <p:cNvSpPr/>
          <p:nvPr/>
        </p:nvSpPr>
        <p:spPr>
          <a:xfrm>
            <a:off x="0" y="0"/>
            <a:ext cx="247200" cy="68580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4" name="Google Shape;194;g2a0bffe40c6_18_1594"/>
          <p:cNvSpPr/>
          <p:nvPr/>
        </p:nvSpPr>
        <p:spPr>
          <a:xfrm>
            <a:off x="6234906" y="767065"/>
            <a:ext cx="959700" cy="699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5" name="Google Shape;195;g2a0bffe40c6_18_1594"/>
          <p:cNvSpPr txBox="1"/>
          <p:nvPr>
            <p:ph idx="1" type="body"/>
          </p:nvPr>
        </p:nvSpPr>
        <p:spPr>
          <a:xfrm>
            <a:off x="6138531" y="2026243"/>
            <a:ext cx="5370900" cy="3609000"/>
          </a:xfrm>
          <a:prstGeom prst="rect">
            <a:avLst/>
          </a:prstGeom>
          <a:noFill/>
          <a:ln>
            <a:noFill/>
          </a:ln>
        </p:spPr>
        <p:txBody>
          <a:bodyPr anchorCtr="0" anchor="t" bIns="45700" lIns="91425" spcFirstLastPara="1" rIns="91425" wrap="square" tIns="45700">
            <a:noAutofit/>
          </a:bodyPr>
          <a:lstStyle>
            <a:lvl1pPr indent="-228600" lvl="0" marL="457200" algn="l">
              <a:lnSpc>
                <a:spcPct val="150000"/>
              </a:lnSpc>
              <a:spcBef>
                <a:spcPts val="1000"/>
              </a:spcBef>
              <a:spcAft>
                <a:spcPts val="0"/>
              </a:spcAft>
              <a:buClr>
                <a:schemeClr val="dk1"/>
              </a:buClr>
              <a:buSzPts val="2200"/>
              <a:buNone/>
              <a:defRPr sz="2200"/>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6" name="Google Shape;196;g2a0bffe40c6_18_1594"/>
          <p:cNvSpPr/>
          <p:nvPr>
            <p:ph idx="2" type="pic"/>
          </p:nvPr>
        </p:nvSpPr>
        <p:spPr>
          <a:xfrm>
            <a:off x="952500" y="731838"/>
            <a:ext cx="4488000" cy="4811700"/>
          </a:xfrm>
          <a:prstGeom prst="roundRect">
            <a:avLst>
              <a:gd fmla="val 16667" name="adj"/>
            </a:avLst>
          </a:prstGeom>
          <a:noFill/>
          <a:ln>
            <a:noFill/>
          </a:ln>
        </p:spPr>
      </p:sp>
      <p:sp>
        <p:nvSpPr>
          <p:cNvPr id="197" name="Google Shape;197;g2a0bffe40c6_18_1594"/>
          <p:cNvSpPr txBox="1"/>
          <p:nvPr>
            <p:ph idx="3" type="body"/>
          </p:nvPr>
        </p:nvSpPr>
        <p:spPr>
          <a:xfrm>
            <a:off x="6105939" y="998005"/>
            <a:ext cx="5370900" cy="7314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Clr>
                <a:schemeClr val="dk1"/>
              </a:buClr>
              <a:buSzPts val="3400"/>
              <a:buNone/>
              <a:defRPr b="1" sz="3400"/>
            </a:lvl1pPr>
            <a:lvl2pPr indent="-444500" lvl="1" marL="914400" algn="l">
              <a:lnSpc>
                <a:spcPct val="150000"/>
              </a:lnSpc>
              <a:spcBef>
                <a:spcPts val="500"/>
              </a:spcBef>
              <a:spcAft>
                <a:spcPts val="0"/>
              </a:spcAft>
              <a:buClr>
                <a:schemeClr val="dk1"/>
              </a:buClr>
              <a:buSzPts val="3400"/>
              <a:buChar char="•"/>
              <a:defRPr sz="3400"/>
            </a:lvl2pPr>
            <a:lvl3pPr indent="-444500" lvl="2" marL="1371600" algn="l">
              <a:lnSpc>
                <a:spcPct val="150000"/>
              </a:lnSpc>
              <a:spcBef>
                <a:spcPts val="500"/>
              </a:spcBef>
              <a:spcAft>
                <a:spcPts val="0"/>
              </a:spcAft>
              <a:buClr>
                <a:schemeClr val="dk1"/>
              </a:buClr>
              <a:buSzPts val="3400"/>
              <a:buChar char="•"/>
              <a:defRPr sz="3400"/>
            </a:lvl3pPr>
            <a:lvl4pPr indent="-444500" lvl="3" marL="1828800" algn="l">
              <a:lnSpc>
                <a:spcPct val="90000"/>
              </a:lnSpc>
              <a:spcBef>
                <a:spcPts val="500"/>
              </a:spcBef>
              <a:spcAft>
                <a:spcPts val="0"/>
              </a:spcAft>
              <a:buClr>
                <a:schemeClr val="dk1"/>
              </a:buClr>
              <a:buSzPts val="3400"/>
              <a:buChar char="•"/>
              <a:defRPr sz="3400"/>
            </a:lvl4pPr>
            <a:lvl5pPr indent="-444500" lvl="4" marL="2286000" algn="l">
              <a:lnSpc>
                <a:spcPct val="90000"/>
              </a:lnSpc>
              <a:spcBef>
                <a:spcPts val="500"/>
              </a:spcBef>
              <a:spcAft>
                <a:spcPts val="0"/>
              </a:spcAft>
              <a:buClr>
                <a:schemeClr val="dk1"/>
              </a:buClr>
              <a:buSzPts val="3400"/>
              <a:buChar char="•"/>
              <a:defRPr sz="3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98" name="Google Shape;198;g2a0bffe40c6_18_1594"/>
          <p:cNvPicPr preferRelativeResize="0"/>
          <p:nvPr/>
        </p:nvPicPr>
        <p:blipFill rotWithShape="1">
          <a:blip r:embed="rId2">
            <a:alphaModFix/>
          </a:blip>
          <a:srcRect b="0" l="0" r="0" t="0"/>
          <a:stretch/>
        </p:blipFill>
        <p:spPr>
          <a:xfrm>
            <a:off x="10665748" y="6137395"/>
            <a:ext cx="956889" cy="37955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Left Bullets">
  <p:cSld name="Image Left Bullets">
    <p:spTree>
      <p:nvGrpSpPr>
        <p:cNvPr id="199" name="Shape 199"/>
        <p:cNvGrpSpPr/>
        <p:nvPr/>
      </p:nvGrpSpPr>
      <p:grpSpPr>
        <a:xfrm>
          <a:off x="0" y="0"/>
          <a:ext cx="0" cy="0"/>
          <a:chOff x="0" y="0"/>
          <a:chExt cx="0" cy="0"/>
        </a:xfrm>
      </p:grpSpPr>
      <p:sp>
        <p:nvSpPr>
          <p:cNvPr id="200" name="Google Shape;200;g2a0bffe40c6_18_1601"/>
          <p:cNvSpPr/>
          <p:nvPr/>
        </p:nvSpPr>
        <p:spPr>
          <a:xfrm>
            <a:off x="0" y="0"/>
            <a:ext cx="247200" cy="68580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1" name="Google Shape;201;g2a0bffe40c6_18_1601"/>
          <p:cNvSpPr/>
          <p:nvPr/>
        </p:nvSpPr>
        <p:spPr>
          <a:xfrm>
            <a:off x="6234906" y="767065"/>
            <a:ext cx="959700" cy="699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2" name="Google Shape;202;g2a0bffe40c6_18_1601"/>
          <p:cNvSpPr txBox="1"/>
          <p:nvPr>
            <p:ph idx="1" type="body"/>
          </p:nvPr>
        </p:nvSpPr>
        <p:spPr>
          <a:xfrm>
            <a:off x="6138531" y="2026243"/>
            <a:ext cx="5370900" cy="3609000"/>
          </a:xfrm>
          <a:prstGeom prst="rect">
            <a:avLst/>
          </a:prstGeom>
          <a:noFill/>
          <a:ln>
            <a:noFill/>
          </a:ln>
        </p:spPr>
        <p:txBody>
          <a:bodyPr anchorCtr="0" anchor="t" bIns="45700" lIns="91425" spcFirstLastPara="1" rIns="91425" wrap="square" tIns="45700">
            <a:noAutofit/>
          </a:bodyPr>
          <a:lstStyle>
            <a:lvl1pPr indent="-368300" lvl="0" marL="457200" algn="l">
              <a:lnSpc>
                <a:spcPct val="100000"/>
              </a:lnSpc>
              <a:spcBef>
                <a:spcPts val="1000"/>
              </a:spcBef>
              <a:spcAft>
                <a:spcPts val="0"/>
              </a:spcAft>
              <a:buClr>
                <a:schemeClr val="dk1"/>
              </a:buClr>
              <a:buSzPts val="2200"/>
              <a:buFont typeface="Arial"/>
              <a:buChar char="•"/>
              <a:defRPr sz="2200"/>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3" name="Google Shape;203;g2a0bffe40c6_18_1601"/>
          <p:cNvSpPr/>
          <p:nvPr>
            <p:ph idx="2" type="pic"/>
          </p:nvPr>
        </p:nvSpPr>
        <p:spPr>
          <a:xfrm>
            <a:off x="952500" y="731838"/>
            <a:ext cx="4488000" cy="4811700"/>
          </a:xfrm>
          <a:prstGeom prst="roundRect">
            <a:avLst>
              <a:gd fmla="val 16667" name="adj"/>
            </a:avLst>
          </a:prstGeom>
          <a:noFill/>
          <a:ln>
            <a:noFill/>
          </a:ln>
        </p:spPr>
      </p:sp>
      <p:sp>
        <p:nvSpPr>
          <p:cNvPr id="204" name="Google Shape;204;g2a0bffe40c6_18_1601"/>
          <p:cNvSpPr txBox="1"/>
          <p:nvPr>
            <p:ph idx="3" type="body"/>
          </p:nvPr>
        </p:nvSpPr>
        <p:spPr>
          <a:xfrm>
            <a:off x="6105939" y="998005"/>
            <a:ext cx="5370900" cy="7314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Clr>
                <a:schemeClr val="dk1"/>
              </a:buClr>
              <a:buSzPts val="3400"/>
              <a:buNone/>
              <a:defRPr b="1" sz="3400"/>
            </a:lvl1pPr>
            <a:lvl2pPr indent="-444500" lvl="1" marL="914400" algn="l">
              <a:lnSpc>
                <a:spcPct val="150000"/>
              </a:lnSpc>
              <a:spcBef>
                <a:spcPts val="500"/>
              </a:spcBef>
              <a:spcAft>
                <a:spcPts val="0"/>
              </a:spcAft>
              <a:buClr>
                <a:schemeClr val="dk1"/>
              </a:buClr>
              <a:buSzPts val="3400"/>
              <a:buChar char="•"/>
              <a:defRPr sz="3400"/>
            </a:lvl2pPr>
            <a:lvl3pPr indent="-444500" lvl="2" marL="1371600" algn="l">
              <a:lnSpc>
                <a:spcPct val="150000"/>
              </a:lnSpc>
              <a:spcBef>
                <a:spcPts val="500"/>
              </a:spcBef>
              <a:spcAft>
                <a:spcPts val="0"/>
              </a:spcAft>
              <a:buClr>
                <a:schemeClr val="dk1"/>
              </a:buClr>
              <a:buSzPts val="3400"/>
              <a:buChar char="•"/>
              <a:defRPr sz="3400"/>
            </a:lvl3pPr>
            <a:lvl4pPr indent="-444500" lvl="3" marL="1828800" algn="l">
              <a:lnSpc>
                <a:spcPct val="90000"/>
              </a:lnSpc>
              <a:spcBef>
                <a:spcPts val="500"/>
              </a:spcBef>
              <a:spcAft>
                <a:spcPts val="0"/>
              </a:spcAft>
              <a:buClr>
                <a:schemeClr val="dk1"/>
              </a:buClr>
              <a:buSzPts val="3400"/>
              <a:buChar char="•"/>
              <a:defRPr sz="3400"/>
            </a:lvl4pPr>
            <a:lvl5pPr indent="-444500" lvl="4" marL="2286000" algn="l">
              <a:lnSpc>
                <a:spcPct val="90000"/>
              </a:lnSpc>
              <a:spcBef>
                <a:spcPts val="500"/>
              </a:spcBef>
              <a:spcAft>
                <a:spcPts val="0"/>
              </a:spcAft>
              <a:buClr>
                <a:schemeClr val="dk1"/>
              </a:buClr>
              <a:buSzPts val="3400"/>
              <a:buChar char="•"/>
              <a:defRPr sz="3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05" name="Google Shape;205;g2a0bffe40c6_18_1601"/>
          <p:cNvPicPr preferRelativeResize="0"/>
          <p:nvPr/>
        </p:nvPicPr>
        <p:blipFill rotWithShape="1">
          <a:blip r:embed="rId2">
            <a:alphaModFix/>
          </a:blip>
          <a:srcRect b="0" l="0" r="0" t="0"/>
          <a:stretch/>
        </p:blipFill>
        <p:spPr>
          <a:xfrm>
            <a:off x="10665748" y="6137395"/>
            <a:ext cx="956889" cy="37955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Right">
  <p:cSld name="Image Right">
    <p:spTree>
      <p:nvGrpSpPr>
        <p:cNvPr id="206" name="Shape 206"/>
        <p:cNvGrpSpPr/>
        <p:nvPr/>
      </p:nvGrpSpPr>
      <p:grpSpPr>
        <a:xfrm>
          <a:off x="0" y="0"/>
          <a:ext cx="0" cy="0"/>
          <a:chOff x="0" y="0"/>
          <a:chExt cx="0" cy="0"/>
        </a:xfrm>
      </p:grpSpPr>
      <p:sp>
        <p:nvSpPr>
          <p:cNvPr id="207" name="Google Shape;207;g2a0bffe40c6_18_1608"/>
          <p:cNvSpPr/>
          <p:nvPr/>
        </p:nvSpPr>
        <p:spPr>
          <a:xfrm>
            <a:off x="0" y="0"/>
            <a:ext cx="247200" cy="68580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8" name="Google Shape;208;g2a0bffe40c6_18_1608"/>
          <p:cNvSpPr/>
          <p:nvPr/>
        </p:nvSpPr>
        <p:spPr>
          <a:xfrm>
            <a:off x="1123428" y="767065"/>
            <a:ext cx="959700" cy="699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9" name="Google Shape;209;g2a0bffe40c6_18_1608"/>
          <p:cNvSpPr txBox="1"/>
          <p:nvPr>
            <p:ph idx="1" type="body"/>
          </p:nvPr>
        </p:nvSpPr>
        <p:spPr>
          <a:xfrm>
            <a:off x="1006468" y="2026243"/>
            <a:ext cx="5370900" cy="3609000"/>
          </a:xfrm>
          <a:prstGeom prst="rect">
            <a:avLst/>
          </a:prstGeom>
          <a:noFill/>
          <a:ln>
            <a:noFill/>
          </a:ln>
        </p:spPr>
        <p:txBody>
          <a:bodyPr anchorCtr="0" anchor="t" bIns="45700" lIns="91425" spcFirstLastPara="1" rIns="91425" wrap="square" tIns="45700">
            <a:noAutofit/>
          </a:bodyPr>
          <a:lstStyle>
            <a:lvl1pPr indent="-228600" lvl="0" marL="457200" algn="l">
              <a:lnSpc>
                <a:spcPct val="150000"/>
              </a:lnSpc>
              <a:spcBef>
                <a:spcPts val="1000"/>
              </a:spcBef>
              <a:spcAft>
                <a:spcPts val="0"/>
              </a:spcAft>
              <a:buClr>
                <a:schemeClr val="dk1"/>
              </a:buClr>
              <a:buSzPts val="2200"/>
              <a:buNone/>
              <a:defRPr sz="2200"/>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0" name="Google Shape;210;g2a0bffe40c6_18_1608"/>
          <p:cNvSpPr/>
          <p:nvPr>
            <p:ph idx="2" type="pic"/>
          </p:nvPr>
        </p:nvSpPr>
        <p:spPr>
          <a:xfrm>
            <a:off x="6882791" y="731838"/>
            <a:ext cx="4488000" cy="4811700"/>
          </a:xfrm>
          <a:prstGeom prst="roundRect">
            <a:avLst>
              <a:gd fmla="val 16667" name="adj"/>
            </a:avLst>
          </a:prstGeom>
          <a:noFill/>
          <a:ln>
            <a:noFill/>
          </a:ln>
        </p:spPr>
      </p:sp>
      <p:sp>
        <p:nvSpPr>
          <p:cNvPr id="211" name="Google Shape;211;g2a0bffe40c6_18_1608"/>
          <p:cNvSpPr txBox="1"/>
          <p:nvPr>
            <p:ph idx="3" type="body"/>
          </p:nvPr>
        </p:nvSpPr>
        <p:spPr>
          <a:xfrm>
            <a:off x="972335" y="998005"/>
            <a:ext cx="5370900" cy="7314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Clr>
                <a:schemeClr val="dk1"/>
              </a:buClr>
              <a:buSzPts val="3400"/>
              <a:buNone/>
              <a:defRPr b="1" sz="3400"/>
            </a:lvl1pPr>
            <a:lvl2pPr indent="-444500" lvl="1" marL="914400" algn="l">
              <a:lnSpc>
                <a:spcPct val="150000"/>
              </a:lnSpc>
              <a:spcBef>
                <a:spcPts val="500"/>
              </a:spcBef>
              <a:spcAft>
                <a:spcPts val="0"/>
              </a:spcAft>
              <a:buClr>
                <a:schemeClr val="dk1"/>
              </a:buClr>
              <a:buSzPts val="3400"/>
              <a:buChar char="•"/>
              <a:defRPr sz="3400"/>
            </a:lvl2pPr>
            <a:lvl3pPr indent="-444500" lvl="2" marL="1371600" algn="l">
              <a:lnSpc>
                <a:spcPct val="150000"/>
              </a:lnSpc>
              <a:spcBef>
                <a:spcPts val="500"/>
              </a:spcBef>
              <a:spcAft>
                <a:spcPts val="0"/>
              </a:spcAft>
              <a:buClr>
                <a:schemeClr val="dk1"/>
              </a:buClr>
              <a:buSzPts val="3400"/>
              <a:buChar char="•"/>
              <a:defRPr sz="3400"/>
            </a:lvl3pPr>
            <a:lvl4pPr indent="-444500" lvl="3" marL="1828800" algn="l">
              <a:lnSpc>
                <a:spcPct val="90000"/>
              </a:lnSpc>
              <a:spcBef>
                <a:spcPts val="500"/>
              </a:spcBef>
              <a:spcAft>
                <a:spcPts val="0"/>
              </a:spcAft>
              <a:buClr>
                <a:schemeClr val="dk1"/>
              </a:buClr>
              <a:buSzPts val="3400"/>
              <a:buChar char="•"/>
              <a:defRPr sz="3400"/>
            </a:lvl4pPr>
            <a:lvl5pPr indent="-444500" lvl="4" marL="2286000" algn="l">
              <a:lnSpc>
                <a:spcPct val="90000"/>
              </a:lnSpc>
              <a:spcBef>
                <a:spcPts val="500"/>
              </a:spcBef>
              <a:spcAft>
                <a:spcPts val="0"/>
              </a:spcAft>
              <a:buClr>
                <a:schemeClr val="dk1"/>
              </a:buClr>
              <a:buSzPts val="3400"/>
              <a:buChar char="•"/>
              <a:defRPr sz="3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12" name="Google Shape;212;g2a0bffe40c6_18_1608"/>
          <p:cNvPicPr preferRelativeResize="0"/>
          <p:nvPr/>
        </p:nvPicPr>
        <p:blipFill rotWithShape="1">
          <a:blip r:embed="rId2">
            <a:alphaModFix/>
          </a:blip>
          <a:srcRect b="0" l="0" r="0" t="0"/>
          <a:stretch/>
        </p:blipFill>
        <p:spPr>
          <a:xfrm>
            <a:off x="10665748" y="6137395"/>
            <a:ext cx="956889" cy="37955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p:cSld name="End">
    <p:bg>
      <p:bgPr>
        <a:blipFill>
          <a:blip r:embed="rId2">
            <a:alphaModFix/>
          </a:blip>
          <a:stretch>
            <a:fillRect/>
          </a:stretch>
        </a:blipFill>
      </p:bgPr>
    </p:bg>
    <p:spTree>
      <p:nvGrpSpPr>
        <p:cNvPr id="213" name="Shape 213"/>
        <p:cNvGrpSpPr/>
        <p:nvPr/>
      </p:nvGrpSpPr>
      <p:grpSpPr>
        <a:xfrm>
          <a:off x="0" y="0"/>
          <a:ext cx="0" cy="0"/>
          <a:chOff x="0" y="0"/>
          <a:chExt cx="0" cy="0"/>
        </a:xfrm>
      </p:grpSpPr>
      <p:grpSp>
        <p:nvGrpSpPr>
          <p:cNvPr id="214" name="Google Shape;214;g2a0bffe40c6_18_1615"/>
          <p:cNvGrpSpPr/>
          <p:nvPr/>
        </p:nvGrpSpPr>
        <p:grpSpPr>
          <a:xfrm>
            <a:off x="2824307" y="3457723"/>
            <a:ext cx="6584979" cy="1303296"/>
            <a:chOff x="3532486" y="4866290"/>
            <a:chExt cx="4726514" cy="935469"/>
          </a:xfrm>
        </p:grpSpPr>
        <p:pic>
          <p:nvPicPr>
            <p:cNvPr id="215" name="Google Shape;215;g2a0bffe40c6_18_1615"/>
            <p:cNvPicPr preferRelativeResize="0"/>
            <p:nvPr/>
          </p:nvPicPr>
          <p:blipFill rotWithShape="1">
            <a:blip r:embed="rId3">
              <a:alphaModFix/>
            </a:blip>
            <a:srcRect b="0" l="0" r="0" t="0"/>
            <a:stretch/>
          </p:blipFill>
          <p:spPr>
            <a:xfrm>
              <a:off x="5327112" y="4866290"/>
              <a:ext cx="2931888" cy="865335"/>
            </a:xfrm>
            <a:prstGeom prst="rect">
              <a:avLst/>
            </a:prstGeom>
            <a:noFill/>
            <a:ln>
              <a:noFill/>
            </a:ln>
          </p:spPr>
        </p:pic>
        <p:pic>
          <p:nvPicPr>
            <p:cNvPr id="216" name="Google Shape;216;g2a0bffe40c6_18_1615"/>
            <p:cNvPicPr preferRelativeResize="0"/>
            <p:nvPr/>
          </p:nvPicPr>
          <p:blipFill rotWithShape="1">
            <a:blip r:embed="rId4">
              <a:alphaModFix/>
            </a:blip>
            <a:srcRect b="0" l="0" r="0" t="0"/>
            <a:stretch/>
          </p:blipFill>
          <p:spPr>
            <a:xfrm>
              <a:off x="3532486" y="4936425"/>
              <a:ext cx="1645351" cy="865334"/>
            </a:xfrm>
            <a:prstGeom prst="rect">
              <a:avLst/>
            </a:prstGeom>
            <a:noFill/>
            <a:ln>
              <a:noFill/>
            </a:ln>
          </p:spPr>
        </p:pic>
      </p:grpSp>
      <p:sp>
        <p:nvSpPr>
          <p:cNvPr id="217" name="Google Shape;217;g2a0bffe40c6_18_1615"/>
          <p:cNvSpPr txBox="1"/>
          <p:nvPr/>
        </p:nvSpPr>
        <p:spPr>
          <a:xfrm>
            <a:off x="4503683" y="4877457"/>
            <a:ext cx="31845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000000"/>
              </a:buClr>
              <a:buSzPts val="1400"/>
              <a:buFont typeface="Arial"/>
              <a:buNone/>
            </a:pPr>
            <a:r>
              <a:rPr b="0" i="0" lang="en-US" sz="1400" u="none" cap="none" strike="noStrike">
                <a:solidFill>
                  <a:schemeClr val="dk1"/>
                </a:solidFill>
                <a:latin typeface="Verdana"/>
                <a:ea typeface="Verdana"/>
                <a:cs typeface="Verdana"/>
                <a:sym typeface="Verdana"/>
              </a:rPr>
              <a:t>@NYCCEC  |  nyc.gov/cec</a:t>
            </a:r>
            <a:endParaRPr b="0" i="0" sz="1400" u="none" cap="none" strike="noStrike">
              <a:solidFill>
                <a:schemeClr val="dk1"/>
              </a:solidFill>
              <a:latin typeface="Verdana"/>
              <a:ea typeface="Verdana"/>
              <a:cs typeface="Verdana"/>
              <a:sym typeface="Verdana"/>
            </a:endParaRPr>
          </a:p>
        </p:txBody>
      </p:sp>
      <p:sp>
        <p:nvSpPr>
          <p:cNvPr id="218" name="Google Shape;218;g2a0bffe40c6_18_1615"/>
          <p:cNvSpPr txBox="1"/>
          <p:nvPr>
            <p:ph type="title"/>
          </p:nvPr>
        </p:nvSpPr>
        <p:spPr>
          <a:xfrm>
            <a:off x="838200" y="2010731"/>
            <a:ext cx="10515600" cy="132570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7200"/>
              <a:buFont typeface="Verdana"/>
              <a:buNone/>
              <a:defRPr sz="7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p:cSld name="Text Only">
    <p:spTree>
      <p:nvGrpSpPr>
        <p:cNvPr id="25" name="Shape 25"/>
        <p:cNvGrpSpPr/>
        <p:nvPr/>
      </p:nvGrpSpPr>
      <p:grpSpPr>
        <a:xfrm>
          <a:off x="0" y="0"/>
          <a:ext cx="0" cy="0"/>
          <a:chOff x="0" y="0"/>
          <a:chExt cx="0" cy="0"/>
        </a:xfrm>
      </p:grpSpPr>
      <p:pic>
        <p:nvPicPr>
          <p:cNvPr id="26" name="Google Shape;26;p17"/>
          <p:cNvPicPr preferRelativeResize="0"/>
          <p:nvPr/>
        </p:nvPicPr>
        <p:blipFill rotWithShape="1">
          <a:blip r:embed="rId2">
            <a:alphaModFix/>
          </a:blip>
          <a:srcRect b="0" l="0" r="0" t="0"/>
          <a:stretch/>
        </p:blipFill>
        <p:spPr>
          <a:xfrm>
            <a:off x="10758213" y="6116594"/>
            <a:ext cx="998213" cy="338609"/>
          </a:xfrm>
          <a:prstGeom prst="rect">
            <a:avLst/>
          </a:prstGeom>
          <a:noFill/>
          <a:ln>
            <a:noFill/>
          </a:ln>
        </p:spPr>
      </p:pic>
      <p:sp>
        <p:nvSpPr>
          <p:cNvPr id="27" name="Google Shape;27;p17"/>
          <p:cNvSpPr/>
          <p:nvPr/>
        </p:nvSpPr>
        <p:spPr>
          <a:xfrm>
            <a:off x="1951192" y="787513"/>
            <a:ext cx="959700" cy="69900"/>
          </a:xfrm>
          <a:prstGeom prst="rect">
            <a:avLst/>
          </a:prstGeom>
          <a:solidFill>
            <a:srgbClr val="FFD9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 name="Google Shape;28;p17"/>
          <p:cNvSpPr/>
          <p:nvPr/>
        </p:nvSpPr>
        <p:spPr>
          <a:xfrm>
            <a:off x="0" y="0"/>
            <a:ext cx="247200" cy="6858000"/>
          </a:xfrm>
          <a:prstGeom prst="rect">
            <a:avLst/>
          </a:prstGeom>
          <a:solidFill>
            <a:srgbClr val="FFD9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9" name="Google Shape;29;p17"/>
          <p:cNvSpPr txBox="1"/>
          <p:nvPr>
            <p:ph idx="1" type="body"/>
          </p:nvPr>
        </p:nvSpPr>
        <p:spPr>
          <a:xfrm>
            <a:off x="1814513" y="2245970"/>
            <a:ext cx="8020500" cy="3330600"/>
          </a:xfrm>
          <a:prstGeom prst="rect">
            <a:avLst/>
          </a:prstGeom>
          <a:noFill/>
          <a:ln>
            <a:noFill/>
          </a:ln>
        </p:spPr>
        <p:txBody>
          <a:bodyPr anchorCtr="0" anchor="t" bIns="45700" lIns="91425" spcFirstLastPara="1" rIns="91425" wrap="square" tIns="45700">
            <a:noAutofit/>
          </a:bodyPr>
          <a:lstStyle>
            <a:lvl1pPr indent="-228600" lvl="0" marL="457200" algn="l">
              <a:lnSpc>
                <a:spcPct val="150000"/>
              </a:lnSpc>
              <a:spcBef>
                <a:spcPts val="1000"/>
              </a:spcBef>
              <a:spcAft>
                <a:spcPts val="0"/>
              </a:spcAft>
              <a:buClr>
                <a:schemeClr val="dk1"/>
              </a:buClr>
              <a:buSzPts val="2400"/>
              <a:buNone/>
              <a:defRPr sz="2400"/>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 name="Google Shape;30;p17"/>
          <p:cNvSpPr txBox="1"/>
          <p:nvPr>
            <p:ph idx="2" type="body"/>
          </p:nvPr>
        </p:nvSpPr>
        <p:spPr>
          <a:xfrm>
            <a:off x="1804574" y="923651"/>
            <a:ext cx="8020200" cy="1093800"/>
          </a:xfrm>
          <a:prstGeom prst="rect">
            <a:avLst/>
          </a:prstGeom>
          <a:noFill/>
          <a:ln>
            <a:noFill/>
          </a:ln>
        </p:spPr>
        <p:txBody>
          <a:bodyPr anchorCtr="0" anchor="t" bIns="45700" lIns="91425" spcFirstLastPara="1" rIns="91425" wrap="square" tIns="45700">
            <a:noAutofit/>
          </a:bodyPr>
          <a:lstStyle>
            <a:lvl1pPr indent="-228600" lvl="0" marL="457200" algn="l">
              <a:lnSpc>
                <a:spcPct val="150000"/>
              </a:lnSpc>
              <a:spcBef>
                <a:spcPts val="1000"/>
              </a:spcBef>
              <a:spcAft>
                <a:spcPts val="0"/>
              </a:spcAft>
              <a:buClr>
                <a:schemeClr val="dk1"/>
              </a:buClr>
              <a:buSzPts val="3400"/>
              <a:buNone/>
              <a:defRPr b="1" sz="3400"/>
            </a:lvl1pPr>
            <a:lvl2pPr indent="-444500" lvl="1" marL="914400" algn="l">
              <a:lnSpc>
                <a:spcPct val="150000"/>
              </a:lnSpc>
              <a:spcBef>
                <a:spcPts val="500"/>
              </a:spcBef>
              <a:spcAft>
                <a:spcPts val="0"/>
              </a:spcAft>
              <a:buClr>
                <a:schemeClr val="dk1"/>
              </a:buClr>
              <a:buSzPts val="3400"/>
              <a:buChar char="•"/>
              <a:defRPr sz="3400"/>
            </a:lvl2pPr>
            <a:lvl3pPr indent="-444500" lvl="2" marL="1371600" algn="l">
              <a:lnSpc>
                <a:spcPct val="150000"/>
              </a:lnSpc>
              <a:spcBef>
                <a:spcPts val="500"/>
              </a:spcBef>
              <a:spcAft>
                <a:spcPts val="0"/>
              </a:spcAft>
              <a:buClr>
                <a:schemeClr val="dk1"/>
              </a:buClr>
              <a:buSzPts val="3400"/>
              <a:buChar char="•"/>
              <a:defRPr sz="3400"/>
            </a:lvl3pPr>
            <a:lvl4pPr indent="-444500" lvl="3" marL="1828800" algn="l">
              <a:lnSpc>
                <a:spcPct val="90000"/>
              </a:lnSpc>
              <a:spcBef>
                <a:spcPts val="500"/>
              </a:spcBef>
              <a:spcAft>
                <a:spcPts val="0"/>
              </a:spcAft>
              <a:buClr>
                <a:schemeClr val="dk1"/>
              </a:buClr>
              <a:buSzPts val="3400"/>
              <a:buChar char="•"/>
              <a:defRPr sz="3400"/>
            </a:lvl4pPr>
            <a:lvl5pPr indent="-444500" lvl="4" marL="2286000" algn="l">
              <a:lnSpc>
                <a:spcPct val="90000"/>
              </a:lnSpc>
              <a:spcBef>
                <a:spcPts val="500"/>
              </a:spcBef>
              <a:spcAft>
                <a:spcPts val="0"/>
              </a:spcAft>
              <a:buClr>
                <a:schemeClr val="dk1"/>
              </a:buClr>
              <a:buSzPts val="3400"/>
              <a:buChar char="•"/>
              <a:defRPr sz="3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Right">
  <p:cSld name="Image Right">
    <p:spTree>
      <p:nvGrpSpPr>
        <p:cNvPr id="31" name="Shape 31"/>
        <p:cNvGrpSpPr/>
        <p:nvPr/>
      </p:nvGrpSpPr>
      <p:grpSpPr>
        <a:xfrm>
          <a:off x="0" y="0"/>
          <a:ext cx="0" cy="0"/>
          <a:chOff x="0" y="0"/>
          <a:chExt cx="0" cy="0"/>
        </a:xfrm>
      </p:grpSpPr>
      <p:pic>
        <p:nvPicPr>
          <p:cNvPr id="32" name="Google Shape;32;p22"/>
          <p:cNvPicPr preferRelativeResize="0"/>
          <p:nvPr/>
        </p:nvPicPr>
        <p:blipFill rotWithShape="1">
          <a:blip r:embed="rId2">
            <a:alphaModFix/>
          </a:blip>
          <a:srcRect b="0" l="0" r="0" t="0"/>
          <a:stretch/>
        </p:blipFill>
        <p:spPr>
          <a:xfrm>
            <a:off x="10758213" y="6116594"/>
            <a:ext cx="998213" cy="338609"/>
          </a:xfrm>
          <a:prstGeom prst="rect">
            <a:avLst/>
          </a:prstGeom>
          <a:noFill/>
          <a:ln>
            <a:noFill/>
          </a:ln>
        </p:spPr>
      </p:pic>
      <p:sp>
        <p:nvSpPr>
          <p:cNvPr id="33" name="Google Shape;33;p22"/>
          <p:cNvSpPr/>
          <p:nvPr/>
        </p:nvSpPr>
        <p:spPr>
          <a:xfrm>
            <a:off x="0" y="0"/>
            <a:ext cx="247200" cy="6858000"/>
          </a:xfrm>
          <a:prstGeom prst="rect">
            <a:avLst/>
          </a:prstGeom>
          <a:solidFill>
            <a:srgbClr val="FFD9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4" name="Google Shape;34;p22"/>
          <p:cNvSpPr/>
          <p:nvPr/>
        </p:nvSpPr>
        <p:spPr>
          <a:xfrm>
            <a:off x="1123428" y="767065"/>
            <a:ext cx="959700" cy="69900"/>
          </a:xfrm>
          <a:prstGeom prst="rect">
            <a:avLst/>
          </a:prstGeom>
          <a:solidFill>
            <a:srgbClr val="FFD9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5" name="Google Shape;35;p22"/>
          <p:cNvSpPr txBox="1"/>
          <p:nvPr>
            <p:ph idx="1" type="body"/>
          </p:nvPr>
        </p:nvSpPr>
        <p:spPr>
          <a:xfrm>
            <a:off x="1006468" y="2026243"/>
            <a:ext cx="5370900" cy="3609000"/>
          </a:xfrm>
          <a:prstGeom prst="rect">
            <a:avLst/>
          </a:prstGeom>
          <a:noFill/>
          <a:ln>
            <a:noFill/>
          </a:ln>
        </p:spPr>
        <p:txBody>
          <a:bodyPr anchorCtr="0" anchor="t" bIns="45700" lIns="91425" spcFirstLastPara="1" rIns="91425" wrap="square" tIns="45700">
            <a:noAutofit/>
          </a:bodyPr>
          <a:lstStyle>
            <a:lvl1pPr indent="-228600" lvl="0" marL="457200" algn="l">
              <a:lnSpc>
                <a:spcPct val="150000"/>
              </a:lnSpc>
              <a:spcBef>
                <a:spcPts val="1000"/>
              </a:spcBef>
              <a:spcAft>
                <a:spcPts val="0"/>
              </a:spcAft>
              <a:buClr>
                <a:schemeClr val="dk1"/>
              </a:buClr>
              <a:buSzPts val="2200"/>
              <a:buNone/>
              <a:defRPr sz="2200"/>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22"/>
          <p:cNvSpPr/>
          <p:nvPr>
            <p:ph idx="2" type="pic"/>
          </p:nvPr>
        </p:nvSpPr>
        <p:spPr>
          <a:xfrm>
            <a:off x="6882791" y="731838"/>
            <a:ext cx="4488000" cy="4811700"/>
          </a:xfrm>
          <a:prstGeom prst="roundRect">
            <a:avLst>
              <a:gd fmla="val 16667" name="adj"/>
            </a:avLst>
          </a:prstGeom>
          <a:noFill/>
          <a:ln>
            <a:noFill/>
          </a:ln>
        </p:spPr>
      </p:sp>
      <p:sp>
        <p:nvSpPr>
          <p:cNvPr id="37" name="Google Shape;37;p22"/>
          <p:cNvSpPr txBox="1"/>
          <p:nvPr>
            <p:ph idx="3" type="body"/>
          </p:nvPr>
        </p:nvSpPr>
        <p:spPr>
          <a:xfrm>
            <a:off x="972335" y="998005"/>
            <a:ext cx="5370900" cy="7314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Clr>
                <a:schemeClr val="dk1"/>
              </a:buClr>
              <a:buSzPts val="3400"/>
              <a:buNone/>
              <a:defRPr b="1" sz="3400"/>
            </a:lvl1pPr>
            <a:lvl2pPr indent="-444500" lvl="1" marL="914400" algn="l">
              <a:lnSpc>
                <a:spcPct val="150000"/>
              </a:lnSpc>
              <a:spcBef>
                <a:spcPts val="500"/>
              </a:spcBef>
              <a:spcAft>
                <a:spcPts val="0"/>
              </a:spcAft>
              <a:buClr>
                <a:schemeClr val="dk1"/>
              </a:buClr>
              <a:buSzPts val="3400"/>
              <a:buChar char="•"/>
              <a:defRPr sz="3400"/>
            </a:lvl2pPr>
            <a:lvl3pPr indent="-444500" lvl="2" marL="1371600" algn="l">
              <a:lnSpc>
                <a:spcPct val="150000"/>
              </a:lnSpc>
              <a:spcBef>
                <a:spcPts val="500"/>
              </a:spcBef>
              <a:spcAft>
                <a:spcPts val="0"/>
              </a:spcAft>
              <a:buClr>
                <a:schemeClr val="dk1"/>
              </a:buClr>
              <a:buSzPts val="3400"/>
              <a:buChar char="•"/>
              <a:defRPr sz="3400"/>
            </a:lvl3pPr>
            <a:lvl4pPr indent="-444500" lvl="3" marL="1828800" algn="l">
              <a:lnSpc>
                <a:spcPct val="90000"/>
              </a:lnSpc>
              <a:spcBef>
                <a:spcPts val="500"/>
              </a:spcBef>
              <a:spcAft>
                <a:spcPts val="0"/>
              </a:spcAft>
              <a:buClr>
                <a:schemeClr val="dk1"/>
              </a:buClr>
              <a:buSzPts val="3400"/>
              <a:buChar char="•"/>
              <a:defRPr sz="3400"/>
            </a:lvl4pPr>
            <a:lvl5pPr indent="-444500" lvl="4" marL="2286000" algn="l">
              <a:lnSpc>
                <a:spcPct val="90000"/>
              </a:lnSpc>
              <a:spcBef>
                <a:spcPts val="500"/>
              </a:spcBef>
              <a:spcAft>
                <a:spcPts val="0"/>
              </a:spcAft>
              <a:buClr>
                <a:schemeClr val="dk1"/>
              </a:buClr>
              <a:buSzPts val="3400"/>
              <a:buChar char="•"/>
              <a:defRPr sz="3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olid">
  <p:cSld name="Section Header Solid">
    <p:bg>
      <p:bgPr>
        <a:solidFill>
          <a:schemeClr val="accent1"/>
        </a:solidFill>
      </p:bgPr>
    </p:bg>
    <p:spTree>
      <p:nvGrpSpPr>
        <p:cNvPr id="38" name="Shape 38"/>
        <p:cNvGrpSpPr/>
        <p:nvPr/>
      </p:nvGrpSpPr>
      <p:grpSpPr>
        <a:xfrm>
          <a:off x="0" y="0"/>
          <a:ext cx="0" cy="0"/>
          <a:chOff x="0" y="0"/>
          <a:chExt cx="0" cy="0"/>
        </a:xfrm>
      </p:grpSpPr>
      <p:pic>
        <p:nvPicPr>
          <p:cNvPr id="39" name="Google Shape;39;p15"/>
          <p:cNvPicPr preferRelativeResize="0"/>
          <p:nvPr/>
        </p:nvPicPr>
        <p:blipFill rotWithShape="1">
          <a:blip r:embed="rId2">
            <a:alphaModFix/>
          </a:blip>
          <a:srcRect b="0" l="0" r="0" t="0"/>
          <a:stretch/>
        </p:blipFill>
        <p:spPr>
          <a:xfrm>
            <a:off x="10758213" y="6116594"/>
            <a:ext cx="998213" cy="338609"/>
          </a:xfrm>
          <a:prstGeom prst="rect">
            <a:avLst/>
          </a:prstGeom>
          <a:noFill/>
          <a:ln>
            <a:noFill/>
          </a:ln>
        </p:spPr>
      </p:pic>
      <p:sp>
        <p:nvSpPr>
          <p:cNvPr id="40" name="Google Shape;40;p15"/>
          <p:cNvSpPr txBox="1"/>
          <p:nvPr>
            <p:ph type="title"/>
          </p:nvPr>
        </p:nvSpPr>
        <p:spPr>
          <a:xfrm>
            <a:off x="838200" y="2766219"/>
            <a:ext cx="10515600" cy="132570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7200"/>
              <a:buFont typeface="Verdana"/>
              <a:buNone/>
              <a:defRPr sz="7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p:cSld name="End">
    <p:bg>
      <p:bgPr>
        <a:blipFill>
          <a:blip r:embed="rId2">
            <a:alphaModFix/>
          </a:blip>
          <a:stretch>
            <a:fillRect/>
          </a:stretch>
        </a:blipFill>
      </p:bgPr>
    </p:bg>
    <p:spTree>
      <p:nvGrpSpPr>
        <p:cNvPr id="41" name="Shape 41"/>
        <p:cNvGrpSpPr/>
        <p:nvPr/>
      </p:nvGrpSpPr>
      <p:grpSpPr>
        <a:xfrm>
          <a:off x="0" y="0"/>
          <a:ext cx="0" cy="0"/>
          <a:chOff x="0" y="0"/>
          <a:chExt cx="0" cy="0"/>
        </a:xfrm>
      </p:grpSpPr>
      <p:grpSp>
        <p:nvGrpSpPr>
          <p:cNvPr id="42" name="Google Shape;42;p23"/>
          <p:cNvGrpSpPr/>
          <p:nvPr/>
        </p:nvGrpSpPr>
        <p:grpSpPr>
          <a:xfrm>
            <a:off x="2824307" y="3457723"/>
            <a:ext cx="6584979" cy="1303296"/>
            <a:chOff x="3532486" y="4866290"/>
            <a:chExt cx="4726514" cy="935469"/>
          </a:xfrm>
        </p:grpSpPr>
        <p:pic>
          <p:nvPicPr>
            <p:cNvPr id="43" name="Google Shape;43;p23"/>
            <p:cNvPicPr preferRelativeResize="0"/>
            <p:nvPr/>
          </p:nvPicPr>
          <p:blipFill rotWithShape="1">
            <a:blip r:embed="rId3">
              <a:alphaModFix/>
            </a:blip>
            <a:srcRect b="0" l="0" r="0" t="0"/>
            <a:stretch/>
          </p:blipFill>
          <p:spPr>
            <a:xfrm>
              <a:off x="5327112" y="4866290"/>
              <a:ext cx="2931888" cy="865335"/>
            </a:xfrm>
            <a:prstGeom prst="rect">
              <a:avLst/>
            </a:prstGeom>
            <a:noFill/>
            <a:ln>
              <a:noFill/>
            </a:ln>
          </p:spPr>
        </p:pic>
        <p:pic>
          <p:nvPicPr>
            <p:cNvPr id="44" name="Google Shape;44;p23"/>
            <p:cNvPicPr preferRelativeResize="0"/>
            <p:nvPr/>
          </p:nvPicPr>
          <p:blipFill rotWithShape="1">
            <a:blip r:embed="rId4">
              <a:alphaModFix/>
            </a:blip>
            <a:srcRect b="0" l="0" r="0" t="0"/>
            <a:stretch/>
          </p:blipFill>
          <p:spPr>
            <a:xfrm>
              <a:off x="3532486" y="4936425"/>
              <a:ext cx="1645351" cy="865334"/>
            </a:xfrm>
            <a:prstGeom prst="rect">
              <a:avLst/>
            </a:prstGeom>
            <a:noFill/>
            <a:ln>
              <a:noFill/>
            </a:ln>
          </p:spPr>
        </p:pic>
      </p:grpSp>
      <p:sp>
        <p:nvSpPr>
          <p:cNvPr id="45" name="Google Shape;45;p23"/>
          <p:cNvSpPr txBox="1"/>
          <p:nvPr/>
        </p:nvSpPr>
        <p:spPr>
          <a:xfrm>
            <a:off x="4503683" y="4877457"/>
            <a:ext cx="3184500" cy="3720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000000"/>
              </a:buClr>
              <a:buSzPts val="1400"/>
              <a:buFont typeface="Arial"/>
              <a:buNone/>
            </a:pPr>
            <a:r>
              <a:rPr b="0" i="0" lang="en-US" sz="1400" u="none" cap="none" strike="noStrike">
                <a:solidFill>
                  <a:schemeClr val="dk1"/>
                </a:solidFill>
                <a:latin typeface="Verdana"/>
                <a:ea typeface="Verdana"/>
                <a:cs typeface="Verdana"/>
                <a:sym typeface="Verdana"/>
              </a:rPr>
              <a:t>@NYCCEC  |  nyc.gov/cec</a:t>
            </a:r>
            <a:endParaRPr b="0" i="0" sz="1400" u="none" cap="none" strike="noStrike">
              <a:solidFill>
                <a:schemeClr val="dk1"/>
              </a:solidFill>
              <a:latin typeface="Verdana"/>
              <a:ea typeface="Verdana"/>
              <a:cs typeface="Verdana"/>
              <a:sym typeface="Verdana"/>
            </a:endParaRPr>
          </a:p>
        </p:txBody>
      </p:sp>
      <p:sp>
        <p:nvSpPr>
          <p:cNvPr id="46" name="Google Shape;46;p23"/>
          <p:cNvSpPr txBox="1"/>
          <p:nvPr>
            <p:ph type="title"/>
          </p:nvPr>
        </p:nvSpPr>
        <p:spPr>
          <a:xfrm>
            <a:off x="838200" y="2010731"/>
            <a:ext cx="10515600" cy="132570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7200"/>
              <a:buFont typeface="Verdana"/>
              <a:buNone/>
              <a:defRPr sz="7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Only">
  <p:cSld name="Image Only">
    <p:bg>
      <p:bgPr>
        <a:solidFill>
          <a:schemeClr val="accent1"/>
        </a:solidFill>
      </p:bgPr>
    </p:bg>
    <p:spTree>
      <p:nvGrpSpPr>
        <p:cNvPr id="47" name="Shape 47"/>
        <p:cNvGrpSpPr/>
        <p:nvPr/>
      </p:nvGrpSpPr>
      <p:grpSpPr>
        <a:xfrm>
          <a:off x="0" y="0"/>
          <a:ext cx="0" cy="0"/>
          <a:chOff x="0" y="0"/>
          <a:chExt cx="0" cy="0"/>
        </a:xfrm>
      </p:grpSpPr>
      <p:sp>
        <p:nvSpPr>
          <p:cNvPr id="48" name="Google Shape;48;p16"/>
          <p:cNvSpPr/>
          <p:nvPr>
            <p:ph idx="2" type="pic"/>
          </p:nvPr>
        </p:nvSpPr>
        <p:spPr>
          <a:xfrm>
            <a:off x="149225" y="138113"/>
            <a:ext cx="11876100" cy="6592800"/>
          </a:xfrm>
          <a:prstGeom prst="roundRect">
            <a:avLst>
              <a:gd fmla="val 16667" name="adj"/>
            </a:avLst>
          </a:prstGeom>
          <a:no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ed List">
  <p:cSld name="Numbered List">
    <p:spTree>
      <p:nvGrpSpPr>
        <p:cNvPr id="49" name="Shape 49"/>
        <p:cNvGrpSpPr/>
        <p:nvPr/>
      </p:nvGrpSpPr>
      <p:grpSpPr>
        <a:xfrm>
          <a:off x="0" y="0"/>
          <a:ext cx="0" cy="0"/>
          <a:chOff x="0" y="0"/>
          <a:chExt cx="0" cy="0"/>
        </a:xfrm>
      </p:grpSpPr>
      <p:sp>
        <p:nvSpPr>
          <p:cNvPr id="50" name="Google Shape;50;p19"/>
          <p:cNvSpPr/>
          <p:nvPr/>
        </p:nvSpPr>
        <p:spPr>
          <a:xfrm>
            <a:off x="0" y="0"/>
            <a:ext cx="4755000" cy="6858000"/>
          </a:xfrm>
          <a:prstGeom prst="rect">
            <a:avLst/>
          </a:prstGeom>
          <a:solidFill>
            <a:srgbClr val="FFD9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1" name="Google Shape;51;p19"/>
          <p:cNvSpPr txBox="1"/>
          <p:nvPr>
            <p:ph type="ctrTitle"/>
          </p:nvPr>
        </p:nvSpPr>
        <p:spPr>
          <a:xfrm>
            <a:off x="652677" y="1386330"/>
            <a:ext cx="3514500" cy="3786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3600"/>
              <a:buFont typeface="Verdana"/>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52" name="Google Shape;52;p19"/>
          <p:cNvPicPr preferRelativeResize="0"/>
          <p:nvPr/>
        </p:nvPicPr>
        <p:blipFill rotWithShape="1">
          <a:blip r:embed="rId2">
            <a:alphaModFix/>
          </a:blip>
          <a:srcRect b="0" l="0" r="0" t="0"/>
          <a:stretch/>
        </p:blipFill>
        <p:spPr>
          <a:xfrm>
            <a:off x="10758213" y="6116594"/>
            <a:ext cx="998213" cy="338609"/>
          </a:xfrm>
          <a:prstGeom prst="rect">
            <a:avLst/>
          </a:prstGeom>
          <a:noFill/>
          <a:ln>
            <a:noFill/>
          </a:ln>
        </p:spPr>
      </p:pic>
      <p:sp>
        <p:nvSpPr>
          <p:cNvPr id="53" name="Google Shape;53;p19"/>
          <p:cNvSpPr/>
          <p:nvPr/>
        </p:nvSpPr>
        <p:spPr>
          <a:xfrm>
            <a:off x="5355772" y="1188720"/>
            <a:ext cx="979800" cy="9798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Verdana"/>
                <a:ea typeface="Verdana"/>
                <a:cs typeface="Verdana"/>
                <a:sym typeface="Verdana"/>
              </a:rPr>
              <a:t>1</a:t>
            </a:r>
            <a:endParaRPr b="0" i="0" sz="1400" u="none" cap="none" strike="noStrike">
              <a:solidFill>
                <a:srgbClr val="000000"/>
              </a:solidFill>
              <a:latin typeface="Arial"/>
              <a:ea typeface="Arial"/>
              <a:cs typeface="Arial"/>
              <a:sym typeface="Arial"/>
            </a:endParaRPr>
          </a:p>
        </p:txBody>
      </p:sp>
      <p:sp>
        <p:nvSpPr>
          <p:cNvPr id="54" name="Google Shape;54;p19"/>
          <p:cNvSpPr/>
          <p:nvPr/>
        </p:nvSpPr>
        <p:spPr>
          <a:xfrm>
            <a:off x="5403670" y="2939143"/>
            <a:ext cx="979800" cy="9798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Verdana"/>
                <a:ea typeface="Verdana"/>
                <a:cs typeface="Verdana"/>
                <a:sym typeface="Verdana"/>
              </a:rPr>
              <a:t>2</a:t>
            </a:r>
            <a:endParaRPr b="0" i="0" sz="1400" u="none" cap="none" strike="noStrike">
              <a:solidFill>
                <a:srgbClr val="000000"/>
              </a:solidFill>
              <a:latin typeface="Arial"/>
              <a:ea typeface="Arial"/>
              <a:cs typeface="Arial"/>
              <a:sym typeface="Arial"/>
            </a:endParaRPr>
          </a:p>
        </p:txBody>
      </p:sp>
      <p:sp>
        <p:nvSpPr>
          <p:cNvPr id="55" name="Google Shape;55;p19"/>
          <p:cNvSpPr/>
          <p:nvPr/>
        </p:nvSpPr>
        <p:spPr>
          <a:xfrm>
            <a:off x="5403670" y="4689566"/>
            <a:ext cx="979800" cy="9798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Verdana"/>
                <a:ea typeface="Verdana"/>
                <a:cs typeface="Verdana"/>
                <a:sym typeface="Verdana"/>
              </a:rPr>
              <a:t>3</a:t>
            </a:r>
            <a:endParaRPr b="0" i="0" sz="1400" u="none" cap="none" strike="noStrike">
              <a:solidFill>
                <a:srgbClr val="000000"/>
              </a:solidFill>
              <a:latin typeface="Arial"/>
              <a:ea typeface="Arial"/>
              <a:cs typeface="Arial"/>
              <a:sym typeface="Arial"/>
            </a:endParaRPr>
          </a:p>
        </p:txBody>
      </p:sp>
      <p:sp>
        <p:nvSpPr>
          <p:cNvPr id="56" name="Google Shape;56;p19"/>
          <p:cNvSpPr txBox="1"/>
          <p:nvPr>
            <p:ph idx="1" type="body"/>
          </p:nvPr>
        </p:nvSpPr>
        <p:spPr>
          <a:xfrm>
            <a:off x="6643688" y="1188719"/>
            <a:ext cx="4233300" cy="979800"/>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800"/>
              <a:buNone/>
              <a:defRPr/>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 name="Google Shape;57;p19"/>
          <p:cNvSpPr txBox="1"/>
          <p:nvPr>
            <p:ph idx="2" type="body"/>
          </p:nvPr>
        </p:nvSpPr>
        <p:spPr>
          <a:xfrm>
            <a:off x="6634202" y="2914738"/>
            <a:ext cx="4233300" cy="979800"/>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800"/>
              <a:buNone/>
              <a:defRPr/>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 name="Google Shape;58;p19"/>
          <p:cNvSpPr txBox="1"/>
          <p:nvPr>
            <p:ph idx="3" type="body"/>
          </p:nvPr>
        </p:nvSpPr>
        <p:spPr>
          <a:xfrm>
            <a:off x="6612935" y="4651390"/>
            <a:ext cx="4233300" cy="979800"/>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800"/>
              <a:buNone/>
              <a:defRPr/>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slideLayout" Target="../slideLayouts/slideLayout25.xml"/><Relationship Id="rId12" Type="http://schemas.openxmlformats.org/officeDocument/2006/relationships/slideLayout" Target="../slideLayouts/slideLayout24.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5" Type="http://schemas.openxmlformats.org/officeDocument/2006/relationships/theme" Target="../theme/theme4.xml"/><Relationship Id="rId14" Type="http://schemas.openxmlformats.org/officeDocument/2006/relationships/slideLayout" Target="../slideLayouts/slideLayout2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0" Type="http://schemas.openxmlformats.org/officeDocument/2006/relationships/slideLayout" Target="../slideLayouts/slideLayout36.xml"/><Relationship Id="rId12" Type="http://schemas.openxmlformats.org/officeDocument/2006/relationships/theme" Target="../theme/theme1.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9" Type="http://schemas.openxmlformats.org/officeDocument/2006/relationships/slideLayout" Target="../slideLayouts/slideLayout35.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3600"/>
              <a:buFont typeface="Verdana"/>
              <a:buNone/>
              <a:defRPr b="1" i="0" sz="3600" u="none" cap="none" strike="noStrike">
                <a:solidFill>
                  <a:schemeClr val="dk1"/>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2"/>
          <p:cNvSpPr txBox="1"/>
          <p:nvPr>
            <p:ph idx="1" type="body"/>
          </p:nvPr>
        </p:nvSpPr>
        <p:spPr>
          <a:xfrm>
            <a:off x="838200" y="1825625"/>
            <a:ext cx="10515600" cy="41055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50000"/>
              </a:lnSpc>
              <a:spcBef>
                <a:spcPts val="1000"/>
              </a:spcBef>
              <a:spcAft>
                <a:spcPts val="0"/>
              </a:spcAft>
              <a:buClr>
                <a:schemeClr val="dk1"/>
              </a:buClr>
              <a:buSzPts val="1800"/>
              <a:buFont typeface="Arial"/>
              <a:buNone/>
              <a:defRPr b="0" i="0" sz="1800" u="none" cap="none" strike="noStrike">
                <a:solidFill>
                  <a:schemeClr val="dk1"/>
                </a:solidFill>
                <a:latin typeface="Verdana"/>
                <a:ea typeface="Verdana"/>
                <a:cs typeface="Verdana"/>
                <a:sym typeface="Verdana"/>
              </a:defRPr>
            </a:lvl1pPr>
            <a:lvl2pPr indent="-342900" lvl="1" marL="914400" marR="0" rtl="0" algn="l">
              <a:lnSpc>
                <a:spcPct val="150000"/>
              </a:lnSpc>
              <a:spcBef>
                <a:spcPts val="500"/>
              </a:spcBef>
              <a:spcAft>
                <a:spcPts val="0"/>
              </a:spcAft>
              <a:buClr>
                <a:schemeClr val="dk1"/>
              </a:buClr>
              <a:buSzPts val="1800"/>
              <a:buFont typeface="Arial"/>
              <a:buChar char="•"/>
              <a:defRPr b="0" i="0" sz="1800" u="none" cap="none" strike="noStrike">
                <a:solidFill>
                  <a:schemeClr val="dk1"/>
                </a:solidFill>
                <a:latin typeface="Verdana"/>
                <a:ea typeface="Verdana"/>
                <a:cs typeface="Verdana"/>
                <a:sym typeface="Verdana"/>
              </a:defRPr>
            </a:lvl2pPr>
            <a:lvl3pPr indent="-330200" lvl="2" marL="1371600" marR="0" rtl="0" algn="l">
              <a:lnSpc>
                <a:spcPct val="150000"/>
              </a:lnSpc>
              <a:spcBef>
                <a:spcPts val="500"/>
              </a:spcBef>
              <a:spcAft>
                <a:spcPts val="0"/>
              </a:spcAft>
              <a:buClr>
                <a:schemeClr val="dk1"/>
              </a:buClr>
              <a:buSzPts val="1600"/>
              <a:buFont typeface="Arial"/>
              <a:buChar char="•"/>
              <a:defRPr b="0" i="0" sz="1600" u="none" cap="none" strike="noStrike">
                <a:solidFill>
                  <a:schemeClr val="dk1"/>
                </a:solidFill>
                <a:latin typeface="Verdana"/>
                <a:ea typeface="Verdana"/>
                <a:cs typeface="Verdana"/>
                <a:sym typeface="Verdana"/>
              </a:defRPr>
            </a:lvl3pPr>
            <a:lvl4pPr indent="-317500" lvl="3" marL="18288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4pPr>
            <a:lvl5pPr indent="-317500" lvl="4" marL="22860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5" name="Shape 75"/>
        <p:cNvGrpSpPr/>
        <p:nvPr/>
      </p:nvGrpSpPr>
      <p:grpSpPr>
        <a:xfrm>
          <a:off x="0" y="0"/>
          <a:ext cx="0" cy="0"/>
          <a:chOff x="0" y="0"/>
          <a:chExt cx="0" cy="0"/>
        </a:xfrm>
      </p:grpSpPr>
      <p:sp>
        <p:nvSpPr>
          <p:cNvPr id="76" name="Google Shape;76;g2a0bffe40c6_18_65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3600"/>
              <a:buFont typeface="Verdana"/>
              <a:buNone/>
              <a:defRPr b="1" i="0" sz="3600" u="none" cap="none" strike="noStrike">
                <a:solidFill>
                  <a:schemeClr val="dk1"/>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7" name="Google Shape;77;g2a0bffe40c6_18_658"/>
          <p:cNvSpPr txBox="1"/>
          <p:nvPr>
            <p:ph idx="1" type="body"/>
          </p:nvPr>
        </p:nvSpPr>
        <p:spPr>
          <a:xfrm>
            <a:off x="838200" y="1825625"/>
            <a:ext cx="10515600" cy="41055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50000"/>
              </a:lnSpc>
              <a:spcBef>
                <a:spcPts val="1000"/>
              </a:spcBef>
              <a:spcAft>
                <a:spcPts val="0"/>
              </a:spcAft>
              <a:buClr>
                <a:schemeClr val="dk1"/>
              </a:buClr>
              <a:buSzPts val="1800"/>
              <a:buFont typeface="Arial"/>
              <a:buNone/>
              <a:defRPr b="0" i="0" sz="1800" u="none" cap="none" strike="noStrike">
                <a:solidFill>
                  <a:schemeClr val="dk1"/>
                </a:solidFill>
                <a:latin typeface="Verdana"/>
                <a:ea typeface="Verdana"/>
                <a:cs typeface="Verdana"/>
                <a:sym typeface="Verdana"/>
              </a:defRPr>
            </a:lvl1pPr>
            <a:lvl2pPr indent="-342900" lvl="1" marL="914400" marR="0" rtl="0" algn="l">
              <a:lnSpc>
                <a:spcPct val="150000"/>
              </a:lnSpc>
              <a:spcBef>
                <a:spcPts val="500"/>
              </a:spcBef>
              <a:spcAft>
                <a:spcPts val="0"/>
              </a:spcAft>
              <a:buClr>
                <a:schemeClr val="dk1"/>
              </a:buClr>
              <a:buSzPts val="1800"/>
              <a:buFont typeface="Arial"/>
              <a:buChar char="•"/>
              <a:defRPr b="0" i="0" sz="1800" u="none" cap="none" strike="noStrike">
                <a:solidFill>
                  <a:schemeClr val="dk1"/>
                </a:solidFill>
                <a:latin typeface="Verdana"/>
                <a:ea typeface="Verdana"/>
                <a:cs typeface="Verdana"/>
                <a:sym typeface="Verdana"/>
              </a:defRPr>
            </a:lvl2pPr>
            <a:lvl3pPr indent="-330200" lvl="2" marL="1371600" marR="0" rtl="0" algn="l">
              <a:lnSpc>
                <a:spcPct val="150000"/>
              </a:lnSpc>
              <a:spcBef>
                <a:spcPts val="500"/>
              </a:spcBef>
              <a:spcAft>
                <a:spcPts val="0"/>
              </a:spcAft>
              <a:buClr>
                <a:schemeClr val="dk1"/>
              </a:buClr>
              <a:buSzPts val="1600"/>
              <a:buFont typeface="Arial"/>
              <a:buChar char="•"/>
              <a:defRPr b="0" i="0" sz="1600" u="none" cap="none" strike="noStrike">
                <a:solidFill>
                  <a:schemeClr val="dk1"/>
                </a:solidFill>
                <a:latin typeface="Verdana"/>
                <a:ea typeface="Verdana"/>
                <a:cs typeface="Verdana"/>
                <a:sym typeface="Verdana"/>
              </a:defRPr>
            </a:lvl3pPr>
            <a:lvl4pPr indent="-317500" lvl="3" marL="18288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4pPr>
            <a:lvl5pPr indent="-317500" lvl="4" marL="22860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4" name="Shape 154"/>
        <p:cNvGrpSpPr/>
        <p:nvPr/>
      </p:nvGrpSpPr>
      <p:grpSpPr>
        <a:xfrm>
          <a:off x="0" y="0"/>
          <a:ext cx="0" cy="0"/>
          <a:chOff x="0" y="0"/>
          <a:chExt cx="0" cy="0"/>
        </a:xfrm>
      </p:grpSpPr>
      <p:sp>
        <p:nvSpPr>
          <p:cNvPr id="155" name="Google Shape;155;g2a0bffe40c6_18_155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3600"/>
              <a:buFont typeface="Verdana"/>
              <a:buNone/>
              <a:defRPr b="1" i="0" sz="3600" u="none" cap="none" strike="noStrike">
                <a:solidFill>
                  <a:schemeClr val="dk1"/>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56" name="Google Shape;156;g2a0bffe40c6_18_1556"/>
          <p:cNvSpPr txBox="1"/>
          <p:nvPr>
            <p:ph idx="1" type="body"/>
          </p:nvPr>
        </p:nvSpPr>
        <p:spPr>
          <a:xfrm>
            <a:off x="838200" y="1825625"/>
            <a:ext cx="10515600" cy="41055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50000"/>
              </a:lnSpc>
              <a:spcBef>
                <a:spcPts val="1000"/>
              </a:spcBef>
              <a:spcAft>
                <a:spcPts val="0"/>
              </a:spcAft>
              <a:buClr>
                <a:schemeClr val="dk1"/>
              </a:buClr>
              <a:buSzPts val="1800"/>
              <a:buFont typeface="Arial"/>
              <a:buNone/>
              <a:defRPr b="0" i="0" sz="1800" u="none" cap="none" strike="noStrike">
                <a:solidFill>
                  <a:schemeClr val="dk1"/>
                </a:solidFill>
                <a:latin typeface="Verdana"/>
                <a:ea typeface="Verdana"/>
                <a:cs typeface="Verdana"/>
                <a:sym typeface="Verdana"/>
              </a:defRPr>
            </a:lvl1pPr>
            <a:lvl2pPr indent="-342900" lvl="1" marL="914400" marR="0" rtl="0" algn="l">
              <a:lnSpc>
                <a:spcPct val="150000"/>
              </a:lnSpc>
              <a:spcBef>
                <a:spcPts val="500"/>
              </a:spcBef>
              <a:spcAft>
                <a:spcPts val="0"/>
              </a:spcAft>
              <a:buClr>
                <a:schemeClr val="dk1"/>
              </a:buClr>
              <a:buSzPts val="1800"/>
              <a:buFont typeface="Arial"/>
              <a:buChar char="•"/>
              <a:defRPr b="0" i="0" sz="1800" u="none" cap="none" strike="noStrike">
                <a:solidFill>
                  <a:schemeClr val="dk1"/>
                </a:solidFill>
                <a:latin typeface="Verdana"/>
                <a:ea typeface="Verdana"/>
                <a:cs typeface="Verdana"/>
                <a:sym typeface="Verdana"/>
              </a:defRPr>
            </a:lvl2pPr>
            <a:lvl3pPr indent="-330200" lvl="2" marL="1371600" marR="0" rtl="0" algn="l">
              <a:lnSpc>
                <a:spcPct val="150000"/>
              </a:lnSpc>
              <a:spcBef>
                <a:spcPts val="500"/>
              </a:spcBef>
              <a:spcAft>
                <a:spcPts val="0"/>
              </a:spcAft>
              <a:buClr>
                <a:schemeClr val="dk1"/>
              </a:buClr>
              <a:buSzPts val="1600"/>
              <a:buFont typeface="Arial"/>
              <a:buChar char="•"/>
              <a:defRPr b="0" i="0" sz="1600" u="none" cap="none" strike="noStrike">
                <a:solidFill>
                  <a:schemeClr val="dk1"/>
                </a:solidFill>
                <a:latin typeface="Verdana"/>
                <a:ea typeface="Verdana"/>
                <a:cs typeface="Verdana"/>
                <a:sym typeface="Verdana"/>
              </a:defRPr>
            </a:lvl3pPr>
            <a:lvl4pPr indent="-317500" lvl="3" marL="18288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4pPr>
            <a:lvl5pPr indent="-317500" lvl="4" marL="22860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png"/><Relationship Id="rId4" Type="http://schemas.openxmlformats.org/officeDocument/2006/relationships/image" Target="../media/image4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comments" Target="../comments/commen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s://bit.ly/CECCAPTIONS"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23.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4.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9.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44.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3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4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37.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2.xml"/><Relationship Id="rId3"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 Id="rId3" Type="http://schemas.openxmlformats.org/officeDocument/2006/relationships/image" Target="../media/image3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5.xml"/><Relationship Id="rId3" Type="http://schemas.openxmlformats.org/officeDocument/2006/relationships/image" Target="../media/image32.png"/><Relationship Id="rId4" Type="http://schemas.openxmlformats.org/officeDocument/2006/relationships/image" Target="../media/image26.png"/><Relationship Id="rId5" Type="http://schemas.openxmlformats.org/officeDocument/2006/relationships/image" Target="../media/image36.png"/><Relationship Id="rId6" Type="http://schemas.openxmlformats.org/officeDocument/2006/relationships/image" Target="../media/image4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6.xml"/><Relationship Id="rId3" Type="http://schemas.openxmlformats.org/officeDocument/2006/relationships/image" Target="../media/image32.png"/><Relationship Id="rId4" Type="http://schemas.openxmlformats.org/officeDocument/2006/relationships/hyperlink" Target="https://us02web.zoom.us/meeting/register/tZ0oceitrzMpHNJDdcK2WEIQjShHkuP-ToFx"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 Id="rId3" Type="http://schemas.openxmlformats.org/officeDocument/2006/relationships/image" Target="../media/image49.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 Id="rId3" Type="http://schemas.openxmlformats.org/officeDocument/2006/relationships/image" Target="../media/image4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9.xml"/><Relationship Id="rId3"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0.xml"/><Relationship Id="rId3" Type="http://schemas.openxmlformats.org/officeDocument/2006/relationships/image" Target="../media/image4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6.xml"/><Relationship Id="rId3" Type="http://schemas.openxmlformats.org/officeDocument/2006/relationships/image" Target="../media/image5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7.xml"/><Relationship Id="rId3" Type="http://schemas.openxmlformats.org/officeDocument/2006/relationships/image" Target="../media/image51.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4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2.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1"/>
          <p:cNvSpPr txBox="1"/>
          <p:nvPr>
            <p:ph type="ctrTitle"/>
          </p:nvPr>
        </p:nvSpPr>
        <p:spPr>
          <a:xfrm>
            <a:off x="8051538" y="909505"/>
            <a:ext cx="3657000" cy="3082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Verdana"/>
              <a:buNone/>
            </a:pPr>
            <a:r>
              <a:t/>
            </a:r>
            <a:endParaRPr/>
          </a:p>
          <a:p>
            <a:pPr indent="0" lvl="0" marL="0" rtl="0" algn="l">
              <a:lnSpc>
                <a:spcPct val="90000"/>
              </a:lnSpc>
              <a:spcBef>
                <a:spcPts val="0"/>
              </a:spcBef>
              <a:spcAft>
                <a:spcPts val="0"/>
              </a:spcAft>
              <a:buClr>
                <a:schemeClr val="dk1"/>
              </a:buClr>
              <a:buSzPts val="4000"/>
              <a:buFont typeface="Verdana"/>
              <a:buNone/>
            </a:pPr>
            <a:r>
              <a:t/>
            </a:r>
            <a:endParaRPr sz="3600"/>
          </a:p>
        </p:txBody>
      </p:sp>
      <p:sp>
        <p:nvSpPr>
          <p:cNvPr id="224" name="Google Shape;224;p1"/>
          <p:cNvSpPr txBox="1"/>
          <p:nvPr>
            <p:ph idx="4294967295" type="ctrTitle"/>
          </p:nvPr>
        </p:nvSpPr>
        <p:spPr>
          <a:xfrm>
            <a:off x="7488788" y="1068530"/>
            <a:ext cx="3657000" cy="3082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4000"/>
              <a:buFont typeface="Verdana"/>
              <a:buNone/>
            </a:pPr>
            <a:r>
              <a:rPr b="1" i="0" lang="en-US" sz="5400" u="none" cap="none" strike="noStrike">
                <a:solidFill>
                  <a:schemeClr val="dk1"/>
                </a:solidFill>
                <a:latin typeface="Verdana"/>
                <a:ea typeface="Verdana"/>
                <a:cs typeface="Verdana"/>
                <a:sym typeface="Verdana"/>
              </a:rPr>
              <a:t>Public Meeting </a:t>
            </a:r>
            <a:endParaRPr b="1" i="0" sz="5400" u="none" cap="none" strike="noStrike">
              <a:solidFill>
                <a:schemeClr val="dk1"/>
              </a:solidFill>
              <a:latin typeface="Verdana"/>
              <a:ea typeface="Verdana"/>
              <a:cs typeface="Verdana"/>
              <a:sym typeface="Verdana"/>
            </a:endParaRPr>
          </a:p>
          <a:p>
            <a:pPr indent="0" lvl="0" marL="0" marR="0" rtl="0" algn="l">
              <a:lnSpc>
                <a:spcPct val="90000"/>
              </a:lnSpc>
              <a:spcBef>
                <a:spcPts val="0"/>
              </a:spcBef>
              <a:spcAft>
                <a:spcPts val="0"/>
              </a:spcAft>
              <a:buClr>
                <a:schemeClr val="dk1"/>
              </a:buClr>
              <a:buSzPts val="4000"/>
              <a:buFont typeface="Verdana"/>
              <a:buNone/>
            </a:pPr>
            <a:r>
              <a:t/>
            </a:r>
            <a:endParaRPr b="1" i="0" sz="3600" u="none" cap="none" strike="noStrike">
              <a:solidFill>
                <a:schemeClr val="dk1"/>
              </a:solidFill>
              <a:latin typeface="Verdana"/>
              <a:ea typeface="Verdana"/>
              <a:cs typeface="Verdana"/>
              <a:sym typeface="Verdana"/>
            </a:endParaRPr>
          </a:p>
          <a:p>
            <a:pPr indent="0" lvl="0" marL="0" marR="0" rtl="0" algn="l">
              <a:lnSpc>
                <a:spcPct val="90000"/>
              </a:lnSpc>
              <a:spcBef>
                <a:spcPts val="0"/>
              </a:spcBef>
              <a:spcAft>
                <a:spcPts val="0"/>
              </a:spcAft>
              <a:buClr>
                <a:schemeClr val="dk1"/>
              </a:buClr>
              <a:buSzPts val="4000"/>
              <a:buFont typeface="Verdana"/>
              <a:buNone/>
            </a:pPr>
            <a:r>
              <a:rPr lang="en-US"/>
              <a:t>December 6</a:t>
            </a:r>
            <a:r>
              <a:rPr b="1" i="0" lang="en-US" sz="3600" u="none" cap="none" strike="noStrike">
                <a:solidFill>
                  <a:schemeClr val="dk1"/>
                </a:solidFill>
                <a:latin typeface="Verdana"/>
                <a:ea typeface="Verdana"/>
                <a:cs typeface="Verdana"/>
                <a:sym typeface="Verdana"/>
              </a:rPr>
              <a:t>, 2024</a:t>
            </a:r>
            <a:endParaRPr b="1" i="0" sz="3600" u="none" cap="none" strike="noStrike">
              <a:solidFill>
                <a:schemeClr val="dk1"/>
              </a:solidFill>
              <a:latin typeface="Verdana"/>
              <a:ea typeface="Verdana"/>
              <a:cs typeface="Verdana"/>
              <a:sym typeface="Verdana"/>
            </a:endParaRPr>
          </a:p>
        </p:txBody>
      </p:sp>
      <p:sp>
        <p:nvSpPr>
          <p:cNvPr id="225" name="Google Shape;225;p1"/>
          <p:cNvSpPr/>
          <p:nvPr/>
        </p:nvSpPr>
        <p:spPr>
          <a:xfrm>
            <a:off x="9592725" y="5236250"/>
            <a:ext cx="720600" cy="9009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Verdana"/>
              <a:ea typeface="Verdana"/>
              <a:cs typeface="Verdana"/>
              <a:sym typeface="Verdana"/>
            </a:endParaRPr>
          </a:p>
        </p:txBody>
      </p:sp>
      <p:pic>
        <p:nvPicPr>
          <p:cNvPr id="226" name="Google Shape;226;p1"/>
          <p:cNvPicPr preferRelativeResize="0"/>
          <p:nvPr/>
        </p:nvPicPr>
        <p:blipFill>
          <a:blip r:embed="rId3">
            <a:alphaModFix/>
          </a:blip>
          <a:stretch>
            <a:fillRect/>
          </a:stretch>
        </p:blipFill>
        <p:spPr>
          <a:xfrm>
            <a:off x="9635125" y="5448250"/>
            <a:ext cx="598200" cy="601751"/>
          </a:xfrm>
          <a:prstGeom prst="rect">
            <a:avLst/>
          </a:prstGeom>
          <a:noFill/>
          <a:ln>
            <a:noFill/>
          </a:ln>
        </p:spPr>
      </p:pic>
      <p:pic>
        <p:nvPicPr>
          <p:cNvPr id="227" name="Google Shape;227;p1"/>
          <p:cNvPicPr preferRelativeResize="0"/>
          <p:nvPr/>
        </p:nvPicPr>
        <p:blipFill>
          <a:blip r:embed="rId4">
            <a:alphaModFix/>
          </a:blip>
          <a:stretch>
            <a:fillRect/>
          </a:stretch>
        </p:blipFill>
        <p:spPr>
          <a:xfrm>
            <a:off x="930350" y="758975"/>
            <a:ext cx="5378176" cy="537817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g31990f2abb3_8_18"/>
          <p:cNvSpPr txBox="1"/>
          <p:nvPr/>
        </p:nvSpPr>
        <p:spPr>
          <a:xfrm>
            <a:off x="1772175" y="864275"/>
            <a:ext cx="8704500" cy="6168900"/>
          </a:xfrm>
          <a:prstGeom prst="rect">
            <a:avLst/>
          </a:prstGeom>
          <a:noFill/>
          <a:ln>
            <a:noFill/>
          </a:ln>
        </p:spPr>
        <p:txBody>
          <a:bodyPr anchorCtr="0" anchor="t" bIns="91425" lIns="91425" spcFirstLastPara="1" rIns="91425" wrap="square" tIns="91425">
            <a:spAutoFit/>
          </a:bodyPr>
          <a:lstStyle/>
          <a:p>
            <a:pPr indent="0" lvl="0" marL="0" rtl="0" algn="l">
              <a:lnSpc>
                <a:spcPct val="123846"/>
              </a:lnSpc>
              <a:spcBef>
                <a:spcPts val="1400"/>
              </a:spcBef>
              <a:spcAft>
                <a:spcPts val="0"/>
              </a:spcAft>
              <a:buNone/>
            </a:pPr>
            <a:r>
              <a:rPr b="1" lang="en-US" sz="2700">
                <a:solidFill>
                  <a:srgbClr val="77206D"/>
                </a:solidFill>
              </a:rPr>
              <a:t>Short Term</a:t>
            </a:r>
            <a:endParaRPr b="1" sz="2700">
              <a:solidFill>
                <a:srgbClr val="77206D"/>
              </a:solidFill>
            </a:endParaRPr>
          </a:p>
          <a:p>
            <a:pPr indent="-330200" lvl="0" marL="457200" rtl="0" algn="l">
              <a:lnSpc>
                <a:spcPct val="100000"/>
              </a:lnSpc>
              <a:spcBef>
                <a:spcPts val="400"/>
              </a:spcBef>
              <a:spcAft>
                <a:spcPts val="0"/>
              </a:spcAft>
              <a:buClr>
                <a:schemeClr val="dk1"/>
              </a:buClr>
              <a:buSzPts val="1600"/>
              <a:buAutoNum type="arabicPeriod"/>
            </a:pPr>
            <a:r>
              <a:rPr b="1" lang="en-US" sz="1600">
                <a:solidFill>
                  <a:schemeClr val="dk1"/>
                </a:solidFill>
              </a:rPr>
              <a:t>Goal</a:t>
            </a:r>
            <a:r>
              <a:rPr lang="en-US" sz="1600">
                <a:solidFill>
                  <a:schemeClr val="dk1"/>
                </a:solidFill>
              </a:rPr>
              <a:t>: Ensure that all CEC public facing material is accessible to diverse communities through meeting Local Law 30 and plain language requirements</a:t>
            </a:r>
            <a:endParaRPr sz="1600">
              <a:solidFill>
                <a:schemeClr val="dk1"/>
              </a:solidFill>
            </a:endParaRPr>
          </a:p>
          <a:p>
            <a:pPr indent="-330200" lvl="1" marL="914400" rtl="0" algn="l">
              <a:lnSpc>
                <a:spcPct val="100000"/>
              </a:lnSpc>
              <a:spcBef>
                <a:spcPts val="0"/>
              </a:spcBef>
              <a:spcAft>
                <a:spcPts val="0"/>
              </a:spcAft>
              <a:buClr>
                <a:schemeClr val="dk1"/>
              </a:buClr>
              <a:buSzPts val="1600"/>
              <a:buAutoNum type="arabicPeriod"/>
            </a:pPr>
            <a:r>
              <a:rPr b="1" lang="en-US" sz="1600">
                <a:solidFill>
                  <a:schemeClr val="dk1"/>
                </a:solidFill>
              </a:rPr>
              <a:t>Outcome</a:t>
            </a:r>
            <a:r>
              <a:rPr lang="en-US" sz="1600">
                <a:solidFill>
                  <a:schemeClr val="dk1"/>
                </a:solidFill>
              </a:rPr>
              <a:t>: By 2026, 100% of our information assets are available in all Local Law 30 languages.</a:t>
            </a:r>
            <a:endParaRPr sz="1600">
              <a:solidFill>
                <a:schemeClr val="dk1"/>
              </a:solidFill>
            </a:endParaRPr>
          </a:p>
          <a:p>
            <a:pPr indent="-330200" lvl="1" marL="914400" rtl="0" algn="l">
              <a:lnSpc>
                <a:spcPct val="100000"/>
              </a:lnSpc>
              <a:spcBef>
                <a:spcPts val="0"/>
              </a:spcBef>
              <a:spcAft>
                <a:spcPts val="0"/>
              </a:spcAft>
              <a:buClr>
                <a:schemeClr val="dk1"/>
              </a:buClr>
              <a:buSzPts val="1600"/>
              <a:buAutoNum type="arabicPeriod"/>
            </a:pPr>
            <a:r>
              <a:rPr b="1" lang="en-US" sz="1600">
                <a:solidFill>
                  <a:schemeClr val="dk1"/>
                </a:solidFill>
              </a:rPr>
              <a:t>Strategies</a:t>
            </a:r>
            <a:r>
              <a:rPr lang="en-US" sz="1600">
                <a:solidFill>
                  <a:schemeClr val="dk1"/>
                </a:solidFill>
              </a:rPr>
              <a:t>:</a:t>
            </a:r>
            <a:endParaRPr sz="1600">
              <a:solidFill>
                <a:schemeClr val="dk1"/>
              </a:solidFill>
            </a:endParaRPr>
          </a:p>
          <a:p>
            <a:pPr indent="0" lvl="0" marL="1371600" rtl="0" algn="l">
              <a:lnSpc>
                <a:spcPct val="100000"/>
              </a:lnSpc>
              <a:spcBef>
                <a:spcPts val="0"/>
              </a:spcBef>
              <a:spcAft>
                <a:spcPts val="0"/>
              </a:spcAft>
              <a:buNone/>
            </a:pPr>
            <a:r>
              <a:rPr lang="en-US" sz="1600">
                <a:solidFill>
                  <a:schemeClr val="dk1"/>
                </a:solidFill>
              </a:rPr>
              <a:t>·</a:t>
            </a:r>
            <a:r>
              <a:rPr lang="en-US" sz="1600">
                <a:solidFill>
                  <a:schemeClr val="dk1"/>
                </a:solidFill>
                <a:latin typeface="Times New Roman"/>
                <a:ea typeface="Times New Roman"/>
                <a:cs typeface="Times New Roman"/>
                <a:sym typeface="Times New Roman"/>
              </a:rPr>
              <a:t>      </a:t>
            </a:r>
            <a:r>
              <a:rPr lang="en-US" sz="1600">
                <a:solidFill>
                  <a:schemeClr val="dk1"/>
                </a:solidFill>
              </a:rPr>
              <a:t>Collaborate with programmatic teams to compile an inventory of information assets and determine workflow for remaining translation</a:t>
            </a:r>
            <a:endParaRPr sz="1600">
              <a:solidFill>
                <a:schemeClr val="dk1"/>
              </a:solidFill>
            </a:endParaRPr>
          </a:p>
          <a:p>
            <a:pPr indent="0" lvl="0" marL="1371600" rtl="0" algn="l">
              <a:lnSpc>
                <a:spcPct val="100000"/>
              </a:lnSpc>
              <a:spcBef>
                <a:spcPts val="0"/>
              </a:spcBef>
              <a:spcAft>
                <a:spcPts val="0"/>
              </a:spcAft>
              <a:buNone/>
            </a:pPr>
            <a:r>
              <a:rPr lang="en-US" sz="1600">
                <a:solidFill>
                  <a:schemeClr val="dk1"/>
                </a:solidFill>
              </a:rPr>
              <a:t>·</a:t>
            </a:r>
            <a:r>
              <a:rPr lang="en-US" sz="1600">
                <a:solidFill>
                  <a:schemeClr val="dk1"/>
                </a:solidFill>
                <a:latin typeface="Times New Roman"/>
                <a:ea typeface="Times New Roman"/>
                <a:cs typeface="Times New Roman"/>
                <a:sym typeface="Times New Roman"/>
              </a:rPr>
              <a:t>      </a:t>
            </a:r>
            <a:r>
              <a:rPr lang="en-US" sz="1600">
                <a:solidFill>
                  <a:schemeClr val="dk1"/>
                </a:solidFill>
              </a:rPr>
              <a:t>Develop rubrics to assess the accessibility, clarity, and cultural competence of our public facing asset</a:t>
            </a:r>
            <a:endParaRPr sz="1600">
              <a:solidFill>
                <a:schemeClr val="dk1"/>
              </a:solidFill>
            </a:endParaRPr>
          </a:p>
          <a:p>
            <a:pPr indent="0" lvl="0" marL="1371600" rtl="0" algn="l">
              <a:lnSpc>
                <a:spcPct val="100000"/>
              </a:lnSpc>
              <a:spcBef>
                <a:spcPts val="0"/>
              </a:spcBef>
              <a:spcAft>
                <a:spcPts val="0"/>
              </a:spcAft>
              <a:buNone/>
            </a:pPr>
            <a:r>
              <a:rPr lang="en-US" sz="1600">
                <a:solidFill>
                  <a:schemeClr val="dk1"/>
                </a:solidFill>
              </a:rPr>
              <a:t>·</a:t>
            </a:r>
            <a:r>
              <a:rPr lang="en-US" sz="1600">
                <a:solidFill>
                  <a:schemeClr val="dk1"/>
                </a:solidFill>
                <a:latin typeface="Times New Roman"/>
                <a:ea typeface="Times New Roman"/>
                <a:cs typeface="Times New Roman"/>
                <a:sym typeface="Times New Roman"/>
              </a:rPr>
              <a:t>      </a:t>
            </a:r>
            <a:r>
              <a:rPr lang="en-US" sz="1600">
                <a:solidFill>
                  <a:schemeClr val="dk1"/>
                </a:solidFill>
              </a:rPr>
              <a:t>Leverage Language Advisory Committee (LAC) to ensure translations are culturally competent</a:t>
            </a:r>
            <a:endParaRPr sz="1600">
              <a:solidFill>
                <a:schemeClr val="dk1"/>
              </a:solidFill>
            </a:endParaRPr>
          </a:p>
          <a:p>
            <a:pPr indent="0" lvl="0" marL="0" rtl="0" algn="l">
              <a:lnSpc>
                <a:spcPct val="100000"/>
              </a:lnSpc>
              <a:spcBef>
                <a:spcPts val="0"/>
              </a:spcBef>
              <a:spcAft>
                <a:spcPts val="0"/>
              </a:spcAft>
              <a:buNone/>
            </a:pPr>
            <a:r>
              <a:t/>
            </a:r>
            <a:endParaRPr sz="1600">
              <a:solidFill>
                <a:schemeClr val="dk1"/>
              </a:solidFill>
            </a:endParaRPr>
          </a:p>
          <a:p>
            <a:pPr indent="0" lvl="0" marL="457200" rtl="0" algn="l">
              <a:lnSpc>
                <a:spcPct val="100000"/>
              </a:lnSpc>
              <a:spcBef>
                <a:spcPts val="0"/>
              </a:spcBef>
              <a:spcAft>
                <a:spcPts val="0"/>
              </a:spcAft>
              <a:buNone/>
            </a:pPr>
            <a:r>
              <a:rPr b="1" lang="en-US" sz="1600">
                <a:solidFill>
                  <a:schemeClr val="dk1"/>
                </a:solidFill>
              </a:rPr>
              <a:t>Goal: </a:t>
            </a:r>
            <a:r>
              <a:rPr lang="en-US" sz="1600">
                <a:solidFill>
                  <a:schemeClr val="dk1"/>
                </a:solidFill>
              </a:rPr>
              <a:t>Develop culturally competent communication and outreach strategies that leverage the arts to engage New Yorkers of diverse backgrounds</a:t>
            </a:r>
            <a:endParaRPr sz="1600">
              <a:solidFill>
                <a:schemeClr val="dk1"/>
              </a:solidFill>
            </a:endParaRPr>
          </a:p>
          <a:p>
            <a:pPr indent="-330200" lvl="1" marL="914400" rtl="0" algn="l">
              <a:lnSpc>
                <a:spcPct val="100000"/>
              </a:lnSpc>
              <a:spcBef>
                <a:spcPts val="0"/>
              </a:spcBef>
              <a:spcAft>
                <a:spcPts val="0"/>
              </a:spcAft>
              <a:buClr>
                <a:schemeClr val="dk1"/>
              </a:buClr>
              <a:buSzPts val="1600"/>
              <a:buAutoNum type="arabicPeriod"/>
            </a:pPr>
            <a:r>
              <a:rPr b="1" lang="en-US" sz="1600">
                <a:solidFill>
                  <a:schemeClr val="dk1"/>
                </a:solidFill>
              </a:rPr>
              <a:t>Outcome</a:t>
            </a:r>
            <a:r>
              <a:rPr lang="en-US" sz="1600">
                <a:solidFill>
                  <a:schemeClr val="dk1"/>
                </a:solidFill>
              </a:rPr>
              <a:t>: By 2026, 100% of artistic and communication strategies pass a rubric assessing accessibility and cultural competence.</a:t>
            </a:r>
            <a:endParaRPr sz="1600">
              <a:solidFill>
                <a:schemeClr val="dk1"/>
              </a:solidFill>
            </a:endParaRPr>
          </a:p>
          <a:p>
            <a:pPr indent="-330200" lvl="1" marL="914400" rtl="0" algn="l">
              <a:lnSpc>
                <a:spcPct val="100000"/>
              </a:lnSpc>
              <a:spcBef>
                <a:spcPts val="0"/>
              </a:spcBef>
              <a:spcAft>
                <a:spcPts val="0"/>
              </a:spcAft>
              <a:buClr>
                <a:schemeClr val="dk1"/>
              </a:buClr>
              <a:buSzPts val="1600"/>
              <a:buAutoNum type="arabicPeriod"/>
            </a:pPr>
            <a:r>
              <a:rPr b="1" lang="en-US" sz="1600">
                <a:solidFill>
                  <a:schemeClr val="dk1"/>
                </a:solidFill>
              </a:rPr>
              <a:t>Strategies</a:t>
            </a:r>
            <a:r>
              <a:rPr lang="en-US" sz="1600">
                <a:solidFill>
                  <a:schemeClr val="dk1"/>
                </a:solidFill>
              </a:rPr>
              <a:t>:</a:t>
            </a:r>
            <a:endParaRPr sz="1600">
              <a:solidFill>
                <a:schemeClr val="dk1"/>
              </a:solidFill>
            </a:endParaRPr>
          </a:p>
          <a:p>
            <a:pPr indent="0" lvl="0" marL="1371600" rtl="0" algn="l">
              <a:lnSpc>
                <a:spcPct val="100000"/>
              </a:lnSpc>
              <a:spcBef>
                <a:spcPts val="0"/>
              </a:spcBef>
              <a:spcAft>
                <a:spcPts val="0"/>
              </a:spcAft>
              <a:buNone/>
            </a:pPr>
            <a:r>
              <a:rPr lang="en-US" sz="1600">
                <a:solidFill>
                  <a:schemeClr val="dk1"/>
                </a:solidFill>
              </a:rPr>
              <a:t>·</a:t>
            </a:r>
            <a:r>
              <a:rPr lang="en-US" sz="1600">
                <a:solidFill>
                  <a:schemeClr val="dk1"/>
                </a:solidFill>
                <a:latin typeface="Times New Roman"/>
                <a:ea typeface="Times New Roman"/>
                <a:cs typeface="Times New Roman"/>
                <a:sym typeface="Times New Roman"/>
              </a:rPr>
              <a:t>      </a:t>
            </a:r>
            <a:r>
              <a:rPr lang="en-US" sz="1600">
                <a:solidFill>
                  <a:schemeClr val="dk1"/>
                </a:solidFill>
              </a:rPr>
              <a:t>Develop rubrics to assess the cultural competency of our communication and artistic strategies</a:t>
            </a:r>
            <a:endParaRPr sz="1600">
              <a:solidFill>
                <a:schemeClr val="dk1"/>
              </a:solidFill>
            </a:endParaRPr>
          </a:p>
          <a:p>
            <a:pPr indent="0" lvl="0" marL="1371600" rtl="0" algn="l">
              <a:lnSpc>
                <a:spcPct val="100000"/>
              </a:lnSpc>
              <a:spcBef>
                <a:spcPts val="0"/>
              </a:spcBef>
              <a:spcAft>
                <a:spcPts val="0"/>
              </a:spcAft>
              <a:buNone/>
            </a:pPr>
            <a:r>
              <a:rPr lang="en-US" sz="1600">
                <a:solidFill>
                  <a:schemeClr val="dk1"/>
                </a:solidFill>
              </a:rPr>
              <a:t>·</a:t>
            </a:r>
            <a:r>
              <a:rPr lang="en-US" sz="1600">
                <a:solidFill>
                  <a:schemeClr val="dk1"/>
                </a:solidFill>
                <a:latin typeface="Times New Roman"/>
                <a:ea typeface="Times New Roman"/>
                <a:cs typeface="Times New Roman"/>
                <a:sym typeface="Times New Roman"/>
              </a:rPr>
              <a:t>      </a:t>
            </a:r>
            <a:r>
              <a:rPr lang="en-US" sz="1600">
                <a:solidFill>
                  <a:schemeClr val="dk1"/>
                </a:solidFill>
              </a:rPr>
              <a:t>Collaborate with arts and culture organizations to increase New Yorker engagement with The People’s Money process</a:t>
            </a:r>
            <a:endParaRPr sz="1600">
              <a:solidFill>
                <a:schemeClr val="dk1"/>
              </a:solidFill>
            </a:endParaRPr>
          </a:p>
          <a:p>
            <a:pPr indent="0" lvl="0" marL="0" rtl="0" algn="l">
              <a:lnSpc>
                <a:spcPct val="115000"/>
              </a:lnSpc>
              <a:spcBef>
                <a:spcPts val="0"/>
              </a:spcBef>
              <a:spcAft>
                <a:spcPts val="0"/>
              </a:spcAft>
              <a:buNone/>
            </a:pPr>
            <a:r>
              <a:t/>
            </a:r>
            <a:endParaRPr sz="1600">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g31990f2abb3_8_23"/>
          <p:cNvSpPr txBox="1"/>
          <p:nvPr/>
        </p:nvSpPr>
        <p:spPr>
          <a:xfrm>
            <a:off x="1782650" y="861400"/>
            <a:ext cx="9238500" cy="5922600"/>
          </a:xfrm>
          <a:prstGeom prst="rect">
            <a:avLst/>
          </a:prstGeom>
          <a:noFill/>
          <a:ln>
            <a:noFill/>
          </a:ln>
        </p:spPr>
        <p:txBody>
          <a:bodyPr anchorCtr="0" anchor="t" bIns="91425" lIns="91425" spcFirstLastPara="1" rIns="91425" wrap="square" tIns="91425">
            <a:spAutoFit/>
          </a:bodyPr>
          <a:lstStyle/>
          <a:p>
            <a:pPr indent="0" lvl="0" marL="0" rtl="0" algn="l">
              <a:lnSpc>
                <a:spcPct val="123846"/>
              </a:lnSpc>
              <a:spcBef>
                <a:spcPts val="800"/>
              </a:spcBef>
              <a:spcAft>
                <a:spcPts val="0"/>
              </a:spcAft>
              <a:buNone/>
            </a:pPr>
            <a:r>
              <a:rPr b="1" lang="en-US" sz="2700">
                <a:solidFill>
                  <a:srgbClr val="77206D"/>
                </a:solidFill>
              </a:rPr>
              <a:t>Medium Term</a:t>
            </a:r>
            <a:endParaRPr b="1" sz="2700">
              <a:solidFill>
                <a:srgbClr val="77206D"/>
              </a:solidFill>
            </a:endParaRPr>
          </a:p>
          <a:p>
            <a:pPr indent="-330200" lvl="0" marL="457200" rtl="0" algn="l">
              <a:lnSpc>
                <a:spcPct val="100000"/>
              </a:lnSpc>
              <a:spcBef>
                <a:spcPts val="400"/>
              </a:spcBef>
              <a:spcAft>
                <a:spcPts val="0"/>
              </a:spcAft>
              <a:buClr>
                <a:schemeClr val="dk1"/>
              </a:buClr>
              <a:buSzPts val="1600"/>
              <a:buAutoNum type="arabicPeriod"/>
            </a:pPr>
            <a:r>
              <a:rPr b="1" lang="en-US" sz="1600">
                <a:solidFill>
                  <a:schemeClr val="dk1"/>
                </a:solidFill>
              </a:rPr>
              <a:t>Goal</a:t>
            </a:r>
            <a:r>
              <a:rPr lang="en-US" sz="1600">
                <a:solidFill>
                  <a:schemeClr val="dk1"/>
                </a:solidFill>
              </a:rPr>
              <a:t>: Develop disaggregated data pipelines for all programmatic work so that we can determine how we reach diverse communities and identify any potential disparities</a:t>
            </a:r>
            <a:endParaRPr sz="1600">
              <a:solidFill>
                <a:schemeClr val="dk1"/>
              </a:solidFill>
            </a:endParaRPr>
          </a:p>
          <a:p>
            <a:pPr indent="-330200" lvl="1" marL="914400" rtl="0" algn="l">
              <a:lnSpc>
                <a:spcPct val="100000"/>
              </a:lnSpc>
              <a:spcBef>
                <a:spcPts val="0"/>
              </a:spcBef>
              <a:spcAft>
                <a:spcPts val="0"/>
              </a:spcAft>
              <a:buClr>
                <a:schemeClr val="dk1"/>
              </a:buClr>
              <a:buSzPts val="1600"/>
              <a:buAutoNum type="arabicPeriod"/>
            </a:pPr>
            <a:r>
              <a:rPr b="1" lang="en-US" sz="1600">
                <a:solidFill>
                  <a:schemeClr val="dk1"/>
                </a:solidFill>
              </a:rPr>
              <a:t>Outcome</a:t>
            </a:r>
            <a:r>
              <a:rPr lang="en-US" sz="1600">
                <a:solidFill>
                  <a:schemeClr val="dk1"/>
                </a:solidFill>
              </a:rPr>
              <a:t>: By 2028, 100% of program lanes have data analytics dashboards created and integrated. </a:t>
            </a:r>
            <a:endParaRPr sz="1600">
              <a:solidFill>
                <a:schemeClr val="dk1"/>
              </a:solidFill>
            </a:endParaRPr>
          </a:p>
          <a:p>
            <a:pPr indent="-330200" lvl="1" marL="914400" rtl="0" algn="l">
              <a:lnSpc>
                <a:spcPct val="100000"/>
              </a:lnSpc>
              <a:spcBef>
                <a:spcPts val="0"/>
              </a:spcBef>
              <a:spcAft>
                <a:spcPts val="0"/>
              </a:spcAft>
              <a:buClr>
                <a:schemeClr val="dk1"/>
              </a:buClr>
              <a:buSzPts val="1600"/>
              <a:buAutoNum type="arabicPeriod"/>
            </a:pPr>
            <a:r>
              <a:rPr b="1" lang="en-US" sz="1600">
                <a:solidFill>
                  <a:schemeClr val="dk1"/>
                </a:solidFill>
              </a:rPr>
              <a:t>Strategies</a:t>
            </a:r>
            <a:r>
              <a:rPr lang="en-US" sz="1600">
                <a:solidFill>
                  <a:schemeClr val="dk1"/>
                </a:solidFill>
              </a:rPr>
              <a:t>:</a:t>
            </a:r>
            <a:endParaRPr sz="1600">
              <a:solidFill>
                <a:schemeClr val="dk1"/>
              </a:solidFill>
            </a:endParaRPr>
          </a:p>
          <a:p>
            <a:pPr indent="0" lvl="0" marL="1371600" rtl="0" algn="l">
              <a:lnSpc>
                <a:spcPct val="100000"/>
              </a:lnSpc>
              <a:spcBef>
                <a:spcPts val="0"/>
              </a:spcBef>
              <a:spcAft>
                <a:spcPts val="0"/>
              </a:spcAft>
              <a:buNone/>
            </a:pPr>
            <a:r>
              <a:rPr lang="en-US" sz="1600">
                <a:solidFill>
                  <a:schemeClr val="dk1"/>
                </a:solidFill>
              </a:rPr>
              <a:t>·</a:t>
            </a:r>
            <a:r>
              <a:rPr lang="en-US" sz="1600">
                <a:solidFill>
                  <a:schemeClr val="dk1"/>
                </a:solidFill>
                <a:latin typeface="Times New Roman"/>
                <a:ea typeface="Times New Roman"/>
                <a:cs typeface="Times New Roman"/>
                <a:sym typeface="Times New Roman"/>
              </a:rPr>
              <a:t>      </a:t>
            </a:r>
            <a:r>
              <a:rPr lang="en-US" sz="1600">
                <a:solidFill>
                  <a:schemeClr val="dk1"/>
                </a:solidFill>
              </a:rPr>
              <a:t>Collaborate with programmatic teams to develop data collection tools and strategies to measure how we are reaching diverse communities</a:t>
            </a:r>
            <a:endParaRPr sz="1600">
              <a:solidFill>
                <a:schemeClr val="dk1"/>
              </a:solidFill>
            </a:endParaRPr>
          </a:p>
          <a:p>
            <a:pPr indent="0" lvl="0" marL="1371600" rtl="0" algn="l">
              <a:lnSpc>
                <a:spcPct val="100000"/>
              </a:lnSpc>
              <a:spcBef>
                <a:spcPts val="0"/>
              </a:spcBef>
              <a:spcAft>
                <a:spcPts val="0"/>
              </a:spcAft>
              <a:buNone/>
            </a:pPr>
            <a:r>
              <a:rPr lang="en-US" sz="1600">
                <a:solidFill>
                  <a:schemeClr val="dk1"/>
                </a:solidFill>
              </a:rPr>
              <a:t> </a:t>
            </a:r>
            <a:endParaRPr sz="1600">
              <a:solidFill>
                <a:schemeClr val="dk1"/>
              </a:solidFill>
            </a:endParaRPr>
          </a:p>
          <a:p>
            <a:pPr indent="-330200" lvl="0" marL="457200" rtl="0" algn="l">
              <a:lnSpc>
                <a:spcPct val="100000"/>
              </a:lnSpc>
              <a:spcBef>
                <a:spcPts val="0"/>
              </a:spcBef>
              <a:spcAft>
                <a:spcPts val="0"/>
              </a:spcAft>
              <a:buClr>
                <a:schemeClr val="dk1"/>
              </a:buClr>
              <a:buSzPts val="1600"/>
              <a:buAutoNum type="arabicPeriod" startAt="2"/>
            </a:pPr>
            <a:r>
              <a:rPr b="1" lang="en-US" sz="1600">
                <a:solidFill>
                  <a:schemeClr val="dk1"/>
                </a:solidFill>
              </a:rPr>
              <a:t>Goal</a:t>
            </a:r>
            <a:r>
              <a:rPr lang="en-US" sz="1600">
                <a:solidFill>
                  <a:schemeClr val="dk1"/>
                </a:solidFill>
              </a:rPr>
              <a:t>: Increase the technical capacity of Community Board members to carry out their duties to reduce poverty, discrimination, and inequality</a:t>
            </a:r>
            <a:endParaRPr sz="1600">
              <a:solidFill>
                <a:schemeClr val="dk1"/>
              </a:solidFill>
            </a:endParaRPr>
          </a:p>
          <a:p>
            <a:pPr indent="-330200" lvl="1" marL="914400" rtl="0" algn="l">
              <a:lnSpc>
                <a:spcPct val="100000"/>
              </a:lnSpc>
              <a:spcBef>
                <a:spcPts val="0"/>
              </a:spcBef>
              <a:spcAft>
                <a:spcPts val="0"/>
              </a:spcAft>
              <a:buClr>
                <a:schemeClr val="dk1"/>
              </a:buClr>
              <a:buSzPts val="1600"/>
              <a:buAutoNum type="arabicPeriod"/>
            </a:pPr>
            <a:r>
              <a:rPr b="1" lang="en-US" sz="1600">
                <a:solidFill>
                  <a:schemeClr val="dk1"/>
                </a:solidFill>
              </a:rPr>
              <a:t>Outcome</a:t>
            </a:r>
            <a:r>
              <a:rPr lang="en-US" sz="1600">
                <a:solidFill>
                  <a:schemeClr val="dk1"/>
                </a:solidFill>
              </a:rPr>
              <a:t>: By 2028, ensure that at least 75% of Community Board members who received capacity building training report an increase in knowledge on equity, and particularly racial equity.</a:t>
            </a:r>
            <a:endParaRPr sz="1600">
              <a:solidFill>
                <a:schemeClr val="dk1"/>
              </a:solidFill>
            </a:endParaRPr>
          </a:p>
          <a:p>
            <a:pPr indent="-330200" lvl="1" marL="914400" rtl="0" algn="l">
              <a:lnSpc>
                <a:spcPct val="100000"/>
              </a:lnSpc>
              <a:spcBef>
                <a:spcPts val="0"/>
              </a:spcBef>
              <a:spcAft>
                <a:spcPts val="0"/>
              </a:spcAft>
              <a:buClr>
                <a:schemeClr val="dk1"/>
              </a:buClr>
              <a:buSzPts val="1600"/>
              <a:buAutoNum type="arabicPeriod"/>
            </a:pPr>
            <a:r>
              <a:rPr b="1" lang="en-US" sz="1600">
                <a:solidFill>
                  <a:schemeClr val="dk1"/>
                </a:solidFill>
              </a:rPr>
              <a:t>Strategies</a:t>
            </a:r>
            <a:r>
              <a:rPr lang="en-US" sz="1600">
                <a:solidFill>
                  <a:schemeClr val="dk1"/>
                </a:solidFill>
              </a:rPr>
              <a:t>:</a:t>
            </a:r>
            <a:endParaRPr sz="1600">
              <a:solidFill>
                <a:schemeClr val="dk1"/>
              </a:solidFill>
            </a:endParaRPr>
          </a:p>
          <a:p>
            <a:pPr indent="0" lvl="0" marL="1371600" rtl="0" algn="l">
              <a:lnSpc>
                <a:spcPct val="100000"/>
              </a:lnSpc>
              <a:spcBef>
                <a:spcPts val="0"/>
              </a:spcBef>
              <a:spcAft>
                <a:spcPts val="0"/>
              </a:spcAft>
              <a:buNone/>
            </a:pPr>
            <a:r>
              <a:rPr lang="en-US" sz="1600">
                <a:solidFill>
                  <a:schemeClr val="dk1"/>
                </a:solidFill>
              </a:rPr>
              <a:t>·</a:t>
            </a:r>
            <a:r>
              <a:rPr lang="en-US" sz="1600">
                <a:solidFill>
                  <a:schemeClr val="dk1"/>
                </a:solidFill>
                <a:latin typeface="Times New Roman"/>
                <a:ea typeface="Times New Roman"/>
                <a:cs typeface="Times New Roman"/>
                <a:sym typeface="Times New Roman"/>
              </a:rPr>
              <a:t>      </a:t>
            </a:r>
            <a:r>
              <a:rPr lang="en-US" sz="1600">
                <a:solidFill>
                  <a:schemeClr val="dk1"/>
                </a:solidFill>
              </a:rPr>
              <a:t>Source and provide capacity building trainings on topics such as youth outreach, conflict resolution, fair and affordable housing, diversity and accessibility, the city’s budget, language access, parliamentary procedures, home ownership, harassment and discrimination, and the 2021 legislation on racial equity reports for rezoning</a:t>
            </a:r>
            <a:endParaRPr sz="1600">
              <a:solidFill>
                <a:schemeClr val="dk1"/>
              </a:solidFill>
            </a:endParaRPr>
          </a:p>
          <a:p>
            <a:pPr indent="0" lvl="0" marL="1371600" rtl="0" algn="l">
              <a:lnSpc>
                <a:spcPct val="100000"/>
              </a:lnSpc>
              <a:spcBef>
                <a:spcPts val="0"/>
              </a:spcBef>
              <a:spcAft>
                <a:spcPts val="0"/>
              </a:spcAft>
              <a:buNone/>
            </a:pPr>
            <a:r>
              <a:rPr lang="en-US" sz="1600">
                <a:solidFill>
                  <a:schemeClr val="dk1"/>
                </a:solidFill>
              </a:rPr>
              <a:t>·</a:t>
            </a:r>
            <a:r>
              <a:rPr lang="en-US" sz="1600">
                <a:solidFill>
                  <a:schemeClr val="dk1"/>
                </a:solidFill>
                <a:latin typeface="Times New Roman"/>
                <a:ea typeface="Times New Roman"/>
                <a:cs typeface="Times New Roman"/>
                <a:sym typeface="Times New Roman"/>
              </a:rPr>
              <a:t>      </a:t>
            </a:r>
            <a:r>
              <a:rPr lang="en-US" sz="1600">
                <a:solidFill>
                  <a:schemeClr val="dk1"/>
                </a:solidFill>
              </a:rPr>
              <a:t>Work to increase attendance and re-enrollment to workshops</a:t>
            </a:r>
            <a:endParaRPr sz="1600">
              <a:solidFill>
                <a:schemeClr val="dk1"/>
              </a:solidFill>
            </a:endParaRPr>
          </a:p>
          <a:p>
            <a:pPr indent="0" lvl="0" marL="1371600" rtl="0" algn="l">
              <a:lnSpc>
                <a:spcPct val="100000"/>
              </a:lnSpc>
              <a:spcBef>
                <a:spcPts val="0"/>
              </a:spcBef>
              <a:spcAft>
                <a:spcPts val="0"/>
              </a:spcAft>
              <a:buNone/>
            </a:pPr>
            <a:r>
              <a:rPr lang="en-US" sz="1600">
                <a:solidFill>
                  <a:schemeClr val="dk1"/>
                </a:solidFill>
              </a:rPr>
              <a:t>·</a:t>
            </a:r>
            <a:r>
              <a:rPr lang="en-US" sz="1600">
                <a:solidFill>
                  <a:schemeClr val="dk1"/>
                </a:solidFill>
                <a:latin typeface="Times New Roman"/>
                <a:ea typeface="Times New Roman"/>
                <a:cs typeface="Times New Roman"/>
                <a:sym typeface="Times New Roman"/>
              </a:rPr>
              <a:t>      </a:t>
            </a:r>
            <a:r>
              <a:rPr lang="en-US" sz="1600">
                <a:solidFill>
                  <a:schemeClr val="dk1"/>
                </a:solidFill>
              </a:rPr>
              <a:t>Create outreach strategies to target each community board by deploying CEC staff to attend at least one CB session a year</a:t>
            </a:r>
            <a:endParaRPr sz="1600">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g31990f2abb3_8_38"/>
          <p:cNvSpPr txBox="1"/>
          <p:nvPr/>
        </p:nvSpPr>
        <p:spPr>
          <a:xfrm>
            <a:off x="1887525" y="868850"/>
            <a:ext cx="8637000" cy="5922600"/>
          </a:xfrm>
          <a:prstGeom prst="rect">
            <a:avLst/>
          </a:prstGeom>
          <a:noFill/>
          <a:ln>
            <a:noFill/>
          </a:ln>
        </p:spPr>
        <p:txBody>
          <a:bodyPr anchorCtr="0" anchor="t" bIns="91425" lIns="91425" spcFirstLastPara="1" rIns="91425" wrap="square" tIns="91425">
            <a:spAutoFit/>
          </a:bodyPr>
          <a:lstStyle/>
          <a:p>
            <a:pPr indent="0" lvl="0" marL="0" rtl="0" algn="l">
              <a:lnSpc>
                <a:spcPct val="123846"/>
              </a:lnSpc>
              <a:spcBef>
                <a:spcPts val="800"/>
              </a:spcBef>
              <a:spcAft>
                <a:spcPts val="0"/>
              </a:spcAft>
              <a:buNone/>
            </a:pPr>
            <a:r>
              <a:rPr b="1" lang="en-US" sz="2700">
                <a:solidFill>
                  <a:srgbClr val="77206D"/>
                </a:solidFill>
              </a:rPr>
              <a:t>Medium Term</a:t>
            </a:r>
            <a:endParaRPr b="1" sz="2700">
              <a:solidFill>
                <a:srgbClr val="77206D"/>
              </a:solidFill>
            </a:endParaRPr>
          </a:p>
          <a:p>
            <a:pPr indent="-330200" lvl="0" marL="457200" rtl="0" algn="l">
              <a:lnSpc>
                <a:spcPct val="100000"/>
              </a:lnSpc>
              <a:spcBef>
                <a:spcPts val="400"/>
              </a:spcBef>
              <a:spcAft>
                <a:spcPts val="0"/>
              </a:spcAft>
              <a:buClr>
                <a:schemeClr val="dk1"/>
              </a:buClr>
              <a:buSzPts val="1600"/>
              <a:buAutoNum type="arabicPeriod" startAt="3"/>
            </a:pPr>
            <a:r>
              <a:rPr b="1" lang="en-US" sz="1600">
                <a:solidFill>
                  <a:schemeClr val="dk1"/>
                </a:solidFill>
              </a:rPr>
              <a:t>Goal</a:t>
            </a:r>
            <a:r>
              <a:rPr lang="en-US" sz="1600">
                <a:solidFill>
                  <a:schemeClr val="dk1"/>
                </a:solidFill>
              </a:rPr>
              <a:t>: Reduce language barriers for voters who need interpretation assistance in elections</a:t>
            </a:r>
            <a:endParaRPr sz="1600">
              <a:solidFill>
                <a:schemeClr val="dk1"/>
              </a:solidFill>
            </a:endParaRPr>
          </a:p>
          <a:p>
            <a:pPr indent="-330200" lvl="1" marL="914400" rtl="0" algn="l">
              <a:lnSpc>
                <a:spcPct val="100000"/>
              </a:lnSpc>
              <a:spcBef>
                <a:spcPts val="0"/>
              </a:spcBef>
              <a:spcAft>
                <a:spcPts val="0"/>
              </a:spcAft>
              <a:buClr>
                <a:schemeClr val="dk1"/>
              </a:buClr>
              <a:buSzPts val="1600"/>
              <a:buAutoNum type="arabicPeriod"/>
            </a:pPr>
            <a:r>
              <a:rPr b="1" lang="en-US" sz="1600">
                <a:solidFill>
                  <a:schemeClr val="dk1"/>
                </a:solidFill>
              </a:rPr>
              <a:t>Outcome</a:t>
            </a:r>
            <a:r>
              <a:rPr lang="en-US" sz="1600">
                <a:solidFill>
                  <a:schemeClr val="dk1"/>
                </a:solidFill>
              </a:rPr>
              <a:t>: By 2028, increase representation of New York voters who prefer interpreter assistance in poll sites.</a:t>
            </a:r>
            <a:endParaRPr sz="1600">
              <a:solidFill>
                <a:schemeClr val="dk1"/>
              </a:solidFill>
            </a:endParaRPr>
          </a:p>
          <a:p>
            <a:pPr indent="-330200" lvl="1" marL="914400" rtl="0" algn="l">
              <a:lnSpc>
                <a:spcPct val="100000"/>
              </a:lnSpc>
              <a:spcBef>
                <a:spcPts val="0"/>
              </a:spcBef>
              <a:spcAft>
                <a:spcPts val="0"/>
              </a:spcAft>
              <a:buClr>
                <a:schemeClr val="dk1"/>
              </a:buClr>
              <a:buSzPts val="1600"/>
              <a:buAutoNum type="arabicPeriod"/>
            </a:pPr>
            <a:r>
              <a:rPr b="1" lang="en-US" sz="1600">
                <a:solidFill>
                  <a:schemeClr val="dk1"/>
                </a:solidFill>
              </a:rPr>
              <a:t>Strategies</a:t>
            </a:r>
            <a:r>
              <a:rPr lang="en-US" sz="1600">
                <a:solidFill>
                  <a:schemeClr val="dk1"/>
                </a:solidFill>
              </a:rPr>
              <a:t>:</a:t>
            </a:r>
            <a:endParaRPr sz="1600">
              <a:solidFill>
                <a:schemeClr val="dk1"/>
              </a:solidFill>
            </a:endParaRPr>
          </a:p>
          <a:p>
            <a:pPr indent="0" lvl="0" marL="1371600" rtl="0" algn="l">
              <a:lnSpc>
                <a:spcPct val="100000"/>
              </a:lnSpc>
              <a:spcBef>
                <a:spcPts val="0"/>
              </a:spcBef>
              <a:spcAft>
                <a:spcPts val="0"/>
              </a:spcAft>
              <a:buNone/>
            </a:pPr>
            <a:r>
              <a:rPr lang="en-US" sz="1600">
                <a:solidFill>
                  <a:schemeClr val="dk1"/>
                </a:solidFill>
                <a:highlight>
                  <a:srgbClr val="FFFFFF"/>
                </a:highlight>
              </a:rPr>
              <a:t>·</a:t>
            </a:r>
            <a:r>
              <a:rPr lang="en-US" sz="1600">
                <a:solidFill>
                  <a:schemeClr val="dk1"/>
                </a:solidFill>
                <a:highlight>
                  <a:srgbClr val="FFFFFF"/>
                </a:highlight>
                <a:latin typeface="Times New Roman"/>
                <a:ea typeface="Times New Roman"/>
                <a:cs typeface="Times New Roman"/>
                <a:sym typeface="Times New Roman"/>
              </a:rPr>
              <a:t>      </a:t>
            </a:r>
            <a:r>
              <a:rPr lang="en-US" sz="1600">
                <a:solidFill>
                  <a:schemeClr val="dk1"/>
                </a:solidFill>
                <a:highlight>
                  <a:srgbClr val="FFFFFF"/>
                </a:highlight>
              </a:rPr>
              <a:t>Facilitate language forums to inform voters of their rights to language services, ability to bring interpreters to the poll site, and information on what’s on the ballot</a:t>
            </a:r>
            <a:endParaRPr sz="1600">
              <a:solidFill>
                <a:schemeClr val="dk1"/>
              </a:solidFill>
              <a:highlight>
                <a:srgbClr val="FFFFFF"/>
              </a:highlight>
            </a:endParaRPr>
          </a:p>
          <a:p>
            <a:pPr indent="0" lvl="0" marL="1371600" rtl="0" algn="l">
              <a:lnSpc>
                <a:spcPct val="100000"/>
              </a:lnSpc>
              <a:spcBef>
                <a:spcPts val="0"/>
              </a:spcBef>
              <a:spcAft>
                <a:spcPts val="0"/>
              </a:spcAft>
              <a:buNone/>
            </a:pPr>
            <a:r>
              <a:rPr lang="en-US" sz="1600">
                <a:solidFill>
                  <a:schemeClr val="dk1"/>
                </a:solidFill>
              </a:rPr>
              <a:t>·</a:t>
            </a:r>
            <a:r>
              <a:rPr lang="en-US" sz="1600">
                <a:solidFill>
                  <a:schemeClr val="dk1"/>
                </a:solidFill>
                <a:latin typeface="Times New Roman"/>
                <a:ea typeface="Times New Roman"/>
                <a:cs typeface="Times New Roman"/>
                <a:sym typeface="Times New Roman"/>
              </a:rPr>
              <a:t>      </a:t>
            </a:r>
            <a:r>
              <a:rPr lang="en-US" sz="1600">
                <a:solidFill>
                  <a:schemeClr val="dk1"/>
                </a:solidFill>
              </a:rPr>
              <a:t>To increase voter language accessibility in NYC poll sites by providing interpretation services</a:t>
            </a:r>
            <a:endParaRPr sz="1600">
              <a:solidFill>
                <a:schemeClr val="dk1"/>
              </a:solidFill>
            </a:endParaRPr>
          </a:p>
          <a:p>
            <a:pPr indent="0" lvl="0" marL="0" rtl="0" algn="l">
              <a:lnSpc>
                <a:spcPct val="100000"/>
              </a:lnSpc>
              <a:spcBef>
                <a:spcPts val="0"/>
              </a:spcBef>
              <a:spcAft>
                <a:spcPts val="0"/>
              </a:spcAft>
              <a:buNone/>
            </a:pPr>
            <a:r>
              <a:rPr lang="en-US" sz="1600">
                <a:solidFill>
                  <a:schemeClr val="dk1"/>
                </a:solidFill>
              </a:rPr>
              <a:t> </a:t>
            </a:r>
            <a:endParaRPr sz="1600">
              <a:solidFill>
                <a:schemeClr val="dk1"/>
              </a:solidFill>
            </a:endParaRPr>
          </a:p>
          <a:p>
            <a:pPr indent="-330200" lvl="0" marL="457200" rtl="0" algn="l">
              <a:lnSpc>
                <a:spcPct val="100000"/>
              </a:lnSpc>
              <a:spcBef>
                <a:spcPts val="0"/>
              </a:spcBef>
              <a:spcAft>
                <a:spcPts val="0"/>
              </a:spcAft>
              <a:buClr>
                <a:schemeClr val="dk1"/>
              </a:buClr>
              <a:buSzPts val="1600"/>
              <a:buAutoNum type="arabicPeriod" startAt="4"/>
            </a:pPr>
            <a:r>
              <a:rPr b="1" lang="en-US" sz="1600">
                <a:solidFill>
                  <a:schemeClr val="dk1"/>
                </a:solidFill>
              </a:rPr>
              <a:t>Goal</a:t>
            </a:r>
            <a:r>
              <a:rPr lang="en-US" sz="1600">
                <a:solidFill>
                  <a:schemeClr val="dk1"/>
                </a:solidFill>
              </a:rPr>
              <a:t>: Collaborate with other agencies to introduce and encourage the usage of participatory processes to determine agency resource allocation</a:t>
            </a:r>
            <a:endParaRPr sz="1600">
              <a:solidFill>
                <a:schemeClr val="dk1"/>
              </a:solidFill>
            </a:endParaRPr>
          </a:p>
          <a:p>
            <a:pPr indent="-330200" lvl="1" marL="914400" rtl="0" algn="l">
              <a:lnSpc>
                <a:spcPct val="100000"/>
              </a:lnSpc>
              <a:spcBef>
                <a:spcPts val="0"/>
              </a:spcBef>
              <a:spcAft>
                <a:spcPts val="0"/>
              </a:spcAft>
              <a:buClr>
                <a:schemeClr val="dk1"/>
              </a:buClr>
              <a:buSzPts val="1600"/>
              <a:buAutoNum type="arabicPeriod"/>
            </a:pPr>
            <a:r>
              <a:rPr b="1" lang="en-US" sz="1600">
                <a:solidFill>
                  <a:schemeClr val="dk1"/>
                </a:solidFill>
              </a:rPr>
              <a:t>Outcome</a:t>
            </a:r>
            <a:r>
              <a:rPr lang="en-US" sz="1600">
                <a:solidFill>
                  <a:schemeClr val="dk1"/>
                </a:solidFill>
              </a:rPr>
              <a:t>: By 2028, pilot with at least two city agencies a participatory budgeting process.</a:t>
            </a:r>
            <a:endParaRPr sz="1600">
              <a:solidFill>
                <a:schemeClr val="dk1"/>
              </a:solidFill>
            </a:endParaRPr>
          </a:p>
          <a:p>
            <a:pPr indent="-330200" lvl="1" marL="914400" rtl="0" algn="l">
              <a:lnSpc>
                <a:spcPct val="100000"/>
              </a:lnSpc>
              <a:spcBef>
                <a:spcPts val="0"/>
              </a:spcBef>
              <a:spcAft>
                <a:spcPts val="0"/>
              </a:spcAft>
              <a:buClr>
                <a:schemeClr val="dk1"/>
              </a:buClr>
              <a:buSzPts val="1600"/>
              <a:buAutoNum type="arabicPeriod"/>
            </a:pPr>
            <a:r>
              <a:rPr b="1" lang="en-US" sz="1600">
                <a:solidFill>
                  <a:schemeClr val="dk1"/>
                </a:solidFill>
              </a:rPr>
              <a:t>Strategies</a:t>
            </a:r>
            <a:r>
              <a:rPr lang="en-US" sz="1600">
                <a:solidFill>
                  <a:schemeClr val="dk1"/>
                </a:solidFill>
              </a:rPr>
              <a:t>:</a:t>
            </a:r>
            <a:endParaRPr sz="1600">
              <a:solidFill>
                <a:schemeClr val="dk1"/>
              </a:solidFill>
            </a:endParaRPr>
          </a:p>
          <a:p>
            <a:pPr indent="0" lvl="0" marL="1371600" rtl="0" algn="l">
              <a:lnSpc>
                <a:spcPct val="100000"/>
              </a:lnSpc>
              <a:spcBef>
                <a:spcPts val="0"/>
              </a:spcBef>
              <a:spcAft>
                <a:spcPts val="0"/>
              </a:spcAft>
              <a:buNone/>
            </a:pPr>
            <a:r>
              <a:rPr lang="en-US" sz="1600">
                <a:solidFill>
                  <a:schemeClr val="dk1"/>
                </a:solidFill>
              </a:rPr>
              <a:t>·</a:t>
            </a:r>
            <a:r>
              <a:rPr lang="en-US" sz="1600">
                <a:solidFill>
                  <a:schemeClr val="dk1"/>
                </a:solidFill>
                <a:latin typeface="Times New Roman"/>
                <a:ea typeface="Times New Roman"/>
                <a:cs typeface="Times New Roman"/>
                <a:sym typeface="Times New Roman"/>
              </a:rPr>
              <a:t>      </a:t>
            </a:r>
            <a:r>
              <a:rPr lang="en-US" sz="1600">
                <a:solidFill>
                  <a:schemeClr val="dk1"/>
                </a:solidFill>
              </a:rPr>
              <a:t>Engage with city agencies to have them facilitate their own Idea Generation Sessions as part of The People’s Money</a:t>
            </a:r>
            <a:endParaRPr sz="1600">
              <a:solidFill>
                <a:schemeClr val="dk1"/>
              </a:solidFill>
            </a:endParaRPr>
          </a:p>
          <a:p>
            <a:pPr indent="0" lvl="0" marL="1371600" rtl="0" algn="l">
              <a:lnSpc>
                <a:spcPct val="100000"/>
              </a:lnSpc>
              <a:spcBef>
                <a:spcPts val="0"/>
              </a:spcBef>
              <a:spcAft>
                <a:spcPts val="0"/>
              </a:spcAft>
              <a:buNone/>
            </a:pPr>
            <a:r>
              <a:rPr lang="en-US" sz="1600">
                <a:solidFill>
                  <a:schemeClr val="dk1"/>
                </a:solidFill>
              </a:rPr>
              <a:t>·</a:t>
            </a:r>
            <a:r>
              <a:rPr lang="en-US" sz="1600">
                <a:solidFill>
                  <a:schemeClr val="dk1"/>
                </a:solidFill>
                <a:latin typeface="Times New Roman"/>
                <a:ea typeface="Times New Roman"/>
                <a:cs typeface="Times New Roman"/>
                <a:sym typeface="Times New Roman"/>
              </a:rPr>
              <a:t>      </a:t>
            </a:r>
            <a:r>
              <a:rPr lang="en-US" sz="1600">
                <a:solidFill>
                  <a:schemeClr val="dk1"/>
                </a:solidFill>
              </a:rPr>
              <a:t>Engage with city agencies to have them support the planning and management of the projects that get to be implemented through The People’s Money</a:t>
            </a:r>
            <a:endParaRPr sz="1600">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g31990f2abb3_8_49"/>
          <p:cNvSpPr txBox="1"/>
          <p:nvPr/>
        </p:nvSpPr>
        <p:spPr>
          <a:xfrm>
            <a:off x="1520500" y="862450"/>
            <a:ext cx="10465200" cy="5599200"/>
          </a:xfrm>
          <a:prstGeom prst="rect">
            <a:avLst/>
          </a:prstGeom>
          <a:noFill/>
          <a:ln>
            <a:noFill/>
          </a:ln>
        </p:spPr>
        <p:txBody>
          <a:bodyPr anchorCtr="0" anchor="t" bIns="91425" lIns="91425" spcFirstLastPara="1" rIns="91425" wrap="square" tIns="91425">
            <a:spAutoFit/>
          </a:bodyPr>
          <a:lstStyle/>
          <a:p>
            <a:pPr indent="0" lvl="0" marL="0" rtl="0" algn="l">
              <a:lnSpc>
                <a:spcPct val="123846"/>
              </a:lnSpc>
              <a:spcBef>
                <a:spcPts val="1400"/>
              </a:spcBef>
              <a:spcAft>
                <a:spcPts val="0"/>
              </a:spcAft>
              <a:buNone/>
            </a:pPr>
            <a:r>
              <a:rPr b="1" lang="en-US" sz="2700">
                <a:solidFill>
                  <a:srgbClr val="77206D"/>
                </a:solidFill>
              </a:rPr>
              <a:t>Long Term</a:t>
            </a:r>
            <a:endParaRPr b="1" sz="2700">
              <a:solidFill>
                <a:srgbClr val="77206D"/>
              </a:solidFill>
            </a:endParaRPr>
          </a:p>
          <a:p>
            <a:pPr indent="-323850" lvl="0" marL="457200" rtl="0" algn="l">
              <a:lnSpc>
                <a:spcPct val="100000"/>
              </a:lnSpc>
              <a:spcBef>
                <a:spcPts val="400"/>
              </a:spcBef>
              <a:spcAft>
                <a:spcPts val="0"/>
              </a:spcAft>
              <a:buClr>
                <a:schemeClr val="dk1"/>
              </a:buClr>
              <a:buSzPts val="1500"/>
              <a:buAutoNum type="arabicPeriod"/>
            </a:pPr>
            <a:r>
              <a:rPr b="1" lang="en-US" sz="1500">
                <a:solidFill>
                  <a:schemeClr val="dk1"/>
                </a:solidFill>
              </a:rPr>
              <a:t>Goal</a:t>
            </a:r>
            <a:r>
              <a:rPr lang="en-US" sz="1500">
                <a:solidFill>
                  <a:schemeClr val="dk1"/>
                </a:solidFill>
              </a:rPr>
              <a:t>: Invest in historically underserved neighborhoods to strengthen civic infrastructure</a:t>
            </a:r>
            <a:endParaRPr sz="1500">
              <a:solidFill>
                <a:schemeClr val="dk1"/>
              </a:solidFill>
            </a:endParaRPr>
          </a:p>
          <a:p>
            <a:pPr indent="-323850" lvl="1" marL="914400" rtl="0" algn="l">
              <a:lnSpc>
                <a:spcPct val="100000"/>
              </a:lnSpc>
              <a:spcBef>
                <a:spcPts val="0"/>
              </a:spcBef>
              <a:spcAft>
                <a:spcPts val="0"/>
              </a:spcAft>
              <a:buClr>
                <a:schemeClr val="dk1"/>
              </a:buClr>
              <a:buSzPts val="1500"/>
              <a:buAutoNum type="arabicPeriod"/>
            </a:pPr>
            <a:r>
              <a:rPr b="1" lang="en-US" sz="1500">
                <a:solidFill>
                  <a:schemeClr val="dk1"/>
                </a:solidFill>
              </a:rPr>
              <a:t>Outcome</a:t>
            </a:r>
            <a:r>
              <a:rPr lang="en-US" sz="1500">
                <a:solidFill>
                  <a:schemeClr val="dk1"/>
                </a:solidFill>
              </a:rPr>
              <a:t>: By 2034, spend more than 80% of participatory budgeting programmatic budget on diverse partnerships.</a:t>
            </a:r>
            <a:endParaRPr sz="1500">
              <a:solidFill>
                <a:schemeClr val="dk1"/>
              </a:solidFill>
            </a:endParaRPr>
          </a:p>
          <a:p>
            <a:pPr indent="-323850" lvl="1" marL="914400" rtl="0" algn="l">
              <a:lnSpc>
                <a:spcPct val="100000"/>
              </a:lnSpc>
              <a:spcBef>
                <a:spcPts val="0"/>
              </a:spcBef>
              <a:spcAft>
                <a:spcPts val="0"/>
              </a:spcAft>
              <a:buClr>
                <a:schemeClr val="dk1"/>
              </a:buClr>
              <a:buSzPts val="1500"/>
              <a:buAutoNum type="arabicPeriod"/>
            </a:pPr>
            <a:r>
              <a:rPr b="1" lang="en-US" sz="1500">
                <a:solidFill>
                  <a:schemeClr val="dk1"/>
                </a:solidFill>
              </a:rPr>
              <a:t>Strategies</a:t>
            </a:r>
            <a:r>
              <a:rPr lang="en-US" sz="1500">
                <a:solidFill>
                  <a:schemeClr val="dk1"/>
                </a:solidFill>
              </a:rPr>
              <a:t>:</a:t>
            </a:r>
            <a:endParaRPr sz="1500">
              <a:solidFill>
                <a:schemeClr val="dk1"/>
              </a:solidFill>
            </a:endParaRPr>
          </a:p>
          <a:p>
            <a:pPr indent="0" lvl="0" marL="1371600" rtl="0" algn="l">
              <a:lnSpc>
                <a:spcPct val="100000"/>
              </a:lnSpc>
              <a:spcBef>
                <a:spcPts val="0"/>
              </a:spcBef>
              <a:spcAft>
                <a:spcPts val="0"/>
              </a:spcAft>
              <a:buNone/>
            </a:pPr>
            <a:r>
              <a:rPr lang="en-US" sz="1500">
                <a:solidFill>
                  <a:schemeClr val="dk1"/>
                </a:solidFill>
              </a:rPr>
              <a:t>·</a:t>
            </a:r>
            <a:r>
              <a:rPr lang="en-US" sz="1500">
                <a:solidFill>
                  <a:schemeClr val="dk1"/>
                </a:solidFill>
                <a:latin typeface="Times New Roman"/>
                <a:ea typeface="Times New Roman"/>
                <a:cs typeface="Times New Roman"/>
                <a:sym typeface="Times New Roman"/>
              </a:rPr>
              <a:t>      </a:t>
            </a:r>
            <a:r>
              <a:rPr lang="en-US" sz="1500">
                <a:solidFill>
                  <a:schemeClr val="dk1"/>
                </a:solidFill>
              </a:rPr>
              <a:t>Apply lessons learned from data analysis to proactively seek diverse partners that are led by and that service CEC priority populations that we have not been able to work with before</a:t>
            </a:r>
            <a:endParaRPr sz="1500">
              <a:solidFill>
                <a:schemeClr val="dk1"/>
              </a:solidFill>
            </a:endParaRPr>
          </a:p>
          <a:p>
            <a:pPr indent="0" lvl="0" marL="1371600" rtl="0" algn="l">
              <a:lnSpc>
                <a:spcPct val="100000"/>
              </a:lnSpc>
              <a:spcBef>
                <a:spcPts val="0"/>
              </a:spcBef>
              <a:spcAft>
                <a:spcPts val="0"/>
              </a:spcAft>
              <a:buNone/>
            </a:pPr>
            <a:r>
              <a:rPr lang="en-US" sz="1500">
                <a:solidFill>
                  <a:schemeClr val="dk1"/>
                </a:solidFill>
                <a:highlight>
                  <a:srgbClr val="FFFFFF"/>
                </a:highlight>
              </a:rPr>
              <a:t>·</a:t>
            </a:r>
            <a:r>
              <a:rPr lang="en-US" sz="1500">
                <a:solidFill>
                  <a:schemeClr val="dk1"/>
                </a:solidFill>
                <a:highlight>
                  <a:srgbClr val="FFFFFF"/>
                </a:highlight>
                <a:latin typeface="Times New Roman"/>
                <a:ea typeface="Times New Roman"/>
                <a:cs typeface="Times New Roman"/>
                <a:sym typeface="Times New Roman"/>
              </a:rPr>
              <a:t>      </a:t>
            </a:r>
            <a:r>
              <a:rPr lang="en-US" sz="1500">
                <a:solidFill>
                  <a:schemeClr val="dk1"/>
                </a:solidFill>
                <a:highlight>
                  <a:srgbClr val="FFFFFF"/>
                </a:highlight>
              </a:rPr>
              <a:t>Enhance our budget management databases and practices to better report on demographic information from the organizations that we fund such as diversity in their boards in the case of 501c3, the diversity of the leadership, and other relevant information to assess that we are empowering through our operation budgets organizations led by CEC priority populations</a:t>
            </a:r>
            <a:endParaRPr sz="1500">
              <a:solidFill>
                <a:schemeClr val="dk1"/>
              </a:solidFill>
              <a:highlight>
                <a:srgbClr val="FFFFFF"/>
              </a:highlight>
            </a:endParaRPr>
          </a:p>
          <a:p>
            <a:pPr indent="0" lvl="0" marL="1371600" rtl="0" algn="l">
              <a:lnSpc>
                <a:spcPct val="100000"/>
              </a:lnSpc>
              <a:spcBef>
                <a:spcPts val="0"/>
              </a:spcBef>
              <a:spcAft>
                <a:spcPts val="0"/>
              </a:spcAft>
              <a:buNone/>
            </a:pPr>
            <a:r>
              <a:rPr lang="en-US" sz="1500">
                <a:solidFill>
                  <a:schemeClr val="dk1"/>
                </a:solidFill>
                <a:highlight>
                  <a:srgbClr val="FFFFFF"/>
                </a:highlight>
              </a:rPr>
              <a:t>·</a:t>
            </a:r>
            <a:r>
              <a:rPr lang="en-US" sz="1500">
                <a:solidFill>
                  <a:schemeClr val="dk1"/>
                </a:solidFill>
                <a:highlight>
                  <a:srgbClr val="FFFFFF"/>
                </a:highlight>
                <a:latin typeface="Times New Roman"/>
                <a:ea typeface="Times New Roman"/>
                <a:cs typeface="Times New Roman"/>
                <a:sym typeface="Times New Roman"/>
              </a:rPr>
              <a:t>      </a:t>
            </a:r>
            <a:r>
              <a:rPr lang="en-US" sz="1500">
                <a:solidFill>
                  <a:schemeClr val="dk1"/>
                </a:solidFill>
                <a:highlight>
                  <a:srgbClr val="FFFFFF"/>
                </a:highlight>
              </a:rPr>
              <a:t>Increase capacity building for partnerships to generate greater impact on communities CEC serves</a:t>
            </a:r>
            <a:endParaRPr sz="1500">
              <a:solidFill>
                <a:schemeClr val="dk1"/>
              </a:solidFill>
            </a:endParaRPr>
          </a:p>
          <a:p>
            <a:pPr indent="0" lvl="0" marL="0" rtl="0" algn="l">
              <a:lnSpc>
                <a:spcPct val="100000"/>
              </a:lnSpc>
              <a:spcBef>
                <a:spcPts val="0"/>
              </a:spcBef>
              <a:spcAft>
                <a:spcPts val="0"/>
              </a:spcAft>
              <a:buNone/>
            </a:pPr>
            <a:r>
              <a:rPr lang="en-US" sz="1500">
                <a:solidFill>
                  <a:schemeClr val="dk1"/>
                </a:solidFill>
              </a:rPr>
              <a:t> </a:t>
            </a:r>
            <a:endParaRPr sz="1500">
              <a:solidFill>
                <a:schemeClr val="dk1"/>
              </a:solidFill>
            </a:endParaRPr>
          </a:p>
          <a:p>
            <a:pPr indent="-323850" lvl="0" marL="457200" rtl="0" algn="l">
              <a:lnSpc>
                <a:spcPct val="100000"/>
              </a:lnSpc>
              <a:spcBef>
                <a:spcPts val="0"/>
              </a:spcBef>
              <a:spcAft>
                <a:spcPts val="0"/>
              </a:spcAft>
              <a:buClr>
                <a:schemeClr val="dk1"/>
              </a:buClr>
              <a:buSzPts val="1500"/>
              <a:buAutoNum type="arabicPeriod" startAt="2"/>
            </a:pPr>
            <a:r>
              <a:rPr b="1" lang="en-US" sz="1500">
                <a:solidFill>
                  <a:schemeClr val="dk1"/>
                </a:solidFill>
              </a:rPr>
              <a:t>Goal</a:t>
            </a:r>
            <a:r>
              <a:rPr lang="en-US" sz="1500">
                <a:solidFill>
                  <a:schemeClr val="dk1"/>
                </a:solidFill>
              </a:rPr>
              <a:t>: Increase agency among low income and diverse New Yorkers on how the city allocates funding to invest in community priorities</a:t>
            </a:r>
            <a:endParaRPr sz="1500">
              <a:solidFill>
                <a:schemeClr val="dk1"/>
              </a:solidFill>
            </a:endParaRPr>
          </a:p>
          <a:p>
            <a:pPr indent="-323850" lvl="1" marL="914400" rtl="0" algn="l">
              <a:lnSpc>
                <a:spcPct val="100000"/>
              </a:lnSpc>
              <a:spcBef>
                <a:spcPts val="0"/>
              </a:spcBef>
              <a:spcAft>
                <a:spcPts val="0"/>
              </a:spcAft>
              <a:buClr>
                <a:schemeClr val="dk1"/>
              </a:buClr>
              <a:buSzPts val="1500"/>
              <a:buAutoNum type="arabicPeriod"/>
            </a:pPr>
            <a:r>
              <a:rPr b="1" lang="en-US" sz="1500">
                <a:solidFill>
                  <a:schemeClr val="dk1"/>
                </a:solidFill>
              </a:rPr>
              <a:t>Outcome</a:t>
            </a:r>
            <a:r>
              <a:rPr lang="en-US" sz="1500">
                <a:solidFill>
                  <a:schemeClr val="dk1"/>
                </a:solidFill>
              </a:rPr>
              <a:t>: By 2034, reach 100% of equitable representation in idea generation sessions, borough assembly committees, and the voting process in all boroughs in terms of race, ethnicity, and gender identity as captured by most up to date census data.</a:t>
            </a:r>
            <a:endParaRPr sz="1500">
              <a:solidFill>
                <a:schemeClr val="dk1"/>
              </a:solidFill>
            </a:endParaRPr>
          </a:p>
          <a:p>
            <a:pPr indent="-323850" lvl="1" marL="914400" rtl="0" algn="l">
              <a:lnSpc>
                <a:spcPct val="100000"/>
              </a:lnSpc>
              <a:spcBef>
                <a:spcPts val="0"/>
              </a:spcBef>
              <a:spcAft>
                <a:spcPts val="0"/>
              </a:spcAft>
              <a:buClr>
                <a:schemeClr val="dk1"/>
              </a:buClr>
              <a:buSzPts val="1500"/>
              <a:buAutoNum type="arabicPeriod"/>
            </a:pPr>
            <a:r>
              <a:rPr b="1" lang="en-US" sz="1500">
                <a:solidFill>
                  <a:schemeClr val="dk1"/>
                </a:solidFill>
              </a:rPr>
              <a:t>Strategies</a:t>
            </a:r>
            <a:r>
              <a:rPr lang="en-US" sz="1500">
                <a:solidFill>
                  <a:schemeClr val="dk1"/>
                </a:solidFill>
              </a:rPr>
              <a:t>:</a:t>
            </a:r>
            <a:endParaRPr sz="1500">
              <a:solidFill>
                <a:schemeClr val="dk1"/>
              </a:solidFill>
            </a:endParaRPr>
          </a:p>
          <a:p>
            <a:pPr indent="0" lvl="0" marL="1371600" rtl="0" algn="l">
              <a:lnSpc>
                <a:spcPct val="100000"/>
              </a:lnSpc>
              <a:spcBef>
                <a:spcPts val="0"/>
              </a:spcBef>
              <a:spcAft>
                <a:spcPts val="0"/>
              </a:spcAft>
              <a:buNone/>
            </a:pPr>
            <a:r>
              <a:rPr lang="en-US" sz="1500">
                <a:solidFill>
                  <a:schemeClr val="dk1"/>
                </a:solidFill>
              </a:rPr>
              <a:t>·</a:t>
            </a:r>
            <a:r>
              <a:rPr lang="en-US" sz="1500">
                <a:solidFill>
                  <a:schemeClr val="dk1"/>
                </a:solidFill>
                <a:latin typeface="Times New Roman"/>
                <a:ea typeface="Times New Roman"/>
                <a:cs typeface="Times New Roman"/>
                <a:sym typeface="Times New Roman"/>
              </a:rPr>
              <a:t>      </a:t>
            </a:r>
            <a:r>
              <a:rPr lang="en-US" sz="1500">
                <a:solidFill>
                  <a:schemeClr val="dk1"/>
                </a:solidFill>
              </a:rPr>
              <a:t>Identify and address barriers to participation for priority populations and residents of TRIE equity neighborhoods</a:t>
            </a:r>
            <a:endParaRPr sz="1500">
              <a:solidFill>
                <a:schemeClr val="dk1"/>
              </a:solidFill>
            </a:endParaRPr>
          </a:p>
          <a:p>
            <a:pPr indent="0" lvl="0" marL="1371600" rtl="0" algn="l">
              <a:lnSpc>
                <a:spcPct val="100000"/>
              </a:lnSpc>
              <a:spcBef>
                <a:spcPts val="0"/>
              </a:spcBef>
              <a:spcAft>
                <a:spcPts val="0"/>
              </a:spcAft>
              <a:buNone/>
            </a:pPr>
            <a:r>
              <a:rPr lang="en-US" sz="1500">
                <a:solidFill>
                  <a:schemeClr val="dk1"/>
                </a:solidFill>
              </a:rPr>
              <a:t>·</a:t>
            </a:r>
            <a:r>
              <a:rPr lang="en-US" sz="1500">
                <a:solidFill>
                  <a:schemeClr val="dk1"/>
                </a:solidFill>
                <a:latin typeface="Times New Roman"/>
                <a:ea typeface="Times New Roman"/>
                <a:cs typeface="Times New Roman"/>
                <a:sym typeface="Times New Roman"/>
              </a:rPr>
              <a:t>      </a:t>
            </a:r>
            <a:r>
              <a:rPr lang="en-US" sz="1500">
                <a:solidFill>
                  <a:schemeClr val="dk1"/>
                </a:solidFill>
              </a:rPr>
              <a:t>Advocate for more funding to the participatory budgeting program to scale impact</a:t>
            </a:r>
            <a:endParaRPr sz="1500">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g31990f2abb3_8_66"/>
          <p:cNvSpPr txBox="1"/>
          <p:nvPr/>
        </p:nvSpPr>
        <p:spPr>
          <a:xfrm>
            <a:off x="1946100" y="907775"/>
            <a:ext cx="8766900" cy="4897500"/>
          </a:xfrm>
          <a:prstGeom prst="rect">
            <a:avLst/>
          </a:prstGeom>
          <a:noFill/>
          <a:ln>
            <a:noFill/>
          </a:ln>
        </p:spPr>
        <p:txBody>
          <a:bodyPr anchorCtr="0" anchor="t" bIns="91425" lIns="91425" spcFirstLastPara="1" rIns="91425" wrap="square" tIns="91425">
            <a:spAutoFit/>
          </a:bodyPr>
          <a:lstStyle/>
          <a:p>
            <a:pPr indent="0" lvl="0" marL="0" rtl="0" algn="l">
              <a:lnSpc>
                <a:spcPct val="123846"/>
              </a:lnSpc>
              <a:spcBef>
                <a:spcPts val="1400"/>
              </a:spcBef>
              <a:spcAft>
                <a:spcPts val="0"/>
              </a:spcAft>
              <a:buNone/>
            </a:pPr>
            <a:r>
              <a:rPr b="1" lang="en-US" sz="2700">
                <a:solidFill>
                  <a:srgbClr val="77206D"/>
                </a:solidFill>
              </a:rPr>
              <a:t>Challenges </a:t>
            </a:r>
            <a:endParaRPr b="1" sz="2700">
              <a:solidFill>
                <a:srgbClr val="77206D"/>
              </a:solidFill>
            </a:endParaRPr>
          </a:p>
          <a:p>
            <a:pPr indent="-400050" lvl="0" marL="457200" rtl="0" algn="l">
              <a:lnSpc>
                <a:spcPct val="123846"/>
              </a:lnSpc>
              <a:spcBef>
                <a:spcPts val="1400"/>
              </a:spcBef>
              <a:spcAft>
                <a:spcPts val="0"/>
              </a:spcAft>
              <a:buClr>
                <a:schemeClr val="dk1"/>
              </a:buClr>
              <a:buSzPts val="2700"/>
              <a:buChar char="-"/>
            </a:pPr>
            <a:r>
              <a:rPr lang="en-US" sz="2700">
                <a:solidFill>
                  <a:schemeClr val="dk1"/>
                </a:solidFill>
              </a:rPr>
              <a:t>Staff Time</a:t>
            </a:r>
            <a:endParaRPr sz="2700">
              <a:solidFill>
                <a:schemeClr val="dk1"/>
              </a:solidFill>
            </a:endParaRPr>
          </a:p>
          <a:p>
            <a:pPr indent="-400050" lvl="0" marL="457200" rtl="0" algn="l">
              <a:lnSpc>
                <a:spcPct val="123846"/>
              </a:lnSpc>
              <a:spcBef>
                <a:spcPts val="0"/>
              </a:spcBef>
              <a:spcAft>
                <a:spcPts val="0"/>
              </a:spcAft>
              <a:buClr>
                <a:schemeClr val="dk1"/>
              </a:buClr>
              <a:buSzPts val="2700"/>
              <a:buChar char="-"/>
            </a:pPr>
            <a:r>
              <a:rPr lang="en-US" sz="2700">
                <a:solidFill>
                  <a:schemeClr val="dk1"/>
                </a:solidFill>
              </a:rPr>
              <a:t>Competing </a:t>
            </a:r>
            <a:r>
              <a:rPr lang="en-US" sz="2700">
                <a:solidFill>
                  <a:schemeClr val="dk1"/>
                </a:solidFill>
              </a:rPr>
              <a:t>expectations</a:t>
            </a:r>
            <a:r>
              <a:rPr lang="en-US" sz="2700">
                <a:solidFill>
                  <a:schemeClr val="dk1"/>
                </a:solidFill>
              </a:rPr>
              <a:t> </a:t>
            </a:r>
            <a:endParaRPr sz="2700">
              <a:solidFill>
                <a:schemeClr val="dk1"/>
              </a:solidFill>
            </a:endParaRPr>
          </a:p>
          <a:p>
            <a:pPr indent="-400050" lvl="0" marL="457200" rtl="0" algn="l">
              <a:lnSpc>
                <a:spcPct val="123846"/>
              </a:lnSpc>
              <a:spcBef>
                <a:spcPts val="0"/>
              </a:spcBef>
              <a:spcAft>
                <a:spcPts val="0"/>
              </a:spcAft>
              <a:buClr>
                <a:schemeClr val="dk1"/>
              </a:buClr>
              <a:buSzPts val="2700"/>
              <a:buChar char="-"/>
            </a:pPr>
            <a:r>
              <a:rPr lang="en-US" sz="2700">
                <a:solidFill>
                  <a:schemeClr val="dk1"/>
                </a:solidFill>
              </a:rPr>
              <a:t>New demands and requirements from legislation </a:t>
            </a:r>
            <a:endParaRPr sz="2700">
              <a:solidFill>
                <a:schemeClr val="dk1"/>
              </a:solidFill>
            </a:endParaRPr>
          </a:p>
          <a:p>
            <a:pPr indent="-400050" lvl="0" marL="457200" rtl="0" algn="l">
              <a:lnSpc>
                <a:spcPct val="123846"/>
              </a:lnSpc>
              <a:spcBef>
                <a:spcPts val="0"/>
              </a:spcBef>
              <a:spcAft>
                <a:spcPts val="0"/>
              </a:spcAft>
              <a:buClr>
                <a:schemeClr val="dk1"/>
              </a:buClr>
              <a:buSzPts val="2700"/>
              <a:buChar char="-"/>
            </a:pPr>
            <a:r>
              <a:rPr lang="en-US" sz="2700">
                <a:solidFill>
                  <a:schemeClr val="dk1"/>
                </a:solidFill>
              </a:rPr>
              <a:t>Requirements from Mayoral Initiatives</a:t>
            </a:r>
            <a:endParaRPr sz="2700">
              <a:solidFill>
                <a:schemeClr val="dk1"/>
              </a:solidFill>
            </a:endParaRPr>
          </a:p>
          <a:p>
            <a:pPr indent="-400050" lvl="0" marL="457200" rtl="0" algn="l">
              <a:lnSpc>
                <a:spcPct val="123846"/>
              </a:lnSpc>
              <a:spcBef>
                <a:spcPts val="0"/>
              </a:spcBef>
              <a:spcAft>
                <a:spcPts val="0"/>
              </a:spcAft>
              <a:buClr>
                <a:schemeClr val="dk1"/>
              </a:buClr>
              <a:buSzPts val="2700"/>
              <a:buChar char="-"/>
            </a:pPr>
            <a:r>
              <a:rPr lang="en-US" sz="2700">
                <a:solidFill>
                  <a:schemeClr val="dk1"/>
                </a:solidFill>
              </a:rPr>
              <a:t>Standardizing</a:t>
            </a:r>
            <a:r>
              <a:rPr lang="en-US" sz="2700">
                <a:solidFill>
                  <a:schemeClr val="dk1"/>
                </a:solidFill>
              </a:rPr>
              <a:t> all agencies lead to frameworks that do not translate</a:t>
            </a:r>
            <a:r>
              <a:rPr lang="en-US" sz="2700">
                <a:solidFill>
                  <a:schemeClr val="dk1"/>
                </a:solidFill>
              </a:rPr>
              <a:t> to our needs</a:t>
            </a:r>
            <a:endParaRPr sz="2700">
              <a:solidFill>
                <a:schemeClr val="dk1"/>
              </a:solidFill>
            </a:endParaRPr>
          </a:p>
          <a:p>
            <a:pPr indent="-400050" lvl="1" marL="914400" rtl="0" algn="l">
              <a:lnSpc>
                <a:spcPct val="123846"/>
              </a:lnSpc>
              <a:spcBef>
                <a:spcPts val="0"/>
              </a:spcBef>
              <a:spcAft>
                <a:spcPts val="0"/>
              </a:spcAft>
              <a:buClr>
                <a:schemeClr val="dk1"/>
              </a:buClr>
              <a:buSzPts val="2700"/>
              <a:buChar char="-"/>
            </a:pPr>
            <a:r>
              <a:rPr lang="en-US" sz="2700">
                <a:solidFill>
                  <a:schemeClr val="dk1"/>
                </a:solidFill>
              </a:rPr>
              <a:t>Voter utilization is relative to type of election, and voter turnout</a:t>
            </a:r>
            <a:endParaRPr sz="2700">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g31b6602a6fe_32_0"/>
          <p:cNvSpPr txBox="1"/>
          <p:nvPr/>
        </p:nvSpPr>
        <p:spPr>
          <a:xfrm>
            <a:off x="437700" y="891325"/>
            <a:ext cx="9282900" cy="56721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1000"/>
              </a:spcBef>
              <a:spcAft>
                <a:spcPts val="0"/>
              </a:spcAft>
              <a:buNone/>
            </a:pPr>
            <a:r>
              <a:rPr b="1" lang="en-US" sz="2700">
                <a:solidFill>
                  <a:srgbClr val="77206D"/>
                </a:solidFill>
              </a:rPr>
              <a:t>Long</a:t>
            </a:r>
            <a:r>
              <a:rPr b="1" lang="en-US" sz="2700">
                <a:solidFill>
                  <a:schemeClr val="dk1"/>
                </a:solidFill>
                <a:latin typeface="Verdana"/>
                <a:ea typeface="Verdana"/>
                <a:cs typeface="Verdana"/>
                <a:sym typeface="Verdana"/>
              </a:rPr>
              <a:t> </a:t>
            </a:r>
            <a:r>
              <a:rPr b="1" lang="en-US" sz="2700">
                <a:solidFill>
                  <a:srgbClr val="77206D"/>
                </a:solidFill>
              </a:rPr>
              <a:t>Term</a:t>
            </a:r>
            <a:endParaRPr b="1" sz="2700">
              <a:solidFill>
                <a:schemeClr val="dk1"/>
              </a:solidFill>
              <a:latin typeface="Verdana"/>
              <a:ea typeface="Verdana"/>
              <a:cs typeface="Verdana"/>
              <a:sym typeface="Verdana"/>
            </a:endParaRPr>
          </a:p>
          <a:p>
            <a:pPr indent="-330200" lvl="0" marL="457200" rtl="0" algn="l">
              <a:lnSpc>
                <a:spcPct val="100000"/>
              </a:lnSpc>
              <a:spcBef>
                <a:spcPts val="0"/>
              </a:spcBef>
              <a:spcAft>
                <a:spcPts val="0"/>
              </a:spcAft>
              <a:buClr>
                <a:schemeClr val="dk1"/>
              </a:buClr>
              <a:buSzPts val="1600"/>
              <a:buAutoNum type="arabicPeriod"/>
            </a:pPr>
            <a:r>
              <a:rPr b="1" lang="en-US" sz="1600">
                <a:solidFill>
                  <a:schemeClr val="dk1"/>
                </a:solidFill>
              </a:rPr>
              <a:t>Goal</a:t>
            </a:r>
            <a:r>
              <a:rPr lang="en-US" sz="1600">
                <a:solidFill>
                  <a:schemeClr val="dk1"/>
                </a:solidFill>
              </a:rPr>
              <a:t>: Invest in historically underserved neighborhoods to strengthen civic infrastructure</a:t>
            </a:r>
            <a:endParaRPr sz="1600">
              <a:solidFill>
                <a:schemeClr val="dk1"/>
              </a:solidFill>
            </a:endParaRPr>
          </a:p>
          <a:p>
            <a:pPr indent="-330200" lvl="1" marL="914400" rtl="0" algn="l">
              <a:lnSpc>
                <a:spcPct val="100000"/>
              </a:lnSpc>
              <a:spcBef>
                <a:spcPts val="0"/>
              </a:spcBef>
              <a:spcAft>
                <a:spcPts val="0"/>
              </a:spcAft>
              <a:buClr>
                <a:schemeClr val="dk1"/>
              </a:buClr>
              <a:buSzPts val="1600"/>
              <a:buAutoNum type="arabicPeriod"/>
            </a:pPr>
            <a:r>
              <a:rPr b="1" lang="en-US" sz="1600">
                <a:solidFill>
                  <a:schemeClr val="dk1"/>
                </a:solidFill>
              </a:rPr>
              <a:t>Outcome</a:t>
            </a:r>
            <a:r>
              <a:rPr lang="en-US" sz="1600">
                <a:solidFill>
                  <a:schemeClr val="dk1"/>
                </a:solidFill>
              </a:rPr>
              <a:t>: By 2034, spend more than 80% of participatory budgeting programmatic budget on diverse partnerships.</a:t>
            </a:r>
            <a:endParaRPr sz="1600">
              <a:solidFill>
                <a:schemeClr val="dk1"/>
              </a:solidFill>
            </a:endParaRPr>
          </a:p>
          <a:p>
            <a:pPr indent="-330200" lvl="1" marL="914400" rtl="0" algn="l">
              <a:lnSpc>
                <a:spcPct val="100000"/>
              </a:lnSpc>
              <a:spcBef>
                <a:spcPts val="0"/>
              </a:spcBef>
              <a:spcAft>
                <a:spcPts val="0"/>
              </a:spcAft>
              <a:buClr>
                <a:schemeClr val="dk1"/>
              </a:buClr>
              <a:buSzPts val="1600"/>
              <a:buAutoNum type="arabicPeriod"/>
            </a:pPr>
            <a:r>
              <a:rPr b="1" lang="en-US" sz="1600">
                <a:solidFill>
                  <a:schemeClr val="dk1"/>
                </a:solidFill>
              </a:rPr>
              <a:t>Strategies</a:t>
            </a:r>
            <a:r>
              <a:rPr lang="en-US" sz="1600">
                <a:solidFill>
                  <a:schemeClr val="dk1"/>
                </a:solidFill>
              </a:rPr>
              <a:t>:</a:t>
            </a:r>
            <a:endParaRPr sz="1600">
              <a:solidFill>
                <a:schemeClr val="dk1"/>
              </a:solidFill>
            </a:endParaRPr>
          </a:p>
          <a:p>
            <a:pPr indent="0" lvl="0" marL="1371600" rtl="0" algn="l">
              <a:lnSpc>
                <a:spcPct val="100000"/>
              </a:lnSpc>
              <a:spcBef>
                <a:spcPts val="0"/>
              </a:spcBef>
              <a:spcAft>
                <a:spcPts val="0"/>
              </a:spcAft>
              <a:buNone/>
            </a:pPr>
            <a:r>
              <a:rPr lang="en-US" sz="1600">
                <a:solidFill>
                  <a:schemeClr val="dk1"/>
                </a:solidFill>
              </a:rPr>
              <a:t>·</a:t>
            </a:r>
            <a:r>
              <a:rPr lang="en-US" sz="1600">
                <a:solidFill>
                  <a:schemeClr val="dk1"/>
                </a:solidFill>
                <a:latin typeface="Times New Roman"/>
                <a:ea typeface="Times New Roman"/>
                <a:cs typeface="Times New Roman"/>
                <a:sym typeface="Times New Roman"/>
              </a:rPr>
              <a:t>      </a:t>
            </a:r>
            <a:r>
              <a:rPr lang="en-US" sz="1600">
                <a:solidFill>
                  <a:schemeClr val="dk1"/>
                </a:solidFill>
              </a:rPr>
              <a:t>Apply lessons learned from data analysis to proactively seek diverse partners that are led by and that service CEC priority populations that we have not been able to work with before</a:t>
            </a:r>
            <a:endParaRPr sz="1600">
              <a:solidFill>
                <a:schemeClr val="dk1"/>
              </a:solidFill>
            </a:endParaRPr>
          </a:p>
          <a:p>
            <a:pPr indent="0" lvl="0" marL="1371600" rtl="0" algn="l">
              <a:lnSpc>
                <a:spcPct val="100000"/>
              </a:lnSpc>
              <a:spcBef>
                <a:spcPts val="0"/>
              </a:spcBef>
              <a:spcAft>
                <a:spcPts val="0"/>
              </a:spcAft>
              <a:buNone/>
            </a:pPr>
            <a:r>
              <a:rPr lang="en-US" sz="1600">
                <a:solidFill>
                  <a:schemeClr val="dk1"/>
                </a:solidFill>
                <a:highlight>
                  <a:srgbClr val="FFFFFF"/>
                </a:highlight>
              </a:rPr>
              <a:t>·</a:t>
            </a:r>
            <a:r>
              <a:rPr lang="en-US" sz="1600">
                <a:solidFill>
                  <a:schemeClr val="dk1"/>
                </a:solidFill>
                <a:highlight>
                  <a:srgbClr val="FFFFFF"/>
                </a:highlight>
                <a:latin typeface="Times New Roman"/>
                <a:ea typeface="Times New Roman"/>
                <a:cs typeface="Times New Roman"/>
                <a:sym typeface="Times New Roman"/>
              </a:rPr>
              <a:t>      </a:t>
            </a:r>
            <a:r>
              <a:rPr lang="en-US" sz="1600">
                <a:solidFill>
                  <a:schemeClr val="dk1"/>
                </a:solidFill>
                <a:highlight>
                  <a:srgbClr val="FFFFFF"/>
                </a:highlight>
              </a:rPr>
              <a:t>Enhance our budget management databases and practices to better report on demographic information from the organizations that we fund such as diversity in their boards in the case of 501c3, the diversity of the leadership, and other relevant information to assess that we are empowering through our operation budgets organizations led by CEC priority populations</a:t>
            </a:r>
            <a:endParaRPr sz="1600">
              <a:solidFill>
                <a:schemeClr val="dk1"/>
              </a:solidFill>
              <a:highlight>
                <a:srgbClr val="FFFFFF"/>
              </a:highlight>
            </a:endParaRPr>
          </a:p>
          <a:p>
            <a:pPr indent="0" lvl="0" marL="1371600" rtl="0" algn="l">
              <a:lnSpc>
                <a:spcPct val="100000"/>
              </a:lnSpc>
              <a:spcBef>
                <a:spcPts val="0"/>
              </a:spcBef>
              <a:spcAft>
                <a:spcPts val="0"/>
              </a:spcAft>
              <a:buNone/>
            </a:pPr>
            <a:r>
              <a:rPr lang="en-US" sz="1600">
                <a:solidFill>
                  <a:schemeClr val="dk1"/>
                </a:solidFill>
                <a:highlight>
                  <a:srgbClr val="FFFFFF"/>
                </a:highlight>
              </a:rPr>
              <a:t>·</a:t>
            </a:r>
            <a:r>
              <a:rPr lang="en-US" sz="1600">
                <a:solidFill>
                  <a:schemeClr val="dk1"/>
                </a:solidFill>
                <a:highlight>
                  <a:srgbClr val="FFFFFF"/>
                </a:highlight>
                <a:latin typeface="Times New Roman"/>
                <a:ea typeface="Times New Roman"/>
                <a:cs typeface="Times New Roman"/>
                <a:sym typeface="Times New Roman"/>
              </a:rPr>
              <a:t>      </a:t>
            </a:r>
            <a:r>
              <a:rPr lang="en-US" sz="1600">
                <a:solidFill>
                  <a:schemeClr val="dk1"/>
                </a:solidFill>
                <a:highlight>
                  <a:srgbClr val="FFFFFF"/>
                </a:highlight>
              </a:rPr>
              <a:t>Increase capacity building for partnerships to generate greater impact on communities CEC serves</a:t>
            </a:r>
            <a:endParaRPr sz="1600">
              <a:solidFill>
                <a:schemeClr val="dk1"/>
              </a:solidFill>
              <a:highlight>
                <a:srgbClr val="FFFFFF"/>
              </a:highlight>
            </a:endParaRPr>
          </a:p>
          <a:p>
            <a:pPr indent="-330200" lvl="1" marL="914400" rtl="0" algn="l">
              <a:lnSpc>
                <a:spcPct val="100000"/>
              </a:lnSpc>
              <a:spcBef>
                <a:spcPts val="0"/>
              </a:spcBef>
              <a:spcAft>
                <a:spcPts val="0"/>
              </a:spcAft>
              <a:buClr>
                <a:schemeClr val="dk1"/>
              </a:buClr>
              <a:buSzPts val="1600"/>
              <a:buAutoNum type="arabicPeriod" startAt="3"/>
            </a:pPr>
            <a:r>
              <a:rPr b="1" lang="en-US" sz="1600">
                <a:solidFill>
                  <a:schemeClr val="dk1"/>
                </a:solidFill>
              </a:rPr>
              <a:t>Indicators</a:t>
            </a:r>
            <a:r>
              <a:rPr lang="en-US" sz="1600">
                <a:solidFill>
                  <a:schemeClr val="dk1"/>
                </a:solidFill>
              </a:rPr>
              <a:t>:</a:t>
            </a:r>
            <a:endParaRPr sz="1600">
              <a:solidFill>
                <a:schemeClr val="dk1"/>
              </a:solidFill>
            </a:endParaRPr>
          </a:p>
          <a:p>
            <a:pPr indent="0" lvl="0" marL="1371600" rtl="0" algn="l">
              <a:lnSpc>
                <a:spcPct val="100000"/>
              </a:lnSpc>
              <a:spcBef>
                <a:spcPts val="0"/>
              </a:spcBef>
              <a:spcAft>
                <a:spcPts val="0"/>
              </a:spcAft>
              <a:buNone/>
            </a:pPr>
            <a:r>
              <a:rPr lang="en-US" sz="1600">
                <a:solidFill>
                  <a:schemeClr val="dk1"/>
                </a:solidFill>
              </a:rPr>
              <a:t>·</a:t>
            </a:r>
            <a:r>
              <a:rPr lang="en-US" sz="1600">
                <a:solidFill>
                  <a:schemeClr val="dk1"/>
                </a:solidFill>
                <a:latin typeface="Times New Roman"/>
                <a:ea typeface="Times New Roman"/>
                <a:cs typeface="Times New Roman"/>
                <a:sym typeface="Times New Roman"/>
              </a:rPr>
              <a:t>      </a:t>
            </a:r>
            <a:r>
              <a:rPr lang="en-US" sz="1600">
                <a:solidFill>
                  <a:schemeClr val="dk1"/>
                </a:solidFill>
              </a:rPr>
              <a:t>Number of priority populations specific partners</a:t>
            </a:r>
            <a:endParaRPr sz="1600">
              <a:solidFill>
                <a:schemeClr val="dk1"/>
              </a:solidFill>
            </a:endParaRPr>
          </a:p>
          <a:p>
            <a:pPr indent="0" lvl="0" marL="1371600" rtl="0" algn="l">
              <a:lnSpc>
                <a:spcPct val="100000"/>
              </a:lnSpc>
              <a:spcBef>
                <a:spcPts val="0"/>
              </a:spcBef>
              <a:spcAft>
                <a:spcPts val="0"/>
              </a:spcAft>
              <a:buNone/>
            </a:pPr>
            <a:r>
              <a:rPr lang="en-US" sz="1600">
                <a:solidFill>
                  <a:schemeClr val="dk1"/>
                </a:solidFill>
              </a:rPr>
              <a:t>·</a:t>
            </a:r>
            <a:r>
              <a:rPr lang="en-US" sz="1600">
                <a:solidFill>
                  <a:schemeClr val="dk1"/>
                </a:solidFill>
                <a:latin typeface="Times New Roman"/>
                <a:ea typeface="Times New Roman"/>
                <a:cs typeface="Times New Roman"/>
                <a:sym typeface="Times New Roman"/>
              </a:rPr>
              <a:t>      </a:t>
            </a:r>
            <a:r>
              <a:rPr lang="en-US" sz="1600">
                <a:solidFill>
                  <a:schemeClr val="dk1"/>
                </a:solidFill>
              </a:rPr>
              <a:t>Number of distinct TRIE organizations funded</a:t>
            </a:r>
            <a:endParaRPr sz="1600">
              <a:solidFill>
                <a:schemeClr val="dk1"/>
              </a:solidFill>
            </a:endParaRPr>
          </a:p>
          <a:p>
            <a:pPr indent="0" lvl="0" marL="1371600" rtl="0" algn="l">
              <a:lnSpc>
                <a:spcPct val="100000"/>
              </a:lnSpc>
              <a:spcBef>
                <a:spcPts val="0"/>
              </a:spcBef>
              <a:spcAft>
                <a:spcPts val="0"/>
              </a:spcAft>
              <a:buNone/>
            </a:pPr>
            <a:r>
              <a:rPr lang="en-US" sz="1600">
                <a:solidFill>
                  <a:schemeClr val="dk1"/>
                </a:solidFill>
              </a:rPr>
              <a:t>·</a:t>
            </a:r>
            <a:r>
              <a:rPr lang="en-US" sz="1600">
                <a:solidFill>
                  <a:schemeClr val="dk1"/>
                </a:solidFill>
                <a:latin typeface="Times New Roman"/>
                <a:ea typeface="Times New Roman"/>
                <a:cs typeface="Times New Roman"/>
                <a:sym typeface="Times New Roman"/>
              </a:rPr>
              <a:t>      </a:t>
            </a:r>
            <a:r>
              <a:rPr lang="en-US" sz="1600">
                <a:solidFill>
                  <a:schemeClr val="dk1"/>
                </a:solidFill>
              </a:rPr>
              <a:t>Percent of total PB funding for partners serving </a:t>
            </a:r>
            <a:endParaRPr sz="1600">
              <a:solidFill>
                <a:schemeClr val="dk1"/>
              </a:solidFill>
            </a:endParaRPr>
          </a:p>
          <a:p>
            <a:pPr indent="0" lvl="0" marL="0" rtl="0" algn="l">
              <a:lnSpc>
                <a:spcPct val="100000"/>
              </a:lnSpc>
              <a:spcBef>
                <a:spcPts val="0"/>
              </a:spcBef>
              <a:spcAft>
                <a:spcPts val="0"/>
              </a:spcAft>
              <a:buNone/>
            </a:pPr>
            <a:r>
              <a:rPr lang="en-US">
                <a:solidFill>
                  <a:schemeClr val="dk1"/>
                </a:solidFill>
              </a:rPr>
              <a:t> </a:t>
            </a:r>
            <a:endParaRPr>
              <a:solidFill>
                <a:schemeClr val="dk1"/>
              </a:solidFill>
            </a:endParaRPr>
          </a:p>
          <a:p>
            <a:pPr indent="0" lvl="0" marL="1371600" rtl="0" algn="l">
              <a:lnSpc>
                <a:spcPct val="115000"/>
              </a:lnSpc>
              <a:spcBef>
                <a:spcPts val="0"/>
              </a:spcBef>
              <a:spcAft>
                <a:spcPts val="0"/>
              </a:spcAft>
              <a:buNone/>
            </a:pPr>
            <a:r>
              <a:t/>
            </a:r>
            <a:endParaRPr>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g3198c9f89c1_0_2"/>
          <p:cNvSpPr txBox="1"/>
          <p:nvPr/>
        </p:nvSpPr>
        <p:spPr>
          <a:xfrm>
            <a:off x="437700" y="891325"/>
            <a:ext cx="9282900" cy="57798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1000"/>
              </a:spcBef>
              <a:spcAft>
                <a:spcPts val="0"/>
              </a:spcAft>
              <a:buNone/>
            </a:pPr>
            <a:r>
              <a:rPr b="1" lang="en-US" sz="2700">
                <a:solidFill>
                  <a:srgbClr val="77206D"/>
                </a:solidFill>
              </a:rPr>
              <a:t>Long</a:t>
            </a:r>
            <a:r>
              <a:rPr b="1" lang="en-US" sz="2700">
                <a:solidFill>
                  <a:schemeClr val="dk1"/>
                </a:solidFill>
                <a:latin typeface="Verdana"/>
                <a:ea typeface="Verdana"/>
                <a:cs typeface="Verdana"/>
                <a:sym typeface="Verdana"/>
              </a:rPr>
              <a:t> </a:t>
            </a:r>
            <a:r>
              <a:rPr b="1" lang="en-US" sz="2700">
                <a:solidFill>
                  <a:srgbClr val="77206D"/>
                </a:solidFill>
              </a:rPr>
              <a:t>Term</a:t>
            </a:r>
            <a:endParaRPr b="1" sz="2700">
              <a:solidFill>
                <a:schemeClr val="dk1"/>
              </a:solidFill>
              <a:latin typeface="Verdana"/>
              <a:ea typeface="Verdana"/>
              <a:cs typeface="Verdana"/>
              <a:sym typeface="Verdana"/>
            </a:endParaRPr>
          </a:p>
          <a:p>
            <a:pPr indent="-336550" lvl="0" marL="457200" rtl="0" algn="l">
              <a:lnSpc>
                <a:spcPct val="100000"/>
              </a:lnSpc>
              <a:spcBef>
                <a:spcPts val="0"/>
              </a:spcBef>
              <a:spcAft>
                <a:spcPts val="0"/>
              </a:spcAft>
              <a:buClr>
                <a:schemeClr val="dk1"/>
              </a:buClr>
              <a:buSzPts val="1700"/>
              <a:buAutoNum type="arabicPeriod" startAt="2"/>
            </a:pPr>
            <a:r>
              <a:rPr b="1" lang="en-US" sz="1700">
                <a:solidFill>
                  <a:schemeClr val="dk1"/>
                </a:solidFill>
              </a:rPr>
              <a:t>Goal</a:t>
            </a:r>
            <a:r>
              <a:rPr lang="en-US" sz="1700">
                <a:solidFill>
                  <a:schemeClr val="dk1"/>
                </a:solidFill>
              </a:rPr>
              <a:t>: Increase agency among low income and diverse New Yorkers on how the city allocates funding to invest in community priorities</a:t>
            </a:r>
            <a:endParaRPr sz="1700">
              <a:solidFill>
                <a:schemeClr val="dk1"/>
              </a:solidFill>
            </a:endParaRPr>
          </a:p>
          <a:p>
            <a:pPr indent="-336550" lvl="1" marL="914400" rtl="0" algn="l">
              <a:lnSpc>
                <a:spcPct val="100000"/>
              </a:lnSpc>
              <a:spcBef>
                <a:spcPts val="0"/>
              </a:spcBef>
              <a:spcAft>
                <a:spcPts val="0"/>
              </a:spcAft>
              <a:buClr>
                <a:schemeClr val="dk1"/>
              </a:buClr>
              <a:buSzPts val="1700"/>
              <a:buAutoNum type="arabicPeriod"/>
            </a:pPr>
            <a:r>
              <a:rPr b="1" lang="en-US" sz="1700">
                <a:solidFill>
                  <a:schemeClr val="dk1"/>
                </a:solidFill>
              </a:rPr>
              <a:t>Outcome</a:t>
            </a:r>
            <a:r>
              <a:rPr lang="en-US" sz="1700">
                <a:solidFill>
                  <a:schemeClr val="dk1"/>
                </a:solidFill>
              </a:rPr>
              <a:t>: By 2034, reach 100% of equitable representation in idea generation sessions, borough assembly committees, and the voting process in all boroughs in terms of race, ethnicity, and gender identity as captured by most up to date census data.</a:t>
            </a:r>
            <a:endParaRPr sz="1700">
              <a:solidFill>
                <a:schemeClr val="dk1"/>
              </a:solidFill>
            </a:endParaRPr>
          </a:p>
          <a:p>
            <a:pPr indent="-336550" lvl="1" marL="914400" rtl="0" algn="l">
              <a:lnSpc>
                <a:spcPct val="100000"/>
              </a:lnSpc>
              <a:spcBef>
                <a:spcPts val="0"/>
              </a:spcBef>
              <a:spcAft>
                <a:spcPts val="0"/>
              </a:spcAft>
              <a:buClr>
                <a:schemeClr val="dk1"/>
              </a:buClr>
              <a:buSzPts val="1700"/>
              <a:buAutoNum type="arabicPeriod"/>
            </a:pPr>
            <a:r>
              <a:rPr b="1" lang="en-US" sz="1700">
                <a:solidFill>
                  <a:schemeClr val="dk1"/>
                </a:solidFill>
              </a:rPr>
              <a:t>Strategies</a:t>
            </a:r>
            <a:r>
              <a:rPr lang="en-US" sz="1700">
                <a:solidFill>
                  <a:schemeClr val="dk1"/>
                </a:solidFill>
              </a:rPr>
              <a:t>:</a:t>
            </a:r>
            <a:endParaRPr sz="1700">
              <a:solidFill>
                <a:schemeClr val="dk1"/>
              </a:solidFill>
            </a:endParaRPr>
          </a:p>
          <a:p>
            <a:pPr indent="-336550" lvl="2" marL="1371600" rtl="0" algn="l">
              <a:spcBef>
                <a:spcPts val="0"/>
              </a:spcBef>
              <a:spcAft>
                <a:spcPts val="0"/>
              </a:spcAft>
              <a:buClr>
                <a:schemeClr val="dk1"/>
              </a:buClr>
              <a:buSzPts val="1700"/>
              <a:buAutoNum type="romanLcPeriod"/>
            </a:pPr>
            <a:r>
              <a:rPr lang="en-US" sz="1700">
                <a:solidFill>
                  <a:schemeClr val="dk1"/>
                </a:solidFill>
                <a:latin typeface="Times New Roman"/>
                <a:ea typeface="Times New Roman"/>
                <a:cs typeface="Times New Roman"/>
                <a:sym typeface="Times New Roman"/>
              </a:rPr>
              <a:t> </a:t>
            </a:r>
            <a:r>
              <a:rPr lang="en-US" sz="1700">
                <a:solidFill>
                  <a:schemeClr val="dk1"/>
                </a:solidFill>
              </a:rPr>
              <a:t>Identify and address barriers to participation for priority populations and residents of TRIE equity neighborhoods</a:t>
            </a:r>
            <a:endParaRPr sz="1700">
              <a:solidFill>
                <a:schemeClr val="dk1"/>
              </a:solidFill>
            </a:endParaRPr>
          </a:p>
          <a:p>
            <a:pPr indent="-336550" lvl="2" marL="1371600" rtl="0" algn="l">
              <a:spcBef>
                <a:spcPts val="0"/>
              </a:spcBef>
              <a:spcAft>
                <a:spcPts val="0"/>
              </a:spcAft>
              <a:buClr>
                <a:schemeClr val="dk1"/>
              </a:buClr>
              <a:buSzPts val="1700"/>
              <a:buAutoNum type="romanLcPeriod"/>
            </a:pPr>
            <a:r>
              <a:rPr lang="en-US" sz="1700">
                <a:solidFill>
                  <a:schemeClr val="dk1"/>
                </a:solidFill>
              </a:rPr>
              <a:t>Advocate for more funding to the participatory budgeting program to scale impact</a:t>
            </a:r>
            <a:endParaRPr sz="1700">
              <a:solidFill>
                <a:schemeClr val="dk1"/>
              </a:solidFill>
            </a:endParaRPr>
          </a:p>
          <a:p>
            <a:pPr indent="-336550" lvl="1" marL="914400" rtl="0" algn="l">
              <a:lnSpc>
                <a:spcPct val="100000"/>
              </a:lnSpc>
              <a:spcBef>
                <a:spcPts val="0"/>
              </a:spcBef>
              <a:spcAft>
                <a:spcPts val="0"/>
              </a:spcAft>
              <a:buClr>
                <a:schemeClr val="dk1"/>
              </a:buClr>
              <a:buSzPts val="1700"/>
              <a:buAutoNum type="arabicPeriod"/>
            </a:pPr>
            <a:r>
              <a:rPr b="1" lang="en-US" sz="1700">
                <a:solidFill>
                  <a:schemeClr val="dk1"/>
                </a:solidFill>
              </a:rPr>
              <a:t>Indicators:</a:t>
            </a:r>
            <a:endParaRPr b="1" sz="1700">
              <a:solidFill>
                <a:schemeClr val="dk1"/>
              </a:solidFill>
            </a:endParaRPr>
          </a:p>
          <a:p>
            <a:pPr indent="0" lvl="0" marL="1371600" rtl="0" algn="l">
              <a:lnSpc>
                <a:spcPct val="100000"/>
              </a:lnSpc>
              <a:spcBef>
                <a:spcPts val="0"/>
              </a:spcBef>
              <a:spcAft>
                <a:spcPts val="0"/>
              </a:spcAft>
              <a:buNone/>
            </a:pPr>
            <a:r>
              <a:rPr lang="en-US" sz="1700">
                <a:solidFill>
                  <a:schemeClr val="dk1"/>
                </a:solidFill>
              </a:rPr>
              <a:t>·</a:t>
            </a:r>
            <a:r>
              <a:rPr lang="en-US" sz="1700">
                <a:solidFill>
                  <a:schemeClr val="dk1"/>
                </a:solidFill>
                <a:latin typeface="Times New Roman"/>
                <a:ea typeface="Times New Roman"/>
                <a:cs typeface="Times New Roman"/>
                <a:sym typeface="Times New Roman"/>
              </a:rPr>
              <a:t>    </a:t>
            </a:r>
            <a:r>
              <a:rPr lang="en-US" sz="1700">
                <a:solidFill>
                  <a:schemeClr val="dk1"/>
                </a:solidFill>
              </a:rPr>
              <a:t>Percent of idea generation sessions held with priority populations and/or in TRIE equity neighborhoods</a:t>
            </a:r>
            <a:endParaRPr sz="1700">
              <a:solidFill>
                <a:schemeClr val="dk1"/>
              </a:solidFill>
            </a:endParaRPr>
          </a:p>
          <a:p>
            <a:pPr indent="0" lvl="0" marL="1371600" rtl="0" algn="l">
              <a:lnSpc>
                <a:spcPct val="100000"/>
              </a:lnSpc>
              <a:spcBef>
                <a:spcPts val="0"/>
              </a:spcBef>
              <a:spcAft>
                <a:spcPts val="0"/>
              </a:spcAft>
              <a:buNone/>
            </a:pPr>
            <a:r>
              <a:rPr lang="en-US" sz="1700">
                <a:solidFill>
                  <a:schemeClr val="dk1"/>
                </a:solidFill>
              </a:rPr>
              <a:t>·</a:t>
            </a:r>
            <a:r>
              <a:rPr lang="en-US" sz="1700">
                <a:solidFill>
                  <a:schemeClr val="dk1"/>
                </a:solidFill>
                <a:latin typeface="Times New Roman"/>
                <a:ea typeface="Times New Roman"/>
                <a:cs typeface="Times New Roman"/>
                <a:sym typeface="Times New Roman"/>
              </a:rPr>
              <a:t>      </a:t>
            </a:r>
            <a:r>
              <a:rPr lang="en-US" sz="1700">
                <a:solidFill>
                  <a:schemeClr val="dk1"/>
                </a:solidFill>
              </a:rPr>
              <a:t>Percent of ideas produced from sessions in equity neighborhoods and/or from high priority populations</a:t>
            </a:r>
            <a:endParaRPr sz="1700">
              <a:solidFill>
                <a:schemeClr val="dk1"/>
              </a:solidFill>
            </a:endParaRPr>
          </a:p>
          <a:p>
            <a:pPr indent="0" lvl="0" marL="1371600" rtl="0" algn="l">
              <a:lnSpc>
                <a:spcPct val="100000"/>
              </a:lnSpc>
              <a:spcBef>
                <a:spcPts val="0"/>
              </a:spcBef>
              <a:spcAft>
                <a:spcPts val="0"/>
              </a:spcAft>
              <a:buNone/>
            </a:pPr>
            <a:r>
              <a:rPr lang="en-US" sz="1700">
                <a:solidFill>
                  <a:schemeClr val="dk1"/>
                </a:solidFill>
              </a:rPr>
              <a:t>·</a:t>
            </a:r>
            <a:r>
              <a:rPr lang="en-US" sz="1700">
                <a:solidFill>
                  <a:schemeClr val="dk1"/>
                </a:solidFill>
                <a:latin typeface="Times New Roman"/>
                <a:ea typeface="Times New Roman"/>
                <a:cs typeface="Times New Roman"/>
                <a:sym typeface="Times New Roman"/>
              </a:rPr>
              <a:t>      </a:t>
            </a:r>
            <a:r>
              <a:rPr lang="en-US" sz="1700">
                <a:solidFill>
                  <a:schemeClr val="dk1"/>
                </a:solidFill>
              </a:rPr>
              <a:t>Percent of diversity represented in each Borough Assembly Committee</a:t>
            </a:r>
            <a:endParaRPr sz="1700">
              <a:solidFill>
                <a:schemeClr val="dk1"/>
              </a:solidFill>
            </a:endParaRPr>
          </a:p>
          <a:p>
            <a:pPr indent="0" lvl="0" marL="1371600" rtl="0" algn="l">
              <a:lnSpc>
                <a:spcPct val="100000"/>
              </a:lnSpc>
              <a:spcBef>
                <a:spcPts val="0"/>
              </a:spcBef>
              <a:spcAft>
                <a:spcPts val="0"/>
              </a:spcAft>
              <a:buNone/>
            </a:pPr>
            <a:r>
              <a:rPr lang="en-US" sz="1700">
                <a:solidFill>
                  <a:schemeClr val="dk1"/>
                </a:solidFill>
              </a:rPr>
              <a:t>·</a:t>
            </a:r>
            <a:r>
              <a:rPr lang="en-US" sz="1700">
                <a:solidFill>
                  <a:schemeClr val="dk1"/>
                </a:solidFill>
                <a:latin typeface="Times New Roman"/>
                <a:ea typeface="Times New Roman"/>
                <a:cs typeface="Times New Roman"/>
                <a:sym typeface="Times New Roman"/>
              </a:rPr>
              <a:t>      </a:t>
            </a:r>
            <a:r>
              <a:rPr lang="en-US" sz="1700">
                <a:solidFill>
                  <a:schemeClr val="dk1"/>
                </a:solidFill>
              </a:rPr>
              <a:t>Percent of voters self-identifying residence in a TRIE equity neighborhood</a:t>
            </a:r>
            <a:endParaRPr sz="1700">
              <a:solidFill>
                <a:schemeClr val="dk1"/>
              </a:solidFill>
            </a:endParaRPr>
          </a:p>
          <a:p>
            <a:pPr indent="0" lvl="0" marL="1371600" rtl="0" algn="l">
              <a:lnSpc>
                <a:spcPct val="100000"/>
              </a:lnSpc>
              <a:spcBef>
                <a:spcPts val="0"/>
              </a:spcBef>
              <a:spcAft>
                <a:spcPts val="0"/>
              </a:spcAft>
              <a:buNone/>
            </a:pPr>
            <a:r>
              <a:rPr lang="en-US" sz="1700">
                <a:solidFill>
                  <a:schemeClr val="dk1"/>
                </a:solidFill>
              </a:rPr>
              <a:t>·</a:t>
            </a:r>
            <a:r>
              <a:rPr lang="en-US" sz="1700">
                <a:solidFill>
                  <a:schemeClr val="dk1"/>
                </a:solidFill>
                <a:latin typeface="Times New Roman"/>
                <a:ea typeface="Times New Roman"/>
                <a:cs typeface="Times New Roman"/>
                <a:sym typeface="Times New Roman"/>
              </a:rPr>
              <a:t>      </a:t>
            </a:r>
            <a:r>
              <a:rPr lang="en-US" sz="1700">
                <a:solidFill>
                  <a:schemeClr val="dk1"/>
                </a:solidFill>
              </a:rPr>
              <a:t>Percent of voters self-identifying with at least one high priority population</a:t>
            </a:r>
            <a:endParaRPr sz="1700">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g2ec786d999a_47_4"/>
          <p:cNvSpPr txBox="1"/>
          <p:nvPr>
            <p:ph type="title"/>
          </p:nvPr>
        </p:nvSpPr>
        <p:spPr>
          <a:xfrm>
            <a:off x="838200" y="2368286"/>
            <a:ext cx="10515600" cy="21213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500"/>
              </a:spcAft>
              <a:buSzPts val="7200"/>
              <a:buNone/>
            </a:pPr>
            <a:r>
              <a:rPr lang="en-US"/>
              <a:t>Program Updates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g28aa42efdd0_1_18"/>
          <p:cNvSpPr txBox="1"/>
          <p:nvPr>
            <p:ph type="title"/>
          </p:nvPr>
        </p:nvSpPr>
        <p:spPr>
          <a:xfrm>
            <a:off x="734875" y="3588786"/>
            <a:ext cx="10515600" cy="21213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7200"/>
              <a:buNone/>
            </a:pPr>
            <a:r>
              <a:rPr lang="en-US"/>
              <a:t>Voter Language</a:t>
            </a:r>
            <a:endParaRPr/>
          </a:p>
          <a:p>
            <a:pPr indent="0" lvl="0" marL="0" rtl="0" algn="ctr">
              <a:lnSpc>
                <a:spcPct val="90000"/>
              </a:lnSpc>
              <a:spcBef>
                <a:spcPts val="500"/>
              </a:spcBef>
              <a:spcAft>
                <a:spcPts val="500"/>
              </a:spcAft>
              <a:buSzPts val="7200"/>
              <a:buNone/>
            </a:pPr>
            <a:r>
              <a:rPr lang="en-US"/>
              <a:t>Assistance Program</a:t>
            </a:r>
            <a:endParaRPr/>
          </a:p>
        </p:txBody>
      </p:sp>
      <p:pic>
        <p:nvPicPr>
          <p:cNvPr id="343" name="Google Shape;343;g28aa42efdd0_1_18"/>
          <p:cNvPicPr preferRelativeResize="0"/>
          <p:nvPr/>
        </p:nvPicPr>
        <p:blipFill rotWithShape="1">
          <a:blip r:embed="rId3">
            <a:alphaModFix/>
          </a:blip>
          <a:srcRect b="0" l="0" r="0" t="0"/>
          <a:stretch/>
        </p:blipFill>
        <p:spPr>
          <a:xfrm>
            <a:off x="2206026" y="966300"/>
            <a:ext cx="8089902" cy="1742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g28aa42efdd0_1_23"/>
          <p:cNvSpPr txBox="1"/>
          <p:nvPr/>
        </p:nvSpPr>
        <p:spPr>
          <a:xfrm>
            <a:off x="272788" y="272788"/>
            <a:ext cx="1185000" cy="1185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350" name="Google Shape;350;g28aa42efdd0_1_23"/>
          <p:cNvSpPr txBox="1"/>
          <p:nvPr/>
        </p:nvSpPr>
        <p:spPr>
          <a:xfrm>
            <a:off x="2002700" y="820975"/>
            <a:ext cx="8005500" cy="551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Verdana"/>
              <a:ea typeface="Verdana"/>
              <a:cs typeface="Verdana"/>
              <a:sym typeface="Verdana"/>
            </a:endParaRPr>
          </a:p>
        </p:txBody>
      </p:sp>
      <p:sp>
        <p:nvSpPr>
          <p:cNvPr id="351" name="Google Shape;351;g28aa42efdd0_1_23"/>
          <p:cNvSpPr txBox="1"/>
          <p:nvPr/>
        </p:nvSpPr>
        <p:spPr>
          <a:xfrm>
            <a:off x="2002700" y="1523550"/>
            <a:ext cx="8935200" cy="803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100"/>
              <a:buFont typeface="Arial"/>
              <a:buNone/>
            </a:pPr>
            <a:r>
              <a:rPr b="0" i="0" lang="en-US" sz="1100" u="none" cap="none" strike="noStrike">
                <a:solidFill>
                  <a:schemeClr val="dk1"/>
                </a:solidFill>
                <a:highlight>
                  <a:srgbClr val="FFFFFF"/>
                </a:highlight>
                <a:latin typeface="Verdana"/>
                <a:ea typeface="Verdana"/>
                <a:cs typeface="Verdana"/>
                <a:sym typeface="Verdana"/>
              </a:rPr>
              <a:t> </a:t>
            </a:r>
            <a:endParaRPr b="0" i="0" sz="1100" u="none" cap="none" strike="noStrike">
              <a:solidFill>
                <a:schemeClr val="dk1"/>
              </a:solidFill>
              <a:highlight>
                <a:srgbClr val="FFFFFF"/>
              </a:highlight>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Verdana"/>
              <a:ea typeface="Verdana"/>
              <a:cs typeface="Verdana"/>
              <a:sym typeface="Verdana"/>
            </a:endParaRPr>
          </a:p>
        </p:txBody>
      </p:sp>
      <p:sp>
        <p:nvSpPr>
          <p:cNvPr id="352" name="Google Shape;352;g28aa42efdd0_1_23"/>
          <p:cNvSpPr txBox="1"/>
          <p:nvPr>
            <p:ph idx="2" type="body"/>
          </p:nvPr>
        </p:nvSpPr>
        <p:spPr>
          <a:xfrm>
            <a:off x="1804575" y="923650"/>
            <a:ext cx="9403200" cy="8031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000"/>
              </a:spcBef>
              <a:spcAft>
                <a:spcPts val="0"/>
              </a:spcAft>
              <a:buClr>
                <a:schemeClr val="dk1"/>
              </a:buClr>
              <a:buSzPts val="1100"/>
              <a:buFont typeface="Arial"/>
              <a:buNone/>
            </a:pPr>
            <a:r>
              <a:rPr lang="en-US"/>
              <a:t>November 2024 General Election Services &amp; Staffing</a:t>
            </a:r>
            <a:endParaRPr/>
          </a:p>
          <a:p>
            <a:pPr indent="0" lvl="0" marL="0" rtl="0" algn="l">
              <a:lnSpc>
                <a:spcPct val="150000"/>
              </a:lnSpc>
              <a:spcBef>
                <a:spcPts val="1000"/>
              </a:spcBef>
              <a:spcAft>
                <a:spcPts val="0"/>
              </a:spcAft>
              <a:buSzPts val="3400"/>
              <a:buNone/>
            </a:pPr>
            <a:r>
              <a:t/>
            </a:r>
            <a:endParaRPr/>
          </a:p>
        </p:txBody>
      </p:sp>
      <p:pic>
        <p:nvPicPr>
          <p:cNvPr id="353" name="Google Shape;353;g28aa42efdd0_1_23"/>
          <p:cNvPicPr preferRelativeResize="0"/>
          <p:nvPr/>
        </p:nvPicPr>
        <p:blipFill>
          <a:blip r:embed="rId3">
            <a:alphaModFix/>
          </a:blip>
          <a:stretch>
            <a:fillRect/>
          </a:stretch>
        </p:blipFill>
        <p:spPr>
          <a:xfrm>
            <a:off x="8316075" y="1965326"/>
            <a:ext cx="3496125" cy="3622275"/>
          </a:xfrm>
          <a:prstGeom prst="rect">
            <a:avLst/>
          </a:prstGeom>
          <a:noFill/>
          <a:ln>
            <a:noFill/>
          </a:ln>
        </p:spPr>
      </p:pic>
      <p:sp>
        <p:nvSpPr>
          <p:cNvPr id="354" name="Google Shape;354;g28aa42efdd0_1_23"/>
          <p:cNvSpPr txBox="1"/>
          <p:nvPr/>
        </p:nvSpPr>
        <p:spPr>
          <a:xfrm>
            <a:off x="1579800" y="2326650"/>
            <a:ext cx="6736200" cy="2950200"/>
          </a:xfrm>
          <a:prstGeom prst="rect">
            <a:avLst/>
          </a:prstGeom>
          <a:noFill/>
          <a:ln>
            <a:noFill/>
          </a:ln>
        </p:spPr>
        <p:txBody>
          <a:bodyPr anchorCtr="0" anchor="t" bIns="91425" lIns="91425" spcFirstLastPara="1" rIns="91425" wrap="square" tIns="91425">
            <a:spAutoFit/>
          </a:bodyPr>
          <a:lstStyle/>
          <a:p>
            <a:pPr indent="0" lvl="0" marL="12700" rtl="0" algn="l">
              <a:lnSpc>
                <a:spcPct val="90000"/>
              </a:lnSpc>
              <a:spcBef>
                <a:spcPts val="1000"/>
              </a:spcBef>
              <a:spcAft>
                <a:spcPts val="0"/>
              </a:spcAft>
              <a:buNone/>
            </a:pPr>
            <a:r>
              <a:rPr lang="en-US" sz="2500">
                <a:solidFill>
                  <a:schemeClr val="dk1"/>
                </a:solidFill>
                <a:latin typeface="Verdana"/>
                <a:ea typeface="Verdana"/>
                <a:cs typeface="Verdana"/>
                <a:sym typeface="Verdana"/>
              </a:rPr>
              <a:t>S</a:t>
            </a:r>
            <a:r>
              <a:rPr lang="en-US" sz="2500">
                <a:solidFill>
                  <a:schemeClr val="dk1"/>
                </a:solidFill>
                <a:latin typeface="Verdana"/>
                <a:ea typeface="Verdana"/>
                <a:cs typeface="Verdana"/>
                <a:sym typeface="Verdana"/>
              </a:rPr>
              <a:t>ervices on November 2</a:t>
            </a:r>
            <a:r>
              <a:rPr baseline="30000" lang="en-US" sz="2500">
                <a:solidFill>
                  <a:schemeClr val="dk1"/>
                </a:solidFill>
                <a:latin typeface="Verdana"/>
                <a:ea typeface="Verdana"/>
                <a:cs typeface="Verdana"/>
                <a:sym typeface="Verdana"/>
              </a:rPr>
              <a:t>nd</a:t>
            </a:r>
            <a:r>
              <a:rPr lang="en-US" sz="2500">
                <a:solidFill>
                  <a:schemeClr val="dk1"/>
                </a:solidFill>
                <a:latin typeface="Verdana"/>
                <a:ea typeface="Verdana"/>
                <a:cs typeface="Verdana"/>
                <a:sym typeface="Verdana"/>
              </a:rPr>
              <a:t>, 3</a:t>
            </a:r>
            <a:r>
              <a:rPr baseline="30000" lang="en-US" sz="2500">
                <a:solidFill>
                  <a:schemeClr val="dk1"/>
                </a:solidFill>
                <a:latin typeface="Verdana"/>
                <a:ea typeface="Verdana"/>
                <a:cs typeface="Verdana"/>
                <a:sym typeface="Verdana"/>
              </a:rPr>
              <a:t>rd*</a:t>
            </a:r>
            <a:r>
              <a:rPr lang="en-US" sz="2500">
                <a:solidFill>
                  <a:schemeClr val="dk1"/>
                </a:solidFill>
                <a:latin typeface="Verdana"/>
                <a:ea typeface="Verdana"/>
                <a:cs typeface="Verdana"/>
                <a:sym typeface="Verdana"/>
              </a:rPr>
              <a:t>, and 5</a:t>
            </a:r>
            <a:r>
              <a:rPr baseline="30000" lang="en-US" sz="2500">
                <a:solidFill>
                  <a:schemeClr val="dk1"/>
                </a:solidFill>
                <a:latin typeface="Verdana"/>
                <a:ea typeface="Verdana"/>
                <a:cs typeface="Verdana"/>
                <a:sym typeface="Verdana"/>
              </a:rPr>
              <a:t>th</a:t>
            </a:r>
            <a:endParaRPr baseline="30000" sz="2500">
              <a:solidFill>
                <a:schemeClr val="dk1"/>
              </a:solidFill>
              <a:latin typeface="Verdana"/>
              <a:ea typeface="Verdana"/>
              <a:cs typeface="Verdana"/>
              <a:sym typeface="Verdana"/>
            </a:endParaRPr>
          </a:p>
          <a:p>
            <a:pPr indent="0" lvl="0" marL="12700" rtl="0" algn="l">
              <a:lnSpc>
                <a:spcPct val="90000"/>
              </a:lnSpc>
              <a:spcBef>
                <a:spcPts val="1000"/>
              </a:spcBef>
              <a:spcAft>
                <a:spcPts val="0"/>
              </a:spcAft>
              <a:buNone/>
            </a:pPr>
            <a:r>
              <a:rPr i="1" lang="en-US" sz="1800">
                <a:solidFill>
                  <a:schemeClr val="dk1"/>
                </a:solidFill>
                <a:latin typeface="Verdana"/>
                <a:ea typeface="Verdana"/>
                <a:cs typeface="Verdana"/>
                <a:sym typeface="Verdana"/>
              </a:rPr>
              <a:t>*Yiddish Early Voting services provided November 1</a:t>
            </a:r>
            <a:r>
              <a:rPr baseline="30000" i="1" lang="en-US" sz="3000">
                <a:solidFill>
                  <a:schemeClr val="dk1"/>
                </a:solidFill>
                <a:latin typeface="Verdana"/>
                <a:ea typeface="Verdana"/>
                <a:cs typeface="Verdana"/>
                <a:sym typeface="Verdana"/>
              </a:rPr>
              <a:t>st</a:t>
            </a:r>
            <a:r>
              <a:rPr i="1" lang="en-US" sz="1800">
                <a:solidFill>
                  <a:schemeClr val="dk1"/>
                </a:solidFill>
                <a:latin typeface="Verdana"/>
                <a:ea typeface="Verdana"/>
                <a:cs typeface="Verdana"/>
                <a:sym typeface="Verdana"/>
              </a:rPr>
              <a:t> and November 3rd</a:t>
            </a:r>
            <a:br>
              <a:rPr i="1" lang="en-US" sz="1800">
                <a:solidFill>
                  <a:schemeClr val="dk1"/>
                </a:solidFill>
                <a:latin typeface="Verdana"/>
                <a:ea typeface="Verdana"/>
                <a:cs typeface="Verdana"/>
                <a:sym typeface="Verdana"/>
              </a:rPr>
            </a:br>
            <a:endParaRPr i="1" sz="1800">
              <a:solidFill>
                <a:schemeClr val="dk1"/>
              </a:solidFill>
              <a:latin typeface="Verdana"/>
              <a:ea typeface="Verdana"/>
              <a:cs typeface="Verdana"/>
              <a:sym typeface="Verdana"/>
            </a:endParaRPr>
          </a:p>
          <a:p>
            <a:pPr indent="-381000" lvl="0" marL="457200" rtl="0" algn="l">
              <a:lnSpc>
                <a:spcPct val="90000"/>
              </a:lnSpc>
              <a:spcBef>
                <a:spcPts val="1000"/>
              </a:spcBef>
              <a:spcAft>
                <a:spcPts val="0"/>
              </a:spcAft>
              <a:buClr>
                <a:schemeClr val="dk1"/>
              </a:buClr>
              <a:buSzPts val="2400"/>
              <a:buFont typeface="Verdana"/>
              <a:buChar char="●"/>
            </a:pPr>
            <a:r>
              <a:rPr lang="en-US" sz="2400">
                <a:solidFill>
                  <a:schemeClr val="dk1"/>
                </a:solidFill>
                <a:latin typeface="Verdana"/>
                <a:ea typeface="Verdana"/>
                <a:cs typeface="Verdana"/>
                <a:sym typeface="Verdana"/>
              </a:rPr>
              <a:t>77 staff members on Nov 2nd and 3rd</a:t>
            </a:r>
            <a:endParaRPr sz="2400">
              <a:solidFill>
                <a:schemeClr val="dk1"/>
              </a:solidFill>
              <a:latin typeface="Verdana"/>
              <a:ea typeface="Verdana"/>
              <a:cs typeface="Verdana"/>
              <a:sym typeface="Verdana"/>
            </a:endParaRPr>
          </a:p>
          <a:p>
            <a:pPr indent="-381000" lvl="0" marL="457200" rtl="0" algn="l">
              <a:lnSpc>
                <a:spcPct val="90000"/>
              </a:lnSpc>
              <a:spcBef>
                <a:spcPts val="0"/>
              </a:spcBef>
              <a:spcAft>
                <a:spcPts val="0"/>
              </a:spcAft>
              <a:buClr>
                <a:schemeClr val="dk1"/>
              </a:buClr>
              <a:buSzPts val="2400"/>
              <a:buFont typeface="Verdana"/>
              <a:buChar char="●"/>
            </a:pPr>
            <a:r>
              <a:rPr lang="en-US" sz="2400">
                <a:solidFill>
                  <a:schemeClr val="dk1"/>
                </a:solidFill>
                <a:latin typeface="Verdana"/>
                <a:ea typeface="Verdana"/>
                <a:cs typeface="Verdana"/>
                <a:sym typeface="Verdana"/>
              </a:rPr>
              <a:t>217 interpreters and 18 supervisors served on Election Day</a:t>
            </a:r>
            <a:endParaRPr i="1" sz="1800">
              <a:solidFill>
                <a:schemeClr val="dk1"/>
              </a:solidFill>
              <a:latin typeface="Verdana"/>
              <a:ea typeface="Verdana"/>
              <a:cs typeface="Verdana"/>
              <a:sym typeface="Verdan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g2a057c19e2e_0_0"/>
          <p:cNvSpPr txBox="1"/>
          <p:nvPr/>
        </p:nvSpPr>
        <p:spPr>
          <a:xfrm>
            <a:off x="1300925" y="674550"/>
            <a:ext cx="8078700" cy="786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Verdana"/>
                <a:ea typeface="Verdana"/>
                <a:cs typeface="Verdana"/>
                <a:sym typeface="Verdana"/>
              </a:rPr>
              <a:t>Technology &amp; Housekeeping</a:t>
            </a:r>
            <a:endParaRPr b="1" i="0" sz="2800" u="none" cap="none" strike="noStrike">
              <a:solidFill>
                <a:schemeClr val="dk1"/>
              </a:solidFill>
              <a:latin typeface="Verdana"/>
              <a:ea typeface="Verdana"/>
              <a:cs typeface="Verdana"/>
              <a:sym typeface="Verdana"/>
            </a:endParaRPr>
          </a:p>
        </p:txBody>
      </p:sp>
      <p:sp>
        <p:nvSpPr>
          <p:cNvPr id="233" name="Google Shape;233;g2a057c19e2e_0_0"/>
          <p:cNvSpPr txBox="1"/>
          <p:nvPr/>
        </p:nvSpPr>
        <p:spPr>
          <a:xfrm>
            <a:off x="792900" y="1411650"/>
            <a:ext cx="10935600" cy="4540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450"/>
              <a:buFont typeface="Arial"/>
              <a:buNone/>
            </a:pPr>
            <a:r>
              <a:rPr b="1" i="0" lang="en-US" sz="1450" u="none" cap="none" strike="noStrike">
                <a:solidFill>
                  <a:schemeClr val="dk1"/>
                </a:solidFill>
                <a:highlight>
                  <a:schemeClr val="lt1"/>
                </a:highlight>
                <a:latin typeface="Verdana"/>
                <a:ea typeface="Verdana"/>
                <a:cs typeface="Verdana"/>
                <a:sym typeface="Verdana"/>
              </a:rPr>
              <a:t>To Commissioners:</a:t>
            </a:r>
            <a:endParaRPr b="1" i="0" sz="1450" u="none" cap="none" strike="noStrike">
              <a:solidFill>
                <a:schemeClr val="dk1"/>
              </a:solidFill>
              <a:highlight>
                <a:srgbClr val="FFFFFF"/>
              </a:highlight>
              <a:latin typeface="Verdana"/>
              <a:ea typeface="Verdana"/>
              <a:cs typeface="Verdana"/>
              <a:sym typeface="Verdana"/>
            </a:endParaRPr>
          </a:p>
          <a:p>
            <a:pPr indent="-282575" lvl="0" marL="285750" marR="0" rtl="0" algn="l">
              <a:lnSpc>
                <a:spcPct val="114999"/>
              </a:lnSpc>
              <a:spcBef>
                <a:spcPts val="0"/>
              </a:spcBef>
              <a:spcAft>
                <a:spcPts val="0"/>
              </a:spcAft>
              <a:buClr>
                <a:srgbClr val="000000"/>
              </a:buClr>
              <a:buSzPts val="1450"/>
              <a:buFont typeface="Verdana"/>
              <a:buChar char="•"/>
            </a:pPr>
            <a:r>
              <a:rPr b="0" i="0" lang="en-US" sz="1450" u="none" cap="none" strike="noStrike">
                <a:solidFill>
                  <a:schemeClr val="dk1"/>
                </a:solidFill>
                <a:highlight>
                  <a:srgbClr val="FFFFFF"/>
                </a:highlight>
                <a:latin typeface="Verdana"/>
                <a:ea typeface="Verdana"/>
                <a:cs typeface="Verdana"/>
                <a:sym typeface="Verdana"/>
              </a:rPr>
              <a:t>In-Person Participants:Please mute your microphone when you're not speaking and turn it on when needed</a:t>
            </a:r>
            <a:endParaRPr b="1" i="0" sz="1450" u="none" cap="none" strike="noStrike">
              <a:solidFill>
                <a:schemeClr val="dk1"/>
              </a:solidFill>
              <a:highlight>
                <a:srgbClr val="FFFFFF"/>
              </a:highlight>
              <a:latin typeface="Verdana"/>
              <a:ea typeface="Verdana"/>
              <a:cs typeface="Verdana"/>
              <a:sym typeface="Verdana"/>
            </a:endParaRPr>
          </a:p>
          <a:p>
            <a:pPr indent="-282575" lvl="0" marL="285750" marR="0" rtl="0" algn="l">
              <a:lnSpc>
                <a:spcPct val="114999"/>
              </a:lnSpc>
              <a:spcBef>
                <a:spcPts val="0"/>
              </a:spcBef>
              <a:spcAft>
                <a:spcPts val="0"/>
              </a:spcAft>
              <a:buClr>
                <a:srgbClr val="000000"/>
              </a:buClr>
              <a:buSzPts val="1450"/>
              <a:buFont typeface="Verdana"/>
              <a:buChar char="•"/>
            </a:pPr>
            <a:r>
              <a:rPr b="0" i="0" lang="en-US" sz="1450" u="none" cap="none" strike="noStrike">
                <a:solidFill>
                  <a:schemeClr val="dk1"/>
                </a:solidFill>
                <a:highlight>
                  <a:srgbClr val="FFFFFF"/>
                </a:highlight>
                <a:latin typeface="Verdana"/>
                <a:ea typeface="Verdana"/>
                <a:cs typeface="Verdana"/>
                <a:sym typeface="Verdana"/>
              </a:rPr>
              <a:t>To Online Participants: Please mute your microphone when you're not speaking. Please unmute and let us know when you'd like to offer a comment, since we cannot see you. </a:t>
            </a:r>
            <a:endParaRPr b="0" i="0" sz="1450" u="none" cap="none" strike="noStrike">
              <a:solidFill>
                <a:srgbClr val="000000"/>
              </a:solidFill>
              <a:latin typeface="Verdana"/>
              <a:ea typeface="Verdana"/>
              <a:cs typeface="Verdana"/>
              <a:sym typeface="Verdana"/>
            </a:endParaRPr>
          </a:p>
          <a:p>
            <a:pPr indent="-190500" lvl="0" marL="285750" marR="0" rtl="0" algn="l">
              <a:lnSpc>
                <a:spcPct val="114999"/>
              </a:lnSpc>
              <a:spcBef>
                <a:spcPts val="0"/>
              </a:spcBef>
              <a:spcAft>
                <a:spcPts val="0"/>
              </a:spcAft>
              <a:buClr>
                <a:srgbClr val="000000"/>
              </a:buClr>
              <a:buSzPts val="1500"/>
              <a:buFont typeface="Arial"/>
              <a:buNone/>
            </a:pPr>
            <a:r>
              <a:t/>
            </a:r>
            <a:endParaRPr b="0" i="0" sz="1450" u="none" cap="none" strike="noStrike">
              <a:solidFill>
                <a:schemeClr val="dk1"/>
              </a:solidFill>
              <a:highlight>
                <a:srgbClr val="FFFFFF"/>
              </a:highlight>
              <a:latin typeface="Verdana"/>
              <a:ea typeface="Verdana"/>
              <a:cs typeface="Verdana"/>
              <a:sym typeface="Verdana"/>
            </a:endParaRPr>
          </a:p>
          <a:p>
            <a:pPr indent="0" lvl="0" marL="0" marR="0" rtl="0" algn="l">
              <a:lnSpc>
                <a:spcPct val="114999"/>
              </a:lnSpc>
              <a:spcBef>
                <a:spcPts val="0"/>
              </a:spcBef>
              <a:spcAft>
                <a:spcPts val="0"/>
              </a:spcAft>
              <a:buClr>
                <a:srgbClr val="000000"/>
              </a:buClr>
              <a:buSzPts val="1450"/>
              <a:buFont typeface="Arial"/>
              <a:buNone/>
            </a:pPr>
            <a:r>
              <a:rPr b="1" i="0" lang="en-US" sz="1450" u="none" cap="none" strike="noStrike">
                <a:solidFill>
                  <a:schemeClr val="dk1"/>
                </a:solidFill>
                <a:highlight>
                  <a:schemeClr val="lt1"/>
                </a:highlight>
                <a:latin typeface="Verdana"/>
                <a:ea typeface="Verdana"/>
                <a:cs typeface="Verdana"/>
                <a:sym typeface="Verdana"/>
              </a:rPr>
              <a:t>To All Participants: ​</a:t>
            </a:r>
            <a:endParaRPr b="1" i="0" sz="1450" u="none" cap="none" strike="noStrike">
              <a:solidFill>
                <a:schemeClr val="dk1"/>
              </a:solidFill>
              <a:highlight>
                <a:srgbClr val="FFFFFF"/>
              </a:highlight>
              <a:latin typeface="Verdana"/>
              <a:ea typeface="Verdana"/>
              <a:cs typeface="Verdana"/>
              <a:sym typeface="Verdana"/>
            </a:endParaRPr>
          </a:p>
          <a:p>
            <a:pPr indent="-320675" lvl="0" marL="457200" marR="0" rtl="0" algn="l">
              <a:lnSpc>
                <a:spcPct val="115000"/>
              </a:lnSpc>
              <a:spcBef>
                <a:spcPts val="0"/>
              </a:spcBef>
              <a:spcAft>
                <a:spcPts val="0"/>
              </a:spcAft>
              <a:buClr>
                <a:schemeClr val="dk1"/>
              </a:buClr>
              <a:buSzPts val="1450"/>
              <a:buFont typeface="Verdana"/>
              <a:buChar char="●"/>
            </a:pPr>
            <a:r>
              <a:rPr b="0" i="0" lang="en-US" sz="1450" u="none" cap="none" strike="noStrike">
                <a:solidFill>
                  <a:schemeClr val="dk1"/>
                </a:solidFill>
                <a:highlight>
                  <a:schemeClr val="lt1"/>
                </a:highlight>
                <a:latin typeface="Verdana"/>
                <a:ea typeface="Verdana"/>
                <a:cs typeface="Verdana"/>
                <a:sym typeface="Verdana"/>
              </a:rPr>
              <a:t>Call participants in the order they have registered for public comment prior to meeting, then during today's meeting​</a:t>
            </a:r>
            <a:endParaRPr b="0" i="0" sz="1450" u="none" cap="none" strike="noStrike">
              <a:solidFill>
                <a:schemeClr val="dk1"/>
              </a:solidFill>
              <a:highlight>
                <a:srgbClr val="FFFFFF"/>
              </a:highlight>
              <a:latin typeface="Verdana"/>
              <a:ea typeface="Verdana"/>
              <a:cs typeface="Verdana"/>
              <a:sym typeface="Verdana"/>
            </a:endParaRPr>
          </a:p>
          <a:p>
            <a:pPr indent="-320675" lvl="0" marL="457200" marR="0" rtl="0" algn="l">
              <a:lnSpc>
                <a:spcPct val="115000"/>
              </a:lnSpc>
              <a:spcBef>
                <a:spcPts val="0"/>
              </a:spcBef>
              <a:spcAft>
                <a:spcPts val="0"/>
              </a:spcAft>
              <a:buClr>
                <a:schemeClr val="dk1"/>
              </a:buClr>
              <a:buSzPts val="1450"/>
              <a:buFont typeface="Verdana"/>
              <a:buChar char="●"/>
            </a:pPr>
            <a:r>
              <a:rPr b="0" i="0" lang="en-US" sz="1450" u="none" cap="none" strike="noStrike">
                <a:solidFill>
                  <a:schemeClr val="dk1"/>
                </a:solidFill>
                <a:highlight>
                  <a:schemeClr val="lt1"/>
                </a:highlight>
                <a:latin typeface="Verdana"/>
                <a:ea typeface="Verdana"/>
                <a:cs typeface="Verdana"/>
                <a:sym typeface="Verdana"/>
              </a:rPr>
              <a:t>Closed Captioning:​ Closed Captioning will be displayed on the smaller screen​. </a:t>
            </a:r>
            <a:endParaRPr b="0" i="0" sz="1450" u="none" cap="none" strike="noStrike">
              <a:solidFill>
                <a:schemeClr val="dk1"/>
              </a:solidFill>
              <a:highlight>
                <a:srgbClr val="FFFFFF"/>
              </a:highlight>
              <a:latin typeface="Verdana"/>
              <a:ea typeface="Verdana"/>
              <a:cs typeface="Verdana"/>
              <a:sym typeface="Verdana"/>
            </a:endParaRPr>
          </a:p>
          <a:p>
            <a:pPr indent="0" lvl="0" marL="457200" marR="0" rtl="0" algn="l">
              <a:lnSpc>
                <a:spcPct val="115000"/>
              </a:lnSpc>
              <a:spcBef>
                <a:spcPts val="0"/>
              </a:spcBef>
              <a:spcAft>
                <a:spcPts val="0"/>
              </a:spcAft>
              <a:buClr>
                <a:srgbClr val="000000"/>
              </a:buClr>
              <a:buSzPts val="1500"/>
              <a:buFont typeface="Arial"/>
              <a:buNone/>
            </a:pPr>
            <a:r>
              <a:rPr b="0" i="0" lang="en-US" sz="1450" u="none" cap="none" strike="noStrike">
                <a:solidFill>
                  <a:schemeClr val="dk1"/>
                </a:solidFill>
                <a:highlight>
                  <a:schemeClr val="lt1"/>
                </a:highlight>
                <a:latin typeface="Verdana"/>
                <a:ea typeface="Verdana"/>
                <a:cs typeface="Verdana"/>
                <a:sym typeface="Verdana"/>
              </a:rPr>
              <a:t>​</a:t>
            </a:r>
            <a:endParaRPr b="0" i="0" sz="1450" u="none" cap="none" strike="noStrike">
              <a:solidFill>
                <a:schemeClr val="dk1"/>
              </a:solidFill>
              <a:highlight>
                <a:srgbClr val="FFFFFF"/>
              </a:highlight>
              <a:latin typeface="Verdana"/>
              <a:ea typeface="Verdana"/>
              <a:cs typeface="Verdana"/>
              <a:sym typeface="Verdana"/>
            </a:endParaRPr>
          </a:p>
          <a:p>
            <a:pPr indent="0" lvl="0" marL="0" marR="0" rtl="0" algn="l">
              <a:lnSpc>
                <a:spcPct val="115000"/>
              </a:lnSpc>
              <a:spcBef>
                <a:spcPts val="0"/>
              </a:spcBef>
              <a:spcAft>
                <a:spcPts val="0"/>
              </a:spcAft>
              <a:buClr>
                <a:srgbClr val="000000"/>
              </a:buClr>
              <a:buSzPts val="1500"/>
              <a:buFont typeface="Arial"/>
              <a:buNone/>
            </a:pPr>
            <a:r>
              <a:rPr b="1" i="0" lang="en-US" sz="1450" u="none" cap="none" strike="noStrike">
                <a:solidFill>
                  <a:schemeClr val="dk1"/>
                </a:solidFill>
                <a:highlight>
                  <a:schemeClr val="lt1"/>
                </a:highlight>
                <a:latin typeface="Verdana"/>
                <a:ea typeface="Verdana"/>
                <a:cs typeface="Verdana"/>
                <a:sym typeface="Verdana"/>
              </a:rPr>
              <a:t>To In-Person Participants:​</a:t>
            </a:r>
            <a:endParaRPr b="0" i="0" sz="1450" u="none" cap="none" strike="noStrike">
              <a:solidFill>
                <a:schemeClr val="dk1"/>
              </a:solidFill>
              <a:highlight>
                <a:srgbClr val="FFFFFF"/>
              </a:highlight>
              <a:latin typeface="Verdana"/>
              <a:ea typeface="Verdana"/>
              <a:cs typeface="Verdana"/>
              <a:sym typeface="Verdana"/>
            </a:endParaRPr>
          </a:p>
          <a:p>
            <a:pPr indent="-320675" lvl="0" marL="457200" marR="0" rtl="0" algn="l">
              <a:lnSpc>
                <a:spcPct val="115000"/>
              </a:lnSpc>
              <a:spcBef>
                <a:spcPts val="0"/>
              </a:spcBef>
              <a:spcAft>
                <a:spcPts val="0"/>
              </a:spcAft>
              <a:buClr>
                <a:schemeClr val="dk1"/>
              </a:buClr>
              <a:buSzPts val="1450"/>
              <a:buFont typeface="Verdana"/>
              <a:buChar char="●"/>
            </a:pPr>
            <a:r>
              <a:rPr b="0" i="0" lang="en-US" sz="1450" u="none" cap="none" strike="noStrike">
                <a:solidFill>
                  <a:schemeClr val="dk1"/>
                </a:solidFill>
                <a:highlight>
                  <a:schemeClr val="lt1"/>
                </a:highlight>
                <a:latin typeface="Verdana"/>
                <a:ea typeface="Verdana"/>
                <a:cs typeface="Verdana"/>
                <a:sym typeface="Verdana"/>
              </a:rPr>
              <a:t>To submit a public comment, please add your name and affiliation to the sign in sheet by the door. We will call on you to speak in order received.​</a:t>
            </a:r>
            <a:endParaRPr b="0" i="0" sz="1450" u="none" cap="none" strike="noStrike">
              <a:solidFill>
                <a:schemeClr val="dk1"/>
              </a:solidFill>
              <a:highlight>
                <a:srgbClr val="FFFFFF"/>
              </a:highlight>
              <a:latin typeface="Verdana"/>
              <a:ea typeface="Verdana"/>
              <a:cs typeface="Verdana"/>
              <a:sym typeface="Verdana"/>
            </a:endParaRPr>
          </a:p>
          <a:p>
            <a:pPr indent="0" lvl="0" marL="457200" marR="0" rtl="0" algn="l">
              <a:lnSpc>
                <a:spcPct val="115000"/>
              </a:lnSpc>
              <a:spcBef>
                <a:spcPts val="0"/>
              </a:spcBef>
              <a:spcAft>
                <a:spcPts val="0"/>
              </a:spcAft>
              <a:buClr>
                <a:srgbClr val="000000"/>
              </a:buClr>
              <a:buSzPts val="1500"/>
              <a:buFont typeface="Arial"/>
              <a:buNone/>
            </a:pPr>
            <a:r>
              <a:t/>
            </a:r>
            <a:endParaRPr b="0" i="0" sz="1450" u="none" cap="none" strike="noStrike">
              <a:solidFill>
                <a:schemeClr val="dk1"/>
              </a:solidFill>
              <a:highlight>
                <a:srgbClr val="FFFFFF"/>
              </a:highlight>
              <a:latin typeface="Verdana"/>
              <a:ea typeface="Verdana"/>
              <a:cs typeface="Verdana"/>
              <a:sym typeface="Verdana"/>
            </a:endParaRPr>
          </a:p>
          <a:p>
            <a:pPr indent="0" lvl="0" marL="0" marR="0" rtl="0" algn="l">
              <a:lnSpc>
                <a:spcPct val="115000"/>
              </a:lnSpc>
              <a:spcBef>
                <a:spcPts val="0"/>
              </a:spcBef>
              <a:spcAft>
                <a:spcPts val="0"/>
              </a:spcAft>
              <a:buClr>
                <a:srgbClr val="000000"/>
              </a:buClr>
              <a:buSzPts val="1500"/>
              <a:buFont typeface="Arial"/>
              <a:buNone/>
            </a:pPr>
            <a:r>
              <a:rPr b="1" i="0" lang="en-US" sz="1450" u="none" cap="none" strike="noStrike">
                <a:solidFill>
                  <a:schemeClr val="dk1"/>
                </a:solidFill>
                <a:highlight>
                  <a:schemeClr val="lt1"/>
                </a:highlight>
                <a:latin typeface="Verdana"/>
                <a:ea typeface="Verdana"/>
                <a:cs typeface="Verdana"/>
                <a:sym typeface="Verdana"/>
              </a:rPr>
              <a:t>To Online Participants:​</a:t>
            </a:r>
            <a:endParaRPr b="0" i="0" sz="1450" u="none" cap="none" strike="noStrike">
              <a:solidFill>
                <a:schemeClr val="dk1"/>
              </a:solidFill>
              <a:highlight>
                <a:srgbClr val="FFFFFF"/>
              </a:highlight>
              <a:latin typeface="Verdana"/>
              <a:ea typeface="Verdana"/>
              <a:cs typeface="Verdana"/>
              <a:sym typeface="Verdana"/>
            </a:endParaRPr>
          </a:p>
          <a:p>
            <a:pPr indent="-320675" lvl="0" marL="457200" marR="0" rtl="0" algn="l">
              <a:lnSpc>
                <a:spcPct val="115000"/>
              </a:lnSpc>
              <a:spcBef>
                <a:spcPts val="0"/>
              </a:spcBef>
              <a:spcAft>
                <a:spcPts val="0"/>
              </a:spcAft>
              <a:buClr>
                <a:schemeClr val="dk1"/>
              </a:buClr>
              <a:buSzPts val="1450"/>
              <a:buFont typeface="Verdana"/>
              <a:buChar char="●"/>
            </a:pPr>
            <a:r>
              <a:rPr b="0" i="0" lang="en-US" sz="1450" u="none" cap="none" strike="noStrike">
                <a:solidFill>
                  <a:schemeClr val="dk1"/>
                </a:solidFill>
                <a:highlight>
                  <a:schemeClr val="lt1"/>
                </a:highlight>
                <a:latin typeface="Verdana"/>
                <a:ea typeface="Verdana"/>
                <a:cs typeface="Verdana"/>
                <a:sym typeface="Verdana"/>
              </a:rPr>
              <a:t>Closed Captioning:​ Closed Captioning is available online at </a:t>
            </a:r>
            <a:r>
              <a:rPr b="0" i="0" lang="en-US" sz="1450" u="sng" cap="none" strike="noStrike">
                <a:solidFill>
                  <a:schemeClr val="hlink"/>
                </a:solidFill>
                <a:highlight>
                  <a:schemeClr val="lt1"/>
                </a:highlight>
                <a:latin typeface="Verdana"/>
                <a:ea typeface="Verdana"/>
                <a:cs typeface="Verdana"/>
                <a:sym typeface="Verdana"/>
                <a:hlinkClick r:id="rId3"/>
              </a:rPr>
              <a:t>https://bit.ly/CECCAPTIONS</a:t>
            </a:r>
            <a:r>
              <a:rPr b="0" i="0" lang="en-US" sz="1450" u="none" cap="none" strike="noStrike">
                <a:solidFill>
                  <a:schemeClr val="dk1"/>
                </a:solidFill>
                <a:highlight>
                  <a:schemeClr val="lt1"/>
                </a:highlight>
                <a:latin typeface="Verdana"/>
                <a:ea typeface="Verdana"/>
                <a:cs typeface="Verdana"/>
                <a:sym typeface="Verdana"/>
              </a:rPr>
              <a:t> </a:t>
            </a:r>
            <a:endParaRPr b="0" i="0" sz="1450" u="none" cap="none" strike="noStrike">
              <a:solidFill>
                <a:schemeClr val="dk1"/>
              </a:solidFill>
              <a:highlight>
                <a:schemeClr val="lt1"/>
              </a:highlight>
              <a:latin typeface="Verdana"/>
              <a:ea typeface="Verdana"/>
              <a:cs typeface="Verdana"/>
              <a:sym typeface="Verdana"/>
            </a:endParaRPr>
          </a:p>
          <a:p>
            <a:pPr indent="-320675" lvl="0" marL="457200" marR="0" rtl="0" algn="l">
              <a:lnSpc>
                <a:spcPct val="115000"/>
              </a:lnSpc>
              <a:spcBef>
                <a:spcPts val="0"/>
              </a:spcBef>
              <a:spcAft>
                <a:spcPts val="0"/>
              </a:spcAft>
              <a:buClr>
                <a:schemeClr val="dk1"/>
              </a:buClr>
              <a:buSzPts val="1450"/>
              <a:buFont typeface="Verdana"/>
              <a:buChar char="●"/>
            </a:pPr>
            <a:r>
              <a:rPr b="0" i="0" lang="en-US" sz="1450" u="none" cap="none" strike="noStrike">
                <a:solidFill>
                  <a:schemeClr val="dk1"/>
                </a:solidFill>
                <a:highlight>
                  <a:schemeClr val="lt1"/>
                </a:highlight>
                <a:latin typeface="Verdana"/>
                <a:ea typeface="Verdana"/>
                <a:cs typeface="Verdana"/>
                <a:sym typeface="Verdana"/>
              </a:rPr>
              <a:t>To submit a public comment, please submit your name, affiliation, and public comment via email to info@civicengagement.nyc.gov or via text to 917-587-9103. We will read comments in order received.</a:t>
            </a:r>
            <a:endParaRPr b="0" i="0" sz="1450" u="none" cap="none" strike="noStrike">
              <a:solidFill>
                <a:schemeClr val="dk1"/>
              </a:solidFill>
              <a:highlight>
                <a:srgbClr val="FFFFFF"/>
              </a:highlight>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500"/>
              <a:buFont typeface="Arial"/>
              <a:buNone/>
            </a:pPr>
            <a:r>
              <a:t/>
            </a:r>
            <a:endParaRPr b="0" i="0" sz="1450" u="none" cap="none" strike="noStrike">
              <a:solidFill>
                <a:schemeClr val="dk1"/>
              </a:solidFill>
              <a:latin typeface="Verdana"/>
              <a:ea typeface="Verdana"/>
              <a:cs typeface="Verdana"/>
              <a:sym typeface="Verdana"/>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pic>
        <p:nvPicPr>
          <p:cNvPr id="360" name="Google Shape;360;g31a0cdd660a_7_79"/>
          <p:cNvPicPr preferRelativeResize="0"/>
          <p:nvPr/>
        </p:nvPicPr>
        <p:blipFill>
          <a:blip r:embed="rId3">
            <a:alphaModFix/>
          </a:blip>
          <a:stretch>
            <a:fillRect/>
          </a:stretch>
        </p:blipFill>
        <p:spPr>
          <a:xfrm>
            <a:off x="1953775" y="995875"/>
            <a:ext cx="8405500" cy="5254926"/>
          </a:xfrm>
          <a:prstGeom prst="rect">
            <a:avLst/>
          </a:prstGeom>
          <a:noFill/>
          <a:ln>
            <a:noFill/>
          </a:ln>
        </p:spPr>
      </p:pic>
      <p:pic>
        <p:nvPicPr>
          <p:cNvPr id="361" name="Google Shape;361;g31a0cdd660a_7_79"/>
          <p:cNvPicPr preferRelativeResize="0"/>
          <p:nvPr/>
        </p:nvPicPr>
        <p:blipFill>
          <a:blip r:embed="rId4">
            <a:alphaModFix/>
          </a:blip>
          <a:stretch>
            <a:fillRect/>
          </a:stretch>
        </p:blipFill>
        <p:spPr>
          <a:xfrm>
            <a:off x="2199214" y="6250800"/>
            <a:ext cx="8065712" cy="545800"/>
          </a:xfrm>
          <a:prstGeom prst="rect">
            <a:avLst/>
          </a:prstGeom>
          <a:noFill/>
          <a:ln>
            <a:noFill/>
          </a:ln>
        </p:spPr>
      </p:pic>
      <p:sp>
        <p:nvSpPr>
          <p:cNvPr id="362" name="Google Shape;362;g31a0cdd660a_7_79"/>
          <p:cNvSpPr txBox="1"/>
          <p:nvPr/>
        </p:nvSpPr>
        <p:spPr>
          <a:xfrm>
            <a:off x="1317625" y="373500"/>
            <a:ext cx="8867700" cy="45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000">
                <a:solidFill>
                  <a:schemeClr val="dk1"/>
                </a:solidFill>
                <a:latin typeface="Verdana"/>
                <a:ea typeface="Verdana"/>
                <a:cs typeface="Verdana"/>
                <a:sym typeface="Verdana"/>
              </a:rPr>
              <a:t>Voter Language Assistance - November 2024 </a:t>
            </a:r>
            <a:endParaRPr b="1" sz="2000">
              <a:solidFill>
                <a:schemeClr val="dk1"/>
              </a:solidFill>
              <a:latin typeface="Verdana"/>
              <a:ea typeface="Verdana"/>
              <a:cs typeface="Verdana"/>
              <a:sym typeface="Verdana"/>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g28aa42efdd0_1_36"/>
          <p:cNvSpPr txBox="1"/>
          <p:nvPr>
            <p:ph idx="2" type="body"/>
          </p:nvPr>
        </p:nvSpPr>
        <p:spPr>
          <a:xfrm>
            <a:off x="1732774" y="313251"/>
            <a:ext cx="8020200" cy="1093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2100"/>
              <a:t>Voter Language Assistance - November 2024 </a:t>
            </a:r>
            <a:endParaRPr sz="2100"/>
          </a:p>
          <a:p>
            <a:pPr indent="0" lvl="0" marL="0" rtl="0" algn="l">
              <a:lnSpc>
                <a:spcPct val="150000"/>
              </a:lnSpc>
              <a:spcBef>
                <a:spcPts val="1000"/>
              </a:spcBef>
              <a:spcAft>
                <a:spcPts val="0"/>
              </a:spcAft>
              <a:buSzPts val="3400"/>
              <a:buNone/>
            </a:pPr>
            <a:r>
              <a:t/>
            </a:r>
            <a:endParaRPr/>
          </a:p>
        </p:txBody>
      </p:sp>
      <p:pic>
        <p:nvPicPr>
          <p:cNvPr id="369" name="Google Shape;369;g28aa42efdd0_1_36"/>
          <p:cNvPicPr preferRelativeResize="0"/>
          <p:nvPr/>
        </p:nvPicPr>
        <p:blipFill>
          <a:blip r:embed="rId3">
            <a:alphaModFix/>
          </a:blip>
          <a:stretch>
            <a:fillRect/>
          </a:stretch>
        </p:blipFill>
        <p:spPr>
          <a:xfrm>
            <a:off x="2219863" y="1125150"/>
            <a:ext cx="7752276" cy="4957350"/>
          </a:xfrm>
          <a:prstGeom prst="rect">
            <a:avLst/>
          </a:prstGeom>
          <a:noFill/>
          <a:ln>
            <a:noFill/>
          </a:ln>
        </p:spPr>
      </p:pic>
      <p:pic>
        <p:nvPicPr>
          <p:cNvPr id="370" name="Google Shape;370;g28aa42efdd0_1_36"/>
          <p:cNvPicPr preferRelativeResize="0"/>
          <p:nvPr/>
        </p:nvPicPr>
        <p:blipFill>
          <a:blip r:embed="rId4">
            <a:alphaModFix/>
          </a:blip>
          <a:stretch>
            <a:fillRect/>
          </a:stretch>
        </p:blipFill>
        <p:spPr>
          <a:xfrm>
            <a:off x="1385550" y="6166863"/>
            <a:ext cx="8858250" cy="6000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pic>
        <p:nvPicPr>
          <p:cNvPr id="376" name="Google Shape;376;g31a0cdd660a_7_40"/>
          <p:cNvPicPr preferRelativeResize="0"/>
          <p:nvPr/>
        </p:nvPicPr>
        <p:blipFill>
          <a:blip r:embed="rId3">
            <a:alphaModFix/>
          </a:blip>
          <a:stretch>
            <a:fillRect/>
          </a:stretch>
        </p:blipFill>
        <p:spPr>
          <a:xfrm>
            <a:off x="844800" y="4"/>
            <a:ext cx="12191999" cy="1733892"/>
          </a:xfrm>
          <a:prstGeom prst="rect">
            <a:avLst/>
          </a:prstGeom>
          <a:noFill/>
          <a:ln>
            <a:noFill/>
          </a:ln>
        </p:spPr>
      </p:pic>
      <p:pic>
        <p:nvPicPr>
          <p:cNvPr id="377" name="Google Shape;377;g31a0cdd660a_7_40"/>
          <p:cNvPicPr preferRelativeResize="0"/>
          <p:nvPr/>
        </p:nvPicPr>
        <p:blipFill rotWithShape="1">
          <a:blip r:embed="rId4">
            <a:alphaModFix/>
          </a:blip>
          <a:srcRect b="2997" l="0" r="0" t="0"/>
          <a:stretch/>
        </p:blipFill>
        <p:spPr>
          <a:xfrm>
            <a:off x="3479650" y="1491350"/>
            <a:ext cx="4403675" cy="46749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pic>
        <p:nvPicPr>
          <p:cNvPr id="383" name="Google Shape;383;g31a0cdd660a_7_50"/>
          <p:cNvPicPr preferRelativeResize="0"/>
          <p:nvPr/>
        </p:nvPicPr>
        <p:blipFill>
          <a:blip r:embed="rId3">
            <a:alphaModFix/>
          </a:blip>
          <a:stretch>
            <a:fillRect/>
          </a:stretch>
        </p:blipFill>
        <p:spPr>
          <a:xfrm>
            <a:off x="2042624" y="1046625"/>
            <a:ext cx="7223424" cy="5442875"/>
          </a:xfrm>
          <a:prstGeom prst="rect">
            <a:avLst/>
          </a:prstGeom>
          <a:noFill/>
          <a:ln>
            <a:noFill/>
          </a:ln>
        </p:spPr>
      </p:pic>
      <p:pic>
        <p:nvPicPr>
          <p:cNvPr id="384" name="Google Shape;384;g31a0cdd660a_7_50"/>
          <p:cNvPicPr preferRelativeResize="0"/>
          <p:nvPr/>
        </p:nvPicPr>
        <p:blipFill>
          <a:blip r:embed="rId4">
            <a:alphaModFix/>
          </a:blip>
          <a:stretch>
            <a:fillRect/>
          </a:stretch>
        </p:blipFill>
        <p:spPr>
          <a:xfrm>
            <a:off x="574250" y="170400"/>
            <a:ext cx="10160149" cy="132949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g31a0cdd660a_7_58"/>
          <p:cNvSpPr txBox="1"/>
          <p:nvPr/>
        </p:nvSpPr>
        <p:spPr>
          <a:xfrm>
            <a:off x="1837450" y="226575"/>
            <a:ext cx="9684000" cy="554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0"/>
              </a:spcBef>
              <a:spcAft>
                <a:spcPts val="0"/>
              </a:spcAft>
              <a:buNone/>
            </a:pPr>
            <a:r>
              <a:rPr b="1" lang="en-US" sz="2400">
                <a:solidFill>
                  <a:schemeClr val="dk1"/>
                </a:solidFill>
                <a:latin typeface="Verdana"/>
                <a:ea typeface="Verdana"/>
                <a:cs typeface="Verdana"/>
                <a:sym typeface="Verdana"/>
              </a:rPr>
              <a:t>Voter Language Assistance - Early Voting </a:t>
            </a:r>
            <a:endParaRPr b="1" sz="2400">
              <a:solidFill>
                <a:schemeClr val="dk1"/>
              </a:solidFill>
              <a:latin typeface="Verdana"/>
              <a:ea typeface="Verdana"/>
              <a:cs typeface="Verdana"/>
              <a:sym typeface="Verdana"/>
            </a:endParaRPr>
          </a:p>
        </p:txBody>
      </p:sp>
      <p:graphicFrame>
        <p:nvGraphicFramePr>
          <p:cNvPr id="391" name="Google Shape;391;g31a0cdd660a_7_58"/>
          <p:cNvGraphicFramePr/>
          <p:nvPr/>
        </p:nvGraphicFramePr>
        <p:xfrm>
          <a:off x="10492175" y="2409125"/>
          <a:ext cx="3000000" cy="3000000"/>
        </p:xfrm>
        <a:graphic>
          <a:graphicData uri="http://schemas.openxmlformats.org/drawingml/2006/table">
            <a:tbl>
              <a:tblPr>
                <a:noFill/>
                <a:tableStyleId>{B5D140C1-AB95-4A7B-BE3B-ACB7314FE3A4}</a:tableStyleId>
              </a:tblPr>
              <a:tblGrid>
                <a:gridCol w="874075"/>
                <a:gridCol w="578250"/>
              </a:tblGrid>
              <a:tr h="104850">
                <a:tc>
                  <a:txBody>
                    <a:bodyPr/>
                    <a:lstStyle/>
                    <a:p>
                      <a:pPr indent="0" lvl="0" marL="0" rtl="0" algn="l">
                        <a:spcBef>
                          <a:spcPts val="0"/>
                        </a:spcBef>
                        <a:spcAft>
                          <a:spcPts val="0"/>
                        </a:spcAft>
                        <a:buNone/>
                      </a:pPr>
                      <a:r>
                        <a:rPr lang="en-US" sz="900"/>
                        <a:t>Arabic</a:t>
                      </a:r>
                      <a:endParaRPr sz="900"/>
                    </a:p>
                  </a:txBody>
                  <a:tcPr marT="91425" marB="91425" marR="91425" marL="91425"/>
                </a:tc>
                <a:tc>
                  <a:txBody>
                    <a:bodyPr/>
                    <a:lstStyle/>
                    <a:p>
                      <a:pPr indent="0" lvl="0" marL="0" rtl="0" algn="l">
                        <a:spcBef>
                          <a:spcPts val="0"/>
                        </a:spcBef>
                        <a:spcAft>
                          <a:spcPts val="0"/>
                        </a:spcAft>
                        <a:buNone/>
                      </a:pPr>
                      <a:r>
                        <a:rPr lang="en-US" sz="900"/>
                        <a:t>1</a:t>
                      </a:r>
                      <a:endParaRPr sz="900"/>
                    </a:p>
                  </a:txBody>
                  <a:tcPr marT="91425" marB="91425" marR="91425" marL="91425"/>
                </a:tc>
              </a:tr>
              <a:tr h="295475">
                <a:tc>
                  <a:txBody>
                    <a:bodyPr/>
                    <a:lstStyle/>
                    <a:p>
                      <a:pPr indent="0" lvl="0" marL="0" rtl="0" algn="l">
                        <a:spcBef>
                          <a:spcPts val="0"/>
                        </a:spcBef>
                        <a:spcAft>
                          <a:spcPts val="0"/>
                        </a:spcAft>
                        <a:buNone/>
                      </a:pPr>
                      <a:r>
                        <a:rPr lang="en-US" sz="900"/>
                        <a:t>Bengali</a:t>
                      </a:r>
                      <a:endParaRPr sz="900"/>
                    </a:p>
                  </a:txBody>
                  <a:tcPr marT="91425" marB="91425" marR="91425" marL="91425"/>
                </a:tc>
                <a:tc>
                  <a:txBody>
                    <a:bodyPr/>
                    <a:lstStyle/>
                    <a:p>
                      <a:pPr indent="0" lvl="0" marL="0" rtl="0" algn="l">
                        <a:spcBef>
                          <a:spcPts val="0"/>
                        </a:spcBef>
                        <a:spcAft>
                          <a:spcPts val="0"/>
                        </a:spcAft>
                        <a:buNone/>
                      </a:pPr>
                      <a:r>
                        <a:rPr lang="en-US" sz="900"/>
                        <a:t>2</a:t>
                      </a:r>
                      <a:endParaRPr sz="900"/>
                    </a:p>
                  </a:txBody>
                  <a:tcPr marT="91425" marB="91425" marR="91425" marL="91425"/>
                </a:tc>
              </a:tr>
              <a:tr h="295475">
                <a:tc>
                  <a:txBody>
                    <a:bodyPr/>
                    <a:lstStyle/>
                    <a:p>
                      <a:pPr indent="0" lvl="0" marL="0" rtl="0" algn="l">
                        <a:spcBef>
                          <a:spcPts val="0"/>
                        </a:spcBef>
                        <a:spcAft>
                          <a:spcPts val="0"/>
                        </a:spcAft>
                        <a:buNone/>
                      </a:pPr>
                      <a:r>
                        <a:rPr lang="en-US" sz="900"/>
                        <a:t>Chinese</a:t>
                      </a:r>
                      <a:endParaRPr sz="900"/>
                    </a:p>
                  </a:txBody>
                  <a:tcPr marT="91425" marB="91425" marR="91425" marL="91425"/>
                </a:tc>
                <a:tc>
                  <a:txBody>
                    <a:bodyPr/>
                    <a:lstStyle/>
                    <a:p>
                      <a:pPr indent="0" lvl="0" marL="0" rtl="0" algn="l">
                        <a:spcBef>
                          <a:spcPts val="0"/>
                        </a:spcBef>
                        <a:spcAft>
                          <a:spcPts val="0"/>
                        </a:spcAft>
                        <a:buNone/>
                      </a:pPr>
                      <a:r>
                        <a:rPr lang="en-US" sz="900"/>
                        <a:t>7</a:t>
                      </a:r>
                      <a:endParaRPr sz="900"/>
                    </a:p>
                  </a:txBody>
                  <a:tcPr marT="91425" marB="91425" marR="91425" marL="91425"/>
                </a:tc>
              </a:tr>
              <a:tr h="295475">
                <a:tc>
                  <a:txBody>
                    <a:bodyPr/>
                    <a:lstStyle/>
                    <a:p>
                      <a:pPr indent="0" lvl="0" marL="0" rtl="0" algn="l">
                        <a:spcBef>
                          <a:spcPts val="0"/>
                        </a:spcBef>
                        <a:spcAft>
                          <a:spcPts val="0"/>
                        </a:spcAft>
                        <a:buNone/>
                      </a:pPr>
                      <a:r>
                        <a:rPr lang="en-US" sz="900"/>
                        <a:t>French</a:t>
                      </a:r>
                      <a:endParaRPr sz="900"/>
                    </a:p>
                  </a:txBody>
                  <a:tcPr marT="91425" marB="91425" marR="91425" marL="91425"/>
                </a:tc>
                <a:tc>
                  <a:txBody>
                    <a:bodyPr/>
                    <a:lstStyle/>
                    <a:p>
                      <a:pPr indent="0" lvl="0" marL="0" rtl="0" algn="l">
                        <a:spcBef>
                          <a:spcPts val="0"/>
                        </a:spcBef>
                        <a:spcAft>
                          <a:spcPts val="0"/>
                        </a:spcAft>
                        <a:buNone/>
                      </a:pPr>
                      <a:r>
                        <a:rPr lang="en-US" sz="900"/>
                        <a:t>17</a:t>
                      </a:r>
                      <a:endParaRPr sz="900"/>
                    </a:p>
                  </a:txBody>
                  <a:tcPr marT="91425" marB="91425" marR="91425" marL="91425"/>
                </a:tc>
              </a:tr>
              <a:tr h="295475">
                <a:tc>
                  <a:txBody>
                    <a:bodyPr/>
                    <a:lstStyle/>
                    <a:p>
                      <a:pPr indent="0" lvl="0" marL="0" rtl="0" algn="l">
                        <a:spcBef>
                          <a:spcPts val="0"/>
                        </a:spcBef>
                        <a:spcAft>
                          <a:spcPts val="0"/>
                        </a:spcAft>
                        <a:buNone/>
                      </a:pPr>
                      <a:r>
                        <a:rPr lang="en-US" sz="900"/>
                        <a:t>Haitian</a:t>
                      </a:r>
                      <a:endParaRPr sz="900"/>
                    </a:p>
                  </a:txBody>
                  <a:tcPr marT="91425" marB="91425" marR="91425" marL="91425"/>
                </a:tc>
                <a:tc>
                  <a:txBody>
                    <a:bodyPr/>
                    <a:lstStyle/>
                    <a:p>
                      <a:pPr indent="0" lvl="0" marL="0" rtl="0" algn="l">
                        <a:spcBef>
                          <a:spcPts val="0"/>
                        </a:spcBef>
                        <a:spcAft>
                          <a:spcPts val="0"/>
                        </a:spcAft>
                        <a:buNone/>
                      </a:pPr>
                      <a:r>
                        <a:rPr lang="en-US" sz="900"/>
                        <a:t>50</a:t>
                      </a:r>
                      <a:endParaRPr sz="900"/>
                    </a:p>
                  </a:txBody>
                  <a:tcPr marT="91425" marB="91425" marR="91425" marL="91425"/>
                </a:tc>
              </a:tr>
              <a:tr h="295475">
                <a:tc>
                  <a:txBody>
                    <a:bodyPr/>
                    <a:lstStyle/>
                    <a:p>
                      <a:pPr indent="0" lvl="0" marL="0" rtl="0" algn="l">
                        <a:spcBef>
                          <a:spcPts val="0"/>
                        </a:spcBef>
                        <a:spcAft>
                          <a:spcPts val="0"/>
                        </a:spcAft>
                        <a:buNone/>
                      </a:pPr>
                      <a:r>
                        <a:rPr lang="en-US" sz="900"/>
                        <a:t>Italian</a:t>
                      </a:r>
                      <a:endParaRPr sz="900"/>
                    </a:p>
                  </a:txBody>
                  <a:tcPr marT="91425" marB="91425" marR="91425" marL="91425"/>
                </a:tc>
                <a:tc>
                  <a:txBody>
                    <a:bodyPr/>
                    <a:lstStyle/>
                    <a:p>
                      <a:pPr indent="0" lvl="0" marL="0" rtl="0" algn="l">
                        <a:spcBef>
                          <a:spcPts val="0"/>
                        </a:spcBef>
                        <a:spcAft>
                          <a:spcPts val="0"/>
                        </a:spcAft>
                        <a:buNone/>
                      </a:pPr>
                      <a:r>
                        <a:rPr lang="en-US" sz="900"/>
                        <a:t>3</a:t>
                      </a:r>
                      <a:endParaRPr sz="900"/>
                    </a:p>
                  </a:txBody>
                  <a:tcPr marT="91425" marB="91425" marR="91425" marL="91425"/>
                </a:tc>
              </a:tr>
              <a:tr h="295475">
                <a:tc>
                  <a:txBody>
                    <a:bodyPr/>
                    <a:lstStyle/>
                    <a:p>
                      <a:pPr indent="0" lvl="0" marL="0" rtl="0" algn="l">
                        <a:spcBef>
                          <a:spcPts val="0"/>
                        </a:spcBef>
                        <a:spcAft>
                          <a:spcPts val="0"/>
                        </a:spcAft>
                        <a:buNone/>
                      </a:pPr>
                      <a:r>
                        <a:rPr lang="en-US" sz="900"/>
                        <a:t>Korean</a:t>
                      </a:r>
                      <a:endParaRPr sz="900"/>
                    </a:p>
                  </a:txBody>
                  <a:tcPr marT="91425" marB="91425" marR="91425" marL="91425"/>
                </a:tc>
                <a:tc>
                  <a:txBody>
                    <a:bodyPr/>
                    <a:lstStyle/>
                    <a:p>
                      <a:pPr indent="0" lvl="0" marL="0" rtl="0" algn="l">
                        <a:spcBef>
                          <a:spcPts val="0"/>
                        </a:spcBef>
                        <a:spcAft>
                          <a:spcPts val="0"/>
                        </a:spcAft>
                        <a:buNone/>
                      </a:pPr>
                      <a:r>
                        <a:rPr lang="en-US" sz="900"/>
                        <a:t>2</a:t>
                      </a:r>
                      <a:endParaRPr sz="900"/>
                    </a:p>
                  </a:txBody>
                  <a:tcPr marT="91425" marB="91425" marR="91425" marL="91425"/>
                </a:tc>
              </a:tr>
              <a:tr h="295475">
                <a:tc>
                  <a:txBody>
                    <a:bodyPr/>
                    <a:lstStyle/>
                    <a:p>
                      <a:pPr indent="0" lvl="0" marL="0" rtl="0" algn="l">
                        <a:spcBef>
                          <a:spcPts val="0"/>
                        </a:spcBef>
                        <a:spcAft>
                          <a:spcPts val="0"/>
                        </a:spcAft>
                        <a:buNone/>
                      </a:pPr>
                      <a:r>
                        <a:rPr lang="en-US" sz="900"/>
                        <a:t>Polish</a:t>
                      </a:r>
                      <a:endParaRPr sz="900"/>
                    </a:p>
                  </a:txBody>
                  <a:tcPr marT="91425" marB="91425" marR="91425" marL="91425"/>
                </a:tc>
                <a:tc>
                  <a:txBody>
                    <a:bodyPr/>
                    <a:lstStyle/>
                    <a:p>
                      <a:pPr indent="0" lvl="0" marL="0" rtl="0" algn="l">
                        <a:spcBef>
                          <a:spcPts val="0"/>
                        </a:spcBef>
                        <a:spcAft>
                          <a:spcPts val="0"/>
                        </a:spcAft>
                        <a:buNone/>
                      </a:pPr>
                      <a:r>
                        <a:rPr lang="en-US" sz="900"/>
                        <a:t>24</a:t>
                      </a:r>
                      <a:endParaRPr sz="900"/>
                    </a:p>
                  </a:txBody>
                  <a:tcPr marT="91425" marB="91425" marR="91425" marL="91425"/>
                </a:tc>
              </a:tr>
              <a:tr h="295475">
                <a:tc>
                  <a:txBody>
                    <a:bodyPr/>
                    <a:lstStyle/>
                    <a:p>
                      <a:pPr indent="0" lvl="0" marL="0" rtl="0" algn="l">
                        <a:spcBef>
                          <a:spcPts val="0"/>
                        </a:spcBef>
                        <a:spcAft>
                          <a:spcPts val="0"/>
                        </a:spcAft>
                        <a:buNone/>
                      </a:pPr>
                      <a:r>
                        <a:rPr lang="en-US" sz="900"/>
                        <a:t>Russian</a:t>
                      </a:r>
                      <a:endParaRPr sz="900"/>
                    </a:p>
                  </a:txBody>
                  <a:tcPr marT="91425" marB="91425" marR="91425" marL="91425"/>
                </a:tc>
                <a:tc>
                  <a:txBody>
                    <a:bodyPr/>
                    <a:lstStyle/>
                    <a:p>
                      <a:pPr indent="0" lvl="0" marL="0" rtl="0" algn="l">
                        <a:spcBef>
                          <a:spcPts val="0"/>
                        </a:spcBef>
                        <a:spcAft>
                          <a:spcPts val="0"/>
                        </a:spcAft>
                        <a:buNone/>
                      </a:pPr>
                      <a:r>
                        <a:rPr lang="en-US" sz="900"/>
                        <a:t>239</a:t>
                      </a:r>
                      <a:endParaRPr sz="900"/>
                    </a:p>
                  </a:txBody>
                  <a:tcPr marT="91425" marB="91425" marR="91425" marL="91425"/>
                </a:tc>
              </a:tr>
              <a:tr h="295475">
                <a:tc>
                  <a:txBody>
                    <a:bodyPr/>
                    <a:lstStyle/>
                    <a:p>
                      <a:pPr indent="0" lvl="0" marL="0" rtl="0" algn="l">
                        <a:spcBef>
                          <a:spcPts val="0"/>
                        </a:spcBef>
                        <a:spcAft>
                          <a:spcPts val="0"/>
                        </a:spcAft>
                        <a:buNone/>
                      </a:pPr>
                      <a:r>
                        <a:rPr lang="en-US" sz="900"/>
                        <a:t>Urdu</a:t>
                      </a:r>
                      <a:endParaRPr sz="900"/>
                    </a:p>
                  </a:txBody>
                  <a:tcPr marT="91425" marB="91425" marR="91425" marL="91425"/>
                </a:tc>
                <a:tc>
                  <a:txBody>
                    <a:bodyPr/>
                    <a:lstStyle/>
                    <a:p>
                      <a:pPr indent="0" lvl="0" marL="0" rtl="0" algn="l">
                        <a:spcBef>
                          <a:spcPts val="0"/>
                        </a:spcBef>
                        <a:spcAft>
                          <a:spcPts val="0"/>
                        </a:spcAft>
                        <a:buNone/>
                      </a:pPr>
                      <a:r>
                        <a:rPr lang="en-US" sz="900"/>
                        <a:t>13</a:t>
                      </a:r>
                      <a:endParaRPr sz="900"/>
                    </a:p>
                  </a:txBody>
                  <a:tcPr marT="91425" marB="91425" marR="91425" marL="91425"/>
                </a:tc>
              </a:tr>
              <a:tr h="295475">
                <a:tc>
                  <a:txBody>
                    <a:bodyPr/>
                    <a:lstStyle/>
                    <a:p>
                      <a:pPr indent="0" lvl="0" marL="0" rtl="0" algn="l">
                        <a:spcBef>
                          <a:spcPts val="0"/>
                        </a:spcBef>
                        <a:spcAft>
                          <a:spcPts val="0"/>
                        </a:spcAft>
                        <a:buNone/>
                      </a:pPr>
                      <a:r>
                        <a:rPr lang="en-US" sz="900"/>
                        <a:t>Yiddish</a:t>
                      </a:r>
                      <a:endParaRPr sz="900"/>
                    </a:p>
                  </a:txBody>
                  <a:tcPr marT="91425" marB="91425" marR="91425" marL="91425"/>
                </a:tc>
                <a:tc>
                  <a:txBody>
                    <a:bodyPr/>
                    <a:lstStyle/>
                    <a:p>
                      <a:pPr indent="0" lvl="0" marL="0" rtl="0" algn="l">
                        <a:spcBef>
                          <a:spcPts val="0"/>
                        </a:spcBef>
                        <a:spcAft>
                          <a:spcPts val="0"/>
                        </a:spcAft>
                        <a:buNone/>
                      </a:pPr>
                      <a:r>
                        <a:rPr lang="en-US" sz="900"/>
                        <a:t>4</a:t>
                      </a:r>
                      <a:endParaRPr sz="900"/>
                    </a:p>
                  </a:txBody>
                  <a:tcPr marT="91425" marB="91425" marR="91425" marL="91425"/>
                </a:tc>
              </a:tr>
            </a:tbl>
          </a:graphicData>
        </a:graphic>
      </p:graphicFrame>
      <p:pic>
        <p:nvPicPr>
          <p:cNvPr id="392" name="Google Shape;392;g31a0cdd660a_7_58"/>
          <p:cNvPicPr preferRelativeResize="0"/>
          <p:nvPr/>
        </p:nvPicPr>
        <p:blipFill>
          <a:blip r:embed="rId3">
            <a:alphaModFix/>
          </a:blip>
          <a:stretch>
            <a:fillRect/>
          </a:stretch>
        </p:blipFill>
        <p:spPr>
          <a:xfrm>
            <a:off x="1110552" y="906200"/>
            <a:ext cx="9209396" cy="59517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g31a0cdd660a_7_69"/>
          <p:cNvSpPr txBox="1"/>
          <p:nvPr/>
        </p:nvSpPr>
        <p:spPr>
          <a:xfrm>
            <a:off x="1026425" y="213325"/>
            <a:ext cx="10009800" cy="554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0"/>
              </a:spcBef>
              <a:spcAft>
                <a:spcPts val="0"/>
              </a:spcAft>
              <a:buNone/>
            </a:pPr>
            <a:r>
              <a:rPr b="1" lang="en-US" sz="2400">
                <a:solidFill>
                  <a:schemeClr val="dk1"/>
                </a:solidFill>
                <a:latin typeface="Verdana"/>
                <a:ea typeface="Verdana"/>
                <a:cs typeface="Verdana"/>
                <a:sym typeface="Verdana"/>
              </a:rPr>
              <a:t>Voter Language Assistance - Election Day </a:t>
            </a:r>
            <a:endParaRPr b="1" sz="2400">
              <a:solidFill>
                <a:schemeClr val="dk1"/>
              </a:solidFill>
              <a:latin typeface="Verdana"/>
              <a:ea typeface="Verdana"/>
              <a:cs typeface="Verdana"/>
              <a:sym typeface="Verdana"/>
            </a:endParaRPr>
          </a:p>
        </p:txBody>
      </p:sp>
      <p:sp>
        <p:nvSpPr>
          <p:cNvPr id="399" name="Google Shape;399;g31a0cdd660a_7_69"/>
          <p:cNvSpPr txBox="1"/>
          <p:nvPr/>
        </p:nvSpPr>
        <p:spPr>
          <a:xfrm>
            <a:off x="1191222" y="998621"/>
            <a:ext cx="3508500" cy="340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 </a:t>
            </a:r>
            <a:endParaRPr/>
          </a:p>
        </p:txBody>
      </p:sp>
      <p:graphicFrame>
        <p:nvGraphicFramePr>
          <p:cNvPr id="400" name="Google Shape;400;g31a0cdd660a_7_69"/>
          <p:cNvGraphicFramePr/>
          <p:nvPr/>
        </p:nvGraphicFramePr>
        <p:xfrm>
          <a:off x="10204950" y="2421100"/>
          <a:ext cx="3000000" cy="3000000"/>
        </p:xfrm>
        <a:graphic>
          <a:graphicData uri="http://schemas.openxmlformats.org/drawingml/2006/table">
            <a:tbl>
              <a:tblPr>
                <a:noFill/>
                <a:tableStyleId>{B5D140C1-AB95-4A7B-BE3B-ACB7314FE3A4}</a:tableStyleId>
              </a:tblPr>
              <a:tblGrid>
                <a:gridCol w="874075"/>
                <a:gridCol w="578250"/>
              </a:tblGrid>
              <a:tr h="104850">
                <a:tc>
                  <a:txBody>
                    <a:bodyPr/>
                    <a:lstStyle/>
                    <a:p>
                      <a:pPr indent="0" lvl="0" marL="0" rtl="0" algn="l">
                        <a:spcBef>
                          <a:spcPts val="0"/>
                        </a:spcBef>
                        <a:spcAft>
                          <a:spcPts val="0"/>
                        </a:spcAft>
                        <a:buNone/>
                      </a:pPr>
                      <a:r>
                        <a:rPr lang="en-US" sz="900"/>
                        <a:t>Arabic</a:t>
                      </a:r>
                      <a:endParaRPr sz="900"/>
                    </a:p>
                  </a:txBody>
                  <a:tcPr marT="91425" marB="91425" marR="91425" marL="91425"/>
                </a:tc>
                <a:tc>
                  <a:txBody>
                    <a:bodyPr/>
                    <a:lstStyle/>
                    <a:p>
                      <a:pPr indent="0" lvl="0" marL="0" rtl="0" algn="l">
                        <a:spcBef>
                          <a:spcPts val="0"/>
                        </a:spcBef>
                        <a:spcAft>
                          <a:spcPts val="0"/>
                        </a:spcAft>
                        <a:buNone/>
                      </a:pPr>
                      <a:r>
                        <a:rPr lang="en-US" sz="900"/>
                        <a:t>29</a:t>
                      </a:r>
                      <a:endParaRPr sz="900"/>
                    </a:p>
                  </a:txBody>
                  <a:tcPr marT="91425" marB="91425" marR="91425" marL="91425"/>
                </a:tc>
              </a:tr>
              <a:tr h="295475">
                <a:tc>
                  <a:txBody>
                    <a:bodyPr/>
                    <a:lstStyle/>
                    <a:p>
                      <a:pPr indent="0" lvl="0" marL="0" rtl="0" algn="l">
                        <a:spcBef>
                          <a:spcPts val="0"/>
                        </a:spcBef>
                        <a:spcAft>
                          <a:spcPts val="0"/>
                        </a:spcAft>
                        <a:buNone/>
                      </a:pPr>
                      <a:r>
                        <a:rPr lang="en-US" sz="900"/>
                        <a:t>Bengali</a:t>
                      </a:r>
                      <a:endParaRPr sz="900"/>
                    </a:p>
                  </a:txBody>
                  <a:tcPr marT="91425" marB="91425" marR="91425" marL="91425"/>
                </a:tc>
                <a:tc>
                  <a:txBody>
                    <a:bodyPr/>
                    <a:lstStyle/>
                    <a:p>
                      <a:pPr indent="0" lvl="0" marL="0" rtl="0" algn="l">
                        <a:spcBef>
                          <a:spcPts val="0"/>
                        </a:spcBef>
                        <a:spcAft>
                          <a:spcPts val="0"/>
                        </a:spcAft>
                        <a:buNone/>
                      </a:pPr>
                      <a:r>
                        <a:rPr lang="en-US" sz="900"/>
                        <a:t>81</a:t>
                      </a:r>
                      <a:endParaRPr sz="900"/>
                    </a:p>
                  </a:txBody>
                  <a:tcPr marT="91425" marB="91425" marR="91425" marL="91425"/>
                </a:tc>
              </a:tr>
              <a:tr h="295475">
                <a:tc>
                  <a:txBody>
                    <a:bodyPr/>
                    <a:lstStyle/>
                    <a:p>
                      <a:pPr indent="0" lvl="0" marL="0" rtl="0" algn="l">
                        <a:spcBef>
                          <a:spcPts val="0"/>
                        </a:spcBef>
                        <a:spcAft>
                          <a:spcPts val="0"/>
                        </a:spcAft>
                        <a:buNone/>
                      </a:pPr>
                      <a:r>
                        <a:rPr lang="en-US" sz="900"/>
                        <a:t>Chinese</a:t>
                      </a:r>
                      <a:endParaRPr sz="900"/>
                    </a:p>
                  </a:txBody>
                  <a:tcPr marT="91425" marB="91425" marR="91425" marL="91425"/>
                </a:tc>
                <a:tc>
                  <a:txBody>
                    <a:bodyPr/>
                    <a:lstStyle/>
                    <a:p>
                      <a:pPr indent="0" lvl="0" marL="0" rtl="0" algn="l">
                        <a:spcBef>
                          <a:spcPts val="0"/>
                        </a:spcBef>
                        <a:spcAft>
                          <a:spcPts val="0"/>
                        </a:spcAft>
                        <a:buNone/>
                      </a:pPr>
                      <a:r>
                        <a:rPr lang="en-US" sz="900"/>
                        <a:t>100</a:t>
                      </a:r>
                      <a:endParaRPr sz="900"/>
                    </a:p>
                  </a:txBody>
                  <a:tcPr marT="91425" marB="91425" marR="91425" marL="91425"/>
                </a:tc>
              </a:tr>
              <a:tr h="295475">
                <a:tc>
                  <a:txBody>
                    <a:bodyPr/>
                    <a:lstStyle/>
                    <a:p>
                      <a:pPr indent="0" lvl="0" marL="0" rtl="0" algn="l">
                        <a:spcBef>
                          <a:spcPts val="0"/>
                        </a:spcBef>
                        <a:spcAft>
                          <a:spcPts val="0"/>
                        </a:spcAft>
                        <a:buNone/>
                      </a:pPr>
                      <a:r>
                        <a:rPr lang="en-US" sz="900"/>
                        <a:t>French</a:t>
                      </a:r>
                      <a:endParaRPr sz="900"/>
                    </a:p>
                  </a:txBody>
                  <a:tcPr marT="91425" marB="91425" marR="91425" marL="91425"/>
                </a:tc>
                <a:tc>
                  <a:txBody>
                    <a:bodyPr/>
                    <a:lstStyle/>
                    <a:p>
                      <a:pPr indent="0" lvl="0" marL="0" rtl="0" algn="l">
                        <a:spcBef>
                          <a:spcPts val="0"/>
                        </a:spcBef>
                        <a:spcAft>
                          <a:spcPts val="0"/>
                        </a:spcAft>
                        <a:buNone/>
                      </a:pPr>
                      <a:r>
                        <a:rPr lang="en-US" sz="900"/>
                        <a:t>18</a:t>
                      </a:r>
                      <a:endParaRPr sz="900"/>
                    </a:p>
                  </a:txBody>
                  <a:tcPr marT="91425" marB="91425" marR="91425" marL="91425"/>
                </a:tc>
              </a:tr>
              <a:tr h="295475">
                <a:tc>
                  <a:txBody>
                    <a:bodyPr/>
                    <a:lstStyle/>
                    <a:p>
                      <a:pPr indent="0" lvl="0" marL="0" rtl="0" algn="l">
                        <a:spcBef>
                          <a:spcPts val="0"/>
                        </a:spcBef>
                        <a:spcAft>
                          <a:spcPts val="0"/>
                        </a:spcAft>
                        <a:buNone/>
                      </a:pPr>
                      <a:r>
                        <a:rPr lang="en-US" sz="900"/>
                        <a:t>Haitian</a:t>
                      </a:r>
                      <a:endParaRPr sz="900"/>
                    </a:p>
                  </a:txBody>
                  <a:tcPr marT="91425" marB="91425" marR="91425" marL="91425"/>
                </a:tc>
                <a:tc>
                  <a:txBody>
                    <a:bodyPr/>
                    <a:lstStyle/>
                    <a:p>
                      <a:pPr indent="0" lvl="0" marL="0" rtl="0" algn="l">
                        <a:spcBef>
                          <a:spcPts val="0"/>
                        </a:spcBef>
                        <a:spcAft>
                          <a:spcPts val="0"/>
                        </a:spcAft>
                        <a:buNone/>
                      </a:pPr>
                      <a:r>
                        <a:rPr lang="en-US" sz="900"/>
                        <a:t>50</a:t>
                      </a:r>
                      <a:endParaRPr sz="900"/>
                    </a:p>
                  </a:txBody>
                  <a:tcPr marT="91425" marB="91425" marR="91425" marL="91425"/>
                </a:tc>
              </a:tr>
              <a:tr h="295475">
                <a:tc>
                  <a:txBody>
                    <a:bodyPr/>
                    <a:lstStyle/>
                    <a:p>
                      <a:pPr indent="0" lvl="0" marL="0" rtl="0" algn="l">
                        <a:spcBef>
                          <a:spcPts val="0"/>
                        </a:spcBef>
                        <a:spcAft>
                          <a:spcPts val="0"/>
                        </a:spcAft>
                        <a:buNone/>
                      </a:pPr>
                      <a:r>
                        <a:rPr lang="en-US" sz="900"/>
                        <a:t>Italian</a:t>
                      </a:r>
                      <a:endParaRPr sz="900"/>
                    </a:p>
                  </a:txBody>
                  <a:tcPr marT="91425" marB="91425" marR="91425" marL="91425"/>
                </a:tc>
                <a:tc>
                  <a:txBody>
                    <a:bodyPr/>
                    <a:lstStyle/>
                    <a:p>
                      <a:pPr indent="0" lvl="0" marL="0" rtl="0" algn="l">
                        <a:spcBef>
                          <a:spcPts val="0"/>
                        </a:spcBef>
                        <a:spcAft>
                          <a:spcPts val="0"/>
                        </a:spcAft>
                        <a:buNone/>
                      </a:pPr>
                      <a:r>
                        <a:rPr lang="en-US" sz="900"/>
                        <a:t>3</a:t>
                      </a:r>
                      <a:endParaRPr sz="900"/>
                    </a:p>
                  </a:txBody>
                  <a:tcPr marT="91425" marB="91425" marR="91425" marL="91425"/>
                </a:tc>
              </a:tr>
              <a:tr h="295475">
                <a:tc>
                  <a:txBody>
                    <a:bodyPr/>
                    <a:lstStyle/>
                    <a:p>
                      <a:pPr indent="0" lvl="0" marL="0" rtl="0" algn="l">
                        <a:spcBef>
                          <a:spcPts val="0"/>
                        </a:spcBef>
                        <a:spcAft>
                          <a:spcPts val="0"/>
                        </a:spcAft>
                        <a:buNone/>
                      </a:pPr>
                      <a:r>
                        <a:rPr lang="en-US" sz="900"/>
                        <a:t>Korean</a:t>
                      </a:r>
                      <a:endParaRPr sz="900"/>
                    </a:p>
                  </a:txBody>
                  <a:tcPr marT="91425" marB="91425" marR="91425" marL="91425"/>
                </a:tc>
                <a:tc>
                  <a:txBody>
                    <a:bodyPr/>
                    <a:lstStyle/>
                    <a:p>
                      <a:pPr indent="0" lvl="0" marL="0" rtl="0" algn="l">
                        <a:spcBef>
                          <a:spcPts val="0"/>
                        </a:spcBef>
                        <a:spcAft>
                          <a:spcPts val="0"/>
                        </a:spcAft>
                        <a:buNone/>
                      </a:pPr>
                      <a:r>
                        <a:rPr lang="en-US" sz="900"/>
                        <a:t>10</a:t>
                      </a:r>
                      <a:endParaRPr sz="900"/>
                    </a:p>
                  </a:txBody>
                  <a:tcPr marT="91425" marB="91425" marR="91425" marL="91425"/>
                </a:tc>
              </a:tr>
              <a:tr h="295475">
                <a:tc>
                  <a:txBody>
                    <a:bodyPr/>
                    <a:lstStyle/>
                    <a:p>
                      <a:pPr indent="0" lvl="0" marL="0" rtl="0" algn="l">
                        <a:spcBef>
                          <a:spcPts val="0"/>
                        </a:spcBef>
                        <a:spcAft>
                          <a:spcPts val="0"/>
                        </a:spcAft>
                        <a:buNone/>
                      </a:pPr>
                      <a:r>
                        <a:rPr lang="en-US" sz="900"/>
                        <a:t>Polish</a:t>
                      </a:r>
                      <a:endParaRPr sz="900"/>
                    </a:p>
                  </a:txBody>
                  <a:tcPr marT="91425" marB="91425" marR="91425" marL="91425"/>
                </a:tc>
                <a:tc>
                  <a:txBody>
                    <a:bodyPr/>
                    <a:lstStyle/>
                    <a:p>
                      <a:pPr indent="0" lvl="0" marL="0" rtl="0" algn="l">
                        <a:spcBef>
                          <a:spcPts val="0"/>
                        </a:spcBef>
                        <a:spcAft>
                          <a:spcPts val="0"/>
                        </a:spcAft>
                        <a:buNone/>
                      </a:pPr>
                      <a:r>
                        <a:rPr lang="en-US" sz="900"/>
                        <a:t>78</a:t>
                      </a:r>
                      <a:endParaRPr sz="900"/>
                    </a:p>
                  </a:txBody>
                  <a:tcPr marT="91425" marB="91425" marR="91425" marL="91425"/>
                </a:tc>
              </a:tr>
              <a:tr h="295475">
                <a:tc>
                  <a:txBody>
                    <a:bodyPr/>
                    <a:lstStyle/>
                    <a:p>
                      <a:pPr indent="0" lvl="0" marL="0" rtl="0" algn="l">
                        <a:spcBef>
                          <a:spcPts val="0"/>
                        </a:spcBef>
                        <a:spcAft>
                          <a:spcPts val="0"/>
                        </a:spcAft>
                        <a:buNone/>
                      </a:pPr>
                      <a:r>
                        <a:rPr lang="en-US" sz="900"/>
                        <a:t>Russian</a:t>
                      </a:r>
                      <a:endParaRPr sz="900"/>
                    </a:p>
                  </a:txBody>
                  <a:tcPr marT="91425" marB="91425" marR="91425" marL="91425"/>
                </a:tc>
                <a:tc>
                  <a:txBody>
                    <a:bodyPr/>
                    <a:lstStyle/>
                    <a:p>
                      <a:pPr indent="0" lvl="0" marL="0" rtl="0" algn="l">
                        <a:spcBef>
                          <a:spcPts val="0"/>
                        </a:spcBef>
                        <a:spcAft>
                          <a:spcPts val="0"/>
                        </a:spcAft>
                        <a:buNone/>
                      </a:pPr>
                      <a:r>
                        <a:rPr lang="en-US" sz="900"/>
                        <a:t>1223</a:t>
                      </a:r>
                      <a:endParaRPr sz="900"/>
                    </a:p>
                  </a:txBody>
                  <a:tcPr marT="91425" marB="91425" marR="91425" marL="91425"/>
                </a:tc>
              </a:tr>
              <a:tr h="295475">
                <a:tc>
                  <a:txBody>
                    <a:bodyPr/>
                    <a:lstStyle/>
                    <a:p>
                      <a:pPr indent="0" lvl="0" marL="0" rtl="0" algn="l">
                        <a:spcBef>
                          <a:spcPts val="0"/>
                        </a:spcBef>
                        <a:spcAft>
                          <a:spcPts val="0"/>
                        </a:spcAft>
                        <a:buNone/>
                      </a:pPr>
                      <a:r>
                        <a:rPr lang="en-US" sz="900"/>
                        <a:t>Urdu</a:t>
                      </a:r>
                      <a:endParaRPr sz="900"/>
                    </a:p>
                  </a:txBody>
                  <a:tcPr marT="91425" marB="91425" marR="91425" marL="91425"/>
                </a:tc>
                <a:tc>
                  <a:txBody>
                    <a:bodyPr/>
                    <a:lstStyle/>
                    <a:p>
                      <a:pPr indent="0" lvl="0" marL="0" rtl="0" algn="l">
                        <a:spcBef>
                          <a:spcPts val="0"/>
                        </a:spcBef>
                        <a:spcAft>
                          <a:spcPts val="0"/>
                        </a:spcAft>
                        <a:buNone/>
                      </a:pPr>
                      <a:r>
                        <a:rPr lang="en-US" sz="900"/>
                        <a:t>148</a:t>
                      </a:r>
                      <a:endParaRPr sz="900"/>
                    </a:p>
                  </a:txBody>
                  <a:tcPr marT="91425" marB="91425" marR="91425" marL="91425"/>
                </a:tc>
              </a:tr>
              <a:tr h="295475">
                <a:tc>
                  <a:txBody>
                    <a:bodyPr/>
                    <a:lstStyle/>
                    <a:p>
                      <a:pPr indent="0" lvl="0" marL="0" rtl="0" algn="l">
                        <a:spcBef>
                          <a:spcPts val="0"/>
                        </a:spcBef>
                        <a:spcAft>
                          <a:spcPts val="0"/>
                        </a:spcAft>
                        <a:buNone/>
                      </a:pPr>
                      <a:r>
                        <a:rPr lang="en-US" sz="900"/>
                        <a:t>Yiddish</a:t>
                      </a:r>
                      <a:endParaRPr sz="900"/>
                    </a:p>
                  </a:txBody>
                  <a:tcPr marT="91425" marB="91425" marR="91425" marL="91425"/>
                </a:tc>
                <a:tc>
                  <a:txBody>
                    <a:bodyPr/>
                    <a:lstStyle/>
                    <a:p>
                      <a:pPr indent="0" lvl="0" marL="0" rtl="0" algn="l">
                        <a:spcBef>
                          <a:spcPts val="0"/>
                        </a:spcBef>
                        <a:spcAft>
                          <a:spcPts val="0"/>
                        </a:spcAft>
                        <a:buNone/>
                      </a:pPr>
                      <a:r>
                        <a:rPr lang="en-US" sz="900"/>
                        <a:t>15</a:t>
                      </a:r>
                      <a:endParaRPr sz="900"/>
                    </a:p>
                  </a:txBody>
                  <a:tcPr marT="91425" marB="91425" marR="91425" marL="91425"/>
                </a:tc>
              </a:tr>
            </a:tbl>
          </a:graphicData>
        </a:graphic>
      </p:graphicFrame>
      <p:pic>
        <p:nvPicPr>
          <p:cNvPr id="401" name="Google Shape;401;g31a0cdd660a_7_69"/>
          <p:cNvPicPr preferRelativeResize="0"/>
          <p:nvPr/>
        </p:nvPicPr>
        <p:blipFill>
          <a:blip r:embed="rId3">
            <a:alphaModFix/>
          </a:blip>
          <a:stretch>
            <a:fillRect/>
          </a:stretch>
        </p:blipFill>
        <p:spPr>
          <a:xfrm>
            <a:off x="871802" y="917950"/>
            <a:ext cx="9066419" cy="585937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g31a20b6e3fe_18_15"/>
          <p:cNvSpPr txBox="1"/>
          <p:nvPr>
            <p:ph idx="1" type="body"/>
          </p:nvPr>
        </p:nvSpPr>
        <p:spPr>
          <a:xfrm>
            <a:off x="1050400" y="1429700"/>
            <a:ext cx="7173000" cy="5971200"/>
          </a:xfrm>
          <a:prstGeom prst="rect">
            <a:avLst/>
          </a:prstGeom>
          <a:solidFill>
            <a:schemeClr val="lt1"/>
          </a:solidFill>
        </p:spPr>
        <p:txBody>
          <a:bodyPr anchorCtr="0" anchor="t" bIns="45700" lIns="91425" spcFirstLastPara="1" rIns="91425" wrap="square" tIns="45700">
            <a:spAutoFit/>
          </a:bodyPr>
          <a:lstStyle/>
          <a:p>
            <a:pPr indent="-339725" lvl="0" marL="660400" rtl="0" algn="l">
              <a:lnSpc>
                <a:spcPct val="115000"/>
              </a:lnSpc>
              <a:spcBef>
                <a:spcPts val="0"/>
              </a:spcBef>
              <a:spcAft>
                <a:spcPts val="0"/>
              </a:spcAft>
              <a:buSzPts val="1750"/>
              <a:buFont typeface="Arial"/>
              <a:buChar char="●"/>
            </a:pPr>
            <a:r>
              <a:rPr lang="en-US" sz="2150">
                <a:highlight>
                  <a:schemeClr val="lt1"/>
                </a:highlight>
              </a:rPr>
              <a:t>In-language </a:t>
            </a:r>
            <a:r>
              <a:rPr lang="en-US" sz="2150">
                <a:highlight>
                  <a:schemeClr val="lt1"/>
                </a:highlight>
              </a:rPr>
              <a:t>VLA graphics ran on LinkNYC kiosks in poll site geographies and FY EYE PSA network.</a:t>
            </a:r>
            <a:endParaRPr sz="2150">
              <a:highlight>
                <a:schemeClr val="lt1"/>
              </a:highlight>
            </a:endParaRPr>
          </a:p>
          <a:p>
            <a:pPr indent="-339725" lvl="0" marL="660400" rtl="0" algn="l">
              <a:lnSpc>
                <a:spcPct val="115000"/>
              </a:lnSpc>
              <a:spcBef>
                <a:spcPts val="0"/>
              </a:spcBef>
              <a:spcAft>
                <a:spcPts val="0"/>
              </a:spcAft>
              <a:buSzPts val="1750"/>
              <a:buFont typeface="Arial"/>
              <a:buChar char="●"/>
            </a:pPr>
            <a:r>
              <a:rPr lang="en-US" sz="2150">
                <a:highlight>
                  <a:schemeClr val="lt1"/>
                </a:highlight>
              </a:rPr>
              <a:t>Geo-targeted, META ads (~$3,000) reached 74,000 unique social media users​.</a:t>
            </a:r>
            <a:endParaRPr sz="2150">
              <a:highlight>
                <a:schemeClr val="lt1"/>
              </a:highlight>
            </a:endParaRPr>
          </a:p>
          <a:p>
            <a:pPr indent="-365125" lvl="0" marL="660400" rtl="0" algn="l">
              <a:lnSpc>
                <a:spcPct val="115000"/>
              </a:lnSpc>
              <a:spcBef>
                <a:spcPts val="0"/>
              </a:spcBef>
              <a:spcAft>
                <a:spcPts val="0"/>
              </a:spcAft>
              <a:buSzPts val="2150"/>
              <a:buFont typeface="Verdana"/>
              <a:buChar char="●"/>
            </a:pPr>
            <a:r>
              <a:rPr lang="en-US" sz="2150">
                <a:highlight>
                  <a:schemeClr val="lt1"/>
                </a:highlight>
              </a:rPr>
              <a:t>VLA PSA ran on Taxi TV, NYC Life, NYC Gov</a:t>
            </a:r>
            <a:endParaRPr sz="2150">
              <a:highlight>
                <a:schemeClr val="lt1"/>
              </a:highlight>
            </a:endParaRPr>
          </a:p>
          <a:p>
            <a:pPr indent="-339725" lvl="0" marL="660400" rtl="0" algn="l">
              <a:lnSpc>
                <a:spcPct val="115000"/>
              </a:lnSpc>
              <a:spcBef>
                <a:spcPts val="0"/>
              </a:spcBef>
              <a:spcAft>
                <a:spcPts val="0"/>
              </a:spcAft>
              <a:buSzPts val="1750"/>
              <a:buFont typeface="Arial"/>
              <a:buChar char="●"/>
            </a:pPr>
            <a:r>
              <a:rPr lang="en-US" sz="2150">
                <a:highlight>
                  <a:schemeClr val="lt1"/>
                </a:highlight>
              </a:rPr>
              <a:t>100+ CBOs in poll site geographies received digital toolkit​.</a:t>
            </a:r>
            <a:endParaRPr sz="2150">
              <a:highlight>
                <a:schemeClr val="lt1"/>
              </a:highlight>
            </a:endParaRPr>
          </a:p>
          <a:p>
            <a:pPr indent="-339725" lvl="0" marL="660400" rtl="0" algn="l">
              <a:lnSpc>
                <a:spcPct val="115000"/>
              </a:lnSpc>
              <a:spcBef>
                <a:spcPts val="0"/>
              </a:spcBef>
              <a:spcAft>
                <a:spcPts val="0"/>
              </a:spcAft>
              <a:buSzPts val="1750"/>
              <a:buFont typeface="Arial"/>
              <a:buChar char="●"/>
            </a:pPr>
            <a:r>
              <a:rPr lang="en-US" sz="2150">
                <a:highlight>
                  <a:schemeClr val="lt1"/>
                </a:highlight>
              </a:rPr>
              <a:t>CEC staff held presentation on VLA services at 5 Community Board meetings​.</a:t>
            </a:r>
            <a:endParaRPr sz="2150">
              <a:highlight>
                <a:schemeClr val="lt1"/>
              </a:highlight>
            </a:endParaRPr>
          </a:p>
          <a:p>
            <a:pPr indent="-339725" lvl="0" marL="660400" rtl="0" algn="l">
              <a:lnSpc>
                <a:spcPct val="115000"/>
              </a:lnSpc>
              <a:spcBef>
                <a:spcPts val="0"/>
              </a:spcBef>
              <a:spcAft>
                <a:spcPts val="0"/>
              </a:spcAft>
              <a:buSzPts val="1750"/>
              <a:buFont typeface="Arial"/>
              <a:buChar char="●"/>
            </a:pPr>
            <a:r>
              <a:rPr lang="en-US" sz="2150">
                <a:highlight>
                  <a:schemeClr val="lt1"/>
                </a:highlight>
              </a:rPr>
              <a:t>3 voter education forums held: Polish in Greenpoint; Russian in Sheepshead Bay, Brooklyn; Arabic online​ – </a:t>
            </a:r>
            <a:r>
              <a:rPr lang="en-US" sz="2300">
                <a:highlight>
                  <a:schemeClr val="lt1"/>
                </a:highlight>
              </a:rPr>
              <a:t>Total ~200 attendees reached.</a:t>
            </a:r>
            <a:endParaRPr sz="2150">
              <a:highlight>
                <a:schemeClr val="lt1"/>
              </a:highlight>
            </a:endParaRPr>
          </a:p>
          <a:p>
            <a:pPr indent="0" lvl="0" marL="0" rtl="0" algn="l">
              <a:spcBef>
                <a:spcPts val="1000"/>
              </a:spcBef>
              <a:spcAft>
                <a:spcPts val="0"/>
              </a:spcAft>
              <a:buNone/>
            </a:pPr>
            <a:r>
              <a:t/>
            </a:r>
            <a:endParaRPr>
              <a:highlight>
                <a:schemeClr val="lt1"/>
              </a:highlight>
            </a:endParaRPr>
          </a:p>
        </p:txBody>
      </p:sp>
      <p:sp>
        <p:nvSpPr>
          <p:cNvPr id="408" name="Google Shape;408;g31a20b6e3fe_18_15"/>
          <p:cNvSpPr txBox="1"/>
          <p:nvPr>
            <p:ph idx="2" type="body"/>
          </p:nvPr>
        </p:nvSpPr>
        <p:spPr>
          <a:xfrm>
            <a:off x="902074" y="647101"/>
            <a:ext cx="8020200" cy="10938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sz="3050">
                <a:highlight>
                  <a:schemeClr val="lt1"/>
                </a:highlight>
              </a:rPr>
              <a:t>VLA Marketing &amp; Outreach</a:t>
            </a:r>
            <a:r>
              <a:rPr b="0" lang="en-US" sz="3050">
                <a:highlight>
                  <a:schemeClr val="lt1"/>
                </a:highlight>
              </a:rPr>
              <a:t>​</a:t>
            </a:r>
            <a:endParaRPr>
              <a:highlight>
                <a:schemeClr val="lt1"/>
              </a:highlight>
            </a:endParaRPr>
          </a:p>
        </p:txBody>
      </p:sp>
      <p:pic>
        <p:nvPicPr>
          <p:cNvPr id="409" name="Google Shape;409;g31a20b6e3fe_18_15"/>
          <p:cNvPicPr preferRelativeResize="0"/>
          <p:nvPr/>
        </p:nvPicPr>
        <p:blipFill rotWithShape="1">
          <a:blip r:embed="rId3">
            <a:alphaModFix/>
          </a:blip>
          <a:srcRect b="258" l="0" r="0" t="258"/>
          <a:stretch/>
        </p:blipFill>
        <p:spPr>
          <a:xfrm>
            <a:off x="8295200" y="2173975"/>
            <a:ext cx="3585425" cy="35854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g31a20b6e3fe_18_23"/>
          <p:cNvSpPr txBox="1"/>
          <p:nvPr>
            <p:ph idx="1" type="body"/>
          </p:nvPr>
        </p:nvSpPr>
        <p:spPr>
          <a:xfrm>
            <a:off x="1158275" y="1645450"/>
            <a:ext cx="6371100" cy="4902300"/>
          </a:xfrm>
          <a:prstGeom prst="rect">
            <a:avLst/>
          </a:prstGeom>
          <a:solidFill>
            <a:schemeClr val="lt1"/>
          </a:solidFill>
        </p:spPr>
        <p:txBody>
          <a:bodyPr anchorCtr="0" anchor="t" bIns="45700" lIns="91425" spcFirstLastPara="1" rIns="91425" wrap="square" tIns="45700">
            <a:noAutofit/>
          </a:bodyPr>
          <a:lstStyle/>
          <a:p>
            <a:pPr indent="-342900" lvl="0" marL="889000" rtl="0" algn="l">
              <a:lnSpc>
                <a:spcPct val="85000"/>
              </a:lnSpc>
              <a:spcBef>
                <a:spcPts val="0"/>
              </a:spcBef>
              <a:spcAft>
                <a:spcPts val="0"/>
              </a:spcAft>
              <a:buSzPts val="1800"/>
              <a:buFont typeface="Arial"/>
              <a:buChar char="●"/>
            </a:pPr>
            <a:r>
              <a:rPr lang="en-US" sz="2300">
                <a:highlight>
                  <a:schemeClr val="lt1"/>
                </a:highlight>
              </a:rPr>
              <a:t>Supported Polish, Russian, and Arabic voter education forums​. </a:t>
            </a:r>
            <a:endParaRPr sz="2300">
              <a:highlight>
                <a:schemeClr val="lt1"/>
              </a:highlight>
            </a:endParaRPr>
          </a:p>
          <a:p>
            <a:pPr indent="-342900" lvl="0" marL="889000" rtl="0" algn="l">
              <a:lnSpc>
                <a:spcPct val="85000"/>
              </a:lnSpc>
              <a:spcBef>
                <a:spcPts val="0"/>
              </a:spcBef>
              <a:spcAft>
                <a:spcPts val="0"/>
              </a:spcAft>
              <a:buSzPts val="1800"/>
              <a:buFont typeface="Arial"/>
              <a:buChar char="●"/>
            </a:pPr>
            <a:r>
              <a:rPr lang="en-US" sz="2300">
                <a:highlight>
                  <a:schemeClr val="lt1"/>
                </a:highlight>
              </a:rPr>
              <a:t>Distributed palm cards and posters to organizations and businesses in poll site geographies​.</a:t>
            </a:r>
            <a:endParaRPr sz="2300">
              <a:highlight>
                <a:schemeClr val="lt1"/>
              </a:highlight>
            </a:endParaRPr>
          </a:p>
          <a:p>
            <a:pPr indent="-342900" lvl="0" marL="889000" rtl="0" algn="l">
              <a:lnSpc>
                <a:spcPct val="85000"/>
              </a:lnSpc>
              <a:spcBef>
                <a:spcPts val="0"/>
              </a:spcBef>
              <a:spcAft>
                <a:spcPts val="0"/>
              </a:spcAft>
              <a:buSzPts val="1800"/>
              <a:buFont typeface="Arial"/>
              <a:buChar char="●"/>
            </a:pPr>
            <a:r>
              <a:rPr lang="en-US" sz="2300">
                <a:highlight>
                  <a:schemeClr val="lt1"/>
                </a:highlight>
              </a:rPr>
              <a:t>Distributed the VLA multi-language toolkit​.</a:t>
            </a:r>
            <a:endParaRPr sz="2300">
              <a:highlight>
                <a:schemeClr val="lt1"/>
              </a:highlight>
            </a:endParaRPr>
          </a:p>
          <a:p>
            <a:pPr indent="-342900" lvl="0" marL="889000" rtl="0" algn="l">
              <a:lnSpc>
                <a:spcPct val="85000"/>
              </a:lnSpc>
              <a:spcBef>
                <a:spcPts val="0"/>
              </a:spcBef>
              <a:spcAft>
                <a:spcPts val="0"/>
              </a:spcAft>
              <a:buSzPts val="1800"/>
              <a:buFont typeface="Arial"/>
              <a:buChar char="●"/>
            </a:pPr>
            <a:r>
              <a:rPr lang="en-US" sz="2300">
                <a:highlight>
                  <a:schemeClr val="lt1"/>
                </a:highlight>
              </a:rPr>
              <a:t>Prepared in-language video messages for distribution in social media</a:t>
            </a:r>
            <a:r>
              <a:rPr lang="en-US" sz="1900">
                <a:highlight>
                  <a:schemeClr val="lt1"/>
                </a:highlight>
              </a:rPr>
              <a:t> (Russian, Mandarin, Urdu, Italian)​.</a:t>
            </a:r>
            <a:endParaRPr sz="1900">
              <a:highlight>
                <a:schemeClr val="lt1"/>
              </a:highlight>
            </a:endParaRPr>
          </a:p>
          <a:p>
            <a:pPr indent="-342900" lvl="0" marL="889000" rtl="0" algn="l">
              <a:lnSpc>
                <a:spcPct val="85000"/>
              </a:lnSpc>
              <a:spcBef>
                <a:spcPts val="0"/>
              </a:spcBef>
              <a:spcAft>
                <a:spcPts val="0"/>
              </a:spcAft>
              <a:buSzPts val="1800"/>
              <a:buFont typeface="Arial"/>
              <a:buChar char="●"/>
            </a:pPr>
            <a:r>
              <a:rPr lang="en-US" sz="2300">
                <a:highlight>
                  <a:schemeClr val="lt1"/>
                </a:highlight>
              </a:rPr>
              <a:t>Sent emails to more than 20,000 recipients.</a:t>
            </a:r>
            <a:endParaRPr sz="2300">
              <a:highlight>
                <a:schemeClr val="lt1"/>
              </a:highlight>
            </a:endParaRPr>
          </a:p>
          <a:p>
            <a:pPr indent="-342900" lvl="0" marL="889000" rtl="0" algn="l">
              <a:lnSpc>
                <a:spcPct val="85000"/>
              </a:lnSpc>
              <a:spcBef>
                <a:spcPts val="0"/>
              </a:spcBef>
              <a:spcAft>
                <a:spcPts val="0"/>
              </a:spcAft>
              <a:buSzPts val="1800"/>
              <a:buFont typeface="Arial"/>
              <a:buChar char="●"/>
            </a:pPr>
            <a:r>
              <a:rPr lang="en-US" sz="2300">
                <a:highlight>
                  <a:schemeClr val="lt1"/>
                </a:highlight>
              </a:rPr>
              <a:t>Posted on Social Media. ​</a:t>
            </a:r>
            <a:endParaRPr sz="1950">
              <a:highlight>
                <a:schemeClr val="lt1"/>
              </a:highlight>
            </a:endParaRPr>
          </a:p>
        </p:txBody>
      </p:sp>
      <p:sp>
        <p:nvSpPr>
          <p:cNvPr id="416" name="Google Shape;416;g31a20b6e3fe_18_23"/>
          <p:cNvSpPr txBox="1"/>
          <p:nvPr>
            <p:ph idx="2" type="body"/>
          </p:nvPr>
        </p:nvSpPr>
        <p:spPr>
          <a:xfrm>
            <a:off x="1708825" y="660325"/>
            <a:ext cx="9829800" cy="453900"/>
          </a:xfrm>
          <a:prstGeom prst="rect">
            <a:avLst/>
          </a:prstGeom>
        </p:spPr>
        <p:txBody>
          <a:bodyPr anchorCtr="0" anchor="t" bIns="45700" lIns="91425" spcFirstLastPara="1" rIns="91425" wrap="square" tIns="45700">
            <a:spAutoFit/>
          </a:bodyPr>
          <a:lstStyle/>
          <a:p>
            <a:pPr indent="0" lvl="0" marL="0" rtl="0" algn="l">
              <a:spcBef>
                <a:spcPts val="1000"/>
              </a:spcBef>
              <a:spcAft>
                <a:spcPts val="0"/>
              </a:spcAft>
              <a:buNone/>
            </a:pPr>
            <a:r>
              <a:rPr lang="en-US" sz="2350">
                <a:highlight>
                  <a:schemeClr val="lt1"/>
                </a:highlight>
              </a:rPr>
              <a:t>Language Assistance Advisory Committee Contributions</a:t>
            </a:r>
            <a:r>
              <a:rPr b="0" lang="en-US" sz="2350">
                <a:highlight>
                  <a:schemeClr val="lt1"/>
                </a:highlight>
              </a:rPr>
              <a:t>​</a:t>
            </a:r>
            <a:endParaRPr sz="2700">
              <a:highlight>
                <a:schemeClr val="lt1"/>
              </a:highlight>
            </a:endParaRPr>
          </a:p>
        </p:txBody>
      </p:sp>
      <p:pic>
        <p:nvPicPr>
          <p:cNvPr id="417" name="Google Shape;417;g31a20b6e3fe_18_23"/>
          <p:cNvPicPr preferRelativeResize="0"/>
          <p:nvPr/>
        </p:nvPicPr>
        <p:blipFill>
          <a:blip r:embed="rId3">
            <a:alphaModFix/>
          </a:blip>
          <a:stretch>
            <a:fillRect/>
          </a:stretch>
        </p:blipFill>
        <p:spPr>
          <a:xfrm>
            <a:off x="7768700" y="3956150"/>
            <a:ext cx="3455501" cy="2591600"/>
          </a:xfrm>
          <a:prstGeom prst="rect">
            <a:avLst/>
          </a:prstGeom>
          <a:noFill/>
          <a:ln>
            <a:noFill/>
          </a:ln>
        </p:spPr>
      </p:pic>
      <p:pic>
        <p:nvPicPr>
          <p:cNvPr id="418" name="Google Shape;418;g31a20b6e3fe_18_23"/>
          <p:cNvPicPr preferRelativeResize="0"/>
          <p:nvPr/>
        </p:nvPicPr>
        <p:blipFill>
          <a:blip r:embed="rId4">
            <a:alphaModFix/>
          </a:blip>
          <a:stretch>
            <a:fillRect/>
          </a:stretch>
        </p:blipFill>
        <p:spPr>
          <a:xfrm>
            <a:off x="7768700" y="1200685"/>
            <a:ext cx="3455501" cy="259054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g31b6602a6fe_7_7"/>
          <p:cNvSpPr txBox="1"/>
          <p:nvPr>
            <p:ph idx="1" type="body"/>
          </p:nvPr>
        </p:nvSpPr>
        <p:spPr>
          <a:xfrm>
            <a:off x="1742713" y="2090370"/>
            <a:ext cx="8020500" cy="3330600"/>
          </a:xfrm>
          <a:prstGeom prst="rect">
            <a:avLst/>
          </a:prstGeom>
        </p:spPr>
        <p:txBody>
          <a:bodyPr anchorCtr="0" anchor="t" bIns="45700" lIns="91425" spcFirstLastPara="1" rIns="91425" wrap="square" tIns="45700">
            <a:noAutofit/>
          </a:bodyPr>
          <a:lstStyle/>
          <a:p>
            <a:pPr indent="-381000" lvl="0" marL="457200" rtl="0" algn="l">
              <a:spcBef>
                <a:spcPts val="1000"/>
              </a:spcBef>
              <a:spcAft>
                <a:spcPts val="0"/>
              </a:spcAft>
              <a:buSzPts val="2400"/>
              <a:buChar char="●"/>
            </a:pPr>
            <a:r>
              <a:rPr lang="en-US"/>
              <a:t>Recruit for and launch new LAAC Cohort.</a:t>
            </a:r>
            <a:endParaRPr/>
          </a:p>
          <a:p>
            <a:pPr indent="-381000" lvl="0" marL="457200" rtl="0" algn="l">
              <a:spcBef>
                <a:spcPts val="0"/>
              </a:spcBef>
              <a:spcAft>
                <a:spcPts val="0"/>
              </a:spcAft>
              <a:buSzPts val="2400"/>
              <a:buChar char="●"/>
            </a:pPr>
            <a:r>
              <a:rPr lang="en-US"/>
              <a:t>Plan for June 2025 primary - outreach strategy, ad buys, operational plan, etc.</a:t>
            </a:r>
            <a:endParaRPr/>
          </a:p>
          <a:p>
            <a:pPr indent="-381000" lvl="0" marL="457200" rtl="0" algn="l">
              <a:spcBef>
                <a:spcPts val="0"/>
              </a:spcBef>
              <a:spcAft>
                <a:spcPts val="0"/>
              </a:spcAft>
              <a:buSzPts val="2400"/>
              <a:buChar char="●"/>
            </a:pPr>
            <a:r>
              <a:rPr lang="en-US"/>
              <a:t>Assess feasibility for a new VLA website with </a:t>
            </a:r>
            <a:r>
              <a:rPr lang="en-US"/>
              <a:t>mirror</a:t>
            </a:r>
            <a:r>
              <a:rPr lang="en-US"/>
              <a:t> versions for all VLA languages.</a:t>
            </a:r>
            <a:endParaRPr/>
          </a:p>
          <a:p>
            <a:pPr indent="-381000" lvl="0" marL="457200" rtl="0" algn="l">
              <a:spcBef>
                <a:spcPts val="0"/>
              </a:spcBef>
              <a:spcAft>
                <a:spcPts val="0"/>
              </a:spcAft>
              <a:buSzPts val="2400"/>
              <a:buChar char="●"/>
            </a:pPr>
            <a:r>
              <a:rPr lang="en-US"/>
              <a:t>Refresh</a:t>
            </a:r>
            <a:r>
              <a:rPr lang="en-US"/>
              <a:t> Ranked Choice Voting collateral.</a:t>
            </a:r>
            <a:endParaRPr/>
          </a:p>
        </p:txBody>
      </p:sp>
      <p:sp>
        <p:nvSpPr>
          <p:cNvPr id="425" name="Google Shape;425;g31b6602a6fe_7_7"/>
          <p:cNvSpPr txBox="1"/>
          <p:nvPr>
            <p:ph idx="2" type="body"/>
          </p:nvPr>
        </p:nvSpPr>
        <p:spPr>
          <a:xfrm>
            <a:off x="1804575" y="923650"/>
            <a:ext cx="9339300" cy="10938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sz="3100"/>
              <a:t>Voter Language Assistance - Look Ahead</a:t>
            </a:r>
            <a:endParaRPr sz="31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g28aa42efdd0_1_126"/>
          <p:cNvSpPr txBox="1"/>
          <p:nvPr>
            <p:ph type="title"/>
          </p:nvPr>
        </p:nvSpPr>
        <p:spPr>
          <a:xfrm>
            <a:off x="838200" y="2368286"/>
            <a:ext cx="10515600" cy="21213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500"/>
              </a:spcAft>
              <a:buSzPts val="7200"/>
              <a:buNone/>
            </a:pPr>
            <a:r>
              <a:rPr lang="en-US"/>
              <a:t>Language Access Across Programs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6"/>
          <p:cNvSpPr txBox="1"/>
          <p:nvPr/>
        </p:nvSpPr>
        <p:spPr>
          <a:xfrm>
            <a:off x="1300925" y="674550"/>
            <a:ext cx="8078700" cy="786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Verdana"/>
                <a:ea typeface="Verdana"/>
                <a:cs typeface="Verdana"/>
                <a:sym typeface="Verdana"/>
              </a:rPr>
              <a:t>Agenda</a:t>
            </a:r>
            <a:endParaRPr b="1" i="0" sz="2800" u="none" cap="none" strike="noStrike">
              <a:solidFill>
                <a:schemeClr val="dk1"/>
              </a:solidFill>
              <a:latin typeface="Verdana"/>
              <a:ea typeface="Verdana"/>
              <a:cs typeface="Verdana"/>
              <a:sym typeface="Verdana"/>
            </a:endParaRPr>
          </a:p>
        </p:txBody>
      </p:sp>
      <p:sp>
        <p:nvSpPr>
          <p:cNvPr id="239" name="Google Shape;239;p6"/>
          <p:cNvSpPr txBox="1"/>
          <p:nvPr/>
        </p:nvSpPr>
        <p:spPr>
          <a:xfrm>
            <a:off x="1445475" y="1638200"/>
            <a:ext cx="9369083" cy="41760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00000"/>
              </a:lnSpc>
              <a:spcBef>
                <a:spcPts val="0"/>
              </a:spcBef>
              <a:spcAft>
                <a:spcPts val="0"/>
              </a:spcAft>
              <a:buClr>
                <a:schemeClr val="dk1"/>
              </a:buClr>
              <a:buSzPts val="1800"/>
              <a:buFont typeface="Verdana"/>
              <a:buAutoNum type="arabicPeriod"/>
            </a:pPr>
            <a:r>
              <a:rPr b="0" i="0" lang="en-US" sz="1800" u="none" cap="none" strike="noStrike">
                <a:solidFill>
                  <a:schemeClr val="dk1"/>
                </a:solidFill>
                <a:highlight>
                  <a:schemeClr val="lt1"/>
                </a:highlight>
                <a:latin typeface="Verdana"/>
                <a:ea typeface="Verdana"/>
                <a:cs typeface="Verdana"/>
                <a:sym typeface="Verdana"/>
              </a:rPr>
              <a:t>Attendance​</a:t>
            </a:r>
            <a:endParaRPr b="0" i="0" sz="1800" u="none" cap="none" strike="noStrike">
              <a:solidFill>
                <a:schemeClr val="dk1"/>
              </a:solidFill>
              <a:highlight>
                <a:schemeClr val="lt1"/>
              </a:highlight>
              <a:latin typeface="Verdana"/>
              <a:ea typeface="Verdana"/>
              <a:cs typeface="Verdana"/>
              <a:sym typeface="Verdana"/>
            </a:endParaRPr>
          </a:p>
          <a:p>
            <a:pPr indent="-342900" lvl="0" marL="457200" marR="0" rtl="0" algn="l">
              <a:lnSpc>
                <a:spcPct val="100000"/>
              </a:lnSpc>
              <a:spcBef>
                <a:spcPts val="0"/>
              </a:spcBef>
              <a:spcAft>
                <a:spcPts val="0"/>
              </a:spcAft>
              <a:buClr>
                <a:schemeClr val="dk1"/>
              </a:buClr>
              <a:buSzPts val="1800"/>
              <a:buFont typeface="Verdana"/>
              <a:buAutoNum type="arabicPeriod"/>
            </a:pPr>
            <a:r>
              <a:rPr b="0" i="0" lang="en-US" sz="1800" u="none" cap="none" strike="noStrike">
                <a:solidFill>
                  <a:schemeClr val="dk1"/>
                </a:solidFill>
                <a:highlight>
                  <a:schemeClr val="lt1"/>
                </a:highlight>
                <a:latin typeface="Verdana"/>
                <a:ea typeface="Verdana"/>
                <a:cs typeface="Verdana"/>
                <a:sym typeface="Verdana"/>
              </a:rPr>
              <a:t>Approval of Meeting Minutes from September 18, 2024   </a:t>
            </a:r>
            <a:endParaRPr b="0" i="0" sz="1800" u="none" cap="none" strike="noStrike">
              <a:solidFill>
                <a:schemeClr val="dk1"/>
              </a:solidFill>
              <a:highlight>
                <a:schemeClr val="lt1"/>
              </a:highlight>
              <a:latin typeface="Verdana"/>
              <a:ea typeface="Verdana"/>
              <a:cs typeface="Verdana"/>
              <a:sym typeface="Verdana"/>
            </a:endParaRPr>
          </a:p>
          <a:p>
            <a:pPr indent="-342900" lvl="0" marL="457200" marR="0" rtl="0" algn="l">
              <a:lnSpc>
                <a:spcPct val="100000"/>
              </a:lnSpc>
              <a:spcBef>
                <a:spcPts val="0"/>
              </a:spcBef>
              <a:spcAft>
                <a:spcPts val="0"/>
              </a:spcAft>
              <a:buClr>
                <a:schemeClr val="dk1"/>
              </a:buClr>
              <a:buSzPts val="1800"/>
              <a:buFont typeface="Verdana"/>
              <a:buAutoNum type="arabicPeriod"/>
            </a:pPr>
            <a:r>
              <a:rPr lang="en-US" sz="1800">
                <a:solidFill>
                  <a:schemeClr val="dk1"/>
                </a:solidFill>
                <a:highlight>
                  <a:schemeClr val="lt1"/>
                </a:highlight>
                <a:latin typeface="Verdana"/>
                <a:ea typeface="Verdana"/>
                <a:cs typeface="Verdana"/>
                <a:sym typeface="Verdana"/>
              </a:rPr>
              <a:t>Poll Site Methodology Resolution</a:t>
            </a:r>
            <a:endParaRPr sz="1800">
              <a:solidFill>
                <a:schemeClr val="dk1"/>
              </a:solidFill>
              <a:highlight>
                <a:srgbClr val="FFFF00"/>
              </a:highlight>
              <a:latin typeface="Verdana"/>
              <a:ea typeface="Verdana"/>
              <a:cs typeface="Verdana"/>
              <a:sym typeface="Verdana"/>
            </a:endParaRPr>
          </a:p>
          <a:p>
            <a:pPr indent="-342900" lvl="0" marL="457200" marR="0" rtl="0" algn="l">
              <a:lnSpc>
                <a:spcPct val="100000"/>
              </a:lnSpc>
              <a:spcBef>
                <a:spcPts val="0"/>
              </a:spcBef>
              <a:spcAft>
                <a:spcPts val="0"/>
              </a:spcAft>
              <a:buClr>
                <a:schemeClr val="dk1"/>
              </a:buClr>
              <a:buSzPts val="1800"/>
              <a:buFont typeface="Verdana"/>
              <a:buAutoNum type="arabicPeriod"/>
            </a:pPr>
            <a:r>
              <a:rPr lang="en-US" sz="1800">
                <a:solidFill>
                  <a:schemeClr val="dk1"/>
                </a:solidFill>
                <a:highlight>
                  <a:schemeClr val="lt1"/>
                </a:highlight>
                <a:latin typeface="Verdana"/>
                <a:ea typeface="Verdana"/>
                <a:cs typeface="Verdana"/>
                <a:sym typeface="Verdana"/>
              </a:rPr>
              <a:t>Racial Equity Planning </a:t>
            </a:r>
            <a:endParaRPr sz="1800">
              <a:solidFill>
                <a:schemeClr val="dk1"/>
              </a:solidFill>
              <a:highlight>
                <a:schemeClr val="lt1"/>
              </a:highlight>
              <a:latin typeface="Verdana"/>
              <a:ea typeface="Verdana"/>
              <a:cs typeface="Verdana"/>
              <a:sym typeface="Verdana"/>
            </a:endParaRPr>
          </a:p>
          <a:p>
            <a:pPr indent="-342900" lvl="1" marL="914400" marR="0" rtl="0" algn="l">
              <a:lnSpc>
                <a:spcPct val="100000"/>
              </a:lnSpc>
              <a:spcBef>
                <a:spcPts val="0"/>
              </a:spcBef>
              <a:spcAft>
                <a:spcPts val="0"/>
              </a:spcAft>
              <a:buClr>
                <a:schemeClr val="dk1"/>
              </a:buClr>
              <a:buSzPts val="1800"/>
              <a:buFont typeface="Verdana"/>
              <a:buChar char="○"/>
            </a:pPr>
            <a:r>
              <a:rPr lang="en-US" sz="1800">
                <a:solidFill>
                  <a:schemeClr val="dk1"/>
                </a:solidFill>
                <a:highlight>
                  <a:schemeClr val="lt1"/>
                </a:highlight>
                <a:latin typeface="Verdana"/>
                <a:ea typeface="Verdana"/>
                <a:cs typeface="Verdana"/>
                <a:sym typeface="Verdana"/>
              </a:rPr>
              <a:t>Drashti Brahmbhatt, Director of Equity Planning &amp; Technical Assistance, Mayor’s Office of Equity &amp; Racial Justice</a:t>
            </a:r>
            <a:endParaRPr sz="1800">
              <a:solidFill>
                <a:schemeClr val="dk1"/>
              </a:solidFill>
              <a:highlight>
                <a:schemeClr val="lt1"/>
              </a:highlight>
              <a:latin typeface="Verdana"/>
              <a:ea typeface="Verdana"/>
              <a:cs typeface="Verdana"/>
              <a:sym typeface="Verdana"/>
            </a:endParaRPr>
          </a:p>
          <a:p>
            <a:pPr indent="-342900" lvl="1" marL="914400" marR="0" rtl="0" algn="l">
              <a:lnSpc>
                <a:spcPct val="100000"/>
              </a:lnSpc>
              <a:spcBef>
                <a:spcPts val="0"/>
              </a:spcBef>
              <a:spcAft>
                <a:spcPts val="0"/>
              </a:spcAft>
              <a:buClr>
                <a:schemeClr val="dk1"/>
              </a:buClr>
              <a:buSzPts val="1800"/>
              <a:buFont typeface="Verdana"/>
              <a:buChar char="○"/>
            </a:pPr>
            <a:r>
              <a:rPr lang="en-US" sz="1800">
                <a:solidFill>
                  <a:schemeClr val="dk1"/>
                </a:solidFill>
                <a:highlight>
                  <a:schemeClr val="lt1"/>
                </a:highlight>
                <a:latin typeface="Verdana"/>
                <a:ea typeface="Verdana"/>
                <a:cs typeface="Verdana"/>
                <a:sym typeface="Verdana"/>
              </a:rPr>
              <a:t>CEC </a:t>
            </a:r>
            <a:r>
              <a:rPr lang="en-US" sz="1800">
                <a:solidFill>
                  <a:schemeClr val="dk1"/>
                </a:solidFill>
                <a:highlight>
                  <a:schemeClr val="lt1"/>
                </a:highlight>
                <a:latin typeface="Verdana"/>
                <a:ea typeface="Verdana"/>
                <a:cs typeface="Verdana"/>
                <a:sym typeface="Verdana"/>
              </a:rPr>
              <a:t>Participation</a:t>
            </a:r>
            <a:r>
              <a:rPr lang="en-US" sz="1800">
                <a:solidFill>
                  <a:schemeClr val="dk1"/>
                </a:solidFill>
                <a:highlight>
                  <a:schemeClr val="lt1"/>
                </a:highlight>
                <a:latin typeface="Verdana"/>
                <a:ea typeface="Verdana"/>
                <a:cs typeface="Verdana"/>
                <a:sym typeface="Verdana"/>
              </a:rPr>
              <a:t> Resolution</a:t>
            </a:r>
            <a:endParaRPr sz="1800">
              <a:solidFill>
                <a:schemeClr val="dk1"/>
              </a:solidFill>
              <a:highlight>
                <a:schemeClr val="lt1"/>
              </a:highlight>
              <a:latin typeface="Verdana"/>
              <a:ea typeface="Verdana"/>
              <a:cs typeface="Verdana"/>
              <a:sym typeface="Verdana"/>
            </a:endParaRPr>
          </a:p>
          <a:p>
            <a:pPr indent="-342900" lvl="0" marL="457200" marR="0" rtl="0" algn="l">
              <a:lnSpc>
                <a:spcPct val="100000"/>
              </a:lnSpc>
              <a:spcBef>
                <a:spcPts val="0"/>
              </a:spcBef>
              <a:spcAft>
                <a:spcPts val="0"/>
              </a:spcAft>
              <a:buClr>
                <a:schemeClr val="dk1"/>
              </a:buClr>
              <a:buSzPts val="1800"/>
              <a:buFont typeface="Verdana"/>
              <a:buAutoNum type="arabicPeriod"/>
            </a:pPr>
            <a:r>
              <a:rPr b="0" i="0" lang="en-US" sz="1800" u="none" cap="none" strike="noStrike">
                <a:solidFill>
                  <a:schemeClr val="dk1"/>
                </a:solidFill>
                <a:highlight>
                  <a:schemeClr val="lt1"/>
                </a:highlight>
                <a:latin typeface="Verdana"/>
                <a:ea typeface="Verdana"/>
                <a:cs typeface="Verdana"/>
                <a:sym typeface="Verdana"/>
              </a:rPr>
              <a:t>Program Updates</a:t>
            </a:r>
            <a:endParaRPr b="0" i="0" sz="1800" u="none" cap="none" strike="noStrike">
              <a:solidFill>
                <a:schemeClr val="dk1"/>
              </a:solidFill>
              <a:highlight>
                <a:srgbClr val="FFFFFF"/>
              </a:highlight>
              <a:latin typeface="Verdana"/>
              <a:ea typeface="Verdana"/>
              <a:cs typeface="Verdana"/>
              <a:sym typeface="Verdana"/>
            </a:endParaRPr>
          </a:p>
          <a:p>
            <a:pPr indent="-342900" lvl="1" marL="914400" rtl="0" algn="l">
              <a:lnSpc>
                <a:spcPct val="100000"/>
              </a:lnSpc>
              <a:spcBef>
                <a:spcPts val="0"/>
              </a:spcBef>
              <a:spcAft>
                <a:spcPts val="0"/>
              </a:spcAft>
              <a:buClr>
                <a:schemeClr val="dk1"/>
              </a:buClr>
              <a:buSzPts val="1800"/>
              <a:buFont typeface="Verdana"/>
              <a:buChar char="○"/>
            </a:pPr>
            <a:r>
              <a:rPr lang="en-US" sz="1800">
                <a:solidFill>
                  <a:schemeClr val="dk1"/>
                </a:solidFill>
                <a:highlight>
                  <a:schemeClr val="lt1"/>
                </a:highlight>
                <a:latin typeface="Verdana"/>
                <a:ea typeface="Verdana"/>
                <a:cs typeface="Verdana"/>
                <a:sym typeface="Verdana"/>
                <a:extLst>
                  <a:ext uri="http://customooxmlschemas.google.com/">
                    <go:slidesCustomData xmlns:go="http://customooxmlschemas.google.com/" textRoundtripDataId="0"/>
                  </a:ext>
                </a:extLst>
              </a:rPr>
              <a:t>Voter Language Assistance Program </a:t>
            </a:r>
            <a:endParaRPr sz="1800">
              <a:solidFill>
                <a:schemeClr val="dk1"/>
              </a:solidFill>
              <a:highlight>
                <a:schemeClr val="lt1"/>
              </a:highlight>
              <a:latin typeface="Verdana"/>
              <a:ea typeface="Verdana"/>
              <a:cs typeface="Verdana"/>
              <a:sym typeface="Verdana"/>
            </a:endParaRPr>
          </a:p>
          <a:p>
            <a:pPr indent="-342900" lvl="1" marL="914400" marR="0" rtl="0" algn="l">
              <a:lnSpc>
                <a:spcPct val="100000"/>
              </a:lnSpc>
              <a:spcBef>
                <a:spcPts val="0"/>
              </a:spcBef>
              <a:spcAft>
                <a:spcPts val="0"/>
              </a:spcAft>
              <a:buClr>
                <a:schemeClr val="dk1"/>
              </a:buClr>
              <a:buSzPts val="1800"/>
              <a:buFont typeface="Verdana"/>
              <a:buChar char="○"/>
            </a:pPr>
            <a:r>
              <a:rPr b="0" i="0" lang="en-US" sz="1800" u="none" cap="none" strike="noStrike">
                <a:solidFill>
                  <a:schemeClr val="dk1"/>
                </a:solidFill>
                <a:highlight>
                  <a:schemeClr val="lt1"/>
                </a:highlight>
                <a:latin typeface="Verdana"/>
                <a:ea typeface="Verdana"/>
                <a:cs typeface="Verdana"/>
                <a:sym typeface="Verdana"/>
                <a:extLst>
                  <a:ext uri="http://customooxmlschemas.google.com/">
                    <go:slidesCustomData xmlns:go="http://customooxmlschemas.google.com/" textRoundtripDataId="1"/>
                  </a:ext>
                </a:extLst>
              </a:rPr>
              <a:t>Participatory Budgeting Program &amp; TRIE Neighborhood Initiative</a:t>
            </a:r>
            <a:endParaRPr b="0" i="0" sz="1800" u="none" cap="none" strike="noStrike">
              <a:solidFill>
                <a:schemeClr val="dk1"/>
              </a:solidFill>
              <a:highlight>
                <a:schemeClr val="lt1"/>
              </a:highlight>
              <a:latin typeface="Verdana"/>
              <a:ea typeface="Verdana"/>
              <a:cs typeface="Verdana"/>
              <a:sym typeface="Verdana"/>
            </a:endParaRPr>
          </a:p>
          <a:p>
            <a:pPr indent="-342900" lvl="1" marL="914400" marR="0" rtl="0" algn="l">
              <a:lnSpc>
                <a:spcPct val="100000"/>
              </a:lnSpc>
              <a:spcBef>
                <a:spcPts val="0"/>
              </a:spcBef>
              <a:spcAft>
                <a:spcPts val="0"/>
              </a:spcAft>
              <a:buClr>
                <a:schemeClr val="dk1"/>
              </a:buClr>
              <a:buSzPts val="1800"/>
              <a:buFont typeface="Verdana"/>
              <a:buChar char="○"/>
            </a:pPr>
            <a:r>
              <a:rPr b="0" i="0" lang="en-US" sz="1800" u="none" cap="none" strike="noStrike">
                <a:solidFill>
                  <a:schemeClr val="dk1"/>
                </a:solidFill>
                <a:highlight>
                  <a:schemeClr val="lt1"/>
                </a:highlight>
                <a:latin typeface="Verdana"/>
                <a:ea typeface="Verdana"/>
                <a:cs typeface="Verdana"/>
                <a:sym typeface="Verdana"/>
                <a:extLst>
                  <a:ext uri="http://customooxmlschemas.google.com/">
                    <go:slidesCustomData xmlns:go="http://customooxmlschemas.google.com/" textRoundtripDataId="2"/>
                  </a:ext>
                </a:extLst>
              </a:rPr>
              <a:t>Community Boards</a:t>
            </a:r>
            <a:r>
              <a:rPr b="0" i="0" lang="en-US" sz="1800" u="none" cap="none" strike="noStrike">
                <a:solidFill>
                  <a:schemeClr val="dk1"/>
                </a:solidFill>
                <a:highlight>
                  <a:srgbClr val="FFFFFF"/>
                </a:highlight>
                <a:latin typeface="Verdana"/>
                <a:ea typeface="Verdana"/>
                <a:cs typeface="Verdana"/>
                <a:sym typeface="Verdana"/>
                <a:extLst>
                  <a:ext uri="http://customooxmlschemas.google.com/">
                    <go:slidesCustomData xmlns:go="http://customooxmlschemas.google.com/" textRoundtripDataId="3"/>
                  </a:ext>
                </a:extLst>
              </a:rPr>
              <a:t> </a:t>
            </a:r>
            <a:endParaRPr b="0" i="0" sz="1800" u="none" cap="none" strike="noStrike">
              <a:solidFill>
                <a:schemeClr val="dk1"/>
              </a:solidFill>
              <a:highlight>
                <a:srgbClr val="FFFFFF"/>
              </a:highlight>
              <a:latin typeface="Verdana"/>
              <a:ea typeface="Verdana"/>
              <a:cs typeface="Verdana"/>
              <a:sym typeface="Verdana"/>
            </a:endParaRPr>
          </a:p>
          <a:p>
            <a:pPr indent="-342900" lvl="1" marL="914400" marR="0" rtl="0" algn="l">
              <a:lnSpc>
                <a:spcPct val="100000"/>
              </a:lnSpc>
              <a:spcBef>
                <a:spcPts val="0"/>
              </a:spcBef>
              <a:spcAft>
                <a:spcPts val="0"/>
              </a:spcAft>
              <a:buClr>
                <a:schemeClr val="dk1"/>
              </a:buClr>
              <a:buSzPts val="1800"/>
              <a:buFont typeface="Verdana"/>
              <a:buChar char="○"/>
            </a:pPr>
            <a:r>
              <a:rPr lang="en-US" sz="1800">
                <a:solidFill>
                  <a:schemeClr val="dk1"/>
                </a:solidFill>
                <a:highlight>
                  <a:srgbClr val="FFFFFF"/>
                </a:highlight>
                <a:latin typeface="Verdana"/>
                <a:ea typeface="Verdana"/>
                <a:cs typeface="Verdana"/>
                <a:sym typeface="Verdana"/>
              </a:rPr>
              <a:t>Language access </a:t>
            </a:r>
            <a:endParaRPr sz="1800">
              <a:solidFill>
                <a:schemeClr val="dk1"/>
              </a:solidFill>
              <a:highlight>
                <a:srgbClr val="FFFFFF"/>
              </a:highlight>
              <a:latin typeface="Verdana"/>
              <a:ea typeface="Verdana"/>
              <a:cs typeface="Verdana"/>
              <a:sym typeface="Verdana"/>
            </a:endParaRPr>
          </a:p>
          <a:p>
            <a:pPr indent="-342900" lvl="0" marL="457200" marR="0" rtl="0" algn="l">
              <a:lnSpc>
                <a:spcPct val="100000"/>
              </a:lnSpc>
              <a:spcBef>
                <a:spcPts val="0"/>
              </a:spcBef>
              <a:spcAft>
                <a:spcPts val="0"/>
              </a:spcAft>
              <a:buClr>
                <a:schemeClr val="dk1"/>
              </a:buClr>
              <a:buSzPts val="1800"/>
              <a:buFont typeface="Verdana"/>
              <a:buAutoNum type="arabicPeriod"/>
            </a:pPr>
            <a:r>
              <a:rPr lang="en-US" sz="1800">
                <a:solidFill>
                  <a:schemeClr val="dk1"/>
                </a:solidFill>
                <a:highlight>
                  <a:srgbClr val="FFFFFF"/>
                </a:highlight>
                <a:latin typeface="Verdana"/>
                <a:ea typeface="Verdana"/>
                <a:cs typeface="Verdana"/>
                <a:sym typeface="Verdana"/>
              </a:rPr>
              <a:t>New Partnerships </a:t>
            </a:r>
            <a:endParaRPr sz="1800">
              <a:solidFill>
                <a:schemeClr val="dk1"/>
              </a:solidFill>
              <a:highlight>
                <a:srgbClr val="FFFFFF"/>
              </a:highlight>
              <a:latin typeface="Verdana"/>
              <a:ea typeface="Verdana"/>
              <a:cs typeface="Verdana"/>
              <a:sym typeface="Verdana"/>
            </a:endParaRPr>
          </a:p>
          <a:p>
            <a:pPr indent="-342900" lvl="0" marL="457200" marR="0" rtl="0" algn="l">
              <a:lnSpc>
                <a:spcPct val="100000"/>
              </a:lnSpc>
              <a:spcBef>
                <a:spcPts val="0"/>
              </a:spcBef>
              <a:spcAft>
                <a:spcPts val="0"/>
              </a:spcAft>
              <a:buClr>
                <a:schemeClr val="dk1"/>
              </a:buClr>
              <a:buSzPts val="1800"/>
              <a:buFont typeface="Verdana"/>
              <a:buAutoNum type="arabicPeriod"/>
            </a:pPr>
            <a:r>
              <a:rPr b="0" i="0" lang="en-US" sz="1800" u="none" cap="none" strike="noStrike">
                <a:solidFill>
                  <a:schemeClr val="dk1"/>
                </a:solidFill>
                <a:highlight>
                  <a:srgbClr val="FFFFFF"/>
                </a:highlight>
                <a:latin typeface="Verdana"/>
                <a:ea typeface="Verdana"/>
                <a:cs typeface="Verdana"/>
                <a:sym typeface="Verdana"/>
              </a:rPr>
              <a:t>Public Comment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Verdana"/>
              <a:ea typeface="Verdana"/>
              <a:cs typeface="Verdana"/>
              <a:sym typeface="Verdana"/>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g28aa42efdd0_1_61"/>
          <p:cNvSpPr txBox="1"/>
          <p:nvPr>
            <p:ph idx="2" type="body"/>
          </p:nvPr>
        </p:nvSpPr>
        <p:spPr>
          <a:xfrm>
            <a:off x="1280700" y="1034775"/>
            <a:ext cx="10546200" cy="10938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1000"/>
              </a:spcBef>
              <a:spcAft>
                <a:spcPts val="0"/>
              </a:spcAft>
              <a:buSzPts val="3400"/>
              <a:buNone/>
            </a:pPr>
            <a:r>
              <a:rPr lang="en-US"/>
              <a:t>Upcoming plans</a:t>
            </a:r>
            <a:endParaRPr/>
          </a:p>
        </p:txBody>
      </p:sp>
      <p:sp>
        <p:nvSpPr>
          <p:cNvPr id="437" name="Google Shape;437;g28aa42efdd0_1_61"/>
          <p:cNvSpPr txBox="1"/>
          <p:nvPr>
            <p:ph idx="1" type="body"/>
          </p:nvPr>
        </p:nvSpPr>
        <p:spPr>
          <a:xfrm>
            <a:off x="1814525" y="1910300"/>
            <a:ext cx="9885300" cy="4587900"/>
          </a:xfrm>
          <a:prstGeom prst="rect">
            <a:avLst/>
          </a:prstGeom>
          <a:noFill/>
          <a:ln>
            <a:noFill/>
          </a:ln>
        </p:spPr>
        <p:txBody>
          <a:bodyPr anchorCtr="0" anchor="t" bIns="45700" lIns="91425" spcFirstLastPara="1" rIns="91425" wrap="square" tIns="45700">
            <a:noAutofit/>
          </a:bodyPr>
          <a:lstStyle/>
          <a:p>
            <a:pPr indent="-381000" lvl="0" marL="457200" rtl="0" algn="l">
              <a:lnSpc>
                <a:spcPct val="150000"/>
              </a:lnSpc>
              <a:spcBef>
                <a:spcPts val="0"/>
              </a:spcBef>
              <a:spcAft>
                <a:spcPts val="0"/>
              </a:spcAft>
              <a:buSzPts val="2400"/>
              <a:buChar char="●"/>
            </a:pPr>
            <a:r>
              <a:rPr lang="en-US"/>
              <a:t>Conduct Language Access training for new CEC hires in mid-December</a:t>
            </a:r>
            <a:endParaRPr/>
          </a:p>
          <a:p>
            <a:pPr indent="-342900" lvl="1" marL="914400" rtl="0" algn="l">
              <a:lnSpc>
                <a:spcPct val="150000"/>
              </a:lnSpc>
              <a:spcBef>
                <a:spcPts val="0"/>
              </a:spcBef>
              <a:spcAft>
                <a:spcPts val="0"/>
              </a:spcAft>
              <a:buSzPts val="1800"/>
              <a:buChar char="○"/>
            </a:pPr>
            <a:r>
              <a:rPr lang="en-US"/>
              <a:t>Will cover topics such as LL30, language access principles, interpretation / </a:t>
            </a:r>
            <a:r>
              <a:rPr lang="en-US"/>
              <a:t>translation</a:t>
            </a:r>
            <a:r>
              <a:rPr lang="en-US"/>
              <a:t> differences, language access integration into CEC Programs</a:t>
            </a:r>
            <a:endParaRPr/>
          </a:p>
          <a:p>
            <a:pPr indent="-381000" lvl="0" marL="457200" rtl="0" algn="l">
              <a:lnSpc>
                <a:spcPct val="150000"/>
              </a:lnSpc>
              <a:spcBef>
                <a:spcPts val="0"/>
              </a:spcBef>
              <a:spcAft>
                <a:spcPts val="0"/>
              </a:spcAft>
              <a:buSzPts val="2400"/>
              <a:buChar char="●"/>
            </a:pPr>
            <a:r>
              <a:rPr lang="en-US"/>
              <a:t>Make new language access airtable base and request form operational by end of December</a:t>
            </a:r>
            <a:endParaRPr/>
          </a:p>
          <a:p>
            <a:pPr indent="-381000" lvl="0" marL="457200" rtl="0" algn="l">
              <a:lnSpc>
                <a:spcPct val="150000"/>
              </a:lnSpc>
              <a:spcBef>
                <a:spcPts val="0"/>
              </a:spcBef>
              <a:spcAft>
                <a:spcPts val="0"/>
              </a:spcAft>
              <a:buSzPts val="2400"/>
              <a:buChar char="●"/>
            </a:pPr>
            <a:r>
              <a:rPr lang="en-US"/>
              <a:t>Support BAC sessions for the next phase of PB with interpreters as needed beginning in January </a:t>
            </a:r>
            <a:endParaRPr/>
          </a:p>
          <a:p>
            <a:pPr indent="0" lvl="0" marL="0" rtl="0" algn="l">
              <a:lnSpc>
                <a:spcPct val="150000"/>
              </a:lnSpc>
              <a:spcBef>
                <a:spcPts val="1000"/>
              </a:spcBef>
              <a:spcAft>
                <a:spcPts val="0"/>
              </a:spcAft>
              <a:buClr>
                <a:schemeClr val="dk1"/>
              </a:buClr>
              <a:buSzPts val="1100"/>
              <a:buFont typeface="Arial"/>
              <a:buNone/>
            </a:pPr>
            <a:r>
              <a:rPr lang="en-US"/>
              <a:t> </a:t>
            </a:r>
            <a:endParaRPr/>
          </a:p>
          <a:p>
            <a:pPr indent="0" lvl="0" marL="0" rtl="0" algn="l">
              <a:lnSpc>
                <a:spcPct val="150000"/>
              </a:lnSpc>
              <a:spcBef>
                <a:spcPts val="1000"/>
              </a:spcBef>
              <a:spcAft>
                <a:spcPts val="0"/>
              </a:spcAft>
              <a:buClr>
                <a:schemeClr val="dk1"/>
              </a:buClr>
              <a:buSzPts val="1100"/>
              <a:buFont typeface="Arial"/>
              <a:buNone/>
            </a:pPr>
            <a:r>
              <a:rPr lang="en-US"/>
              <a:t> </a:t>
            </a:r>
            <a:endParaRPr/>
          </a:p>
          <a:p>
            <a:pPr indent="0" lvl="0" marL="0" rtl="0" algn="l">
              <a:lnSpc>
                <a:spcPct val="150000"/>
              </a:lnSpc>
              <a:spcBef>
                <a:spcPts val="1000"/>
              </a:spcBef>
              <a:spcAft>
                <a:spcPts val="0"/>
              </a:spcAft>
              <a:buSzPts val="2400"/>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g31a0cdd660a_2_0"/>
          <p:cNvSpPr txBox="1"/>
          <p:nvPr>
            <p:ph idx="2" type="body"/>
          </p:nvPr>
        </p:nvSpPr>
        <p:spPr>
          <a:xfrm>
            <a:off x="1280700" y="1034775"/>
            <a:ext cx="10546200" cy="10938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1000"/>
              </a:spcBef>
              <a:spcAft>
                <a:spcPts val="0"/>
              </a:spcAft>
              <a:buSzPts val="3400"/>
              <a:buNone/>
            </a:pPr>
            <a:r>
              <a:rPr lang="en-US"/>
              <a:t>Upcoming plans</a:t>
            </a:r>
            <a:endParaRPr/>
          </a:p>
        </p:txBody>
      </p:sp>
      <p:sp>
        <p:nvSpPr>
          <p:cNvPr id="444" name="Google Shape;444;g31a0cdd660a_2_0"/>
          <p:cNvSpPr txBox="1"/>
          <p:nvPr>
            <p:ph idx="1" type="body"/>
          </p:nvPr>
        </p:nvSpPr>
        <p:spPr>
          <a:xfrm>
            <a:off x="1611150" y="1910300"/>
            <a:ext cx="9885300" cy="4587900"/>
          </a:xfrm>
          <a:prstGeom prst="rect">
            <a:avLst/>
          </a:prstGeom>
          <a:noFill/>
          <a:ln>
            <a:noFill/>
          </a:ln>
        </p:spPr>
        <p:txBody>
          <a:bodyPr anchorCtr="0" anchor="t" bIns="45700" lIns="91425" spcFirstLastPara="1" rIns="91425" wrap="square" tIns="45700">
            <a:noAutofit/>
          </a:bodyPr>
          <a:lstStyle/>
          <a:p>
            <a:pPr indent="-381000" lvl="0" marL="457200" rtl="0" algn="l">
              <a:lnSpc>
                <a:spcPct val="150000"/>
              </a:lnSpc>
              <a:spcBef>
                <a:spcPts val="0"/>
              </a:spcBef>
              <a:spcAft>
                <a:spcPts val="0"/>
              </a:spcAft>
              <a:buSzPts val="2400"/>
              <a:buChar char="●"/>
            </a:pPr>
            <a:r>
              <a:rPr lang="en-US"/>
              <a:t>Translation Style Guide for all programs: draft for mid January </a:t>
            </a:r>
            <a:endParaRPr/>
          </a:p>
          <a:p>
            <a:pPr indent="-381000" lvl="0" marL="457200" rtl="0" algn="l">
              <a:lnSpc>
                <a:spcPct val="150000"/>
              </a:lnSpc>
              <a:spcBef>
                <a:spcPts val="0"/>
              </a:spcBef>
              <a:spcAft>
                <a:spcPts val="0"/>
              </a:spcAft>
              <a:buSzPts val="2400"/>
              <a:buChar char="●"/>
            </a:pPr>
            <a:r>
              <a:rPr lang="en-US"/>
              <a:t>Language Access Methodology for The People’s Money: draft for mid February–with implementation starting with 2025 voting phase</a:t>
            </a:r>
            <a:endParaRPr/>
          </a:p>
          <a:p>
            <a:pPr indent="0" lvl="0" marL="0" rtl="0" algn="l">
              <a:lnSpc>
                <a:spcPct val="150000"/>
              </a:lnSpc>
              <a:spcBef>
                <a:spcPts val="1000"/>
              </a:spcBef>
              <a:spcAft>
                <a:spcPts val="0"/>
              </a:spcAft>
              <a:buClr>
                <a:schemeClr val="dk1"/>
              </a:buClr>
              <a:buSzPts val="1100"/>
              <a:buFont typeface="Arial"/>
              <a:buNone/>
            </a:pPr>
            <a:r>
              <a:t/>
            </a:r>
            <a:endParaRPr/>
          </a:p>
          <a:p>
            <a:pPr indent="0" lvl="0" marL="0" rtl="0" algn="l">
              <a:lnSpc>
                <a:spcPct val="150000"/>
              </a:lnSpc>
              <a:spcBef>
                <a:spcPts val="1000"/>
              </a:spcBef>
              <a:spcAft>
                <a:spcPts val="0"/>
              </a:spcAft>
              <a:buClr>
                <a:schemeClr val="dk1"/>
              </a:buClr>
              <a:buSzPts val="1100"/>
              <a:buFont typeface="Arial"/>
              <a:buNone/>
            </a:pPr>
            <a:r>
              <a:rPr lang="en-US"/>
              <a:t> </a:t>
            </a:r>
            <a:endParaRPr/>
          </a:p>
          <a:p>
            <a:pPr indent="0" lvl="0" marL="0" rtl="0" algn="l">
              <a:lnSpc>
                <a:spcPct val="150000"/>
              </a:lnSpc>
              <a:spcBef>
                <a:spcPts val="1000"/>
              </a:spcBef>
              <a:spcAft>
                <a:spcPts val="0"/>
              </a:spcAft>
              <a:buSzPts val="2400"/>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pic>
        <p:nvPicPr>
          <p:cNvPr id="449" name="Google Shape;449;g28aa42efdd0_1_57"/>
          <p:cNvPicPr preferRelativeResize="0"/>
          <p:nvPr/>
        </p:nvPicPr>
        <p:blipFill rotWithShape="1">
          <a:blip r:embed="rId3">
            <a:alphaModFix/>
          </a:blip>
          <a:srcRect b="0" l="44353" r="0" t="0"/>
          <a:stretch/>
        </p:blipFill>
        <p:spPr>
          <a:xfrm>
            <a:off x="1206962" y="1569700"/>
            <a:ext cx="9778074" cy="39471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g28aa42efdd0_1_51"/>
          <p:cNvSpPr txBox="1"/>
          <p:nvPr>
            <p:ph idx="1" type="body"/>
          </p:nvPr>
        </p:nvSpPr>
        <p:spPr>
          <a:xfrm>
            <a:off x="1643875" y="1032300"/>
            <a:ext cx="9552000" cy="39150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en-US" sz="1500">
                <a:highlight>
                  <a:srgbClr val="FFFFFF"/>
                </a:highlight>
              </a:rPr>
              <a:t>Dept of Records and Information Services (CB Staff Only)</a:t>
            </a:r>
            <a:endParaRPr b="1" sz="1500">
              <a:highlight>
                <a:srgbClr val="FFFFFF"/>
              </a:highlight>
            </a:endParaRPr>
          </a:p>
          <a:p>
            <a:pPr indent="0" lvl="0" marL="0" rtl="0" algn="l">
              <a:lnSpc>
                <a:spcPct val="125454"/>
              </a:lnSpc>
              <a:spcBef>
                <a:spcPts val="0"/>
              </a:spcBef>
              <a:spcAft>
                <a:spcPts val="0"/>
              </a:spcAft>
              <a:buNone/>
            </a:pPr>
            <a:r>
              <a:rPr lang="en-US" sz="1500">
                <a:highlight>
                  <a:srgbClr val="FFFFFF"/>
                </a:highlight>
              </a:rPr>
              <a:t>New York City Records Management </a:t>
            </a:r>
            <a:br>
              <a:rPr lang="en-US" sz="300">
                <a:latin typeface="Arial"/>
                <a:ea typeface="Arial"/>
                <a:cs typeface="Arial"/>
                <a:sym typeface="Arial"/>
              </a:rPr>
            </a:br>
            <a:r>
              <a:rPr lang="en-US" sz="1500">
                <a:highlight>
                  <a:srgbClr val="FFFFFF"/>
                </a:highlight>
              </a:rPr>
              <a:t>December 9 and January 10 </a:t>
            </a:r>
            <a:br>
              <a:rPr lang="en-US" sz="1500">
                <a:highlight>
                  <a:srgbClr val="FFFFFF"/>
                </a:highlight>
              </a:rPr>
            </a:br>
            <a:br>
              <a:rPr lang="en-US" sz="1500">
                <a:highlight>
                  <a:srgbClr val="FFFFFF"/>
                </a:highlight>
              </a:rPr>
            </a:br>
            <a:r>
              <a:rPr b="1" lang="en-US" sz="1500">
                <a:highlight>
                  <a:srgbClr val="FFFFFF"/>
                </a:highlight>
              </a:rPr>
              <a:t>Housing Preservation and Development</a:t>
            </a:r>
            <a:br>
              <a:rPr b="1" lang="en-US" sz="1500">
                <a:highlight>
                  <a:srgbClr val="FFFFFF"/>
                </a:highlight>
              </a:rPr>
            </a:br>
            <a:r>
              <a:rPr lang="en-US" sz="1500">
                <a:highlight>
                  <a:srgbClr val="FFFFFF"/>
                </a:highlight>
              </a:rPr>
              <a:t>Homeowner / Tenant series: Intro to Dept of Buildings; Energy Efficiency and Solar Power; Rental Housing Discrimination and Harassment; Tenants: Know Your Rights</a:t>
            </a:r>
            <a:br>
              <a:rPr lang="en-US" sz="1500">
                <a:highlight>
                  <a:srgbClr val="FFFFFF"/>
                </a:highlight>
              </a:rPr>
            </a:br>
            <a:r>
              <a:rPr lang="en-US" sz="1500">
                <a:highlight>
                  <a:srgbClr val="FFFFFF"/>
                </a:highlight>
              </a:rPr>
              <a:t>Ten sessions in January</a:t>
            </a:r>
            <a:endParaRPr sz="1500">
              <a:highlight>
                <a:srgbClr val="FFFFFF"/>
              </a:highlight>
            </a:endParaRPr>
          </a:p>
          <a:p>
            <a:pPr indent="0" lvl="0" marL="0" rtl="0" algn="l">
              <a:lnSpc>
                <a:spcPct val="115000"/>
              </a:lnSpc>
              <a:spcBef>
                <a:spcPts val="800"/>
              </a:spcBef>
              <a:spcAft>
                <a:spcPts val="0"/>
              </a:spcAft>
              <a:buNone/>
            </a:pPr>
            <a:r>
              <a:t/>
            </a:r>
            <a:endParaRPr sz="1500">
              <a:highlight>
                <a:srgbClr val="FFFFFF"/>
              </a:highlight>
            </a:endParaRPr>
          </a:p>
          <a:p>
            <a:pPr indent="0" lvl="0" marL="0" rtl="0" algn="l">
              <a:lnSpc>
                <a:spcPct val="115000"/>
              </a:lnSpc>
              <a:spcBef>
                <a:spcPts val="0"/>
              </a:spcBef>
              <a:spcAft>
                <a:spcPts val="0"/>
              </a:spcAft>
              <a:buNone/>
            </a:pPr>
            <a:r>
              <a:rPr b="1" lang="en-US" sz="1500">
                <a:highlight>
                  <a:srgbClr val="FFFFFF"/>
                </a:highlight>
              </a:rPr>
              <a:t>De-Escalation Training (in person per borough)</a:t>
            </a:r>
            <a:endParaRPr b="1" sz="1500">
              <a:highlight>
                <a:srgbClr val="FFFFFF"/>
              </a:highlight>
            </a:endParaRPr>
          </a:p>
          <a:p>
            <a:pPr indent="0" lvl="0" marL="0" rtl="0" algn="l">
              <a:lnSpc>
                <a:spcPct val="115000"/>
              </a:lnSpc>
              <a:spcBef>
                <a:spcPts val="0"/>
              </a:spcBef>
              <a:spcAft>
                <a:spcPts val="0"/>
              </a:spcAft>
              <a:buNone/>
            </a:pPr>
            <a:r>
              <a:rPr lang="en-US" sz="1500">
                <a:highlight>
                  <a:srgbClr val="FFFFFF"/>
                </a:highlight>
              </a:rPr>
              <a:t>Five sessions </a:t>
            </a:r>
            <a:r>
              <a:rPr lang="en-US" sz="1500">
                <a:highlight>
                  <a:srgbClr val="FFFFFF"/>
                </a:highlight>
              </a:rPr>
              <a:t>coordinated with Borough Presidents.</a:t>
            </a:r>
            <a:endParaRPr sz="1500">
              <a:highlight>
                <a:srgbClr val="FFFFFF"/>
              </a:highlight>
            </a:endParaRPr>
          </a:p>
          <a:p>
            <a:pPr indent="0" lvl="0" marL="0" rtl="0" algn="l">
              <a:lnSpc>
                <a:spcPct val="115000"/>
              </a:lnSpc>
              <a:spcBef>
                <a:spcPts val="0"/>
              </a:spcBef>
              <a:spcAft>
                <a:spcPts val="0"/>
              </a:spcAft>
              <a:buNone/>
            </a:pPr>
            <a:r>
              <a:t/>
            </a:r>
            <a:endParaRPr sz="1500">
              <a:highlight>
                <a:srgbClr val="FFFFFF"/>
              </a:highlight>
            </a:endParaRPr>
          </a:p>
          <a:p>
            <a:pPr indent="0" lvl="0" marL="0" rtl="0" algn="l">
              <a:lnSpc>
                <a:spcPct val="115000"/>
              </a:lnSpc>
              <a:spcBef>
                <a:spcPts val="0"/>
              </a:spcBef>
              <a:spcAft>
                <a:spcPts val="0"/>
              </a:spcAft>
              <a:buNone/>
            </a:pPr>
            <a:r>
              <a:rPr b="1" lang="en-US" sz="1500">
                <a:highlight>
                  <a:srgbClr val="FFFFFF"/>
                </a:highlight>
              </a:rPr>
              <a:t>Monitoring &amp; Evaluation Training (Two part workshop)</a:t>
            </a:r>
            <a:endParaRPr b="1" sz="1500">
              <a:highlight>
                <a:srgbClr val="FFFFFF"/>
              </a:highlight>
            </a:endParaRPr>
          </a:p>
          <a:p>
            <a:pPr indent="0" lvl="0" marL="0" rtl="0" algn="l">
              <a:lnSpc>
                <a:spcPct val="115000"/>
              </a:lnSpc>
              <a:spcBef>
                <a:spcPts val="0"/>
              </a:spcBef>
              <a:spcAft>
                <a:spcPts val="0"/>
              </a:spcAft>
              <a:buNone/>
            </a:pPr>
            <a:r>
              <a:rPr lang="en-US" sz="1500">
                <a:highlight>
                  <a:srgbClr val="FFFFFF"/>
                </a:highlight>
              </a:rPr>
              <a:t>Brooklyn - January 29 &amp; February 5</a:t>
            </a:r>
            <a:endParaRPr sz="1500">
              <a:highlight>
                <a:srgbClr val="FFFFFF"/>
              </a:highlight>
            </a:endParaRPr>
          </a:p>
          <a:p>
            <a:pPr indent="0" lvl="0" marL="0" rtl="0" algn="l">
              <a:lnSpc>
                <a:spcPct val="115000"/>
              </a:lnSpc>
              <a:spcBef>
                <a:spcPts val="0"/>
              </a:spcBef>
              <a:spcAft>
                <a:spcPts val="0"/>
              </a:spcAft>
              <a:buNone/>
            </a:pPr>
            <a:r>
              <a:rPr lang="en-US" sz="1500">
                <a:highlight>
                  <a:srgbClr val="FFFFFF"/>
                </a:highlight>
              </a:rPr>
              <a:t>All Boroughs - February 19 &amp; 26</a:t>
            </a:r>
            <a:endParaRPr sz="1500">
              <a:highlight>
                <a:srgbClr val="FFFFFF"/>
              </a:highlight>
            </a:endParaRPr>
          </a:p>
          <a:p>
            <a:pPr indent="0" lvl="0" marL="0" rtl="0" algn="l">
              <a:lnSpc>
                <a:spcPct val="115000"/>
              </a:lnSpc>
              <a:spcBef>
                <a:spcPts val="0"/>
              </a:spcBef>
              <a:spcAft>
                <a:spcPts val="0"/>
              </a:spcAft>
              <a:buNone/>
            </a:pPr>
            <a:r>
              <a:t/>
            </a:r>
            <a:endParaRPr sz="1500">
              <a:highlight>
                <a:srgbClr val="FFFFFF"/>
              </a:highlight>
            </a:endParaRPr>
          </a:p>
          <a:p>
            <a:pPr indent="0" lvl="0" marL="0" rtl="0" algn="l">
              <a:lnSpc>
                <a:spcPct val="115000"/>
              </a:lnSpc>
              <a:spcBef>
                <a:spcPts val="0"/>
              </a:spcBef>
              <a:spcAft>
                <a:spcPts val="0"/>
              </a:spcAft>
              <a:buNone/>
            </a:pPr>
            <a:r>
              <a:rPr b="1" lang="en-US" sz="1500">
                <a:highlight>
                  <a:srgbClr val="FFFFFF"/>
                </a:highlight>
              </a:rPr>
              <a:t>New Program:</a:t>
            </a:r>
            <a:r>
              <a:rPr lang="en-US" sz="1500">
                <a:highlight>
                  <a:srgbClr val="FFFFFF"/>
                </a:highlight>
              </a:rPr>
              <a:t> We will also be offering limited individualized workshops in topics of interest starting with Parliamentary Procedures and the City Budget.</a:t>
            </a:r>
            <a:endParaRPr sz="1500">
              <a:highlight>
                <a:srgbClr val="FFFFFF"/>
              </a:highlight>
            </a:endParaRPr>
          </a:p>
          <a:p>
            <a:pPr indent="0" lvl="0" marL="0" rtl="0" algn="l">
              <a:lnSpc>
                <a:spcPct val="115000"/>
              </a:lnSpc>
              <a:spcBef>
                <a:spcPts val="0"/>
              </a:spcBef>
              <a:spcAft>
                <a:spcPts val="0"/>
              </a:spcAft>
              <a:buNone/>
            </a:pPr>
            <a:r>
              <a:t/>
            </a:r>
            <a:endParaRPr sz="1500">
              <a:highlight>
                <a:srgbClr val="FFFFFF"/>
              </a:highlight>
            </a:endParaRPr>
          </a:p>
        </p:txBody>
      </p:sp>
      <p:sp>
        <p:nvSpPr>
          <p:cNvPr id="456" name="Google Shape;456;g28aa42efdd0_1_51"/>
          <p:cNvSpPr txBox="1"/>
          <p:nvPr>
            <p:ph idx="2" type="body"/>
          </p:nvPr>
        </p:nvSpPr>
        <p:spPr>
          <a:xfrm>
            <a:off x="1569200" y="370575"/>
            <a:ext cx="10248300" cy="6108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1000"/>
              </a:spcBef>
              <a:spcAft>
                <a:spcPts val="0"/>
              </a:spcAft>
              <a:buSzPts val="3400"/>
              <a:buNone/>
            </a:pPr>
            <a:r>
              <a:rPr lang="en-US" sz="2400"/>
              <a:t>2025 Winter / Spring Community Board Workshops</a:t>
            </a:r>
            <a:endParaRPr sz="24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pic>
        <p:nvPicPr>
          <p:cNvPr id="461" name="Google Shape;461;g2a0bffe40c6_18_654"/>
          <p:cNvPicPr preferRelativeResize="0"/>
          <p:nvPr/>
        </p:nvPicPr>
        <p:blipFill rotWithShape="1">
          <a:blip r:embed="rId3">
            <a:alphaModFix/>
          </a:blip>
          <a:srcRect b="0" l="46152" r="0" t="0"/>
          <a:stretch/>
        </p:blipFill>
        <p:spPr>
          <a:xfrm>
            <a:off x="944875" y="1188725"/>
            <a:ext cx="9926001" cy="42214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g2a0bffe40c6_26_19"/>
          <p:cNvSpPr txBox="1"/>
          <p:nvPr/>
        </p:nvSpPr>
        <p:spPr>
          <a:xfrm>
            <a:off x="1327350" y="1037125"/>
            <a:ext cx="100743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5300"/>
              <a:buFont typeface="Arial"/>
              <a:buNone/>
            </a:pPr>
            <a:r>
              <a:rPr b="1" i="0" lang="en-US" sz="3200" u="none" cap="none" strike="noStrike">
                <a:solidFill>
                  <a:schemeClr val="dk1"/>
                </a:solidFill>
                <a:latin typeface="Verdana"/>
                <a:ea typeface="Verdana"/>
                <a:cs typeface="Verdana"/>
                <a:sym typeface="Verdana"/>
              </a:rPr>
              <a:t>The People’s Money Cycle: Current Status </a:t>
            </a:r>
            <a:endParaRPr b="1" i="0" sz="3200" u="none" cap="none" strike="noStrike">
              <a:solidFill>
                <a:schemeClr val="dk1"/>
              </a:solidFill>
              <a:latin typeface="Verdana"/>
              <a:ea typeface="Verdana"/>
              <a:cs typeface="Verdana"/>
              <a:sym typeface="Verdana"/>
            </a:endParaRPr>
          </a:p>
        </p:txBody>
      </p:sp>
      <p:pic>
        <p:nvPicPr>
          <p:cNvPr descr="Icon&#10;&#10;Description automatically generated" id="468" name="Google Shape;468;g2a0bffe40c6_26_19" title="Light bulb"/>
          <p:cNvPicPr preferRelativeResize="0"/>
          <p:nvPr/>
        </p:nvPicPr>
        <p:blipFill rotWithShape="1">
          <a:blip r:embed="rId3">
            <a:alphaModFix/>
          </a:blip>
          <a:srcRect b="0" l="0" r="0" t="0"/>
          <a:stretch/>
        </p:blipFill>
        <p:spPr>
          <a:xfrm>
            <a:off x="1246956" y="2123996"/>
            <a:ext cx="1149215" cy="1446493"/>
          </a:xfrm>
          <a:prstGeom prst="rect">
            <a:avLst/>
          </a:prstGeom>
          <a:noFill/>
          <a:ln>
            <a:noFill/>
          </a:ln>
        </p:spPr>
      </p:pic>
      <p:pic>
        <p:nvPicPr>
          <p:cNvPr descr="Icon&#10;&#10;Description automatically generated" id="469" name="Google Shape;469;g2a0bffe40c6_26_19" title="Hand holding ballot"/>
          <p:cNvPicPr preferRelativeResize="0"/>
          <p:nvPr/>
        </p:nvPicPr>
        <p:blipFill rotWithShape="1">
          <a:blip r:embed="rId4">
            <a:alphaModFix/>
          </a:blip>
          <a:srcRect b="0" l="0" r="0" t="0"/>
          <a:stretch/>
        </p:blipFill>
        <p:spPr>
          <a:xfrm>
            <a:off x="4422093" y="2235922"/>
            <a:ext cx="1334109" cy="1334109"/>
          </a:xfrm>
          <a:prstGeom prst="rect">
            <a:avLst/>
          </a:prstGeom>
          <a:noFill/>
          <a:ln>
            <a:noFill/>
          </a:ln>
        </p:spPr>
      </p:pic>
      <p:pic>
        <p:nvPicPr>
          <p:cNvPr descr="Icon&#10;&#10;Description automatically generated" id="470" name="Google Shape;470;g2a0bffe40c6_26_19" title="Hand casting a vote"/>
          <p:cNvPicPr preferRelativeResize="0"/>
          <p:nvPr/>
        </p:nvPicPr>
        <p:blipFill rotWithShape="1">
          <a:blip r:embed="rId5">
            <a:alphaModFix/>
          </a:blip>
          <a:srcRect b="0" l="0" r="0" t="0"/>
          <a:stretch/>
        </p:blipFill>
        <p:spPr>
          <a:xfrm>
            <a:off x="7258309" y="2173829"/>
            <a:ext cx="1352231" cy="1346793"/>
          </a:xfrm>
          <a:prstGeom prst="rect">
            <a:avLst/>
          </a:prstGeom>
          <a:noFill/>
          <a:ln>
            <a:noFill/>
          </a:ln>
        </p:spPr>
      </p:pic>
      <p:pic>
        <p:nvPicPr>
          <p:cNvPr descr="Logo, icon&#10;&#10;Description automatically generated" id="471" name="Google Shape;471;g2a0bffe40c6_26_19" title="Dollar sign"/>
          <p:cNvPicPr preferRelativeResize="0"/>
          <p:nvPr/>
        </p:nvPicPr>
        <p:blipFill rotWithShape="1">
          <a:blip r:embed="rId6">
            <a:alphaModFix/>
          </a:blip>
          <a:srcRect b="0" l="0" r="0" t="0"/>
          <a:stretch/>
        </p:blipFill>
        <p:spPr>
          <a:xfrm>
            <a:off x="10112633" y="2269383"/>
            <a:ext cx="819234" cy="1267200"/>
          </a:xfrm>
          <a:prstGeom prst="rect">
            <a:avLst/>
          </a:prstGeom>
          <a:noFill/>
          <a:ln>
            <a:noFill/>
          </a:ln>
        </p:spPr>
      </p:pic>
      <p:sp>
        <p:nvSpPr>
          <p:cNvPr id="472" name="Google Shape;472;g2a0bffe40c6_26_19"/>
          <p:cNvSpPr txBox="1"/>
          <p:nvPr/>
        </p:nvSpPr>
        <p:spPr>
          <a:xfrm>
            <a:off x="794567" y="3724400"/>
            <a:ext cx="2136300" cy="985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900"/>
              <a:buFont typeface="Arial"/>
              <a:buNone/>
            </a:pPr>
            <a:r>
              <a:rPr b="1" i="0" lang="en-US" sz="1900" u="none" cap="none" strike="noStrike">
                <a:solidFill>
                  <a:srgbClr val="335801"/>
                </a:solidFill>
                <a:latin typeface="Verdana"/>
                <a:ea typeface="Verdana"/>
                <a:cs typeface="Verdana"/>
                <a:sym typeface="Verdana"/>
              </a:rPr>
              <a:t>Phase 1: Idea Generation </a:t>
            </a:r>
            <a:endParaRPr b="0" i="0" sz="19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300"/>
              <a:buFont typeface="Arial"/>
              <a:buNone/>
            </a:pPr>
            <a:r>
              <a:t/>
            </a:r>
            <a:endParaRPr b="1" i="0" sz="300" u="none" cap="none" strike="noStrike">
              <a:solidFill>
                <a:srgbClr val="335801"/>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Verdana"/>
              <a:ea typeface="Verdana"/>
              <a:cs typeface="Verdana"/>
              <a:sym typeface="Verdana"/>
            </a:endParaRPr>
          </a:p>
        </p:txBody>
      </p:sp>
      <p:sp>
        <p:nvSpPr>
          <p:cNvPr id="473" name="Google Shape;473;g2a0bffe40c6_26_19"/>
          <p:cNvSpPr txBox="1"/>
          <p:nvPr/>
        </p:nvSpPr>
        <p:spPr>
          <a:xfrm>
            <a:off x="3927665" y="3674867"/>
            <a:ext cx="2546100" cy="1277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900"/>
              <a:buFont typeface="Arial"/>
              <a:buNone/>
            </a:pPr>
            <a:r>
              <a:rPr b="1" i="0" lang="en-US" sz="1900" u="none" cap="none" strike="noStrike">
                <a:solidFill>
                  <a:srgbClr val="335801"/>
                </a:solidFill>
                <a:latin typeface="Verdana"/>
                <a:ea typeface="Verdana"/>
                <a:cs typeface="Verdana"/>
                <a:sym typeface="Verdana"/>
              </a:rPr>
              <a:t>Phase 2: Borough Assemblies </a:t>
            </a:r>
            <a:endParaRPr b="1" i="0" sz="1900" u="none" cap="none" strike="noStrike">
              <a:solidFill>
                <a:srgbClr val="335801"/>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300"/>
              <a:buFont typeface="Arial"/>
              <a:buNone/>
            </a:pPr>
            <a:r>
              <a:t/>
            </a:r>
            <a:endParaRPr b="1" i="0" sz="300" u="none" cap="none" strike="noStrike">
              <a:solidFill>
                <a:srgbClr val="335801"/>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Verdana"/>
              <a:ea typeface="Verdana"/>
              <a:cs typeface="Verdana"/>
              <a:sym typeface="Verdana"/>
            </a:endParaRPr>
          </a:p>
        </p:txBody>
      </p:sp>
      <p:sp>
        <p:nvSpPr>
          <p:cNvPr id="474" name="Google Shape;474;g2a0bffe40c6_26_19"/>
          <p:cNvSpPr txBox="1"/>
          <p:nvPr/>
        </p:nvSpPr>
        <p:spPr>
          <a:xfrm>
            <a:off x="7258217" y="3755200"/>
            <a:ext cx="1352400" cy="923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900"/>
              <a:buFont typeface="Arial"/>
              <a:buNone/>
            </a:pPr>
            <a:r>
              <a:rPr b="1" i="0" lang="en-US" sz="1900" u="none" cap="none" strike="noStrike">
                <a:solidFill>
                  <a:srgbClr val="335801"/>
                </a:solidFill>
                <a:latin typeface="Verdana"/>
                <a:ea typeface="Verdana"/>
                <a:cs typeface="Verdana"/>
                <a:sym typeface="Verdana"/>
              </a:rPr>
              <a:t>Phase 3: Voting </a:t>
            </a:r>
            <a:endParaRPr b="0" i="0" sz="19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300"/>
              <a:buFont typeface="Arial"/>
              <a:buNone/>
            </a:pPr>
            <a:r>
              <a:t/>
            </a:r>
            <a:endParaRPr b="0" i="0" sz="300" u="none" cap="none" strike="noStrike">
              <a:solidFill>
                <a:srgbClr val="111111"/>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Verdana"/>
              <a:ea typeface="Verdana"/>
              <a:cs typeface="Verdana"/>
              <a:sym typeface="Verdana"/>
            </a:endParaRPr>
          </a:p>
        </p:txBody>
      </p:sp>
      <p:sp>
        <p:nvSpPr>
          <p:cNvPr id="475" name="Google Shape;475;g2a0bffe40c6_26_19"/>
          <p:cNvSpPr txBox="1"/>
          <p:nvPr/>
        </p:nvSpPr>
        <p:spPr>
          <a:xfrm>
            <a:off x="9480825" y="3724400"/>
            <a:ext cx="2624700" cy="908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900"/>
              <a:buFont typeface="Arial"/>
              <a:buNone/>
            </a:pPr>
            <a:r>
              <a:rPr b="1" i="0" lang="en-US" sz="1900" u="none" cap="none" strike="noStrike">
                <a:solidFill>
                  <a:srgbClr val="335801"/>
                </a:solidFill>
                <a:latin typeface="Verdana"/>
                <a:ea typeface="Verdana"/>
                <a:cs typeface="Verdana"/>
                <a:sym typeface="Verdana"/>
              </a:rPr>
              <a:t>Phase 4: Project </a:t>
            </a:r>
            <a:r>
              <a:rPr b="1" i="0" lang="en-US" sz="1700" u="none" cap="none" strike="noStrike">
                <a:solidFill>
                  <a:srgbClr val="335801"/>
                </a:solidFill>
                <a:latin typeface="Verdana"/>
                <a:ea typeface="Verdana"/>
                <a:cs typeface="Verdana"/>
                <a:sym typeface="Verdana"/>
              </a:rPr>
              <a:t>Implementation</a:t>
            </a:r>
            <a:endParaRPr b="1" i="0" sz="1700" u="none" cap="none" strike="noStrike">
              <a:solidFill>
                <a:srgbClr val="335801"/>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rgbClr val="335801"/>
                </a:solidFill>
                <a:latin typeface="Verdana"/>
                <a:ea typeface="Verdana"/>
                <a:cs typeface="Verdana"/>
                <a:sym typeface="Verdana"/>
              </a:rPr>
              <a:t>And Evaluation </a:t>
            </a:r>
            <a:endParaRPr b="0" i="0" sz="1600" u="none" cap="none" strike="noStrike">
              <a:solidFill>
                <a:srgbClr val="111111"/>
              </a:solidFill>
              <a:latin typeface="Verdana"/>
              <a:ea typeface="Verdana"/>
              <a:cs typeface="Verdana"/>
              <a:sym typeface="Verdana"/>
            </a:endParaRPr>
          </a:p>
        </p:txBody>
      </p:sp>
      <p:sp>
        <p:nvSpPr>
          <p:cNvPr id="476" name="Google Shape;476;g2a0bffe40c6_26_19"/>
          <p:cNvSpPr/>
          <p:nvPr/>
        </p:nvSpPr>
        <p:spPr>
          <a:xfrm>
            <a:off x="3373602" y="3994973"/>
            <a:ext cx="356400" cy="313500"/>
          </a:xfrm>
          <a:prstGeom prst="rightArrow">
            <a:avLst>
              <a:gd fmla="val 50000" name="adj1"/>
              <a:gd fmla="val 50000" name="adj2"/>
            </a:avLst>
          </a:prstGeom>
          <a:solidFill>
            <a:srgbClr val="335801"/>
          </a:solidFill>
          <a:ln cap="rnd" cmpd="sng" w="22225">
            <a:solidFill>
              <a:srgbClr val="33580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Gill Sans"/>
              <a:ea typeface="Gill Sans"/>
              <a:cs typeface="Gill Sans"/>
              <a:sym typeface="Gill Sans"/>
            </a:endParaRPr>
          </a:p>
        </p:txBody>
      </p:sp>
      <p:sp>
        <p:nvSpPr>
          <p:cNvPr id="477" name="Google Shape;477;g2a0bffe40c6_26_19"/>
          <p:cNvSpPr/>
          <p:nvPr/>
        </p:nvSpPr>
        <p:spPr>
          <a:xfrm>
            <a:off x="6671332" y="3994973"/>
            <a:ext cx="356400" cy="313500"/>
          </a:xfrm>
          <a:prstGeom prst="rightArrow">
            <a:avLst>
              <a:gd fmla="val 50000" name="adj1"/>
              <a:gd fmla="val 50000" name="adj2"/>
            </a:avLst>
          </a:prstGeom>
          <a:solidFill>
            <a:srgbClr val="335801"/>
          </a:solidFill>
          <a:ln cap="rnd" cmpd="sng" w="22225">
            <a:solidFill>
              <a:srgbClr val="33580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Gill Sans"/>
              <a:ea typeface="Gill Sans"/>
              <a:cs typeface="Gill Sans"/>
              <a:sym typeface="Gill Sans"/>
            </a:endParaRPr>
          </a:p>
        </p:txBody>
      </p:sp>
      <p:sp>
        <p:nvSpPr>
          <p:cNvPr id="478" name="Google Shape;478;g2a0bffe40c6_26_19"/>
          <p:cNvSpPr/>
          <p:nvPr/>
        </p:nvSpPr>
        <p:spPr>
          <a:xfrm>
            <a:off x="9018897" y="3994973"/>
            <a:ext cx="356400" cy="313500"/>
          </a:xfrm>
          <a:prstGeom prst="rightArrow">
            <a:avLst>
              <a:gd fmla="val 50000" name="adj1"/>
              <a:gd fmla="val 50000" name="adj2"/>
            </a:avLst>
          </a:prstGeom>
          <a:solidFill>
            <a:srgbClr val="335801"/>
          </a:solidFill>
          <a:ln cap="rnd" cmpd="sng" w="22225">
            <a:solidFill>
              <a:srgbClr val="33580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Gill Sans"/>
              <a:ea typeface="Gill Sans"/>
              <a:cs typeface="Gill Sans"/>
              <a:sym typeface="Gill Sans"/>
            </a:endParaRPr>
          </a:p>
        </p:txBody>
      </p:sp>
      <p:sp>
        <p:nvSpPr>
          <p:cNvPr id="479" name="Google Shape;479;g2a0bffe40c6_26_19"/>
          <p:cNvSpPr txBox="1"/>
          <p:nvPr/>
        </p:nvSpPr>
        <p:spPr>
          <a:xfrm>
            <a:off x="1748600" y="4811000"/>
            <a:ext cx="1701300" cy="11214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rPr b="1" i="0" lang="en-US" sz="1900" u="none" cap="none" strike="noStrike">
                <a:solidFill>
                  <a:schemeClr val="dk1"/>
                </a:solidFill>
                <a:highlight>
                  <a:schemeClr val="lt2"/>
                </a:highlight>
                <a:latin typeface="Verdana"/>
                <a:ea typeface="Verdana"/>
                <a:cs typeface="Verdana"/>
                <a:sym typeface="Verdana"/>
              </a:rPr>
              <a:t>Complete</a:t>
            </a:r>
            <a:endParaRPr b="1" i="0" sz="1900" u="none" cap="none" strike="noStrike">
              <a:solidFill>
                <a:schemeClr val="dk1"/>
              </a:solidFill>
              <a:highlight>
                <a:schemeClr val="lt2"/>
              </a:highlight>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900"/>
              <a:buFont typeface="Arial"/>
              <a:buNone/>
            </a:pPr>
            <a:r>
              <a:rPr b="1" i="0" lang="en-US" sz="1900" u="none" cap="none" strike="noStrike">
                <a:solidFill>
                  <a:schemeClr val="dk1"/>
                </a:solidFill>
                <a:highlight>
                  <a:schemeClr val="lt2"/>
                </a:highlight>
                <a:latin typeface="Verdana"/>
                <a:ea typeface="Verdana"/>
                <a:cs typeface="Verdana"/>
                <a:sym typeface="Verdana"/>
              </a:rPr>
              <a:t>Complete</a:t>
            </a:r>
            <a:r>
              <a:rPr b="1" i="0" lang="en-US" sz="1900" u="none" cap="none" strike="noStrike">
                <a:solidFill>
                  <a:schemeClr val="dk1"/>
                </a:solidFill>
                <a:latin typeface="Verdana"/>
                <a:ea typeface="Verdana"/>
                <a:cs typeface="Verdana"/>
                <a:sym typeface="Verdana"/>
              </a:rPr>
              <a:t> </a:t>
            </a:r>
            <a:endParaRPr b="1" i="0" sz="1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rgbClr val="242424"/>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80" name="Google Shape;480;g2a0bffe40c6_26_19"/>
          <p:cNvSpPr txBox="1"/>
          <p:nvPr/>
        </p:nvSpPr>
        <p:spPr>
          <a:xfrm>
            <a:off x="4193025" y="4863500"/>
            <a:ext cx="2834700" cy="6777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rPr b="1" i="0" lang="en-US" sz="1900" u="none" cap="none" strike="noStrike">
                <a:solidFill>
                  <a:schemeClr val="dk1"/>
                </a:solidFill>
                <a:highlight>
                  <a:schemeClr val="lt2"/>
                </a:highlight>
                <a:latin typeface="Verdana"/>
                <a:ea typeface="Verdana"/>
                <a:cs typeface="Verdana"/>
                <a:sym typeface="Verdana"/>
              </a:rPr>
              <a:t>Complete</a:t>
            </a:r>
            <a:endParaRPr b="1" i="0" sz="1900" u="none" cap="none" strike="noStrike">
              <a:solidFill>
                <a:schemeClr val="dk1"/>
              </a:solidFill>
              <a:highlight>
                <a:schemeClr val="lt2"/>
              </a:highlight>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highlight>
                <a:schemeClr val="lt2"/>
              </a:highlight>
              <a:latin typeface="Verdana"/>
              <a:ea typeface="Verdana"/>
              <a:cs typeface="Verdana"/>
              <a:sym typeface="Verdana"/>
            </a:endParaRPr>
          </a:p>
          <a:p>
            <a:pPr indent="0" lvl="0" marL="0" marR="0" rtl="0" algn="l">
              <a:lnSpc>
                <a:spcPct val="100000"/>
              </a:lnSpc>
              <a:spcBef>
                <a:spcPts val="0"/>
              </a:spcBef>
              <a:spcAft>
                <a:spcPts val="0"/>
              </a:spcAft>
              <a:buClr>
                <a:schemeClr val="dk1"/>
              </a:buClr>
              <a:buSzPts val="1900"/>
              <a:buFont typeface="Arial"/>
              <a:buNone/>
            </a:pPr>
            <a:r>
              <a:rPr b="1" i="0" lang="en-US" sz="1900" u="none" cap="none" strike="noStrike">
                <a:solidFill>
                  <a:schemeClr val="dk1"/>
                </a:solidFill>
                <a:highlight>
                  <a:schemeClr val="lt2"/>
                </a:highlight>
                <a:latin typeface="Verdana"/>
                <a:ea typeface="Verdana"/>
                <a:cs typeface="Verdana"/>
                <a:sym typeface="Verdana"/>
              </a:rPr>
              <a:t>Complete</a:t>
            </a:r>
            <a:endParaRPr b="1" i="0" sz="1900" u="none" cap="none" strike="noStrike">
              <a:solidFill>
                <a:schemeClr val="dk1"/>
              </a:solidFill>
              <a:highlight>
                <a:schemeClr val="lt2"/>
              </a:highlight>
              <a:latin typeface="Verdana"/>
              <a:ea typeface="Verdana"/>
              <a:cs typeface="Verdana"/>
              <a:sym typeface="Verdana"/>
            </a:endParaRPr>
          </a:p>
          <a:p>
            <a:pPr indent="0" lvl="0" marL="0" rtl="0" algn="l">
              <a:spcBef>
                <a:spcPts val="0"/>
              </a:spcBef>
              <a:spcAft>
                <a:spcPts val="0"/>
              </a:spcAft>
              <a:buClr>
                <a:srgbClr val="000000"/>
              </a:buClr>
              <a:buSzPts val="1800"/>
              <a:buFont typeface="Arial"/>
              <a:buNone/>
            </a:pPr>
            <a:r>
              <a:t/>
            </a:r>
            <a:endParaRPr b="1" sz="1900">
              <a:solidFill>
                <a:schemeClr val="dk1"/>
              </a:solidFill>
              <a:latin typeface="Verdana"/>
              <a:ea typeface="Verdana"/>
              <a:cs typeface="Verdana"/>
              <a:sym typeface="Verdana"/>
            </a:endParaRPr>
          </a:p>
          <a:p>
            <a:pPr indent="0" lvl="0" marL="0" rtl="0" algn="l">
              <a:spcBef>
                <a:spcPts val="0"/>
              </a:spcBef>
              <a:spcAft>
                <a:spcPts val="0"/>
              </a:spcAft>
              <a:buClr>
                <a:srgbClr val="000000"/>
              </a:buClr>
              <a:buSzPts val="1800"/>
              <a:buFont typeface="Arial"/>
              <a:buNone/>
            </a:pPr>
            <a:r>
              <a:rPr b="1" lang="en-US" sz="1800">
                <a:solidFill>
                  <a:schemeClr val="dk1"/>
                </a:solidFill>
                <a:latin typeface="Verdana"/>
                <a:ea typeface="Verdana"/>
                <a:cs typeface="Verdana"/>
                <a:sym typeface="Verdana"/>
              </a:rPr>
              <a:t>Begins in </a:t>
            </a:r>
            <a:r>
              <a:rPr b="1" lang="en-US" sz="1900">
                <a:solidFill>
                  <a:schemeClr val="dk1"/>
                </a:solidFill>
                <a:latin typeface="Verdana"/>
                <a:ea typeface="Verdana"/>
                <a:cs typeface="Verdana"/>
                <a:sym typeface="Verdana"/>
              </a:rPr>
              <a:t>January!</a:t>
            </a:r>
            <a:endParaRPr b="1" sz="1900">
              <a:solidFill>
                <a:schemeClr val="dk1"/>
              </a:solidFill>
              <a:latin typeface="Verdana"/>
              <a:ea typeface="Verdana"/>
              <a:cs typeface="Verdana"/>
              <a:sym typeface="Verdana"/>
            </a:endParaRPr>
          </a:p>
          <a:p>
            <a:pPr indent="0" lvl="0" marL="0" rtl="0" algn="l">
              <a:spcBef>
                <a:spcPts val="0"/>
              </a:spcBef>
              <a:spcAft>
                <a:spcPts val="0"/>
              </a:spcAft>
              <a:buClr>
                <a:schemeClr val="dk1"/>
              </a:buClr>
              <a:buSzPts val="1800"/>
              <a:buFont typeface="Arial"/>
              <a:buNone/>
            </a:pPr>
            <a:r>
              <a:t/>
            </a:r>
            <a:endParaRPr b="1" sz="1800">
              <a:solidFill>
                <a:schemeClr val="dk1"/>
              </a:solidFill>
              <a:latin typeface="Verdana"/>
              <a:ea typeface="Verdana"/>
              <a:cs typeface="Verdana"/>
              <a:sym typeface="Verdana"/>
            </a:endParaRPr>
          </a:p>
          <a:p>
            <a:pPr indent="0" lvl="0" marL="0" rtl="0" algn="l">
              <a:spcBef>
                <a:spcPts val="0"/>
              </a:spcBef>
              <a:spcAft>
                <a:spcPts val="0"/>
              </a:spcAft>
              <a:buClr>
                <a:srgbClr val="000000"/>
              </a:buClr>
              <a:buSzPts val="1800"/>
              <a:buFont typeface="Arial"/>
              <a:buNone/>
            </a:pPr>
            <a:r>
              <a:t/>
            </a:r>
            <a:endParaRPr sz="1800">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900"/>
              <a:buFont typeface="Arial"/>
              <a:buNone/>
            </a:pPr>
            <a:r>
              <a:t/>
            </a:r>
            <a:endParaRPr b="1" sz="1900">
              <a:solidFill>
                <a:schemeClr val="dk1"/>
              </a:solidFill>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rgbClr val="242424"/>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81" name="Google Shape;481;g2a0bffe40c6_26_19"/>
          <p:cNvSpPr txBox="1"/>
          <p:nvPr/>
        </p:nvSpPr>
        <p:spPr>
          <a:xfrm>
            <a:off x="7027725" y="4837750"/>
            <a:ext cx="2391000" cy="10947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rPr b="1" i="0" lang="en-US" sz="1900" u="none" cap="none" strike="noStrike">
                <a:solidFill>
                  <a:schemeClr val="dk1"/>
                </a:solidFill>
                <a:highlight>
                  <a:schemeClr val="lt2"/>
                </a:highlight>
                <a:latin typeface="Verdana"/>
                <a:ea typeface="Verdana"/>
                <a:cs typeface="Verdana"/>
                <a:sym typeface="Verdana"/>
              </a:rPr>
              <a:t>Complete</a:t>
            </a:r>
            <a:endParaRPr b="1" i="0" sz="1900" u="none" cap="none" strike="noStrike">
              <a:solidFill>
                <a:schemeClr val="dk1"/>
              </a:solidFill>
              <a:highlight>
                <a:schemeClr val="lt2"/>
              </a:highlight>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900"/>
              <a:buFont typeface="Arial"/>
              <a:buNone/>
            </a:pPr>
            <a:r>
              <a:rPr b="1" i="0" lang="en-US" sz="1900" u="none" cap="none" strike="noStrike">
                <a:solidFill>
                  <a:schemeClr val="dk1"/>
                </a:solidFill>
                <a:highlight>
                  <a:schemeClr val="lt2"/>
                </a:highlight>
                <a:latin typeface="Verdana"/>
                <a:ea typeface="Verdana"/>
                <a:cs typeface="Verdana"/>
                <a:sym typeface="Verdana"/>
              </a:rPr>
              <a:t>Complete</a:t>
            </a:r>
            <a:endParaRPr b="0" i="0" sz="1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rgbClr val="242424"/>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82" name="Google Shape;482;g2a0bffe40c6_26_19"/>
          <p:cNvSpPr txBox="1"/>
          <p:nvPr/>
        </p:nvSpPr>
        <p:spPr>
          <a:xfrm>
            <a:off x="9627975" y="4837775"/>
            <a:ext cx="1966800" cy="9852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rPr b="1" i="0" lang="en-US" sz="1900" u="none" cap="none" strike="noStrike">
                <a:solidFill>
                  <a:schemeClr val="dk1"/>
                </a:solidFill>
                <a:highlight>
                  <a:schemeClr val="lt2"/>
                </a:highlight>
                <a:latin typeface="Verdana"/>
                <a:ea typeface="Verdana"/>
                <a:cs typeface="Verdana"/>
                <a:sym typeface="Verdana"/>
              </a:rPr>
              <a:t>Complete</a:t>
            </a:r>
            <a:endParaRPr b="1" i="0" sz="1900" u="none" cap="none" strike="noStrike">
              <a:solidFill>
                <a:schemeClr val="dk1"/>
              </a:solidFill>
              <a:highlight>
                <a:schemeClr val="lt2"/>
              </a:highlight>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900"/>
              <a:buFont typeface="Arial"/>
              <a:buNone/>
            </a:pPr>
            <a:r>
              <a:rPr b="1" i="0" lang="en-US" sz="1900" u="none" cap="none" strike="noStrike">
                <a:solidFill>
                  <a:schemeClr val="dk1"/>
                </a:solidFill>
                <a:latin typeface="Verdana"/>
                <a:ea typeface="Verdana"/>
                <a:cs typeface="Verdana"/>
                <a:sym typeface="Verdana"/>
              </a:rPr>
              <a:t>In process</a:t>
            </a:r>
            <a:endParaRPr b="1" i="0" sz="1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rgbClr val="242424"/>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83" name="Google Shape;483;g2a0bffe40c6_26_19"/>
          <p:cNvSpPr txBox="1"/>
          <p:nvPr/>
        </p:nvSpPr>
        <p:spPr>
          <a:xfrm>
            <a:off x="794575" y="4863500"/>
            <a:ext cx="1070400" cy="492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Verdana"/>
                <a:ea typeface="Verdana"/>
                <a:cs typeface="Verdana"/>
                <a:sym typeface="Verdana"/>
              </a:rPr>
              <a:t>Year 1</a:t>
            </a:r>
            <a:endParaRPr b="1" i="0" sz="18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Verdana"/>
                <a:ea typeface="Verdana"/>
                <a:cs typeface="Verdana"/>
                <a:sym typeface="Verdana"/>
              </a:rPr>
              <a:t>Year 2</a:t>
            </a:r>
            <a:endParaRPr b="1" i="0" sz="1800" u="none" cap="none" strike="noStrike">
              <a:solidFill>
                <a:schemeClr val="dk1"/>
              </a:solidFill>
              <a:latin typeface="Verdana"/>
              <a:ea typeface="Verdana"/>
              <a:cs typeface="Verdana"/>
              <a:sym typeface="Verdana"/>
            </a:endParaRPr>
          </a:p>
        </p:txBody>
      </p:sp>
      <p:sp>
        <p:nvSpPr>
          <p:cNvPr id="484" name="Google Shape;484;g2a0bffe40c6_26_19"/>
          <p:cNvSpPr txBox="1"/>
          <p:nvPr/>
        </p:nvSpPr>
        <p:spPr>
          <a:xfrm>
            <a:off x="1145350" y="1580563"/>
            <a:ext cx="1352400" cy="4926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Verdana"/>
                <a:ea typeface="Verdana"/>
                <a:cs typeface="Verdana"/>
                <a:sym typeface="Verdana"/>
              </a:rPr>
              <a:t>Fall</a:t>
            </a:r>
            <a:endParaRPr b="0" i="0" sz="1900" u="none" cap="none" strike="noStrike">
              <a:solidFill>
                <a:schemeClr val="dk1"/>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100"/>
              <a:buFont typeface="Arial"/>
              <a:buNone/>
            </a:pPr>
            <a:r>
              <a:t/>
            </a:r>
            <a:endParaRPr b="0" i="0" sz="1900" u="none" cap="none" strike="noStrike">
              <a:solidFill>
                <a:schemeClr val="dk1"/>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rgbClr val="242424"/>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85" name="Google Shape;485;g2a0bffe40c6_26_19"/>
          <p:cNvSpPr txBox="1"/>
          <p:nvPr/>
        </p:nvSpPr>
        <p:spPr>
          <a:xfrm>
            <a:off x="4412938" y="1636525"/>
            <a:ext cx="1352400" cy="4926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Verdana"/>
                <a:ea typeface="Verdana"/>
                <a:cs typeface="Verdana"/>
                <a:sym typeface="Verdana"/>
              </a:rPr>
              <a:t>Winter</a:t>
            </a:r>
            <a:endParaRPr b="1" i="0" sz="1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rgbClr val="242424"/>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86" name="Google Shape;486;g2a0bffe40c6_26_19"/>
          <p:cNvSpPr txBox="1"/>
          <p:nvPr/>
        </p:nvSpPr>
        <p:spPr>
          <a:xfrm>
            <a:off x="7258213" y="1605475"/>
            <a:ext cx="1352400" cy="4926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Verdana"/>
                <a:ea typeface="Verdana"/>
                <a:cs typeface="Verdana"/>
                <a:sym typeface="Verdana"/>
              </a:rPr>
              <a:t>Spring</a:t>
            </a:r>
            <a:endParaRPr b="1" i="0" sz="1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rgbClr val="242424"/>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87" name="Google Shape;487;g2a0bffe40c6_26_19"/>
          <p:cNvSpPr txBox="1"/>
          <p:nvPr/>
        </p:nvSpPr>
        <p:spPr>
          <a:xfrm>
            <a:off x="9203700" y="1588950"/>
            <a:ext cx="2391000" cy="4926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Verdana"/>
                <a:ea typeface="Verdana"/>
                <a:cs typeface="Verdana"/>
                <a:sym typeface="Verdana"/>
              </a:rPr>
              <a:t>Ongoing Thru FY</a:t>
            </a:r>
            <a:endParaRPr b="0" i="0" sz="1900" u="none" cap="none" strike="noStrike">
              <a:solidFill>
                <a:srgbClr val="000000"/>
              </a:solidFill>
              <a:latin typeface="Arial"/>
              <a:ea typeface="Arial"/>
              <a:cs typeface="Arial"/>
              <a:sym typeface="Arial"/>
            </a:endParaRPr>
          </a:p>
        </p:txBody>
      </p:sp>
      <p:sp>
        <p:nvSpPr>
          <p:cNvPr id="488" name="Google Shape;488;g2a0bffe40c6_26_19"/>
          <p:cNvSpPr txBox="1"/>
          <p:nvPr/>
        </p:nvSpPr>
        <p:spPr>
          <a:xfrm>
            <a:off x="790100" y="5932450"/>
            <a:ext cx="3618300" cy="313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Verdana"/>
                <a:ea typeface="Verdana"/>
                <a:cs typeface="Verdana"/>
                <a:sym typeface="Verdana"/>
              </a:rPr>
              <a:t>Year 3  </a:t>
            </a:r>
            <a:r>
              <a:rPr b="1" lang="en-US" sz="1900">
                <a:solidFill>
                  <a:schemeClr val="dk1"/>
                </a:solidFill>
                <a:latin typeface="Verdana"/>
                <a:ea typeface="Verdana"/>
                <a:cs typeface="Verdana"/>
                <a:sym typeface="Verdana"/>
              </a:rPr>
              <a:t>Complete!</a:t>
            </a:r>
            <a:endParaRPr b="1" i="0" sz="1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dk1"/>
              </a:buClr>
              <a:buSzPts val="1800"/>
              <a:buFont typeface="Arial"/>
              <a:buNone/>
            </a:pPr>
            <a:r>
              <a:t/>
            </a:r>
            <a:endParaRPr b="1" i="0" sz="18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Verdana"/>
              <a:ea typeface="Verdana"/>
              <a:cs typeface="Verdana"/>
              <a:sym typeface="Verdana"/>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g319dff39ec9_8_2"/>
          <p:cNvSpPr txBox="1"/>
          <p:nvPr>
            <p:ph idx="3" type="body"/>
          </p:nvPr>
        </p:nvSpPr>
        <p:spPr>
          <a:xfrm>
            <a:off x="1002025" y="906975"/>
            <a:ext cx="10578300" cy="731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1100"/>
              </a:spcBef>
              <a:spcAft>
                <a:spcPts val="0"/>
              </a:spcAft>
              <a:buSzPts val="3500"/>
              <a:buNone/>
            </a:pPr>
            <a:r>
              <a:rPr lang="en-US" sz="3100"/>
              <a:t>Cycle 3, Phase 1:  Idea Generation</a:t>
            </a:r>
            <a:endParaRPr sz="3100"/>
          </a:p>
        </p:txBody>
      </p:sp>
      <p:pic>
        <p:nvPicPr>
          <p:cNvPr descr="Icon&#10;&#10;Description automatically generated" id="495" name="Google Shape;495;g319dff39ec9_8_2" title="Light bulb"/>
          <p:cNvPicPr preferRelativeResize="0"/>
          <p:nvPr/>
        </p:nvPicPr>
        <p:blipFill rotWithShape="1">
          <a:blip r:embed="rId3">
            <a:alphaModFix/>
          </a:blip>
          <a:srcRect b="0" l="0" r="0" t="0"/>
          <a:stretch/>
        </p:blipFill>
        <p:spPr>
          <a:xfrm>
            <a:off x="1474847" y="2021793"/>
            <a:ext cx="1642749" cy="2067688"/>
          </a:xfrm>
          <a:prstGeom prst="rect">
            <a:avLst/>
          </a:prstGeom>
          <a:noFill/>
          <a:ln>
            <a:noFill/>
          </a:ln>
        </p:spPr>
      </p:pic>
      <p:sp>
        <p:nvSpPr>
          <p:cNvPr id="496" name="Google Shape;496;g319dff39ec9_8_2"/>
          <p:cNvSpPr txBox="1"/>
          <p:nvPr/>
        </p:nvSpPr>
        <p:spPr>
          <a:xfrm>
            <a:off x="1064774" y="4089475"/>
            <a:ext cx="2571000" cy="985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900"/>
              <a:buFont typeface="Arial"/>
              <a:buNone/>
            </a:pPr>
            <a:r>
              <a:rPr b="1" i="0" lang="en-US" sz="1900" u="none" cap="none" strike="noStrike">
                <a:solidFill>
                  <a:srgbClr val="335801"/>
                </a:solidFill>
                <a:latin typeface="Verdana"/>
                <a:ea typeface="Verdana"/>
                <a:cs typeface="Verdana"/>
                <a:sym typeface="Verdana"/>
              </a:rPr>
              <a:t>Phase 1: Idea Generation </a:t>
            </a:r>
            <a:endParaRPr b="0" i="0" sz="19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300"/>
              <a:buFont typeface="Arial"/>
              <a:buNone/>
            </a:pPr>
            <a:r>
              <a:t/>
            </a:r>
            <a:endParaRPr b="1" i="0" sz="300" u="none" cap="none" strike="noStrike">
              <a:solidFill>
                <a:srgbClr val="335801"/>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Verdana"/>
              <a:ea typeface="Verdana"/>
              <a:cs typeface="Verdana"/>
              <a:sym typeface="Verdana"/>
            </a:endParaRPr>
          </a:p>
        </p:txBody>
      </p:sp>
      <p:sp>
        <p:nvSpPr>
          <p:cNvPr id="497" name="Google Shape;497;g319dff39ec9_8_2"/>
          <p:cNvSpPr txBox="1"/>
          <p:nvPr/>
        </p:nvSpPr>
        <p:spPr>
          <a:xfrm>
            <a:off x="1287463" y="4812325"/>
            <a:ext cx="2017500" cy="731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335801"/>
              </a:solidFill>
              <a:latin typeface="Verdana"/>
              <a:ea typeface="Verdana"/>
              <a:cs typeface="Verdana"/>
              <a:sym typeface="Verdana"/>
            </a:endParaRPr>
          </a:p>
        </p:txBody>
      </p:sp>
      <p:sp>
        <p:nvSpPr>
          <p:cNvPr id="498" name="Google Shape;498;g319dff39ec9_8_2"/>
          <p:cNvSpPr txBox="1"/>
          <p:nvPr/>
        </p:nvSpPr>
        <p:spPr>
          <a:xfrm>
            <a:off x="3742125" y="2021800"/>
            <a:ext cx="6795600" cy="2924100"/>
          </a:xfrm>
          <a:prstGeom prst="rect">
            <a:avLst/>
          </a:prstGeom>
          <a:noFill/>
          <a:ln>
            <a:noFill/>
          </a:ln>
        </p:spPr>
        <p:txBody>
          <a:bodyPr anchorCtr="0" anchor="t" bIns="91425" lIns="91425" spcFirstLastPara="1" rIns="91425" wrap="square" tIns="91425">
            <a:noAutofit/>
          </a:bodyPr>
          <a:lstStyle/>
          <a:p>
            <a:pPr indent="-355600" lvl="0" marL="457200" rtl="0" algn="l">
              <a:lnSpc>
                <a:spcPct val="115000"/>
              </a:lnSpc>
              <a:spcBef>
                <a:spcPts val="0"/>
              </a:spcBef>
              <a:spcAft>
                <a:spcPts val="0"/>
              </a:spcAft>
              <a:buClr>
                <a:schemeClr val="dk1"/>
              </a:buClr>
              <a:buSzPts val="2000"/>
              <a:buFont typeface="Verdana"/>
              <a:buChar char="●"/>
            </a:pPr>
            <a:r>
              <a:rPr lang="en-US" sz="1800">
                <a:solidFill>
                  <a:schemeClr val="dk1"/>
                </a:solidFill>
                <a:highlight>
                  <a:schemeClr val="lt1"/>
                </a:highlight>
                <a:latin typeface="Verdana"/>
                <a:ea typeface="Verdana"/>
                <a:cs typeface="Verdana"/>
                <a:sym typeface="Verdana"/>
              </a:rPr>
              <a:t>The People's Money IG phase ran for 6 weeks from ​Oct 11th- Nov 24th 2024</a:t>
            </a:r>
            <a:endParaRPr sz="2000">
              <a:solidFill>
                <a:schemeClr val="dk1"/>
              </a:solidFill>
              <a:latin typeface="Verdana"/>
              <a:ea typeface="Verdana"/>
              <a:cs typeface="Verdana"/>
              <a:sym typeface="Verdana"/>
            </a:endParaRPr>
          </a:p>
          <a:p>
            <a:pPr indent="0" lvl="0" marL="45720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Verdana"/>
              <a:ea typeface="Verdana"/>
              <a:cs typeface="Verdana"/>
              <a:sym typeface="Verdana"/>
            </a:endParaRPr>
          </a:p>
          <a:p>
            <a:pPr indent="-336550" lvl="0" marL="457200" marR="0" rtl="0" algn="l">
              <a:lnSpc>
                <a:spcPct val="100000"/>
              </a:lnSpc>
              <a:spcBef>
                <a:spcPts val="0"/>
              </a:spcBef>
              <a:spcAft>
                <a:spcPts val="0"/>
              </a:spcAft>
              <a:buClr>
                <a:schemeClr val="dk1"/>
              </a:buClr>
              <a:buSzPts val="1700"/>
              <a:buFont typeface="Verdana"/>
              <a:buChar char="●"/>
            </a:pPr>
            <a:r>
              <a:rPr lang="en-US" sz="2000">
                <a:solidFill>
                  <a:schemeClr val="dk1"/>
                </a:solidFill>
                <a:latin typeface="Verdana"/>
                <a:ea typeface="Verdana"/>
                <a:cs typeface="Verdana"/>
                <a:sym typeface="Verdana"/>
              </a:rPr>
              <a:t>Worked with 170 Community Partners </a:t>
            </a:r>
            <a:endParaRPr sz="2000">
              <a:solidFill>
                <a:schemeClr val="dk1"/>
              </a:solidFill>
              <a:latin typeface="Verdana"/>
              <a:ea typeface="Verdana"/>
              <a:cs typeface="Verdana"/>
              <a:sym typeface="Verdana"/>
            </a:endParaRPr>
          </a:p>
          <a:p>
            <a:pPr indent="-355600" lvl="1" marL="1371600" marR="0" rtl="0" algn="l">
              <a:lnSpc>
                <a:spcPct val="100000"/>
              </a:lnSpc>
              <a:spcBef>
                <a:spcPts val="0"/>
              </a:spcBef>
              <a:spcAft>
                <a:spcPts val="0"/>
              </a:spcAft>
              <a:buClr>
                <a:schemeClr val="dk1"/>
              </a:buClr>
              <a:buSzPts val="2000"/>
              <a:buFont typeface="Verdana"/>
              <a:buChar char="○"/>
            </a:pPr>
            <a:r>
              <a:rPr lang="en-US" sz="2000">
                <a:solidFill>
                  <a:schemeClr val="dk1"/>
                </a:solidFill>
                <a:latin typeface="Verdana"/>
                <a:ea typeface="Verdana"/>
                <a:cs typeface="Verdana"/>
                <a:sym typeface="Verdana"/>
              </a:rPr>
              <a:t>28 TRIE partners</a:t>
            </a:r>
            <a:endParaRPr sz="2000">
              <a:solidFill>
                <a:schemeClr val="dk1"/>
              </a:solidFill>
              <a:latin typeface="Verdana"/>
              <a:ea typeface="Verdana"/>
              <a:cs typeface="Verdana"/>
              <a:sym typeface="Verdana"/>
            </a:endParaRPr>
          </a:p>
          <a:p>
            <a:pPr indent="-355600" lvl="1" marL="1371600" marR="0" rtl="0" algn="l">
              <a:lnSpc>
                <a:spcPct val="100000"/>
              </a:lnSpc>
              <a:spcBef>
                <a:spcPts val="0"/>
              </a:spcBef>
              <a:spcAft>
                <a:spcPts val="0"/>
              </a:spcAft>
              <a:buClr>
                <a:schemeClr val="dk1"/>
              </a:buClr>
              <a:buSzPts val="2000"/>
              <a:buFont typeface="Verdana"/>
              <a:buChar char="○"/>
            </a:pPr>
            <a:r>
              <a:rPr lang="en-US" sz="2000">
                <a:solidFill>
                  <a:schemeClr val="dk1"/>
                </a:solidFill>
                <a:latin typeface="Verdana"/>
                <a:ea typeface="Verdana"/>
                <a:cs typeface="Verdana"/>
                <a:sym typeface="Verdana"/>
              </a:rPr>
              <a:t>46 Tiers 1-3 Partners</a:t>
            </a:r>
            <a:endParaRPr sz="2000">
              <a:solidFill>
                <a:schemeClr val="dk1"/>
              </a:solidFill>
              <a:latin typeface="Verdana"/>
              <a:ea typeface="Verdana"/>
              <a:cs typeface="Verdana"/>
              <a:sym typeface="Verdana"/>
            </a:endParaRPr>
          </a:p>
          <a:p>
            <a:pPr indent="-355600" lvl="1" marL="1371600" marR="0" rtl="0" algn="l">
              <a:lnSpc>
                <a:spcPct val="100000"/>
              </a:lnSpc>
              <a:spcBef>
                <a:spcPts val="0"/>
              </a:spcBef>
              <a:spcAft>
                <a:spcPts val="0"/>
              </a:spcAft>
              <a:buClr>
                <a:schemeClr val="dk1"/>
              </a:buClr>
              <a:buSzPts val="2000"/>
              <a:buFont typeface="Verdana"/>
              <a:buChar char="○"/>
            </a:pPr>
            <a:r>
              <a:rPr lang="en-US" sz="2000">
                <a:solidFill>
                  <a:schemeClr val="dk1"/>
                </a:solidFill>
                <a:latin typeface="Verdana"/>
                <a:ea typeface="Verdana"/>
                <a:cs typeface="Verdana"/>
                <a:sym typeface="Verdana"/>
              </a:rPr>
              <a:t>91 Tier 4 partners (hosting orgs)</a:t>
            </a:r>
            <a:endParaRPr sz="2000">
              <a:solidFill>
                <a:schemeClr val="dk1"/>
              </a:solidFill>
              <a:latin typeface="Verdana"/>
              <a:ea typeface="Verdana"/>
              <a:cs typeface="Verdana"/>
              <a:sym typeface="Verdana"/>
            </a:endParaRPr>
          </a:p>
          <a:p>
            <a:pPr indent="-355600" lvl="1" marL="1371600" marR="0" rtl="0" algn="l">
              <a:lnSpc>
                <a:spcPct val="100000"/>
              </a:lnSpc>
              <a:spcBef>
                <a:spcPts val="0"/>
              </a:spcBef>
              <a:spcAft>
                <a:spcPts val="0"/>
              </a:spcAft>
              <a:buClr>
                <a:schemeClr val="dk1"/>
              </a:buClr>
              <a:buSzPts val="2000"/>
              <a:buFont typeface="Verdana"/>
              <a:buChar char="○"/>
            </a:pPr>
            <a:r>
              <a:rPr lang="en-US" sz="2000">
                <a:solidFill>
                  <a:schemeClr val="dk1"/>
                </a:solidFill>
                <a:latin typeface="Verdana"/>
                <a:ea typeface="Verdana"/>
                <a:cs typeface="Verdana"/>
                <a:sym typeface="Verdana"/>
              </a:rPr>
              <a:t>25 Community facilitators</a:t>
            </a:r>
            <a:endParaRPr sz="2000">
              <a:solidFill>
                <a:schemeClr val="dk1"/>
              </a:solidFill>
              <a:latin typeface="Verdana"/>
              <a:ea typeface="Verdana"/>
              <a:cs typeface="Verdana"/>
              <a:sym typeface="Verdana"/>
            </a:endParaRPr>
          </a:p>
          <a:p>
            <a:pPr indent="0" lvl="0" marL="914400" marR="0" rtl="0" algn="l">
              <a:lnSpc>
                <a:spcPct val="100000"/>
              </a:lnSpc>
              <a:spcBef>
                <a:spcPts val="0"/>
              </a:spcBef>
              <a:spcAft>
                <a:spcPts val="0"/>
              </a:spcAft>
              <a:buNone/>
            </a:pPr>
            <a:r>
              <a:t/>
            </a:r>
            <a:endParaRPr sz="2000">
              <a:solidFill>
                <a:schemeClr val="dk1"/>
              </a:solidFill>
              <a:latin typeface="Verdana"/>
              <a:ea typeface="Verdana"/>
              <a:cs typeface="Verdana"/>
              <a:sym typeface="Verdana"/>
            </a:endParaRPr>
          </a:p>
          <a:p>
            <a:pPr indent="-355600" lvl="0" marL="457200" marR="0" rtl="0" algn="l">
              <a:lnSpc>
                <a:spcPct val="100000"/>
              </a:lnSpc>
              <a:spcBef>
                <a:spcPts val="0"/>
              </a:spcBef>
              <a:spcAft>
                <a:spcPts val="0"/>
              </a:spcAft>
              <a:buClr>
                <a:schemeClr val="dk1"/>
              </a:buClr>
              <a:buSzPts val="2000"/>
              <a:buFont typeface="Verdana"/>
              <a:buChar char="●"/>
            </a:pPr>
            <a:r>
              <a:rPr lang="en-US" sz="2000">
                <a:solidFill>
                  <a:schemeClr val="dk1"/>
                </a:solidFill>
                <a:latin typeface="Verdana"/>
                <a:ea typeface="Verdana"/>
                <a:cs typeface="Verdana"/>
                <a:sym typeface="Verdana"/>
              </a:rPr>
              <a:t>Partner Debrief is scheduled for </a:t>
            </a:r>
            <a:r>
              <a:rPr b="1" lang="en-US" sz="2000">
                <a:solidFill>
                  <a:schemeClr val="dk1"/>
                </a:solidFill>
                <a:latin typeface="Verdana"/>
                <a:ea typeface="Verdana"/>
                <a:cs typeface="Verdana"/>
                <a:sym typeface="Verdana"/>
              </a:rPr>
              <a:t>December 11th @ 10am on Zoom, </a:t>
            </a:r>
            <a:r>
              <a:rPr b="1" lang="en-US" sz="2000" u="sng">
                <a:solidFill>
                  <a:schemeClr val="hlink"/>
                </a:solidFill>
                <a:latin typeface="Verdana"/>
                <a:ea typeface="Verdana"/>
                <a:cs typeface="Verdana"/>
                <a:sym typeface="Verdana"/>
                <a:hlinkClick r:id="rId4"/>
              </a:rPr>
              <a:t>Register here</a:t>
            </a:r>
            <a:endParaRPr b="1" i="0" sz="2000" u="none" cap="none" strike="noStrike">
              <a:solidFill>
                <a:schemeClr val="dk1"/>
              </a:solidFill>
              <a:highlight>
                <a:schemeClr val="accent1"/>
              </a:highlight>
              <a:latin typeface="Verdana"/>
              <a:ea typeface="Verdana"/>
              <a:cs typeface="Verdana"/>
              <a:sym typeface="Verdana"/>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g319dff39ec9_8_11"/>
          <p:cNvSpPr txBox="1"/>
          <p:nvPr/>
        </p:nvSpPr>
        <p:spPr>
          <a:xfrm>
            <a:off x="903225" y="1721300"/>
            <a:ext cx="6133200" cy="6651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800"/>
              <a:buFont typeface="Arial"/>
              <a:buNone/>
            </a:pPr>
            <a:r>
              <a:t/>
            </a:r>
            <a:endParaRPr b="1" i="0" sz="1800" u="none" cap="none" strike="noStrike">
              <a:solidFill>
                <a:srgbClr val="000000"/>
              </a:solidFill>
              <a:latin typeface="Verdana"/>
              <a:ea typeface="Verdana"/>
              <a:cs typeface="Verdana"/>
              <a:sym typeface="Verdana"/>
            </a:endParaRPr>
          </a:p>
          <a:p>
            <a:pPr indent="0" lvl="0" marL="0" marR="0" rtl="0" algn="l">
              <a:lnSpc>
                <a:spcPct val="140000"/>
              </a:lnSpc>
              <a:spcBef>
                <a:spcPts val="0"/>
              </a:spcBef>
              <a:spcAft>
                <a:spcPts val="0"/>
              </a:spcAft>
              <a:buClr>
                <a:srgbClr val="000000"/>
              </a:buClr>
              <a:buSzPts val="1800"/>
              <a:buFont typeface="Arial"/>
              <a:buNone/>
            </a:pPr>
            <a:r>
              <a:t/>
            </a:r>
            <a:endParaRPr b="0" i="0" sz="1800" u="none" cap="none" strike="noStrike">
              <a:solidFill>
                <a:srgbClr val="000000"/>
              </a:solidFill>
              <a:latin typeface="Verdana"/>
              <a:ea typeface="Verdana"/>
              <a:cs typeface="Verdana"/>
              <a:sym typeface="Verdana"/>
            </a:endParaRPr>
          </a:p>
        </p:txBody>
      </p:sp>
      <p:sp>
        <p:nvSpPr>
          <p:cNvPr id="505" name="Google Shape;505;g319dff39ec9_8_11"/>
          <p:cNvSpPr txBox="1"/>
          <p:nvPr/>
        </p:nvSpPr>
        <p:spPr>
          <a:xfrm>
            <a:off x="903224" y="986338"/>
            <a:ext cx="6541200" cy="477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3100"/>
              <a:buFont typeface="Arial"/>
              <a:buNone/>
            </a:pPr>
            <a:r>
              <a:rPr b="1" lang="en-US" sz="3100">
                <a:latin typeface="Verdana"/>
                <a:ea typeface="Verdana"/>
                <a:cs typeface="Verdana"/>
                <a:sym typeface="Verdana"/>
              </a:rPr>
              <a:t>Idea Generation 2024</a:t>
            </a:r>
            <a:endParaRPr b="0" i="0" sz="3100" u="none" cap="none" strike="noStrike">
              <a:solidFill>
                <a:srgbClr val="000000"/>
              </a:solidFill>
              <a:latin typeface="Verdana"/>
              <a:ea typeface="Verdana"/>
              <a:cs typeface="Verdana"/>
              <a:sym typeface="Verdana"/>
            </a:endParaRPr>
          </a:p>
        </p:txBody>
      </p:sp>
      <p:sp>
        <p:nvSpPr>
          <p:cNvPr id="506" name="Google Shape;506;g319dff39ec9_8_11"/>
          <p:cNvSpPr txBox="1"/>
          <p:nvPr/>
        </p:nvSpPr>
        <p:spPr>
          <a:xfrm>
            <a:off x="524550" y="1568375"/>
            <a:ext cx="5973000" cy="5205600"/>
          </a:xfrm>
          <a:prstGeom prst="rect">
            <a:avLst/>
          </a:prstGeom>
          <a:noFill/>
          <a:ln cap="flat" cmpd="sng" w="9525">
            <a:solidFill>
              <a:srgbClr val="FFD91C"/>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t/>
            </a:r>
            <a:endParaRPr b="0" i="0" sz="800" u="none" cap="none" strike="noStrike">
              <a:solidFill>
                <a:schemeClr val="dk1"/>
              </a:solidFill>
              <a:highlight>
                <a:schemeClr val="lt1"/>
              </a:highlight>
              <a:latin typeface="Verdana"/>
              <a:ea typeface="Verdana"/>
              <a:cs typeface="Verdana"/>
              <a:sym typeface="Verdana"/>
            </a:endParaRPr>
          </a:p>
          <a:p>
            <a:pPr indent="0" lvl="0" marL="0" marR="0" rtl="0" algn="l">
              <a:lnSpc>
                <a:spcPct val="115000"/>
              </a:lnSpc>
              <a:spcBef>
                <a:spcPts val="0"/>
              </a:spcBef>
              <a:spcAft>
                <a:spcPts val="0"/>
              </a:spcAft>
              <a:buClr>
                <a:srgbClr val="000000"/>
              </a:buClr>
              <a:buSzPts val="1800"/>
              <a:buFont typeface="Arial"/>
              <a:buNone/>
            </a:pPr>
            <a:r>
              <a:rPr b="0" i="0" lang="en-US" sz="1800" u="none" cap="none" strike="noStrike">
                <a:solidFill>
                  <a:schemeClr val="dk1"/>
                </a:solidFill>
                <a:highlight>
                  <a:schemeClr val="lt1"/>
                </a:highlight>
                <a:latin typeface="Verdana"/>
                <a:ea typeface="Verdana"/>
                <a:cs typeface="Verdana"/>
                <a:sym typeface="Verdana"/>
              </a:rPr>
              <a:t>The Commission funded </a:t>
            </a:r>
            <a:r>
              <a:rPr lang="en-US" sz="1800">
                <a:solidFill>
                  <a:schemeClr val="dk1"/>
                </a:solidFill>
                <a:highlight>
                  <a:schemeClr val="lt1"/>
                </a:highlight>
                <a:latin typeface="Verdana"/>
                <a:ea typeface="Verdana"/>
                <a:cs typeface="Verdana"/>
                <a:sym typeface="Verdana"/>
              </a:rPr>
              <a:t>170 </a:t>
            </a:r>
            <a:r>
              <a:rPr b="0" i="0" lang="en-US" sz="1800" u="none" cap="none" strike="noStrike">
                <a:solidFill>
                  <a:schemeClr val="dk1"/>
                </a:solidFill>
                <a:highlight>
                  <a:schemeClr val="lt1"/>
                </a:highlight>
                <a:latin typeface="Verdana"/>
                <a:ea typeface="Verdana"/>
                <a:cs typeface="Verdana"/>
                <a:sym typeface="Verdana"/>
              </a:rPr>
              <a:t>community partners, </a:t>
            </a:r>
            <a:r>
              <a:rPr lang="en-US" sz="1800">
                <a:solidFill>
                  <a:schemeClr val="dk1"/>
                </a:solidFill>
                <a:highlight>
                  <a:schemeClr val="lt1"/>
                </a:highlight>
                <a:latin typeface="Verdana"/>
                <a:ea typeface="Verdana"/>
                <a:cs typeface="Verdana"/>
                <a:sym typeface="Verdana"/>
              </a:rPr>
              <a:t>to host in person idea generation sessions </a:t>
            </a:r>
            <a:r>
              <a:rPr b="0" i="0" lang="en-US" sz="1800" u="none" cap="none" strike="noStrike">
                <a:solidFill>
                  <a:schemeClr val="dk1"/>
                </a:solidFill>
                <a:highlight>
                  <a:schemeClr val="lt1"/>
                </a:highlight>
                <a:latin typeface="Verdana"/>
                <a:ea typeface="Verdana"/>
                <a:cs typeface="Verdana"/>
                <a:sym typeface="Verdana"/>
              </a:rPr>
              <a:t>in all five Boroughs and 33 Equity Neighborhoods​.</a:t>
            </a:r>
            <a:endParaRPr b="0" i="0" sz="1800" u="none" cap="none" strike="noStrike">
              <a:solidFill>
                <a:schemeClr val="dk1"/>
              </a:solidFill>
              <a:highlight>
                <a:schemeClr val="lt1"/>
              </a:highlight>
              <a:latin typeface="Verdana"/>
              <a:ea typeface="Verdana"/>
              <a:cs typeface="Verdana"/>
              <a:sym typeface="Verdana"/>
            </a:endParaRPr>
          </a:p>
          <a:p>
            <a:pPr indent="0" lvl="0" marL="0" marR="0" rtl="0" algn="l">
              <a:lnSpc>
                <a:spcPct val="115000"/>
              </a:lnSpc>
              <a:spcBef>
                <a:spcPts val="0"/>
              </a:spcBef>
              <a:spcAft>
                <a:spcPts val="0"/>
              </a:spcAft>
              <a:buClr>
                <a:srgbClr val="000000"/>
              </a:buClr>
              <a:buSzPts val="1800"/>
              <a:buFont typeface="Arial"/>
              <a:buNone/>
            </a:pPr>
            <a:r>
              <a:rPr b="0" i="0" lang="en-US" sz="1800" u="none" cap="none" strike="noStrike">
                <a:solidFill>
                  <a:schemeClr val="dk1"/>
                </a:solidFill>
                <a:highlight>
                  <a:schemeClr val="lt1"/>
                </a:highlight>
                <a:latin typeface="Verdana"/>
                <a:ea typeface="Verdana"/>
                <a:cs typeface="Verdana"/>
                <a:sym typeface="Verdana"/>
              </a:rPr>
              <a:t>​</a:t>
            </a:r>
            <a:endParaRPr b="0" i="0" sz="800" u="none" cap="none" strike="noStrike">
              <a:solidFill>
                <a:schemeClr val="dk1"/>
              </a:solidFill>
              <a:highlight>
                <a:schemeClr val="lt1"/>
              </a:highlight>
              <a:latin typeface="Verdana"/>
              <a:ea typeface="Verdana"/>
              <a:cs typeface="Verdana"/>
              <a:sym typeface="Verdana"/>
            </a:endParaRPr>
          </a:p>
          <a:p>
            <a:pPr indent="0" lvl="0" marL="0" marR="0" rtl="0" algn="l">
              <a:lnSpc>
                <a:spcPct val="115000"/>
              </a:lnSpc>
              <a:spcBef>
                <a:spcPts val="0"/>
              </a:spcBef>
              <a:spcAft>
                <a:spcPts val="0"/>
              </a:spcAft>
              <a:buClr>
                <a:schemeClr val="dk1"/>
              </a:buClr>
              <a:buSzPts val="1100"/>
              <a:buFont typeface="Arial"/>
              <a:buNone/>
            </a:pPr>
            <a:r>
              <a:rPr lang="en-US" sz="1800">
                <a:solidFill>
                  <a:schemeClr val="dk1"/>
                </a:solidFill>
                <a:highlight>
                  <a:schemeClr val="lt1"/>
                </a:highlight>
                <a:latin typeface="Verdana"/>
                <a:ea typeface="Verdana"/>
                <a:cs typeface="Verdana"/>
                <a:sym typeface="Verdana"/>
              </a:rPr>
              <a:t>Sessions Held</a:t>
            </a:r>
            <a:r>
              <a:rPr b="0" i="0" lang="en-US" sz="1800" u="none" cap="none" strike="noStrike">
                <a:solidFill>
                  <a:schemeClr val="dk1"/>
                </a:solidFill>
                <a:highlight>
                  <a:schemeClr val="lt1"/>
                </a:highlight>
                <a:latin typeface="Verdana"/>
                <a:ea typeface="Verdana"/>
                <a:cs typeface="Verdana"/>
                <a:sym typeface="Verdana"/>
              </a:rPr>
              <a:t>: </a:t>
            </a:r>
            <a:endParaRPr b="0" i="0" sz="1800" u="none" cap="none" strike="noStrike">
              <a:solidFill>
                <a:schemeClr val="dk1"/>
              </a:solidFill>
              <a:highlight>
                <a:schemeClr val="lt1"/>
              </a:highlight>
              <a:latin typeface="Verdana"/>
              <a:ea typeface="Verdana"/>
              <a:cs typeface="Verdana"/>
              <a:sym typeface="Verdana"/>
            </a:endParaRPr>
          </a:p>
          <a:p>
            <a:pPr indent="-342900" lvl="0" marL="457200" marR="0" rtl="0" algn="l">
              <a:lnSpc>
                <a:spcPct val="115000"/>
              </a:lnSpc>
              <a:spcBef>
                <a:spcPts val="0"/>
              </a:spcBef>
              <a:spcAft>
                <a:spcPts val="0"/>
              </a:spcAft>
              <a:buClr>
                <a:schemeClr val="dk1"/>
              </a:buClr>
              <a:buSzPts val="1800"/>
              <a:buFont typeface="Verdana"/>
              <a:buChar char="●"/>
            </a:pPr>
            <a:r>
              <a:rPr lang="en-US" sz="1800">
                <a:solidFill>
                  <a:schemeClr val="dk1"/>
                </a:solidFill>
                <a:highlight>
                  <a:schemeClr val="accent1"/>
                </a:highlight>
                <a:latin typeface="Verdana"/>
                <a:ea typeface="Verdana"/>
                <a:cs typeface="Verdana"/>
                <a:sym typeface="Verdana"/>
              </a:rPr>
              <a:t>509 Sessions </a:t>
            </a:r>
            <a:endParaRPr b="0" i="0" sz="1800" u="none" cap="none" strike="noStrike">
              <a:solidFill>
                <a:schemeClr val="dk1"/>
              </a:solidFill>
              <a:highlight>
                <a:schemeClr val="accent1"/>
              </a:highlight>
              <a:latin typeface="Verdana"/>
              <a:ea typeface="Verdana"/>
              <a:cs typeface="Verdana"/>
              <a:sym typeface="Verdana"/>
            </a:endParaRPr>
          </a:p>
          <a:p>
            <a:pPr indent="0" lvl="0" marL="0" marR="0" rtl="0" algn="l">
              <a:lnSpc>
                <a:spcPct val="115000"/>
              </a:lnSpc>
              <a:spcBef>
                <a:spcPts val="0"/>
              </a:spcBef>
              <a:spcAft>
                <a:spcPts val="0"/>
              </a:spcAft>
              <a:buClr>
                <a:schemeClr val="dk1"/>
              </a:buClr>
              <a:buSzPts val="1100"/>
              <a:buFont typeface="Arial"/>
              <a:buNone/>
            </a:pPr>
            <a:r>
              <a:t/>
            </a:r>
            <a:endParaRPr b="0" i="0" sz="800" u="none" cap="none" strike="noStrike">
              <a:solidFill>
                <a:schemeClr val="dk1"/>
              </a:solidFill>
              <a:highlight>
                <a:schemeClr val="lt1"/>
              </a:highlight>
              <a:latin typeface="Verdana"/>
              <a:ea typeface="Verdana"/>
              <a:cs typeface="Verdana"/>
              <a:sym typeface="Verdana"/>
            </a:endParaRPr>
          </a:p>
          <a:p>
            <a:pPr indent="0" lvl="0" marL="0" marR="0" rtl="0" algn="l">
              <a:lnSpc>
                <a:spcPct val="115000"/>
              </a:lnSpc>
              <a:spcBef>
                <a:spcPts val="0"/>
              </a:spcBef>
              <a:spcAft>
                <a:spcPts val="0"/>
              </a:spcAft>
              <a:buClr>
                <a:schemeClr val="dk1"/>
              </a:buClr>
              <a:buSzPts val="1100"/>
              <a:buFont typeface="Arial"/>
              <a:buNone/>
            </a:pPr>
            <a:r>
              <a:rPr lang="en-US" sz="1800">
                <a:solidFill>
                  <a:schemeClr val="dk1"/>
                </a:solidFill>
                <a:latin typeface="Verdana"/>
                <a:ea typeface="Verdana"/>
                <a:cs typeface="Verdana"/>
                <a:sym typeface="Verdana"/>
              </a:rPr>
              <a:t>Ideas Generated:</a:t>
            </a:r>
            <a:endParaRPr sz="1800">
              <a:solidFill>
                <a:schemeClr val="dk1"/>
              </a:solidFill>
              <a:latin typeface="Verdana"/>
              <a:ea typeface="Verdana"/>
              <a:cs typeface="Verdana"/>
              <a:sym typeface="Verdana"/>
            </a:endParaRPr>
          </a:p>
          <a:p>
            <a:pPr indent="-342900" lvl="0" marL="457200" marR="0" rtl="0" algn="l">
              <a:lnSpc>
                <a:spcPct val="115000"/>
              </a:lnSpc>
              <a:spcBef>
                <a:spcPts val="0"/>
              </a:spcBef>
              <a:spcAft>
                <a:spcPts val="0"/>
              </a:spcAft>
              <a:buClr>
                <a:schemeClr val="dk1"/>
              </a:buClr>
              <a:buSzPts val="1800"/>
              <a:buFont typeface="Verdana"/>
              <a:buChar char="●"/>
            </a:pPr>
            <a:r>
              <a:rPr lang="en-US" sz="1800">
                <a:solidFill>
                  <a:schemeClr val="dk1"/>
                </a:solidFill>
                <a:highlight>
                  <a:schemeClr val="accent1"/>
                </a:highlight>
                <a:latin typeface="Verdana"/>
                <a:ea typeface="Verdana"/>
                <a:cs typeface="Verdana"/>
                <a:sym typeface="Verdana"/>
              </a:rPr>
              <a:t>3,429 ideas submitted</a:t>
            </a:r>
            <a:endParaRPr sz="1800">
              <a:solidFill>
                <a:schemeClr val="dk1"/>
              </a:solidFill>
              <a:highlight>
                <a:schemeClr val="accent1"/>
              </a:highlight>
              <a:latin typeface="Verdana"/>
              <a:ea typeface="Verdana"/>
              <a:cs typeface="Verdana"/>
              <a:sym typeface="Verdana"/>
            </a:endParaRPr>
          </a:p>
          <a:p>
            <a:pPr indent="0" lvl="0" marL="0" marR="0" rtl="0" algn="l">
              <a:lnSpc>
                <a:spcPct val="115000"/>
              </a:lnSpc>
              <a:spcBef>
                <a:spcPts val="0"/>
              </a:spcBef>
              <a:spcAft>
                <a:spcPts val="0"/>
              </a:spcAft>
              <a:buNone/>
            </a:pPr>
            <a:r>
              <a:t/>
            </a:r>
            <a:endParaRPr sz="1800">
              <a:solidFill>
                <a:schemeClr val="dk1"/>
              </a:solidFill>
              <a:highlight>
                <a:schemeClr val="accent1"/>
              </a:highlight>
              <a:latin typeface="Verdana"/>
              <a:ea typeface="Verdana"/>
              <a:cs typeface="Verdana"/>
              <a:sym typeface="Verdana"/>
            </a:endParaRPr>
          </a:p>
          <a:p>
            <a:pPr indent="0" lvl="0" marL="0" marR="0" rtl="0" algn="l">
              <a:lnSpc>
                <a:spcPct val="115000"/>
              </a:lnSpc>
              <a:spcBef>
                <a:spcPts val="0"/>
              </a:spcBef>
              <a:spcAft>
                <a:spcPts val="0"/>
              </a:spcAft>
              <a:buNone/>
            </a:pPr>
            <a:r>
              <a:rPr lang="en-US" sz="1800">
                <a:solidFill>
                  <a:schemeClr val="dk1"/>
                </a:solidFill>
                <a:latin typeface="Verdana"/>
                <a:ea typeface="Verdana"/>
                <a:cs typeface="Verdana"/>
                <a:sym typeface="Verdana"/>
              </a:rPr>
              <a:t>Participants Engaged:</a:t>
            </a:r>
            <a:endParaRPr sz="1800">
              <a:solidFill>
                <a:schemeClr val="dk1"/>
              </a:solidFill>
              <a:latin typeface="Verdana"/>
              <a:ea typeface="Verdana"/>
              <a:cs typeface="Verdana"/>
              <a:sym typeface="Verdana"/>
            </a:endParaRPr>
          </a:p>
          <a:p>
            <a:pPr indent="-342900" lvl="0" marL="457200" marR="0" rtl="0" algn="l">
              <a:lnSpc>
                <a:spcPct val="115000"/>
              </a:lnSpc>
              <a:spcBef>
                <a:spcPts val="0"/>
              </a:spcBef>
              <a:spcAft>
                <a:spcPts val="0"/>
              </a:spcAft>
              <a:buClr>
                <a:schemeClr val="dk1"/>
              </a:buClr>
              <a:buSzPts val="1800"/>
              <a:buFont typeface="Verdana"/>
              <a:buChar char="●"/>
            </a:pPr>
            <a:r>
              <a:rPr lang="en-US" sz="1800">
                <a:solidFill>
                  <a:schemeClr val="dk1"/>
                </a:solidFill>
                <a:highlight>
                  <a:schemeClr val="accent1"/>
                </a:highlight>
                <a:latin typeface="Verdana"/>
                <a:ea typeface="Verdana"/>
                <a:cs typeface="Verdana"/>
                <a:sym typeface="Verdana"/>
              </a:rPr>
              <a:t>9,564</a:t>
            </a:r>
            <a:endParaRPr sz="1800">
              <a:solidFill>
                <a:schemeClr val="dk1"/>
              </a:solidFill>
              <a:highlight>
                <a:schemeClr val="accent1"/>
              </a:highlight>
              <a:latin typeface="Verdana"/>
              <a:ea typeface="Verdana"/>
              <a:cs typeface="Verdana"/>
              <a:sym typeface="Verdana"/>
            </a:endParaRPr>
          </a:p>
          <a:p>
            <a:pPr indent="0" lvl="0" marL="0" marR="0" rtl="0" algn="l">
              <a:lnSpc>
                <a:spcPct val="115000"/>
              </a:lnSpc>
              <a:spcBef>
                <a:spcPts val="0"/>
              </a:spcBef>
              <a:spcAft>
                <a:spcPts val="0"/>
              </a:spcAft>
              <a:buClr>
                <a:srgbClr val="000000"/>
              </a:buClr>
              <a:buSzPts val="1800"/>
              <a:buFont typeface="Arial"/>
              <a:buNone/>
            </a:pPr>
            <a:r>
              <a:t/>
            </a:r>
            <a:endParaRPr b="1" sz="1800">
              <a:solidFill>
                <a:schemeClr val="dk1"/>
              </a:solidFill>
              <a:highlight>
                <a:schemeClr val="lt1"/>
              </a:highlight>
              <a:latin typeface="Verdana"/>
              <a:ea typeface="Verdana"/>
              <a:cs typeface="Verdana"/>
              <a:sym typeface="Verdana"/>
            </a:endParaRPr>
          </a:p>
          <a:p>
            <a:pPr indent="0" lvl="0" marL="0" marR="0" rtl="0" algn="l">
              <a:lnSpc>
                <a:spcPct val="115000"/>
              </a:lnSpc>
              <a:spcBef>
                <a:spcPts val="0"/>
              </a:spcBef>
              <a:spcAft>
                <a:spcPts val="0"/>
              </a:spcAft>
              <a:buClr>
                <a:srgbClr val="000000"/>
              </a:buClr>
              <a:buSzPts val="1800"/>
              <a:buFont typeface="Arial"/>
              <a:buNone/>
            </a:pPr>
            <a:r>
              <a:rPr b="1" lang="en-US" sz="1800">
                <a:solidFill>
                  <a:schemeClr val="dk1"/>
                </a:solidFill>
                <a:highlight>
                  <a:schemeClr val="lt1"/>
                </a:highlight>
                <a:latin typeface="Verdana"/>
                <a:ea typeface="Verdana"/>
                <a:cs typeface="Verdana"/>
                <a:sym typeface="Verdana"/>
              </a:rPr>
              <a:t>These numbers are subject to change as we are still in process!</a:t>
            </a:r>
            <a:endParaRPr b="1" sz="1800">
              <a:solidFill>
                <a:schemeClr val="dk1"/>
              </a:solidFill>
              <a:highlight>
                <a:schemeClr val="lt1"/>
              </a:highlight>
              <a:latin typeface="Verdana"/>
              <a:ea typeface="Verdana"/>
              <a:cs typeface="Verdana"/>
              <a:sym typeface="Verdana"/>
            </a:endParaRPr>
          </a:p>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chemeClr val="dk1"/>
              </a:solidFill>
              <a:highlight>
                <a:srgbClr val="EDEBE9"/>
              </a:highlight>
              <a:latin typeface="Arial"/>
              <a:ea typeface="Arial"/>
              <a:cs typeface="Arial"/>
              <a:sym typeface="Arial"/>
            </a:endParaRPr>
          </a:p>
        </p:txBody>
      </p:sp>
      <p:pic>
        <p:nvPicPr>
          <p:cNvPr id="507" name="Google Shape;507;g319dff39ec9_8_11"/>
          <p:cNvPicPr preferRelativeResize="0"/>
          <p:nvPr/>
        </p:nvPicPr>
        <p:blipFill>
          <a:blip r:embed="rId3">
            <a:alphaModFix/>
          </a:blip>
          <a:stretch>
            <a:fillRect/>
          </a:stretch>
        </p:blipFill>
        <p:spPr>
          <a:xfrm>
            <a:off x="6743850" y="1993575"/>
            <a:ext cx="4924252" cy="3693189"/>
          </a:xfrm>
          <a:prstGeom prst="rect">
            <a:avLst/>
          </a:prstGeom>
          <a:noFill/>
          <a:ln cap="flat" cmpd="sng" w="28575">
            <a:solidFill>
              <a:schemeClr val="accent2"/>
            </a:solidFill>
            <a:prstDash val="solid"/>
            <a:round/>
            <a:headEnd len="sm" w="sm" type="none"/>
            <a:tailEnd len="sm" w="sm" type="none"/>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g31a0cdd660a_18_0"/>
          <p:cNvSpPr txBox="1"/>
          <p:nvPr/>
        </p:nvSpPr>
        <p:spPr>
          <a:xfrm>
            <a:off x="903225" y="1721300"/>
            <a:ext cx="6133200" cy="6651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800"/>
              <a:buFont typeface="Arial"/>
              <a:buNone/>
            </a:pPr>
            <a:r>
              <a:t/>
            </a:r>
            <a:endParaRPr b="1" i="0" sz="1800" u="none" cap="none" strike="noStrike">
              <a:solidFill>
                <a:srgbClr val="000000"/>
              </a:solidFill>
              <a:latin typeface="Verdana"/>
              <a:ea typeface="Verdana"/>
              <a:cs typeface="Verdana"/>
              <a:sym typeface="Verdana"/>
            </a:endParaRPr>
          </a:p>
          <a:p>
            <a:pPr indent="0" lvl="0" marL="0" marR="0" rtl="0" algn="l">
              <a:lnSpc>
                <a:spcPct val="140000"/>
              </a:lnSpc>
              <a:spcBef>
                <a:spcPts val="0"/>
              </a:spcBef>
              <a:spcAft>
                <a:spcPts val="0"/>
              </a:spcAft>
              <a:buClr>
                <a:srgbClr val="000000"/>
              </a:buClr>
              <a:buSzPts val="1800"/>
              <a:buFont typeface="Arial"/>
              <a:buNone/>
            </a:pPr>
            <a:r>
              <a:t/>
            </a:r>
            <a:endParaRPr b="0" i="0" sz="1800" u="none" cap="none" strike="noStrike">
              <a:solidFill>
                <a:srgbClr val="000000"/>
              </a:solidFill>
              <a:latin typeface="Verdana"/>
              <a:ea typeface="Verdana"/>
              <a:cs typeface="Verdana"/>
              <a:sym typeface="Verdana"/>
            </a:endParaRPr>
          </a:p>
        </p:txBody>
      </p:sp>
      <p:sp>
        <p:nvSpPr>
          <p:cNvPr id="514" name="Google Shape;514;g31a0cdd660a_18_0"/>
          <p:cNvSpPr txBox="1"/>
          <p:nvPr/>
        </p:nvSpPr>
        <p:spPr>
          <a:xfrm>
            <a:off x="903224" y="986338"/>
            <a:ext cx="6541200" cy="477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3100"/>
              <a:buFont typeface="Arial"/>
              <a:buNone/>
            </a:pPr>
            <a:r>
              <a:rPr b="1" lang="en-US" sz="3100">
                <a:latin typeface="Verdana"/>
                <a:ea typeface="Verdana"/>
                <a:cs typeface="Verdana"/>
                <a:sym typeface="Verdana"/>
              </a:rPr>
              <a:t>Idea Generation 2024</a:t>
            </a:r>
            <a:endParaRPr b="0" i="0" sz="3100" u="none" cap="none" strike="noStrike">
              <a:solidFill>
                <a:srgbClr val="000000"/>
              </a:solidFill>
              <a:latin typeface="Verdana"/>
              <a:ea typeface="Verdana"/>
              <a:cs typeface="Verdana"/>
              <a:sym typeface="Verdana"/>
            </a:endParaRPr>
          </a:p>
        </p:txBody>
      </p:sp>
      <p:sp>
        <p:nvSpPr>
          <p:cNvPr id="515" name="Google Shape;515;g31a0cdd660a_18_0"/>
          <p:cNvSpPr txBox="1"/>
          <p:nvPr/>
        </p:nvSpPr>
        <p:spPr>
          <a:xfrm>
            <a:off x="503350" y="1653175"/>
            <a:ext cx="5602200" cy="4285200"/>
          </a:xfrm>
          <a:prstGeom prst="rect">
            <a:avLst/>
          </a:prstGeom>
          <a:noFill/>
          <a:ln cap="flat" cmpd="sng" w="9525">
            <a:solidFill>
              <a:srgbClr val="FFD91C"/>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t/>
            </a:r>
            <a:endParaRPr sz="1800">
              <a:solidFill>
                <a:schemeClr val="dk1"/>
              </a:solidFill>
              <a:highlight>
                <a:schemeClr val="accent1"/>
              </a:highlight>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US" sz="1800">
                <a:solidFill>
                  <a:schemeClr val="dk1"/>
                </a:solidFill>
                <a:latin typeface="Verdana"/>
                <a:ea typeface="Verdana"/>
                <a:cs typeface="Verdana"/>
                <a:sym typeface="Verdana"/>
              </a:rPr>
              <a:t>Exit Surveys Collected: </a:t>
            </a:r>
            <a:endParaRPr sz="1800">
              <a:solidFill>
                <a:schemeClr val="dk1"/>
              </a:solidFill>
              <a:latin typeface="Verdana"/>
              <a:ea typeface="Verdana"/>
              <a:cs typeface="Verdana"/>
              <a:sym typeface="Verdana"/>
            </a:endParaRPr>
          </a:p>
          <a:p>
            <a:pPr indent="-342900" lvl="0" marL="457200" rtl="0" algn="l">
              <a:lnSpc>
                <a:spcPct val="115000"/>
              </a:lnSpc>
              <a:spcBef>
                <a:spcPts val="0"/>
              </a:spcBef>
              <a:spcAft>
                <a:spcPts val="0"/>
              </a:spcAft>
              <a:buClr>
                <a:schemeClr val="dk1"/>
              </a:buClr>
              <a:buSzPts val="1800"/>
              <a:buFont typeface="Verdana"/>
              <a:buChar char="●"/>
            </a:pPr>
            <a:r>
              <a:rPr lang="en-US" sz="1800">
                <a:solidFill>
                  <a:schemeClr val="dk1"/>
                </a:solidFill>
                <a:highlight>
                  <a:schemeClr val="accent1"/>
                </a:highlight>
                <a:latin typeface="Verdana"/>
                <a:ea typeface="Verdana"/>
                <a:cs typeface="Verdana"/>
                <a:sym typeface="Verdana"/>
              </a:rPr>
              <a:t>3,499</a:t>
            </a:r>
            <a:endParaRPr sz="1800">
              <a:solidFill>
                <a:schemeClr val="dk1"/>
              </a:solidFill>
              <a:highlight>
                <a:schemeClr val="accent1"/>
              </a:highlight>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US" sz="1800">
                <a:solidFill>
                  <a:schemeClr val="dk1"/>
                </a:solidFill>
                <a:latin typeface="Verdana"/>
                <a:ea typeface="Verdana"/>
                <a:cs typeface="Verdana"/>
                <a:sym typeface="Verdana"/>
              </a:rPr>
              <a:t>Borough Assembly Applications Collected:</a:t>
            </a:r>
            <a:endParaRPr sz="1800">
              <a:solidFill>
                <a:schemeClr val="dk1"/>
              </a:solidFill>
              <a:latin typeface="Verdana"/>
              <a:ea typeface="Verdana"/>
              <a:cs typeface="Verdana"/>
              <a:sym typeface="Verdana"/>
            </a:endParaRPr>
          </a:p>
          <a:p>
            <a:pPr indent="-342900" lvl="0" marL="457200" rtl="0" algn="l">
              <a:lnSpc>
                <a:spcPct val="115000"/>
              </a:lnSpc>
              <a:spcBef>
                <a:spcPts val="0"/>
              </a:spcBef>
              <a:spcAft>
                <a:spcPts val="0"/>
              </a:spcAft>
              <a:buClr>
                <a:schemeClr val="dk1"/>
              </a:buClr>
              <a:buSzPts val="1800"/>
              <a:buFont typeface="Verdana"/>
              <a:buChar char="●"/>
            </a:pPr>
            <a:r>
              <a:rPr lang="en-US" sz="1800">
                <a:solidFill>
                  <a:schemeClr val="dk1"/>
                </a:solidFill>
                <a:highlight>
                  <a:schemeClr val="accent1"/>
                </a:highlight>
                <a:latin typeface="Verdana"/>
                <a:ea typeface="Verdana"/>
                <a:cs typeface="Verdana"/>
                <a:sym typeface="Verdana"/>
              </a:rPr>
              <a:t>1,359</a:t>
            </a:r>
            <a:endParaRPr sz="1800">
              <a:solidFill>
                <a:schemeClr val="dk1"/>
              </a:solidFill>
              <a:highlight>
                <a:schemeClr val="accent1"/>
              </a:highlight>
              <a:latin typeface="Verdana"/>
              <a:ea typeface="Verdana"/>
              <a:cs typeface="Verdana"/>
              <a:sym typeface="Verdana"/>
            </a:endParaRPr>
          </a:p>
          <a:p>
            <a:pPr indent="0" lvl="0" marL="0" rtl="0" algn="l">
              <a:lnSpc>
                <a:spcPct val="115000"/>
              </a:lnSpc>
              <a:spcBef>
                <a:spcPts val="0"/>
              </a:spcBef>
              <a:spcAft>
                <a:spcPts val="0"/>
              </a:spcAft>
              <a:buNone/>
            </a:pPr>
            <a:r>
              <a:t/>
            </a:r>
            <a:endParaRPr sz="1800">
              <a:solidFill>
                <a:schemeClr val="dk1"/>
              </a:solidFill>
              <a:highlight>
                <a:schemeClr val="accent1"/>
              </a:highlight>
              <a:latin typeface="Verdana"/>
              <a:ea typeface="Verdana"/>
              <a:cs typeface="Verdana"/>
              <a:sym typeface="Verdana"/>
            </a:endParaRPr>
          </a:p>
          <a:p>
            <a:pPr indent="0" lvl="0" marL="0" rtl="0" algn="l">
              <a:lnSpc>
                <a:spcPct val="115000"/>
              </a:lnSpc>
              <a:spcBef>
                <a:spcPts val="0"/>
              </a:spcBef>
              <a:spcAft>
                <a:spcPts val="0"/>
              </a:spcAft>
              <a:buNone/>
            </a:pPr>
            <a:r>
              <a:t/>
            </a:r>
            <a:endParaRPr sz="1800">
              <a:solidFill>
                <a:schemeClr val="dk1"/>
              </a:solidFill>
              <a:highlight>
                <a:schemeClr val="accent1"/>
              </a:highlight>
              <a:latin typeface="Verdana"/>
              <a:ea typeface="Verdana"/>
              <a:cs typeface="Verdana"/>
              <a:sym typeface="Verdana"/>
            </a:endParaRPr>
          </a:p>
          <a:p>
            <a:pPr indent="0" lvl="0" marL="0" rtl="0" algn="l">
              <a:lnSpc>
                <a:spcPct val="115000"/>
              </a:lnSpc>
              <a:spcBef>
                <a:spcPts val="0"/>
              </a:spcBef>
              <a:spcAft>
                <a:spcPts val="0"/>
              </a:spcAft>
              <a:buNone/>
            </a:pPr>
            <a:r>
              <a:rPr lang="en-US" sz="1800">
                <a:solidFill>
                  <a:schemeClr val="dk1"/>
                </a:solidFill>
                <a:highlight>
                  <a:schemeClr val="accent1"/>
                </a:highlight>
                <a:latin typeface="Verdana"/>
                <a:ea typeface="Verdana"/>
                <a:cs typeface="Verdana"/>
                <a:sym typeface="Verdana"/>
              </a:rPr>
              <a:t>38% EXIT survey response rate!</a:t>
            </a:r>
            <a:endParaRPr sz="1800">
              <a:solidFill>
                <a:schemeClr val="dk1"/>
              </a:solidFill>
              <a:highlight>
                <a:schemeClr val="accent1"/>
              </a:highlight>
              <a:latin typeface="Verdana"/>
              <a:ea typeface="Verdana"/>
              <a:cs typeface="Verdana"/>
              <a:sym typeface="Verdana"/>
            </a:endParaRPr>
          </a:p>
          <a:p>
            <a:pPr indent="0" lvl="0" marL="0" rtl="0" algn="l">
              <a:lnSpc>
                <a:spcPct val="115000"/>
              </a:lnSpc>
              <a:spcBef>
                <a:spcPts val="0"/>
              </a:spcBef>
              <a:spcAft>
                <a:spcPts val="0"/>
              </a:spcAft>
              <a:buNone/>
            </a:pPr>
            <a:r>
              <a:t/>
            </a:r>
            <a:endParaRPr sz="1800">
              <a:solidFill>
                <a:schemeClr val="dk1"/>
              </a:solidFill>
              <a:highlight>
                <a:schemeClr val="accent1"/>
              </a:highlight>
              <a:latin typeface="Verdana"/>
              <a:ea typeface="Verdana"/>
              <a:cs typeface="Verdana"/>
              <a:sym typeface="Verdana"/>
            </a:endParaRPr>
          </a:p>
          <a:p>
            <a:pPr indent="0" lvl="0" marL="0" rtl="0" algn="l">
              <a:lnSpc>
                <a:spcPct val="115000"/>
              </a:lnSpc>
              <a:spcBef>
                <a:spcPts val="0"/>
              </a:spcBef>
              <a:spcAft>
                <a:spcPts val="0"/>
              </a:spcAft>
              <a:buNone/>
            </a:pPr>
            <a:r>
              <a:rPr lang="en-US" sz="1800">
                <a:solidFill>
                  <a:schemeClr val="dk1"/>
                </a:solidFill>
                <a:highlight>
                  <a:schemeClr val="accent1"/>
                </a:highlight>
                <a:latin typeface="Verdana"/>
                <a:ea typeface="Verdana"/>
                <a:cs typeface="Verdana"/>
                <a:sym typeface="Verdana"/>
              </a:rPr>
              <a:t>(We are still Counting!)</a:t>
            </a:r>
            <a:endParaRPr sz="1800">
              <a:solidFill>
                <a:schemeClr val="dk1"/>
              </a:solidFill>
              <a:highlight>
                <a:schemeClr val="accent1"/>
              </a:highlight>
              <a:latin typeface="Verdana"/>
              <a:ea typeface="Verdana"/>
              <a:cs typeface="Verdana"/>
              <a:sym typeface="Verdana"/>
            </a:endParaRPr>
          </a:p>
          <a:p>
            <a:pPr indent="0" lvl="0" marL="0" marR="0" rtl="0" algn="l">
              <a:lnSpc>
                <a:spcPct val="115000"/>
              </a:lnSpc>
              <a:spcBef>
                <a:spcPts val="0"/>
              </a:spcBef>
              <a:spcAft>
                <a:spcPts val="0"/>
              </a:spcAft>
              <a:buClr>
                <a:srgbClr val="000000"/>
              </a:buClr>
              <a:buSzPts val="1800"/>
              <a:buFont typeface="Arial"/>
              <a:buNone/>
            </a:pPr>
            <a:r>
              <a:t/>
            </a:r>
            <a:endParaRPr sz="1800">
              <a:solidFill>
                <a:schemeClr val="dk1"/>
              </a:solidFill>
              <a:highlight>
                <a:schemeClr val="accent1"/>
              </a:highlight>
              <a:latin typeface="Verdana"/>
              <a:ea typeface="Verdana"/>
              <a:cs typeface="Verdana"/>
              <a:sym typeface="Verdana"/>
            </a:endParaRPr>
          </a:p>
          <a:p>
            <a:pPr indent="0" lvl="0" marL="0" marR="0" rtl="0" algn="l">
              <a:lnSpc>
                <a:spcPct val="115000"/>
              </a:lnSpc>
              <a:spcBef>
                <a:spcPts val="0"/>
              </a:spcBef>
              <a:spcAft>
                <a:spcPts val="0"/>
              </a:spcAft>
              <a:buClr>
                <a:srgbClr val="000000"/>
              </a:buClr>
              <a:buSzPts val="1800"/>
              <a:buFont typeface="Arial"/>
              <a:buNone/>
            </a:pPr>
            <a:r>
              <a:t/>
            </a:r>
            <a:endParaRPr b="1" i="0" sz="1800" u="none" cap="none" strike="noStrike">
              <a:solidFill>
                <a:schemeClr val="dk1"/>
              </a:solidFill>
              <a:highlight>
                <a:schemeClr val="lt1"/>
              </a:highlight>
              <a:latin typeface="Verdana"/>
              <a:ea typeface="Verdana"/>
              <a:cs typeface="Verdana"/>
              <a:sym typeface="Verdana"/>
            </a:endParaRPr>
          </a:p>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chemeClr val="dk1"/>
              </a:solidFill>
              <a:highlight>
                <a:srgbClr val="EDEBE9"/>
              </a:highlight>
              <a:latin typeface="Arial"/>
              <a:ea typeface="Arial"/>
              <a:cs typeface="Arial"/>
              <a:sym typeface="Arial"/>
            </a:endParaRPr>
          </a:p>
        </p:txBody>
      </p:sp>
      <p:pic>
        <p:nvPicPr>
          <p:cNvPr id="516" name="Google Shape;516;g31a0cdd660a_18_0"/>
          <p:cNvPicPr preferRelativeResize="0"/>
          <p:nvPr/>
        </p:nvPicPr>
        <p:blipFill>
          <a:blip r:embed="rId3">
            <a:alphaModFix/>
          </a:blip>
          <a:stretch>
            <a:fillRect/>
          </a:stretch>
        </p:blipFill>
        <p:spPr>
          <a:xfrm>
            <a:off x="6388525" y="1653175"/>
            <a:ext cx="5441700" cy="4285202"/>
          </a:xfrm>
          <a:prstGeom prst="rect">
            <a:avLst/>
          </a:prstGeom>
          <a:noFill/>
          <a:ln cap="flat" cmpd="sng" w="38100">
            <a:solidFill>
              <a:schemeClr val="accent2"/>
            </a:solidFill>
            <a:prstDash val="solid"/>
            <a:round/>
            <a:headEnd len="sm" w="sm" type="none"/>
            <a:tailEnd len="sm" w="sm" type="none"/>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g31a0cdd660a_18_14"/>
          <p:cNvSpPr txBox="1"/>
          <p:nvPr/>
        </p:nvSpPr>
        <p:spPr>
          <a:xfrm>
            <a:off x="903225" y="1721300"/>
            <a:ext cx="6133200" cy="6651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800"/>
              <a:buFont typeface="Arial"/>
              <a:buNone/>
            </a:pPr>
            <a:r>
              <a:t/>
            </a:r>
            <a:endParaRPr b="1" i="0" sz="1800" u="none" cap="none" strike="noStrike">
              <a:solidFill>
                <a:srgbClr val="000000"/>
              </a:solidFill>
              <a:latin typeface="Verdana"/>
              <a:ea typeface="Verdana"/>
              <a:cs typeface="Verdana"/>
              <a:sym typeface="Verdana"/>
            </a:endParaRPr>
          </a:p>
          <a:p>
            <a:pPr indent="0" lvl="0" marL="0" marR="0" rtl="0" algn="l">
              <a:lnSpc>
                <a:spcPct val="140000"/>
              </a:lnSpc>
              <a:spcBef>
                <a:spcPts val="0"/>
              </a:spcBef>
              <a:spcAft>
                <a:spcPts val="0"/>
              </a:spcAft>
              <a:buClr>
                <a:srgbClr val="000000"/>
              </a:buClr>
              <a:buSzPts val="1800"/>
              <a:buFont typeface="Arial"/>
              <a:buNone/>
            </a:pPr>
            <a:r>
              <a:t/>
            </a:r>
            <a:endParaRPr b="0" i="0" sz="1800" u="none" cap="none" strike="noStrike">
              <a:solidFill>
                <a:srgbClr val="000000"/>
              </a:solidFill>
              <a:latin typeface="Verdana"/>
              <a:ea typeface="Verdana"/>
              <a:cs typeface="Verdana"/>
              <a:sym typeface="Verdana"/>
            </a:endParaRPr>
          </a:p>
        </p:txBody>
      </p:sp>
      <p:sp>
        <p:nvSpPr>
          <p:cNvPr id="523" name="Google Shape;523;g31a0cdd660a_18_14"/>
          <p:cNvSpPr txBox="1"/>
          <p:nvPr/>
        </p:nvSpPr>
        <p:spPr>
          <a:xfrm>
            <a:off x="903224" y="986338"/>
            <a:ext cx="6541200" cy="1049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3100"/>
              <a:buFont typeface="Arial"/>
              <a:buNone/>
            </a:pPr>
            <a:r>
              <a:rPr b="1" lang="en-US" sz="3100">
                <a:latin typeface="Verdana"/>
                <a:ea typeface="Verdana"/>
                <a:cs typeface="Verdana"/>
                <a:sym typeface="Verdana"/>
              </a:rPr>
              <a:t>What we’ve heard from partners </a:t>
            </a:r>
            <a:endParaRPr b="0" i="0" sz="3100" u="none" cap="none" strike="noStrike">
              <a:solidFill>
                <a:srgbClr val="000000"/>
              </a:solidFill>
              <a:latin typeface="Verdana"/>
              <a:ea typeface="Verdana"/>
              <a:cs typeface="Verdana"/>
              <a:sym typeface="Verdana"/>
            </a:endParaRPr>
          </a:p>
        </p:txBody>
      </p:sp>
      <p:sp>
        <p:nvSpPr>
          <p:cNvPr id="524" name="Google Shape;524;g31a0cdd660a_18_14"/>
          <p:cNvSpPr txBox="1"/>
          <p:nvPr/>
        </p:nvSpPr>
        <p:spPr>
          <a:xfrm>
            <a:off x="12724100" y="490625"/>
            <a:ext cx="6143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1"/>
              </a:solidFill>
              <a:latin typeface="Verdana"/>
              <a:ea typeface="Verdana"/>
              <a:cs typeface="Verdana"/>
              <a:sym typeface="Verdana"/>
            </a:endParaRPr>
          </a:p>
        </p:txBody>
      </p:sp>
      <p:sp>
        <p:nvSpPr>
          <p:cNvPr id="525" name="Google Shape;525;g31a0cdd660a_18_14"/>
          <p:cNvSpPr/>
          <p:nvPr/>
        </p:nvSpPr>
        <p:spPr>
          <a:xfrm>
            <a:off x="6239400" y="245300"/>
            <a:ext cx="4924200" cy="2749800"/>
          </a:xfrm>
          <a:prstGeom prst="wedgeEllipseCallout">
            <a:avLst>
              <a:gd fmla="val -55811" name="adj1"/>
              <a:gd fmla="val 48696" name="adj2"/>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900">
                <a:solidFill>
                  <a:srgbClr val="1D1F25"/>
                </a:solidFill>
                <a:latin typeface="Roboto"/>
                <a:ea typeface="Roboto"/>
                <a:cs typeface="Roboto"/>
                <a:sym typeface="Roboto"/>
              </a:rPr>
              <a:t>“We really enjoy being a part of citywide participatory budgeting, and especially the engaging conversations we get to have with participants - it's inspiring!”</a:t>
            </a:r>
            <a:endParaRPr sz="2300">
              <a:latin typeface="Verdana"/>
              <a:ea typeface="Verdana"/>
              <a:cs typeface="Verdana"/>
              <a:sym typeface="Verdana"/>
            </a:endParaRPr>
          </a:p>
        </p:txBody>
      </p:sp>
      <p:sp>
        <p:nvSpPr>
          <p:cNvPr id="526" name="Google Shape;526;g31a0cdd660a_18_14"/>
          <p:cNvSpPr/>
          <p:nvPr/>
        </p:nvSpPr>
        <p:spPr>
          <a:xfrm>
            <a:off x="6218050" y="3241175"/>
            <a:ext cx="4924200" cy="1462500"/>
          </a:xfrm>
          <a:prstGeom prst="wedgeRoundRectCallout">
            <a:avLst>
              <a:gd fmla="val -54785" name="adj1"/>
              <a:gd fmla="val 92206" name="adj2"/>
              <a:gd fmla="val 0" name="adj3"/>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a:solidFill>
                  <a:srgbClr val="1D1F25"/>
                </a:solidFill>
                <a:latin typeface="Roboto"/>
                <a:ea typeface="Roboto"/>
                <a:cs typeface="Roboto"/>
                <a:sym typeface="Roboto"/>
              </a:rPr>
              <a:t>“This experience has also strengthened our relationship to the community because of our CONSISTENCY engaging the community through the PB process from year to year.” </a:t>
            </a:r>
            <a:endParaRPr sz="2200">
              <a:latin typeface="Verdana"/>
              <a:ea typeface="Verdana"/>
              <a:cs typeface="Verdana"/>
              <a:sym typeface="Verdana"/>
            </a:endParaRPr>
          </a:p>
        </p:txBody>
      </p:sp>
      <p:sp>
        <p:nvSpPr>
          <p:cNvPr id="527" name="Google Shape;527;g31a0cdd660a_18_14"/>
          <p:cNvSpPr/>
          <p:nvPr/>
        </p:nvSpPr>
        <p:spPr>
          <a:xfrm>
            <a:off x="7391275" y="4991525"/>
            <a:ext cx="3653100" cy="1219800"/>
          </a:xfrm>
          <a:prstGeom prst="wedgeEllipseCallout">
            <a:avLst>
              <a:gd fmla="val -94203" name="adj1"/>
              <a:gd fmla="val 45502" name="adj2"/>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900">
                <a:solidFill>
                  <a:srgbClr val="1D1F25"/>
                </a:solidFill>
                <a:latin typeface="Roboto"/>
                <a:ea typeface="Roboto"/>
                <a:cs typeface="Roboto"/>
                <a:sym typeface="Roboto"/>
              </a:rPr>
              <a:t>“It was wonderful and improves every year.”</a:t>
            </a:r>
            <a:endParaRPr sz="2300">
              <a:latin typeface="Verdana"/>
              <a:ea typeface="Verdana"/>
              <a:cs typeface="Verdana"/>
              <a:sym typeface="Verdana"/>
            </a:endParaRPr>
          </a:p>
        </p:txBody>
      </p:sp>
      <p:pic>
        <p:nvPicPr>
          <p:cNvPr id="528" name="Google Shape;528;g31a0cdd660a_18_14"/>
          <p:cNvPicPr preferRelativeResize="0"/>
          <p:nvPr/>
        </p:nvPicPr>
        <p:blipFill>
          <a:blip r:embed="rId3">
            <a:alphaModFix/>
          </a:blip>
          <a:stretch>
            <a:fillRect/>
          </a:stretch>
        </p:blipFill>
        <p:spPr>
          <a:xfrm>
            <a:off x="903225" y="2213725"/>
            <a:ext cx="4182388" cy="4166801"/>
          </a:xfrm>
          <a:prstGeom prst="rect">
            <a:avLst/>
          </a:prstGeom>
          <a:noFill/>
          <a:ln cap="flat" cmpd="sng" w="38100">
            <a:solidFill>
              <a:schemeClr val="accent2"/>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g2a057c19e2e_0_27"/>
          <p:cNvSpPr txBox="1"/>
          <p:nvPr>
            <p:ph type="title"/>
          </p:nvPr>
        </p:nvSpPr>
        <p:spPr>
          <a:xfrm>
            <a:off x="838200" y="2368286"/>
            <a:ext cx="10515600" cy="21213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500"/>
              </a:spcAft>
              <a:buSzPts val="7200"/>
              <a:buNone/>
            </a:pPr>
            <a:r>
              <a:rPr lang="en-US"/>
              <a:t>Approval of Meeting Minutes</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g31a20b6e3fe_8_7"/>
          <p:cNvSpPr txBox="1"/>
          <p:nvPr>
            <p:ph idx="2" type="body"/>
          </p:nvPr>
        </p:nvSpPr>
        <p:spPr>
          <a:xfrm>
            <a:off x="661825" y="151250"/>
            <a:ext cx="9162900" cy="10938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a:t>Comparing Cycles 1-3</a:t>
            </a:r>
            <a:endParaRPr/>
          </a:p>
        </p:txBody>
      </p:sp>
      <p:graphicFrame>
        <p:nvGraphicFramePr>
          <p:cNvPr id="535" name="Google Shape;535;g31a20b6e3fe_8_7"/>
          <p:cNvGraphicFramePr/>
          <p:nvPr/>
        </p:nvGraphicFramePr>
        <p:xfrm>
          <a:off x="411288" y="1338300"/>
          <a:ext cx="3000000" cy="3000000"/>
        </p:xfrm>
        <a:graphic>
          <a:graphicData uri="http://schemas.openxmlformats.org/drawingml/2006/table">
            <a:tbl>
              <a:tblPr>
                <a:noFill/>
                <a:tableStyleId>{B5D140C1-AB95-4A7B-BE3B-ACB7314FE3A4}</a:tableStyleId>
              </a:tblPr>
              <a:tblGrid>
                <a:gridCol w="1529150"/>
                <a:gridCol w="2824675"/>
                <a:gridCol w="2742100"/>
                <a:gridCol w="2688075"/>
                <a:gridCol w="1585425"/>
              </a:tblGrid>
              <a:tr h="666950">
                <a:tc>
                  <a:txBody>
                    <a:bodyPr/>
                    <a:lstStyle/>
                    <a:p>
                      <a:pPr indent="0" lvl="0" marL="0" rtl="0" algn="l">
                        <a:spcBef>
                          <a:spcPts val="0"/>
                        </a:spcBef>
                        <a:spcAft>
                          <a:spcPts val="0"/>
                        </a:spcAft>
                        <a:buNone/>
                      </a:pPr>
                      <a:r>
                        <a:t/>
                      </a:r>
                      <a:endParaRPr sz="1600">
                        <a:latin typeface="Verdana"/>
                        <a:ea typeface="Verdana"/>
                        <a:cs typeface="Verdana"/>
                        <a:sym typeface="Verdana"/>
                      </a:endParaRPr>
                    </a:p>
                  </a:txBody>
                  <a:tcPr marT="91425" marB="91425" marR="91425" marL="91425"/>
                </a:tc>
                <a:tc>
                  <a:txBody>
                    <a:bodyPr/>
                    <a:lstStyle/>
                    <a:p>
                      <a:pPr indent="0" lvl="0" marL="0" rtl="0" algn="l">
                        <a:spcBef>
                          <a:spcPts val="0"/>
                        </a:spcBef>
                        <a:spcAft>
                          <a:spcPts val="0"/>
                        </a:spcAft>
                        <a:buNone/>
                      </a:pPr>
                      <a:r>
                        <a:rPr b="1" lang="en-US" sz="1600">
                          <a:solidFill>
                            <a:srgbClr val="F3F3F3"/>
                          </a:solidFill>
                          <a:latin typeface="Verdana"/>
                          <a:ea typeface="Verdana"/>
                          <a:cs typeface="Verdana"/>
                          <a:sym typeface="Verdana"/>
                        </a:rPr>
                        <a:t>Cycle 1</a:t>
                      </a:r>
                      <a:endParaRPr b="1" sz="1600">
                        <a:solidFill>
                          <a:srgbClr val="F3F3F3"/>
                        </a:solidFill>
                        <a:latin typeface="Verdana"/>
                        <a:ea typeface="Verdana"/>
                        <a:cs typeface="Verdana"/>
                        <a:sym typeface="Verdana"/>
                      </a:endParaRPr>
                    </a:p>
                  </a:txBody>
                  <a:tcPr marT="91425" marB="91425" marR="91425" marL="91425">
                    <a:solidFill>
                      <a:srgbClr val="335801"/>
                    </a:solidFill>
                  </a:tcPr>
                </a:tc>
                <a:tc>
                  <a:txBody>
                    <a:bodyPr/>
                    <a:lstStyle/>
                    <a:p>
                      <a:pPr indent="0" lvl="0" marL="0" rtl="0" algn="l">
                        <a:spcBef>
                          <a:spcPts val="0"/>
                        </a:spcBef>
                        <a:spcAft>
                          <a:spcPts val="0"/>
                        </a:spcAft>
                        <a:buNone/>
                      </a:pPr>
                      <a:r>
                        <a:rPr b="1" lang="en-US" sz="1600">
                          <a:solidFill>
                            <a:srgbClr val="F3F3F3"/>
                          </a:solidFill>
                          <a:latin typeface="Verdana"/>
                          <a:ea typeface="Verdana"/>
                          <a:cs typeface="Verdana"/>
                          <a:sym typeface="Verdana"/>
                        </a:rPr>
                        <a:t>Cycle 2</a:t>
                      </a:r>
                      <a:endParaRPr b="1" sz="1600">
                        <a:solidFill>
                          <a:srgbClr val="F3F3F3"/>
                        </a:solidFill>
                        <a:latin typeface="Verdana"/>
                        <a:ea typeface="Verdana"/>
                        <a:cs typeface="Verdana"/>
                        <a:sym typeface="Verdana"/>
                      </a:endParaRPr>
                    </a:p>
                  </a:txBody>
                  <a:tcPr marT="91425" marB="91425" marR="91425" marL="91425">
                    <a:solidFill>
                      <a:srgbClr val="A7DB91"/>
                    </a:solidFill>
                  </a:tcPr>
                </a:tc>
                <a:tc>
                  <a:txBody>
                    <a:bodyPr/>
                    <a:lstStyle/>
                    <a:p>
                      <a:pPr indent="0" lvl="0" marL="0" rtl="0" algn="l">
                        <a:spcBef>
                          <a:spcPts val="0"/>
                        </a:spcBef>
                        <a:spcAft>
                          <a:spcPts val="0"/>
                        </a:spcAft>
                        <a:buNone/>
                      </a:pPr>
                      <a:r>
                        <a:rPr b="1" lang="en-US" sz="1600">
                          <a:solidFill>
                            <a:srgbClr val="F3F3F3"/>
                          </a:solidFill>
                          <a:latin typeface="Verdana"/>
                          <a:ea typeface="Verdana"/>
                          <a:cs typeface="Verdana"/>
                          <a:sym typeface="Verdana"/>
                        </a:rPr>
                        <a:t>Cycle 3</a:t>
                      </a:r>
                      <a:endParaRPr b="1" sz="1600">
                        <a:solidFill>
                          <a:srgbClr val="F3F3F3"/>
                        </a:solidFill>
                        <a:latin typeface="Verdana"/>
                        <a:ea typeface="Verdana"/>
                        <a:cs typeface="Verdana"/>
                        <a:sym typeface="Verdana"/>
                      </a:endParaRPr>
                    </a:p>
                  </a:txBody>
                  <a:tcPr marT="91425" marB="91425" marR="91425" marL="91425">
                    <a:solidFill>
                      <a:srgbClr val="81C738"/>
                    </a:solidFill>
                  </a:tcPr>
                </a:tc>
                <a:tc>
                  <a:txBody>
                    <a:bodyPr/>
                    <a:lstStyle/>
                    <a:p>
                      <a:pPr indent="0" lvl="0" marL="0" rtl="0" algn="l">
                        <a:spcBef>
                          <a:spcPts val="0"/>
                        </a:spcBef>
                        <a:spcAft>
                          <a:spcPts val="0"/>
                        </a:spcAft>
                        <a:buNone/>
                      </a:pPr>
                      <a:r>
                        <a:rPr b="1" lang="en-US" sz="1600">
                          <a:solidFill>
                            <a:srgbClr val="F3F3F3"/>
                          </a:solidFill>
                          <a:latin typeface="Verdana"/>
                          <a:ea typeface="Verdana"/>
                          <a:cs typeface="Verdana"/>
                          <a:sym typeface="Verdana"/>
                        </a:rPr>
                        <a:t>% Change from year 2</a:t>
                      </a:r>
                      <a:endParaRPr b="1" sz="1600">
                        <a:solidFill>
                          <a:srgbClr val="F3F3F3"/>
                        </a:solidFill>
                        <a:latin typeface="Verdana"/>
                        <a:ea typeface="Verdana"/>
                        <a:cs typeface="Verdana"/>
                        <a:sym typeface="Verdana"/>
                      </a:endParaRPr>
                    </a:p>
                  </a:txBody>
                  <a:tcPr marT="91425" marB="91425" marR="91425" marL="91425">
                    <a:solidFill>
                      <a:schemeClr val="accent3"/>
                    </a:solidFill>
                  </a:tcPr>
                </a:tc>
              </a:tr>
              <a:tr h="661975">
                <a:tc>
                  <a:txBody>
                    <a:bodyPr/>
                    <a:lstStyle/>
                    <a:p>
                      <a:pPr indent="0" lvl="0" marL="0" rtl="0" algn="l">
                        <a:spcBef>
                          <a:spcPts val="0"/>
                        </a:spcBef>
                        <a:spcAft>
                          <a:spcPts val="0"/>
                        </a:spcAft>
                        <a:buNone/>
                      </a:pPr>
                      <a:r>
                        <a:rPr b="1" lang="en-US" sz="1600">
                          <a:latin typeface="Verdana"/>
                          <a:ea typeface="Verdana"/>
                          <a:cs typeface="Verdana"/>
                          <a:sym typeface="Verdana"/>
                        </a:rPr>
                        <a:t>Date</a:t>
                      </a:r>
                      <a:endParaRPr b="1" sz="1600">
                        <a:latin typeface="Verdana"/>
                        <a:ea typeface="Verdana"/>
                        <a:cs typeface="Verdana"/>
                        <a:sym typeface="Verdana"/>
                      </a:endParaRPr>
                    </a:p>
                  </a:txBody>
                  <a:tcPr marT="91425" marB="91425" marR="91425" marL="91425">
                    <a:solidFill>
                      <a:srgbClr val="C2C2C2"/>
                    </a:solidFill>
                  </a:tcPr>
                </a:tc>
                <a:tc>
                  <a:txBody>
                    <a:bodyPr/>
                    <a:lstStyle/>
                    <a:p>
                      <a:pPr indent="0" lvl="0" marL="0" rtl="0" algn="l">
                        <a:spcBef>
                          <a:spcPts val="0"/>
                        </a:spcBef>
                        <a:spcAft>
                          <a:spcPts val="0"/>
                        </a:spcAft>
                        <a:buNone/>
                      </a:pPr>
                      <a:r>
                        <a:rPr lang="en-US" sz="1600">
                          <a:latin typeface="Verdana"/>
                          <a:ea typeface="Verdana"/>
                          <a:cs typeface="Verdana"/>
                          <a:sym typeface="Verdana"/>
                        </a:rPr>
                        <a:t>09/12-11/19 [8.5 weeks]</a:t>
                      </a:r>
                      <a:endParaRPr sz="1600">
                        <a:latin typeface="Verdana"/>
                        <a:ea typeface="Verdana"/>
                        <a:cs typeface="Verdana"/>
                        <a:sym typeface="Verdana"/>
                      </a:endParaRPr>
                    </a:p>
                  </a:txBody>
                  <a:tcPr marT="91425" marB="91425" marR="91425" marL="91425"/>
                </a:tc>
                <a:tc>
                  <a:txBody>
                    <a:bodyPr/>
                    <a:lstStyle/>
                    <a:p>
                      <a:pPr indent="0" lvl="0" marL="0" rtl="0" algn="l">
                        <a:spcBef>
                          <a:spcPts val="0"/>
                        </a:spcBef>
                        <a:spcAft>
                          <a:spcPts val="0"/>
                        </a:spcAft>
                        <a:buNone/>
                      </a:pPr>
                      <a:r>
                        <a:rPr lang="en-US" sz="1600">
                          <a:latin typeface="Verdana"/>
                          <a:ea typeface="Verdana"/>
                          <a:cs typeface="Verdana"/>
                          <a:sym typeface="Verdana"/>
                        </a:rPr>
                        <a:t>10/10-11/19 [6 weeks]</a:t>
                      </a:r>
                      <a:endParaRPr sz="1600">
                        <a:latin typeface="Verdana"/>
                        <a:ea typeface="Verdana"/>
                        <a:cs typeface="Verdana"/>
                        <a:sym typeface="Verdana"/>
                      </a:endParaRPr>
                    </a:p>
                  </a:txBody>
                  <a:tcPr marT="91425" marB="91425" marR="91425" marL="91425"/>
                </a:tc>
                <a:tc>
                  <a:txBody>
                    <a:bodyPr/>
                    <a:lstStyle/>
                    <a:p>
                      <a:pPr indent="0" lvl="0" marL="0" rtl="0" algn="l">
                        <a:spcBef>
                          <a:spcPts val="0"/>
                        </a:spcBef>
                        <a:spcAft>
                          <a:spcPts val="0"/>
                        </a:spcAft>
                        <a:buNone/>
                      </a:pPr>
                      <a:r>
                        <a:rPr lang="en-US" sz="1600">
                          <a:latin typeface="Verdana"/>
                          <a:ea typeface="Verdana"/>
                          <a:cs typeface="Verdana"/>
                          <a:sym typeface="Verdana"/>
                        </a:rPr>
                        <a:t>10/11-11/24 [6.5 weeks]</a:t>
                      </a:r>
                      <a:endParaRPr sz="1600">
                        <a:latin typeface="Verdana"/>
                        <a:ea typeface="Verdana"/>
                        <a:cs typeface="Verdana"/>
                        <a:sym typeface="Verdana"/>
                      </a:endParaRPr>
                    </a:p>
                  </a:txBody>
                  <a:tcPr marT="91425" marB="91425" marR="91425" marL="91425"/>
                </a:tc>
                <a:tc>
                  <a:txBody>
                    <a:bodyPr/>
                    <a:lstStyle/>
                    <a:p>
                      <a:pPr indent="0" lvl="0" marL="0" rtl="0" algn="l">
                        <a:spcBef>
                          <a:spcPts val="0"/>
                        </a:spcBef>
                        <a:spcAft>
                          <a:spcPts val="0"/>
                        </a:spcAft>
                        <a:buNone/>
                      </a:pPr>
                      <a:r>
                        <a:rPr lang="en-US" sz="1600">
                          <a:latin typeface="Verdana"/>
                          <a:ea typeface="Verdana"/>
                          <a:cs typeface="Verdana"/>
                          <a:sym typeface="Verdana"/>
                        </a:rPr>
                        <a:t>-</a:t>
                      </a:r>
                      <a:endParaRPr sz="1600">
                        <a:latin typeface="Verdana"/>
                        <a:ea typeface="Verdana"/>
                        <a:cs typeface="Verdana"/>
                        <a:sym typeface="Verdana"/>
                      </a:endParaRPr>
                    </a:p>
                  </a:txBody>
                  <a:tcPr marT="91425" marB="91425" marR="91425" marL="91425"/>
                </a:tc>
              </a:tr>
              <a:tr h="661975">
                <a:tc>
                  <a:txBody>
                    <a:bodyPr/>
                    <a:lstStyle/>
                    <a:p>
                      <a:pPr indent="0" lvl="0" marL="0" rtl="0" algn="l">
                        <a:spcBef>
                          <a:spcPts val="0"/>
                        </a:spcBef>
                        <a:spcAft>
                          <a:spcPts val="0"/>
                        </a:spcAft>
                        <a:buNone/>
                      </a:pPr>
                      <a:r>
                        <a:rPr b="1" lang="en-US" sz="1600">
                          <a:latin typeface="Verdana"/>
                          <a:ea typeface="Verdana"/>
                          <a:cs typeface="Verdana"/>
                          <a:sym typeface="Verdana"/>
                        </a:rPr>
                        <a:t>Partners</a:t>
                      </a:r>
                      <a:endParaRPr b="1" sz="1600">
                        <a:latin typeface="Verdana"/>
                        <a:ea typeface="Verdana"/>
                        <a:cs typeface="Verdana"/>
                        <a:sym typeface="Verdana"/>
                      </a:endParaRPr>
                    </a:p>
                  </a:txBody>
                  <a:tcPr marT="91425" marB="91425" marR="91425" marL="91425">
                    <a:solidFill>
                      <a:srgbClr val="C2C2C2"/>
                    </a:solidFill>
                  </a:tcPr>
                </a:tc>
                <a:tc>
                  <a:txBody>
                    <a:bodyPr/>
                    <a:lstStyle/>
                    <a:p>
                      <a:pPr indent="0" lvl="0" marL="0" rtl="0" algn="l">
                        <a:spcBef>
                          <a:spcPts val="0"/>
                        </a:spcBef>
                        <a:spcAft>
                          <a:spcPts val="0"/>
                        </a:spcAft>
                        <a:buNone/>
                      </a:pPr>
                      <a:r>
                        <a:rPr lang="en-US" sz="1600">
                          <a:latin typeface="Verdana"/>
                          <a:ea typeface="Verdana"/>
                          <a:cs typeface="Verdana"/>
                          <a:sym typeface="Verdana"/>
                        </a:rPr>
                        <a:t>82 (50 PB, 32 TRIE)</a:t>
                      </a:r>
                      <a:endParaRPr sz="1600">
                        <a:latin typeface="Verdana"/>
                        <a:ea typeface="Verdana"/>
                        <a:cs typeface="Verdana"/>
                        <a:sym typeface="Verdana"/>
                      </a:endParaRPr>
                    </a:p>
                  </a:txBody>
                  <a:tcPr marT="91425" marB="91425" marR="91425" marL="91425"/>
                </a:tc>
                <a:tc>
                  <a:txBody>
                    <a:bodyPr/>
                    <a:lstStyle/>
                    <a:p>
                      <a:pPr indent="0" lvl="0" marL="0" rtl="0" algn="l">
                        <a:spcBef>
                          <a:spcPts val="0"/>
                        </a:spcBef>
                        <a:spcAft>
                          <a:spcPts val="0"/>
                        </a:spcAft>
                        <a:buNone/>
                      </a:pPr>
                      <a:r>
                        <a:rPr lang="en-US" sz="1600">
                          <a:latin typeface="Verdana"/>
                          <a:ea typeface="Verdana"/>
                          <a:cs typeface="Verdana"/>
                          <a:sym typeface="Verdana"/>
                        </a:rPr>
                        <a:t>100 (70 PB, 30 TRIE)</a:t>
                      </a:r>
                      <a:endParaRPr sz="1600">
                        <a:latin typeface="Verdana"/>
                        <a:ea typeface="Verdana"/>
                        <a:cs typeface="Verdana"/>
                        <a:sym typeface="Verdana"/>
                      </a:endParaRPr>
                    </a:p>
                  </a:txBody>
                  <a:tcPr marT="91425" marB="91425" marR="91425" marL="91425"/>
                </a:tc>
                <a:tc>
                  <a:txBody>
                    <a:bodyPr/>
                    <a:lstStyle/>
                    <a:p>
                      <a:pPr indent="0" lvl="0" marL="0" rtl="0" algn="l">
                        <a:spcBef>
                          <a:spcPts val="0"/>
                        </a:spcBef>
                        <a:spcAft>
                          <a:spcPts val="0"/>
                        </a:spcAft>
                        <a:buNone/>
                      </a:pPr>
                      <a:r>
                        <a:rPr lang="en-US" sz="1600">
                          <a:latin typeface="Verdana"/>
                          <a:ea typeface="Verdana"/>
                          <a:cs typeface="Verdana"/>
                          <a:sym typeface="Verdana"/>
                        </a:rPr>
                        <a:t>170 (46 PB, 28 TRIE, 98 Tier 4)</a:t>
                      </a:r>
                      <a:endParaRPr sz="1600">
                        <a:latin typeface="Verdana"/>
                        <a:ea typeface="Verdana"/>
                        <a:cs typeface="Verdana"/>
                        <a:sym typeface="Verdana"/>
                      </a:endParaRPr>
                    </a:p>
                  </a:txBody>
                  <a:tcPr marT="91425" marB="91425" marR="91425" marL="91425"/>
                </a:tc>
                <a:tc>
                  <a:txBody>
                    <a:bodyPr/>
                    <a:lstStyle/>
                    <a:p>
                      <a:pPr indent="0" lvl="0" marL="0" rtl="0" algn="l">
                        <a:spcBef>
                          <a:spcPts val="0"/>
                        </a:spcBef>
                        <a:spcAft>
                          <a:spcPts val="0"/>
                        </a:spcAft>
                        <a:buNone/>
                      </a:pPr>
                      <a:r>
                        <a:rPr b="1" lang="en-US" sz="1700">
                          <a:solidFill>
                            <a:srgbClr val="00B050"/>
                          </a:solidFill>
                          <a:latin typeface="Verdana"/>
                          <a:ea typeface="Verdana"/>
                          <a:cs typeface="Verdana"/>
                          <a:sym typeface="Verdana"/>
                        </a:rPr>
                        <a:t>70%</a:t>
                      </a:r>
                      <a:endParaRPr b="1" sz="1700">
                        <a:solidFill>
                          <a:srgbClr val="00B050"/>
                        </a:solidFill>
                        <a:latin typeface="Verdana"/>
                        <a:ea typeface="Verdana"/>
                        <a:cs typeface="Verdana"/>
                        <a:sym typeface="Verdana"/>
                      </a:endParaRPr>
                    </a:p>
                  </a:txBody>
                  <a:tcPr marT="91425" marB="91425" marR="91425" marL="91425"/>
                </a:tc>
              </a:tr>
              <a:tr h="661975">
                <a:tc>
                  <a:txBody>
                    <a:bodyPr/>
                    <a:lstStyle/>
                    <a:p>
                      <a:pPr indent="0" lvl="0" marL="0" rtl="0" algn="l">
                        <a:spcBef>
                          <a:spcPts val="0"/>
                        </a:spcBef>
                        <a:spcAft>
                          <a:spcPts val="0"/>
                        </a:spcAft>
                        <a:buNone/>
                      </a:pPr>
                      <a:r>
                        <a:rPr b="1" lang="en-US" sz="1600">
                          <a:latin typeface="Verdana"/>
                          <a:ea typeface="Verdana"/>
                          <a:cs typeface="Verdana"/>
                          <a:sym typeface="Verdana"/>
                        </a:rPr>
                        <a:t>Workshops</a:t>
                      </a:r>
                      <a:endParaRPr b="1" sz="1600">
                        <a:latin typeface="Verdana"/>
                        <a:ea typeface="Verdana"/>
                        <a:cs typeface="Verdana"/>
                        <a:sym typeface="Verdana"/>
                      </a:endParaRPr>
                    </a:p>
                  </a:txBody>
                  <a:tcPr marT="91425" marB="91425" marR="91425" marL="91425">
                    <a:solidFill>
                      <a:srgbClr val="C2C2C2"/>
                    </a:solidFill>
                  </a:tcPr>
                </a:tc>
                <a:tc>
                  <a:txBody>
                    <a:bodyPr/>
                    <a:lstStyle/>
                    <a:p>
                      <a:pPr indent="0" lvl="0" marL="0" rtl="0" algn="l">
                        <a:spcBef>
                          <a:spcPts val="0"/>
                        </a:spcBef>
                        <a:spcAft>
                          <a:spcPts val="0"/>
                        </a:spcAft>
                        <a:buNone/>
                      </a:pPr>
                      <a:r>
                        <a:rPr lang="en-US" sz="1600">
                          <a:latin typeface="Verdana"/>
                          <a:ea typeface="Verdana"/>
                          <a:cs typeface="Verdana"/>
                          <a:sym typeface="Verdana"/>
                        </a:rPr>
                        <a:t>523</a:t>
                      </a:r>
                      <a:endParaRPr sz="1600">
                        <a:latin typeface="Verdana"/>
                        <a:ea typeface="Verdana"/>
                        <a:cs typeface="Verdana"/>
                        <a:sym typeface="Verdana"/>
                      </a:endParaRPr>
                    </a:p>
                  </a:txBody>
                  <a:tcPr marT="91425" marB="91425" marR="91425" marL="91425"/>
                </a:tc>
                <a:tc>
                  <a:txBody>
                    <a:bodyPr/>
                    <a:lstStyle/>
                    <a:p>
                      <a:pPr indent="0" lvl="0" marL="0" rtl="0" algn="l">
                        <a:spcBef>
                          <a:spcPts val="0"/>
                        </a:spcBef>
                        <a:spcAft>
                          <a:spcPts val="0"/>
                        </a:spcAft>
                        <a:buNone/>
                      </a:pPr>
                      <a:r>
                        <a:rPr lang="en-US" sz="1600">
                          <a:latin typeface="Verdana"/>
                          <a:ea typeface="Verdana"/>
                          <a:cs typeface="Verdana"/>
                          <a:sym typeface="Verdana"/>
                        </a:rPr>
                        <a:t>441</a:t>
                      </a:r>
                      <a:endParaRPr sz="1600">
                        <a:latin typeface="Verdana"/>
                        <a:ea typeface="Verdana"/>
                        <a:cs typeface="Verdana"/>
                        <a:sym typeface="Verdana"/>
                      </a:endParaRPr>
                    </a:p>
                  </a:txBody>
                  <a:tcPr marT="91425" marB="91425" marR="91425" marL="91425"/>
                </a:tc>
                <a:tc>
                  <a:txBody>
                    <a:bodyPr/>
                    <a:lstStyle/>
                    <a:p>
                      <a:pPr indent="0" lvl="0" marL="0" rtl="0" algn="l">
                        <a:spcBef>
                          <a:spcPts val="0"/>
                        </a:spcBef>
                        <a:spcAft>
                          <a:spcPts val="0"/>
                        </a:spcAft>
                        <a:buNone/>
                      </a:pPr>
                      <a:r>
                        <a:rPr lang="en-US" sz="1600">
                          <a:latin typeface="Verdana"/>
                          <a:ea typeface="Verdana"/>
                          <a:cs typeface="Verdana"/>
                          <a:sym typeface="Verdana"/>
                        </a:rPr>
                        <a:t>509</a:t>
                      </a:r>
                      <a:endParaRPr sz="1600">
                        <a:latin typeface="Verdana"/>
                        <a:ea typeface="Verdana"/>
                        <a:cs typeface="Verdana"/>
                        <a:sym typeface="Verdana"/>
                      </a:endParaRPr>
                    </a:p>
                  </a:txBody>
                  <a:tcPr marT="91425" marB="91425" marR="91425" marL="91425"/>
                </a:tc>
                <a:tc>
                  <a:txBody>
                    <a:bodyPr/>
                    <a:lstStyle/>
                    <a:p>
                      <a:pPr indent="0" lvl="0" marL="0" rtl="0" algn="l">
                        <a:spcBef>
                          <a:spcPts val="0"/>
                        </a:spcBef>
                        <a:spcAft>
                          <a:spcPts val="0"/>
                        </a:spcAft>
                        <a:buNone/>
                      </a:pPr>
                      <a:r>
                        <a:rPr b="1" lang="en-US" sz="1700">
                          <a:solidFill>
                            <a:srgbClr val="00B050"/>
                          </a:solidFill>
                          <a:latin typeface="Verdana"/>
                          <a:ea typeface="Verdana"/>
                          <a:cs typeface="Verdana"/>
                          <a:sym typeface="Verdana"/>
                        </a:rPr>
                        <a:t>16%</a:t>
                      </a:r>
                      <a:endParaRPr b="1" sz="1700">
                        <a:solidFill>
                          <a:srgbClr val="00B050"/>
                        </a:solidFill>
                        <a:latin typeface="Verdana"/>
                        <a:ea typeface="Verdana"/>
                        <a:cs typeface="Verdana"/>
                        <a:sym typeface="Verdana"/>
                      </a:endParaRPr>
                    </a:p>
                  </a:txBody>
                  <a:tcPr marT="91425" marB="91425" marR="91425" marL="91425"/>
                </a:tc>
              </a:tr>
              <a:tr h="661975">
                <a:tc>
                  <a:txBody>
                    <a:bodyPr/>
                    <a:lstStyle/>
                    <a:p>
                      <a:pPr indent="0" lvl="0" marL="0" rtl="0" algn="l">
                        <a:spcBef>
                          <a:spcPts val="0"/>
                        </a:spcBef>
                        <a:spcAft>
                          <a:spcPts val="0"/>
                        </a:spcAft>
                        <a:buNone/>
                      </a:pPr>
                      <a:r>
                        <a:rPr b="1" lang="en-US" sz="1600">
                          <a:latin typeface="Verdana"/>
                          <a:ea typeface="Verdana"/>
                          <a:cs typeface="Verdana"/>
                          <a:sym typeface="Verdana"/>
                        </a:rPr>
                        <a:t>Participants</a:t>
                      </a:r>
                      <a:endParaRPr b="1" sz="1600">
                        <a:latin typeface="Verdana"/>
                        <a:ea typeface="Verdana"/>
                        <a:cs typeface="Verdana"/>
                        <a:sym typeface="Verdana"/>
                      </a:endParaRPr>
                    </a:p>
                  </a:txBody>
                  <a:tcPr marT="91425" marB="91425" marR="91425" marL="91425">
                    <a:solidFill>
                      <a:srgbClr val="C2C2C2"/>
                    </a:solidFill>
                  </a:tcPr>
                </a:tc>
                <a:tc>
                  <a:txBody>
                    <a:bodyPr/>
                    <a:lstStyle/>
                    <a:p>
                      <a:pPr indent="0" lvl="0" marL="0" rtl="0" algn="l">
                        <a:spcBef>
                          <a:spcPts val="0"/>
                        </a:spcBef>
                        <a:spcAft>
                          <a:spcPts val="0"/>
                        </a:spcAft>
                        <a:buNone/>
                      </a:pPr>
                      <a:r>
                        <a:rPr lang="en-US" sz="1600">
                          <a:latin typeface="Verdana"/>
                          <a:ea typeface="Verdana"/>
                          <a:cs typeface="Verdana"/>
                          <a:sym typeface="Verdana"/>
                        </a:rPr>
                        <a:t>12,344 (avg. 24 per session)</a:t>
                      </a:r>
                      <a:endParaRPr sz="1600">
                        <a:latin typeface="Verdana"/>
                        <a:ea typeface="Verdana"/>
                        <a:cs typeface="Verdana"/>
                        <a:sym typeface="Verdana"/>
                      </a:endParaRPr>
                    </a:p>
                  </a:txBody>
                  <a:tcPr marT="91425" marB="91425" marR="91425" marL="91425"/>
                </a:tc>
                <a:tc>
                  <a:txBody>
                    <a:bodyPr/>
                    <a:lstStyle/>
                    <a:p>
                      <a:pPr indent="0" lvl="0" marL="0" rtl="0" algn="l">
                        <a:spcBef>
                          <a:spcPts val="0"/>
                        </a:spcBef>
                        <a:spcAft>
                          <a:spcPts val="0"/>
                        </a:spcAft>
                        <a:buNone/>
                      </a:pPr>
                      <a:r>
                        <a:rPr lang="en-US" sz="1600">
                          <a:latin typeface="Verdana"/>
                          <a:ea typeface="Verdana"/>
                          <a:cs typeface="Verdana"/>
                          <a:sym typeface="Verdana"/>
                        </a:rPr>
                        <a:t>9,215 (avg. 21 per session)</a:t>
                      </a:r>
                      <a:endParaRPr sz="1600">
                        <a:latin typeface="Verdana"/>
                        <a:ea typeface="Verdana"/>
                        <a:cs typeface="Verdana"/>
                        <a:sym typeface="Verdana"/>
                      </a:endParaRPr>
                    </a:p>
                  </a:txBody>
                  <a:tcPr marT="91425" marB="91425" marR="91425" marL="91425"/>
                </a:tc>
                <a:tc>
                  <a:txBody>
                    <a:bodyPr/>
                    <a:lstStyle/>
                    <a:p>
                      <a:pPr indent="0" lvl="0" marL="0" rtl="0" algn="l">
                        <a:spcBef>
                          <a:spcPts val="0"/>
                        </a:spcBef>
                        <a:spcAft>
                          <a:spcPts val="0"/>
                        </a:spcAft>
                        <a:buNone/>
                      </a:pPr>
                      <a:r>
                        <a:rPr lang="en-US" sz="1600">
                          <a:latin typeface="Verdana"/>
                          <a:ea typeface="Verdana"/>
                          <a:cs typeface="Verdana"/>
                          <a:sym typeface="Verdana"/>
                        </a:rPr>
                        <a:t>9, 564 (avg. 16 per session)</a:t>
                      </a:r>
                      <a:endParaRPr sz="1600">
                        <a:latin typeface="Verdana"/>
                        <a:ea typeface="Verdana"/>
                        <a:cs typeface="Verdana"/>
                        <a:sym typeface="Verdana"/>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b="1" lang="en-US" sz="1700">
                          <a:solidFill>
                            <a:srgbClr val="00B050"/>
                          </a:solidFill>
                          <a:latin typeface="Verdana"/>
                          <a:ea typeface="Verdana"/>
                          <a:cs typeface="Verdana"/>
                          <a:sym typeface="Verdana"/>
                        </a:rPr>
                        <a:t>6%</a:t>
                      </a:r>
                      <a:endParaRPr b="1" sz="1600">
                        <a:solidFill>
                          <a:srgbClr val="990000"/>
                        </a:solidFill>
                        <a:latin typeface="Verdana"/>
                        <a:ea typeface="Verdana"/>
                        <a:cs typeface="Verdana"/>
                        <a:sym typeface="Verdana"/>
                      </a:endParaRPr>
                    </a:p>
                  </a:txBody>
                  <a:tcPr marT="91425" marB="91425" marR="91425" marL="91425"/>
                </a:tc>
              </a:tr>
              <a:tr h="494050">
                <a:tc>
                  <a:txBody>
                    <a:bodyPr/>
                    <a:lstStyle/>
                    <a:p>
                      <a:pPr indent="0" lvl="0" marL="0" rtl="0" algn="l">
                        <a:spcBef>
                          <a:spcPts val="0"/>
                        </a:spcBef>
                        <a:spcAft>
                          <a:spcPts val="0"/>
                        </a:spcAft>
                        <a:buNone/>
                      </a:pPr>
                      <a:r>
                        <a:rPr b="1" lang="en-US" sz="1600">
                          <a:latin typeface="Verdana"/>
                          <a:ea typeface="Verdana"/>
                          <a:cs typeface="Verdana"/>
                          <a:sym typeface="Verdana"/>
                        </a:rPr>
                        <a:t>Ideas</a:t>
                      </a:r>
                      <a:endParaRPr b="1" sz="1600">
                        <a:latin typeface="Verdana"/>
                        <a:ea typeface="Verdana"/>
                        <a:cs typeface="Verdana"/>
                        <a:sym typeface="Verdana"/>
                      </a:endParaRPr>
                    </a:p>
                  </a:txBody>
                  <a:tcPr marT="91425" marB="91425" marR="91425" marL="91425">
                    <a:solidFill>
                      <a:srgbClr val="C2C2C2"/>
                    </a:solidFill>
                  </a:tcPr>
                </a:tc>
                <a:tc>
                  <a:txBody>
                    <a:bodyPr/>
                    <a:lstStyle/>
                    <a:p>
                      <a:pPr indent="0" lvl="0" marL="0" rtl="0" algn="l">
                        <a:spcBef>
                          <a:spcPts val="0"/>
                        </a:spcBef>
                        <a:spcAft>
                          <a:spcPts val="0"/>
                        </a:spcAft>
                        <a:buNone/>
                      </a:pPr>
                      <a:r>
                        <a:rPr lang="en-US" sz="1600">
                          <a:latin typeface="Verdana"/>
                          <a:ea typeface="Verdana"/>
                          <a:cs typeface="Verdana"/>
                          <a:sym typeface="Verdana"/>
                        </a:rPr>
                        <a:t>2,022</a:t>
                      </a:r>
                      <a:endParaRPr sz="1600">
                        <a:latin typeface="Verdana"/>
                        <a:ea typeface="Verdana"/>
                        <a:cs typeface="Verdana"/>
                        <a:sym typeface="Verdana"/>
                      </a:endParaRPr>
                    </a:p>
                  </a:txBody>
                  <a:tcPr marT="91425" marB="91425" marR="91425" marL="91425"/>
                </a:tc>
                <a:tc>
                  <a:txBody>
                    <a:bodyPr/>
                    <a:lstStyle/>
                    <a:p>
                      <a:pPr indent="0" lvl="0" marL="0" rtl="0" algn="l">
                        <a:spcBef>
                          <a:spcPts val="0"/>
                        </a:spcBef>
                        <a:spcAft>
                          <a:spcPts val="0"/>
                        </a:spcAft>
                        <a:buNone/>
                      </a:pPr>
                      <a:r>
                        <a:rPr lang="en-US" sz="1600">
                          <a:latin typeface="Verdana"/>
                          <a:ea typeface="Verdana"/>
                          <a:cs typeface="Verdana"/>
                          <a:sym typeface="Verdana"/>
                        </a:rPr>
                        <a:t>1,943</a:t>
                      </a:r>
                      <a:endParaRPr sz="1600">
                        <a:latin typeface="Verdana"/>
                        <a:ea typeface="Verdana"/>
                        <a:cs typeface="Verdana"/>
                        <a:sym typeface="Verdana"/>
                      </a:endParaRPr>
                    </a:p>
                  </a:txBody>
                  <a:tcPr marT="91425" marB="91425" marR="91425" marL="91425"/>
                </a:tc>
                <a:tc>
                  <a:txBody>
                    <a:bodyPr/>
                    <a:lstStyle/>
                    <a:p>
                      <a:pPr indent="0" lvl="0" marL="0" rtl="0" algn="l">
                        <a:spcBef>
                          <a:spcPts val="0"/>
                        </a:spcBef>
                        <a:spcAft>
                          <a:spcPts val="0"/>
                        </a:spcAft>
                        <a:buNone/>
                      </a:pPr>
                      <a:r>
                        <a:rPr lang="en-US" sz="1600">
                          <a:latin typeface="Verdana"/>
                          <a:ea typeface="Verdana"/>
                          <a:cs typeface="Verdana"/>
                          <a:sym typeface="Verdana"/>
                        </a:rPr>
                        <a:t>3,429</a:t>
                      </a:r>
                      <a:endParaRPr sz="1600">
                        <a:latin typeface="Verdana"/>
                        <a:ea typeface="Verdana"/>
                        <a:cs typeface="Verdana"/>
                        <a:sym typeface="Verdana"/>
                      </a:endParaRPr>
                    </a:p>
                  </a:txBody>
                  <a:tcPr marT="91425" marB="91425" marR="91425" marL="91425"/>
                </a:tc>
                <a:tc>
                  <a:txBody>
                    <a:bodyPr/>
                    <a:lstStyle/>
                    <a:p>
                      <a:pPr indent="0" lvl="0" marL="0" rtl="0" algn="l">
                        <a:spcBef>
                          <a:spcPts val="0"/>
                        </a:spcBef>
                        <a:spcAft>
                          <a:spcPts val="0"/>
                        </a:spcAft>
                        <a:buNone/>
                      </a:pPr>
                      <a:r>
                        <a:rPr b="1" lang="en-US" sz="1600">
                          <a:solidFill>
                            <a:srgbClr val="00B050"/>
                          </a:solidFill>
                          <a:latin typeface="Verdana"/>
                          <a:ea typeface="Verdana"/>
                          <a:cs typeface="Verdana"/>
                          <a:sym typeface="Verdana"/>
                        </a:rPr>
                        <a:t>76%</a:t>
                      </a:r>
                      <a:endParaRPr b="1" sz="1600">
                        <a:solidFill>
                          <a:srgbClr val="00B050"/>
                        </a:solidFill>
                        <a:latin typeface="Verdana"/>
                        <a:ea typeface="Verdana"/>
                        <a:cs typeface="Verdana"/>
                        <a:sym typeface="Verdana"/>
                      </a:endParaRPr>
                    </a:p>
                  </a:txBody>
                  <a:tcPr marT="91425" marB="91425" marR="91425" marL="91425"/>
                </a:tc>
              </a:tr>
              <a:tr h="494050">
                <a:tc>
                  <a:txBody>
                    <a:bodyPr/>
                    <a:lstStyle/>
                    <a:p>
                      <a:pPr indent="0" lvl="0" marL="0" rtl="0" algn="l">
                        <a:spcBef>
                          <a:spcPts val="0"/>
                        </a:spcBef>
                        <a:spcAft>
                          <a:spcPts val="0"/>
                        </a:spcAft>
                        <a:buNone/>
                      </a:pPr>
                      <a:r>
                        <a:rPr b="1" lang="en-US" sz="1600">
                          <a:latin typeface="Verdana"/>
                          <a:ea typeface="Verdana"/>
                          <a:cs typeface="Verdana"/>
                          <a:sym typeface="Verdana"/>
                        </a:rPr>
                        <a:t>Surveys</a:t>
                      </a:r>
                      <a:endParaRPr b="1" sz="1600">
                        <a:latin typeface="Verdana"/>
                        <a:ea typeface="Verdana"/>
                        <a:cs typeface="Verdana"/>
                        <a:sym typeface="Verdana"/>
                      </a:endParaRPr>
                    </a:p>
                  </a:txBody>
                  <a:tcPr marT="91425" marB="91425" marR="91425" marL="91425">
                    <a:solidFill>
                      <a:srgbClr val="C2C2C2"/>
                    </a:solidFill>
                  </a:tcPr>
                </a:tc>
                <a:tc>
                  <a:txBody>
                    <a:bodyPr/>
                    <a:lstStyle/>
                    <a:p>
                      <a:pPr indent="0" lvl="0" marL="0" rtl="0" algn="l">
                        <a:spcBef>
                          <a:spcPts val="0"/>
                        </a:spcBef>
                        <a:spcAft>
                          <a:spcPts val="0"/>
                        </a:spcAft>
                        <a:buNone/>
                      </a:pPr>
                      <a:r>
                        <a:rPr lang="en-US" sz="1600">
                          <a:latin typeface="Verdana"/>
                          <a:ea typeface="Verdana"/>
                          <a:cs typeface="Verdana"/>
                          <a:sym typeface="Verdana"/>
                        </a:rPr>
                        <a:t>3,771</a:t>
                      </a:r>
                      <a:endParaRPr sz="1600">
                        <a:latin typeface="Verdana"/>
                        <a:ea typeface="Verdana"/>
                        <a:cs typeface="Verdana"/>
                        <a:sym typeface="Verdana"/>
                      </a:endParaRPr>
                    </a:p>
                  </a:txBody>
                  <a:tcPr marT="91425" marB="91425" marR="91425" marL="91425"/>
                </a:tc>
                <a:tc>
                  <a:txBody>
                    <a:bodyPr/>
                    <a:lstStyle/>
                    <a:p>
                      <a:pPr indent="0" lvl="0" marL="0" rtl="0" algn="l">
                        <a:spcBef>
                          <a:spcPts val="0"/>
                        </a:spcBef>
                        <a:spcAft>
                          <a:spcPts val="0"/>
                        </a:spcAft>
                        <a:buNone/>
                      </a:pPr>
                      <a:r>
                        <a:rPr lang="en-US" sz="1600">
                          <a:latin typeface="Verdana"/>
                          <a:ea typeface="Verdana"/>
                          <a:cs typeface="Verdana"/>
                          <a:sym typeface="Verdana"/>
                        </a:rPr>
                        <a:t>3,349</a:t>
                      </a:r>
                      <a:endParaRPr sz="1600">
                        <a:latin typeface="Verdana"/>
                        <a:ea typeface="Verdana"/>
                        <a:cs typeface="Verdana"/>
                        <a:sym typeface="Verdana"/>
                      </a:endParaRPr>
                    </a:p>
                  </a:txBody>
                  <a:tcPr marT="91425" marB="91425" marR="91425" marL="91425"/>
                </a:tc>
                <a:tc>
                  <a:txBody>
                    <a:bodyPr/>
                    <a:lstStyle/>
                    <a:p>
                      <a:pPr indent="0" lvl="0" marL="0" rtl="0" algn="l">
                        <a:spcBef>
                          <a:spcPts val="0"/>
                        </a:spcBef>
                        <a:spcAft>
                          <a:spcPts val="0"/>
                        </a:spcAft>
                        <a:buNone/>
                      </a:pPr>
                      <a:r>
                        <a:rPr lang="en-US" sz="1600">
                          <a:latin typeface="Verdana"/>
                          <a:ea typeface="Verdana"/>
                          <a:cs typeface="Verdana"/>
                          <a:sym typeface="Verdana"/>
                        </a:rPr>
                        <a:t>3,499</a:t>
                      </a:r>
                      <a:endParaRPr sz="1600">
                        <a:latin typeface="Verdana"/>
                        <a:ea typeface="Verdana"/>
                        <a:cs typeface="Verdana"/>
                        <a:sym typeface="Verdana"/>
                      </a:endParaRPr>
                    </a:p>
                  </a:txBody>
                  <a:tcPr marT="91425" marB="91425" marR="91425" marL="91425"/>
                </a:tc>
                <a:tc>
                  <a:txBody>
                    <a:bodyPr/>
                    <a:lstStyle/>
                    <a:p>
                      <a:pPr indent="0" lvl="0" marL="0" rtl="0" algn="l">
                        <a:spcBef>
                          <a:spcPts val="0"/>
                        </a:spcBef>
                        <a:spcAft>
                          <a:spcPts val="0"/>
                        </a:spcAft>
                        <a:buNone/>
                      </a:pPr>
                      <a:r>
                        <a:rPr b="1" lang="en-US" sz="1600">
                          <a:solidFill>
                            <a:srgbClr val="00B050"/>
                          </a:solidFill>
                          <a:latin typeface="Verdana"/>
                          <a:ea typeface="Verdana"/>
                          <a:cs typeface="Verdana"/>
                          <a:sym typeface="Verdana"/>
                        </a:rPr>
                        <a:t>5%</a:t>
                      </a:r>
                      <a:endParaRPr b="1" sz="1600">
                        <a:solidFill>
                          <a:srgbClr val="00B050"/>
                        </a:solidFill>
                        <a:latin typeface="Verdana"/>
                        <a:ea typeface="Verdana"/>
                        <a:cs typeface="Verdana"/>
                        <a:sym typeface="Verdana"/>
                      </a:endParaRPr>
                    </a:p>
                  </a:txBody>
                  <a:tcPr marT="91425" marB="91425" marR="91425" marL="91425"/>
                </a:tc>
              </a:tr>
              <a:tr h="494050">
                <a:tc>
                  <a:txBody>
                    <a:bodyPr/>
                    <a:lstStyle/>
                    <a:p>
                      <a:pPr indent="0" lvl="0" marL="0" rtl="0" algn="l">
                        <a:spcBef>
                          <a:spcPts val="0"/>
                        </a:spcBef>
                        <a:spcAft>
                          <a:spcPts val="0"/>
                        </a:spcAft>
                        <a:buNone/>
                      </a:pPr>
                      <a:r>
                        <a:rPr b="1" lang="en-US" sz="1600">
                          <a:latin typeface="Verdana"/>
                          <a:ea typeface="Verdana"/>
                          <a:cs typeface="Verdana"/>
                          <a:sym typeface="Verdana"/>
                        </a:rPr>
                        <a:t>BAC Apps</a:t>
                      </a:r>
                      <a:endParaRPr b="1" sz="1600">
                        <a:latin typeface="Verdana"/>
                        <a:ea typeface="Verdana"/>
                        <a:cs typeface="Verdana"/>
                        <a:sym typeface="Verdana"/>
                      </a:endParaRPr>
                    </a:p>
                  </a:txBody>
                  <a:tcPr marT="91425" marB="91425" marR="91425" marL="91425">
                    <a:solidFill>
                      <a:srgbClr val="C2C2C2"/>
                    </a:solidFill>
                  </a:tcPr>
                </a:tc>
                <a:tc>
                  <a:txBody>
                    <a:bodyPr/>
                    <a:lstStyle/>
                    <a:p>
                      <a:pPr indent="0" lvl="0" marL="0" rtl="0" algn="l">
                        <a:spcBef>
                          <a:spcPts val="0"/>
                        </a:spcBef>
                        <a:spcAft>
                          <a:spcPts val="0"/>
                        </a:spcAft>
                        <a:buNone/>
                      </a:pPr>
                      <a:r>
                        <a:rPr lang="en-US" sz="1600">
                          <a:latin typeface="Verdana"/>
                          <a:ea typeface="Verdana"/>
                          <a:cs typeface="Verdana"/>
                          <a:sym typeface="Verdana"/>
                        </a:rPr>
                        <a:t>409</a:t>
                      </a:r>
                      <a:endParaRPr sz="1600">
                        <a:latin typeface="Verdana"/>
                        <a:ea typeface="Verdana"/>
                        <a:cs typeface="Verdana"/>
                        <a:sym typeface="Verdana"/>
                      </a:endParaRPr>
                    </a:p>
                  </a:txBody>
                  <a:tcPr marT="91425" marB="91425" marR="91425" marL="91425"/>
                </a:tc>
                <a:tc>
                  <a:txBody>
                    <a:bodyPr/>
                    <a:lstStyle/>
                    <a:p>
                      <a:pPr indent="0" lvl="0" marL="0" rtl="0" algn="l">
                        <a:spcBef>
                          <a:spcPts val="0"/>
                        </a:spcBef>
                        <a:spcAft>
                          <a:spcPts val="0"/>
                        </a:spcAft>
                        <a:buNone/>
                      </a:pPr>
                      <a:r>
                        <a:rPr lang="en-US" sz="1600">
                          <a:latin typeface="Verdana"/>
                          <a:ea typeface="Verdana"/>
                          <a:cs typeface="Verdana"/>
                          <a:sym typeface="Verdana"/>
                        </a:rPr>
                        <a:t>1,157</a:t>
                      </a:r>
                      <a:endParaRPr sz="1600">
                        <a:latin typeface="Verdana"/>
                        <a:ea typeface="Verdana"/>
                        <a:cs typeface="Verdana"/>
                        <a:sym typeface="Verdana"/>
                      </a:endParaRPr>
                    </a:p>
                  </a:txBody>
                  <a:tcPr marT="91425" marB="91425" marR="91425" marL="91425"/>
                </a:tc>
                <a:tc>
                  <a:txBody>
                    <a:bodyPr/>
                    <a:lstStyle/>
                    <a:p>
                      <a:pPr indent="0" lvl="0" marL="0" rtl="0" algn="l">
                        <a:spcBef>
                          <a:spcPts val="0"/>
                        </a:spcBef>
                        <a:spcAft>
                          <a:spcPts val="0"/>
                        </a:spcAft>
                        <a:buNone/>
                      </a:pPr>
                      <a:r>
                        <a:rPr lang="en-US" sz="1600">
                          <a:latin typeface="Verdana"/>
                          <a:ea typeface="Verdana"/>
                          <a:cs typeface="Verdana"/>
                          <a:sym typeface="Verdana"/>
                        </a:rPr>
                        <a:t>1,359</a:t>
                      </a:r>
                      <a:endParaRPr sz="1600">
                        <a:latin typeface="Verdana"/>
                        <a:ea typeface="Verdana"/>
                        <a:cs typeface="Verdana"/>
                        <a:sym typeface="Verdana"/>
                      </a:endParaRPr>
                    </a:p>
                  </a:txBody>
                  <a:tcPr marT="91425" marB="91425" marR="91425" marL="91425"/>
                </a:tc>
                <a:tc>
                  <a:txBody>
                    <a:bodyPr/>
                    <a:lstStyle/>
                    <a:p>
                      <a:pPr indent="0" lvl="0" marL="0" rtl="0" algn="l">
                        <a:spcBef>
                          <a:spcPts val="0"/>
                        </a:spcBef>
                        <a:spcAft>
                          <a:spcPts val="0"/>
                        </a:spcAft>
                        <a:buNone/>
                      </a:pPr>
                      <a:r>
                        <a:rPr b="1" lang="en-US" sz="1600">
                          <a:solidFill>
                            <a:srgbClr val="00B050"/>
                          </a:solidFill>
                          <a:latin typeface="Verdana"/>
                          <a:ea typeface="Verdana"/>
                          <a:cs typeface="Verdana"/>
                          <a:sym typeface="Verdana"/>
                        </a:rPr>
                        <a:t>17%</a:t>
                      </a:r>
                      <a:endParaRPr b="1" sz="1600">
                        <a:solidFill>
                          <a:srgbClr val="00B050"/>
                        </a:solidFill>
                        <a:latin typeface="Verdana"/>
                        <a:ea typeface="Verdana"/>
                        <a:cs typeface="Verdana"/>
                        <a:sym typeface="Verdana"/>
                      </a:endParaRPr>
                    </a:p>
                  </a:txBody>
                  <a:tcPr marT="91425" marB="91425" marR="91425" marL="91425"/>
                </a:tc>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sp>
        <p:nvSpPr>
          <p:cNvPr id="541" name="Google Shape;541;g31a20b6e3fe_8_1"/>
          <p:cNvSpPr txBox="1"/>
          <p:nvPr>
            <p:ph idx="1" type="body"/>
          </p:nvPr>
        </p:nvSpPr>
        <p:spPr>
          <a:xfrm>
            <a:off x="782800" y="2245975"/>
            <a:ext cx="7249500" cy="3330600"/>
          </a:xfrm>
          <a:prstGeom prst="rect">
            <a:avLst/>
          </a:prstGeom>
        </p:spPr>
        <p:txBody>
          <a:bodyPr anchorCtr="0" anchor="t" bIns="45700" lIns="91425" spcFirstLastPara="1" rIns="91425" wrap="square" tIns="45700">
            <a:noAutofit/>
          </a:bodyPr>
          <a:lstStyle/>
          <a:p>
            <a:pPr indent="-342900" lvl="0" marL="457200" rtl="0" algn="l">
              <a:spcBef>
                <a:spcPts val="1000"/>
              </a:spcBef>
              <a:spcAft>
                <a:spcPts val="0"/>
              </a:spcAft>
              <a:buSzPts val="1800"/>
              <a:buChar char="●"/>
            </a:pPr>
            <a:r>
              <a:rPr lang="en-US" sz="1800"/>
              <a:t>Staff vets the </a:t>
            </a:r>
            <a:r>
              <a:rPr b="1" lang="en-US" sz="1800"/>
              <a:t>3,429</a:t>
            </a:r>
            <a:r>
              <a:rPr lang="en-US" sz="1800"/>
              <a:t> submitted ideas for eligibility and categorizes ideas into impact areas</a:t>
            </a:r>
            <a:endParaRPr sz="1800"/>
          </a:p>
          <a:p>
            <a:pPr indent="0" lvl="0" marL="457200" rtl="0" algn="l">
              <a:spcBef>
                <a:spcPts val="1000"/>
              </a:spcBef>
              <a:spcAft>
                <a:spcPts val="0"/>
              </a:spcAft>
              <a:buNone/>
            </a:pPr>
            <a:r>
              <a:t/>
            </a:r>
            <a:endParaRPr sz="1800"/>
          </a:p>
          <a:p>
            <a:pPr indent="-342900" lvl="0" marL="457200" rtl="0" algn="l">
              <a:spcBef>
                <a:spcPts val="1000"/>
              </a:spcBef>
              <a:spcAft>
                <a:spcPts val="0"/>
              </a:spcAft>
              <a:buSzPts val="1800"/>
              <a:buChar char="●"/>
            </a:pPr>
            <a:r>
              <a:rPr lang="en-US" sz="1800"/>
              <a:t>Staff bundles ideas into like categories and prepares them for borough assembly members to review</a:t>
            </a:r>
            <a:endParaRPr sz="1800"/>
          </a:p>
          <a:p>
            <a:pPr indent="0" lvl="0" marL="457200" rtl="0" algn="l">
              <a:spcBef>
                <a:spcPts val="1000"/>
              </a:spcBef>
              <a:spcAft>
                <a:spcPts val="0"/>
              </a:spcAft>
              <a:buNone/>
            </a:pPr>
            <a:r>
              <a:t/>
            </a:r>
            <a:endParaRPr sz="1800"/>
          </a:p>
          <a:p>
            <a:pPr indent="-342900" lvl="0" marL="457200" rtl="0" algn="l">
              <a:spcBef>
                <a:spcPts val="1000"/>
              </a:spcBef>
              <a:spcAft>
                <a:spcPts val="0"/>
              </a:spcAft>
              <a:buSzPts val="1800"/>
              <a:buChar char="●"/>
            </a:pPr>
            <a:r>
              <a:rPr lang="en-US" sz="1800"/>
              <a:t>Borough Assemblies begin </a:t>
            </a:r>
            <a:r>
              <a:rPr b="1" lang="en-US" sz="1800"/>
              <a:t>January 21st</a:t>
            </a:r>
            <a:endParaRPr b="1" sz="1800"/>
          </a:p>
        </p:txBody>
      </p:sp>
      <p:sp>
        <p:nvSpPr>
          <p:cNvPr id="542" name="Google Shape;542;g31a20b6e3fe_8_1"/>
          <p:cNvSpPr txBox="1"/>
          <p:nvPr>
            <p:ph idx="2" type="body"/>
          </p:nvPr>
        </p:nvSpPr>
        <p:spPr>
          <a:xfrm>
            <a:off x="1310325" y="923650"/>
            <a:ext cx="10487100" cy="10938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a:t>Next Steps: Borough Assemblies?</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g28aa42efdd0_1_100"/>
          <p:cNvSpPr txBox="1"/>
          <p:nvPr>
            <p:ph type="title"/>
          </p:nvPr>
        </p:nvSpPr>
        <p:spPr>
          <a:xfrm>
            <a:off x="838200" y="2368286"/>
            <a:ext cx="10515600" cy="21213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500"/>
              </a:spcAft>
              <a:buSzPts val="7200"/>
              <a:buNone/>
            </a:pPr>
            <a:r>
              <a:rPr lang="en-US"/>
              <a:t>Tier 4 Outreach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g3198c9f89c1_0_12"/>
          <p:cNvSpPr txBox="1"/>
          <p:nvPr>
            <p:ph idx="1" type="body"/>
          </p:nvPr>
        </p:nvSpPr>
        <p:spPr>
          <a:xfrm>
            <a:off x="319825" y="1703925"/>
            <a:ext cx="10964700" cy="4461000"/>
          </a:xfrm>
          <a:prstGeom prst="rect">
            <a:avLst/>
          </a:prstGeom>
          <a:noFill/>
          <a:ln>
            <a:noFill/>
          </a:ln>
        </p:spPr>
        <p:txBody>
          <a:bodyPr anchorCtr="0" anchor="t" bIns="45700" lIns="91425" spcFirstLastPara="1" rIns="91425" wrap="square" tIns="45700">
            <a:noAutofit/>
          </a:bodyPr>
          <a:lstStyle/>
          <a:p>
            <a:pPr indent="-361950" lvl="0" marL="457200" rtl="0" algn="l">
              <a:lnSpc>
                <a:spcPct val="150000"/>
              </a:lnSpc>
              <a:spcBef>
                <a:spcPts val="0"/>
              </a:spcBef>
              <a:spcAft>
                <a:spcPts val="0"/>
              </a:spcAft>
              <a:buSzPts val="2100"/>
              <a:buChar char="●"/>
            </a:pPr>
            <a:r>
              <a:rPr lang="en-US" sz="2100"/>
              <a:t>Created and Managed a new program called Tier 4 Idea Generation Session </a:t>
            </a:r>
            <a:endParaRPr sz="2100"/>
          </a:p>
          <a:p>
            <a:pPr indent="-361950" lvl="0" marL="457200" rtl="0" algn="l">
              <a:lnSpc>
                <a:spcPct val="150000"/>
              </a:lnSpc>
              <a:spcBef>
                <a:spcPts val="0"/>
              </a:spcBef>
              <a:spcAft>
                <a:spcPts val="0"/>
              </a:spcAft>
              <a:buSzPts val="2100"/>
              <a:buChar char="●"/>
            </a:pPr>
            <a:r>
              <a:rPr lang="en-US" sz="2100"/>
              <a:t>Team Consisted of </a:t>
            </a:r>
            <a:endParaRPr sz="2100"/>
          </a:p>
          <a:p>
            <a:pPr indent="-361950" lvl="1" marL="914400" rtl="0" algn="l">
              <a:lnSpc>
                <a:spcPct val="150000"/>
              </a:lnSpc>
              <a:spcBef>
                <a:spcPts val="0"/>
              </a:spcBef>
              <a:spcAft>
                <a:spcPts val="0"/>
              </a:spcAft>
              <a:buSzPts val="2100"/>
              <a:buChar char="•"/>
            </a:pPr>
            <a:r>
              <a:rPr lang="en-US" sz="2100"/>
              <a:t>Barbara Williams, Benjamin </a:t>
            </a:r>
            <a:r>
              <a:rPr lang="en-US" sz="2100"/>
              <a:t>Solotaire, </a:t>
            </a:r>
            <a:r>
              <a:rPr lang="en-US" sz="2100"/>
              <a:t>Anthony Carrion, Catherine Gao, Samira Zeru, Dan Botting</a:t>
            </a:r>
            <a:endParaRPr sz="2100"/>
          </a:p>
          <a:p>
            <a:pPr indent="-361950" lvl="0" marL="457200" marR="0" rtl="0" algn="l">
              <a:lnSpc>
                <a:spcPct val="150000"/>
              </a:lnSpc>
              <a:spcBef>
                <a:spcPts val="0"/>
              </a:spcBef>
              <a:spcAft>
                <a:spcPts val="0"/>
              </a:spcAft>
              <a:buSzPts val="2100"/>
              <a:buChar char="●"/>
            </a:pPr>
            <a:r>
              <a:rPr lang="en-US" sz="2100"/>
              <a:t>Recruit 75 organizations, including libraries, to host one session. Some paid, some unpaid</a:t>
            </a:r>
            <a:endParaRPr sz="2100"/>
          </a:p>
          <a:p>
            <a:pPr indent="-361950" lvl="0" marL="457200" marR="0" rtl="0" algn="l">
              <a:lnSpc>
                <a:spcPct val="150000"/>
              </a:lnSpc>
              <a:spcBef>
                <a:spcPts val="0"/>
              </a:spcBef>
              <a:spcAft>
                <a:spcPts val="0"/>
              </a:spcAft>
              <a:buSzPts val="2100"/>
              <a:buChar char="●"/>
            </a:pPr>
            <a:r>
              <a:rPr lang="en-US" sz="2100"/>
              <a:t>Hire 25 Community Facilitators to run 75 single idea sessions for the host partners</a:t>
            </a:r>
            <a:endParaRPr sz="2100"/>
          </a:p>
          <a:p>
            <a:pPr indent="0" lvl="0" marL="457200" marR="0" rtl="0" algn="l">
              <a:lnSpc>
                <a:spcPct val="150000"/>
              </a:lnSpc>
              <a:spcBef>
                <a:spcPts val="0"/>
              </a:spcBef>
              <a:spcAft>
                <a:spcPts val="0"/>
              </a:spcAft>
              <a:buNone/>
            </a:pPr>
            <a:r>
              <a:t/>
            </a:r>
            <a:endParaRPr sz="2100"/>
          </a:p>
          <a:p>
            <a:pPr indent="0" lvl="0" marL="457200" rtl="0" algn="l">
              <a:lnSpc>
                <a:spcPct val="150000"/>
              </a:lnSpc>
              <a:spcBef>
                <a:spcPts val="1000"/>
              </a:spcBef>
              <a:spcAft>
                <a:spcPts val="0"/>
              </a:spcAft>
              <a:buSzPts val="2400"/>
              <a:buNone/>
            </a:pPr>
            <a:r>
              <a:t/>
            </a:r>
            <a:endParaRPr/>
          </a:p>
        </p:txBody>
      </p:sp>
      <p:sp>
        <p:nvSpPr>
          <p:cNvPr id="554" name="Google Shape;554;g3198c9f89c1_0_12"/>
          <p:cNvSpPr txBox="1"/>
          <p:nvPr>
            <p:ph idx="2" type="body"/>
          </p:nvPr>
        </p:nvSpPr>
        <p:spPr>
          <a:xfrm>
            <a:off x="556075" y="923625"/>
            <a:ext cx="10038300" cy="7803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1000"/>
              </a:spcBef>
              <a:spcAft>
                <a:spcPts val="0"/>
              </a:spcAft>
              <a:buSzPts val="3400"/>
              <a:buNone/>
            </a:pPr>
            <a:r>
              <a:rPr lang="en-US"/>
              <a:t>Tier 4 Single Session Goals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g28aa42efdd0_1_84"/>
          <p:cNvSpPr txBox="1"/>
          <p:nvPr>
            <p:ph idx="1" type="body"/>
          </p:nvPr>
        </p:nvSpPr>
        <p:spPr>
          <a:xfrm>
            <a:off x="319825" y="1703925"/>
            <a:ext cx="11348700" cy="4461000"/>
          </a:xfrm>
          <a:prstGeom prst="rect">
            <a:avLst/>
          </a:prstGeom>
          <a:noFill/>
          <a:ln>
            <a:noFill/>
          </a:ln>
        </p:spPr>
        <p:txBody>
          <a:bodyPr anchorCtr="0" anchor="t" bIns="45700" lIns="91425" spcFirstLastPara="1" rIns="91425" wrap="square" tIns="45700">
            <a:noAutofit/>
          </a:bodyPr>
          <a:lstStyle/>
          <a:p>
            <a:pPr indent="-381000" lvl="0" marL="457200" rtl="0" algn="l">
              <a:spcBef>
                <a:spcPts val="1000"/>
              </a:spcBef>
              <a:spcAft>
                <a:spcPts val="0"/>
              </a:spcAft>
              <a:buSzPts val="2400"/>
              <a:buChar char="●"/>
            </a:pPr>
            <a:r>
              <a:rPr lang="en-US">
                <a:highlight>
                  <a:srgbClr val="FFD91C"/>
                </a:highlight>
              </a:rPr>
              <a:t>Community Facilitators - 23 (2 dropped out due to personal reasons)</a:t>
            </a:r>
            <a:endParaRPr>
              <a:highlight>
                <a:srgbClr val="FFD91C"/>
              </a:highlight>
            </a:endParaRPr>
          </a:p>
          <a:p>
            <a:pPr indent="-381000" lvl="0" marL="457200" rtl="0" algn="l">
              <a:lnSpc>
                <a:spcPct val="150000"/>
              </a:lnSpc>
              <a:spcBef>
                <a:spcPts val="0"/>
              </a:spcBef>
              <a:spcAft>
                <a:spcPts val="0"/>
              </a:spcAft>
              <a:buSzPts val="2400"/>
              <a:buChar char="●"/>
            </a:pPr>
            <a:r>
              <a:rPr lang="en-US">
                <a:highlight>
                  <a:srgbClr val="FFD91C"/>
                </a:highlight>
              </a:rPr>
              <a:t>Final Number of Partners/Hosts - 89</a:t>
            </a:r>
            <a:endParaRPr>
              <a:highlight>
                <a:srgbClr val="FFD91C"/>
              </a:highlight>
            </a:endParaRPr>
          </a:p>
          <a:p>
            <a:pPr indent="-361950" lvl="1" marL="914400" rtl="0" algn="l">
              <a:lnSpc>
                <a:spcPct val="150000"/>
              </a:lnSpc>
              <a:spcBef>
                <a:spcPts val="0"/>
              </a:spcBef>
              <a:spcAft>
                <a:spcPts val="0"/>
              </a:spcAft>
              <a:buSzPts val="2100"/>
              <a:buChar char="•"/>
            </a:pPr>
            <a:r>
              <a:rPr lang="en-US" sz="2100"/>
              <a:t>Non-profits - 46</a:t>
            </a:r>
            <a:endParaRPr sz="2100"/>
          </a:p>
          <a:p>
            <a:pPr indent="-361950" lvl="1" marL="914400" rtl="0" algn="l">
              <a:lnSpc>
                <a:spcPct val="150000"/>
              </a:lnSpc>
              <a:spcBef>
                <a:spcPts val="0"/>
              </a:spcBef>
              <a:spcAft>
                <a:spcPts val="0"/>
              </a:spcAft>
              <a:buSzPts val="2100"/>
              <a:buChar char="•"/>
            </a:pPr>
            <a:r>
              <a:rPr lang="en-US" sz="2100"/>
              <a:t>Libraries - 33</a:t>
            </a:r>
            <a:endParaRPr sz="2100"/>
          </a:p>
          <a:p>
            <a:pPr indent="-361950" lvl="1" marL="914400" rtl="0" algn="l">
              <a:lnSpc>
                <a:spcPct val="150000"/>
              </a:lnSpc>
              <a:spcBef>
                <a:spcPts val="0"/>
              </a:spcBef>
              <a:spcAft>
                <a:spcPts val="0"/>
              </a:spcAft>
              <a:buSzPts val="2100"/>
              <a:buChar char="•"/>
            </a:pPr>
            <a:r>
              <a:rPr lang="en-US" sz="2100"/>
              <a:t>Council Members - 2</a:t>
            </a:r>
            <a:endParaRPr sz="2100"/>
          </a:p>
          <a:p>
            <a:pPr indent="-361950" lvl="1" marL="914400" rtl="0" algn="l">
              <a:lnSpc>
                <a:spcPct val="150000"/>
              </a:lnSpc>
              <a:spcBef>
                <a:spcPts val="0"/>
              </a:spcBef>
              <a:spcAft>
                <a:spcPts val="0"/>
              </a:spcAft>
              <a:buSzPts val="2100"/>
              <a:buChar char="•"/>
            </a:pPr>
            <a:r>
              <a:rPr lang="en-US" sz="2100"/>
              <a:t>Older Adult Centers - 4</a:t>
            </a:r>
            <a:endParaRPr sz="2100"/>
          </a:p>
          <a:p>
            <a:pPr indent="-361950" lvl="1" marL="914400" rtl="0" algn="l">
              <a:lnSpc>
                <a:spcPct val="150000"/>
              </a:lnSpc>
              <a:spcBef>
                <a:spcPts val="0"/>
              </a:spcBef>
              <a:spcAft>
                <a:spcPts val="0"/>
              </a:spcAft>
              <a:buSzPts val="2100"/>
              <a:buChar char="•"/>
            </a:pPr>
            <a:r>
              <a:rPr lang="en-US" sz="2100"/>
              <a:t>Shelters - 4</a:t>
            </a:r>
            <a:endParaRPr sz="2100"/>
          </a:p>
          <a:p>
            <a:pPr indent="0" lvl="0" marL="0" rtl="0" algn="l">
              <a:lnSpc>
                <a:spcPct val="150000"/>
              </a:lnSpc>
              <a:spcBef>
                <a:spcPts val="1000"/>
              </a:spcBef>
              <a:spcAft>
                <a:spcPts val="0"/>
              </a:spcAft>
              <a:buSzPts val="2400"/>
              <a:buNone/>
            </a:pPr>
            <a:r>
              <a:rPr lang="en-US">
                <a:highlight>
                  <a:srgbClr val="FFD91C"/>
                </a:highlight>
              </a:rPr>
              <a:t>Total Number of Sessions Held - 102</a:t>
            </a:r>
            <a:endParaRPr>
              <a:highlight>
                <a:srgbClr val="FFD91C"/>
              </a:highlight>
            </a:endParaRPr>
          </a:p>
          <a:p>
            <a:pPr indent="0" lvl="0" marL="0" rtl="0" algn="l">
              <a:lnSpc>
                <a:spcPct val="150000"/>
              </a:lnSpc>
              <a:spcBef>
                <a:spcPts val="1000"/>
              </a:spcBef>
              <a:spcAft>
                <a:spcPts val="0"/>
              </a:spcAft>
              <a:buSzPts val="2400"/>
              <a:buNone/>
            </a:pPr>
            <a:r>
              <a:t/>
            </a:r>
            <a:endParaRPr>
              <a:highlight>
                <a:srgbClr val="FFD91C"/>
              </a:highlight>
            </a:endParaRPr>
          </a:p>
        </p:txBody>
      </p:sp>
      <p:sp>
        <p:nvSpPr>
          <p:cNvPr id="561" name="Google Shape;561;g28aa42efdd0_1_84"/>
          <p:cNvSpPr txBox="1"/>
          <p:nvPr>
            <p:ph idx="2" type="body"/>
          </p:nvPr>
        </p:nvSpPr>
        <p:spPr>
          <a:xfrm>
            <a:off x="591975" y="923625"/>
            <a:ext cx="10038300" cy="780300"/>
          </a:xfrm>
          <a:prstGeom prst="rect">
            <a:avLst/>
          </a:prstGeom>
          <a:noFill/>
          <a:ln>
            <a:noFill/>
          </a:ln>
        </p:spPr>
        <p:txBody>
          <a:bodyPr anchorCtr="0" anchor="t" bIns="45700" lIns="91425" spcFirstLastPara="1" rIns="91425" wrap="square" tIns="45700">
            <a:noAutofit/>
          </a:bodyPr>
          <a:lstStyle/>
          <a:p>
            <a:pPr indent="0" lvl="0" marL="0" rtl="0" algn="l">
              <a:spcBef>
                <a:spcPts val="1000"/>
              </a:spcBef>
              <a:spcAft>
                <a:spcPts val="0"/>
              </a:spcAft>
              <a:buClr>
                <a:schemeClr val="dk1"/>
              </a:buClr>
              <a:buSzPts val="3400"/>
              <a:buFont typeface="Arial"/>
              <a:buNone/>
            </a:pPr>
            <a:r>
              <a:rPr lang="en-US"/>
              <a:t>Tier 4 Single Session Final Numbers </a:t>
            </a:r>
            <a:endParaRPr/>
          </a:p>
          <a:p>
            <a:pPr indent="0" lvl="0" marL="0" rtl="0" algn="l">
              <a:lnSpc>
                <a:spcPct val="150000"/>
              </a:lnSpc>
              <a:spcBef>
                <a:spcPts val="1000"/>
              </a:spcBef>
              <a:spcAft>
                <a:spcPts val="0"/>
              </a:spcAft>
              <a:buSzPts val="3400"/>
              <a:buNone/>
            </a:pPr>
            <a:r>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g31c3abf16dd_0_0"/>
          <p:cNvSpPr txBox="1"/>
          <p:nvPr>
            <p:ph type="title"/>
          </p:nvPr>
        </p:nvSpPr>
        <p:spPr>
          <a:xfrm>
            <a:off x="838200" y="2368286"/>
            <a:ext cx="10515600" cy="21213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500"/>
              </a:spcAft>
              <a:buSzPts val="7200"/>
              <a:buNone/>
            </a:pPr>
            <a:r>
              <a:rPr lang="en-US"/>
              <a:t>TRIE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g31a0cdd660a_15_0"/>
          <p:cNvSpPr txBox="1"/>
          <p:nvPr>
            <p:ph idx="1" type="body"/>
          </p:nvPr>
        </p:nvSpPr>
        <p:spPr>
          <a:xfrm>
            <a:off x="933475" y="1834475"/>
            <a:ext cx="10965300" cy="4463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sz="1800"/>
              <a:t>The CEC is partnering with 30 CBOs across 31 TRIE Neighborhoods to: </a:t>
            </a:r>
            <a:endParaRPr b="1" sz="1800"/>
          </a:p>
          <a:p>
            <a:pPr indent="-342900" lvl="0" marL="457200" rtl="0" algn="l">
              <a:spcBef>
                <a:spcPts val="0"/>
              </a:spcBef>
              <a:spcAft>
                <a:spcPts val="0"/>
              </a:spcAft>
              <a:buSzPts val="1800"/>
              <a:buChar char="●"/>
            </a:pPr>
            <a:r>
              <a:rPr lang="en-US" sz="1800"/>
              <a:t>Build and maintain local coalitions</a:t>
            </a:r>
            <a:endParaRPr sz="1800"/>
          </a:p>
          <a:p>
            <a:pPr indent="-342900" lvl="0" marL="457200" rtl="0" algn="l">
              <a:spcBef>
                <a:spcPts val="0"/>
              </a:spcBef>
              <a:spcAft>
                <a:spcPts val="0"/>
              </a:spcAft>
              <a:buSzPts val="1800"/>
              <a:buChar char="●"/>
            </a:pPr>
            <a:r>
              <a:rPr lang="en-US" sz="1800"/>
              <a:t>Participate and support the People’s Money, including project implementation!</a:t>
            </a:r>
            <a:endParaRPr sz="1800"/>
          </a:p>
          <a:p>
            <a:pPr indent="-342900" lvl="0" marL="457200" rtl="0" algn="l">
              <a:spcBef>
                <a:spcPts val="0"/>
              </a:spcBef>
              <a:spcAft>
                <a:spcPts val="0"/>
              </a:spcAft>
              <a:buSzPts val="1800"/>
              <a:buChar char="●"/>
            </a:pPr>
            <a:r>
              <a:rPr lang="en-US" sz="1800"/>
              <a:t>Develop and facilitate the CEC’s Civic Engagement is People Power Workshop</a:t>
            </a:r>
            <a:endParaRPr sz="1800"/>
          </a:p>
          <a:p>
            <a:pPr indent="0" lvl="0" marL="0" rtl="0" algn="l">
              <a:spcBef>
                <a:spcPts val="0"/>
              </a:spcBef>
              <a:spcAft>
                <a:spcPts val="0"/>
              </a:spcAft>
              <a:buClr>
                <a:schemeClr val="dk1"/>
              </a:buClr>
              <a:buSzPts val="1100"/>
              <a:buFont typeface="Arial"/>
              <a:buNone/>
            </a:pPr>
            <a:r>
              <a:t/>
            </a:r>
            <a:endParaRPr sz="1800"/>
          </a:p>
          <a:p>
            <a:pPr indent="0" lvl="0" marL="0" rtl="0" algn="l">
              <a:spcBef>
                <a:spcPts val="0"/>
              </a:spcBef>
              <a:spcAft>
                <a:spcPts val="0"/>
              </a:spcAft>
              <a:buClr>
                <a:schemeClr val="dk1"/>
              </a:buClr>
              <a:buSzPts val="1100"/>
              <a:buFont typeface="Arial"/>
              <a:buNone/>
            </a:pPr>
            <a:r>
              <a:rPr b="1" lang="en-US" sz="1800"/>
              <a:t>TRIE Neighborhood Partner/Coalition Gaps:</a:t>
            </a:r>
            <a:r>
              <a:rPr lang="en-US" sz="1800"/>
              <a:t> </a:t>
            </a:r>
            <a:endParaRPr sz="1800"/>
          </a:p>
          <a:p>
            <a:pPr indent="-342900" lvl="0" marL="457200" rtl="0" algn="l">
              <a:spcBef>
                <a:spcPts val="0"/>
              </a:spcBef>
              <a:spcAft>
                <a:spcPts val="0"/>
              </a:spcAft>
              <a:buSzPts val="1800"/>
              <a:buChar char="●"/>
            </a:pPr>
            <a:r>
              <a:rPr lang="en-US" sz="1800"/>
              <a:t>Lower East Side and Chinatown, and </a:t>
            </a:r>
            <a:endParaRPr sz="1800"/>
          </a:p>
          <a:p>
            <a:pPr indent="-342900" lvl="0" marL="457200" rtl="0" algn="l">
              <a:spcBef>
                <a:spcPts val="0"/>
              </a:spcBef>
              <a:spcAft>
                <a:spcPts val="0"/>
              </a:spcAft>
              <a:buSzPts val="1800"/>
              <a:buChar char="●"/>
            </a:pPr>
            <a:r>
              <a:rPr lang="en-US" sz="1800"/>
              <a:t>Fordham and University Heights</a:t>
            </a:r>
            <a:endParaRPr sz="1900"/>
          </a:p>
        </p:txBody>
      </p:sp>
      <p:sp>
        <p:nvSpPr>
          <p:cNvPr id="573" name="Google Shape;573;g31a0cdd660a_15_0"/>
          <p:cNvSpPr txBox="1"/>
          <p:nvPr>
            <p:ph idx="2" type="body"/>
          </p:nvPr>
        </p:nvSpPr>
        <p:spPr>
          <a:xfrm>
            <a:off x="1021850" y="915075"/>
            <a:ext cx="10407000" cy="780300"/>
          </a:xfrm>
          <a:prstGeom prst="rect">
            <a:avLst/>
          </a:prstGeom>
          <a:noFill/>
          <a:ln>
            <a:noFill/>
          </a:ln>
        </p:spPr>
        <p:txBody>
          <a:bodyPr anchorCtr="0" anchor="t" bIns="45700" lIns="91425" spcFirstLastPara="1" rIns="91425" wrap="square" tIns="45700">
            <a:noAutofit/>
          </a:bodyPr>
          <a:lstStyle/>
          <a:p>
            <a:pPr indent="0" lvl="0" marL="0" rtl="0" algn="l">
              <a:spcBef>
                <a:spcPts val="1000"/>
              </a:spcBef>
              <a:spcAft>
                <a:spcPts val="0"/>
              </a:spcAft>
              <a:buClr>
                <a:schemeClr val="dk1"/>
              </a:buClr>
              <a:buSzPts val="1100"/>
              <a:buFont typeface="Arial"/>
              <a:buNone/>
            </a:pPr>
            <a:r>
              <a:rPr lang="en-US"/>
              <a:t>2024 TRIE Neighborhood Initiative (TNI)</a:t>
            </a:r>
            <a:endParaRPr/>
          </a:p>
          <a:p>
            <a:pPr indent="0" lvl="0" marL="0" rtl="0" algn="l">
              <a:lnSpc>
                <a:spcPct val="150000"/>
              </a:lnSpc>
              <a:spcBef>
                <a:spcPts val="1000"/>
              </a:spcBef>
              <a:spcAft>
                <a:spcPts val="0"/>
              </a:spcAft>
              <a:buSzPts val="3400"/>
              <a:buNone/>
            </a:pPr>
            <a:r>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id="579" name="Google Shape;579;g31a0cdd660a_15_18"/>
          <p:cNvSpPr txBox="1"/>
          <p:nvPr>
            <p:ph idx="1" type="body"/>
          </p:nvPr>
        </p:nvSpPr>
        <p:spPr>
          <a:xfrm>
            <a:off x="933475" y="1834475"/>
            <a:ext cx="10965300" cy="4463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1800"/>
              <a:t>Coalition Building</a:t>
            </a:r>
            <a:endParaRPr b="1" sz="1800"/>
          </a:p>
          <a:p>
            <a:pPr indent="-342900" lvl="0" marL="457200" rtl="0" algn="l">
              <a:spcBef>
                <a:spcPts val="0"/>
              </a:spcBef>
              <a:spcAft>
                <a:spcPts val="0"/>
              </a:spcAft>
              <a:buSzPts val="1800"/>
              <a:buChar char="●"/>
            </a:pPr>
            <a:r>
              <a:rPr lang="en-US" sz="1800"/>
              <a:t>Since Oct., TRIE partners led 32 coalition meetings with neighborhood stakeholders to raise awareness </a:t>
            </a:r>
            <a:r>
              <a:rPr lang="en-US" sz="1800"/>
              <a:t>about the People’s Money, strategize ways to get community members involved, and exchange resources and information about local events</a:t>
            </a:r>
            <a:endParaRPr sz="1800"/>
          </a:p>
          <a:p>
            <a:pPr indent="0" lvl="0" marL="457200" rtl="0" algn="l">
              <a:spcBef>
                <a:spcPts val="0"/>
              </a:spcBef>
              <a:spcAft>
                <a:spcPts val="0"/>
              </a:spcAft>
              <a:buNone/>
            </a:pPr>
            <a:r>
              <a:t/>
            </a:r>
            <a:endParaRPr sz="1800"/>
          </a:p>
          <a:p>
            <a:pPr indent="0" lvl="0" marL="0" rtl="0" algn="l">
              <a:spcBef>
                <a:spcPts val="0"/>
              </a:spcBef>
              <a:spcAft>
                <a:spcPts val="0"/>
              </a:spcAft>
              <a:buNone/>
            </a:pPr>
            <a:r>
              <a:rPr b="1" lang="en-US" sz="1800"/>
              <a:t>The People’s Money</a:t>
            </a:r>
            <a:endParaRPr sz="1800"/>
          </a:p>
          <a:p>
            <a:pPr indent="-342900" lvl="0" marL="457200" rtl="0" algn="l">
              <a:spcBef>
                <a:spcPts val="0"/>
              </a:spcBef>
              <a:spcAft>
                <a:spcPts val="0"/>
              </a:spcAft>
              <a:buSzPts val="1800"/>
              <a:buChar char="●"/>
            </a:pPr>
            <a:r>
              <a:rPr lang="en-US" sz="1800"/>
              <a:t>The first quarterly Implementation x TRIE Partner meeting brought together organizations implementing projects and/or conducting community outreach to make connections and generate ideas for collaboration to strengthen program delivery</a:t>
            </a:r>
            <a:endParaRPr sz="1800"/>
          </a:p>
        </p:txBody>
      </p:sp>
      <p:sp>
        <p:nvSpPr>
          <p:cNvPr id="580" name="Google Shape;580;g31a0cdd660a_15_18"/>
          <p:cNvSpPr txBox="1"/>
          <p:nvPr>
            <p:ph idx="2" type="body"/>
          </p:nvPr>
        </p:nvSpPr>
        <p:spPr>
          <a:xfrm>
            <a:off x="1021850" y="915075"/>
            <a:ext cx="10407000" cy="780300"/>
          </a:xfrm>
          <a:prstGeom prst="rect">
            <a:avLst/>
          </a:prstGeom>
          <a:noFill/>
          <a:ln>
            <a:noFill/>
          </a:ln>
        </p:spPr>
        <p:txBody>
          <a:bodyPr anchorCtr="0" anchor="t" bIns="45700" lIns="91425" spcFirstLastPara="1" rIns="91425" wrap="square" tIns="45700">
            <a:noAutofit/>
          </a:bodyPr>
          <a:lstStyle/>
          <a:p>
            <a:pPr indent="0" lvl="0" marL="0" rtl="0" algn="l">
              <a:spcBef>
                <a:spcPts val="1000"/>
              </a:spcBef>
              <a:spcAft>
                <a:spcPts val="0"/>
              </a:spcAft>
              <a:buSzPts val="1100"/>
              <a:buNone/>
            </a:pPr>
            <a:r>
              <a:rPr lang="en-US"/>
              <a:t>TRIE Initiative Key Highlights</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g31a0cdd660a_15_24"/>
          <p:cNvSpPr txBox="1"/>
          <p:nvPr>
            <p:ph idx="1" type="body"/>
          </p:nvPr>
        </p:nvSpPr>
        <p:spPr>
          <a:xfrm>
            <a:off x="933475" y="1834475"/>
            <a:ext cx="10965300" cy="4463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1800"/>
              <a:t>Civic Engagement Workshop - “</a:t>
            </a:r>
            <a:r>
              <a:rPr b="1" lang="en-US" sz="1800"/>
              <a:t>Civic</a:t>
            </a:r>
            <a:r>
              <a:rPr b="1" lang="en-US" sz="1800"/>
              <a:t> Engagement is People Power”</a:t>
            </a:r>
            <a:endParaRPr b="1" sz="1800"/>
          </a:p>
          <a:p>
            <a:pPr indent="-342900" lvl="0" marL="457200" rtl="0" algn="l">
              <a:spcBef>
                <a:spcPts val="0"/>
              </a:spcBef>
              <a:spcAft>
                <a:spcPts val="0"/>
              </a:spcAft>
              <a:buSzPts val="1800"/>
              <a:buChar char="●"/>
            </a:pPr>
            <a:r>
              <a:rPr lang="en-US" sz="1800"/>
              <a:t>Goals of the workshop include defining civic engagement and the relationship between concepts of power, love, and justice, seeing examples of different types of civic action, and learning about opportunities to get started!</a:t>
            </a:r>
            <a:endParaRPr sz="1800"/>
          </a:p>
          <a:p>
            <a:pPr indent="-342900" lvl="0" marL="457200" rtl="0" algn="l">
              <a:spcBef>
                <a:spcPts val="0"/>
              </a:spcBef>
              <a:spcAft>
                <a:spcPts val="0"/>
              </a:spcAft>
              <a:buSzPts val="1800"/>
              <a:buChar char="●"/>
            </a:pPr>
            <a:r>
              <a:rPr lang="en-US" sz="1800"/>
              <a:t>The deck includes customizable modules on topics, such as advocacy and organizing, community boards, voting, and volunteering.</a:t>
            </a:r>
            <a:endParaRPr sz="1800"/>
          </a:p>
          <a:p>
            <a:pPr indent="-342900" lvl="0" marL="457200" rtl="0" algn="l">
              <a:spcBef>
                <a:spcPts val="0"/>
              </a:spcBef>
              <a:spcAft>
                <a:spcPts val="0"/>
              </a:spcAft>
              <a:buSzPts val="1800"/>
              <a:buChar char="●"/>
            </a:pPr>
            <a:r>
              <a:rPr lang="en-US" sz="1800"/>
              <a:t>Partners will be </a:t>
            </a:r>
            <a:r>
              <a:rPr lang="en-US" sz="1800"/>
              <a:t>trained</a:t>
            </a:r>
            <a:r>
              <a:rPr lang="en-US" sz="1800"/>
              <a:t> on the workshop content later this month, and will facilitate them in the spring.</a:t>
            </a:r>
            <a:endParaRPr sz="1800"/>
          </a:p>
          <a:p>
            <a:pPr indent="0" lvl="0" marL="457200" rtl="0" algn="l">
              <a:spcBef>
                <a:spcPts val="0"/>
              </a:spcBef>
              <a:spcAft>
                <a:spcPts val="0"/>
              </a:spcAft>
              <a:buNone/>
            </a:pPr>
            <a:r>
              <a:t/>
            </a:r>
            <a:endParaRPr sz="1800"/>
          </a:p>
          <a:p>
            <a:pPr indent="0" lvl="0" marL="0" rtl="0" algn="l">
              <a:spcBef>
                <a:spcPts val="0"/>
              </a:spcBef>
              <a:spcAft>
                <a:spcPts val="0"/>
              </a:spcAft>
              <a:buNone/>
            </a:pPr>
            <a:r>
              <a:rPr b="1" lang="en-US" sz="1800"/>
              <a:t>Capacity-Building Training</a:t>
            </a:r>
            <a:endParaRPr sz="1800"/>
          </a:p>
          <a:p>
            <a:pPr indent="-342900" lvl="0" marL="457200" rtl="0" algn="l">
              <a:spcBef>
                <a:spcPts val="0"/>
              </a:spcBef>
              <a:spcAft>
                <a:spcPts val="0"/>
              </a:spcAft>
              <a:buSzPts val="1800"/>
              <a:buChar char="●"/>
            </a:pPr>
            <a:r>
              <a:rPr lang="en-US" sz="1800"/>
              <a:t>Equity Data Mapping with Equity NYC</a:t>
            </a:r>
            <a:endParaRPr sz="1800"/>
          </a:p>
          <a:p>
            <a:pPr indent="-342900" lvl="0" marL="457200" rtl="0" algn="l">
              <a:spcBef>
                <a:spcPts val="0"/>
              </a:spcBef>
              <a:spcAft>
                <a:spcPts val="0"/>
              </a:spcAft>
              <a:buSzPts val="1800"/>
              <a:buChar char="●"/>
            </a:pPr>
            <a:r>
              <a:rPr lang="en-US" sz="1800"/>
              <a:t>Monitoring &amp; Evaluation with Mark Johnson</a:t>
            </a:r>
            <a:endParaRPr sz="1800"/>
          </a:p>
        </p:txBody>
      </p:sp>
      <p:sp>
        <p:nvSpPr>
          <p:cNvPr id="587" name="Google Shape;587;g31a0cdd660a_15_24"/>
          <p:cNvSpPr txBox="1"/>
          <p:nvPr>
            <p:ph idx="2" type="body"/>
          </p:nvPr>
        </p:nvSpPr>
        <p:spPr>
          <a:xfrm>
            <a:off x="1021850" y="915075"/>
            <a:ext cx="10407000" cy="780300"/>
          </a:xfrm>
          <a:prstGeom prst="rect">
            <a:avLst/>
          </a:prstGeom>
          <a:noFill/>
          <a:ln>
            <a:noFill/>
          </a:ln>
        </p:spPr>
        <p:txBody>
          <a:bodyPr anchorCtr="0" anchor="t" bIns="45700" lIns="91425" spcFirstLastPara="1" rIns="91425" wrap="square" tIns="45700">
            <a:noAutofit/>
          </a:bodyPr>
          <a:lstStyle/>
          <a:p>
            <a:pPr indent="0" lvl="0" marL="0" rtl="0" algn="l">
              <a:spcBef>
                <a:spcPts val="1000"/>
              </a:spcBef>
              <a:spcAft>
                <a:spcPts val="0"/>
              </a:spcAft>
              <a:buSzPts val="1100"/>
              <a:buNone/>
            </a:pPr>
            <a:r>
              <a:rPr lang="en-US"/>
              <a:t>TRIE Initiative Key Highlights </a:t>
            </a:r>
            <a:r>
              <a:rPr i="1" lang="en-US"/>
              <a:t>cont.</a:t>
            </a:r>
            <a:endParaRPr i="1"/>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sp>
        <p:nvSpPr>
          <p:cNvPr id="592" name="Google Shape;592;g31a20b6e3fe_20_0"/>
          <p:cNvSpPr txBox="1"/>
          <p:nvPr>
            <p:ph type="title"/>
          </p:nvPr>
        </p:nvSpPr>
        <p:spPr>
          <a:xfrm>
            <a:off x="838200" y="2368286"/>
            <a:ext cx="10515600" cy="21213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500"/>
              </a:spcAft>
              <a:buSzPts val="7200"/>
              <a:buNone/>
            </a:pPr>
            <a:r>
              <a:rPr lang="en-US"/>
              <a:t>Implementation</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g31a0cdd660a_7_0"/>
          <p:cNvSpPr txBox="1"/>
          <p:nvPr>
            <p:ph type="title"/>
          </p:nvPr>
        </p:nvSpPr>
        <p:spPr>
          <a:xfrm>
            <a:off x="838200" y="2368286"/>
            <a:ext cx="10515600" cy="21213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500"/>
              </a:spcAft>
              <a:buSzPts val="7200"/>
              <a:buNone/>
            </a:pPr>
            <a:r>
              <a:rPr lang="en-US"/>
              <a:t>Resolution on Voter Language Assistance Metholodology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pic>
        <p:nvPicPr>
          <p:cNvPr id="598" name="Google Shape;598;g287500ba64d_1_0"/>
          <p:cNvPicPr preferRelativeResize="0"/>
          <p:nvPr/>
        </p:nvPicPr>
        <p:blipFill rotWithShape="1">
          <a:blip r:embed="rId3">
            <a:alphaModFix/>
          </a:blip>
          <a:srcRect b="0" l="0" r="0" t="0"/>
          <a:stretch/>
        </p:blipFill>
        <p:spPr>
          <a:xfrm>
            <a:off x="4830425" y="1508025"/>
            <a:ext cx="6909276" cy="4635250"/>
          </a:xfrm>
          <a:prstGeom prst="rect">
            <a:avLst/>
          </a:prstGeom>
          <a:noFill/>
          <a:ln>
            <a:noFill/>
          </a:ln>
        </p:spPr>
      </p:pic>
      <p:sp>
        <p:nvSpPr>
          <p:cNvPr id="599" name="Google Shape;599;g287500ba64d_1_0"/>
          <p:cNvSpPr txBox="1"/>
          <p:nvPr>
            <p:ph idx="1" type="body"/>
          </p:nvPr>
        </p:nvSpPr>
        <p:spPr>
          <a:xfrm>
            <a:off x="972325" y="1917172"/>
            <a:ext cx="5370900" cy="2180100"/>
          </a:xfrm>
          <a:prstGeom prst="rect">
            <a:avLst/>
          </a:prstGeom>
          <a:noFill/>
          <a:ln>
            <a:noFill/>
          </a:ln>
        </p:spPr>
        <p:txBody>
          <a:bodyPr anchorCtr="0" anchor="t" bIns="45700" lIns="91425" spcFirstLastPara="1" rIns="91425" wrap="square" tIns="45700">
            <a:noAutofit/>
          </a:bodyPr>
          <a:lstStyle/>
          <a:p>
            <a:pPr indent="-342900" lvl="0" marL="457200" rtl="0" algn="l">
              <a:lnSpc>
                <a:spcPct val="115000"/>
              </a:lnSpc>
              <a:spcBef>
                <a:spcPts val="0"/>
              </a:spcBef>
              <a:spcAft>
                <a:spcPts val="0"/>
              </a:spcAft>
              <a:buSzPts val="2000"/>
              <a:buFont typeface="Verdana"/>
              <a:buChar char="●"/>
            </a:pPr>
            <a:r>
              <a:rPr lang="en-US" sz="2000"/>
              <a:t>Health and Wellbeing - 5</a:t>
            </a:r>
            <a:endParaRPr sz="2000"/>
          </a:p>
          <a:p>
            <a:pPr indent="-342900" lvl="0" marL="457200" rtl="0" algn="l">
              <a:lnSpc>
                <a:spcPct val="115000"/>
              </a:lnSpc>
              <a:spcBef>
                <a:spcPts val="0"/>
              </a:spcBef>
              <a:spcAft>
                <a:spcPts val="0"/>
              </a:spcAft>
              <a:buSzPts val="2000"/>
              <a:buChar char="●"/>
            </a:pPr>
            <a:r>
              <a:rPr lang="en-US" sz="2000"/>
              <a:t>Accessibility - 4</a:t>
            </a:r>
            <a:endParaRPr sz="2000"/>
          </a:p>
          <a:p>
            <a:pPr indent="-342900" lvl="0" marL="457200" rtl="0" algn="l">
              <a:lnSpc>
                <a:spcPct val="115000"/>
              </a:lnSpc>
              <a:spcBef>
                <a:spcPts val="0"/>
              </a:spcBef>
              <a:spcAft>
                <a:spcPts val="0"/>
              </a:spcAft>
              <a:buSzPts val="2000"/>
              <a:buChar char="●"/>
            </a:pPr>
            <a:r>
              <a:rPr lang="en-US" sz="2000"/>
              <a:t>Career Development - 4</a:t>
            </a:r>
            <a:endParaRPr sz="2000"/>
          </a:p>
          <a:p>
            <a:pPr indent="-342900" lvl="0" marL="457200" rtl="0" algn="l">
              <a:lnSpc>
                <a:spcPct val="115000"/>
              </a:lnSpc>
              <a:spcBef>
                <a:spcPts val="0"/>
              </a:spcBef>
              <a:spcAft>
                <a:spcPts val="0"/>
              </a:spcAft>
              <a:buSzPts val="2000"/>
              <a:buChar char="●"/>
            </a:pPr>
            <a:r>
              <a:rPr lang="en-US" sz="2000"/>
              <a:t>Education - 4</a:t>
            </a:r>
            <a:endParaRPr sz="2000"/>
          </a:p>
          <a:p>
            <a:pPr indent="-342900" lvl="0" marL="457200" rtl="0" algn="l">
              <a:lnSpc>
                <a:spcPct val="115000"/>
              </a:lnSpc>
              <a:spcBef>
                <a:spcPts val="0"/>
              </a:spcBef>
              <a:spcAft>
                <a:spcPts val="0"/>
              </a:spcAft>
              <a:buSzPts val="2000"/>
              <a:buChar char="●"/>
            </a:pPr>
            <a:r>
              <a:rPr lang="en-US" sz="2000"/>
              <a:t>Public Safety - 2</a:t>
            </a:r>
            <a:endParaRPr sz="2000"/>
          </a:p>
          <a:p>
            <a:pPr indent="-342900" lvl="0" marL="457200" rtl="0" algn="l">
              <a:lnSpc>
                <a:spcPct val="115000"/>
              </a:lnSpc>
              <a:spcBef>
                <a:spcPts val="0"/>
              </a:spcBef>
              <a:spcAft>
                <a:spcPts val="0"/>
              </a:spcAft>
              <a:buSzPts val="2000"/>
              <a:buChar char="●"/>
            </a:pPr>
            <a:r>
              <a:rPr lang="en-US" sz="2000"/>
              <a:t>Arts and Culture - 1</a:t>
            </a:r>
            <a:endParaRPr sz="2000"/>
          </a:p>
        </p:txBody>
      </p:sp>
      <p:sp>
        <p:nvSpPr>
          <p:cNvPr id="600" name="Google Shape;600;g287500ba64d_1_0"/>
          <p:cNvSpPr txBox="1"/>
          <p:nvPr>
            <p:ph idx="3" type="body"/>
          </p:nvPr>
        </p:nvSpPr>
        <p:spPr>
          <a:xfrm>
            <a:off x="561575" y="998000"/>
            <a:ext cx="9652500" cy="731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1000"/>
              </a:spcBef>
              <a:spcAft>
                <a:spcPts val="0"/>
              </a:spcAft>
              <a:buSzPts val="3400"/>
              <a:buNone/>
            </a:pPr>
            <a:r>
              <a:rPr lang="en-US" sz="3000"/>
              <a:t>Winning Projects - Impact Areas</a:t>
            </a:r>
            <a:endParaRPr sz="3000"/>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graphicFrame>
        <p:nvGraphicFramePr>
          <p:cNvPr id="606" name="Google Shape;606;g287500ba64d_1_115"/>
          <p:cNvGraphicFramePr/>
          <p:nvPr/>
        </p:nvGraphicFramePr>
        <p:xfrm>
          <a:off x="1006475" y="1652837"/>
          <a:ext cx="3000000" cy="3000000"/>
        </p:xfrm>
        <a:graphic>
          <a:graphicData uri="http://schemas.openxmlformats.org/drawingml/2006/table">
            <a:tbl>
              <a:tblPr>
                <a:noFill/>
                <a:tableStyleId>{1AC79B4A-AD8B-4A9B-AF03-285E1674CA4D}</a:tableStyleId>
              </a:tblPr>
              <a:tblGrid>
                <a:gridCol w="4747625"/>
                <a:gridCol w="3977000"/>
                <a:gridCol w="1853650"/>
              </a:tblGrid>
              <a:tr h="747350">
                <a:tc>
                  <a:txBody>
                    <a:bodyPr/>
                    <a:lstStyle/>
                    <a:p>
                      <a:pPr indent="0" lvl="0" marL="0" marR="0" rtl="0" algn="ctr">
                        <a:lnSpc>
                          <a:spcPct val="100000"/>
                        </a:lnSpc>
                        <a:spcBef>
                          <a:spcPts val="0"/>
                        </a:spcBef>
                        <a:spcAft>
                          <a:spcPts val="0"/>
                        </a:spcAft>
                        <a:buClr>
                          <a:srgbClr val="000000"/>
                        </a:buClr>
                        <a:buSzPts val="1500"/>
                        <a:buFont typeface="Arial"/>
                        <a:buNone/>
                      </a:pPr>
                      <a:r>
                        <a:rPr b="1" lang="en-US" sz="2300" u="none" cap="none" strike="noStrike">
                          <a:solidFill>
                            <a:schemeClr val="lt1"/>
                          </a:solidFill>
                          <a:latin typeface="Verdana"/>
                          <a:ea typeface="Verdana"/>
                          <a:cs typeface="Verdana"/>
                          <a:sym typeface="Verdana"/>
                        </a:rPr>
                        <a:t>Project</a:t>
                      </a:r>
                      <a:endParaRPr b="1" sz="2300" u="none" cap="none" strike="noStrike">
                        <a:solidFill>
                          <a:schemeClr val="lt1"/>
                        </a:solidFill>
                        <a:latin typeface="Verdana"/>
                        <a:ea typeface="Verdana"/>
                        <a:cs typeface="Verdana"/>
                        <a:sym typeface="Verdana"/>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Clr>
                          <a:srgbClr val="000000"/>
                        </a:buClr>
                        <a:buSzPts val="2300"/>
                        <a:buFont typeface="Arial"/>
                        <a:buNone/>
                      </a:pPr>
                      <a:r>
                        <a:rPr b="1" lang="en-US" sz="2300" u="none" cap="none" strike="noStrike">
                          <a:solidFill>
                            <a:schemeClr val="lt1"/>
                          </a:solidFill>
                          <a:latin typeface="Verdana"/>
                          <a:ea typeface="Verdana"/>
                          <a:cs typeface="Verdana"/>
                          <a:sym typeface="Verdana"/>
                        </a:rPr>
                        <a:t>TRIE Neighborhood(s)</a:t>
                      </a:r>
                      <a:endParaRPr b="1" sz="2300" u="none" cap="none" strike="noStrike">
                        <a:solidFill>
                          <a:schemeClr val="lt1"/>
                        </a:solidFill>
                        <a:latin typeface="Verdana"/>
                        <a:ea typeface="Verdana"/>
                        <a:cs typeface="Verdana"/>
                        <a:sym typeface="Verdana"/>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Clr>
                          <a:srgbClr val="000000"/>
                        </a:buClr>
                        <a:buSzPts val="2300"/>
                        <a:buFont typeface="Arial"/>
                        <a:buNone/>
                      </a:pPr>
                      <a:r>
                        <a:rPr b="1" lang="en-US" sz="2300" u="none" cap="none" strike="noStrike">
                          <a:solidFill>
                            <a:schemeClr val="lt1"/>
                          </a:solidFill>
                          <a:latin typeface="Verdana"/>
                          <a:ea typeface="Verdana"/>
                          <a:cs typeface="Verdana"/>
                          <a:sym typeface="Verdana"/>
                        </a:rPr>
                        <a:t>Funding</a:t>
                      </a:r>
                      <a:endParaRPr b="1" sz="2300" u="none" cap="none" strike="noStrike">
                        <a:solidFill>
                          <a:schemeClr val="lt1"/>
                        </a:solidFill>
                        <a:latin typeface="Verdana"/>
                        <a:ea typeface="Verdana"/>
                        <a:cs typeface="Verdana"/>
                        <a:sym typeface="Verdana"/>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accent2"/>
                    </a:solidFill>
                  </a:tcPr>
                </a:tc>
              </a:tr>
              <a:tr h="615225">
                <a:tc>
                  <a:txBody>
                    <a:bodyPr/>
                    <a:lstStyle/>
                    <a:p>
                      <a:pPr indent="0" lvl="0" marL="0" marR="0" rtl="0" algn="l">
                        <a:lnSpc>
                          <a:spcPct val="100000"/>
                        </a:lnSpc>
                        <a:spcBef>
                          <a:spcPts val="0"/>
                        </a:spcBef>
                        <a:spcAft>
                          <a:spcPts val="0"/>
                        </a:spcAft>
                        <a:buClr>
                          <a:srgbClr val="000000"/>
                        </a:buClr>
                        <a:buSzPts val="1500"/>
                        <a:buFont typeface="Arial"/>
                        <a:buNone/>
                      </a:pPr>
                      <a:r>
                        <a:rPr lang="en-US" sz="1550" u="none" cap="none" strike="noStrike">
                          <a:latin typeface="Verdana"/>
                          <a:ea typeface="Verdana"/>
                          <a:cs typeface="Verdana"/>
                          <a:sym typeface="Verdana"/>
                        </a:rPr>
                        <a:t>Life Prep for High School Students</a:t>
                      </a:r>
                      <a:endParaRPr sz="1550" u="none" cap="none" strike="noStrike">
                        <a:latin typeface="Verdana"/>
                        <a:ea typeface="Verdana"/>
                        <a:cs typeface="Verdana"/>
                        <a:sym typeface="Verdana"/>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500"/>
                        <a:buFont typeface="Arial"/>
                        <a:buNone/>
                      </a:pPr>
                      <a:r>
                        <a:rPr lang="en-US" sz="1500" u="none" cap="none" strike="noStrike">
                          <a:latin typeface="Verdana"/>
                          <a:ea typeface="Verdana"/>
                          <a:cs typeface="Verdana"/>
                          <a:sym typeface="Verdana"/>
                        </a:rPr>
                        <a:t>Bedford Stuyvesant</a:t>
                      </a:r>
                      <a:endParaRPr sz="1500" u="none" cap="none" strike="noStrike">
                        <a:latin typeface="Verdana"/>
                        <a:ea typeface="Verdana"/>
                        <a:cs typeface="Verdana"/>
                        <a:sym typeface="Verdana"/>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rowSpan="5">
                  <a:txBody>
                    <a:bodyPr/>
                    <a:lstStyle/>
                    <a:p>
                      <a:pPr indent="0" lvl="0" marL="0" marR="0" rtl="0" algn="ctr">
                        <a:lnSpc>
                          <a:spcPct val="100000"/>
                        </a:lnSpc>
                        <a:spcBef>
                          <a:spcPts val="0"/>
                        </a:spcBef>
                        <a:spcAft>
                          <a:spcPts val="0"/>
                        </a:spcAft>
                        <a:buClr>
                          <a:srgbClr val="000000"/>
                        </a:buClr>
                        <a:buSzPts val="1600"/>
                        <a:buFont typeface="Arial"/>
                        <a:buNone/>
                      </a:pPr>
                      <a:r>
                        <a:rPr b="1" lang="en-US" sz="1600" u="none" cap="none" strike="noStrike">
                          <a:latin typeface="Verdana"/>
                          <a:ea typeface="Verdana"/>
                          <a:cs typeface="Verdana"/>
                          <a:sym typeface="Verdana"/>
                        </a:rPr>
                        <a:t>$200,000 each</a:t>
                      </a:r>
                      <a:endParaRPr b="1" sz="1600" u="none" cap="none" strike="noStrike">
                        <a:latin typeface="Verdana"/>
                        <a:ea typeface="Verdana"/>
                        <a:cs typeface="Verdana"/>
                        <a:sym typeface="Verdana"/>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764675">
                <a:tc>
                  <a:txBody>
                    <a:bodyPr/>
                    <a:lstStyle/>
                    <a:p>
                      <a:pPr indent="0" lvl="0" marL="0" marR="0" rtl="0" algn="l">
                        <a:lnSpc>
                          <a:spcPct val="100000"/>
                        </a:lnSpc>
                        <a:spcBef>
                          <a:spcPts val="0"/>
                        </a:spcBef>
                        <a:spcAft>
                          <a:spcPts val="0"/>
                        </a:spcAft>
                        <a:buClr>
                          <a:srgbClr val="000000"/>
                        </a:buClr>
                        <a:buSzPts val="1500"/>
                        <a:buFont typeface="Arial"/>
                        <a:buNone/>
                      </a:pPr>
                      <a:r>
                        <a:rPr lang="en-US" sz="1550" u="none" cap="none" strike="noStrike">
                          <a:latin typeface="Verdana"/>
                          <a:ea typeface="Verdana"/>
                          <a:cs typeface="Verdana"/>
                          <a:sym typeface="Verdana"/>
                        </a:rPr>
                        <a:t>Language and Job Recertification Information for Immigrants</a:t>
                      </a:r>
                      <a:endParaRPr sz="1550" u="none" cap="none" strike="noStrike">
                        <a:latin typeface="Verdana"/>
                        <a:ea typeface="Verdana"/>
                        <a:cs typeface="Verdana"/>
                        <a:sym typeface="Verdana"/>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500"/>
                        <a:buFont typeface="Arial"/>
                        <a:buNone/>
                      </a:pPr>
                      <a:r>
                        <a:rPr lang="en-US" sz="1500" u="none" cap="none" strike="noStrike">
                          <a:latin typeface="Verdana"/>
                          <a:ea typeface="Verdana"/>
                          <a:cs typeface="Verdana"/>
                          <a:sym typeface="Verdana"/>
                        </a:rPr>
                        <a:t>Sunset Park</a:t>
                      </a:r>
                      <a:endParaRPr sz="1500" u="none" cap="none" strike="noStrike">
                        <a:latin typeface="Verdana"/>
                        <a:ea typeface="Verdana"/>
                        <a:cs typeface="Verdana"/>
                        <a:sym typeface="Verdana"/>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vMerge="1"/>
              </a:tr>
              <a:tr h="764675">
                <a:tc>
                  <a:txBody>
                    <a:bodyPr/>
                    <a:lstStyle/>
                    <a:p>
                      <a:pPr indent="0" lvl="0" marL="0" marR="0" rtl="0" algn="l">
                        <a:lnSpc>
                          <a:spcPct val="100000"/>
                        </a:lnSpc>
                        <a:spcBef>
                          <a:spcPts val="0"/>
                        </a:spcBef>
                        <a:spcAft>
                          <a:spcPts val="0"/>
                        </a:spcAft>
                        <a:buClr>
                          <a:srgbClr val="000000"/>
                        </a:buClr>
                        <a:buSzPts val="1500"/>
                        <a:buFont typeface="Arial"/>
                        <a:buNone/>
                      </a:pPr>
                      <a:r>
                        <a:rPr lang="en-US" sz="1550" u="none" cap="none" strike="noStrike">
                          <a:latin typeface="Verdana"/>
                          <a:ea typeface="Verdana"/>
                          <a:cs typeface="Verdana"/>
                          <a:sym typeface="Verdana"/>
                        </a:rPr>
                        <a:t>Errands for Older Adults and People with Disabilities</a:t>
                      </a:r>
                      <a:endParaRPr sz="1550" u="none" cap="none" strike="noStrike">
                        <a:latin typeface="Verdana"/>
                        <a:ea typeface="Verdana"/>
                        <a:cs typeface="Verdana"/>
                        <a:sym typeface="Verdana"/>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500"/>
                        <a:buFont typeface="Arial"/>
                        <a:buNone/>
                      </a:pPr>
                      <a:r>
                        <a:rPr lang="en-US" sz="1500" u="none" cap="none" strike="noStrike">
                          <a:latin typeface="Verdana"/>
                          <a:ea typeface="Verdana"/>
                          <a:cs typeface="Verdana"/>
                          <a:sym typeface="Verdana"/>
                        </a:rPr>
                        <a:t>Coney Island, Brighton Beach</a:t>
                      </a:r>
                      <a:endParaRPr sz="1500" u="none" cap="none" strike="noStrike">
                        <a:latin typeface="Verdana"/>
                        <a:ea typeface="Verdana"/>
                        <a:cs typeface="Verdana"/>
                        <a:sym typeface="Verdana"/>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vMerge="1"/>
              </a:tr>
              <a:tr h="746900">
                <a:tc>
                  <a:txBody>
                    <a:bodyPr/>
                    <a:lstStyle/>
                    <a:p>
                      <a:pPr indent="0" lvl="0" marL="0" marR="0" rtl="0" algn="l">
                        <a:lnSpc>
                          <a:spcPct val="100000"/>
                        </a:lnSpc>
                        <a:spcBef>
                          <a:spcPts val="0"/>
                        </a:spcBef>
                        <a:spcAft>
                          <a:spcPts val="0"/>
                        </a:spcAft>
                        <a:buClr>
                          <a:srgbClr val="000000"/>
                        </a:buClr>
                        <a:buSzPts val="1500"/>
                        <a:buFont typeface="Arial"/>
                        <a:buNone/>
                      </a:pPr>
                      <a:r>
                        <a:rPr lang="en-US" sz="1550" u="none" cap="none" strike="noStrike">
                          <a:latin typeface="Verdana"/>
                          <a:ea typeface="Verdana"/>
                          <a:cs typeface="Verdana"/>
                          <a:sym typeface="Verdana"/>
                        </a:rPr>
                        <a:t>Path to Success: Positive Money Habits</a:t>
                      </a:r>
                      <a:endParaRPr sz="1550" u="none" cap="none" strike="noStrike">
                        <a:latin typeface="Verdana"/>
                        <a:ea typeface="Verdana"/>
                        <a:cs typeface="Verdana"/>
                        <a:sym typeface="Verdana"/>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500"/>
                        <a:buFont typeface="Arial"/>
                        <a:buNone/>
                      </a:pPr>
                      <a:r>
                        <a:rPr lang="en-US" sz="1500" u="none" cap="none" strike="noStrike">
                          <a:latin typeface="Verdana"/>
                          <a:ea typeface="Verdana"/>
                          <a:cs typeface="Verdana"/>
                          <a:sym typeface="Verdana"/>
                        </a:rPr>
                        <a:t>Brownsville, East NY, Starrett City, Cypress Hills, Bushwick</a:t>
                      </a:r>
                      <a:endParaRPr sz="1500" u="none" cap="none" strike="noStrike">
                        <a:latin typeface="Verdana"/>
                        <a:ea typeface="Verdana"/>
                        <a:cs typeface="Verdana"/>
                        <a:sym typeface="Verdana"/>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vMerge="1"/>
              </a:tr>
              <a:tr h="615225">
                <a:tc>
                  <a:txBody>
                    <a:bodyPr/>
                    <a:lstStyle/>
                    <a:p>
                      <a:pPr indent="0" lvl="0" marL="0" marR="0" rtl="0" algn="l">
                        <a:lnSpc>
                          <a:spcPct val="100000"/>
                        </a:lnSpc>
                        <a:spcBef>
                          <a:spcPts val="0"/>
                        </a:spcBef>
                        <a:spcAft>
                          <a:spcPts val="0"/>
                        </a:spcAft>
                        <a:buClr>
                          <a:srgbClr val="000000"/>
                        </a:buClr>
                        <a:buSzPts val="1550"/>
                        <a:buFont typeface="Arial"/>
                        <a:buNone/>
                      </a:pPr>
                      <a:r>
                        <a:rPr lang="en-US" sz="1550" u="none" cap="none" strike="noStrike">
                          <a:latin typeface="Verdana"/>
                          <a:ea typeface="Verdana"/>
                          <a:cs typeface="Verdana"/>
                          <a:sym typeface="Verdana"/>
                        </a:rPr>
                        <a:t>Home Repair Liaisons for Older Adults</a:t>
                      </a:r>
                      <a:endParaRPr sz="1550" u="none" cap="none" strike="noStrike">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500"/>
                        <a:buFont typeface="Arial"/>
                        <a:buNone/>
                      </a:pPr>
                      <a:r>
                        <a:rPr lang="en-US" sz="1500" u="none" cap="none" strike="noStrike">
                          <a:latin typeface="Verdana"/>
                          <a:ea typeface="Verdana"/>
                          <a:cs typeface="Verdana"/>
                          <a:sym typeface="Verdana"/>
                        </a:rPr>
                        <a:t>Flatbush, Canarsie, East Flatbush</a:t>
                      </a:r>
                      <a:endParaRPr sz="1500" u="none" cap="none" strike="noStrike">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vMerge="1"/>
              </a:tr>
            </a:tbl>
          </a:graphicData>
        </a:graphic>
      </p:graphicFrame>
      <p:sp>
        <p:nvSpPr>
          <p:cNvPr id="607" name="Google Shape;607;g287500ba64d_1_115"/>
          <p:cNvSpPr txBox="1"/>
          <p:nvPr>
            <p:ph idx="3" type="body"/>
          </p:nvPr>
        </p:nvSpPr>
        <p:spPr>
          <a:xfrm>
            <a:off x="972325" y="921800"/>
            <a:ext cx="7386300" cy="731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1100"/>
              </a:spcBef>
              <a:spcAft>
                <a:spcPts val="0"/>
              </a:spcAft>
              <a:buSzPts val="3500"/>
              <a:buNone/>
            </a:pPr>
            <a:r>
              <a:rPr lang="en-US"/>
              <a:t>Winning Projects - Brooklyn</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graphicFrame>
        <p:nvGraphicFramePr>
          <p:cNvPr id="613" name="Google Shape;613;g287500ba64d_1_202"/>
          <p:cNvGraphicFramePr/>
          <p:nvPr/>
        </p:nvGraphicFramePr>
        <p:xfrm>
          <a:off x="1006475" y="1652837"/>
          <a:ext cx="3000000" cy="3000000"/>
        </p:xfrm>
        <a:graphic>
          <a:graphicData uri="http://schemas.openxmlformats.org/drawingml/2006/table">
            <a:tbl>
              <a:tblPr>
                <a:noFill/>
                <a:tableStyleId>{1AC79B4A-AD8B-4A9B-AF03-285E1674CA4D}</a:tableStyleId>
              </a:tblPr>
              <a:tblGrid>
                <a:gridCol w="4004150"/>
                <a:gridCol w="4991425"/>
                <a:gridCol w="1582700"/>
              </a:tblGrid>
              <a:tr h="747350">
                <a:tc>
                  <a:txBody>
                    <a:bodyPr/>
                    <a:lstStyle/>
                    <a:p>
                      <a:pPr indent="0" lvl="0" marL="0" marR="0" rtl="0" algn="ctr">
                        <a:lnSpc>
                          <a:spcPct val="100000"/>
                        </a:lnSpc>
                        <a:spcBef>
                          <a:spcPts val="0"/>
                        </a:spcBef>
                        <a:spcAft>
                          <a:spcPts val="0"/>
                        </a:spcAft>
                        <a:buClr>
                          <a:srgbClr val="000000"/>
                        </a:buClr>
                        <a:buSzPts val="1500"/>
                        <a:buFont typeface="Arial"/>
                        <a:buNone/>
                      </a:pPr>
                      <a:r>
                        <a:rPr b="1" lang="en-US" sz="2300" u="none" cap="none" strike="noStrike">
                          <a:solidFill>
                            <a:schemeClr val="lt1"/>
                          </a:solidFill>
                          <a:latin typeface="Verdana"/>
                          <a:ea typeface="Verdana"/>
                          <a:cs typeface="Verdana"/>
                          <a:sym typeface="Verdana"/>
                        </a:rPr>
                        <a:t>Project</a:t>
                      </a:r>
                      <a:endParaRPr b="1" sz="2300" u="none" cap="none" strike="noStrike">
                        <a:solidFill>
                          <a:schemeClr val="lt1"/>
                        </a:solidFill>
                        <a:latin typeface="Verdana"/>
                        <a:ea typeface="Verdana"/>
                        <a:cs typeface="Verdana"/>
                        <a:sym typeface="Verdana"/>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Clr>
                          <a:srgbClr val="000000"/>
                        </a:buClr>
                        <a:buSzPts val="2300"/>
                        <a:buFont typeface="Arial"/>
                        <a:buNone/>
                      </a:pPr>
                      <a:r>
                        <a:rPr b="1" lang="en-US" sz="2300" u="none" cap="none" strike="noStrike">
                          <a:solidFill>
                            <a:schemeClr val="lt1"/>
                          </a:solidFill>
                          <a:latin typeface="Verdana"/>
                          <a:ea typeface="Verdana"/>
                          <a:cs typeface="Verdana"/>
                          <a:sym typeface="Verdana"/>
                        </a:rPr>
                        <a:t>TRIE Neighborhood(s)</a:t>
                      </a:r>
                      <a:endParaRPr b="1" sz="2300" u="none" cap="none" strike="noStrike">
                        <a:solidFill>
                          <a:schemeClr val="lt1"/>
                        </a:solidFill>
                        <a:latin typeface="Verdana"/>
                        <a:ea typeface="Verdana"/>
                        <a:cs typeface="Verdana"/>
                        <a:sym typeface="Verdana"/>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Clr>
                          <a:srgbClr val="000000"/>
                        </a:buClr>
                        <a:buSzPts val="2300"/>
                        <a:buFont typeface="Arial"/>
                        <a:buNone/>
                      </a:pPr>
                      <a:r>
                        <a:rPr b="1" lang="en-US" sz="2300" u="none" cap="none" strike="noStrike">
                          <a:solidFill>
                            <a:schemeClr val="lt1"/>
                          </a:solidFill>
                          <a:latin typeface="Verdana"/>
                          <a:ea typeface="Verdana"/>
                          <a:cs typeface="Verdana"/>
                          <a:sym typeface="Verdana"/>
                        </a:rPr>
                        <a:t>Funding</a:t>
                      </a:r>
                      <a:endParaRPr b="1" sz="2300" u="none" cap="none" strike="noStrike">
                        <a:solidFill>
                          <a:schemeClr val="lt1"/>
                        </a:solidFill>
                        <a:latin typeface="Verdana"/>
                        <a:ea typeface="Verdana"/>
                        <a:cs typeface="Verdana"/>
                        <a:sym typeface="Verdana"/>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accent2"/>
                    </a:solidFill>
                  </a:tcPr>
                </a:tc>
              </a:tr>
              <a:tr h="615225">
                <a:tc>
                  <a:txBody>
                    <a:bodyPr/>
                    <a:lstStyle/>
                    <a:p>
                      <a:pPr indent="0" lvl="0" marL="0" marR="0" rtl="0" algn="l">
                        <a:lnSpc>
                          <a:spcPct val="100000"/>
                        </a:lnSpc>
                        <a:spcBef>
                          <a:spcPts val="0"/>
                        </a:spcBef>
                        <a:spcAft>
                          <a:spcPts val="0"/>
                        </a:spcAft>
                        <a:buClr>
                          <a:srgbClr val="000000"/>
                        </a:buClr>
                        <a:buSzPts val="1500"/>
                        <a:buFont typeface="Arial"/>
                        <a:buNone/>
                      </a:pPr>
                      <a:r>
                        <a:rPr lang="en-US" sz="1550" u="none" cap="none" strike="noStrike">
                          <a:latin typeface="Verdana"/>
                          <a:ea typeface="Verdana"/>
                          <a:cs typeface="Verdana"/>
                          <a:sym typeface="Verdana"/>
                        </a:rPr>
                        <a:t>Healthy Meals Partnership</a:t>
                      </a:r>
                      <a:endParaRPr sz="1550" u="none" cap="none" strike="noStrike">
                        <a:latin typeface="Verdana"/>
                        <a:ea typeface="Verdana"/>
                        <a:cs typeface="Verdana"/>
                        <a:sym typeface="Verdana"/>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500"/>
                        <a:buFont typeface="Arial"/>
                        <a:buNone/>
                      </a:pPr>
                      <a:r>
                        <a:rPr lang="en-US" sz="1500" u="none" cap="none" strike="noStrike">
                          <a:latin typeface="Verdana"/>
                          <a:ea typeface="Verdana"/>
                          <a:cs typeface="Verdana"/>
                          <a:sym typeface="Verdana"/>
                        </a:rPr>
                        <a:t>Richmond Hill, South Ozone Park, Queens Village, Jamaica, South Jamaica, Hollis, St. Albans, Rochdale, Springfield Gardens</a:t>
                      </a:r>
                      <a:endParaRPr sz="1500" u="none" cap="none" strike="noStrike">
                        <a:latin typeface="Verdana"/>
                        <a:ea typeface="Verdana"/>
                        <a:cs typeface="Verdana"/>
                        <a:sym typeface="Verdana"/>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rowSpan="5">
                  <a:txBody>
                    <a:bodyPr/>
                    <a:lstStyle/>
                    <a:p>
                      <a:pPr indent="0" lvl="0" marL="0" marR="0" rtl="0" algn="ctr">
                        <a:lnSpc>
                          <a:spcPct val="100000"/>
                        </a:lnSpc>
                        <a:spcBef>
                          <a:spcPts val="0"/>
                        </a:spcBef>
                        <a:spcAft>
                          <a:spcPts val="0"/>
                        </a:spcAft>
                        <a:buClr>
                          <a:srgbClr val="000000"/>
                        </a:buClr>
                        <a:buSzPts val="1600"/>
                        <a:buFont typeface="Arial"/>
                        <a:buNone/>
                      </a:pPr>
                      <a:r>
                        <a:rPr b="1" lang="en-US" sz="1600" u="none" cap="none" strike="noStrike">
                          <a:latin typeface="Verdana"/>
                          <a:ea typeface="Verdana"/>
                          <a:cs typeface="Verdana"/>
                          <a:sym typeface="Verdana"/>
                        </a:rPr>
                        <a:t>$170,000 each</a:t>
                      </a:r>
                      <a:endParaRPr b="1" sz="1600" u="none" cap="none" strike="noStrike">
                        <a:latin typeface="Verdana"/>
                        <a:ea typeface="Verdana"/>
                        <a:cs typeface="Verdana"/>
                        <a:sym typeface="Verdana"/>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764675">
                <a:tc>
                  <a:txBody>
                    <a:bodyPr/>
                    <a:lstStyle/>
                    <a:p>
                      <a:pPr indent="0" lvl="0" marL="0" marR="0" rtl="0" algn="l">
                        <a:lnSpc>
                          <a:spcPct val="100000"/>
                        </a:lnSpc>
                        <a:spcBef>
                          <a:spcPts val="0"/>
                        </a:spcBef>
                        <a:spcAft>
                          <a:spcPts val="0"/>
                        </a:spcAft>
                        <a:buClr>
                          <a:srgbClr val="000000"/>
                        </a:buClr>
                        <a:buSzPts val="1500"/>
                        <a:buFont typeface="Arial"/>
                        <a:buNone/>
                      </a:pPr>
                      <a:r>
                        <a:rPr lang="en-US" sz="1550" u="none" cap="none" strike="noStrike">
                          <a:latin typeface="Verdana"/>
                          <a:ea typeface="Verdana"/>
                          <a:cs typeface="Verdana"/>
                          <a:sym typeface="Verdana"/>
                        </a:rPr>
                        <a:t>Youth Empowerment </a:t>
                      </a:r>
                      <a:r>
                        <a:rPr lang="en-US" sz="1550">
                          <a:latin typeface="Verdana"/>
                          <a:ea typeface="Verdana"/>
                          <a:cs typeface="Verdana"/>
                          <a:sym typeface="Verdana"/>
                        </a:rPr>
                        <a:t>After School</a:t>
                      </a:r>
                      <a:r>
                        <a:rPr lang="en-US" sz="1550" u="none" cap="none" strike="noStrike">
                          <a:latin typeface="Verdana"/>
                          <a:ea typeface="Verdana"/>
                          <a:cs typeface="Verdana"/>
                          <a:sym typeface="Verdana"/>
                        </a:rPr>
                        <a:t> Workshops</a:t>
                      </a:r>
                      <a:endParaRPr sz="1550" u="none" cap="none" strike="noStrike">
                        <a:latin typeface="Verdana"/>
                        <a:ea typeface="Verdana"/>
                        <a:cs typeface="Verdana"/>
                        <a:sym typeface="Verdana"/>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500"/>
                        <a:buFont typeface="Arial"/>
                        <a:buNone/>
                      </a:pPr>
                      <a:r>
                        <a:rPr lang="en-US" sz="1500" u="none" cap="none" strike="noStrike">
                          <a:latin typeface="Verdana"/>
                          <a:ea typeface="Verdana"/>
                          <a:cs typeface="Verdana"/>
                          <a:sym typeface="Verdana"/>
                        </a:rPr>
                        <a:t>Rockaway, Broad Channel</a:t>
                      </a:r>
                      <a:endParaRPr sz="1500" u="none" cap="none" strike="noStrike">
                        <a:latin typeface="Verdana"/>
                        <a:ea typeface="Verdana"/>
                        <a:cs typeface="Verdana"/>
                        <a:sym typeface="Verdana"/>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vMerge="1"/>
              </a:tr>
              <a:tr h="764675">
                <a:tc>
                  <a:txBody>
                    <a:bodyPr/>
                    <a:lstStyle/>
                    <a:p>
                      <a:pPr indent="0" lvl="0" marL="0" marR="0" rtl="0" algn="l">
                        <a:lnSpc>
                          <a:spcPct val="100000"/>
                        </a:lnSpc>
                        <a:spcBef>
                          <a:spcPts val="0"/>
                        </a:spcBef>
                        <a:spcAft>
                          <a:spcPts val="0"/>
                        </a:spcAft>
                        <a:buClr>
                          <a:srgbClr val="000000"/>
                        </a:buClr>
                        <a:buSzPts val="1500"/>
                        <a:buFont typeface="Arial"/>
                        <a:buNone/>
                      </a:pPr>
                      <a:r>
                        <a:rPr lang="en-US" sz="1550" u="none" cap="none" strike="noStrike">
                          <a:latin typeface="Verdana"/>
                          <a:ea typeface="Verdana"/>
                          <a:cs typeface="Verdana"/>
                          <a:sym typeface="Verdana"/>
                        </a:rPr>
                        <a:t>Connection Resource Center</a:t>
                      </a:r>
                      <a:endParaRPr sz="1550" u="none" cap="none" strike="noStrike">
                        <a:latin typeface="Verdana"/>
                        <a:ea typeface="Verdana"/>
                        <a:cs typeface="Verdana"/>
                        <a:sym typeface="Verdana"/>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500"/>
                        <a:buFont typeface="Arial"/>
                        <a:buNone/>
                      </a:pPr>
                      <a:r>
                        <a:rPr lang="en-US" sz="1500" u="none" cap="none" strike="noStrike">
                          <a:latin typeface="Verdana"/>
                          <a:ea typeface="Verdana"/>
                          <a:cs typeface="Verdana"/>
                          <a:sym typeface="Verdana"/>
                        </a:rPr>
                        <a:t>Briarwood, Woodhaven</a:t>
                      </a:r>
                      <a:endParaRPr sz="1500" u="none" cap="none" strike="noStrike">
                        <a:latin typeface="Verdana"/>
                        <a:ea typeface="Verdana"/>
                        <a:cs typeface="Verdana"/>
                        <a:sym typeface="Verdana"/>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vMerge="1"/>
              </a:tr>
              <a:tr h="746900">
                <a:tc>
                  <a:txBody>
                    <a:bodyPr/>
                    <a:lstStyle/>
                    <a:p>
                      <a:pPr indent="0" lvl="0" marL="0" marR="0" rtl="0" algn="l">
                        <a:lnSpc>
                          <a:spcPct val="100000"/>
                        </a:lnSpc>
                        <a:spcBef>
                          <a:spcPts val="0"/>
                        </a:spcBef>
                        <a:spcAft>
                          <a:spcPts val="0"/>
                        </a:spcAft>
                        <a:buClr>
                          <a:srgbClr val="000000"/>
                        </a:buClr>
                        <a:buSzPts val="1500"/>
                        <a:buFont typeface="Arial"/>
                        <a:buNone/>
                      </a:pPr>
                      <a:r>
                        <a:rPr lang="en-US" sz="1550" u="none" cap="none" strike="noStrike">
                          <a:latin typeface="Verdana"/>
                          <a:ea typeface="Verdana"/>
                          <a:cs typeface="Verdana"/>
                          <a:sym typeface="Verdana"/>
                        </a:rPr>
                        <a:t>Bridging the Skills Gap:  Job Training for High Schoolers</a:t>
                      </a:r>
                      <a:endParaRPr sz="1550" u="none" cap="none" strike="noStrike">
                        <a:latin typeface="Verdana"/>
                        <a:ea typeface="Verdana"/>
                        <a:cs typeface="Verdana"/>
                        <a:sym typeface="Verdana"/>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500"/>
                        <a:buFont typeface="Arial"/>
                        <a:buNone/>
                      </a:pPr>
                      <a:r>
                        <a:rPr lang="en-US" sz="1500" u="none" cap="none" strike="noStrike">
                          <a:latin typeface="Verdana"/>
                          <a:ea typeface="Verdana"/>
                          <a:cs typeface="Verdana"/>
                          <a:sym typeface="Verdana"/>
                        </a:rPr>
                        <a:t>Queensbridge</a:t>
                      </a:r>
                      <a:endParaRPr sz="1500" u="none" cap="none" strike="noStrike">
                        <a:latin typeface="Verdana"/>
                        <a:ea typeface="Verdana"/>
                        <a:cs typeface="Verdana"/>
                        <a:sym typeface="Verdana"/>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vMerge="1"/>
              </a:tr>
              <a:tr h="615225">
                <a:tc>
                  <a:txBody>
                    <a:bodyPr/>
                    <a:lstStyle/>
                    <a:p>
                      <a:pPr indent="0" lvl="0" marL="0" marR="0" rtl="0" algn="l">
                        <a:lnSpc>
                          <a:spcPct val="100000"/>
                        </a:lnSpc>
                        <a:spcBef>
                          <a:spcPts val="0"/>
                        </a:spcBef>
                        <a:spcAft>
                          <a:spcPts val="0"/>
                        </a:spcAft>
                        <a:buClr>
                          <a:srgbClr val="000000"/>
                        </a:buClr>
                        <a:buSzPts val="1550"/>
                        <a:buFont typeface="Arial"/>
                        <a:buNone/>
                      </a:pPr>
                      <a:r>
                        <a:rPr lang="en-US" sz="1550" u="none" cap="none" strike="noStrike">
                          <a:latin typeface="Verdana"/>
                          <a:ea typeface="Verdana"/>
                          <a:cs typeface="Verdana"/>
                          <a:sym typeface="Verdana"/>
                        </a:rPr>
                        <a:t>Connectivity Program for Seniors</a:t>
                      </a:r>
                      <a:endParaRPr sz="1550" u="none" cap="none" strike="noStrike">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500"/>
                        <a:buFont typeface="Arial"/>
                        <a:buNone/>
                      </a:pPr>
                      <a:r>
                        <a:rPr lang="en-US" sz="1500" u="none" cap="none" strike="noStrike">
                          <a:latin typeface="Verdana"/>
                          <a:ea typeface="Verdana"/>
                          <a:cs typeface="Verdana"/>
                          <a:sym typeface="Verdana"/>
                        </a:rPr>
                        <a:t>East Elmhurst, Corona</a:t>
                      </a:r>
                      <a:endParaRPr sz="1500" u="none" cap="none" strike="noStrike">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vMerge="1"/>
              </a:tr>
            </a:tbl>
          </a:graphicData>
        </a:graphic>
      </p:graphicFrame>
      <p:sp>
        <p:nvSpPr>
          <p:cNvPr id="614" name="Google Shape;614;g287500ba64d_1_202"/>
          <p:cNvSpPr txBox="1"/>
          <p:nvPr>
            <p:ph idx="3" type="body"/>
          </p:nvPr>
        </p:nvSpPr>
        <p:spPr>
          <a:xfrm>
            <a:off x="972325" y="921800"/>
            <a:ext cx="7386300" cy="731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1100"/>
              </a:spcBef>
              <a:spcAft>
                <a:spcPts val="0"/>
              </a:spcAft>
              <a:buSzPts val="3500"/>
              <a:buNone/>
            </a:pPr>
            <a:r>
              <a:rPr lang="en-US"/>
              <a:t>Winning Projects - Queens</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graphicFrame>
        <p:nvGraphicFramePr>
          <p:cNvPr id="620" name="Google Shape;620;g287500ba64d_1_214"/>
          <p:cNvGraphicFramePr/>
          <p:nvPr/>
        </p:nvGraphicFramePr>
        <p:xfrm>
          <a:off x="1006475" y="1652837"/>
          <a:ext cx="3000000" cy="3000000"/>
        </p:xfrm>
        <a:graphic>
          <a:graphicData uri="http://schemas.openxmlformats.org/drawingml/2006/table">
            <a:tbl>
              <a:tblPr>
                <a:noFill/>
                <a:tableStyleId>{1AC79B4A-AD8B-4A9B-AF03-285E1674CA4D}</a:tableStyleId>
              </a:tblPr>
              <a:tblGrid>
                <a:gridCol w="4395500"/>
                <a:gridCol w="4329125"/>
                <a:gridCol w="1853650"/>
              </a:tblGrid>
              <a:tr h="747350">
                <a:tc>
                  <a:txBody>
                    <a:bodyPr/>
                    <a:lstStyle/>
                    <a:p>
                      <a:pPr indent="0" lvl="0" marL="0" marR="0" rtl="0" algn="ctr">
                        <a:lnSpc>
                          <a:spcPct val="100000"/>
                        </a:lnSpc>
                        <a:spcBef>
                          <a:spcPts val="0"/>
                        </a:spcBef>
                        <a:spcAft>
                          <a:spcPts val="0"/>
                        </a:spcAft>
                        <a:buClr>
                          <a:srgbClr val="000000"/>
                        </a:buClr>
                        <a:buSzPts val="1500"/>
                        <a:buFont typeface="Arial"/>
                        <a:buNone/>
                      </a:pPr>
                      <a:r>
                        <a:rPr b="1" lang="en-US" sz="2300" u="none" cap="none" strike="noStrike">
                          <a:solidFill>
                            <a:schemeClr val="lt1"/>
                          </a:solidFill>
                          <a:latin typeface="Verdana"/>
                          <a:ea typeface="Verdana"/>
                          <a:cs typeface="Verdana"/>
                          <a:sym typeface="Verdana"/>
                        </a:rPr>
                        <a:t>Project</a:t>
                      </a:r>
                      <a:endParaRPr b="1" sz="2300" u="none" cap="none" strike="noStrike">
                        <a:solidFill>
                          <a:schemeClr val="lt1"/>
                        </a:solidFill>
                        <a:latin typeface="Verdana"/>
                        <a:ea typeface="Verdana"/>
                        <a:cs typeface="Verdana"/>
                        <a:sym typeface="Verdana"/>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Clr>
                          <a:srgbClr val="000000"/>
                        </a:buClr>
                        <a:buSzPts val="2300"/>
                        <a:buFont typeface="Arial"/>
                        <a:buNone/>
                      </a:pPr>
                      <a:r>
                        <a:rPr b="1" lang="en-US" sz="2300" u="none" cap="none" strike="noStrike">
                          <a:solidFill>
                            <a:schemeClr val="lt1"/>
                          </a:solidFill>
                          <a:latin typeface="Verdana"/>
                          <a:ea typeface="Verdana"/>
                          <a:cs typeface="Verdana"/>
                          <a:sym typeface="Verdana"/>
                        </a:rPr>
                        <a:t>TRIE Neighborhood(s)</a:t>
                      </a:r>
                      <a:endParaRPr b="1" sz="2300" u="none" cap="none" strike="noStrike">
                        <a:solidFill>
                          <a:schemeClr val="lt1"/>
                        </a:solidFill>
                        <a:latin typeface="Verdana"/>
                        <a:ea typeface="Verdana"/>
                        <a:cs typeface="Verdana"/>
                        <a:sym typeface="Verdana"/>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Clr>
                          <a:srgbClr val="000000"/>
                        </a:buClr>
                        <a:buSzPts val="2300"/>
                        <a:buFont typeface="Arial"/>
                        <a:buNone/>
                      </a:pPr>
                      <a:r>
                        <a:rPr b="1" lang="en-US" sz="2300" u="none" cap="none" strike="noStrike">
                          <a:solidFill>
                            <a:schemeClr val="lt1"/>
                          </a:solidFill>
                          <a:latin typeface="Verdana"/>
                          <a:ea typeface="Verdana"/>
                          <a:cs typeface="Verdana"/>
                          <a:sym typeface="Verdana"/>
                        </a:rPr>
                        <a:t>Funding</a:t>
                      </a:r>
                      <a:endParaRPr b="1" sz="2300" u="none" cap="none" strike="noStrike">
                        <a:solidFill>
                          <a:schemeClr val="lt1"/>
                        </a:solidFill>
                        <a:latin typeface="Verdana"/>
                        <a:ea typeface="Verdana"/>
                        <a:cs typeface="Verdana"/>
                        <a:sym typeface="Verdana"/>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accent2"/>
                    </a:solidFill>
                  </a:tcPr>
                </a:tc>
              </a:tr>
              <a:tr h="615225">
                <a:tc>
                  <a:txBody>
                    <a:bodyPr/>
                    <a:lstStyle/>
                    <a:p>
                      <a:pPr indent="0" lvl="0" marL="0" marR="0" rtl="0" algn="l">
                        <a:lnSpc>
                          <a:spcPct val="100000"/>
                        </a:lnSpc>
                        <a:spcBef>
                          <a:spcPts val="0"/>
                        </a:spcBef>
                        <a:spcAft>
                          <a:spcPts val="0"/>
                        </a:spcAft>
                        <a:buClr>
                          <a:srgbClr val="000000"/>
                        </a:buClr>
                        <a:buSzPts val="1500"/>
                        <a:buFont typeface="Arial"/>
                        <a:buNone/>
                      </a:pPr>
                      <a:r>
                        <a:rPr lang="en-US" sz="1550" u="none" cap="none" strike="noStrike">
                          <a:latin typeface="Verdana"/>
                          <a:ea typeface="Verdana"/>
                          <a:cs typeface="Verdana"/>
                          <a:sym typeface="Verdana"/>
                        </a:rPr>
                        <a:t>Job Training for Young Adults and Adults in Trade Work</a:t>
                      </a:r>
                      <a:endParaRPr sz="1550" u="none" cap="none" strike="noStrike">
                        <a:latin typeface="Verdana"/>
                        <a:ea typeface="Verdana"/>
                        <a:cs typeface="Verdana"/>
                        <a:sym typeface="Verdana"/>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500"/>
                        <a:buFont typeface="Arial"/>
                        <a:buNone/>
                      </a:pPr>
                      <a:r>
                        <a:rPr lang="en-US" sz="1500" u="none" cap="none" strike="noStrike">
                          <a:latin typeface="Verdana"/>
                          <a:ea typeface="Verdana"/>
                          <a:cs typeface="Verdana"/>
                          <a:sym typeface="Verdana"/>
                        </a:rPr>
                        <a:t>Morrisania, Crotona, Mott Haven, Melrose, Hunts Point, Longwood</a:t>
                      </a:r>
                      <a:endParaRPr sz="1500" u="none" cap="none" strike="noStrike">
                        <a:latin typeface="Verdana"/>
                        <a:ea typeface="Verdana"/>
                        <a:cs typeface="Verdana"/>
                        <a:sym typeface="Verdana"/>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rowSpan="5">
                  <a:txBody>
                    <a:bodyPr/>
                    <a:lstStyle/>
                    <a:p>
                      <a:pPr indent="0" lvl="0" marL="0" marR="0" rtl="0" algn="ctr">
                        <a:lnSpc>
                          <a:spcPct val="100000"/>
                        </a:lnSpc>
                        <a:spcBef>
                          <a:spcPts val="0"/>
                        </a:spcBef>
                        <a:spcAft>
                          <a:spcPts val="0"/>
                        </a:spcAft>
                        <a:buClr>
                          <a:srgbClr val="000000"/>
                        </a:buClr>
                        <a:buSzPts val="1600"/>
                        <a:buFont typeface="Arial"/>
                        <a:buNone/>
                      </a:pPr>
                      <a:r>
                        <a:rPr b="1" lang="en-US" sz="1600" u="none" cap="none" strike="noStrike">
                          <a:latin typeface="Verdana"/>
                          <a:ea typeface="Verdana"/>
                          <a:cs typeface="Verdana"/>
                          <a:sym typeface="Verdana"/>
                        </a:rPr>
                        <a:t>$174,000 each</a:t>
                      </a:r>
                      <a:endParaRPr b="1" sz="1600" u="none" cap="none" strike="noStrike">
                        <a:latin typeface="Verdana"/>
                        <a:ea typeface="Verdana"/>
                        <a:cs typeface="Verdana"/>
                        <a:sym typeface="Verdana"/>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764675">
                <a:tc>
                  <a:txBody>
                    <a:bodyPr/>
                    <a:lstStyle/>
                    <a:p>
                      <a:pPr indent="0" lvl="0" marL="0" marR="0" rtl="0" algn="l">
                        <a:lnSpc>
                          <a:spcPct val="100000"/>
                        </a:lnSpc>
                        <a:spcBef>
                          <a:spcPts val="0"/>
                        </a:spcBef>
                        <a:spcAft>
                          <a:spcPts val="0"/>
                        </a:spcAft>
                        <a:buClr>
                          <a:srgbClr val="000000"/>
                        </a:buClr>
                        <a:buSzPts val="1500"/>
                        <a:buFont typeface="Arial"/>
                        <a:buNone/>
                      </a:pPr>
                      <a:r>
                        <a:rPr lang="en-US" sz="1550" u="none" cap="none" strike="noStrike">
                          <a:latin typeface="Verdana"/>
                          <a:ea typeface="Verdana"/>
                          <a:cs typeface="Verdana"/>
                          <a:sym typeface="Verdana"/>
                        </a:rPr>
                        <a:t>College Prep and Career Readiness for Youth</a:t>
                      </a:r>
                      <a:endParaRPr sz="1550" u="none" cap="none" strike="noStrike">
                        <a:latin typeface="Verdana"/>
                        <a:ea typeface="Verdana"/>
                        <a:cs typeface="Verdana"/>
                        <a:sym typeface="Verdana"/>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500"/>
                        <a:buFont typeface="Arial"/>
                        <a:buNone/>
                      </a:pPr>
                      <a:r>
                        <a:rPr lang="en-US" sz="1500" u="none" cap="none" strike="noStrike">
                          <a:latin typeface="Verdana"/>
                          <a:ea typeface="Verdana"/>
                          <a:cs typeface="Verdana"/>
                          <a:sym typeface="Verdana"/>
                        </a:rPr>
                        <a:t>Williamsbridge, Norwood, Olinville, Edenwald, Wakefield, Kingsbridge, Kingsbridge Heights, Bedford Park</a:t>
                      </a:r>
                      <a:endParaRPr sz="1500" u="none" cap="none" strike="noStrike">
                        <a:latin typeface="Verdana"/>
                        <a:ea typeface="Verdana"/>
                        <a:cs typeface="Verdana"/>
                        <a:sym typeface="Verdana"/>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vMerge="1"/>
              </a:tr>
              <a:tr h="764675">
                <a:tc>
                  <a:txBody>
                    <a:bodyPr/>
                    <a:lstStyle/>
                    <a:p>
                      <a:pPr indent="0" lvl="0" marL="0" marR="0" rtl="0" algn="l">
                        <a:lnSpc>
                          <a:spcPct val="100000"/>
                        </a:lnSpc>
                        <a:spcBef>
                          <a:spcPts val="0"/>
                        </a:spcBef>
                        <a:spcAft>
                          <a:spcPts val="0"/>
                        </a:spcAft>
                        <a:buClr>
                          <a:srgbClr val="000000"/>
                        </a:buClr>
                        <a:buSzPts val="1500"/>
                        <a:buFont typeface="Arial"/>
                        <a:buNone/>
                      </a:pPr>
                      <a:r>
                        <a:rPr lang="en-US" sz="1550" u="none" cap="none" strike="noStrike">
                          <a:latin typeface="Verdana"/>
                          <a:ea typeface="Verdana"/>
                          <a:cs typeface="Verdana"/>
                          <a:sym typeface="Verdana"/>
                        </a:rPr>
                        <a:t>Creative Mental Wellness Program for Families with Children</a:t>
                      </a:r>
                      <a:endParaRPr sz="1550" u="none" cap="none" strike="noStrike">
                        <a:latin typeface="Verdana"/>
                        <a:ea typeface="Verdana"/>
                        <a:cs typeface="Verdana"/>
                        <a:sym typeface="Verdana"/>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500"/>
                        <a:buFont typeface="Arial"/>
                        <a:buNone/>
                      </a:pPr>
                      <a:r>
                        <a:rPr lang="en-US" sz="1500" u="none" cap="none" strike="noStrike">
                          <a:latin typeface="Verdana"/>
                          <a:ea typeface="Verdana"/>
                          <a:cs typeface="Verdana"/>
                          <a:sym typeface="Verdana"/>
                        </a:rPr>
                        <a:t>Belmont, East Tremont, Fordham, University Heights</a:t>
                      </a:r>
                      <a:endParaRPr sz="1500" u="none" cap="none" strike="noStrike">
                        <a:latin typeface="Verdana"/>
                        <a:ea typeface="Verdana"/>
                        <a:cs typeface="Verdana"/>
                        <a:sym typeface="Verdana"/>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vMerge="1"/>
              </a:tr>
              <a:tr h="746900">
                <a:tc>
                  <a:txBody>
                    <a:bodyPr/>
                    <a:lstStyle/>
                    <a:p>
                      <a:pPr indent="0" lvl="0" marL="0" marR="0" rtl="0" algn="l">
                        <a:lnSpc>
                          <a:spcPct val="100000"/>
                        </a:lnSpc>
                        <a:spcBef>
                          <a:spcPts val="0"/>
                        </a:spcBef>
                        <a:spcAft>
                          <a:spcPts val="0"/>
                        </a:spcAft>
                        <a:buClr>
                          <a:srgbClr val="000000"/>
                        </a:buClr>
                        <a:buSzPts val="1500"/>
                        <a:buFont typeface="Arial"/>
                        <a:buNone/>
                      </a:pPr>
                      <a:r>
                        <a:rPr lang="en-US" sz="1550" u="none" cap="none" strike="noStrike">
                          <a:latin typeface="Verdana"/>
                          <a:ea typeface="Verdana"/>
                          <a:cs typeface="Verdana"/>
                          <a:sym typeface="Verdana"/>
                        </a:rPr>
                        <a:t>Slashing Bronx Hunger and Boosting Knowledge About Healthy Eating</a:t>
                      </a:r>
                      <a:endParaRPr sz="1550" u="none" cap="none" strike="noStrike">
                        <a:latin typeface="Verdana"/>
                        <a:ea typeface="Verdana"/>
                        <a:cs typeface="Verdana"/>
                        <a:sym typeface="Verdana"/>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500"/>
                        <a:buFont typeface="Arial"/>
                        <a:buNone/>
                      </a:pPr>
                      <a:r>
                        <a:rPr lang="en-US" sz="1500" u="none" cap="none" strike="noStrike">
                          <a:latin typeface="Verdana"/>
                          <a:ea typeface="Verdana"/>
                          <a:cs typeface="Verdana"/>
                          <a:sym typeface="Verdana"/>
                        </a:rPr>
                        <a:t>Highbridge, Concourse, Mt. Eden</a:t>
                      </a:r>
                      <a:endParaRPr sz="1500" u="none" cap="none" strike="noStrike">
                        <a:latin typeface="Verdana"/>
                        <a:ea typeface="Verdana"/>
                        <a:cs typeface="Verdana"/>
                        <a:sym typeface="Verdana"/>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vMerge="1"/>
              </a:tr>
              <a:tr h="615225">
                <a:tc>
                  <a:txBody>
                    <a:bodyPr/>
                    <a:lstStyle/>
                    <a:p>
                      <a:pPr indent="0" lvl="0" marL="0" marR="0" rtl="0" algn="l">
                        <a:lnSpc>
                          <a:spcPct val="100000"/>
                        </a:lnSpc>
                        <a:spcBef>
                          <a:spcPts val="0"/>
                        </a:spcBef>
                        <a:spcAft>
                          <a:spcPts val="0"/>
                        </a:spcAft>
                        <a:buClr>
                          <a:srgbClr val="000000"/>
                        </a:buClr>
                        <a:buSzPts val="1550"/>
                        <a:buFont typeface="Arial"/>
                        <a:buNone/>
                      </a:pPr>
                      <a:r>
                        <a:rPr lang="en-US" sz="1550" u="none" cap="none" strike="noStrike">
                          <a:latin typeface="Verdana"/>
                          <a:ea typeface="Verdana"/>
                          <a:cs typeface="Verdana"/>
                          <a:sym typeface="Verdana"/>
                        </a:rPr>
                        <a:t>Youth Activity and Enrichment Program with the Arts</a:t>
                      </a:r>
                      <a:endParaRPr sz="1550" u="none" cap="none" strike="noStrike">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500"/>
                        <a:buFont typeface="Arial"/>
                        <a:buNone/>
                      </a:pPr>
                      <a:r>
                        <a:rPr lang="en-US" sz="1500" u="none" cap="none" strike="noStrike">
                          <a:latin typeface="Verdana"/>
                          <a:ea typeface="Verdana"/>
                          <a:cs typeface="Verdana"/>
                          <a:sym typeface="Verdana"/>
                        </a:rPr>
                        <a:t>Soundview, Clason Point, Castle Hill, Unionport</a:t>
                      </a:r>
                      <a:endParaRPr sz="1500" u="none" cap="none" strike="noStrike">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vMerge="1"/>
              </a:tr>
            </a:tbl>
          </a:graphicData>
        </a:graphic>
      </p:graphicFrame>
      <p:sp>
        <p:nvSpPr>
          <p:cNvPr id="621" name="Google Shape;621;g287500ba64d_1_214"/>
          <p:cNvSpPr txBox="1"/>
          <p:nvPr>
            <p:ph idx="3" type="body"/>
          </p:nvPr>
        </p:nvSpPr>
        <p:spPr>
          <a:xfrm>
            <a:off x="972325" y="921800"/>
            <a:ext cx="7386300" cy="731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1100"/>
              </a:spcBef>
              <a:spcAft>
                <a:spcPts val="0"/>
              </a:spcAft>
              <a:buSzPts val="3500"/>
              <a:buNone/>
            </a:pPr>
            <a:r>
              <a:rPr lang="en-US"/>
              <a:t>Winning Projects - The Bronx</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graphicFrame>
        <p:nvGraphicFramePr>
          <p:cNvPr id="627" name="Google Shape;627;g287500ba64d_1_208"/>
          <p:cNvGraphicFramePr/>
          <p:nvPr/>
        </p:nvGraphicFramePr>
        <p:xfrm>
          <a:off x="1006475" y="1652837"/>
          <a:ext cx="3000000" cy="3000000"/>
        </p:xfrm>
        <a:graphic>
          <a:graphicData uri="http://schemas.openxmlformats.org/drawingml/2006/table">
            <a:tbl>
              <a:tblPr>
                <a:noFill/>
                <a:tableStyleId>{1AC79B4A-AD8B-4A9B-AF03-285E1674CA4D}</a:tableStyleId>
              </a:tblPr>
              <a:tblGrid>
                <a:gridCol w="4395500"/>
                <a:gridCol w="4329125"/>
                <a:gridCol w="1853650"/>
              </a:tblGrid>
              <a:tr h="747350">
                <a:tc>
                  <a:txBody>
                    <a:bodyPr/>
                    <a:lstStyle/>
                    <a:p>
                      <a:pPr indent="0" lvl="0" marL="0" marR="0" rtl="0" algn="ctr">
                        <a:lnSpc>
                          <a:spcPct val="100000"/>
                        </a:lnSpc>
                        <a:spcBef>
                          <a:spcPts val="0"/>
                        </a:spcBef>
                        <a:spcAft>
                          <a:spcPts val="0"/>
                        </a:spcAft>
                        <a:buClr>
                          <a:srgbClr val="000000"/>
                        </a:buClr>
                        <a:buSzPts val="1500"/>
                        <a:buFont typeface="Arial"/>
                        <a:buNone/>
                      </a:pPr>
                      <a:r>
                        <a:rPr b="1" lang="en-US" sz="2300" u="none" cap="none" strike="noStrike">
                          <a:solidFill>
                            <a:schemeClr val="lt1"/>
                          </a:solidFill>
                          <a:latin typeface="Verdana"/>
                          <a:ea typeface="Verdana"/>
                          <a:cs typeface="Verdana"/>
                          <a:sym typeface="Verdana"/>
                        </a:rPr>
                        <a:t>Project</a:t>
                      </a:r>
                      <a:endParaRPr b="1" sz="2300" u="none" cap="none" strike="noStrike">
                        <a:solidFill>
                          <a:schemeClr val="lt1"/>
                        </a:solidFill>
                        <a:latin typeface="Verdana"/>
                        <a:ea typeface="Verdana"/>
                        <a:cs typeface="Verdana"/>
                        <a:sym typeface="Verdana"/>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Clr>
                          <a:srgbClr val="000000"/>
                        </a:buClr>
                        <a:buSzPts val="2300"/>
                        <a:buFont typeface="Arial"/>
                        <a:buNone/>
                      </a:pPr>
                      <a:r>
                        <a:rPr b="1" lang="en-US" sz="2300" u="none" cap="none" strike="noStrike">
                          <a:solidFill>
                            <a:schemeClr val="lt1"/>
                          </a:solidFill>
                          <a:latin typeface="Verdana"/>
                          <a:ea typeface="Verdana"/>
                          <a:cs typeface="Verdana"/>
                          <a:sym typeface="Verdana"/>
                        </a:rPr>
                        <a:t>TRIE Neighborhood(s)</a:t>
                      </a:r>
                      <a:endParaRPr b="1" sz="2300" u="none" cap="none" strike="noStrike">
                        <a:solidFill>
                          <a:schemeClr val="lt1"/>
                        </a:solidFill>
                        <a:latin typeface="Verdana"/>
                        <a:ea typeface="Verdana"/>
                        <a:cs typeface="Verdana"/>
                        <a:sym typeface="Verdana"/>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Clr>
                          <a:srgbClr val="000000"/>
                        </a:buClr>
                        <a:buSzPts val="2300"/>
                        <a:buFont typeface="Arial"/>
                        <a:buNone/>
                      </a:pPr>
                      <a:r>
                        <a:rPr b="1" lang="en-US" sz="2300" u="none" cap="none" strike="noStrike">
                          <a:solidFill>
                            <a:schemeClr val="lt1"/>
                          </a:solidFill>
                          <a:latin typeface="Verdana"/>
                          <a:ea typeface="Verdana"/>
                          <a:cs typeface="Verdana"/>
                          <a:sym typeface="Verdana"/>
                        </a:rPr>
                        <a:t>Funding</a:t>
                      </a:r>
                      <a:endParaRPr b="1" sz="2300" u="none" cap="none" strike="noStrike">
                        <a:solidFill>
                          <a:schemeClr val="lt1"/>
                        </a:solidFill>
                        <a:latin typeface="Verdana"/>
                        <a:ea typeface="Verdana"/>
                        <a:cs typeface="Verdana"/>
                        <a:sym typeface="Verdana"/>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accent2"/>
                    </a:solidFill>
                  </a:tcPr>
                </a:tc>
              </a:tr>
              <a:tr h="615225">
                <a:tc>
                  <a:txBody>
                    <a:bodyPr/>
                    <a:lstStyle/>
                    <a:p>
                      <a:pPr indent="0" lvl="0" marL="0" marR="0" rtl="0" algn="l">
                        <a:lnSpc>
                          <a:spcPct val="100000"/>
                        </a:lnSpc>
                        <a:spcBef>
                          <a:spcPts val="0"/>
                        </a:spcBef>
                        <a:spcAft>
                          <a:spcPts val="0"/>
                        </a:spcAft>
                        <a:buClr>
                          <a:srgbClr val="000000"/>
                        </a:buClr>
                        <a:buSzPts val="1500"/>
                        <a:buFont typeface="Arial"/>
                        <a:buNone/>
                      </a:pPr>
                      <a:r>
                        <a:rPr lang="en-US" sz="1550" u="none" cap="none" strike="noStrike">
                          <a:latin typeface="Verdana"/>
                          <a:ea typeface="Verdana"/>
                          <a:cs typeface="Verdana"/>
                          <a:sym typeface="Verdana"/>
                        </a:rPr>
                        <a:t>Mothers Matter</a:t>
                      </a:r>
                      <a:endParaRPr sz="1550" u="none" cap="none" strike="noStrike">
                        <a:latin typeface="Verdana"/>
                        <a:ea typeface="Verdana"/>
                        <a:cs typeface="Verdana"/>
                        <a:sym typeface="Verdana"/>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500"/>
                        <a:buFont typeface="Arial"/>
                        <a:buNone/>
                      </a:pPr>
                      <a:r>
                        <a:rPr lang="en-US" sz="1500" u="none" cap="none" strike="noStrike">
                          <a:latin typeface="Verdana"/>
                          <a:ea typeface="Verdana"/>
                          <a:cs typeface="Verdana"/>
                          <a:sym typeface="Verdana"/>
                        </a:rPr>
                        <a:t>Morningside Heights, Hamilton Heights, Central Harlem</a:t>
                      </a:r>
                      <a:endParaRPr sz="1500" u="none" cap="none" strike="noStrike">
                        <a:latin typeface="Verdana"/>
                        <a:ea typeface="Verdana"/>
                        <a:cs typeface="Verdana"/>
                        <a:sym typeface="Verdana"/>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rowSpan="4">
                  <a:txBody>
                    <a:bodyPr/>
                    <a:lstStyle/>
                    <a:p>
                      <a:pPr indent="0" lvl="0" marL="0" marR="0" rtl="0" algn="ctr">
                        <a:lnSpc>
                          <a:spcPct val="100000"/>
                        </a:lnSpc>
                        <a:spcBef>
                          <a:spcPts val="0"/>
                        </a:spcBef>
                        <a:spcAft>
                          <a:spcPts val="0"/>
                        </a:spcAft>
                        <a:buClr>
                          <a:srgbClr val="000000"/>
                        </a:buClr>
                        <a:buSzPts val="1600"/>
                        <a:buFont typeface="Arial"/>
                        <a:buNone/>
                      </a:pPr>
                      <a:r>
                        <a:rPr b="1" lang="en-US" sz="1600" u="none" cap="none" strike="noStrike">
                          <a:latin typeface="Verdana"/>
                          <a:ea typeface="Verdana"/>
                          <a:cs typeface="Verdana"/>
                          <a:sym typeface="Verdana"/>
                        </a:rPr>
                        <a:t>$150,000 each</a:t>
                      </a:r>
                      <a:endParaRPr b="1" sz="1600" u="none" cap="none" strike="noStrike">
                        <a:latin typeface="Verdana"/>
                        <a:ea typeface="Verdana"/>
                        <a:cs typeface="Verdana"/>
                        <a:sym typeface="Verdana"/>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764675">
                <a:tc>
                  <a:txBody>
                    <a:bodyPr/>
                    <a:lstStyle/>
                    <a:p>
                      <a:pPr indent="0" lvl="0" marL="0" marR="0" rtl="0" algn="l">
                        <a:lnSpc>
                          <a:spcPct val="100000"/>
                        </a:lnSpc>
                        <a:spcBef>
                          <a:spcPts val="0"/>
                        </a:spcBef>
                        <a:spcAft>
                          <a:spcPts val="0"/>
                        </a:spcAft>
                        <a:buClr>
                          <a:srgbClr val="000000"/>
                        </a:buClr>
                        <a:buSzPts val="1500"/>
                        <a:buFont typeface="Arial"/>
                        <a:buNone/>
                      </a:pPr>
                      <a:r>
                        <a:rPr lang="en-US" sz="1550" u="none" cap="none" strike="noStrike">
                          <a:latin typeface="Verdana"/>
                          <a:ea typeface="Verdana"/>
                          <a:cs typeface="Verdana"/>
                          <a:sym typeface="Verdana"/>
                        </a:rPr>
                        <a:t>Restorative Justice for Youth</a:t>
                      </a:r>
                      <a:endParaRPr sz="1550" u="none" cap="none" strike="noStrike">
                        <a:latin typeface="Verdana"/>
                        <a:ea typeface="Verdana"/>
                        <a:cs typeface="Verdana"/>
                        <a:sym typeface="Verdana"/>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500"/>
                        <a:buFont typeface="Arial"/>
                        <a:buNone/>
                      </a:pPr>
                      <a:r>
                        <a:rPr lang="en-US" sz="1500" u="none" cap="none" strike="noStrike">
                          <a:latin typeface="Verdana"/>
                          <a:ea typeface="Verdana"/>
                          <a:cs typeface="Verdana"/>
                          <a:sym typeface="Verdana"/>
                        </a:rPr>
                        <a:t>East Harlem</a:t>
                      </a:r>
                      <a:endParaRPr sz="1500" u="none" cap="none" strike="noStrike">
                        <a:latin typeface="Verdana"/>
                        <a:ea typeface="Verdana"/>
                        <a:cs typeface="Verdana"/>
                        <a:sym typeface="Verdana"/>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vMerge="1"/>
              </a:tr>
              <a:tr h="764675">
                <a:tc>
                  <a:txBody>
                    <a:bodyPr/>
                    <a:lstStyle/>
                    <a:p>
                      <a:pPr indent="0" lvl="0" marL="0" marR="0" rtl="0" algn="l">
                        <a:lnSpc>
                          <a:spcPct val="100000"/>
                        </a:lnSpc>
                        <a:spcBef>
                          <a:spcPts val="0"/>
                        </a:spcBef>
                        <a:spcAft>
                          <a:spcPts val="0"/>
                        </a:spcAft>
                        <a:buClr>
                          <a:srgbClr val="000000"/>
                        </a:buClr>
                        <a:buSzPts val="1500"/>
                        <a:buFont typeface="Arial"/>
                        <a:buNone/>
                      </a:pPr>
                      <a:r>
                        <a:rPr lang="en-US" sz="1550" u="none" cap="none" strike="noStrike">
                          <a:latin typeface="Verdana"/>
                          <a:ea typeface="Verdana"/>
                          <a:cs typeface="Verdana"/>
                          <a:sym typeface="Verdana"/>
                        </a:rPr>
                        <a:t>Self-Defense Education for Women</a:t>
                      </a:r>
                      <a:endParaRPr sz="1550" u="none" cap="none" strike="noStrike">
                        <a:latin typeface="Verdana"/>
                        <a:ea typeface="Verdana"/>
                        <a:cs typeface="Verdana"/>
                        <a:sym typeface="Verdana"/>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500"/>
                        <a:buFont typeface="Arial"/>
                        <a:buNone/>
                      </a:pPr>
                      <a:r>
                        <a:rPr lang="en-US" sz="1500" u="none" cap="none" strike="noStrike">
                          <a:latin typeface="Verdana"/>
                          <a:ea typeface="Verdana"/>
                          <a:cs typeface="Verdana"/>
                          <a:sym typeface="Verdana"/>
                        </a:rPr>
                        <a:t>Washington Heights, Inwood</a:t>
                      </a:r>
                      <a:endParaRPr sz="1500" u="none" cap="none" strike="noStrike">
                        <a:latin typeface="Verdana"/>
                        <a:ea typeface="Verdana"/>
                        <a:cs typeface="Verdana"/>
                        <a:sym typeface="Verdana"/>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vMerge="1"/>
              </a:tr>
              <a:tr h="746900">
                <a:tc>
                  <a:txBody>
                    <a:bodyPr/>
                    <a:lstStyle/>
                    <a:p>
                      <a:pPr indent="0" lvl="0" marL="0" marR="0" rtl="0" algn="l">
                        <a:lnSpc>
                          <a:spcPct val="100000"/>
                        </a:lnSpc>
                        <a:spcBef>
                          <a:spcPts val="0"/>
                        </a:spcBef>
                        <a:spcAft>
                          <a:spcPts val="0"/>
                        </a:spcAft>
                        <a:buClr>
                          <a:srgbClr val="000000"/>
                        </a:buClr>
                        <a:buSzPts val="1500"/>
                        <a:buFont typeface="Arial"/>
                        <a:buNone/>
                      </a:pPr>
                      <a:r>
                        <a:rPr lang="en-US" sz="1550" u="none" cap="none" strike="noStrike">
                          <a:latin typeface="Verdana"/>
                          <a:ea typeface="Verdana"/>
                          <a:cs typeface="Verdana"/>
                          <a:sym typeface="Verdana"/>
                        </a:rPr>
                        <a:t>Resource Outreach for People with Disabilities</a:t>
                      </a:r>
                      <a:endParaRPr sz="1550" u="none" cap="none" strike="noStrike">
                        <a:latin typeface="Verdana"/>
                        <a:ea typeface="Verdana"/>
                        <a:cs typeface="Verdana"/>
                        <a:sym typeface="Verdana"/>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500"/>
                        <a:buFont typeface="Arial"/>
                        <a:buNone/>
                      </a:pPr>
                      <a:r>
                        <a:rPr lang="en-US" sz="1500" u="none" cap="none" strike="noStrike">
                          <a:latin typeface="Verdana"/>
                          <a:ea typeface="Verdana"/>
                          <a:cs typeface="Verdana"/>
                          <a:sym typeface="Verdana"/>
                        </a:rPr>
                        <a:t>Lower East Side, Chinatown</a:t>
                      </a:r>
                      <a:endParaRPr sz="1500" u="none" cap="none" strike="noStrike">
                        <a:latin typeface="Verdana"/>
                        <a:ea typeface="Verdana"/>
                        <a:cs typeface="Verdana"/>
                        <a:sym typeface="Verdana"/>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vMerge="1"/>
              </a:tr>
              <a:tr h="615225">
                <a:tc>
                  <a:txBody>
                    <a:bodyPr/>
                    <a:lstStyle/>
                    <a:p>
                      <a:pPr indent="0" lvl="0" marL="0" marR="0" rtl="0" algn="l">
                        <a:lnSpc>
                          <a:spcPct val="100000"/>
                        </a:lnSpc>
                        <a:spcBef>
                          <a:spcPts val="0"/>
                        </a:spcBef>
                        <a:spcAft>
                          <a:spcPts val="0"/>
                        </a:spcAft>
                        <a:buClr>
                          <a:srgbClr val="000000"/>
                        </a:buClr>
                        <a:buSzPts val="1550"/>
                        <a:buFont typeface="Arial"/>
                        <a:buNone/>
                      </a:pPr>
                      <a:r>
                        <a:rPr lang="en-US" sz="1550" u="none" cap="none" strike="noStrike">
                          <a:latin typeface="Verdana"/>
                          <a:ea typeface="Verdana"/>
                          <a:cs typeface="Verdana"/>
                          <a:sym typeface="Verdana"/>
                        </a:rPr>
                        <a:t>Building Success for High School Students</a:t>
                      </a:r>
                      <a:endParaRPr sz="1550" u="none" cap="none" strike="noStrike">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500"/>
                        <a:buFont typeface="Arial"/>
                        <a:buNone/>
                      </a:pPr>
                      <a:r>
                        <a:rPr lang="en-US" sz="1500" u="none" cap="none" strike="noStrike">
                          <a:latin typeface="Verdana"/>
                          <a:ea typeface="Verdana"/>
                          <a:cs typeface="Verdana"/>
                          <a:sym typeface="Verdana"/>
                        </a:rPr>
                        <a:t>St. George, Stapleton, Port Richmond, Tompkinsville, Mariner’s Harbor</a:t>
                      </a:r>
                      <a:endParaRPr sz="1500" u="none" cap="none" strike="noStrike">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b="1" lang="en-US" sz="1600" u="none" cap="none" strike="noStrike">
                          <a:latin typeface="Verdana"/>
                          <a:ea typeface="Verdana"/>
                          <a:cs typeface="Verdana"/>
                          <a:sym typeface="Verdana"/>
                        </a:rPr>
                        <a:t>$180,000</a:t>
                      </a:r>
                      <a:endParaRPr b="1" sz="1600" u="none" cap="none" strike="noStrike">
                        <a:latin typeface="Verdana"/>
                        <a:ea typeface="Verdana"/>
                        <a:cs typeface="Verdana"/>
                        <a:sym typeface="Verdana"/>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bl>
          </a:graphicData>
        </a:graphic>
      </p:graphicFrame>
      <p:sp>
        <p:nvSpPr>
          <p:cNvPr id="628" name="Google Shape;628;g287500ba64d_1_208"/>
          <p:cNvSpPr txBox="1"/>
          <p:nvPr>
            <p:ph idx="3" type="body"/>
          </p:nvPr>
        </p:nvSpPr>
        <p:spPr>
          <a:xfrm>
            <a:off x="972325" y="921800"/>
            <a:ext cx="10578300" cy="731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1100"/>
              </a:spcBef>
              <a:spcAft>
                <a:spcPts val="0"/>
              </a:spcAft>
              <a:buSzPts val="3500"/>
              <a:buNone/>
            </a:pPr>
            <a:r>
              <a:rPr lang="en-US" sz="3100"/>
              <a:t>Winning Projects - Manhattan &amp; Staten Island</a:t>
            </a:r>
            <a:endParaRPr sz="3100"/>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sp>
        <p:nvSpPr>
          <p:cNvPr id="634" name="Google Shape;634;g31a20b6e3fe_19_7"/>
          <p:cNvSpPr txBox="1"/>
          <p:nvPr>
            <p:ph idx="1" type="body"/>
          </p:nvPr>
        </p:nvSpPr>
        <p:spPr>
          <a:xfrm>
            <a:off x="6643700" y="1112525"/>
            <a:ext cx="4872000" cy="1166700"/>
          </a:xfrm>
          <a:prstGeom prst="rect">
            <a:avLst/>
          </a:prstGeom>
        </p:spPr>
        <p:txBody>
          <a:bodyPr anchorCtr="0" anchor="ctr" bIns="45700" lIns="91425" spcFirstLastPara="1" rIns="91425" wrap="square" tIns="45700">
            <a:normAutofit fontScale="92500" lnSpcReduction="10000"/>
          </a:bodyPr>
          <a:lstStyle/>
          <a:p>
            <a:pPr indent="0" lvl="0" marL="0" rtl="0" algn="l">
              <a:spcBef>
                <a:spcPts val="1000"/>
              </a:spcBef>
              <a:spcAft>
                <a:spcPts val="0"/>
              </a:spcAft>
              <a:buNone/>
            </a:pPr>
            <a:r>
              <a:rPr b="1" lang="en-US"/>
              <a:t>Project Planning </a:t>
            </a:r>
            <a:r>
              <a:rPr i="1" lang="en-US"/>
              <a:t>(Sept, 2024 -Dec, 2025)</a:t>
            </a:r>
            <a:endParaRPr i="1"/>
          </a:p>
          <a:p>
            <a:pPr indent="-334327" lvl="0" marL="457200" rtl="0" algn="l">
              <a:spcBef>
                <a:spcPts val="1000"/>
              </a:spcBef>
              <a:spcAft>
                <a:spcPts val="0"/>
              </a:spcAft>
              <a:buSzPct val="100000"/>
              <a:buChar char="●"/>
            </a:pPr>
            <a:r>
              <a:rPr lang="en-US"/>
              <a:t>Needs Assessment</a:t>
            </a:r>
            <a:endParaRPr/>
          </a:p>
          <a:p>
            <a:pPr indent="-334327" lvl="0" marL="457200" rtl="0" algn="l">
              <a:spcBef>
                <a:spcPts val="0"/>
              </a:spcBef>
              <a:spcAft>
                <a:spcPts val="0"/>
              </a:spcAft>
              <a:buSzPct val="100000"/>
              <a:buChar char="●"/>
            </a:pPr>
            <a:r>
              <a:rPr lang="en-US"/>
              <a:t>Logical Framework</a:t>
            </a:r>
            <a:endParaRPr/>
          </a:p>
          <a:p>
            <a:pPr indent="-334327" lvl="0" marL="457200" rtl="0" algn="l">
              <a:spcBef>
                <a:spcPts val="0"/>
              </a:spcBef>
              <a:spcAft>
                <a:spcPts val="0"/>
              </a:spcAft>
              <a:buSzPct val="100000"/>
              <a:buChar char="●"/>
            </a:pPr>
            <a:r>
              <a:rPr lang="en-US"/>
              <a:t>Pre/Post Survey Design</a:t>
            </a:r>
            <a:endParaRPr/>
          </a:p>
        </p:txBody>
      </p:sp>
      <p:sp>
        <p:nvSpPr>
          <p:cNvPr id="635" name="Google Shape;635;g31a20b6e3fe_19_7"/>
          <p:cNvSpPr txBox="1"/>
          <p:nvPr>
            <p:ph idx="2" type="body"/>
          </p:nvPr>
        </p:nvSpPr>
        <p:spPr>
          <a:xfrm>
            <a:off x="6634200" y="2990950"/>
            <a:ext cx="5746800" cy="979800"/>
          </a:xfrm>
          <a:prstGeom prst="rect">
            <a:avLst/>
          </a:prstGeom>
        </p:spPr>
        <p:txBody>
          <a:bodyPr anchorCtr="0" anchor="ctr" bIns="45700" lIns="91425" spcFirstLastPara="1" rIns="91425" wrap="square" tIns="45700">
            <a:noAutofit/>
          </a:bodyPr>
          <a:lstStyle/>
          <a:p>
            <a:pPr indent="0" lvl="0" marL="0" rtl="0" algn="l">
              <a:spcBef>
                <a:spcPts val="1000"/>
              </a:spcBef>
              <a:spcAft>
                <a:spcPts val="0"/>
              </a:spcAft>
              <a:buSzPts val="935"/>
              <a:buNone/>
            </a:pPr>
            <a:r>
              <a:rPr b="1" lang="en-US" sz="1650"/>
              <a:t>Project Implementation</a:t>
            </a:r>
            <a:r>
              <a:rPr i="1" lang="en-US" sz="1650"/>
              <a:t> (Dec, 2024 -Oct, 2025)</a:t>
            </a:r>
            <a:endParaRPr i="1" sz="1650"/>
          </a:p>
          <a:p>
            <a:pPr indent="-333375" lvl="0" marL="457200" rtl="0" algn="l">
              <a:spcBef>
                <a:spcPts val="1000"/>
              </a:spcBef>
              <a:spcAft>
                <a:spcPts val="0"/>
              </a:spcAft>
              <a:buSzPts val="1650"/>
              <a:buChar char="●"/>
            </a:pPr>
            <a:r>
              <a:rPr lang="en-US" sz="1650"/>
              <a:t>Project Execution</a:t>
            </a:r>
            <a:endParaRPr sz="1650"/>
          </a:p>
          <a:p>
            <a:pPr indent="-333375" lvl="0" marL="457200" rtl="0" algn="l">
              <a:spcBef>
                <a:spcPts val="0"/>
              </a:spcBef>
              <a:spcAft>
                <a:spcPts val="0"/>
              </a:spcAft>
              <a:buSzPts val="1650"/>
              <a:buChar char="●"/>
            </a:pPr>
            <a:r>
              <a:rPr lang="en-US" sz="1650"/>
              <a:t>Data Collection</a:t>
            </a:r>
            <a:endParaRPr sz="1650"/>
          </a:p>
          <a:p>
            <a:pPr indent="-333375" lvl="0" marL="457200" rtl="0" algn="l">
              <a:spcBef>
                <a:spcPts val="0"/>
              </a:spcBef>
              <a:spcAft>
                <a:spcPts val="0"/>
              </a:spcAft>
              <a:buSzPts val="1650"/>
              <a:buChar char="●"/>
            </a:pPr>
            <a:r>
              <a:rPr lang="en-US" sz="1650"/>
              <a:t>Project Progress Reporting</a:t>
            </a:r>
            <a:endParaRPr sz="1650"/>
          </a:p>
        </p:txBody>
      </p:sp>
      <p:sp>
        <p:nvSpPr>
          <p:cNvPr id="636" name="Google Shape;636;g31a20b6e3fe_19_7"/>
          <p:cNvSpPr txBox="1"/>
          <p:nvPr>
            <p:ph type="ctrTitle"/>
          </p:nvPr>
        </p:nvSpPr>
        <p:spPr>
          <a:xfrm>
            <a:off x="497800" y="1386325"/>
            <a:ext cx="3771900" cy="3786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sz="3100"/>
              <a:t>Implementation Timeline</a:t>
            </a:r>
            <a:endParaRPr sz="3100"/>
          </a:p>
          <a:p>
            <a:pPr indent="0" lvl="0" marL="0" rtl="0" algn="l">
              <a:spcBef>
                <a:spcPts val="1000"/>
              </a:spcBef>
              <a:spcAft>
                <a:spcPts val="0"/>
              </a:spcAft>
              <a:buNone/>
            </a:pPr>
            <a:r>
              <a:rPr b="0" i="1" lang="en-US" sz="2300"/>
              <a:t>Sept, 2024 - Oct, 2025</a:t>
            </a:r>
            <a:endParaRPr b="0" i="1" sz="2300"/>
          </a:p>
        </p:txBody>
      </p:sp>
      <p:sp>
        <p:nvSpPr>
          <p:cNvPr id="637" name="Google Shape;637;g31a20b6e3fe_19_7"/>
          <p:cNvSpPr txBox="1"/>
          <p:nvPr>
            <p:ph idx="3" type="body"/>
          </p:nvPr>
        </p:nvSpPr>
        <p:spPr>
          <a:xfrm>
            <a:off x="6612935" y="4651390"/>
            <a:ext cx="4233300" cy="979800"/>
          </a:xfrm>
          <a:prstGeom prst="rect">
            <a:avLst/>
          </a:prstGeom>
        </p:spPr>
        <p:txBody>
          <a:bodyPr anchorCtr="0" anchor="ctr" bIns="45700" lIns="91425" spcFirstLastPara="1" rIns="91425" wrap="square" tIns="45700">
            <a:normAutofit/>
          </a:bodyPr>
          <a:lstStyle/>
          <a:p>
            <a:pPr indent="0" lvl="0" marL="0" rtl="0" algn="l">
              <a:spcBef>
                <a:spcPts val="1000"/>
              </a:spcBef>
              <a:spcAft>
                <a:spcPts val="0"/>
              </a:spcAft>
              <a:buNone/>
            </a:pPr>
            <a:r>
              <a:rPr b="1" lang="en-US" sz="1650"/>
              <a:t>Project Reporting</a:t>
            </a:r>
            <a:r>
              <a:rPr lang="en-US" sz="1650"/>
              <a:t> </a:t>
            </a:r>
            <a:r>
              <a:rPr i="1" lang="en-US" sz="1650"/>
              <a:t>(Oct, 2025)</a:t>
            </a:r>
            <a:endParaRPr i="1" sz="1650"/>
          </a:p>
          <a:p>
            <a:pPr indent="-333375" lvl="0" marL="457200" rtl="0" algn="l">
              <a:spcBef>
                <a:spcPts val="1000"/>
              </a:spcBef>
              <a:spcAft>
                <a:spcPts val="0"/>
              </a:spcAft>
              <a:buSzPts val="1650"/>
              <a:buChar char="●"/>
            </a:pPr>
            <a:r>
              <a:rPr lang="en-US" sz="1650"/>
              <a:t>Mid-Project Report</a:t>
            </a:r>
            <a:endParaRPr sz="1650"/>
          </a:p>
          <a:p>
            <a:pPr indent="-333375" lvl="0" marL="457200" rtl="0" algn="l">
              <a:spcBef>
                <a:spcPts val="0"/>
              </a:spcBef>
              <a:spcAft>
                <a:spcPts val="0"/>
              </a:spcAft>
              <a:buSzPts val="1650"/>
              <a:buChar char="●"/>
            </a:pPr>
            <a:r>
              <a:rPr lang="en-US" sz="1650"/>
              <a:t>Final Impact Report</a:t>
            </a:r>
            <a:endParaRPr sz="1650"/>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sp>
        <p:nvSpPr>
          <p:cNvPr id="643" name="Google Shape;643;g31a20b6e3fe_19_654"/>
          <p:cNvSpPr txBox="1"/>
          <p:nvPr>
            <p:ph idx="1" type="body"/>
          </p:nvPr>
        </p:nvSpPr>
        <p:spPr>
          <a:xfrm>
            <a:off x="972325" y="1772550"/>
            <a:ext cx="3606000" cy="33507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b="1" lang="en-US" sz="1800"/>
              <a:t>19 Implementing Partners</a:t>
            </a:r>
            <a:endParaRPr b="1" sz="1800"/>
          </a:p>
          <a:p>
            <a:pPr indent="-307975" lvl="0" marL="457200" rtl="0" algn="l">
              <a:spcBef>
                <a:spcPts val="1000"/>
              </a:spcBef>
              <a:spcAft>
                <a:spcPts val="0"/>
              </a:spcAft>
              <a:buSzPts val="1250"/>
              <a:buChar char="●"/>
            </a:pPr>
            <a:r>
              <a:rPr lang="en-US" sz="1250"/>
              <a:t>Change Food for Good</a:t>
            </a:r>
            <a:endParaRPr sz="1250"/>
          </a:p>
          <a:p>
            <a:pPr indent="-307975" lvl="0" marL="457200" rtl="0" algn="l">
              <a:spcBef>
                <a:spcPts val="0"/>
              </a:spcBef>
              <a:spcAft>
                <a:spcPts val="0"/>
              </a:spcAft>
              <a:buSzPts val="1250"/>
              <a:buChar char="●"/>
            </a:pPr>
            <a:r>
              <a:rPr lang="en-US" sz="1250"/>
              <a:t>Kingsbridge Heights Community Center, Inc.</a:t>
            </a:r>
            <a:endParaRPr sz="1250"/>
          </a:p>
          <a:p>
            <a:pPr indent="-307975" lvl="0" marL="457200" rtl="0" algn="l">
              <a:spcBef>
                <a:spcPts val="0"/>
              </a:spcBef>
              <a:spcAft>
                <a:spcPts val="0"/>
              </a:spcAft>
              <a:buSzPts val="1250"/>
              <a:buChar char="●"/>
            </a:pPr>
            <a:r>
              <a:rPr lang="en-US" sz="1250"/>
              <a:t>Kips Bay Boys and Girls Club, Inc.</a:t>
            </a:r>
            <a:endParaRPr sz="1250"/>
          </a:p>
          <a:p>
            <a:pPr indent="-307975" lvl="0" marL="457200" rtl="0" algn="l">
              <a:spcBef>
                <a:spcPts val="0"/>
              </a:spcBef>
              <a:spcAft>
                <a:spcPts val="0"/>
              </a:spcAft>
              <a:buSzPts val="1250"/>
              <a:buChar char="●"/>
            </a:pPr>
            <a:r>
              <a:rPr lang="en-US" sz="1250"/>
              <a:t>The Bronx River Art Center, Inc.</a:t>
            </a:r>
            <a:endParaRPr sz="1250"/>
          </a:p>
          <a:p>
            <a:pPr indent="-307975" lvl="0" marL="457200" rtl="0" algn="l">
              <a:spcBef>
                <a:spcPts val="0"/>
              </a:spcBef>
              <a:spcAft>
                <a:spcPts val="0"/>
              </a:spcAft>
              <a:buSzPts val="1250"/>
              <a:buChar char="●"/>
            </a:pPr>
            <a:r>
              <a:rPr lang="en-US" sz="1250"/>
              <a:t>The Institute for Family Health</a:t>
            </a:r>
            <a:endParaRPr sz="1250"/>
          </a:p>
          <a:p>
            <a:pPr indent="-307975" lvl="0" marL="457200" rtl="0" algn="l">
              <a:spcBef>
                <a:spcPts val="0"/>
              </a:spcBef>
              <a:spcAft>
                <a:spcPts val="0"/>
              </a:spcAft>
              <a:buSzPts val="1250"/>
              <a:buChar char="●"/>
            </a:pPr>
            <a:r>
              <a:rPr lang="en-US" sz="1250"/>
              <a:t>Academy of Medical &amp; Public Health Services d.b.a. </a:t>
            </a:r>
            <a:r>
              <a:rPr lang="en-US" sz="1250"/>
              <a:t>RaisingHealth</a:t>
            </a:r>
            <a:r>
              <a:rPr lang="en-US" sz="1250"/>
              <a:t> Partners</a:t>
            </a:r>
            <a:endParaRPr sz="1250"/>
          </a:p>
          <a:p>
            <a:pPr indent="-307975" lvl="0" marL="457200" rtl="0" algn="l">
              <a:spcBef>
                <a:spcPts val="0"/>
              </a:spcBef>
              <a:spcAft>
                <a:spcPts val="0"/>
              </a:spcAft>
              <a:buSzPts val="1250"/>
              <a:buChar char="●"/>
            </a:pPr>
            <a:r>
              <a:rPr lang="en-US" sz="1250"/>
              <a:t>Center for Justice Innovation: Brownsville Community Justice Center</a:t>
            </a:r>
            <a:endParaRPr sz="1250"/>
          </a:p>
          <a:p>
            <a:pPr indent="-307975" lvl="0" marL="457200" rtl="0" algn="l">
              <a:spcBef>
                <a:spcPts val="0"/>
              </a:spcBef>
              <a:spcAft>
                <a:spcPts val="0"/>
              </a:spcAft>
              <a:buSzPts val="1250"/>
              <a:buChar char="●"/>
            </a:pPr>
            <a:r>
              <a:rPr lang="en-US" sz="1250"/>
              <a:t>Center for Justice Innovation: Neighbors in Action</a:t>
            </a:r>
            <a:endParaRPr sz="1250"/>
          </a:p>
          <a:p>
            <a:pPr indent="-307975" lvl="0" marL="457200" rtl="0" algn="l">
              <a:spcBef>
                <a:spcPts val="0"/>
              </a:spcBef>
              <a:spcAft>
                <a:spcPts val="0"/>
              </a:spcAft>
              <a:buSzPts val="1250"/>
              <a:buChar char="●"/>
            </a:pPr>
            <a:r>
              <a:rPr lang="en-US" sz="1250"/>
              <a:t>Elite Learners, Inc.</a:t>
            </a:r>
            <a:endParaRPr sz="1250"/>
          </a:p>
        </p:txBody>
      </p:sp>
      <p:pic>
        <p:nvPicPr>
          <p:cNvPr id="644" name="Google Shape;644;g31a20b6e3fe_19_654"/>
          <p:cNvPicPr preferRelativeResize="0"/>
          <p:nvPr>
            <p:ph idx="2" type="pic"/>
          </p:nvPr>
        </p:nvPicPr>
        <p:blipFill rotWithShape="1">
          <a:blip r:embed="rId3">
            <a:alphaModFix/>
          </a:blip>
          <a:srcRect b="16531" l="0" r="41588" t="5343"/>
          <a:stretch/>
        </p:blipFill>
        <p:spPr>
          <a:xfrm>
            <a:off x="7680025" y="504025"/>
            <a:ext cx="4132500" cy="5527500"/>
          </a:xfrm>
          <a:prstGeom prst="rect">
            <a:avLst/>
          </a:prstGeom>
        </p:spPr>
      </p:pic>
      <p:sp>
        <p:nvSpPr>
          <p:cNvPr id="645" name="Google Shape;645;g31a20b6e3fe_19_654"/>
          <p:cNvSpPr txBox="1"/>
          <p:nvPr>
            <p:ph idx="3" type="body"/>
          </p:nvPr>
        </p:nvSpPr>
        <p:spPr>
          <a:xfrm>
            <a:off x="972322" y="998000"/>
            <a:ext cx="6957000" cy="7314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a:t>Implementing Partners</a:t>
            </a:r>
            <a:endParaRPr/>
          </a:p>
        </p:txBody>
      </p:sp>
      <p:sp>
        <p:nvSpPr>
          <p:cNvPr id="646" name="Google Shape;646;g31a20b6e3fe_19_654"/>
          <p:cNvSpPr txBox="1"/>
          <p:nvPr/>
        </p:nvSpPr>
        <p:spPr>
          <a:xfrm>
            <a:off x="4364125" y="2254100"/>
            <a:ext cx="3315900" cy="4128900"/>
          </a:xfrm>
          <a:prstGeom prst="rect">
            <a:avLst/>
          </a:prstGeom>
          <a:noFill/>
          <a:ln>
            <a:noFill/>
          </a:ln>
        </p:spPr>
        <p:txBody>
          <a:bodyPr anchorCtr="0" anchor="t" bIns="91425" lIns="91425" spcFirstLastPara="1" rIns="91425" wrap="square" tIns="91425">
            <a:spAutoFit/>
          </a:bodyPr>
          <a:lstStyle/>
          <a:p>
            <a:pPr indent="-307975" lvl="0" marL="457200" rtl="0" algn="l">
              <a:lnSpc>
                <a:spcPct val="150000"/>
              </a:lnSpc>
              <a:spcBef>
                <a:spcPts val="500"/>
              </a:spcBef>
              <a:spcAft>
                <a:spcPts val="0"/>
              </a:spcAft>
              <a:buClr>
                <a:schemeClr val="dk1"/>
              </a:buClr>
              <a:buSzPts val="1250"/>
              <a:buChar char="●"/>
            </a:pPr>
            <a:r>
              <a:rPr lang="en-US" sz="1250">
                <a:solidFill>
                  <a:schemeClr val="dk1"/>
                </a:solidFill>
                <a:latin typeface="Verdana"/>
                <a:ea typeface="Verdana"/>
                <a:cs typeface="Verdana"/>
                <a:sym typeface="Verdana"/>
              </a:rPr>
              <a:t>Kings Bay YM-YWHA</a:t>
            </a:r>
            <a:endParaRPr sz="1250">
              <a:solidFill>
                <a:schemeClr val="dk1"/>
              </a:solidFill>
              <a:latin typeface="Verdana"/>
              <a:ea typeface="Verdana"/>
              <a:cs typeface="Verdana"/>
              <a:sym typeface="Verdana"/>
            </a:endParaRPr>
          </a:p>
          <a:p>
            <a:pPr indent="-307975" lvl="0" marL="457200" rtl="0" algn="l">
              <a:lnSpc>
                <a:spcPct val="150000"/>
              </a:lnSpc>
              <a:spcBef>
                <a:spcPts val="0"/>
              </a:spcBef>
              <a:spcAft>
                <a:spcPts val="0"/>
              </a:spcAft>
              <a:buClr>
                <a:schemeClr val="dk1"/>
              </a:buClr>
              <a:buSzPts val="1250"/>
              <a:buChar char="●"/>
            </a:pPr>
            <a:r>
              <a:rPr lang="en-US" sz="1250">
                <a:solidFill>
                  <a:schemeClr val="dk1"/>
                </a:solidFill>
                <a:latin typeface="Verdana"/>
                <a:ea typeface="Verdana"/>
                <a:cs typeface="Verdana"/>
                <a:sym typeface="Verdana"/>
              </a:rPr>
              <a:t>Center for Independence of the Disabled, NY</a:t>
            </a:r>
            <a:endParaRPr sz="1250">
              <a:solidFill>
                <a:schemeClr val="dk1"/>
              </a:solidFill>
              <a:latin typeface="Verdana"/>
              <a:ea typeface="Verdana"/>
              <a:cs typeface="Verdana"/>
              <a:sym typeface="Verdana"/>
            </a:endParaRPr>
          </a:p>
          <a:p>
            <a:pPr indent="-307975" lvl="0" marL="457200" rtl="0" algn="l">
              <a:lnSpc>
                <a:spcPct val="150000"/>
              </a:lnSpc>
              <a:spcBef>
                <a:spcPts val="0"/>
              </a:spcBef>
              <a:spcAft>
                <a:spcPts val="0"/>
              </a:spcAft>
              <a:buClr>
                <a:schemeClr val="dk1"/>
              </a:buClr>
              <a:buSzPts val="1250"/>
              <a:buChar char="●"/>
            </a:pPr>
            <a:r>
              <a:rPr lang="en-US" sz="1250">
                <a:solidFill>
                  <a:schemeClr val="dk1"/>
                </a:solidFill>
                <a:latin typeface="Verdana"/>
                <a:ea typeface="Verdana"/>
                <a:cs typeface="Verdana"/>
                <a:sym typeface="Verdana"/>
              </a:rPr>
              <a:t>Malikah Inc.</a:t>
            </a:r>
            <a:endParaRPr sz="1250">
              <a:solidFill>
                <a:schemeClr val="dk1"/>
              </a:solidFill>
              <a:latin typeface="Verdana"/>
              <a:ea typeface="Verdana"/>
              <a:cs typeface="Verdana"/>
              <a:sym typeface="Verdana"/>
            </a:endParaRPr>
          </a:p>
          <a:p>
            <a:pPr indent="-307975" lvl="0" marL="457200" rtl="0" algn="l">
              <a:lnSpc>
                <a:spcPct val="150000"/>
              </a:lnSpc>
              <a:spcBef>
                <a:spcPts val="0"/>
              </a:spcBef>
              <a:spcAft>
                <a:spcPts val="0"/>
              </a:spcAft>
              <a:buClr>
                <a:schemeClr val="dk1"/>
              </a:buClr>
              <a:buSzPts val="1250"/>
              <a:buChar char="●"/>
            </a:pPr>
            <a:r>
              <a:rPr lang="en-US" sz="1250">
                <a:solidFill>
                  <a:schemeClr val="dk1"/>
                </a:solidFill>
                <a:latin typeface="Verdana"/>
                <a:ea typeface="Verdana"/>
                <a:cs typeface="Verdana"/>
                <a:sym typeface="Verdana"/>
              </a:rPr>
              <a:t>Multi Assistance Resource Centers</a:t>
            </a:r>
            <a:endParaRPr sz="1250">
              <a:solidFill>
                <a:schemeClr val="dk1"/>
              </a:solidFill>
              <a:latin typeface="Verdana"/>
              <a:ea typeface="Verdana"/>
              <a:cs typeface="Verdana"/>
              <a:sym typeface="Verdana"/>
            </a:endParaRPr>
          </a:p>
          <a:p>
            <a:pPr indent="-307975" lvl="0" marL="457200" rtl="0" algn="l">
              <a:lnSpc>
                <a:spcPct val="150000"/>
              </a:lnSpc>
              <a:spcBef>
                <a:spcPts val="0"/>
              </a:spcBef>
              <a:spcAft>
                <a:spcPts val="0"/>
              </a:spcAft>
              <a:buClr>
                <a:schemeClr val="dk1"/>
              </a:buClr>
              <a:buSzPts val="1250"/>
              <a:buChar char="●"/>
            </a:pPr>
            <a:r>
              <a:rPr lang="en-US" sz="1250">
                <a:solidFill>
                  <a:schemeClr val="dk1"/>
                </a:solidFill>
                <a:latin typeface="Verdana"/>
                <a:ea typeface="Verdana"/>
                <a:cs typeface="Verdana"/>
                <a:sym typeface="Verdana"/>
              </a:rPr>
              <a:t>The Harlem Fund</a:t>
            </a:r>
            <a:endParaRPr sz="1250">
              <a:solidFill>
                <a:schemeClr val="dk1"/>
              </a:solidFill>
              <a:latin typeface="Verdana"/>
              <a:ea typeface="Verdana"/>
              <a:cs typeface="Verdana"/>
              <a:sym typeface="Verdana"/>
            </a:endParaRPr>
          </a:p>
          <a:p>
            <a:pPr indent="-307975" lvl="0" marL="457200" rtl="0" algn="l">
              <a:lnSpc>
                <a:spcPct val="150000"/>
              </a:lnSpc>
              <a:spcBef>
                <a:spcPts val="0"/>
              </a:spcBef>
              <a:spcAft>
                <a:spcPts val="0"/>
              </a:spcAft>
              <a:buClr>
                <a:schemeClr val="dk1"/>
              </a:buClr>
              <a:buSzPts val="1250"/>
              <a:buChar char="●"/>
            </a:pPr>
            <a:r>
              <a:rPr lang="en-US" sz="1250">
                <a:solidFill>
                  <a:schemeClr val="dk1"/>
                </a:solidFill>
                <a:latin typeface="Verdana"/>
                <a:ea typeface="Verdana"/>
                <a:cs typeface="Verdana"/>
                <a:sym typeface="Verdana"/>
              </a:rPr>
              <a:t>Community Mediation Services</a:t>
            </a:r>
            <a:endParaRPr sz="1250">
              <a:solidFill>
                <a:schemeClr val="dk1"/>
              </a:solidFill>
              <a:latin typeface="Verdana"/>
              <a:ea typeface="Verdana"/>
              <a:cs typeface="Verdana"/>
              <a:sym typeface="Verdana"/>
            </a:endParaRPr>
          </a:p>
          <a:p>
            <a:pPr indent="-307975" lvl="0" marL="457200" rtl="0" algn="l">
              <a:lnSpc>
                <a:spcPct val="150000"/>
              </a:lnSpc>
              <a:spcBef>
                <a:spcPts val="0"/>
              </a:spcBef>
              <a:spcAft>
                <a:spcPts val="0"/>
              </a:spcAft>
              <a:buClr>
                <a:schemeClr val="dk1"/>
              </a:buClr>
              <a:buSzPts val="1250"/>
              <a:buChar char="●"/>
            </a:pPr>
            <a:r>
              <a:rPr lang="en-US" sz="1250">
                <a:solidFill>
                  <a:schemeClr val="dk1"/>
                </a:solidFill>
                <a:latin typeface="Verdana"/>
                <a:ea typeface="Verdana"/>
                <a:cs typeface="Verdana"/>
                <a:sym typeface="Verdana"/>
              </a:rPr>
              <a:t>Ocean Bay Community Development Corporation</a:t>
            </a:r>
            <a:endParaRPr sz="1250">
              <a:solidFill>
                <a:schemeClr val="dk1"/>
              </a:solidFill>
              <a:latin typeface="Verdana"/>
              <a:ea typeface="Verdana"/>
              <a:cs typeface="Verdana"/>
              <a:sym typeface="Verdana"/>
            </a:endParaRPr>
          </a:p>
          <a:p>
            <a:pPr indent="-307975" lvl="0" marL="457200" rtl="0" algn="l">
              <a:lnSpc>
                <a:spcPct val="150000"/>
              </a:lnSpc>
              <a:spcBef>
                <a:spcPts val="0"/>
              </a:spcBef>
              <a:spcAft>
                <a:spcPts val="0"/>
              </a:spcAft>
              <a:buClr>
                <a:schemeClr val="dk1"/>
              </a:buClr>
              <a:buSzPts val="1250"/>
              <a:buChar char="●"/>
            </a:pPr>
            <a:r>
              <a:rPr lang="en-US" sz="1250">
                <a:solidFill>
                  <a:schemeClr val="dk1"/>
                </a:solidFill>
                <a:latin typeface="Verdana"/>
                <a:ea typeface="Verdana"/>
                <a:cs typeface="Verdana"/>
                <a:sym typeface="Verdana"/>
              </a:rPr>
              <a:t>Queens Community House</a:t>
            </a:r>
            <a:endParaRPr sz="1250">
              <a:solidFill>
                <a:schemeClr val="dk1"/>
              </a:solidFill>
              <a:latin typeface="Verdana"/>
              <a:ea typeface="Verdana"/>
              <a:cs typeface="Verdana"/>
              <a:sym typeface="Verdana"/>
            </a:endParaRPr>
          </a:p>
          <a:p>
            <a:pPr indent="-307975" lvl="0" marL="457200" rtl="0" algn="l">
              <a:lnSpc>
                <a:spcPct val="150000"/>
              </a:lnSpc>
              <a:spcBef>
                <a:spcPts val="0"/>
              </a:spcBef>
              <a:spcAft>
                <a:spcPts val="0"/>
              </a:spcAft>
              <a:buClr>
                <a:schemeClr val="dk1"/>
              </a:buClr>
              <a:buSzPts val="1250"/>
              <a:buChar char="●"/>
            </a:pPr>
            <a:r>
              <a:rPr lang="en-US" sz="1250">
                <a:solidFill>
                  <a:schemeClr val="dk1"/>
                </a:solidFill>
                <a:latin typeface="Verdana"/>
                <a:ea typeface="Verdana"/>
                <a:cs typeface="Verdana"/>
                <a:sym typeface="Verdana"/>
              </a:rPr>
              <a:t>Samuel Field YM &amp; YWHA dba Commonpoint</a:t>
            </a:r>
            <a:endParaRPr sz="1250">
              <a:solidFill>
                <a:schemeClr val="dk1"/>
              </a:solidFill>
              <a:latin typeface="Verdana"/>
              <a:ea typeface="Verdana"/>
              <a:cs typeface="Verdana"/>
              <a:sym typeface="Verdana"/>
            </a:endParaRPr>
          </a:p>
          <a:p>
            <a:pPr indent="-307975" lvl="0" marL="457200" rtl="0" algn="l">
              <a:lnSpc>
                <a:spcPct val="150000"/>
              </a:lnSpc>
              <a:spcBef>
                <a:spcPts val="0"/>
              </a:spcBef>
              <a:spcAft>
                <a:spcPts val="0"/>
              </a:spcAft>
              <a:buClr>
                <a:schemeClr val="dk1"/>
              </a:buClr>
              <a:buSzPts val="1250"/>
              <a:buChar char="●"/>
            </a:pPr>
            <a:r>
              <a:rPr lang="en-US" sz="1250">
                <a:solidFill>
                  <a:schemeClr val="dk1"/>
                </a:solidFill>
                <a:latin typeface="Verdana"/>
                <a:ea typeface="Verdana"/>
                <a:cs typeface="Verdana"/>
                <a:sym typeface="Verdana"/>
              </a:rPr>
              <a:t>United Activities Unlimited, Inc</a:t>
            </a:r>
            <a:endParaRPr sz="1250">
              <a:solidFill>
                <a:schemeClr val="dk1"/>
              </a:solidFill>
              <a:latin typeface="Verdana"/>
              <a:ea typeface="Verdana"/>
              <a:cs typeface="Verdana"/>
              <a:sym typeface="Verdana"/>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sp>
        <p:nvSpPr>
          <p:cNvPr id="652" name="Google Shape;652;g31a20b6e3fe_19_662"/>
          <p:cNvSpPr txBox="1"/>
          <p:nvPr>
            <p:ph idx="1" type="body"/>
          </p:nvPr>
        </p:nvSpPr>
        <p:spPr>
          <a:xfrm>
            <a:off x="1006475" y="2337825"/>
            <a:ext cx="5370900" cy="33735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sz="2000"/>
              <a:t>We are requiring organizations to participate in an in-person cohort-based Project Cycle Management capacity-building initiative at The New School to support the planning, </a:t>
            </a:r>
            <a:r>
              <a:rPr lang="en-US" sz="2000"/>
              <a:t>implementation, and monitoring</a:t>
            </a:r>
            <a:r>
              <a:rPr lang="en-US" sz="2000"/>
              <a:t> of the projects. </a:t>
            </a:r>
            <a:endParaRPr sz="2000"/>
          </a:p>
        </p:txBody>
      </p:sp>
      <p:pic>
        <p:nvPicPr>
          <p:cNvPr id="653" name="Google Shape;653;g31a20b6e3fe_19_662"/>
          <p:cNvPicPr preferRelativeResize="0"/>
          <p:nvPr>
            <p:ph idx="2" type="pic"/>
          </p:nvPr>
        </p:nvPicPr>
        <p:blipFill rotWithShape="1">
          <a:blip r:embed="rId3">
            <a:alphaModFix/>
          </a:blip>
          <a:srcRect b="9794" l="0" r="0" t="9794"/>
          <a:stretch/>
        </p:blipFill>
        <p:spPr>
          <a:xfrm>
            <a:off x="6882791" y="731838"/>
            <a:ext cx="4488000" cy="4811700"/>
          </a:xfrm>
          <a:prstGeom prst="roundRect">
            <a:avLst>
              <a:gd fmla="val 16667" name="adj"/>
            </a:avLst>
          </a:prstGeom>
        </p:spPr>
      </p:pic>
      <p:sp>
        <p:nvSpPr>
          <p:cNvPr id="654" name="Google Shape;654;g31a20b6e3fe_19_662"/>
          <p:cNvSpPr txBox="1"/>
          <p:nvPr>
            <p:ph idx="3" type="body"/>
          </p:nvPr>
        </p:nvSpPr>
        <p:spPr>
          <a:xfrm>
            <a:off x="972335" y="998005"/>
            <a:ext cx="5370900" cy="7314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a:t>Capacity-Building Workshops</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sp>
        <p:nvSpPr>
          <p:cNvPr id="660" name="Google Shape;660;g31a20b6e3fe_19_16"/>
          <p:cNvSpPr txBox="1"/>
          <p:nvPr>
            <p:ph idx="3" type="body"/>
          </p:nvPr>
        </p:nvSpPr>
        <p:spPr>
          <a:xfrm>
            <a:off x="972316" y="998000"/>
            <a:ext cx="10357800" cy="7314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a:t>Capacity-Building Curriculum Changes</a:t>
            </a:r>
            <a:endParaRPr/>
          </a:p>
        </p:txBody>
      </p:sp>
      <p:sp>
        <p:nvSpPr>
          <p:cNvPr id="661" name="Google Shape;661;g31a20b6e3fe_19_16"/>
          <p:cNvSpPr/>
          <p:nvPr/>
        </p:nvSpPr>
        <p:spPr>
          <a:xfrm rot="-5400000">
            <a:off x="5545726" y="-1111966"/>
            <a:ext cx="1917764" cy="8048599"/>
          </a:xfrm>
          <a:prstGeom prst="roundRect">
            <a:avLst>
              <a:gd fmla="val 50000" name="adj"/>
            </a:avLst>
          </a:prstGeom>
          <a:solidFill>
            <a:srgbClr val="A7DB9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62" name="Google Shape;662;g31a20b6e3fe_19_16"/>
          <p:cNvSpPr txBox="1"/>
          <p:nvPr/>
        </p:nvSpPr>
        <p:spPr>
          <a:xfrm>
            <a:off x="6998470" y="1953451"/>
            <a:ext cx="3117122" cy="1879151"/>
          </a:xfrm>
          <a:prstGeom prst="rect">
            <a:avLst/>
          </a:prstGeom>
          <a:noFill/>
          <a:ln>
            <a:noFill/>
          </a:ln>
        </p:spPr>
        <p:txBody>
          <a:bodyPr anchorCtr="0" anchor="ctr" bIns="121900" lIns="121900" spcFirstLastPara="1" rIns="121900" wrap="square" tIns="121900">
            <a:noAutofit/>
          </a:bodyPr>
          <a:lstStyle/>
          <a:p>
            <a:pPr indent="0" lvl="0" marL="0" rtl="0" algn="ctr">
              <a:lnSpc>
                <a:spcPct val="115000"/>
              </a:lnSpc>
              <a:spcBef>
                <a:spcPts val="0"/>
              </a:spcBef>
              <a:spcAft>
                <a:spcPts val="0"/>
              </a:spcAft>
              <a:buNone/>
            </a:pPr>
            <a:r>
              <a:rPr b="1" lang="en-US" sz="1300">
                <a:solidFill>
                  <a:schemeClr val="dk1"/>
                </a:solidFill>
                <a:latin typeface="Verdana"/>
                <a:ea typeface="Verdana"/>
                <a:cs typeface="Verdana"/>
                <a:sym typeface="Verdana"/>
              </a:rPr>
              <a:t>Curriculum/Assignments</a:t>
            </a:r>
            <a:endParaRPr b="1" sz="1300">
              <a:solidFill>
                <a:schemeClr val="dk1"/>
              </a:solidFill>
              <a:latin typeface="Verdana"/>
              <a:ea typeface="Verdana"/>
              <a:cs typeface="Verdana"/>
              <a:sym typeface="Verdana"/>
            </a:endParaRPr>
          </a:p>
          <a:p>
            <a:pPr indent="-387350" lvl="0" marL="609600" rtl="0" algn="l">
              <a:lnSpc>
                <a:spcPct val="115000"/>
              </a:lnSpc>
              <a:spcBef>
                <a:spcPts val="1000"/>
              </a:spcBef>
              <a:spcAft>
                <a:spcPts val="0"/>
              </a:spcAft>
              <a:buClr>
                <a:schemeClr val="dk1"/>
              </a:buClr>
              <a:buSzPts val="1300"/>
              <a:buFont typeface="Verdana"/>
              <a:buChar char="●"/>
            </a:pPr>
            <a:r>
              <a:rPr lang="en-US" sz="1300">
                <a:solidFill>
                  <a:schemeClr val="dk1"/>
                </a:solidFill>
                <a:latin typeface="Verdana"/>
                <a:ea typeface="Verdana"/>
                <a:cs typeface="Verdana"/>
                <a:sym typeface="Verdana"/>
              </a:rPr>
              <a:t>Needs Assessment</a:t>
            </a:r>
            <a:endParaRPr sz="1300">
              <a:solidFill>
                <a:schemeClr val="dk1"/>
              </a:solidFill>
              <a:latin typeface="Verdana"/>
              <a:ea typeface="Verdana"/>
              <a:cs typeface="Verdana"/>
              <a:sym typeface="Verdana"/>
            </a:endParaRPr>
          </a:p>
          <a:p>
            <a:pPr indent="-387350" lvl="0" marL="609600" rtl="0" algn="l">
              <a:lnSpc>
                <a:spcPct val="115000"/>
              </a:lnSpc>
              <a:spcBef>
                <a:spcPts val="0"/>
              </a:spcBef>
              <a:spcAft>
                <a:spcPts val="0"/>
              </a:spcAft>
              <a:buClr>
                <a:schemeClr val="dk1"/>
              </a:buClr>
              <a:buSzPts val="1300"/>
              <a:buFont typeface="Verdana"/>
              <a:buChar char="●"/>
            </a:pPr>
            <a:r>
              <a:rPr lang="en-US" sz="1300">
                <a:solidFill>
                  <a:schemeClr val="dk1"/>
                </a:solidFill>
                <a:latin typeface="Verdana"/>
                <a:ea typeface="Verdana"/>
                <a:cs typeface="Verdana"/>
                <a:sym typeface="Verdana"/>
              </a:rPr>
              <a:t>Logical Framework</a:t>
            </a:r>
            <a:endParaRPr sz="1300">
              <a:solidFill>
                <a:schemeClr val="dk1"/>
              </a:solidFill>
              <a:latin typeface="Verdana"/>
              <a:ea typeface="Verdana"/>
              <a:cs typeface="Verdana"/>
              <a:sym typeface="Verdana"/>
            </a:endParaRPr>
          </a:p>
          <a:p>
            <a:pPr indent="-387350" lvl="0" marL="609600" rtl="0" algn="l">
              <a:lnSpc>
                <a:spcPct val="115000"/>
              </a:lnSpc>
              <a:spcBef>
                <a:spcPts val="0"/>
              </a:spcBef>
              <a:spcAft>
                <a:spcPts val="0"/>
              </a:spcAft>
              <a:buClr>
                <a:schemeClr val="dk1"/>
              </a:buClr>
              <a:buSzPts val="1300"/>
              <a:buFont typeface="Verdana"/>
              <a:buChar char="●"/>
            </a:pPr>
            <a:r>
              <a:rPr lang="en-US" sz="1300">
                <a:solidFill>
                  <a:schemeClr val="dk1"/>
                </a:solidFill>
                <a:latin typeface="Verdana"/>
                <a:ea typeface="Verdana"/>
                <a:cs typeface="Verdana"/>
                <a:sym typeface="Verdana"/>
              </a:rPr>
              <a:t>Pre/Post Survey</a:t>
            </a:r>
            <a:endParaRPr sz="1300">
              <a:solidFill>
                <a:schemeClr val="dk1"/>
              </a:solidFill>
              <a:latin typeface="Verdana"/>
              <a:ea typeface="Verdana"/>
              <a:cs typeface="Verdana"/>
              <a:sym typeface="Verdana"/>
            </a:endParaRPr>
          </a:p>
        </p:txBody>
      </p:sp>
      <p:sp>
        <p:nvSpPr>
          <p:cNvPr id="663" name="Google Shape;663;g31a20b6e3fe_19_16"/>
          <p:cNvSpPr txBox="1"/>
          <p:nvPr/>
        </p:nvSpPr>
        <p:spPr>
          <a:xfrm>
            <a:off x="3524623" y="1953451"/>
            <a:ext cx="3117122" cy="1879151"/>
          </a:xfrm>
          <a:prstGeom prst="rect">
            <a:avLst/>
          </a:prstGeom>
          <a:noFill/>
          <a:ln>
            <a:noFill/>
          </a:ln>
        </p:spPr>
        <p:txBody>
          <a:bodyPr anchorCtr="0" anchor="ctr" bIns="121900" lIns="121900" spcFirstLastPara="1" rIns="121900" wrap="square" tIns="121900">
            <a:noAutofit/>
          </a:bodyPr>
          <a:lstStyle/>
          <a:p>
            <a:pPr indent="0" lvl="0" marL="0" rtl="0" algn="ctr">
              <a:lnSpc>
                <a:spcPct val="115000"/>
              </a:lnSpc>
              <a:spcBef>
                <a:spcPts val="0"/>
              </a:spcBef>
              <a:spcAft>
                <a:spcPts val="0"/>
              </a:spcAft>
              <a:buNone/>
            </a:pPr>
            <a:r>
              <a:rPr b="1" lang="en-US" sz="1300">
                <a:solidFill>
                  <a:schemeClr val="dk1"/>
                </a:solidFill>
                <a:latin typeface="Verdana"/>
                <a:ea typeface="Verdana"/>
                <a:cs typeface="Verdana"/>
                <a:sym typeface="Verdana"/>
              </a:rPr>
              <a:t>Resources/Logistics</a:t>
            </a:r>
            <a:endParaRPr b="1" sz="1300">
              <a:solidFill>
                <a:schemeClr val="dk1"/>
              </a:solidFill>
              <a:latin typeface="Verdana"/>
              <a:ea typeface="Verdana"/>
              <a:cs typeface="Verdana"/>
              <a:sym typeface="Verdana"/>
            </a:endParaRPr>
          </a:p>
          <a:p>
            <a:pPr indent="-387350" lvl="0" marL="609600" rtl="0" algn="l">
              <a:lnSpc>
                <a:spcPct val="115000"/>
              </a:lnSpc>
              <a:spcBef>
                <a:spcPts val="1000"/>
              </a:spcBef>
              <a:spcAft>
                <a:spcPts val="0"/>
              </a:spcAft>
              <a:buClr>
                <a:schemeClr val="dk1"/>
              </a:buClr>
              <a:buSzPts val="1300"/>
              <a:buFont typeface="Verdana"/>
              <a:buChar char="●"/>
            </a:pPr>
            <a:r>
              <a:rPr lang="en-US" sz="1300">
                <a:solidFill>
                  <a:schemeClr val="dk1"/>
                </a:solidFill>
                <a:latin typeface="Verdana"/>
                <a:ea typeface="Verdana"/>
                <a:cs typeface="Verdana"/>
                <a:sym typeface="Verdana"/>
              </a:rPr>
              <a:t>6 In-Person Workshops</a:t>
            </a:r>
            <a:endParaRPr sz="1300">
              <a:solidFill>
                <a:schemeClr val="dk1"/>
              </a:solidFill>
              <a:latin typeface="Verdana"/>
              <a:ea typeface="Verdana"/>
              <a:cs typeface="Verdana"/>
              <a:sym typeface="Verdana"/>
            </a:endParaRPr>
          </a:p>
          <a:p>
            <a:pPr indent="-387350" lvl="0" marL="609600" rtl="0" algn="l">
              <a:lnSpc>
                <a:spcPct val="115000"/>
              </a:lnSpc>
              <a:spcBef>
                <a:spcPts val="0"/>
              </a:spcBef>
              <a:spcAft>
                <a:spcPts val="0"/>
              </a:spcAft>
              <a:buClr>
                <a:schemeClr val="dk1"/>
              </a:buClr>
              <a:buSzPts val="1300"/>
              <a:buFont typeface="Verdana"/>
              <a:buChar char="●"/>
            </a:pPr>
            <a:r>
              <a:rPr lang="en-US" sz="1300">
                <a:solidFill>
                  <a:schemeClr val="dk1"/>
                </a:solidFill>
                <a:latin typeface="Verdana"/>
                <a:ea typeface="Verdana"/>
                <a:cs typeface="Verdana"/>
                <a:sym typeface="Verdana"/>
              </a:rPr>
              <a:t>5 Student Assistants</a:t>
            </a:r>
            <a:endParaRPr sz="1300">
              <a:solidFill>
                <a:schemeClr val="dk1"/>
              </a:solidFill>
              <a:latin typeface="Verdana"/>
              <a:ea typeface="Verdana"/>
              <a:cs typeface="Verdana"/>
              <a:sym typeface="Verdana"/>
            </a:endParaRPr>
          </a:p>
          <a:p>
            <a:pPr indent="-387350" lvl="0" marL="609600" rtl="0" algn="l">
              <a:lnSpc>
                <a:spcPct val="115000"/>
              </a:lnSpc>
              <a:spcBef>
                <a:spcPts val="0"/>
              </a:spcBef>
              <a:spcAft>
                <a:spcPts val="0"/>
              </a:spcAft>
              <a:buClr>
                <a:schemeClr val="dk1"/>
              </a:buClr>
              <a:buSzPts val="1300"/>
              <a:buFont typeface="Verdana"/>
              <a:buChar char="●"/>
            </a:pPr>
            <a:r>
              <a:rPr lang="en-US" sz="1300">
                <a:solidFill>
                  <a:schemeClr val="dk1"/>
                </a:solidFill>
                <a:latin typeface="Verdana"/>
                <a:ea typeface="Verdana"/>
                <a:cs typeface="Verdana"/>
                <a:sym typeface="Verdana"/>
              </a:rPr>
              <a:t>4 Cohorts of 12 CBOs </a:t>
            </a:r>
            <a:endParaRPr sz="1300">
              <a:solidFill>
                <a:schemeClr val="dk1"/>
              </a:solidFill>
              <a:latin typeface="Verdana"/>
              <a:ea typeface="Verdana"/>
              <a:cs typeface="Verdana"/>
              <a:sym typeface="Verdana"/>
            </a:endParaRPr>
          </a:p>
        </p:txBody>
      </p:sp>
      <p:sp>
        <p:nvSpPr>
          <p:cNvPr id="664" name="Google Shape;664;g31a20b6e3fe_19_16"/>
          <p:cNvSpPr/>
          <p:nvPr/>
        </p:nvSpPr>
        <p:spPr>
          <a:xfrm>
            <a:off x="1689025" y="1953450"/>
            <a:ext cx="1917900" cy="1833300"/>
          </a:xfrm>
          <a:prstGeom prst="roundRect">
            <a:avLst>
              <a:gd fmla="val 50000" name="adj"/>
            </a:avLst>
          </a:prstGeom>
          <a:solidFill>
            <a:srgbClr val="81C738"/>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b="1" lang="en-US" sz="1500">
                <a:latin typeface="Verdana"/>
                <a:ea typeface="Verdana"/>
                <a:cs typeface="Verdana"/>
                <a:sym typeface="Verdana"/>
              </a:rPr>
              <a:t>Year 1</a:t>
            </a:r>
            <a:endParaRPr b="1" sz="1500">
              <a:latin typeface="Verdana"/>
              <a:ea typeface="Verdana"/>
              <a:cs typeface="Verdana"/>
              <a:sym typeface="Verdana"/>
            </a:endParaRPr>
          </a:p>
          <a:p>
            <a:pPr indent="0" lvl="0" marL="0" rtl="0" algn="ctr">
              <a:spcBef>
                <a:spcPts val="0"/>
              </a:spcBef>
              <a:spcAft>
                <a:spcPts val="0"/>
              </a:spcAft>
              <a:buNone/>
            </a:pPr>
            <a:r>
              <a:rPr lang="en-US" sz="1500">
                <a:latin typeface="Verdana"/>
                <a:ea typeface="Verdana"/>
                <a:cs typeface="Verdana"/>
                <a:sym typeface="Verdana"/>
              </a:rPr>
              <a:t>(46 CBOs)</a:t>
            </a:r>
            <a:endParaRPr sz="1500">
              <a:latin typeface="Verdana"/>
              <a:ea typeface="Verdana"/>
              <a:cs typeface="Verdana"/>
              <a:sym typeface="Verdana"/>
            </a:endParaRPr>
          </a:p>
        </p:txBody>
      </p:sp>
      <p:cxnSp>
        <p:nvCxnSpPr>
          <p:cNvPr id="665" name="Google Shape;665;g31a20b6e3fe_19_16"/>
          <p:cNvCxnSpPr/>
          <p:nvPr/>
        </p:nvCxnSpPr>
        <p:spPr>
          <a:xfrm>
            <a:off x="6811488" y="2273630"/>
            <a:ext cx="0" cy="1271645"/>
          </a:xfrm>
          <a:prstGeom prst="straightConnector1">
            <a:avLst/>
          </a:prstGeom>
          <a:noFill/>
          <a:ln cap="flat" cmpd="sng" w="9525">
            <a:solidFill>
              <a:srgbClr val="FFFFFF"/>
            </a:solidFill>
            <a:prstDash val="dot"/>
            <a:round/>
            <a:headEnd len="sm" w="sm" type="none"/>
            <a:tailEnd len="sm" w="sm" type="none"/>
          </a:ln>
        </p:spPr>
      </p:cxnSp>
      <p:grpSp>
        <p:nvGrpSpPr>
          <p:cNvPr id="666" name="Google Shape;666;g31a20b6e3fe_19_16"/>
          <p:cNvGrpSpPr/>
          <p:nvPr/>
        </p:nvGrpSpPr>
        <p:grpSpPr>
          <a:xfrm>
            <a:off x="1689025" y="3902150"/>
            <a:ext cx="8839882" cy="1917776"/>
            <a:chOff x="1367947" y="2473837"/>
            <a:chExt cx="6630078" cy="670504"/>
          </a:xfrm>
        </p:grpSpPr>
        <p:sp>
          <p:nvSpPr>
            <p:cNvPr id="667" name="Google Shape;667;g31a20b6e3fe_19_16"/>
            <p:cNvSpPr/>
            <p:nvPr/>
          </p:nvSpPr>
          <p:spPr>
            <a:xfrm rot="-5400000">
              <a:off x="4644475" y="-209208"/>
              <a:ext cx="670500" cy="6036600"/>
            </a:xfrm>
            <a:prstGeom prst="roundRect">
              <a:avLst>
                <a:gd fmla="val 50000" name="adj"/>
              </a:avLst>
            </a:prstGeom>
            <a:solidFill>
              <a:srgbClr val="8ECEF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68" name="Google Shape;668;g31a20b6e3fe_19_16"/>
            <p:cNvSpPr txBox="1"/>
            <p:nvPr/>
          </p:nvSpPr>
          <p:spPr>
            <a:xfrm>
              <a:off x="5350131" y="2473842"/>
              <a:ext cx="2337900" cy="657000"/>
            </a:xfrm>
            <a:prstGeom prst="rect">
              <a:avLst/>
            </a:prstGeom>
            <a:noFill/>
            <a:ln>
              <a:noFill/>
            </a:ln>
          </p:spPr>
          <p:txBody>
            <a:bodyPr anchorCtr="0" anchor="ctr" bIns="121900" lIns="121900" spcFirstLastPara="1" rIns="121900" wrap="square" tIns="121900">
              <a:noAutofit/>
            </a:bodyPr>
            <a:lstStyle/>
            <a:p>
              <a:pPr indent="0" lvl="0" marL="0" rtl="0" algn="ctr">
                <a:lnSpc>
                  <a:spcPct val="115000"/>
                </a:lnSpc>
                <a:spcBef>
                  <a:spcPts val="0"/>
                </a:spcBef>
                <a:spcAft>
                  <a:spcPts val="0"/>
                </a:spcAft>
                <a:buNone/>
              </a:pPr>
              <a:r>
                <a:rPr b="1" lang="en-US" sz="1300">
                  <a:solidFill>
                    <a:schemeClr val="dk1"/>
                  </a:solidFill>
                  <a:latin typeface="Verdana"/>
                  <a:ea typeface="Verdana"/>
                  <a:cs typeface="Verdana"/>
                  <a:sym typeface="Verdana"/>
                </a:rPr>
                <a:t>Curriculum/Assignments</a:t>
              </a:r>
              <a:endParaRPr sz="1300">
                <a:solidFill>
                  <a:schemeClr val="dk1"/>
                </a:solidFill>
                <a:latin typeface="Verdana"/>
                <a:ea typeface="Verdana"/>
                <a:cs typeface="Verdana"/>
                <a:sym typeface="Verdana"/>
              </a:endParaRPr>
            </a:p>
            <a:p>
              <a:pPr indent="-387350" lvl="0" marL="609600" rtl="0" algn="l">
                <a:lnSpc>
                  <a:spcPct val="115000"/>
                </a:lnSpc>
                <a:spcBef>
                  <a:spcPts val="1000"/>
                </a:spcBef>
                <a:spcAft>
                  <a:spcPts val="0"/>
                </a:spcAft>
                <a:buClr>
                  <a:schemeClr val="dk1"/>
                </a:buClr>
                <a:buSzPts val="1300"/>
                <a:buFont typeface="Verdana"/>
                <a:buChar char="●"/>
              </a:pPr>
              <a:r>
                <a:rPr lang="en-US" sz="1300">
                  <a:solidFill>
                    <a:schemeClr val="dk1"/>
                  </a:solidFill>
                  <a:latin typeface="Verdana"/>
                  <a:ea typeface="Verdana"/>
                  <a:cs typeface="Verdana"/>
                  <a:sym typeface="Verdana"/>
                </a:rPr>
                <a:t>Needs Assessment</a:t>
              </a:r>
              <a:endParaRPr sz="1300">
                <a:solidFill>
                  <a:schemeClr val="dk1"/>
                </a:solidFill>
                <a:latin typeface="Verdana"/>
                <a:ea typeface="Verdana"/>
                <a:cs typeface="Verdana"/>
                <a:sym typeface="Verdana"/>
              </a:endParaRPr>
            </a:p>
            <a:p>
              <a:pPr indent="-387350" lvl="0" marL="609600" rtl="0" algn="l">
                <a:lnSpc>
                  <a:spcPct val="115000"/>
                </a:lnSpc>
                <a:spcBef>
                  <a:spcPts val="0"/>
                </a:spcBef>
                <a:spcAft>
                  <a:spcPts val="0"/>
                </a:spcAft>
                <a:buClr>
                  <a:schemeClr val="dk1"/>
                </a:buClr>
                <a:buSzPts val="1300"/>
                <a:buFont typeface="Verdana"/>
                <a:buChar char="●"/>
              </a:pPr>
              <a:r>
                <a:rPr lang="en-US" sz="1300">
                  <a:solidFill>
                    <a:schemeClr val="dk1"/>
                  </a:solidFill>
                  <a:latin typeface="Verdana"/>
                  <a:ea typeface="Verdana"/>
                  <a:cs typeface="Verdana"/>
                  <a:sym typeface="Verdana"/>
                </a:rPr>
                <a:t>Stakeholder Mapping</a:t>
              </a:r>
              <a:endParaRPr sz="1300">
                <a:solidFill>
                  <a:schemeClr val="dk1"/>
                </a:solidFill>
                <a:latin typeface="Verdana"/>
                <a:ea typeface="Verdana"/>
                <a:cs typeface="Verdana"/>
                <a:sym typeface="Verdana"/>
              </a:endParaRPr>
            </a:p>
            <a:p>
              <a:pPr indent="-387350" lvl="0" marL="609600" rtl="0" algn="l">
                <a:lnSpc>
                  <a:spcPct val="115000"/>
                </a:lnSpc>
                <a:spcBef>
                  <a:spcPts val="0"/>
                </a:spcBef>
                <a:spcAft>
                  <a:spcPts val="0"/>
                </a:spcAft>
                <a:buClr>
                  <a:schemeClr val="dk1"/>
                </a:buClr>
                <a:buSzPts val="1300"/>
                <a:buFont typeface="Verdana"/>
                <a:buChar char="●"/>
              </a:pPr>
              <a:r>
                <a:rPr lang="en-US" sz="1300">
                  <a:solidFill>
                    <a:schemeClr val="dk1"/>
                  </a:solidFill>
                  <a:latin typeface="Verdana"/>
                  <a:ea typeface="Verdana"/>
                  <a:cs typeface="Verdana"/>
                  <a:sym typeface="Verdana"/>
                </a:rPr>
                <a:t>Logical Framework</a:t>
              </a:r>
              <a:endParaRPr sz="1300">
                <a:solidFill>
                  <a:schemeClr val="dk1"/>
                </a:solidFill>
                <a:latin typeface="Verdana"/>
                <a:ea typeface="Verdana"/>
                <a:cs typeface="Verdana"/>
                <a:sym typeface="Verdana"/>
              </a:endParaRPr>
            </a:p>
            <a:p>
              <a:pPr indent="-387350" lvl="0" marL="609600" rtl="0" algn="l">
                <a:lnSpc>
                  <a:spcPct val="115000"/>
                </a:lnSpc>
                <a:spcBef>
                  <a:spcPts val="0"/>
                </a:spcBef>
                <a:spcAft>
                  <a:spcPts val="0"/>
                </a:spcAft>
                <a:buClr>
                  <a:schemeClr val="dk1"/>
                </a:buClr>
                <a:buSzPts val="1300"/>
                <a:buFont typeface="Verdana"/>
                <a:buChar char="●"/>
              </a:pPr>
              <a:r>
                <a:rPr lang="en-US" sz="1300">
                  <a:solidFill>
                    <a:schemeClr val="dk1"/>
                  </a:solidFill>
                  <a:latin typeface="Verdana"/>
                  <a:ea typeface="Verdana"/>
                  <a:cs typeface="Verdana"/>
                  <a:sym typeface="Verdana"/>
                </a:rPr>
                <a:t>Pre/Post Surveys</a:t>
              </a:r>
              <a:endParaRPr sz="1300">
                <a:solidFill>
                  <a:schemeClr val="dk1"/>
                </a:solidFill>
                <a:latin typeface="Verdana"/>
                <a:ea typeface="Verdana"/>
                <a:cs typeface="Verdana"/>
                <a:sym typeface="Verdana"/>
              </a:endParaRPr>
            </a:p>
          </p:txBody>
        </p:sp>
        <p:sp>
          <p:nvSpPr>
            <p:cNvPr id="669" name="Google Shape;669;g31a20b6e3fe_19_16"/>
            <p:cNvSpPr txBox="1"/>
            <p:nvPr/>
          </p:nvSpPr>
          <p:spPr>
            <a:xfrm>
              <a:off x="2744681" y="2473842"/>
              <a:ext cx="2337900" cy="657000"/>
            </a:xfrm>
            <a:prstGeom prst="rect">
              <a:avLst/>
            </a:prstGeom>
            <a:noFill/>
            <a:ln>
              <a:noFill/>
            </a:ln>
          </p:spPr>
          <p:txBody>
            <a:bodyPr anchorCtr="0" anchor="ctr" bIns="121900" lIns="121900" spcFirstLastPara="1" rIns="121900" wrap="square" tIns="121900">
              <a:noAutofit/>
            </a:bodyPr>
            <a:lstStyle/>
            <a:p>
              <a:pPr indent="0" lvl="0" marL="0" rtl="0" algn="ctr">
                <a:lnSpc>
                  <a:spcPct val="115000"/>
                </a:lnSpc>
                <a:spcBef>
                  <a:spcPts val="0"/>
                </a:spcBef>
                <a:spcAft>
                  <a:spcPts val="0"/>
                </a:spcAft>
                <a:buNone/>
              </a:pPr>
              <a:r>
                <a:rPr b="1" lang="en-US" sz="1300">
                  <a:solidFill>
                    <a:schemeClr val="dk1"/>
                  </a:solidFill>
                  <a:latin typeface="Verdana"/>
                  <a:ea typeface="Verdana"/>
                  <a:cs typeface="Verdana"/>
                  <a:sym typeface="Verdana"/>
                </a:rPr>
                <a:t>Resources/Logistics</a:t>
              </a:r>
              <a:endParaRPr sz="1300">
                <a:solidFill>
                  <a:schemeClr val="dk1"/>
                </a:solidFill>
                <a:latin typeface="Verdana"/>
                <a:ea typeface="Verdana"/>
                <a:cs typeface="Verdana"/>
                <a:sym typeface="Verdana"/>
              </a:endParaRPr>
            </a:p>
            <a:p>
              <a:pPr indent="-387350" lvl="0" marL="609600" rtl="0" algn="l">
                <a:lnSpc>
                  <a:spcPct val="115000"/>
                </a:lnSpc>
                <a:spcBef>
                  <a:spcPts val="1000"/>
                </a:spcBef>
                <a:spcAft>
                  <a:spcPts val="0"/>
                </a:spcAft>
                <a:buClr>
                  <a:schemeClr val="dk1"/>
                </a:buClr>
                <a:buSzPts val="1300"/>
                <a:buFont typeface="Verdana"/>
                <a:buChar char="●"/>
              </a:pPr>
              <a:r>
                <a:rPr lang="en-US" sz="1300">
                  <a:solidFill>
                    <a:schemeClr val="dk1"/>
                  </a:solidFill>
                  <a:latin typeface="Verdana"/>
                  <a:ea typeface="Verdana"/>
                  <a:cs typeface="Verdana"/>
                  <a:sym typeface="Verdana"/>
                </a:rPr>
                <a:t>10 In-Person Workshops</a:t>
              </a:r>
              <a:endParaRPr sz="1300">
                <a:solidFill>
                  <a:schemeClr val="dk1"/>
                </a:solidFill>
                <a:latin typeface="Verdana"/>
                <a:ea typeface="Verdana"/>
                <a:cs typeface="Verdana"/>
                <a:sym typeface="Verdana"/>
              </a:endParaRPr>
            </a:p>
            <a:p>
              <a:pPr indent="-387350" lvl="0" marL="609600" rtl="0" algn="l">
                <a:lnSpc>
                  <a:spcPct val="115000"/>
                </a:lnSpc>
                <a:spcBef>
                  <a:spcPts val="0"/>
                </a:spcBef>
                <a:spcAft>
                  <a:spcPts val="0"/>
                </a:spcAft>
                <a:buClr>
                  <a:schemeClr val="dk1"/>
                </a:buClr>
                <a:buSzPts val="1300"/>
                <a:buFont typeface="Verdana"/>
                <a:buChar char="●"/>
              </a:pPr>
              <a:r>
                <a:rPr lang="en-US" sz="1300">
                  <a:solidFill>
                    <a:schemeClr val="dk1"/>
                  </a:solidFill>
                  <a:latin typeface="Verdana"/>
                  <a:ea typeface="Verdana"/>
                  <a:cs typeface="Verdana"/>
                  <a:sym typeface="Verdana"/>
                </a:rPr>
                <a:t>4 Student Assistants</a:t>
              </a:r>
              <a:endParaRPr sz="1300">
                <a:solidFill>
                  <a:schemeClr val="dk1"/>
                </a:solidFill>
                <a:latin typeface="Verdana"/>
                <a:ea typeface="Verdana"/>
                <a:cs typeface="Verdana"/>
                <a:sym typeface="Verdana"/>
              </a:endParaRPr>
            </a:p>
            <a:p>
              <a:pPr indent="-387350" lvl="0" marL="609600" rtl="0" algn="l">
                <a:lnSpc>
                  <a:spcPct val="115000"/>
                </a:lnSpc>
                <a:spcBef>
                  <a:spcPts val="0"/>
                </a:spcBef>
                <a:spcAft>
                  <a:spcPts val="0"/>
                </a:spcAft>
                <a:buClr>
                  <a:schemeClr val="dk1"/>
                </a:buClr>
                <a:buSzPts val="1300"/>
                <a:buFont typeface="Verdana"/>
                <a:buChar char="●"/>
              </a:pPr>
              <a:r>
                <a:rPr lang="en-US" sz="1300">
                  <a:solidFill>
                    <a:schemeClr val="dk1"/>
                  </a:solidFill>
                  <a:latin typeface="Verdana"/>
                  <a:ea typeface="Verdana"/>
                  <a:cs typeface="Verdana"/>
                  <a:sym typeface="Verdana"/>
                </a:rPr>
                <a:t>2 Cohorts of 10 CBOs</a:t>
              </a:r>
              <a:endParaRPr sz="1300">
                <a:solidFill>
                  <a:schemeClr val="dk1"/>
                </a:solidFill>
                <a:latin typeface="Verdana"/>
                <a:ea typeface="Verdana"/>
                <a:cs typeface="Verdana"/>
                <a:sym typeface="Verdana"/>
              </a:endParaRPr>
            </a:p>
            <a:p>
              <a:pPr indent="-387350" lvl="0" marL="609600" rtl="0" algn="l">
                <a:lnSpc>
                  <a:spcPct val="115000"/>
                </a:lnSpc>
                <a:spcBef>
                  <a:spcPts val="0"/>
                </a:spcBef>
                <a:spcAft>
                  <a:spcPts val="0"/>
                </a:spcAft>
                <a:buClr>
                  <a:schemeClr val="dk1"/>
                </a:buClr>
                <a:buSzPts val="1300"/>
                <a:buFont typeface="Verdana"/>
                <a:buChar char="●"/>
              </a:pPr>
              <a:r>
                <a:rPr lang="en-US" sz="1300">
                  <a:solidFill>
                    <a:schemeClr val="dk1"/>
                  </a:solidFill>
                  <a:latin typeface="Verdana"/>
                  <a:ea typeface="Verdana"/>
                  <a:cs typeface="Verdana"/>
                  <a:sym typeface="Verdana"/>
                </a:rPr>
                <a:t>Longer Planning Period</a:t>
              </a:r>
              <a:endParaRPr sz="1300">
                <a:solidFill>
                  <a:schemeClr val="dk1"/>
                </a:solidFill>
                <a:latin typeface="Verdana"/>
                <a:ea typeface="Verdana"/>
                <a:cs typeface="Verdana"/>
                <a:sym typeface="Verdana"/>
              </a:endParaRPr>
            </a:p>
            <a:p>
              <a:pPr indent="-387350" lvl="0" marL="609600" rtl="0" algn="l">
                <a:lnSpc>
                  <a:spcPct val="115000"/>
                </a:lnSpc>
                <a:spcBef>
                  <a:spcPts val="0"/>
                </a:spcBef>
                <a:spcAft>
                  <a:spcPts val="0"/>
                </a:spcAft>
                <a:buClr>
                  <a:schemeClr val="dk1"/>
                </a:buClr>
                <a:buSzPts val="1300"/>
                <a:buFont typeface="Verdana"/>
                <a:buChar char="●"/>
              </a:pPr>
              <a:r>
                <a:rPr lang="en-US" sz="1300">
                  <a:solidFill>
                    <a:schemeClr val="dk1"/>
                  </a:solidFill>
                  <a:latin typeface="Verdana"/>
                  <a:ea typeface="Verdana"/>
                  <a:cs typeface="Verdana"/>
                  <a:sym typeface="Verdana"/>
                </a:rPr>
                <a:t>Individual Zoom or In-Person Support</a:t>
              </a:r>
              <a:endParaRPr sz="1300">
                <a:solidFill>
                  <a:schemeClr val="dk1"/>
                </a:solidFill>
                <a:latin typeface="Verdana"/>
                <a:ea typeface="Verdana"/>
                <a:cs typeface="Verdana"/>
                <a:sym typeface="Verdana"/>
              </a:endParaRPr>
            </a:p>
          </p:txBody>
        </p:sp>
        <p:sp>
          <p:nvSpPr>
            <p:cNvPr id="670" name="Google Shape;670;g31a20b6e3fe_19_16"/>
            <p:cNvSpPr/>
            <p:nvPr/>
          </p:nvSpPr>
          <p:spPr>
            <a:xfrm>
              <a:off x="1367947" y="2473837"/>
              <a:ext cx="1438500" cy="641100"/>
            </a:xfrm>
            <a:prstGeom prst="roundRect">
              <a:avLst>
                <a:gd fmla="val 50000" name="adj"/>
              </a:avLst>
            </a:prstGeom>
            <a:solidFill>
              <a:schemeClr val="accent3"/>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b="1" lang="en-US" sz="1500">
                  <a:latin typeface="Verdana"/>
                  <a:ea typeface="Verdana"/>
                  <a:cs typeface="Verdana"/>
                  <a:sym typeface="Verdana"/>
                </a:rPr>
                <a:t>Year 2 </a:t>
              </a:r>
              <a:endParaRPr b="1" sz="1500">
                <a:latin typeface="Verdana"/>
                <a:ea typeface="Verdana"/>
                <a:cs typeface="Verdana"/>
                <a:sym typeface="Verdana"/>
              </a:endParaRPr>
            </a:p>
            <a:p>
              <a:pPr indent="0" lvl="0" marL="0" rtl="0" algn="ctr">
                <a:spcBef>
                  <a:spcPts val="0"/>
                </a:spcBef>
                <a:spcAft>
                  <a:spcPts val="0"/>
                </a:spcAft>
                <a:buNone/>
              </a:pPr>
              <a:r>
                <a:rPr lang="en-US" sz="1500">
                  <a:latin typeface="Verdana"/>
                  <a:ea typeface="Verdana"/>
                  <a:cs typeface="Verdana"/>
                  <a:sym typeface="Verdana"/>
                </a:rPr>
                <a:t>(20 CBOs)</a:t>
              </a:r>
              <a:endParaRPr sz="1500">
                <a:latin typeface="Verdana"/>
                <a:ea typeface="Verdana"/>
                <a:cs typeface="Verdana"/>
                <a:sym typeface="Verdana"/>
              </a:endParaRPr>
            </a:p>
          </p:txBody>
        </p:sp>
        <p:cxnSp>
          <p:nvCxnSpPr>
            <p:cNvPr id="671" name="Google Shape;671;g31a20b6e3fe_19_16"/>
            <p:cNvCxnSpPr/>
            <p:nvPr/>
          </p:nvCxnSpPr>
          <p:spPr>
            <a:xfrm>
              <a:off x="5209891" y="2585784"/>
              <a:ext cx="0" cy="444600"/>
            </a:xfrm>
            <a:prstGeom prst="straightConnector1">
              <a:avLst/>
            </a:prstGeom>
            <a:noFill/>
            <a:ln cap="flat" cmpd="sng" w="9525">
              <a:solidFill>
                <a:srgbClr val="FFFFFF"/>
              </a:solidFill>
              <a:prstDash val="dot"/>
              <a:round/>
              <a:headEnd len="sm" w="sm" type="none"/>
              <a:tailEnd len="sm" w="sm" type="none"/>
            </a:ln>
          </p:spPr>
        </p:cxnSp>
      </p:gr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g2ec786d999a_3_26"/>
          <p:cNvSpPr txBox="1"/>
          <p:nvPr>
            <p:ph type="title"/>
          </p:nvPr>
        </p:nvSpPr>
        <p:spPr>
          <a:xfrm>
            <a:off x="838200" y="2368286"/>
            <a:ext cx="10515600" cy="21213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500"/>
              </a:spcAft>
              <a:buSzPts val="7200"/>
              <a:buNone/>
            </a:pPr>
            <a:r>
              <a:rPr lang="en-US"/>
              <a:t>Public Comment</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graphicFrame>
        <p:nvGraphicFramePr>
          <p:cNvPr id="255" name="Google Shape;255;g31a0cdd660a_7_8"/>
          <p:cNvGraphicFramePr/>
          <p:nvPr/>
        </p:nvGraphicFramePr>
        <p:xfrm>
          <a:off x="602400" y="411500"/>
          <a:ext cx="3000000" cy="3000000"/>
        </p:xfrm>
        <a:graphic>
          <a:graphicData uri="http://schemas.openxmlformats.org/drawingml/2006/table">
            <a:tbl>
              <a:tblPr>
                <a:noFill/>
                <a:tableStyleId>{C2D9F9D0-B699-4DD0-90EC-6CB61813C340}</a:tableStyleId>
              </a:tblPr>
              <a:tblGrid>
                <a:gridCol w="2179450"/>
                <a:gridCol w="1216475"/>
                <a:gridCol w="1150750"/>
                <a:gridCol w="1925325"/>
                <a:gridCol w="1576800"/>
                <a:gridCol w="2040875"/>
              </a:tblGrid>
              <a:tr h="450200">
                <a:tc>
                  <a:txBody>
                    <a:bodyPr/>
                    <a:lstStyle/>
                    <a:p>
                      <a:pPr indent="0" lvl="0" marL="0" rtl="0" algn="l">
                        <a:spcBef>
                          <a:spcPts val="0"/>
                        </a:spcBef>
                        <a:spcAft>
                          <a:spcPts val="0"/>
                        </a:spcAft>
                        <a:buNone/>
                      </a:pPr>
                      <a:r>
                        <a:t/>
                      </a:r>
                      <a:endParaRPr/>
                    </a:p>
                  </a:txBody>
                  <a:tcPr marT="91425" marB="91425" marR="91425" marL="91425"/>
                </a:tc>
                <a:tc gridSpan="2">
                  <a:txBody>
                    <a:bodyPr/>
                    <a:lstStyle/>
                    <a:p>
                      <a:pPr indent="0" lvl="0" marL="0" rtl="0" algn="l">
                        <a:spcBef>
                          <a:spcPts val="0"/>
                        </a:spcBef>
                        <a:spcAft>
                          <a:spcPts val="0"/>
                        </a:spcAft>
                        <a:buNone/>
                      </a:pPr>
                      <a:r>
                        <a:rPr b="1" lang="en-US"/>
                        <a:t>ACS 2016-2020</a:t>
                      </a:r>
                      <a:endParaRPr b="1"/>
                    </a:p>
                  </a:txBody>
                  <a:tcPr marT="91425" marB="91425" marR="91425" marL="91425"/>
                </a:tc>
                <a:tc hMerge="1"/>
                <a:tc gridSpan="2">
                  <a:txBody>
                    <a:bodyPr/>
                    <a:lstStyle/>
                    <a:p>
                      <a:pPr indent="0" lvl="0" marL="0" rtl="0" algn="l">
                        <a:spcBef>
                          <a:spcPts val="0"/>
                        </a:spcBef>
                        <a:spcAft>
                          <a:spcPts val="0"/>
                        </a:spcAft>
                        <a:buNone/>
                      </a:pPr>
                      <a:r>
                        <a:rPr b="1" lang="en-US"/>
                        <a:t>ACS 2017-2021</a:t>
                      </a:r>
                      <a:endParaRPr b="1"/>
                    </a:p>
                  </a:txBody>
                  <a:tcPr marT="91425" marB="91425" marR="91425" marL="91425">
                    <a:solidFill>
                      <a:srgbClr val="D9EAD3"/>
                    </a:solidFill>
                  </a:tcPr>
                </a:tc>
                <a:tc hMerge="1"/>
                <a:tc>
                  <a:txBody>
                    <a:bodyPr/>
                    <a:lstStyle/>
                    <a:p>
                      <a:pPr indent="0" lvl="0" marL="0" rtl="0" algn="l">
                        <a:spcBef>
                          <a:spcPts val="0"/>
                        </a:spcBef>
                        <a:spcAft>
                          <a:spcPts val="0"/>
                        </a:spcAft>
                        <a:buNone/>
                      </a:pPr>
                      <a:r>
                        <a:t/>
                      </a:r>
                      <a:endParaRPr/>
                    </a:p>
                  </a:txBody>
                  <a:tcPr marT="91425" marB="91425" marR="91425" marL="91425"/>
                </a:tc>
              </a:tr>
              <a:tr h="409575">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rPr lang="en-US"/>
                        <a:t>CVALEP Population Estimate</a:t>
                      </a:r>
                      <a:endParaRPr/>
                    </a:p>
                  </a:txBody>
                  <a:tcPr marT="91425" marB="91425" marR="91425" marL="91425"/>
                </a:tc>
                <a:tc>
                  <a:txBody>
                    <a:bodyPr/>
                    <a:lstStyle/>
                    <a:p>
                      <a:pPr indent="0" lvl="0" marL="0" rtl="0" algn="l">
                        <a:spcBef>
                          <a:spcPts val="0"/>
                        </a:spcBef>
                        <a:spcAft>
                          <a:spcPts val="0"/>
                        </a:spcAft>
                        <a:buNone/>
                      </a:pPr>
                      <a:r>
                        <a:rPr lang="en-US"/>
                        <a:t>Percent Share (%)</a:t>
                      </a:r>
                      <a:endParaRPr/>
                    </a:p>
                  </a:txBody>
                  <a:tcPr marT="91425" marB="91425" marR="91425" marL="91425"/>
                </a:tc>
                <a:tc>
                  <a:txBody>
                    <a:bodyPr/>
                    <a:lstStyle/>
                    <a:p>
                      <a:pPr indent="0" lvl="0" marL="0" rtl="0" algn="l">
                        <a:spcBef>
                          <a:spcPts val="0"/>
                        </a:spcBef>
                        <a:spcAft>
                          <a:spcPts val="0"/>
                        </a:spcAft>
                        <a:buNone/>
                      </a:pPr>
                      <a:r>
                        <a:rPr lang="en-US"/>
                        <a:t>CVALEP Population Estimate</a:t>
                      </a:r>
                      <a:endParaRPr/>
                    </a:p>
                  </a:txBody>
                  <a:tcPr marT="91425" marB="91425" marR="91425" marL="91425">
                    <a:solidFill>
                      <a:srgbClr val="D9EAD3"/>
                    </a:solidFill>
                  </a:tcPr>
                </a:tc>
                <a:tc>
                  <a:txBody>
                    <a:bodyPr/>
                    <a:lstStyle/>
                    <a:p>
                      <a:pPr indent="0" lvl="0" marL="0" rtl="0" algn="l">
                        <a:spcBef>
                          <a:spcPts val="0"/>
                        </a:spcBef>
                        <a:spcAft>
                          <a:spcPts val="0"/>
                        </a:spcAft>
                        <a:buNone/>
                      </a:pPr>
                      <a:r>
                        <a:rPr lang="en-US"/>
                        <a:t>Percent Share (%)</a:t>
                      </a:r>
                      <a:endParaRPr/>
                    </a:p>
                  </a:txBody>
                  <a:tcPr marT="91425" marB="91425" marR="91425" marL="91425">
                    <a:solidFill>
                      <a:srgbClr val="D9EAD3"/>
                    </a:solidFill>
                  </a:tcPr>
                </a:tc>
                <a:tc>
                  <a:txBody>
                    <a:bodyPr/>
                    <a:lstStyle/>
                    <a:p>
                      <a:pPr indent="0" lvl="0" marL="0" rtl="0" algn="l">
                        <a:spcBef>
                          <a:spcPts val="0"/>
                        </a:spcBef>
                        <a:spcAft>
                          <a:spcPts val="0"/>
                        </a:spcAft>
                        <a:buNone/>
                      </a:pPr>
                      <a:r>
                        <a:rPr lang="en-US"/>
                        <a:t>Percent change: </a:t>
                      </a:r>
                      <a:br>
                        <a:rPr lang="en-US"/>
                      </a:br>
                      <a:r>
                        <a:rPr lang="en-US"/>
                        <a:t>ACS 2020 to 2021</a:t>
                      </a:r>
                      <a:endParaRPr/>
                    </a:p>
                  </a:txBody>
                  <a:tcPr marT="91425" marB="91425" marR="91425" marL="91425"/>
                </a:tc>
              </a:tr>
              <a:tr h="190500">
                <a:tc>
                  <a:txBody>
                    <a:bodyPr/>
                    <a:lstStyle/>
                    <a:p>
                      <a:pPr indent="0" lvl="0" marL="0" rtl="0" algn="l">
                        <a:spcBef>
                          <a:spcPts val="0"/>
                        </a:spcBef>
                        <a:spcAft>
                          <a:spcPts val="0"/>
                        </a:spcAft>
                        <a:buNone/>
                      </a:pPr>
                      <a:r>
                        <a:rPr lang="en-US"/>
                        <a:t>Russian</a:t>
                      </a:r>
                      <a:endParaRPr/>
                    </a:p>
                  </a:txBody>
                  <a:tcPr marT="91425" marB="91425" marR="91425" marL="91425"/>
                </a:tc>
                <a:tc>
                  <a:txBody>
                    <a:bodyPr/>
                    <a:lstStyle/>
                    <a:p>
                      <a:pPr indent="0" lvl="0" marL="0" rtl="0" algn="r">
                        <a:lnSpc>
                          <a:spcPct val="115000"/>
                        </a:lnSpc>
                        <a:spcBef>
                          <a:spcPts val="0"/>
                        </a:spcBef>
                        <a:spcAft>
                          <a:spcPts val="0"/>
                        </a:spcAft>
                        <a:buNone/>
                      </a:pPr>
                      <a:r>
                        <a:rPr lang="en-US"/>
                        <a:t>79988</a:t>
                      </a:r>
                      <a:endParaRPr/>
                    </a:p>
                  </a:txBody>
                  <a:tcPr marT="91425" marB="91425" marR="91425" marL="91425"/>
                </a:tc>
                <a:tc>
                  <a:txBody>
                    <a:bodyPr/>
                    <a:lstStyle/>
                    <a:p>
                      <a:pPr indent="0" lvl="0" marL="0" rtl="0" algn="r">
                        <a:lnSpc>
                          <a:spcPct val="115000"/>
                        </a:lnSpc>
                        <a:spcBef>
                          <a:spcPts val="0"/>
                        </a:spcBef>
                        <a:spcAft>
                          <a:spcPts val="0"/>
                        </a:spcAft>
                        <a:buNone/>
                      </a:pPr>
                      <a:r>
                        <a:rPr lang="en-US"/>
                        <a:t>38.7</a:t>
                      </a:r>
                      <a:endParaRPr/>
                    </a:p>
                  </a:txBody>
                  <a:tcPr marT="91425" marB="91425" marR="91425" marL="91425"/>
                </a:tc>
                <a:tc>
                  <a:txBody>
                    <a:bodyPr/>
                    <a:lstStyle/>
                    <a:p>
                      <a:pPr indent="0" lvl="0" marL="0" rtl="0" algn="r">
                        <a:lnSpc>
                          <a:spcPct val="115000"/>
                        </a:lnSpc>
                        <a:spcBef>
                          <a:spcPts val="0"/>
                        </a:spcBef>
                        <a:spcAft>
                          <a:spcPts val="0"/>
                        </a:spcAft>
                        <a:buNone/>
                      </a:pPr>
                      <a:r>
                        <a:rPr lang="en-US"/>
                        <a:t>85845</a:t>
                      </a:r>
                      <a:endParaRPr/>
                    </a:p>
                  </a:txBody>
                  <a:tcPr marT="91425" marB="91425" marR="91425" marL="91425">
                    <a:solidFill>
                      <a:srgbClr val="D9EAD3"/>
                    </a:solidFill>
                  </a:tcPr>
                </a:tc>
                <a:tc>
                  <a:txBody>
                    <a:bodyPr/>
                    <a:lstStyle/>
                    <a:p>
                      <a:pPr indent="0" lvl="0" marL="0" rtl="0" algn="r">
                        <a:lnSpc>
                          <a:spcPct val="115000"/>
                        </a:lnSpc>
                        <a:spcBef>
                          <a:spcPts val="0"/>
                        </a:spcBef>
                        <a:spcAft>
                          <a:spcPts val="0"/>
                        </a:spcAft>
                        <a:buNone/>
                      </a:pPr>
                      <a:r>
                        <a:rPr lang="en-US"/>
                        <a:t>39.2</a:t>
                      </a:r>
                      <a:endParaRPr/>
                    </a:p>
                  </a:txBody>
                  <a:tcPr marT="91425" marB="91425" marR="91425" marL="91425">
                    <a:solidFill>
                      <a:srgbClr val="D9EAD3"/>
                    </a:solidFill>
                  </a:tcPr>
                </a:tc>
                <a:tc>
                  <a:txBody>
                    <a:bodyPr/>
                    <a:lstStyle/>
                    <a:p>
                      <a:pPr indent="0" lvl="0" marL="0" rtl="0" algn="r">
                        <a:lnSpc>
                          <a:spcPct val="115000"/>
                        </a:lnSpc>
                        <a:spcBef>
                          <a:spcPts val="0"/>
                        </a:spcBef>
                        <a:spcAft>
                          <a:spcPts val="0"/>
                        </a:spcAft>
                        <a:buNone/>
                      </a:pPr>
                      <a:r>
                        <a:rPr lang="en-US"/>
                        <a:t>0.49</a:t>
                      </a:r>
                      <a:endParaRPr/>
                    </a:p>
                  </a:txBody>
                  <a:tcPr marT="91425" marB="91425" marR="91425" marL="91425"/>
                </a:tc>
              </a:tr>
              <a:tr h="190500">
                <a:tc>
                  <a:txBody>
                    <a:bodyPr/>
                    <a:lstStyle/>
                    <a:p>
                      <a:pPr indent="0" lvl="0" marL="0" rtl="0" algn="l">
                        <a:spcBef>
                          <a:spcPts val="0"/>
                        </a:spcBef>
                        <a:spcAft>
                          <a:spcPts val="0"/>
                        </a:spcAft>
                        <a:buNone/>
                      </a:pPr>
                      <a:r>
                        <a:rPr lang="en-US"/>
                        <a:t>Haitian</a:t>
                      </a:r>
                      <a:endParaRPr/>
                    </a:p>
                  </a:txBody>
                  <a:tcPr marT="91425" marB="91425" marR="91425" marL="91425"/>
                </a:tc>
                <a:tc>
                  <a:txBody>
                    <a:bodyPr/>
                    <a:lstStyle/>
                    <a:p>
                      <a:pPr indent="0" lvl="0" marL="0" rtl="0" algn="r">
                        <a:lnSpc>
                          <a:spcPct val="115000"/>
                        </a:lnSpc>
                        <a:spcBef>
                          <a:spcPts val="0"/>
                        </a:spcBef>
                        <a:spcAft>
                          <a:spcPts val="0"/>
                        </a:spcAft>
                        <a:buNone/>
                      </a:pPr>
                      <a:r>
                        <a:rPr lang="en-US"/>
                        <a:t>20636</a:t>
                      </a:r>
                      <a:endParaRPr/>
                    </a:p>
                  </a:txBody>
                  <a:tcPr marT="91425" marB="91425" marR="91425" marL="91425"/>
                </a:tc>
                <a:tc>
                  <a:txBody>
                    <a:bodyPr/>
                    <a:lstStyle/>
                    <a:p>
                      <a:pPr indent="0" lvl="0" marL="0" rtl="0" algn="r">
                        <a:lnSpc>
                          <a:spcPct val="115000"/>
                        </a:lnSpc>
                        <a:spcBef>
                          <a:spcPts val="0"/>
                        </a:spcBef>
                        <a:spcAft>
                          <a:spcPts val="0"/>
                        </a:spcAft>
                        <a:buNone/>
                      </a:pPr>
                      <a:r>
                        <a:rPr lang="en-US"/>
                        <a:t>10.0</a:t>
                      </a:r>
                      <a:endParaRPr/>
                    </a:p>
                  </a:txBody>
                  <a:tcPr marT="91425" marB="91425" marR="91425" marL="91425"/>
                </a:tc>
                <a:tc>
                  <a:txBody>
                    <a:bodyPr/>
                    <a:lstStyle/>
                    <a:p>
                      <a:pPr indent="0" lvl="0" marL="0" rtl="0" algn="r">
                        <a:lnSpc>
                          <a:spcPct val="115000"/>
                        </a:lnSpc>
                        <a:spcBef>
                          <a:spcPts val="0"/>
                        </a:spcBef>
                        <a:spcAft>
                          <a:spcPts val="0"/>
                        </a:spcAft>
                        <a:buNone/>
                      </a:pPr>
                      <a:r>
                        <a:rPr lang="en-US"/>
                        <a:t>20961</a:t>
                      </a:r>
                      <a:endParaRPr/>
                    </a:p>
                  </a:txBody>
                  <a:tcPr marT="91425" marB="91425" marR="91425" marL="91425">
                    <a:solidFill>
                      <a:srgbClr val="D9EAD3"/>
                    </a:solidFill>
                  </a:tcPr>
                </a:tc>
                <a:tc>
                  <a:txBody>
                    <a:bodyPr/>
                    <a:lstStyle/>
                    <a:p>
                      <a:pPr indent="0" lvl="0" marL="0" rtl="0" algn="r">
                        <a:lnSpc>
                          <a:spcPct val="115000"/>
                        </a:lnSpc>
                        <a:spcBef>
                          <a:spcPts val="0"/>
                        </a:spcBef>
                        <a:spcAft>
                          <a:spcPts val="0"/>
                        </a:spcAft>
                        <a:buNone/>
                      </a:pPr>
                      <a:r>
                        <a:rPr lang="en-US"/>
                        <a:t>9.6</a:t>
                      </a:r>
                      <a:endParaRPr/>
                    </a:p>
                  </a:txBody>
                  <a:tcPr marT="91425" marB="91425" marR="91425" marL="91425">
                    <a:solidFill>
                      <a:srgbClr val="D9EAD3"/>
                    </a:solidFill>
                  </a:tcPr>
                </a:tc>
                <a:tc>
                  <a:txBody>
                    <a:bodyPr/>
                    <a:lstStyle/>
                    <a:p>
                      <a:pPr indent="0" lvl="0" marL="0" rtl="0" algn="r">
                        <a:lnSpc>
                          <a:spcPct val="115000"/>
                        </a:lnSpc>
                        <a:spcBef>
                          <a:spcPts val="0"/>
                        </a:spcBef>
                        <a:spcAft>
                          <a:spcPts val="0"/>
                        </a:spcAft>
                        <a:buNone/>
                      </a:pPr>
                      <a:r>
                        <a:rPr lang="en-US"/>
                        <a:t>-0.42</a:t>
                      </a:r>
                      <a:endParaRPr/>
                    </a:p>
                  </a:txBody>
                  <a:tcPr marT="91425" marB="91425" marR="91425" marL="91425"/>
                </a:tc>
              </a:tr>
              <a:tr h="190500">
                <a:tc>
                  <a:txBody>
                    <a:bodyPr/>
                    <a:lstStyle/>
                    <a:p>
                      <a:pPr indent="0" lvl="0" marL="0" rtl="0" algn="l">
                        <a:spcBef>
                          <a:spcPts val="0"/>
                        </a:spcBef>
                        <a:spcAft>
                          <a:spcPts val="0"/>
                        </a:spcAft>
                        <a:buNone/>
                      </a:pPr>
                      <a:r>
                        <a:rPr lang="en-US"/>
                        <a:t>Italian</a:t>
                      </a:r>
                      <a:endParaRPr/>
                    </a:p>
                  </a:txBody>
                  <a:tcPr marT="91425" marB="91425" marR="91425" marL="91425"/>
                </a:tc>
                <a:tc>
                  <a:txBody>
                    <a:bodyPr/>
                    <a:lstStyle/>
                    <a:p>
                      <a:pPr indent="0" lvl="0" marL="0" rtl="0" algn="r">
                        <a:lnSpc>
                          <a:spcPct val="115000"/>
                        </a:lnSpc>
                        <a:spcBef>
                          <a:spcPts val="0"/>
                        </a:spcBef>
                        <a:spcAft>
                          <a:spcPts val="0"/>
                        </a:spcAft>
                        <a:buNone/>
                      </a:pPr>
                      <a:r>
                        <a:rPr lang="en-US"/>
                        <a:t>16036</a:t>
                      </a:r>
                      <a:endParaRPr/>
                    </a:p>
                  </a:txBody>
                  <a:tcPr marT="91425" marB="91425" marR="91425" marL="91425"/>
                </a:tc>
                <a:tc>
                  <a:txBody>
                    <a:bodyPr/>
                    <a:lstStyle/>
                    <a:p>
                      <a:pPr indent="0" lvl="0" marL="0" rtl="0" algn="r">
                        <a:lnSpc>
                          <a:spcPct val="115000"/>
                        </a:lnSpc>
                        <a:spcBef>
                          <a:spcPts val="0"/>
                        </a:spcBef>
                        <a:spcAft>
                          <a:spcPts val="0"/>
                        </a:spcAft>
                        <a:buNone/>
                      </a:pPr>
                      <a:r>
                        <a:rPr lang="en-US"/>
                        <a:t>7.8</a:t>
                      </a:r>
                      <a:endParaRPr/>
                    </a:p>
                  </a:txBody>
                  <a:tcPr marT="91425" marB="91425" marR="91425" marL="91425"/>
                </a:tc>
                <a:tc>
                  <a:txBody>
                    <a:bodyPr/>
                    <a:lstStyle/>
                    <a:p>
                      <a:pPr indent="0" lvl="0" marL="0" rtl="0" algn="r">
                        <a:lnSpc>
                          <a:spcPct val="115000"/>
                        </a:lnSpc>
                        <a:spcBef>
                          <a:spcPts val="0"/>
                        </a:spcBef>
                        <a:spcAft>
                          <a:spcPts val="0"/>
                        </a:spcAft>
                        <a:buNone/>
                      </a:pPr>
                      <a:r>
                        <a:rPr lang="en-US"/>
                        <a:t>15934</a:t>
                      </a:r>
                      <a:endParaRPr/>
                    </a:p>
                  </a:txBody>
                  <a:tcPr marT="91425" marB="91425" marR="91425" marL="91425">
                    <a:solidFill>
                      <a:srgbClr val="D9EAD3"/>
                    </a:solidFill>
                  </a:tcPr>
                </a:tc>
                <a:tc>
                  <a:txBody>
                    <a:bodyPr/>
                    <a:lstStyle/>
                    <a:p>
                      <a:pPr indent="0" lvl="0" marL="0" rtl="0" algn="r">
                        <a:lnSpc>
                          <a:spcPct val="115000"/>
                        </a:lnSpc>
                        <a:spcBef>
                          <a:spcPts val="0"/>
                        </a:spcBef>
                        <a:spcAft>
                          <a:spcPts val="0"/>
                        </a:spcAft>
                        <a:buNone/>
                      </a:pPr>
                      <a:r>
                        <a:rPr lang="en-US"/>
                        <a:t>7.3</a:t>
                      </a:r>
                      <a:endParaRPr/>
                    </a:p>
                  </a:txBody>
                  <a:tcPr marT="91425" marB="91425" marR="91425" marL="91425">
                    <a:solidFill>
                      <a:srgbClr val="D9EAD3"/>
                    </a:solidFill>
                  </a:tcPr>
                </a:tc>
                <a:tc>
                  <a:txBody>
                    <a:bodyPr/>
                    <a:lstStyle/>
                    <a:p>
                      <a:pPr indent="0" lvl="0" marL="0" rtl="0" algn="r">
                        <a:lnSpc>
                          <a:spcPct val="115000"/>
                        </a:lnSpc>
                        <a:spcBef>
                          <a:spcPts val="0"/>
                        </a:spcBef>
                        <a:spcAft>
                          <a:spcPts val="0"/>
                        </a:spcAft>
                        <a:buNone/>
                      </a:pPr>
                      <a:r>
                        <a:rPr lang="en-US"/>
                        <a:t>-0.48</a:t>
                      </a:r>
                      <a:endParaRPr/>
                    </a:p>
                  </a:txBody>
                  <a:tcPr marT="91425" marB="91425" marR="91425" marL="91425"/>
                </a:tc>
              </a:tr>
              <a:tr h="190500">
                <a:tc>
                  <a:txBody>
                    <a:bodyPr/>
                    <a:lstStyle/>
                    <a:p>
                      <a:pPr indent="0" lvl="0" marL="0" rtl="0" algn="l">
                        <a:spcBef>
                          <a:spcPts val="0"/>
                        </a:spcBef>
                        <a:spcAft>
                          <a:spcPts val="0"/>
                        </a:spcAft>
                        <a:buNone/>
                      </a:pPr>
                      <a:r>
                        <a:rPr lang="en-US"/>
                        <a:t>Arabic</a:t>
                      </a:r>
                      <a:endParaRPr/>
                    </a:p>
                  </a:txBody>
                  <a:tcPr marT="91425" marB="91425" marR="91425" marL="91425"/>
                </a:tc>
                <a:tc>
                  <a:txBody>
                    <a:bodyPr/>
                    <a:lstStyle/>
                    <a:p>
                      <a:pPr indent="0" lvl="0" marL="0" rtl="0" algn="r">
                        <a:lnSpc>
                          <a:spcPct val="115000"/>
                        </a:lnSpc>
                        <a:spcBef>
                          <a:spcPts val="0"/>
                        </a:spcBef>
                        <a:spcAft>
                          <a:spcPts val="0"/>
                        </a:spcAft>
                        <a:buNone/>
                      </a:pPr>
                      <a:r>
                        <a:rPr lang="en-US"/>
                        <a:t>15581</a:t>
                      </a:r>
                      <a:endParaRPr/>
                    </a:p>
                  </a:txBody>
                  <a:tcPr marT="91425" marB="91425" marR="91425" marL="91425"/>
                </a:tc>
                <a:tc>
                  <a:txBody>
                    <a:bodyPr/>
                    <a:lstStyle/>
                    <a:p>
                      <a:pPr indent="0" lvl="0" marL="0" rtl="0" algn="r">
                        <a:lnSpc>
                          <a:spcPct val="115000"/>
                        </a:lnSpc>
                        <a:spcBef>
                          <a:spcPts val="0"/>
                        </a:spcBef>
                        <a:spcAft>
                          <a:spcPts val="0"/>
                        </a:spcAft>
                        <a:buNone/>
                      </a:pPr>
                      <a:r>
                        <a:rPr lang="en-US"/>
                        <a:t>7.5</a:t>
                      </a:r>
                      <a:endParaRPr/>
                    </a:p>
                  </a:txBody>
                  <a:tcPr marT="91425" marB="91425" marR="91425" marL="91425"/>
                </a:tc>
                <a:tc>
                  <a:txBody>
                    <a:bodyPr/>
                    <a:lstStyle/>
                    <a:p>
                      <a:pPr indent="0" lvl="0" marL="0" rtl="0" algn="r">
                        <a:lnSpc>
                          <a:spcPct val="115000"/>
                        </a:lnSpc>
                        <a:spcBef>
                          <a:spcPts val="0"/>
                        </a:spcBef>
                        <a:spcAft>
                          <a:spcPts val="0"/>
                        </a:spcAft>
                        <a:buNone/>
                      </a:pPr>
                      <a:r>
                        <a:rPr lang="en-US"/>
                        <a:t>15494</a:t>
                      </a:r>
                      <a:endParaRPr/>
                    </a:p>
                  </a:txBody>
                  <a:tcPr marT="91425" marB="91425" marR="91425" marL="91425">
                    <a:solidFill>
                      <a:srgbClr val="D9EAD3"/>
                    </a:solidFill>
                  </a:tcPr>
                </a:tc>
                <a:tc>
                  <a:txBody>
                    <a:bodyPr/>
                    <a:lstStyle/>
                    <a:p>
                      <a:pPr indent="0" lvl="0" marL="0" rtl="0" algn="r">
                        <a:lnSpc>
                          <a:spcPct val="115000"/>
                        </a:lnSpc>
                        <a:spcBef>
                          <a:spcPts val="0"/>
                        </a:spcBef>
                        <a:spcAft>
                          <a:spcPts val="0"/>
                        </a:spcAft>
                        <a:buNone/>
                      </a:pPr>
                      <a:r>
                        <a:rPr lang="en-US"/>
                        <a:t>7.1</a:t>
                      </a:r>
                      <a:endParaRPr/>
                    </a:p>
                  </a:txBody>
                  <a:tcPr marT="91425" marB="91425" marR="91425" marL="91425">
                    <a:solidFill>
                      <a:srgbClr val="D9EAD3"/>
                    </a:solidFill>
                  </a:tcPr>
                </a:tc>
                <a:tc>
                  <a:txBody>
                    <a:bodyPr/>
                    <a:lstStyle/>
                    <a:p>
                      <a:pPr indent="0" lvl="0" marL="0" rtl="0" algn="r">
                        <a:lnSpc>
                          <a:spcPct val="115000"/>
                        </a:lnSpc>
                        <a:spcBef>
                          <a:spcPts val="0"/>
                        </a:spcBef>
                        <a:spcAft>
                          <a:spcPts val="0"/>
                        </a:spcAft>
                        <a:buNone/>
                      </a:pPr>
                      <a:r>
                        <a:rPr lang="en-US"/>
                        <a:t>-0.47</a:t>
                      </a:r>
                      <a:endParaRPr/>
                    </a:p>
                  </a:txBody>
                  <a:tcPr marT="91425" marB="91425" marR="91425" marL="91425"/>
                </a:tc>
              </a:tr>
              <a:tr h="190500">
                <a:tc>
                  <a:txBody>
                    <a:bodyPr/>
                    <a:lstStyle/>
                    <a:p>
                      <a:pPr indent="0" lvl="0" marL="0" rtl="0" algn="l">
                        <a:spcBef>
                          <a:spcPts val="0"/>
                        </a:spcBef>
                        <a:spcAft>
                          <a:spcPts val="0"/>
                        </a:spcAft>
                        <a:buNone/>
                      </a:pPr>
                      <a:r>
                        <a:rPr lang="en-US"/>
                        <a:t>Yiddish</a:t>
                      </a:r>
                      <a:endParaRPr/>
                    </a:p>
                  </a:txBody>
                  <a:tcPr marT="91425" marB="91425" marR="91425" marL="91425"/>
                </a:tc>
                <a:tc>
                  <a:txBody>
                    <a:bodyPr/>
                    <a:lstStyle/>
                    <a:p>
                      <a:pPr indent="0" lvl="0" marL="0" rtl="0" algn="r">
                        <a:lnSpc>
                          <a:spcPct val="115000"/>
                        </a:lnSpc>
                        <a:spcBef>
                          <a:spcPts val="0"/>
                        </a:spcBef>
                        <a:spcAft>
                          <a:spcPts val="0"/>
                        </a:spcAft>
                        <a:buNone/>
                      </a:pPr>
                      <a:r>
                        <a:rPr lang="en-US"/>
                        <a:t>15484</a:t>
                      </a:r>
                      <a:endParaRPr/>
                    </a:p>
                  </a:txBody>
                  <a:tcPr marT="91425" marB="91425" marR="91425" marL="91425"/>
                </a:tc>
                <a:tc>
                  <a:txBody>
                    <a:bodyPr/>
                    <a:lstStyle/>
                    <a:p>
                      <a:pPr indent="0" lvl="0" marL="0" rtl="0" algn="r">
                        <a:lnSpc>
                          <a:spcPct val="115000"/>
                        </a:lnSpc>
                        <a:spcBef>
                          <a:spcPts val="0"/>
                        </a:spcBef>
                        <a:spcAft>
                          <a:spcPts val="0"/>
                        </a:spcAft>
                        <a:buNone/>
                      </a:pPr>
                      <a:r>
                        <a:rPr lang="en-US"/>
                        <a:t>7.5</a:t>
                      </a:r>
                      <a:endParaRPr/>
                    </a:p>
                  </a:txBody>
                  <a:tcPr marT="91425" marB="91425" marR="91425" marL="91425"/>
                </a:tc>
                <a:tc>
                  <a:txBody>
                    <a:bodyPr/>
                    <a:lstStyle/>
                    <a:p>
                      <a:pPr indent="0" lvl="0" marL="0" rtl="0" algn="r">
                        <a:lnSpc>
                          <a:spcPct val="115000"/>
                        </a:lnSpc>
                        <a:spcBef>
                          <a:spcPts val="0"/>
                        </a:spcBef>
                        <a:spcAft>
                          <a:spcPts val="0"/>
                        </a:spcAft>
                        <a:buNone/>
                      </a:pPr>
                      <a:r>
                        <a:rPr lang="en-US"/>
                        <a:t>16710</a:t>
                      </a:r>
                      <a:endParaRPr/>
                    </a:p>
                  </a:txBody>
                  <a:tcPr marT="91425" marB="91425" marR="91425" marL="91425">
                    <a:solidFill>
                      <a:srgbClr val="D9EAD3"/>
                    </a:solidFill>
                  </a:tcPr>
                </a:tc>
                <a:tc>
                  <a:txBody>
                    <a:bodyPr/>
                    <a:lstStyle/>
                    <a:p>
                      <a:pPr indent="0" lvl="0" marL="0" rtl="0" algn="r">
                        <a:lnSpc>
                          <a:spcPct val="115000"/>
                        </a:lnSpc>
                        <a:spcBef>
                          <a:spcPts val="0"/>
                        </a:spcBef>
                        <a:spcAft>
                          <a:spcPts val="0"/>
                        </a:spcAft>
                        <a:buNone/>
                      </a:pPr>
                      <a:r>
                        <a:rPr lang="en-US"/>
                        <a:t>7.6</a:t>
                      </a:r>
                      <a:endParaRPr/>
                    </a:p>
                  </a:txBody>
                  <a:tcPr marT="91425" marB="91425" marR="91425" marL="91425">
                    <a:solidFill>
                      <a:srgbClr val="D9EAD3"/>
                    </a:solidFill>
                  </a:tcPr>
                </a:tc>
                <a:tc>
                  <a:txBody>
                    <a:bodyPr/>
                    <a:lstStyle/>
                    <a:p>
                      <a:pPr indent="0" lvl="0" marL="0" rtl="0" algn="r">
                        <a:lnSpc>
                          <a:spcPct val="115000"/>
                        </a:lnSpc>
                        <a:spcBef>
                          <a:spcPts val="0"/>
                        </a:spcBef>
                        <a:spcAft>
                          <a:spcPts val="0"/>
                        </a:spcAft>
                        <a:buNone/>
                      </a:pPr>
                      <a:r>
                        <a:rPr lang="en-US"/>
                        <a:t>0.14</a:t>
                      </a:r>
                      <a:endParaRPr/>
                    </a:p>
                  </a:txBody>
                  <a:tcPr marT="91425" marB="91425" marR="91425" marL="91425"/>
                </a:tc>
              </a:tr>
              <a:tr h="190500">
                <a:tc>
                  <a:txBody>
                    <a:bodyPr/>
                    <a:lstStyle/>
                    <a:p>
                      <a:pPr indent="0" lvl="0" marL="0" rtl="0" algn="l">
                        <a:spcBef>
                          <a:spcPts val="0"/>
                        </a:spcBef>
                        <a:spcAft>
                          <a:spcPts val="0"/>
                        </a:spcAft>
                        <a:buNone/>
                      </a:pPr>
                      <a:r>
                        <a:rPr lang="en-US"/>
                        <a:t>Polish</a:t>
                      </a:r>
                      <a:endParaRPr/>
                    </a:p>
                  </a:txBody>
                  <a:tcPr marT="91425" marB="91425" marR="91425" marL="91425"/>
                </a:tc>
                <a:tc>
                  <a:txBody>
                    <a:bodyPr/>
                    <a:lstStyle/>
                    <a:p>
                      <a:pPr indent="0" lvl="0" marL="0" rtl="0" algn="r">
                        <a:lnSpc>
                          <a:spcPct val="115000"/>
                        </a:lnSpc>
                        <a:spcBef>
                          <a:spcPts val="0"/>
                        </a:spcBef>
                        <a:spcAft>
                          <a:spcPts val="0"/>
                        </a:spcAft>
                        <a:buNone/>
                      </a:pPr>
                      <a:r>
                        <a:rPr lang="en-US"/>
                        <a:t>12860</a:t>
                      </a:r>
                      <a:endParaRPr/>
                    </a:p>
                  </a:txBody>
                  <a:tcPr marT="91425" marB="91425" marR="91425" marL="91425"/>
                </a:tc>
                <a:tc>
                  <a:txBody>
                    <a:bodyPr/>
                    <a:lstStyle/>
                    <a:p>
                      <a:pPr indent="0" lvl="0" marL="0" rtl="0" algn="r">
                        <a:lnSpc>
                          <a:spcPct val="115000"/>
                        </a:lnSpc>
                        <a:spcBef>
                          <a:spcPts val="0"/>
                        </a:spcBef>
                        <a:spcAft>
                          <a:spcPts val="0"/>
                        </a:spcAft>
                        <a:buNone/>
                      </a:pPr>
                      <a:r>
                        <a:rPr lang="en-US"/>
                        <a:t>6.2</a:t>
                      </a:r>
                      <a:endParaRPr/>
                    </a:p>
                  </a:txBody>
                  <a:tcPr marT="91425" marB="91425" marR="91425" marL="91425"/>
                </a:tc>
                <a:tc>
                  <a:txBody>
                    <a:bodyPr/>
                    <a:lstStyle/>
                    <a:p>
                      <a:pPr indent="0" lvl="0" marL="0" rtl="0" algn="r">
                        <a:lnSpc>
                          <a:spcPct val="115000"/>
                        </a:lnSpc>
                        <a:spcBef>
                          <a:spcPts val="0"/>
                        </a:spcBef>
                        <a:spcAft>
                          <a:spcPts val="0"/>
                        </a:spcAft>
                        <a:buNone/>
                      </a:pPr>
                      <a:r>
                        <a:rPr lang="en-US"/>
                        <a:t>14225</a:t>
                      </a:r>
                      <a:endParaRPr/>
                    </a:p>
                  </a:txBody>
                  <a:tcPr marT="91425" marB="91425" marR="91425" marL="91425">
                    <a:solidFill>
                      <a:srgbClr val="D9EAD3"/>
                    </a:solidFill>
                  </a:tcPr>
                </a:tc>
                <a:tc>
                  <a:txBody>
                    <a:bodyPr/>
                    <a:lstStyle/>
                    <a:p>
                      <a:pPr indent="0" lvl="0" marL="0" rtl="0" algn="r">
                        <a:lnSpc>
                          <a:spcPct val="115000"/>
                        </a:lnSpc>
                        <a:spcBef>
                          <a:spcPts val="0"/>
                        </a:spcBef>
                        <a:spcAft>
                          <a:spcPts val="0"/>
                        </a:spcAft>
                        <a:buNone/>
                      </a:pPr>
                      <a:r>
                        <a:rPr lang="en-US"/>
                        <a:t>6.5</a:t>
                      </a:r>
                      <a:endParaRPr/>
                    </a:p>
                  </a:txBody>
                  <a:tcPr marT="91425" marB="91425" marR="91425" marL="91425">
                    <a:solidFill>
                      <a:srgbClr val="D9EAD3"/>
                    </a:solidFill>
                  </a:tcPr>
                </a:tc>
                <a:tc>
                  <a:txBody>
                    <a:bodyPr/>
                    <a:lstStyle/>
                    <a:p>
                      <a:pPr indent="0" lvl="0" marL="0" rtl="0" algn="r">
                        <a:lnSpc>
                          <a:spcPct val="115000"/>
                        </a:lnSpc>
                        <a:spcBef>
                          <a:spcPts val="0"/>
                        </a:spcBef>
                        <a:spcAft>
                          <a:spcPts val="0"/>
                        </a:spcAft>
                        <a:buNone/>
                      </a:pPr>
                      <a:r>
                        <a:rPr lang="en-US"/>
                        <a:t>0.27</a:t>
                      </a:r>
                      <a:endParaRPr/>
                    </a:p>
                  </a:txBody>
                  <a:tcPr marT="91425" marB="91425" marR="91425" marL="91425"/>
                </a:tc>
              </a:tr>
              <a:tr h="190500">
                <a:tc>
                  <a:txBody>
                    <a:bodyPr/>
                    <a:lstStyle/>
                    <a:p>
                      <a:pPr indent="0" lvl="0" marL="0" rtl="0" algn="l">
                        <a:spcBef>
                          <a:spcPts val="0"/>
                        </a:spcBef>
                        <a:spcAft>
                          <a:spcPts val="0"/>
                        </a:spcAft>
                        <a:buNone/>
                      </a:pPr>
                      <a:r>
                        <a:rPr lang="en-US"/>
                        <a:t>Bengali</a:t>
                      </a:r>
                      <a:endParaRPr/>
                    </a:p>
                  </a:txBody>
                  <a:tcPr marT="91425" marB="91425" marR="91425" marL="91425"/>
                </a:tc>
                <a:tc>
                  <a:txBody>
                    <a:bodyPr/>
                    <a:lstStyle/>
                    <a:p>
                      <a:pPr indent="0" lvl="0" marL="0" rtl="0" algn="r">
                        <a:lnSpc>
                          <a:spcPct val="115000"/>
                        </a:lnSpc>
                        <a:spcBef>
                          <a:spcPts val="0"/>
                        </a:spcBef>
                        <a:spcAft>
                          <a:spcPts val="0"/>
                        </a:spcAft>
                        <a:buNone/>
                      </a:pPr>
                      <a:r>
                        <a:rPr lang="en-US"/>
                        <a:t>11601</a:t>
                      </a:r>
                      <a:endParaRPr/>
                    </a:p>
                  </a:txBody>
                  <a:tcPr marT="91425" marB="91425" marR="91425" marL="91425"/>
                </a:tc>
                <a:tc>
                  <a:txBody>
                    <a:bodyPr/>
                    <a:lstStyle/>
                    <a:p>
                      <a:pPr indent="0" lvl="0" marL="0" rtl="0" algn="r">
                        <a:lnSpc>
                          <a:spcPct val="115000"/>
                        </a:lnSpc>
                        <a:spcBef>
                          <a:spcPts val="0"/>
                        </a:spcBef>
                        <a:spcAft>
                          <a:spcPts val="0"/>
                        </a:spcAft>
                        <a:buNone/>
                      </a:pPr>
                      <a:r>
                        <a:rPr lang="en-US"/>
                        <a:t>5.6</a:t>
                      </a:r>
                      <a:endParaRPr/>
                    </a:p>
                  </a:txBody>
                  <a:tcPr marT="91425" marB="91425" marR="91425" marL="91425"/>
                </a:tc>
                <a:tc>
                  <a:txBody>
                    <a:bodyPr/>
                    <a:lstStyle/>
                    <a:p>
                      <a:pPr indent="0" lvl="0" marL="0" rtl="0" algn="r">
                        <a:lnSpc>
                          <a:spcPct val="115000"/>
                        </a:lnSpc>
                        <a:spcBef>
                          <a:spcPts val="0"/>
                        </a:spcBef>
                        <a:spcAft>
                          <a:spcPts val="0"/>
                        </a:spcAft>
                        <a:buNone/>
                      </a:pPr>
                      <a:r>
                        <a:rPr lang="en-US"/>
                        <a:t>12226</a:t>
                      </a:r>
                      <a:endParaRPr/>
                    </a:p>
                  </a:txBody>
                  <a:tcPr marT="91425" marB="91425" marR="91425" marL="91425">
                    <a:solidFill>
                      <a:srgbClr val="D9EAD3"/>
                    </a:solidFill>
                  </a:tcPr>
                </a:tc>
                <a:tc>
                  <a:txBody>
                    <a:bodyPr/>
                    <a:lstStyle/>
                    <a:p>
                      <a:pPr indent="0" lvl="0" marL="0" rtl="0" algn="r">
                        <a:lnSpc>
                          <a:spcPct val="115000"/>
                        </a:lnSpc>
                        <a:spcBef>
                          <a:spcPts val="0"/>
                        </a:spcBef>
                        <a:spcAft>
                          <a:spcPts val="0"/>
                        </a:spcAft>
                        <a:buNone/>
                      </a:pPr>
                      <a:r>
                        <a:rPr lang="en-US"/>
                        <a:t>5.6</a:t>
                      </a:r>
                      <a:endParaRPr/>
                    </a:p>
                  </a:txBody>
                  <a:tcPr marT="91425" marB="91425" marR="91425" marL="91425">
                    <a:solidFill>
                      <a:srgbClr val="D9EAD3"/>
                    </a:solidFill>
                  </a:tcPr>
                </a:tc>
                <a:tc>
                  <a:txBody>
                    <a:bodyPr/>
                    <a:lstStyle/>
                    <a:p>
                      <a:pPr indent="0" lvl="0" marL="0" rtl="0" algn="r">
                        <a:lnSpc>
                          <a:spcPct val="115000"/>
                        </a:lnSpc>
                        <a:spcBef>
                          <a:spcPts val="0"/>
                        </a:spcBef>
                        <a:spcAft>
                          <a:spcPts val="0"/>
                        </a:spcAft>
                        <a:buNone/>
                      </a:pPr>
                      <a:r>
                        <a:rPr lang="en-US"/>
                        <a:t>-0.03</a:t>
                      </a:r>
                      <a:endParaRPr/>
                    </a:p>
                  </a:txBody>
                  <a:tcPr marT="91425" marB="91425" marR="91425" marL="91425"/>
                </a:tc>
              </a:tr>
              <a:tr h="190500">
                <a:tc>
                  <a:txBody>
                    <a:bodyPr/>
                    <a:lstStyle/>
                    <a:p>
                      <a:pPr indent="0" lvl="0" marL="0" rtl="0" algn="l">
                        <a:spcBef>
                          <a:spcPts val="0"/>
                        </a:spcBef>
                        <a:spcAft>
                          <a:spcPts val="0"/>
                        </a:spcAft>
                        <a:buNone/>
                      </a:pPr>
                      <a:r>
                        <a:rPr lang="en-US"/>
                        <a:t>Urdu</a:t>
                      </a:r>
                      <a:endParaRPr/>
                    </a:p>
                  </a:txBody>
                  <a:tcPr marT="91425" marB="91425" marR="91425" marL="91425"/>
                </a:tc>
                <a:tc>
                  <a:txBody>
                    <a:bodyPr/>
                    <a:lstStyle/>
                    <a:p>
                      <a:pPr indent="0" lvl="0" marL="0" rtl="0" algn="r">
                        <a:lnSpc>
                          <a:spcPct val="115000"/>
                        </a:lnSpc>
                        <a:spcBef>
                          <a:spcPts val="0"/>
                        </a:spcBef>
                        <a:spcAft>
                          <a:spcPts val="0"/>
                        </a:spcAft>
                        <a:buNone/>
                      </a:pPr>
                      <a:r>
                        <a:rPr lang="en-US"/>
                        <a:t>11220</a:t>
                      </a:r>
                      <a:endParaRPr/>
                    </a:p>
                  </a:txBody>
                  <a:tcPr marT="91425" marB="91425" marR="91425" marL="91425"/>
                </a:tc>
                <a:tc>
                  <a:txBody>
                    <a:bodyPr/>
                    <a:lstStyle/>
                    <a:p>
                      <a:pPr indent="0" lvl="0" marL="0" rtl="0" algn="r">
                        <a:lnSpc>
                          <a:spcPct val="115000"/>
                        </a:lnSpc>
                        <a:spcBef>
                          <a:spcPts val="0"/>
                        </a:spcBef>
                        <a:spcAft>
                          <a:spcPts val="0"/>
                        </a:spcAft>
                        <a:buNone/>
                      </a:pPr>
                      <a:r>
                        <a:rPr lang="en-US"/>
                        <a:t>5.4</a:t>
                      </a:r>
                      <a:endParaRPr/>
                    </a:p>
                  </a:txBody>
                  <a:tcPr marT="91425" marB="91425" marR="91425" marL="91425"/>
                </a:tc>
                <a:tc>
                  <a:txBody>
                    <a:bodyPr/>
                    <a:lstStyle/>
                    <a:p>
                      <a:pPr indent="0" lvl="0" marL="0" rtl="0" algn="r">
                        <a:lnSpc>
                          <a:spcPct val="115000"/>
                        </a:lnSpc>
                        <a:spcBef>
                          <a:spcPts val="0"/>
                        </a:spcBef>
                        <a:spcAft>
                          <a:spcPts val="0"/>
                        </a:spcAft>
                        <a:buNone/>
                      </a:pPr>
                      <a:r>
                        <a:rPr lang="en-US"/>
                        <a:t>11641</a:t>
                      </a:r>
                      <a:endParaRPr/>
                    </a:p>
                  </a:txBody>
                  <a:tcPr marT="91425" marB="91425" marR="91425" marL="91425">
                    <a:solidFill>
                      <a:srgbClr val="D9EAD3"/>
                    </a:solidFill>
                  </a:tcPr>
                </a:tc>
                <a:tc>
                  <a:txBody>
                    <a:bodyPr/>
                    <a:lstStyle/>
                    <a:p>
                      <a:pPr indent="0" lvl="0" marL="0" rtl="0" algn="r">
                        <a:lnSpc>
                          <a:spcPct val="115000"/>
                        </a:lnSpc>
                        <a:spcBef>
                          <a:spcPts val="0"/>
                        </a:spcBef>
                        <a:spcAft>
                          <a:spcPts val="0"/>
                        </a:spcAft>
                        <a:buNone/>
                      </a:pPr>
                      <a:r>
                        <a:rPr lang="en-US"/>
                        <a:t>5.3</a:t>
                      </a:r>
                      <a:endParaRPr/>
                    </a:p>
                  </a:txBody>
                  <a:tcPr marT="91425" marB="91425" marR="91425" marL="91425">
                    <a:solidFill>
                      <a:srgbClr val="D9EAD3"/>
                    </a:solidFill>
                  </a:tcPr>
                </a:tc>
                <a:tc>
                  <a:txBody>
                    <a:bodyPr/>
                    <a:lstStyle/>
                    <a:p>
                      <a:pPr indent="0" lvl="0" marL="0" rtl="0" algn="r">
                        <a:lnSpc>
                          <a:spcPct val="115000"/>
                        </a:lnSpc>
                        <a:spcBef>
                          <a:spcPts val="0"/>
                        </a:spcBef>
                        <a:spcAft>
                          <a:spcPts val="0"/>
                        </a:spcAft>
                        <a:buNone/>
                      </a:pPr>
                      <a:r>
                        <a:rPr lang="en-US"/>
                        <a:t>-0.11</a:t>
                      </a:r>
                      <a:endParaRPr/>
                    </a:p>
                  </a:txBody>
                  <a:tcPr marT="91425" marB="91425" marR="91425" marL="91425"/>
                </a:tc>
              </a:tr>
              <a:tr h="190500">
                <a:tc>
                  <a:txBody>
                    <a:bodyPr/>
                    <a:lstStyle/>
                    <a:p>
                      <a:pPr indent="0" lvl="0" marL="0" rtl="0" algn="l">
                        <a:spcBef>
                          <a:spcPts val="0"/>
                        </a:spcBef>
                        <a:spcAft>
                          <a:spcPts val="0"/>
                        </a:spcAft>
                        <a:buNone/>
                      </a:pPr>
                      <a:r>
                        <a:rPr lang="en-US"/>
                        <a:t>French</a:t>
                      </a:r>
                      <a:endParaRPr/>
                    </a:p>
                  </a:txBody>
                  <a:tcPr marT="91425" marB="91425" marR="91425" marL="91425"/>
                </a:tc>
                <a:tc>
                  <a:txBody>
                    <a:bodyPr/>
                    <a:lstStyle/>
                    <a:p>
                      <a:pPr indent="0" lvl="0" marL="0" rtl="0" algn="r">
                        <a:lnSpc>
                          <a:spcPct val="115000"/>
                        </a:lnSpc>
                        <a:spcBef>
                          <a:spcPts val="0"/>
                        </a:spcBef>
                        <a:spcAft>
                          <a:spcPts val="0"/>
                        </a:spcAft>
                        <a:buNone/>
                      </a:pPr>
                      <a:r>
                        <a:rPr lang="en-US"/>
                        <a:t>10443</a:t>
                      </a:r>
                      <a:endParaRPr/>
                    </a:p>
                  </a:txBody>
                  <a:tcPr marT="91425" marB="91425" marR="91425" marL="91425"/>
                </a:tc>
                <a:tc>
                  <a:txBody>
                    <a:bodyPr/>
                    <a:lstStyle/>
                    <a:p>
                      <a:pPr indent="0" lvl="0" marL="0" rtl="0" algn="r">
                        <a:lnSpc>
                          <a:spcPct val="115000"/>
                        </a:lnSpc>
                        <a:spcBef>
                          <a:spcPts val="0"/>
                        </a:spcBef>
                        <a:spcAft>
                          <a:spcPts val="0"/>
                        </a:spcAft>
                        <a:buNone/>
                      </a:pPr>
                      <a:r>
                        <a:rPr lang="en-US"/>
                        <a:t>5.0</a:t>
                      </a:r>
                      <a:endParaRPr/>
                    </a:p>
                  </a:txBody>
                  <a:tcPr marT="91425" marB="91425" marR="91425" marL="91425"/>
                </a:tc>
                <a:tc>
                  <a:txBody>
                    <a:bodyPr/>
                    <a:lstStyle/>
                    <a:p>
                      <a:pPr indent="0" lvl="0" marL="0" rtl="0" algn="r">
                        <a:lnSpc>
                          <a:spcPct val="115000"/>
                        </a:lnSpc>
                        <a:spcBef>
                          <a:spcPts val="0"/>
                        </a:spcBef>
                        <a:spcAft>
                          <a:spcPts val="0"/>
                        </a:spcAft>
                        <a:buNone/>
                      </a:pPr>
                      <a:r>
                        <a:rPr lang="en-US"/>
                        <a:t>11377</a:t>
                      </a:r>
                      <a:endParaRPr/>
                    </a:p>
                  </a:txBody>
                  <a:tcPr marT="91425" marB="91425" marR="91425" marL="91425">
                    <a:solidFill>
                      <a:srgbClr val="D9EAD3"/>
                    </a:solidFill>
                  </a:tcPr>
                </a:tc>
                <a:tc>
                  <a:txBody>
                    <a:bodyPr/>
                    <a:lstStyle/>
                    <a:p>
                      <a:pPr indent="0" lvl="0" marL="0" rtl="0" algn="r">
                        <a:lnSpc>
                          <a:spcPct val="115000"/>
                        </a:lnSpc>
                        <a:spcBef>
                          <a:spcPts val="0"/>
                        </a:spcBef>
                        <a:spcAft>
                          <a:spcPts val="0"/>
                        </a:spcAft>
                        <a:buNone/>
                      </a:pPr>
                      <a:r>
                        <a:rPr lang="en-US"/>
                        <a:t>5.2</a:t>
                      </a:r>
                      <a:endParaRPr/>
                    </a:p>
                  </a:txBody>
                  <a:tcPr marT="91425" marB="91425" marR="91425" marL="91425">
                    <a:solidFill>
                      <a:srgbClr val="D9EAD3"/>
                    </a:solidFill>
                  </a:tcPr>
                </a:tc>
                <a:tc>
                  <a:txBody>
                    <a:bodyPr/>
                    <a:lstStyle/>
                    <a:p>
                      <a:pPr indent="0" lvl="0" marL="0" rtl="0" algn="r">
                        <a:lnSpc>
                          <a:spcPct val="115000"/>
                        </a:lnSpc>
                        <a:spcBef>
                          <a:spcPts val="0"/>
                        </a:spcBef>
                        <a:spcAft>
                          <a:spcPts val="0"/>
                        </a:spcAft>
                        <a:buNone/>
                      </a:pPr>
                      <a:r>
                        <a:rPr lang="en-US"/>
                        <a:t>0.14</a:t>
                      </a:r>
                      <a:endParaRPr/>
                    </a:p>
                  </a:txBody>
                  <a:tcPr marT="91425" marB="91425" marR="91425" marL="91425"/>
                </a:tc>
              </a:tr>
              <a:tr h="685800">
                <a:tc>
                  <a:txBody>
                    <a:bodyPr/>
                    <a:lstStyle/>
                    <a:p>
                      <a:pPr indent="0" lvl="0" marL="0" rtl="0" algn="l">
                        <a:spcBef>
                          <a:spcPts val="0"/>
                        </a:spcBef>
                        <a:spcAft>
                          <a:spcPts val="0"/>
                        </a:spcAft>
                        <a:buNone/>
                      </a:pPr>
                      <a:r>
                        <a:rPr lang="en-US"/>
                        <a:t>Chinese (incl. Mandarin, Cantonese)</a:t>
                      </a:r>
                      <a:endParaRPr/>
                    </a:p>
                  </a:txBody>
                  <a:tcPr marT="91425" marB="91425" marR="91425" marL="91425"/>
                </a:tc>
                <a:tc>
                  <a:txBody>
                    <a:bodyPr/>
                    <a:lstStyle/>
                    <a:p>
                      <a:pPr indent="0" lvl="0" marL="0" rtl="0" algn="r">
                        <a:lnSpc>
                          <a:spcPct val="115000"/>
                        </a:lnSpc>
                        <a:spcBef>
                          <a:spcPts val="0"/>
                        </a:spcBef>
                        <a:spcAft>
                          <a:spcPts val="0"/>
                        </a:spcAft>
                        <a:buNone/>
                      </a:pPr>
                      <a:r>
                        <a:rPr lang="en-US"/>
                        <a:t>8853</a:t>
                      </a:r>
                      <a:endParaRPr/>
                    </a:p>
                  </a:txBody>
                  <a:tcPr marT="91425" marB="91425" marR="91425" marL="91425"/>
                </a:tc>
                <a:tc>
                  <a:txBody>
                    <a:bodyPr/>
                    <a:lstStyle/>
                    <a:p>
                      <a:pPr indent="0" lvl="0" marL="0" rtl="0" algn="r">
                        <a:lnSpc>
                          <a:spcPct val="115000"/>
                        </a:lnSpc>
                        <a:spcBef>
                          <a:spcPts val="0"/>
                        </a:spcBef>
                        <a:spcAft>
                          <a:spcPts val="0"/>
                        </a:spcAft>
                        <a:buNone/>
                      </a:pPr>
                      <a:r>
                        <a:rPr lang="en-US"/>
                        <a:t>4.3</a:t>
                      </a:r>
                      <a:endParaRPr/>
                    </a:p>
                  </a:txBody>
                  <a:tcPr marT="91425" marB="91425" marR="91425" marL="91425"/>
                </a:tc>
                <a:tc>
                  <a:txBody>
                    <a:bodyPr/>
                    <a:lstStyle/>
                    <a:p>
                      <a:pPr indent="0" lvl="0" marL="0" rtl="0" algn="r">
                        <a:lnSpc>
                          <a:spcPct val="115000"/>
                        </a:lnSpc>
                        <a:spcBef>
                          <a:spcPts val="0"/>
                        </a:spcBef>
                        <a:spcAft>
                          <a:spcPts val="0"/>
                        </a:spcAft>
                        <a:buNone/>
                      </a:pPr>
                      <a:r>
                        <a:rPr lang="en-US"/>
                        <a:t>10147</a:t>
                      </a:r>
                      <a:endParaRPr/>
                    </a:p>
                  </a:txBody>
                  <a:tcPr marT="91425" marB="91425" marR="91425" marL="91425">
                    <a:solidFill>
                      <a:srgbClr val="D9EAD3"/>
                    </a:solidFill>
                  </a:tcPr>
                </a:tc>
                <a:tc>
                  <a:txBody>
                    <a:bodyPr/>
                    <a:lstStyle/>
                    <a:p>
                      <a:pPr indent="0" lvl="0" marL="0" rtl="0" algn="r">
                        <a:lnSpc>
                          <a:spcPct val="115000"/>
                        </a:lnSpc>
                        <a:spcBef>
                          <a:spcPts val="0"/>
                        </a:spcBef>
                        <a:spcAft>
                          <a:spcPts val="0"/>
                        </a:spcAft>
                        <a:buNone/>
                      </a:pPr>
                      <a:r>
                        <a:rPr lang="en-US"/>
                        <a:t>4.6</a:t>
                      </a:r>
                      <a:endParaRPr/>
                    </a:p>
                  </a:txBody>
                  <a:tcPr marT="91425" marB="91425" marR="91425" marL="91425">
                    <a:solidFill>
                      <a:srgbClr val="D9EAD3"/>
                    </a:solidFill>
                  </a:tcPr>
                </a:tc>
                <a:tc>
                  <a:txBody>
                    <a:bodyPr/>
                    <a:lstStyle/>
                    <a:p>
                      <a:pPr indent="0" lvl="0" marL="0" rtl="0" algn="r">
                        <a:lnSpc>
                          <a:spcPct val="115000"/>
                        </a:lnSpc>
                        <a:spcBef>
                          <a:spcPts val="0"/>
                        </a:spcBef>
                        <a:spcAft>
                          <a:spcPts val="0"/>
                        </a:spcAft>
                        <a:buNone/>
                      </a:pPr>
                      <a:r>
                        <a:rPr lang="en-US"/>
                        <a:t>0.35</a:t>
                      </a:r>
                      <a:endParaRPr/>
                    </a:p>
                  </a:txBody>
                  <a:tcPr marT="91425" marB="91425" marR="91425" marL="91425"/>
                </a:tc>
              </a:tr>
              <a:tr h="190500">
                <a:tc>
                  <a:txBody>
                    <a:bodyPr/>
                    <a:lstStyle/>
                    <a:p>
                      <a:pPr indent="0" lvl="0" marL="0" rtl="0" algn="l">
                        <a:spcBef>
                          <a:spcPts val="0"/>
                        </a:spcBef>
                        <a:spcAft>
                          <a:spcPts val="0"/>
                        </a:spcAft>
                        <a:buNone/>
                      </a:pPr>
                      <a:r>
                        <a:rPr lang="en-US"/>
                        <a:t>Korean</a:t>
                      </a:r>
                      <a:endParaRPr/>
                    </a:p>
                  </a:txBody>
                  <a:tcPr marT="91425" marB="91425" marR="91425" marL="91425"/>
                </a:tc>
                <a:tc>
                  <a:txBody>
                    <a:bodyPr/>
                    <a:lstStyle/>
                    <a:p>
                      <a:pPr indent="0" lvl="0" marL="0" rtl="0" algn="r">
                        <a:lnSpc>
                          <a:spcPct val="115000"/>
                        </a:lnSpc>
                        <a:spcBef>
                          <a:spcPts val="0"/>
                        </a:spcBef>
                        <a:spcAft>
                          <a:spcPts val="0"/>
                        </a:spcAft>
                        <a:buNone/>
                      </a:pPr>
                      <a:r>
                        <a:rPr lang="en-US"/>
                        <a:t>4127</a:t>
                      </a:r>
                      <a:endParaRPr/>
                    </a:p>
                  </a:txBody>
                  <a:tcPr marT="91425" marB="91425" marR="91425" marL="91425"/>
                </a:tc>
                <a:tc>
                  <a:txBody>
                    <a:bodyPr/>
                    <a:lstStyle/>
                    <a:p>
                      <a:pPr indent="0" lvl="0" marL="0" rtl="0" algn="r">
                        <a:lnSpc>
                          <a:spcPct val="115000"/>
                        </a:lnSpc>
                        <a:spcBef>
                          <a:spcPts val="0"/>
                        </a:spcBef>
                        <a:spcAft>
                          <a:spcPts val="0"/>
                        </a:spcAft>
                        <a:buNone/>
                      </a:pPr>
                      <a:r>
                        <a:rPr lang="en-US"/>
                        <a:t>2.0</a:t>
                      </a:r>
                      <a:endParaRPr/>
                    </a:p>
                  </a:txBody>
                  <a:tcPr marT="91425" marB="91425" marR="91425" marL="91425"/>
                </a:tc>
                <a:tc>
                  <a:txBody>
                    <a:bodyPr/>
                    <a:lstStyle/>
                    <a:p>
                      <a:pPr indent="0" lvl="0" marL="0" rtl="0" algn="r">
                        <a:lnSpc>
                          <a:spcPct val="115000"/>
                        </a:lnSpc>
                        <a:spcBef>
                          <a:spcPts val="0"/>
                        </a:spcBef>
                        <a:spcAft>
                          <a:spcPts val="0"/>
                        </a:spcAft>
                        <a:buNone/>
                      </a:pPr>
                      <a:r>
                        <a:rPr lang="en-US"/>
                        <a:t>4652</a:t>
                      </a:r>
                      <a:endParaRPr/>
                    </a:p>
                  </a:txBody>
                  <a:tcPr marT="91425" marB="91425" marR="91425" marL="91425">
                    <a:solidFill>
                      <a:srgbClr val="D9EAD3"/>
                    </a:solidFill>
                  </a:tcPr>
                </a:tc>
                <a:tc>
                  <a:txBody>
                    <a:bodyPr/>
                    <a:lstStyle/>
                    <a:p>
                      <a:pPr indent="0" lvl="0" marL="0" rtl="0" algn="r">
                        <a:lnSpc>
                          <a:spcPct val="115000"/>
                        </a:lnSpc>
                        <a:spcBef>
                          <a:spcPts val="0"/>
                        </a:spcBef>
                        <a:spcAft>
                          <a:spcPts val="0"/>
                        </a:spcAft>
                        <a:buNone/>
                      </a:pPr>
                      <a:r>
                        <a:rPr lang="en-US"/>
                        <a:t>2.1</a:t>
                      </a:r>
                      <a:endParaRPr/>
                    </a:p>
                  </a:txBody>
                  <a:tcPr marT="91425" marB="91425" marR="91425" marL="91425">
                    <a:solidFill>
                      <a:srgbClr val="D9EAD3"/>
                    </a:solidFill>
                  </a:tcPr>
                </a:tc>
                <a:tc>
                  <a:txBody>
                    <a:bodyPr/>
                    <a:lstStyle/>
                    <a:p>
                      <a:pPr indent="0" lvl="0" marL="0" rtl="0" algn="r">
                        <a:lnSpc>
                          <a:spcPct val="115000"/>
                        </a:lnSpc>
                        <a:spcBef>
                          <a:spcPts val="0"/>
                        </a:spcBef>
                        <a:spcAft>
                          <a:spcPts val="0"/>
                        </a:spcAft>
                        <a:buNone/>
                      </a:pPr>
                      <a:r>
                        <a:rPr lang="en-US"/>
                        <a:t>0.13</a:t>
                      </a:r>
                      <a:endParaRPr/>
                    </a:p>
                  </a:txBody>
                  <a:tcPr marT="91425" marB="91425" marR="91425" marL="91425"/>
                </a:tc>
              </a:tr>
            </a:tbl>
          </a:graphicData>
        </a:graphic>
      </p:graphicFrame>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80" name="Shape 680"/>
        <p:cNvGrpSpPr/>
        <p:nvPr/>
      </p:nvGrpSpPr>
      <p:grpSpPr>
        <a:xfrm>
          <a:off x="0" y="0"/>
          <a:ext cx="0" cy="0"/>
          <a:chOff x="0" y="0"/>
          <a:chExt cx="0" cy="0"/>
        </a:xfrm>
      </p:grpSpPr>
      <p:sp>
        <p:nvSpPr>
          <p:cNvPr id="681" name="Google Shape;681;g2bb5d43c5cd_0_1"/>
          <p:cNvSpPr txBox="1"/>
          <p:nvPr>
            <p:ph type="title"/>
          </p:nvPr>
        </p:nvSpPr>
        <p:spPr>
          <a:xfrm>
            <a:off x="838200" y="2766219"/>
            <a:ext cx="105156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500"/>
              </a:spcAft>
              <a:buSzPts val="7200"/>
              <a:buNone/>
            </a:pPr>
            <a:r>
              <a:rPr lang="en-US" sz="6100"/>
              <a:t>Thank You!</a:t>
            </a:r>
            <a:endParaRPr sz="4500"/>
          </a:p>
        </p:txBody>
      </p:sp>
      <p:sp>
        <p:nvSpPr>
          <p:cNvPr id="682" name="Google Shape;682;g2bb5d43c5cd_0_1"/>
          <p:cNvSpPr txBox="1"/>
          <p:nvPr/>
        </p:nvSpPr>
        <p:spPr>
          <a:xfrm>
            <a:off x="7685750" y="6027600"/>
            <a:ext cx="3263100" cy="67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Verdana"/>
                <a:ea typeface="Verdana"/>
                <a:cs typeface="Verdana"/>
                <a:sym typeface="Verdana"/>
              </a:rPr>
              <a:t>@NYCCEC | nyc.gov/cec</a:t>
            </a:r>
            <a:endParaRPr b="0" i="0" sz="1800" u="none" cap="none" strike="noStrike">
              <a:solidFill>
                <a:schemeClr val="dk1"/>
              </a:solidFill>
              <a:latin typeface="Verdana"/>
              <a:ea typeface="Verdana"/>
              <a:cs typeface="Verdana"/>
              <a:sym typeface="Verdan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g31990f2abb3_1_0"/>
          <p:cNvSpPr txBox="1"/>
          <p:nvPr>
            <p:ph type="title"/>
          </p:nvPr>
        </p:nvSpPr>
        <p:spPr>
          <a:xfrm>
            <a:off x="838200" y="2368286"/>
            <a:ext cx="10515600" cy="21213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7200"/>
              <a:buNone/>
            </a:pPr>
            <a:r>
              <a:t/>
            </a:r>
            <a:endParaRPr/>
          </a:p>
          <a:p>
            <a:pPr indent="0" lvl="0" marL="0" rtl="0" algn="ctr">
              <a:lnSpc>
                <a:spcPct val="90000"/>
              </a:lnSpc>
              <a:spcBef>
                <a:spcPts val="500"/>
              </a:spcBef>
              <a:spcAft>
                <a:spcPts val="0"/>
              </a:spcAft>
              <a:buSzPts val="7200"/>
              <a:buNone/>
            </a:pPr>
            <a:r>
              <a:rPr lang="en-US"/>
              <a:t>Racial Equity Plan</a:t>
            </a:r>
            <a:endParaRPr/>
          </a:p>
          <a:p>
            <a:pPr indent="0" lvl="0" marL="0" rtl="0" algn="ctr">
              <a:lnSpc>
                <a:spcPct val="90000"/>
              </a:lnSpc>
              <a:spcBef>
                <a:spcPts val="500"/>
              </a:spcBef>
              <a:spcAft>
                <a:spcPts val="0"/>
              </a:spcAft>
              <a:buSzPts val="7200"/>
              <a:buNone/>
            </a:pPr>
            <a:r>
              <a:t/>
            </a:r>
            <a:endParaRPr/>
          </a:p>
          <a:p>
            <a:pPr indent="0" lvl="0" marL="0" rtl="0" algn="ctr">
              <a:lnSpc>
                <a:spcPct val="90000"/>
              </a:lnSpc>
              <a:spcBef>
                <a:spcPts val="500"/>
              </a:spcBef>
              <a:spcAft>
                <a:spcPts val="500"/>
              </a:spcAft>
              <a:buSzPts val="7200"/>
              <a:buNone/>
            </a:pPr>
            <a:r>
              <a:rPr lang="en-US" sz="4000"/>
              <a:t>NYC Mayor’s Office of Equity and Racial Justice</a:t>
            </a:r>
            <a:endParaRPr sz="40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g31990f2abb3_8_2"/>
          <p:cNvSpPr txBox="1"/>
          <p:nvPr>
            <p:ph idx="2" type="body"/>
          </p:nvPr>
        </p:nvSpPr>
        <p:spPr>
          <a:xfrm>
            <a:off x="1869200" y="829750"/>
            <a:ext cx="8742000" cy="5399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800"/>
              </a:spcBef>
              <a:spcAft>
                <a:spcPts val="0"/>
              </a:spcAft>
              <a:buClr>
                <a:schemeClr val="dk1"/>
              </a:buClr>
              <a:buSzPts val="1100"/>
              <a:buFont typeface="Arial"/>
              <a:buNone/>
            </a:pPr>
            <a:r>
              <a:rPr lang="en-US" sz="2700">
                <a:solidFill>
                  <a:srgbClr val="390945"/>
                </a:solidFill>
                <a:latin typeface="Helvetica Neue"/>
                <a:ea typeface="Helvetica Neue"/>
                <a:cs typeface="Helvetica Neue"/>
                <a:sym typeface="Helvetica Neue"/>
              </a:rPr>
              <a:t>Racial Equity Planning</a:t>
            </a:r>
            <a:endParaRPr sz="2700">
              <a:solidFill>
                <a:srgbClr val="390945"/>
              </a:solidFill>
              <a:latin typeface="Helvetica Neue"/>
              <a:ea typeface="Helvetica Neue"/>
              <a:cs typeface="Helvetica Neue"/>
              <a:sym typeface="Helvetica Neue"/>
            </a:endParaRPr>
          </a:p>
          <a:p>
            <a:pPr indent="0" lvl="0" marL="0" rtl="0" algn="l">
              <a:lnSpc>
                <a:spcPct val="100000"/>
              </a:lnSpc>
              <a:spcBef>
                <a:spcPts val="800"/>
              </a:spcBef>
              <a:spcAft>
                <a:spcPts val="0"/>
              </a:spcAft>
              <a:buClr>
                <a:schemeClr val="dk1"/>
              </a:buClr>
              <a:buSzPts val="1100"/>
              <a:buFont typeface="Arial"/>
              <a:buNone/>
            </a:pPr>
            <a:r>
              <a:rPr b="0" lang="en-US" sz="1600">
                <a:solidFill>
                  <a:srgbClr val="333333"/>
                </a:solidFill>
                <a:latin typeface="Helvetica Neue"/>
                <a:ea typeface="Helvetica Neue"/>
                <a:cs typeface="Helvetica Neue"/>
                <a:sym typeface="Helvetica Neue"/>
              </a:rPr>
              <a:t>New York City has started its first-ever, citywide racial equity planning process to address racial inequities. As a part of this process, the NYC Mayor's Office for Equity and Racial Justice (MOERJ) will work across city agencies to set goals, track progress, and make continuous improvements to eliminate racial disparities and promote fairness for all residents.</a:t>
            </a:r>
            <a:endParaRPr b="0" sz="1600">
              <a:solidFill>
                <a:srgbClr val="333333"/>
              </a:solidFill>
              <a:latin typeface="Helvetica Neue"/>
              <a:ea typeface="Helvetica Neue"/>
              <a:cs typeface="Helvetica Neue"/>
              <a:sym typeface="Helvetica Neue"/>
            </a:endParaRPr>
          </a:p>
          <a:p>
            <a:pPr indent="0" lvl="0" marL="0" rtl="0" algn="l">
              <a:lnSpc>
                <a:spcPct val="100000"/>
              </a:lnSpc>
              <a:spcBef>
                <a:spcPts val="800"/>
              </a:spcBef>
              <a:spcAft>
                <a:spcPts val="0"/>
              </a:spcAft>
              <a:buSzPts val="1100"/>
              <a:buNone/>
            </a:pPr>
            <a:r>
              <a:rPr b="0" lang="en-US" sz="1600">
                <a:solidFill>
                  <a:srgbClr val="333333"/>
                </a:solidFill>
                <a:latin typeface="Helvetica Neue"/>
                <a:ea typeface="Helvetica Neue"/>
                <a:cs typeface="Helvetica Neue"/>
                <a:sym typeface="Helvetica Neue"/>
              </a:rPr>
              <a:t>City agencies have been trained by MOERJ and are beginning work on their agency’s racial equity plan this summer. MOERJ is providing direct support and guidance to agencies throughout the planning process to ensure the production of strong plans.</a:t>
            </a:r>
            <a:endParaRPr b="0" sz="1600">
              <a:solidFill>
                <a:srgbClr val="333333"/>
              </a:solidFill>
              <a:latin typeface="Helvetica Neue"/>
              <a:ea typeface="Helvetica Neue"/>
              <a:cs typeface="Helvetica Neue"/>
              <a:sym typeface="Helvetica Neue"/>
            </a:endParaRPr>
          </a:p>
          <a:p>
            <a:pPr indent="0" lvl="0" marL="0" rtl="0" algn="l">
              <a:lnSpc>
                <a:spcPct val="100000"/>
              </a:lnSpc>
              <a:spcBef>
                <a:spcPts val="800"/>
              </a:spcBef>
              <a:spcAft>
                <a:spcPts val="0"/>
              </a:spcAft>
              <a:buSzPts val="1100"/>
              <a:buNone/>
            </a:pPr>
            <a:r>
              <a:t/>
            </a:r>
            <a:endParaRPr b="0" sz="1400">
              <a:solidFill>
                <a:srgbClr val="333333"/>
              </a:solidFill>
              <a:latin typeface="Helvetica Neue"/>
              <a:ea typeface="Helvetica Neue"/>
              <a:cs typeface="Helvetica Neue"/>
              <a:sym typeface="Helvetica Neue"/>
            </a:endParaRPr>
          </a:p>
          <a:p>
            <a:pPr indent="0" lvl="0" marL="0" rtl="0" algn="l">
              <a:lnSpc>
                <a:spcPct val="100000"/>
              </a:lnSpc>
              <a:spcBef>
                <a:spcPts val="800"/>
              </a:spcBef>
              <a:spcAft>
                <a:spcPts val="0"/>
              </a:spcAft>
              <a:buClr>
                <a:schemeClr val="dk1"/>
              </a:buClr>
              <a:buSzPts val="1100"/>
              <a:buFont typeface="Arial"/>
              <a:buNone/>
            </a:pPr>
            <a:r>
              <a:rPr lang="en-US" sz="2350">
                <a:solidFill>
                  <a:srgbClr val="390945"/>
                </a:solidFill>
                <a:latin typeface="Helvetica Neue"/>
                <a:ea typeface="Helvetica Neue"/>
                <a:cs typeface="Helvetica Neue"/>
                <a:sym typeface="Helvetica Neue"/>
              </a:rPr>
              <a:t>Timeline</a:t>
            </a:r>
            <a:endParaRPr sz="2350">
              <a:solidFill>
                <a:srgbClr val="390945"/>
              </a:solidFill>
              <a:latin typeface="Helvetica Neue"/>
              <a:ea typeface="Helvetica Neue"/>
              <a:cs typeface="Helvetica Neue"/>
              <a:sym typeface="Helvetica Neue"/>
            </a:endParaRPr>
          </a:p>
          <a:p>
            <a:pPr indent="-330200" lvl="0" marL="698500" rtl="0" algn="l">
              <a:lnSpc>
                <a:spcPct val="100000"/>
              </a:lnSpc>
              <a:spcBef>
                <a:spcPts val="800"/>
              </a:spcBef>
              <a:spcAft>
                <a:spcPts val="0"/>
              </a:spcAft>
              <a:buClr>
                <a:srgbClr val="333333"/>
              </a:buClr>
              <a:buSzPts val="1600"/>
              <a:buFont typeface="Helvetica Neue"/>
              <a:buChar char="●"/>
            </a:pPr>
            <a:r>
              <a:rPr lang="en-US" sz="1600">
                <a:solidFill>
                  <a:srgbClr val="333333"/>
                </a:solidFill>
                <a:latin typeface="Helvetica Neue"/>
                <a:ea typeface="Helvetica Neue"/>
                <a:cs typeface="Helvetica Neue"/>
                <a:sym typeface="Helvetica Neue"/>
              </a:rPr>
              <a:t>January-February 2024</a:t>
            </a:r>
            <a:r>
              <a:rPr b="0" lang="en-US" sz="1600">
                <a:solidFill>
                  <a:srgbClr val="333333"/>
                </a:solidFill>
                <a:latin typeface="Helvetica Neue"/>
                <a:ea typeface="Helvetica Neue"/>
                <a:cs typeface="Helvetica Neue"/>
                <a:sym typeface="Helvetica Neue"/>
              </a:rPr>
              <a:t>: Updated timeline published, and preparations made to kick off racial equity planning process.</a:t>
            </a:r>
            <a:endParaRPr b="0" sz="1600">
              <a:solidFill>
                <a:srgbClr val="333333"/>
              </a:solidFill>
              <a:latin typeface="Helvetica Neue"/>
              <a:ea typeface="Helvetica Neue"/>
              <a:cs typeface="Helvetica Neue"/>
              <a:sym typeface="Helvetica Neue"/>
            </a:endParaRPr>
          </a:p>
          <a:p>
            <a:pPr indent="-330200" lvl="0" marL="698500" rtl="0" algn="l">
              <a:lnSpc>
                <a:spcPct val="100000"/>
              </a:lnSpc>
              <a:spcBef>
                <a:spcPts val="0"/>
              </a:spcBef>
              <a:spcAft>
                <a:spcPts val="0"/>
              </a:spcAft>
              <a:buClr>
                <a:srgbClr val="333333"/>
              </a:buClr>
              <a:buSzPts val="1600"/>
              <a:buFont typeface="Helvetica Neue"/>
              <a:buChar char="●"/>
            </a:pPr>
            <a:r>
              <a:rPr lang="en-US" sz="1600">
                <a:solidFill>
                  <a:srgbClr val="333333"/>
                </a:solidFill>
                <a:latin typeface="Helvetica Neue"/>
                <a:ea typeface="Helvetica Neue"/>
                <a:cs typeface="Helvetica Neue"/>
                <a:sym typeface="Helvetica Neue"/>
              </a:rPr>
              <a:t>March-May 2024</a:t>
            </a:r>
            <a:r>
              <a:rPr b="0" lang="en-US" sz="1600">
                <a:solidFill>
                  <a:srgbClr val="333333"/>
                </a:solidFill>
                <a:latin typeface="Helvetica Neue"/>
                <a:ea typeface="Helvetica Neue"/>
                <a:cs typeface="Helvetica Neue"/>
                <a:sym typeface="Helvetica Neue"/>
              </a:rPr>
              <a:t>: Planning process kicks off and drafting of agency plans underway.</a:t>
            </a:r>
            <a:endParaRPr b="0" sz="1600">
              <a:solidFill>
                <a:srgbClr val="333333"/>
              </a:solidFill>
              <a:latin typeface="Helvetica Neue"/>
              <a:ea typeface="Helvetica Neue"/>
              <a:cs typeface="Helvetica Neue"/>
              <a:sym typeface="Helvetica Neue"/>
            </a:endParaRPr>
          </a:p>
          <a:p>
            <a:pPr indent="-330200" lvl="0" marL="698500" rtl="0" algn="l">
              <a:lnSpc>
                <a:spcPct val="100000"/>
              </a:lnSpc>
              <a:spcBef>
                <a:spcPts val="0"/>
              </a:spcBef>
              <a:spcAft>
                <a:spcPts val="0"/>
              </a:spcAft>
              <a:buClr>
                <a:srgbClr val="333333"/>
              </a:buClr>
              <a:buSzPts val="1600"/>
              <a:buFont typeface="Helvetica Neue"/>
              <a:buChar char="●"/>
            </a:pPr>
            <a:r>
              <a:rPr lang="en-US" sz="1600">
                <a:solidFill>
                  <a:srgbClr val="333333"/>
                </a:solidFill>
                <a:latin typeface="Helvetica Neue"/>
                <a:ea typeface="Helvetica Neue"/>
                <a:cs typeface="Helvetica Neue"/>
                <a:sym typeface="Helvetica Neue"/>
              </a:rPr>
              <a:t>June-Aug 2024</a:t>
            </a:r>
            <a:r>
              <a:rPr b="0" lang="en-US" sz="1600">
                <a:solidFill>
                  <a:srgbClr val="333333"/>
                </a:solidFill>
                <a:latin typeface="Helvetica Neue"/>
                <a:ea typeface="Helvetica Neue"/>
                <a:cs typeface="Helvetica Neue"/>
                <a:sym typeface="Helvetica Neue"/>
              </a:rPr>
              <a:t>: Draft plans reviewed, and Citywide Racial Equity Plan prepared.</a:t>
            </a:r>
            <a:endParaRPr b="0" sz="1600">
              <a:solidFill>
                <a:srgbClr val="333333"/>
              </a:solidFill>
              <a:latin typeface="Helvetica Neue"/>
              <a:ea typeface="Helvetica Neue"/>
              <a:cs typeface="Helvetica Neue"/>
              <a:sym typeface="Helvetica Neue"/>
            </a:endParaRPr>
          </a:p>
          <a:p>
            <a:pPr indent="-330200" lvl="0" marL="698500" rtl="0" algn="l">
              <a:lnSpc>
                <a:spcPct val="100000"/>
              </a:lnSpc>
              <a:spcBef>
                <a:spcPts val="0"/>
              </a:spcBef>
              <a:spcAft>
                <a:spcPts val="0"/>
              </a:spcAft>
              <a:buClr>
                <a:srgbClr val="333333"/>
              </a:buClr>
              <a:buSzPts val="1600"/>
              <a:buFont typeface="Helvetica Neue"/>
              <a:buChar char="●"/>
            </a:pPr>
            <a:r>
              <a:rPr lang="en-US" sz="1600">
                <a:solidFill>
                  <a:srgbClr val="333333"/>
                </a:solidFill>
                <a:latin typeface="Helvetica Neue"/>
                <a:ea typeface="Helvetica Neue"/>
                <a:cs typeface="Helvetica Neue"/>
                <a:sym typeface="Helvetica Neue"/>
              </a:rPr>
              <a:t>September-October 2024</a:t>
            </a:r>
            <a:r>
              <a:rPr b="0" lang="en-US" sz="1600">
                <a:solidFill>
                  <a:srgbClr val="333333"/>
                </a:solidFill>
                <a:latin typeface="Helvetica Neue"/>
                <a:ea typeface="Helvetica Neue"/>
                <a:cs typeface="Helvetica Neue"/>
                <a:sym typeface="Helvetica Neue"/>
              </a:rPr>
              <a:t>: Preliminary Citywide Racial Equity Plan released and reviewed.</a:t>
            </a:r>
            <a:endParaRPr b="0" sz="1600">
              <a:solidFill>
                <a:srgbClr val="333333"/>
              </a:solidFill>
              <a:latin typeface="Helvetica Neue"/>
              <a:ea typeface="Helvetica Neue"/>
              <a:cs typeface="Helvetica Neue"/>
              <a:sym typeface="Helvetica Neue"/>
            </a:endParaRPr>
          </a:p>
          <a:p>
            <a:pPr indent="-330200" lvl="0" marL="698500" rtl="0" algn="l">
              <a:lnSpc>
                <a:spcPct val="100000"/>
              </a:lnSpc>
              <a:spcBef>
                <a:spcPts val="0"/>
              </a:spcBef>
              <a:spcAft>
                <a:spcPts val="0"/>
              </a:spcAft>
              <a:buClr>
                <a:srgbClr val="333333"/>
              </a:buClr>
              <a:buSzPts val="1600"/>
              <a:buFont typeface="Helvetica Neue"/>
              <a:buChar char="●"/>
            </a:pPr>
            <a:r>
              <a:rPr lang="en-US" sz="1600">
                <a:solidFill>
                  <a:srgbClr val="333333"/>
                </a:solidFill>
                <a:latin typeface="Helvetica Neue"/>
                <a:ea typeface="Helvetica Neue"/>
                <a:cs typeface="Helvetica Neue"/>
                <a:sym typeface="Helvetica Neue"/>
              </a:rPr>
              <a:t>November 2024</a:t>
            </a:r>
            <a:r>
              <a:rPr b="0" lang="en-US" sz="1600">
                <a:solidFill>
                  <a:srgbClr val="333333"/>
                </a:solidFill>
                <a:latin typeface="Helvetica Neue"/>
                <a:ea typeface="Helvetica Neue"/>
                <a:cs typeface="Helvetica Neue"/>
                <a:sym typeface="Helvetica Neue"/>
              </a:rPr>
              <a:t>: Final Citywide Racial Equity Plan published.</a:t>
            </a:r>
            <a:endParaRPr b="0" sz="1600">
              <a:solidFill>
                <a:srgbClr val="333333"/>
              </a:solidFill>
              <a:latin typeface="Helvetica Neue"/>
              <a:ea typeface="Helvetica Neue"/>
              <a:cs typeface="Helvetica Neue"/>
              <a:sym typeface="Helvetica Neue"/>
            </a:endParaRPr>
          </a:p>
          <a:p>
            <a:pPr indent="-330200" lvl="0" marL="698500" rtl="0" algn="l">
              <a:lnSpc>
                <a:spcPct val="100000"/>
              </a:lnSpc>
              <a:spcBef>
                <a:spcPts val="0"/>
              </a:spcBef>
              <a:spcAft>
                <a:spcPts val="0"/>
              </a:spcAft>
              <a:buClr>
                <a:srgbClr val="333333"/>
              </a:buClr>
              <a:buSzPts val="1600"/>
              <a:buFont typeface="Helvetica Neue"/>
              <a:buChar char="●"/>
            </a:pPr>
            <a:r>
              <a:rPr lang="en-US" sz="1600">
                <a:solidFill>
                  <a:srgbClr val="333333"/>
                </a:solidFill>
                <a:latin typeface="Helvetica Neue"/>
                <a:ea typeface="Helvetica Neue"/>
                <a:cs typeface="Helvetica Neue"/>
                <a:sym typeface="Helvetica Neue"/>
              </a:rPr>
              <a:t>December 2024</a:t>
            </a:r>
            <a:r>
              <a:rPr b="0" lang="en-US" sz="1600">
                <a:solidFill>
                  <a:srgbClr val="333333"/>
                </a:solidFill>
                <a:latin typeface="Helvetica Neue"/>
                <a:ea typeface="Helvetica Neue"/>
                <a:cs typeface="Helvetica Neue"/>
                <a:sym typeface="Helvetica Neue"/>
              </a:rPr>
              <a:t>: Preliminary TCOL measure and methodology published.</a:t>
            </a:r>
            <a:endParaRPr b="0" sz="1600">
              <a:solidFill>
                <a:srgbClr val="333333"/>
              </a:solidFill>
              <a:latin typeface="Helvetica Neue"/>
              <a:ea typeface="Helvetica Neue"/>
              <a:cs typeface="Helvetica Neue"/>
              <a:sym typeface="Helvetica Neue"/>
            </a:endParaRPr>
          </a:p>
          <a:p>
            <a:pPr indent="-330200" lvl="0" marL="698500" rtl="0" algn="l">
              <a:lnSpc>
                <a:spcPct val="100000"/>
              </a:lnSpc>
              <a:spcBef>
                <a:spcPts val="0"/>
              </a:spcBef>
              <a:spcAft>
                <a:spcPts val="0"/>
              </a:spcAft>
              <a:buClr>
                <a:srgbClr val="333333"/>
              </a:buClr>
              <a:buSzPts val="1600"/>
              <a:buFont typeface="Helvetica Neue"/>
              <a:buChar char="●"/>
            </a:pPr>
            <a:r>
              <a:rPr lang="en-US" sz="1600">
                <a:solidFill>
                  <a:srgbClr val="333333"/>
                </a:solidFill>
                <a:latin typeface="Helvetica Neue"/>
                <a:ea typeface="Helvetica Neue"/>
                <a:cs typeface="Helvetica Neue"/>
                <a:sym typeface="Helvetica Neue"/>
              </a:rPr>
              <a:t>March 2025</a:t>
            </a:r>
            <a:r>
              <a:rPr b="0" lang="en-US" sz="1600">
                <a:solidFill>
                  <a:srgbClr val="333333"/>
                </a:solidFill>
                <a:latin typeface="Helvetica Neue"/>
                <a:ea typeface="Helvetica Neue"/>
                <a:cs typeface="Helvetica Neue"/>
                <a:sym typeface="Helvetica Neue"/>
              </a:rPr>
              <a:t>: Final TCOL measure published.</a:t>
            </a:r>
            <a:endParaRPr sz="16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g31990f2abb3_8_56"/>
          <p:cNvSpPr/>
          <p:nvPr/>
        </p:nvSpPr>
        <p:spPr>
          <a:xfrm>
            <a:off x="3462813" y="2157525"/>
            <a:ext cx="1579200" cy="399600"/>
          </a:xfrm>
          <a:prstGeom prst="roundRect">
            <a:avLst>
              <a:gd fmla="val 16667" name="adj"/>
            </a:avLst>
          </a:prstGeom>
          <a:solidFill>
            <a:srgbClr val="D9EAD3"/>
          </a:solidFill>
          <a:ln cap="flat" cmpd="sng" w="9525">
            <a:solidFill>
              <a:srgbClr val="274E1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100">
                <a:latin typeface="Verdana"/>
                <a:ea typeface="Verdana"/>
                <a:cs typeface="Verdana"/>
                <a:sym typeface="Verdana"/>
              </a:rPr>
              <a:t>Civic Participation</a:t>
            </a:r>
            <a:endParaRPr sz="1100">
              <a:latin typeface="Verdana"/>
              <a:ea typeface="Verdana"/>
              <a:cs typeface="Verdana"/>
              <a:sym typeface="Verdana"/>
            </a:endParaRPr>
          </a:p>
        </p:txBody>
      </p:sp>
      <p:sp>
        <p:nvSpPr>
          <p:cNvPr id="272" name="Google Shape;272;g31990f2abb3_8_56"/>
          <p:cNvSpPr/>
          <p:nvPr/>
        </p:nvSpPr>
        <p:spPr>
          <a:xfrm>
            <a:off x="5349913" y="2157525"/>
            <a:ext cx="1579200" cy="399600"/>
          </a:xfrm>
          <a:prstGeom prst="roundRect">
            <a:avLst>
              <a:gd fmla="val 16667" name="adj"/>
            </a:avLst>
          </a:prstGeom>
          <a:solidFill>
            <a:srgbClr val="D9EAD3"/>
          </a:solidFill>
          <a:ln cap="flat" cmpd="sng" w="9525">
            <a:solidFill>
              <a:srgbClr val="274E1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100">
                <a:latin typeface="Verdana"/>
                <a:ea typeface="Verdana"/>
                <a:cs typeface="Verdana"/>
                <a:sym typeface="Verdana"/>
              </a:rPr>
              <a:t>Voter Accessibility</a:t>
            </a:r>
            <a:endParaRPr sz="1100">
              <a:latin typeface="Verdana"/>
              <a:ea typeface="Verdana"/>
              <a:cs typeface="Verdana"/>
              <a:sym typeface="Verdana"/>
            </a:endParaRPr>
          </a:p>
        </p:txBody>
      </p:sp>
      <p:sp>
        <p:nvSpPr>
          <p:cNvPr id="273" name="Google Shape;273;g31990f2abb3_8_56"/>
          <p:cNvSpPr/>
          <p:nvPr/>
        </p:nvSpPr>
        <p:spPr>
          <a:xfrm>
            <a:off x="7149963" y="2157525"/>
            <a:ext cx="1579200" cy="399600"/>
          </a:xfrm>
          <a:prstGeom prst="roundRect">
            <a:avLst>
              <a:gd fmla="val 16667" name="adj"/>
            </a:avLst>
          </a:prstGeom>
          <a:solidFill>
            <a:srgbClr val="D9EAD3"/>
          </a:solidFill>
          <a:ln cap="flat" cmpd="sng" w="9525">
            <a:solidFill>
              <a:srgbClr val="274E1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100">
                <a:latin typeface="Verdana"/>
                <a:ea typeface="Verdana"/>
                <a:cs typeface="Verdana"/>
                <a:sym typeface="Verdana"/>
              </a:rPr>
              <a:t>Capacity Building</a:t>
            </a:r>
            <a:endParaRPr sz="1100">
              <a:latin typeface="Verdana"/>
              <a:ea typeface="Verdana"/>
              <a:cs typeface="Verdana"/>
              <a:sym typeface="Verdana"/>
            </a:endParaRPr>
          </a:p>
        </p:txBody>
      </p:sp>
      <p:graphicFrame>
        <p:nvGraphicFramePr>
          <p:cNvPr id="274" name="Google Shape;274;g31990f2abb3_8_56"/>
          <p:cNvGraphicFramePr/>
          <p:nvPr/>
        </p:nvGraphicFramePr>
        <p:xfrm>
          <a:off x="544463" y="600200"/>
          <a:ext cx="3000000" cy="3000000"/>
        </p:xfrm>
        <a:graphic>
          <a:graphicData uri="http://schemas.openxmlformats.org/drawingml/2006/table">
            <a:tbl>
              <a:tblPr>
                <a:noFill/>
                <a:tableStyleId>{65761170-2615-4059-8D60-7AE57745B0F7}</a:tableStyleId>
              </a:tblPr>
              <a:tblGrid>
                <a:gridCol w="4101225"/>
                <a:gridCol w="5837775"/>
                <a:gridCol w="495900"/>
                <a:gridCol w="495900"/>
                <a:gridCol w="495900"/>
              </a:tblGrid>
              <a:tr h="273050">
                <a:tc gridSpan="5">
                  <a:txBody>
                    <a:bodyPr/>
                    <a:lstStyle/>
                    <a:p>
                      <a:pPr indent="0" lvl="0" marL="0" rtl="0" algn="ctr">
                        <a:spcBef>
                          <a:spcPts val="0"/>
                        </a:spcBef>
                        <a:spcAft>
                          <a:spcPts val="0"/>
                        </a:spcAft>
                        <a:buNone/>
                      </a:pPr>
                      <a:r>
                        <a:rPr b="1" lang="en-US" sz="900"/>
                        <a:t>NYC CIvic Engagement Commission Logical Framework </a:t>
                      </a:r>
                      <a:endParaRPr b="1" sz="900"/>
                    </a:p>
                  </a:txBody>
                  <a:tcPr marT="63500" marB="63500" marR="63500" marL="63500" anchor="ctr"/>
                </a:tc>
                <a:tc hMerge="1"/>
                <a:tc hMerge="1"/>
                <a:tc hMerge="1"/>
                <a:tc hMerge="1"/>
              </a:tr>
              <a:tr h="243825">
                <a:tc>
                  <a:txBody>
                    <a:bodyPr/>
                    <a:lstStyle/>
                    <a:p>
                      <a:pPr indent="0" lvl="0" marL="0" rtl="0" algn="ctr">
                        <a:spcBef>
                          <a:spcPts val="0"/>
                        </a:spcBef>
                        <a:spcAft>
                          <a:spcPts val="0"/>
                        </a:spcAft>
                        <a:buNone/>
                      </a:pPr>
                      <a:r>
                        <a:rPr b="1" lang="en-US" sz="900"/>
                        <a:t>Impact </a:t>
                      </a:r>
                      <a:endParaRPr b="1" sz="900"/>
                    </a:p>
                  </a:txBody>
                  <a:tcPr marT="63500" marB="63500" marR="63500" marL="63500" anchor="ctr"/>
                </a:tc>
                <a:tc gridSpan="4">
                  <a:txBody>
                    <a:bodyPr/>
                    <a:lstStyle/>
                    <a:p>
                      <a:pPr indent="0" lvl="0" marL="0" rtl="0" algn="l">
                        <a:spcBef>
                          <a:spcPts val="0"/>
                        </a:spcBef>
                        <a:spcAft>
                          <a:spcPts val="0"/>
                        </a:spcAft>
                        <a:buNone/>
                      </a:pPr>
                      <a:r>
                        <a:rPr lang="en-US" sz="900"/>
                        <a:t>NYC CEC aims to create a more inclusive and just city for all New Yorkers.</a:t>
                      </a:r>
                      <a:endParaRPr sz="900"/>
                    </a:p>
                  </a:txBody>
                  <a:tcPr marT="63500" marB="63500" marR="63500" marL="63500" anchor="ctr"/>
                </a:tc>
                <a:tc hMerge="1"/>
                <a:tc hMerge="1"/>
                <a:tc hMerge="1"/>
              </a:tr>
              <a:tr h="273050">
                <a:tc>
                  <a:txBody>
                    <a:bodyPr/>
                    <a:lstStyle/>
                    <a:p>
                      <a:pPr indent="0" lvl="0" marL="0" rtl="0" algn="ctr">
                        <a:spcBef>
                          <a:spcPts val="0"/>
                        </a:spcBef>
                        <a:spcAft>
                          <a:spcPts val="0"/>
                        </a:spcAft>
                        <a:buNone/>
                      </a:pPr>
                      <a:r>
                        <a:rPr b="1" lang="en-US" sz="900"/>
                        <a:t>Mission</a:t>
                      </a:r>
                      <a:endParaRPr b="1" sz="900"/>
                    </a:p>
                  </a:txBody>
                  <a:tcPr marT="63500" marB="63500" marR="63500" marL="63500" anchor="ctr"/>
                </a:tc>
                <a:tc gridSpan="4">
                  <a:txBody>
                    <a:bodyPr/>
                    <a:lstStyle/>
                    <a:p>
                      <a:pPr indent="0" lvl="0" marL="0" rtl="0" algn="l">
                        <a:spcBef>
                          <a:spcPts val="0"/>
                        </a:spcBef>
                        <a:spcAft>
                          <a:spcPts val="0"/>
                        </a:spcAft>
                        <a:buNone/>
                      </a:pPr>
                      <a:r>
                        <a:rPr lang="en-US" sz="900"/>
                        <a:t>Our mission is to support and encourage New Yorkers to meaningfully participate in civic life. </a:t>
                      </a:r>
                      <a:endParaRPr sz="900"/>
                    </a:p>
                    <a:p>
                      <a:pPr indent="0" lvl="0" marL="0" rtl="0" algn="l">
                        <a:spcBef>
                          <a:spcPts val="0"/>
                        </a:spcBef>
                        <a:spcAft>
                          <a:spcPts val="0"/>
                        </a:spcAft>
                        <a:buNone/>
                      </a:pPr>
                      <a:r>
                        <a:t/>
                      </a:r>
                      <a:endParaRPr sz="900"/>
                    </a:p>
                    <a:p>
                      <a:pPr indent="0" lvl="0" marL="0" rtl="0" algn="l">
                        <a:spcBef>
                          <a:spcPts val="0"/>
                        </a:spcBef>
                        <a:spcAft>
                          <a:spcPts val="0"/>
                        </a:spcAft>
                        <a:buNone/>
                      </a:pPr>
                      <a:r>
                        <a:rPr lang="en-US" sz="900"/>
                        <a:t>The CEC believes that active listening, as a process and practice, is central to building relationships and trust. The CEC is committed to being practitioners of participatory democracy and affirm our responsibility and commitment to lift the power and voices of all NYC communities.</a:t>
                      </a:r>
                      <a:endParaRPr sz="900"/>
                    </a:p>
                  </a:txBody>
                  <a:tcPr marT="63500" marB="63500" marR="63500" marL="63500" anchor="ctr"/>
                </a:tc>
                <a:tc hMerge="1"/>
                <a:tc hMerge="1"/>
                <a:tc hMerge="1"/>
              </a:tr>
            </a:tbl>
          </a:graphicData>
        </a:graphic>
      </p:graphicFrame>
      <p:sp>
        <p:nvSpPr>
          <p:cNvPr id="275" name="Google Shape;275;g31990f2abb3_8_56"/>
          <p:cNvSpPr/>
          <p:nvPr/>
        </p:nvSpPr>
        <p:spPr>
          <a:xfrm>
            <a:off x="3409775" y="4408550"/>
            <a:ext cx="2751000" cy="670200"/>
          </a:xfrm>
          <a:prstGeom prst="roundRect">
            <a:avLst>
              <a:gd fmla="val 16667" name="adj"/>
            </a:avLst>
          </a:prstGeom>
          <a:solidFill>
            <a:srgbClr val="D9EAD3"/>
          </a:solidFill>
          <a:ln cap="flat" cmpd="sng" w="9525">
            <a:solidFill>
              <a:srgbClr val="274E13"/>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US" sz="900">
                <a:latin typeface="Verdana"/>
                <a:ea typeface="Verdana"/>
                <a:cs typeface="Verdana"/>
                <a:sym typeface="Verdana"/>
              </a:rPr>
              <a:t>To </a:t>
            </a:r>
            <a:r>
              <a:rPr lang="en-US" sz="900">
                <a:latin typeface="Verdana"/>
                <a:ea typeface="Verdana"/>
                <a:cs typeface="Verdana"/>
                <a:sym typeface="Verdana"/>
              </a:rPr>
              <a:t>strengthen</a:t>
            </a:r>
            <a:r>
              <a:rPr lang="en-US" sz="900">
                <a:latin typeface="Verdana"/>
                <a:ea typeface="Verdana"/>
                <a:cs typeface="Verdana"/>
                <a:sym typeface="Verdana"/>
              </a:rPr>
              <a:t> the ability of community based organizations to improve the conditions of the people living in their neighborhood.</a:t>
            </a:r>
            <a:endParaRPr sz="900">
              <a:latin typeface="Verdana"/>
              <a:ea typeface="Verdana"/>
              <a:cs typeface="Verdana"/>
              <a:sym typeface="Verdana"/>
            </a:endParaRPr>
          </a:p>
        </p:txBody>
      </p:sp>
      <p:sp>
        <p:nvSpPr>
          <p:cNvPr id="276" name="Google Shape;276;g31990f2abb3_8_56"/>
          <p:cNvSpPr/>
          <p:nvPr/>
        </p:nvSpPr>
        <p:spPr>
          <a:xfrm>
            <a:off x="9219982" y="4408539"/>
            <a:ext cx="2751000" cy="670200"/>
          </a:xfrm>
          <a:prstGeom prst="roundRect">
            <a:avLst>
              <a:gd fmla="val 16667" name="adj"/>
            </a:avLst>
          </a:prstGeom>
          <a:solidFill>
            <a:srgbClr val="D9EAD3"/>
          </a:solidFill>
          <a:ln cap="flat" cmpd="sng" w="9525">
            <a:solidFill>
              <a:srgbClr val="274E13"/>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US" sz="900">
                <a:latin typeface="Verdana"/>
                <a:ea typeface="Verdana"/>
                <a:cs typeface="Verdana"/>
                <a:sym typeface="Verdana"/>
              </a:rPr>
              <a:t>Increase the voter participation of Low English Proficiency (LEP) individuals in elections.</a:t>
            </a:r>
            <a:endParaRPr sz="900">
              <a:latin typeface="Verdana"/>
              <a:ea typeface="Verdana"/>
              <a:cs typeface="Verdana"/>
              <a:sym typeface="Verdana"/>
            </a:endParaRPr>
          </a:p>
        </p:txBody>
      </p:sp>
      <p:sp>
        <p:nvSpPr>
          <p:cNvPr id="277" name="Google Shape;277;g31990f2abb3_8_56"/>
          <p:cNvSpPr/>
          <p:nvPr/>
        </p:nvSpPr>
        <p:spPr>
          <a:xfrm>
            <a:off x="544450" y="5144733"/>
            <a:ext cx="2751000" cy="670200"/>
          </a:xfrm>
          <a:prstGeom prst="roundRect">
            <a:avLst>
              <a:gd fmla="val 16667" name="adj"/>
            </a:avLst>
          </a:prstGeom>
          <a:solidFill>
            <a:srgbClr val="D9EAD3"/>
          </a:solidFill>
          <a:ln cap="flat" cmpd="sng" w="9525">
            <a:solidFill>
              <a:srgbClr val="274E1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900">
                <a:solidFill>
                  <a:schemeClr val="dk1"/>
                </a:solidFill>
                <a:latin typeface="Verdana"/>
                <a:ea typeface="Verdana"/>
                <a:cs typeface="Verdana"/>
                <a:sym typeface="Verdana"/>
              </a:rPr>
              <a:t>To increase influence among low income and diverse New Yorkers on how the city allocates funding to invest in community priorities.</a:t>
            </a:r>
            <a:endParaRPr sz="900">
              <a:latin typeface="Verdana"/>
              <a:ea typeface="Verdana"/>
              <a:cs typeface="Verdana"/>
              <a:sym typeface="Verdana"/>
            </a:endParaRPr>
          </a:p>
        </p:txBody>
      </p:sp>
      <p:sp>
        <p:nvSpPr>
          <p:cNvPr id="278" name="Google Shape;278;g31990f2abb3_8_56"/>
          <p:cNvSpPr/>
          <p:nvPr/>
        </p:nvSpPr>
        <p:spPr>
          <a:xfrm>
            <a:off x="544450" y="4408550"/>
            <a:ext cx="2751000" cy="670200"/>
          </a:xfrm>
          <a:prstGeom prst="roundRect">
            <a:avLst>
              <a:gd fmla="val 16667" name="adj"/>
            </a:avLst>
          </a:prstGeom>
          <a:solidFill>
            <a:srgbClr val="D9EAD3"/>
          </a:solidFill>
          <a:ln cap="flat" cmpd="sng" w="9525">
            <a:solidFill>
              <a:srgbClr val="274E13"/>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US" sz="900">
                <a:latin typeface="Verdana"/>
                <a:ea typeface="Verdana"/>
                <a:cs typeface="Verdana"/>
                <a:sym typeface="Verdana"/>
              </a:rPr>
              <a:t>To increase agency among low income and diverse New Yorkers to define priority challenges and strategies to address them.</a:t>
            </a:r>
            <a:endParaRPr sz="900">
              <a:latin typeface="Verdana"/>
              <a:ea typeface="Verdana"/>
              <a:cs typeface="Verdana"/>
              <a:sym typeface="Verdana"/>
            </a:endParaRPr>
          </a:p>
        </p:txBody>
      </p:sp>
      <p:sp>
        <p:nvSpPr>
          <p:cNvPr id="279" name="Google Shape;279;g31990f2abb3_8_56"/>
          <p:cNvSpPr/>
          <p:nvPr/>
        </p:nvSpPr>
        <p:spPr>
          <a:xfrm>
            <a:off x="6314880" y="4408558"/>
            <a:ext cx="2751000" cy="670200"/>
          </a:xfrm>
          <a:prstGeom prst="roundRect">
            <a:avLst>
              <a:gd fmla="val 16667" name="adj"/>
            </a:avLst>
          </a:prstGeom>
          <a:solidFill>
            <a:srgbClr val="D9EAD3"/>
          </a:solidFill>
          <a:ln cap="flat" cmpd="sng" w="9525">
            <a:solidFill>
              <a:srgbClr val="274E13"/>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US" sz="900">
                <a:latin typeface="Verdana"/>
                <a:ea typeface="Verdana"/>
                <a:cs typeface="Verdana"/>
                <a:sym typeface="Verdana"/>
              </a:rPr>
              <a:t>To increase the technical capacity of Community Board members to carry out their duties.</a:t>
            </a:r>
            <a:endParaRPr sz="900">
              <a:latin typeface="Verdana"/>
              <a:ea typeface="Verdana"/>
              <a:cs typeface="Verdana"/>
              <a:sym typeface="Verdana"/>
            </a:endParaRPr>
          </a:p>
        </p:txBody>
      </p:sp>
      <p:pic>
        <p:nvPicPr>
          <p:cNvPr id="280" name="Google Shape;280;g31990f2abb3_8_56"/>
          <p:cNvPicPr preferRelativeResize="0"/>
          <p:nvPr/>
        </p:nvPicPr>
        <p:blipFill rotWithShape="1">
          <a:blip r:embed="rId3">
            <a:alphaModFix/>
          </a:blip>
          <a:srcRect b="0" l="48049" r="30397" t="0"/>
          <a:stretch/>
        </p:blipFill>
        <p:spPr>
          <a:xfrm>
            <a:off x="10336225" y="3850788"/>
            <a:ext cx="518477" cy="518025"/>
          </a:xfrm>
          <a:prstGeom prst="rect">
            <a:avLst/>
          </a:prstGeom>
          <a:noFill/>
          <a:ln>
            <a:noFill/>
          </a:ln>
        </p:spPr>
      </p:pic>
      <p:pic>
        <p:nvPicPr>
          <p:cNvPr id="281" name="Google Shape;281;g31990f2abb3_8_56"/>
          <p:cNvPicPr preferRelativeResize="0"/>
          <p:nvPr/>
        </p:nvPicPr>
        <p:blipFill rotWithShape="1">
          <a:blip r:embed="rId4">
            <a:alphaModFix/>
          </a:blip>
          <a:srcRect b="0" l="75830" r="2114" t="0"/>
          <a:stretch/>
        </p:blipFill>
        <p:spPr>
          <a:xfrm>
            <a:off x="7367075" y="3585550"/>
            <a:ext cx="646600" cy="865349"/>
          </a:xfrm>
          <a:prstGeom prst="rect">
            <a:avLst/>
          </a:prstGeom>
          <a:noFill/>
          <a:ln>
            <a:noFill/>
          </a:ln>
        </p:spPr>
      </p:pic>
      <p:pic>
        <p:nvPicPr>
          <p:cNvPr id="282" name="Google Shape;282;g31990f2abb3_8_56"/>
          <p:cNvPicPr preferRelativeResize="0"/>
          <p:nvPr/>
        </p:nvPicPr>
        <p:blipFill rotWithShape="1">
          <a:blip r:embed="rId4">
            <a:alphaModFix/>
          </a:blip>
          <a:srcRect b="5801" l="1859" r="76086" t="16745"/>
          <a:stretch/>
        </p:blipFill>
        <p:spPr>
          <a:xfrm>
            <a:off x="1596650" y="3720437"/>
            <a:ext cx="646600" cy="670200"/>
          </a:xfrm>
          <a:prstGeom prst="rect">
            <a:avLst/>
          </a:prstGeom>
          <a:noFill/>
          <a:ln>
            <a:noFill/>
          </a:ln>
        </p:spPr>
      </p:pic>
      <p:sp>
        <p:nvSpPr>
          <p:cNvPr id="283" name="Google Shape;283;g31990f2abb3_8_56"/>
          <p:cNvSpPr txBox="1"/>
          <p:nvPr/>
        </p:nvSpPr>
        <p:spPr>
          <a:xfrm>
            <a:off x="4086950" y="3878538"/>
            <a:ext cx="14364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100">
                <a:solidFill>
                  <a:schemeClr val="dk1"/>
                </a:solidFill>
                <a:latin typeface="Verdana"/>
                <a:ea typeface="Verdana"/>
                <a:cs typeface="Verdana"/>
                <a:sym typeface="Verdana"/>
              </a:rPr>
              <a:t>TRIE Partners</a:t>
            </a:r>
            <a:endParaRPr sz="1100">
              <a:solidFill>
                <a:schemeClr val="dk1"/>
              </a:solidFill>
              <a:latin typeface="Verdana"/>
              <a:ea typeface="Verdana"/>
              <a:cs typeface="Verdana"/>
              <a:sym typeface="Verdana"/>
            </a:endParaRPr>
          </a:p>
        </p:txBody>
      </p:sp>
      <p:cxnSp>
        <p:nvCxnSpPr>
          <p:cNvPr id="284" name="Google Shape;284;g31990f2abb3_8_56"/>
          <p:cNvCxnSpPr/>
          <p:nvPr/>
        </p:nvCxnSpPr>
        <p:spPr>
          <a:xfrm>
            <a:off x="683925" y="4109800"/>
            <a:ext cx="789600" cy="0"/>
          </a:xfrm>
          <a:prstGeom prst="straightConnector1">
            <a:avLst/>
          </a:prstGeom>
          <a:noFill/>
          <a:ln cap="flat" cmpd="sng" w="9525">
            <a:solidFill>
              <a:schemeClr val="dk2"/>
            </a:solidFill>
            <a:prstDash val="solid"/>
            <a:round/>
            <a:headEnd len="med" w="med" type="none"/>
            <a:tailEnd len="med" w="med" type="none"/>
          </a:ln>
        </p:spPr>
      </p:cxnSp>
      <p:cxnSp>
        <p:nvCxnSpPr>
          <p:cNvPr id="285" name="Google Shape;285;g31990f2abb3_8_56"/>
          <p:cNvCxnSpPr/>
          <p:nvPr/>
        </p:nvCxnSpPr>
        <p:spPr>
          <a:xfrm>
            <a:off x="2366375" y="4109800"/>
            <a:ext cx="789600" cy="0"/>
          </a:xfrm>
          <a:prstGeom prst="straightConnector1">
            <a:avLst/>
          </a:prstGeom>
          <a:noFill/>
          <a:ln cap="flat" cmpd="sng" w="9525">
            <a:solidFill>
              <a:schemeClr val="dk2"/>
            </a:solidFill>
            <a:prstDash val="solid"/>
            <a:round/>
            <a:headEnd len="med" w="med" type="none"/>
            <a:tailEnd len="med" w="med" type="none"/>
          </a:ln>
        </p:spPr>
      </p:cxnSp>
      <p:cxnSp>
        <p:nvCxnSpPr>
          <p:cNvPr id="286" name="Google Shape;286;g31990f2abb3_8_56"/>
          <p:cNvCxnSpPr/>
          <p:nvPr/>
        </p:nvCxnSpPr>
        <p:spPr>
          <a:xfrm>
            <a:off x="6496650" y="4109800"/>
            <a:ext cx="789600" cy="0"/>
          </a:xfrm>
          <a:prstGeom prst="straightConnector1">
            <a:avLst/>
          </a:prstGeom>
          <a:noFill/>
          <a:ln cap="flat" cmpd="sng" w="9525">
            <a:solidFill>
              <a:schemeClr val="dk2"/>
            </a:solidFill>
            <a:prstDash val="solid"/>
            <a:round/>
            <a:headEnd len="med" w="med" type="none"/>
            <a:tailEnd len="med" w="med" type="none"/>
          </a:ln>
        </p:spPr>
      </p:cxnSp>
      <p:cxnSp>
        <p:nvCxnSpPr>
          <p:cNvPr id="287" name="Google Shape;287;g31990f2abb3_8_56"/>
          <p:cNvCxnSpPr/>
          <p:nvPr/>
        </p:nvCxnSpPr>
        <p:spPr>
          <a:xfrm>
            <a:off x="8094500" y="4109800"/>
            <a:ext cx="789600" cy="0"/>
          </a:xfrm>
          <a:prstGeom prst="straightConnector1">
            <a:avLst/>
          </a:prstGeom>
          <a:noFill/>
          <a:ln cap="flat" cmpd="sng" w="9525">
            <a:solidFill>
              <a:schemeClr val="dk2"/>
            </a:solidFill>
            <a:prstDash val="solid"/>
            <a:round/>
            <a:headEnd len="med" w="med" type="none"/>
            <a:tailEnd len="med" w="med" type="none"/>
          </a:ln>
        </p:spPr>
      </p:cxnSp>
      <p:cxnSp>
        <p:nvCxnSpPr>
          <p:cNvPr id="288" name="Google Shape;288;g31990f2abb3_8_56"/>
          <p:cNvCxnSpPr/>
          <p:nvPr/>
        </p:nvCxnSpPr>
        <p:spPr>
          <a:xfrm>
            <a:off x="9376925" y="4109800"/>
            <a:ext cx="789600" cy="0"/>
          </a:xfrm>
          <a:prstGeom prst="straightConnector1">
            <a:avLst/>
          </a:prstGeom>
          <a:noFill/>
          <a:ln cap="flat" cmpd="sng" w="9525">
            <a:solidFill>
              <a:schemeClr val="dk2"/>
            </a:solidFill>
            <a:prstDash val="solid"/>
            <a:round/>
            <a:headEnd len="med" w="med" type="none"/>
            <a:tailEnd len="med" w="med" type="none"/>
          </a:ln>
        </p:spPr>
      </p:cxnSp>
      <p:cxnSp>
        <p:nvCxnSpPr>
          <p:cNvPr id="289" name="Google Shape;289;g31990f2abb3_8_56"/>
          <p:cNvCxnSpPr/>
          <p:nvPr/>
        </p:nvCxnSpPr>
        <p:spPr>
          <a:xfrm>
            <a:off x="11060425" y="4109800"/>
            <a:ext cx="789600" cy="0"/>
          </a:xfrm>
          <a:prstGeom prst="straightConnector1">
            <a:avLst/>
          </a:prstGeom>
          <a:noFill/>
          <a:ln cap="flat" cmpd="sng" w="9525">
            <a:solidFill>
              <a:schemeClr val="dk2"/>
            </a:solidFill>
            <a:prstDash val="solid"/>
            <a:round/>
            <a:headEnd len="med" w="med" type="none"/>
            <a:tailEnd len="med" w="med" type="none"/>
          </a:ln>
        </p:spPr>
      </p:cxnSp>
      <p:sp>
        <p:nvSpPr>
          <p:cNvPr id="290" name="Google Shape;290;g31990f2abb3_8_56"/>
          <p:cNvSpPr/>
          <p:nvPr/>
        </p:nvSpPr>
        <p:spPr>
          <a:xfrm>
            <a:off x="544450" y="2996875"/>
            <a:ext cx="11426700" cy="317100"/>
          </a:xfrm>
          <a:prstGeom prst="rect">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Verdana"/>
                <a:ea typeface="Verdana"/>
                <a:cs typeface="Verdana"/>
                <a:sym typeface="Verdana"/>
              </a:rPr>
              <a:t>Select Outcomes</a:t>
            </a:r>
            <a:endParaRPr>
              <a:latin typeface="Verdana"/>
              <a:ea typeface="Verdana"/>
              <a:cs typeface="Verdana"/>
              <a:sym typeface="Verdana"/>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CEC">
      <a:dk1>
        <a:srgbClr val="000000"/>
      </a:dk1>
      <a:lt1>
        <a:srgbClr val="FFFFFF"/>
      </a:lt1>
      <a:dk2>
        <a:srgbClr val="44546A"/>
      </a:dk2>
      <a:lt2>
        <a:srgbClr val="E7E6E6"/>
      </a:lt2>
      <a:accent1>
        <a:srgbClr val="FFD700"/>
      </a:accent1>
      <a:accent2>
        <a:srgbClr val="81C738"/>
      </a:accent2>
      <a:accent3>
        <a:srgbClr val="2FA3EB"/>
      </a:accent3>
      <a:accent4>
        <a:srgbClr val="7D4196"/>
      </a:accent4>
      <a:accent5>
        <a:srgbClr val="EB5089"/>
      </a:accent5>
      <a:accent6>
        <a:srgbClr val="4D4D4D"/>
      </a:accent6>
      <a:hlink>
        <a:srgbClr val="7D4196"/>
      </a:hlink>
      <a:folHlink>
        <a:srgbClr val="7D41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CEC">
      <a:dk1>
        <a:srgbClr val="000000"/>
      </a:dk1>
      <a:lt1>
        <a:srgbClr val="FFFFFF"/>
      </a:lt1>
      <a:dk2>
        <a:srgbClr val="44546A"/>
      </a:dk2>
      <a:lt2>
        <a:srgbClr val="E7E6E6"/>
      </a:lt2>
      <a:accent1>
        <a:srgbClr val="FFD700"/>
      </a:accent1>
      <a:accent2>
        <a:srgbClr val="81C738"/>
      </a:accent2>
      <a:accent3>
        <a:srgbClr val="2FA3EB"/>
      </a:accent3>
      <a:accent4>
        <a:srgbClr val="7D4196"/>
      </a:accent4>
      <a:accent5>
        <a:srgbClr val="EB5089"/>
      </a:accent5>
      <a:accent6>
        <a:srgbClr val="4D4D4D"/>
      </a:accent6>
      <a:hlink>
        <a:srgbClr val="7D4196"/>
      </a:hlink>
      <a:folHlink>
        <a:srgbClr val="7D41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CEC">
      <a:dk1>
        <a:srgbClr val="000000"/>
      </a:dk1>
      <a:lt1>
        <a:srgbClr val="FFFFFF"/>
      </a:lt1>
      <a:dk2>
        <a:srgbClr val="44546A"/>
      </a:dk2>
      <a:lt2>
        <a:srgbClr val="E7E6E6"/>
      </a:lt2>
      <a:accent1>
        <a:srgbClr val="FFD700"/>
      </a:accent1>
      <a:accent2>
        <a:srgbClr val="81C738"/>
      </a:accent2>
      <a:accent3>
        <a:srgbClr val="2FA3EB"/>
      </a:accent3>
      <a:accent4>
        <a:srgbClr val="7D4196"/>
      </a:accent4>
      <a:accent5>
        <a:srgbClr val="EB5089"/>
      </a:accent5>
      <a:accent6>
        <a:srgbClr val="4D4D4D"/>
      </a:accent6>
      <a:hlink>
        <a:srgbClr val="7D4196"/>
      </a:hlink>
      <a:folHlink>
        <a:srgbClr val="7D41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0x01010047CCC3D924FC5B4CA53DC44B4D1D5477</vt:lpwstr>
  </property>
  <property fmtid="{D5CDD505-2E9C-101B-9397-08002B2CF9AE}" pid="3" name="MediaServiceImageTags">
    <vt:lpwstr/>
  </property>
  <property fmtid="{D5CDD505-2E9C-101B-9397-08002B2CF9AE}" pid="4" name="MSIP_Label_1f8bd251-6db5-448a-bc8a-d926a88d2ffd_Enabled">
    <vt:lpwstr>true</vt:lpwstr>
  </property>
  <property fmtid="{D5CDD505-2E9C-101B-9397-08002B2CF9AE}" pid="5" name="MSIP_Label_1f8bd251-6db5-448a-bc8a-d926a88d2ffd_SetDate">
    <vt:lpwstr>2024-08-29T20:52:27Z</vt:lpwstr>
  </property>
  <property fmtid="{D5CDD505-2E9C-101B-9397-08002B2CF9AE}" pid="6" name="MSIP_Label_1f8bd251-6db5-448a-bc8a-d926a88d2ffd_Method">
    <vt:lpwstr>Standard</vt:lpwstr>
  </property>
  <property fmtid="{D5CDD505-2E9C-101B-9397-08002B2CF9AE}" pid="7" name="MSIP_Label_1f8bd251-6db5-448a-bc8a-d926a88d2ffd_Name">
    <vt:lpwstr>Non-Restricted-Main</vt:lpwstr>
  </property>
  <property fmtid="{D5CDD505-2E9C-101B-9397-08002B2CF9AE}" pid="8" name="MSIP_Label_1f8bd251-6db5-448a-bc8a-d926a88d2ffd_SiteId">
    <vt:lpwstr>73d61799-c284-4022-8d41-54cc4f1929ef</vt:lpwstr>
  </property>
  <property fmtid="{D5CDD505-2E9C-101B-9397-08002B2CF9AE}" pid="9" name="MSIP_Label_1f8bd251-6db5-448a-bc8a-d926a88d2ffd_ActionId">
    <vt:lpwstr>ff029aba-3311-4737-b078-2ce17e014a76</vt:lpwstr>
  </property>
  <property fmtid="{D5CDD505-2E9C-101B-9397-08002B2CF9AE}" pid="10" name="MSIP_Label_1f8bd251-6db5-448a-bc8a-d926a88d2ffd_ContentBits">
    <vt:lpwstr>0</vt:lpwstr>
  </property>
</Properties>
</file>