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6858000" cx="12192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g1+uG2xF/wsfx0jo9CwuM1HSg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B8D5A8-0754-41D1-8C05-821EF154D6DE}">
  <a:tblStyle styleId="{E7B8D5A8-0754-41D1-8C05-821EF154D6D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50" lIns="93150" spcFirstLastPara="1" rIns="93150" wrap="square" tIns="465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50" lIns="93150" spcFirstLastPara="1" rIns="93150" wrap="square" tIns="465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50" lIns="93150" spcFirstLastPara="1" rIns="93150" wrap="square" tIns="465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52" name="Google Shape;152;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636842324d_3_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05" name="Google Shape;205;g3636842324d_3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636842324d_3_21: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12" name="Google Shape;212;g3636842324d_3_2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636842324d_3_11: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19" name="Google Shape;219;g3636842324d_3_1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6380bdd15e_1_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26" name="Google Shape;226;g36380bdd15e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72d9d1616f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72d9d1616f_1_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36" name="Google Shape;236;g372d9d1616f_1_0: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72d9d1616f_1_5: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41" name="Google Shape;241;g372d9d1616f_1_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727f8bfa73_0_11:notes"/>
          <p:cNvSpPr txBox="1"/>
          <p:nvPr>
            <p:ph idx="1" type="body"/>
          </p:nvPr>
        </p:nvSpPr>
        <p:spPr>
          <a:xfrm>
            <a:off x="701040" y="4473893"/>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47" name="Google Shape;247;g3727f8bfa73_0_1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465c2a09bb_1_22:notes"/>
          <p:cNvSpPr txBox="1"/>
          <p:nvPr>
            <p:ph idx="1" type="body"/>
          </p:nvPr>
        </p:nvSpPr>
        <p:spPr>
          <a:xfrm>
            <a:off x="701040" y="4473892"/>
            <a:ext cx="5608320" cy="3660458"/>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52" name="Google Shape;252;g3465c2a09bb_1_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6367e325a1_1_7:notes"/>
          <p:cNvSpPr txBox="1"/>
          <p:nvPr>
            <p:ph idx="1" type="body"/>
          </p:nvPr>
        </p:nvSpPr>
        <p:spPr>
          <a:xfrm>
            <a:off x="701040" y="4473893"/>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60" name="Google Shape;260;g36367e325a1_1_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a151c0d01d_1_28:notes"/>
          <p:cNvSpPr txBox="1"/>
          <p:nvPr>
            <p:ph idx="1" type="body"/>
          </p:nvPr>
        </p:nvSpPr>
        <p:spPr>
          <a:xfrm>
            <a:off x="701040" y="4473892"/>
            <a:ext cx="5608320" cy="3660458"/>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65" name="Google Shape;265;g2a151c0d01d_1_2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465c2a09bb_1_0:notes"/>
          <p:cNvSpPr txBox="1"/>
          <p:nvPr>
            <p:ph idx="1" type="body"/>
          </p:nvPr>
        </p:nvSpPr>
        <p:spPr>
          <a:xfrm>
            <a:off x="701040" y="4473892"/>
            <a:ext cx="5608320" cy="3660458"/>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158" name="Google Shape;158;g3465c2a09bb_1_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6367e325a1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6367e325a1_1_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rPr lang="en-US"/>
              <a:t>Bron</a:t>
            </a:r>
            <a:endParaRPr/>
          </a:p>
        </p:txBody>
      </p:sp>
      <p:sp>
        <p:nvSpPr>
          <p:cNvPr id="273" name="Google Shape;273;g36367e325a1_1_0: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727f8bfa73_0_7:notes"/>
          <p:cNvSpPr txBox="1"/>
          <p:nvPr>
            <p:ph idx="1" type="body"/>
          </p:nvPr>
        </p:nvSpPr>
        <p:spPr>
          <a:xfrm>
            <a:off x="701040" y="4473893"/>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78" name="Google Shape;278;g3727f8bfa73_0_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8:notes"/>
          <p:cNvSpPr txBox="1"/>
          <p:nvPr>
            <p:ph idx="1" type="body"/>
          </p:nvPr>
        </p:nvSpPr>
        <p:spPr>
          <a:xfrm>
            <a:off x="701040" y="4473892"/>
            <a:ext cx="5608320" cy="3660458"/>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83" name="Google Shape;283;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6367e325a1_1_12: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293" name="Google Shape;293;g36367e325a1_1_1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72293e68a8_8_22:notes"/>
          <p:cNvSpPr txBox="1"/>
          <p:nvPr>
            <p:ph idx="1" type="body"/>
          </p:nvPr>
        </p:nvSpPr>
        <p:spPr>
          <a:xfrm>
            <a:off x="701040" y="4473893"/>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01" name="Google Shape;301;g372293e68a8_8_22: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72293e68a8_8_28:notes"/>
          <p:cNvSpPr txBox="1"/>
          <p:nvPr>
            <p:ph idx="1" type="body"/>
          </p:nvPr>
        </p:nvSpPr>
        <p:spPr>
          <a:xfrm>
            <a:off x="701040" y="4473893"/>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08" name="Google Shape;308;g372293e68a8_8_28: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72293e68a8_8_34:notes"/>
          <p:cNvSpPr txBox="1"/>
          <p:nvPr>
            <p:ph idx="1" type="body"/>
          </p:nvPr>
        </p:nvSpPr>
        <p:spPr>
          <a:xfrm>
            <a:off x="701040" y="4473893"/>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15" name="Google Shape;315;g372293e68a8_8_34: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72293e68a8_8_40:notes"/>
          <p:cNvSpPr txBox="1"/>
          <p:nvPr>
            <p:ph idx="1" type="body"/>
          </p:nvPr>
        </p:nvSpPr>
        <p:spPr>
          <a:xfrm>
            <a:off x="701040" y="4473893"/>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22" name="Google Shape;322;g372293e68a8_8_40: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72293e68a8_8_46:notes"/>
          <p:cNvSpPr txBox="1"/>
          <p:nvPr>
            <p:ph idx="1" type="body"/>
          </p:nvPr>
        </p:nvSpPr>
        <p:spPr>
          <a:xfrm>
            <a:off x="701040" y="4473893"/>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29" name="Google Shape;329;g372293e68a8_8_46: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63a5e96303_8_0:notes"/>
          <p:cNvSpPr txBox="1"/>
          <p:nvPr>
            <p:ph idx="1" type="body"/>
          </p:nvPr>
        </p:nvSpPr>
        <p:spPr>
          <a:xfrm>
            <a:off x="701040" y="4473893"/>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36" name="Google Shape;336;g363a5e96303_8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txBox="1"/>
          <p:nvPr>
            <p:ph idx="1" type="body"/>
          </p:nvPr>
        </p:nvSpPr>
        <p:spPr>
          <a:xfrm>
            <a:off x="701040" y="4473892"/>
            <a:ext cx="5608320" cy="3660458"/>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164" name="Google Shape;164;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727f8bfa73_0_1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727f8bfa73_0_15: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42" name="Google Shape;342;g3727f8bfa73_0_15: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72e0692901_3_1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72e0692901_3_1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63" name="Google Shape;363;g372e0692901_3_10: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727f8bfa73_0_4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727f8bfa73_0_45: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72" name="Google Shape;372;g3727f8bfa73_0_45: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727f8bfa73_0_3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727f8bfa73_0_35: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81" name="Google Shape;381;g3727f8bfa73_0_35: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63a5e96303_8_1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63a5e96303_8_1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90" name="Google Shape;390;g363a5e96303_8_10: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63a5e96303_8_1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63a5e96303_8_18: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99" name="Google Shape;399;g363a5e96303_8_18: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46b8493ce5_12_0: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07" name="Google Shape;407;g346b8493ce5_12_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44f69ce126_1_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44f69ce126_1_7: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413" name="Google Shape;413;g344f69ce126_1_7: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44f69ce126_1_2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44f69ce126_1_25: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317500" lvl="0" marL="457200" rtl="0" algn="l">
              <a:spcBef>
                <a:spcPts val="0"/>
              </a:spcBef>
              <a:spcAft>
                <a:spcPts val="0"/>
              </a:spcAft>
              <a:buSzPts val="1400"/>
              <a:buChar char="●"/>
            </a:pPr>
            <a:r>
              <a:rPr lang="en-US"/>
              <a:t>This funding </a:t>
            </a:r>
            <a:r>
              <a:rPr lang="en-US"/>
              <a:t>opportunity is in partnership with the Service Design Studio at the Mayor’s Office for Economic Opportunity</a:t>
            </a:r>
            <a:endParaRPr/>
          </a:p>
          <a:p>
            <a:pPr indent="-317500" lvl="0" marL="457200" rtl="0" algn="l">
              <a:spcBef>
                <a:spcPts val="0"/>
              </a:spcBef>
              <a:spcAft>
                <a:spcPts val="0"/>
              </a:spcAft>
              <a:buSzPts val="1400"/>
              <a:buChar char="●"/>
            </a:pPr>
            <a:r>
              <a:rPr lang="en-US"/>
              <a:t>The People’s Money determines what projects get funded, and DxC determines how the project gets funded</a:t>
            </a:r>
            <a:endParaRPr/>
          </a:p>
          <a:p>
            <a:pPr indent="-317500" lvl="0" marL="457200" rtl="0" algn="l">
              <a:spcBef>
                <a:spcPts val="0"/>
              </a:spcBef>
              <a:spcAft>
                <a:spcPts val="0"/>
              </a:spcAft>
              <a:buSzPts val="1400"/>
              <a:buChar char="●"/>
            </a:pPr>
            <a:r>
              <a:rPr lang="en-US"/>
              <a:t>The Studio partners with a CBO &amp; 6 community fellows which the CBO recruits and hires to create hyper-local solutions using community-centered service design</a:t>
            </a:r>
            <a:endParaRPr/>
          </a:p>
          <a:p>
            <a:pPr indent="-317500" lvl="1" marL="914400" rtl="0" algn="l">
              <a:spcBef>
                <a:spcPts val="0"/>
              </a:spcBef>
              <a:spcAft>
                <a:spcPts val="0"/>
              </a:spcAft>
              <a:buSzPts val="1400"/>
              <a:buChar char="○"/>
            </a:pPr>
            <a:r>
              <a:rPr lang="en-US"/>
              <a:t>Solutions that are grounded in the lived experience of affected people</a:t>
            </a:r>
            <a:endParaRPr/>
          </a:p>
          <a:p>
            <a:pPr indent="-317500" lvl="1" marL="914400" rtl="0" algn="l">
              <a:spcBef>
                <a:spcPts val="0"/>
              </a:spcBef>
              <a:spcAft>
                <a:spcPts val="0"/>
              </a:spcAft>
              <a:buSzPts val="1400"/>
              <a:buChar char="○"/>
            </a:pPr>
            <a:r>
              <a:rPr lang="en-US"/>
              <a:t>Recognizes community members as experts</a:t>
            </a:r>
            <a:endParaRPr/>
          </a:p>
          <a:p>
            <a:pPr indent="-317500" lvl="0" marL="457200" rtl="0" algn="l">
              <a:spcBef>
                <a:spcPts val="0"/>
              </a:spcBef>
              <a:spcAft>
                <a:spcPts val="0"/>
              </a:spcAft>
              <a:buSzPts val="1400"/>
              <a:buChar char="●"/>
            </a:pPr>
            <a:r>
              <a:rPr lang="en-US"/>
              <a:t>The program will happen over the course of 1 year and 10 months.</a:t>
            </a:r>
            <a:endParaRPr/>
          </a:p>
        </p:txBody>
      </p:sp>
      <p:sp>
        <p:nvSpPr>
          <p:cNvPr id="421" name="Google Shape;421;g344f69ce126_1_25: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44f69ce126_1_1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44f69ce126_1_19: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429" name="Google Shape;429;g344f69ce126_1_19: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a057c19e2e_0_27: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70" name="Google Shape;170;g2a057c19e2e_0_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44f69ce126_1_1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44f69ce126_1_13: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437" name="Google Shape;437;g344f69ce126_1_13: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6367231fb8_2_2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6367231fb8_2_21: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317500" lvl="0" marL="457200" rtl="0" algn="l">
              <a:spcBef>
                <a:spcPts val="0"/>
              </a:spcBef>
              <a:spcAft>
                <a:spcPts val="0"/>
              </a:spcAft>
              <a:buSzPts val="1400"/>
              <a:buChar char="●"/>
            </a:pPr>
            <a:r>
              <a:rPr lang="en-US"/>
              <a:t>Worked with Time of Day to design the new logo for the TRIE Neighborhood Initiative</a:t>
            </a:r>
            <a:endParaRPr/>
          </a:p>
          <a:p>
            <a:pPr indent="-317500" lvl="0" marL="457200" rtl="0" algn="l">
              <a:spcBef>
                <a:spcPts val="0"/>
              </a:spcBef>
              <a:spcAft>
                <a:spcPts val="0"/>
              </a:spcAft>
              <a:buSzPts val="1400"/>
              <a:buChar char="●"/>
            </a:pPr>
            <a:r>
              <a:rPr lang="en-US"/>
              <a:t>HJ lead internal design conversations and feedback rounds, and worked with Jorwell to coordinate with the </a:t>
            </a:r>
            <a:r>
              <a:rPr lang="en-US"/>
              <a:t>vendor</a:t>
            </a:r>
            <a:endParaRPr/>
          </a:p>
          <a:p>
            <a:pPr indent="-317500" lvl="0" marL="457200" rtl="0" algn="l">
              <a:spcBef>
                <a:spcPts val="0"/>
              </a:spcBef>
              <a:spcAft>
                <a:spcPts val="0"/>
              </a:spcAft>
              <a:buSzPts val="1400"/>
              <a:buChar char="●"/>
            </a:pPr>
            <a:r>
              <a:rPr lang="en-US"/>
              <a:t>TREE Imagery: Network-Building, Growing Roots, Thriving Together, etc.</a:t>
            </a:r>
            <a:endParaRPr/>
          </a:p>
        </p:txBody>
      </p:sp>
      <p:sp>
        <p:nvSpPr>
          <p:cNvPr id="446" name="Google Shape;446;g36367231fb8_2_21: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0: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52" name="Google Shape;452;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6367231fb8_4_24: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457" name="Google Shape;457;g36367231fb8_4_2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1: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63" name="Google Shape;463;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a057c19e2e_0_5: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68" name="Google Shape;468;g2a057c19e2e_0_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6367231fb8_4_5:notes"/>
          <p:cNvSpPr txBox="1"/>
          <p:nvPr>
            <p:ph idx="1" type="body"/>
          </p:nvPr>
        </p:nvSpPr>
        <p:spPr>
          <a:xfrm>
            <a:off x="701040" y="4473893"/>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75" name="Google Shape;175;g36367231fb8_4_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6367231fb8_4_14: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180" name="Google Shape;180;g36367231fb8_4_1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367231fb8_4_9: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186" name="Google Shape;186;g36367231fb8_4_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63c3677639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63c3677639_1_0:notes"/>
          <p:cNvSpPr txBox="1"/>
          <p:nvPr>
            <p:ph idx="1" type="body"/>
          </p:nvPr>
        </p:nvSpPr>
        <p:spPr>
          <a:xfrm>
            <a:off x="701040" y="4473892"/>
            <a:ext cx="5608200" cy="36606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193" name="Google Shape;193;g363c3677639_1_0:notes"/>
          <p:cNvSpPr txBox="1"/>
          <p:nvPr>
            <p:ph idx="12" type="sldNum"/>
          </p:nvPr>
        </p:nvSpPr>
        <p:spPr>
          <a:xfrm>
            <a:off x="3970938" y="8829967"/>
            <a:ext cx="3037800" cy="4665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4: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99" name="Google Shape;199;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8.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1"/>
        </a:solidFill>
      </p:bgPr>
    </p:bg>
    <p:spTree>
      <p:nvGrpSpPr>
        <p:cNvPr id="12" name="Shape 12"/>
        <p:cNvGrpSpPr/>
        <p:nvPr/>
      </p:nvGrpSpPr>
      <p:grpSpPr>
        <a:xfrm>
          <a:off x="0" y="0"/>
          <a:ext cx="0" cy="0"/>
          <a:chOff x="0" y="0"/>
          <a:chExt cx="0" cy="0"/>
        </a:xfrm>
      </p:grpSpPr>
      <p:sp>
        <p:nvSpPr>
          <p:cNvPr id="13" name="Google Shape;13;p13"/>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13"/>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13"/>
          <p:cNvPicPr preferRelativeResize="0"/>
          <p:nvPr/>
        </p:nvPicPr>
        <p:blipFill rotWithShape="1">
          <a:blip r:embed="rId2">
            <a:alphaModFix/>
          </a:blip>
          <a:srcRect b="0" l="0" r="0" t="0"/>
          <a:stretch/>
        </p:blipFill>
        <p:spPr>
          <a:xfrm>
            <a:off x="8103478" y="4365130"/>
            <a:ext cx="2725318" cy="879535"/>
          </a:xfrm>
          <a:prstGeom prst="rect">
            <a:avLst/>
          </a:prstGeom>
          <a:noFill/>
          <a:ln>
            <a:noFill/>
          </a:ln>
        </p:spPr>
      </p:pic>
      <p:sp>
        <p:nvSpPr>
          <p:cNvPr id="16" name="Google Shape;16;p13"/>
          <p:cNvSpPr txBox="1"/>
          <p:nvPr/>
        </p:nvSpPr>
        <p:spPr>
          <a:xfrm>
            <a:off x="8106045" y="6173058"/>
            <a:ext cx="3184500" cy="372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7" name="Google Shape;17;p13"/>
          <p:cNvSpPr/>
          <p:nvPr>
            <p:ph idx="2" type="pic"/>
          </p:nvPr>
        </p:nvSpPr>
        <p:spPr>
          <a:xfrm>
            <a:off x="483326" y="390974"/>
            <a:ext cx="6936300" cy="6076200"/>
          </a:xfrm>
          <a:prstGeom prst="roundRect">
            <a:avLst>
              <a:gd fmla="val 16667" name="adj"/>
            </a:avLst>
          </a:prstGeom>
          <a:noFill/>
          <a:ln>
            <a:noFill/>
          </a:ln>
        </p:spPr>
      </p:sp>
      <p:grpSp>
        <p:nvGrpSpPr>
          <p:cNvPr id="18" name="Google Shape;18;p13"/>
          <p:cNvGrpSpPr/>
          <p:nvPr/>
        </p:nvGrpSpPr>
        <p:grpSpPr>
          <a:xfrm>
            <a:off x="8092139" y="5220150"/>
            <a:ext cx="2932712" cy="879550"/>
            <a:chOff x="8092139" y="5220150"/>
            <a:chExt cx="2932712" cy="879550"/>
          </a:xfrm>
        </p:grpSpPr>
        <p:pic>
          <p:nvPicPr>
            <p:cNvPr id="19" name="Google Shape;19;p13"/>
            <p:cNvPicPr preferRelativeResize="0"/>
            <p:nvPr/>
          </p:nvPicPr>
          <p:blipFill rotWithShape="1">
            <a:blip r:embed="rId3">
              <a:alphaModFix/>
            </a:blip>
            <a:srcRect b="-1645" l="74466" r="0" t="0"/>
            <a:stretch/>
          </p:blipFill>
          <p:spPr>
            <a:xfrm>
              <a:off x="10276226" y="5220150"/>
              <a:ext cx="748625" cy="879550"/>
            </a:xfrm>
            <a:prstGeom prst="rect">
              <a:avLst/>
            </a:prstGeom>
            <a:noFill/>
            <a:ln>
              <a:noFill/>
            </a:ln>
          </p:spPr>
        </p:pic>
        <p:pic>
          <p:nvPicPr>
            <p:cNvPr id="20" name="Google Shape;20;p13"/>
            <p:cNvPicPr preferRelativeResize="0"/>
            <p:nvPr/>
          </p:nvPicPr>
          <p:blipFill rotWithShape="1">
            <a:blip r:embed="rId3">
              <a:alphaModFix/>
            </a:blip>
            <a:srcRect b="0" l="0" r="50067" t="0"/>
            <a:stretch/>
          </p:blipFill>
          <p:spPr>
            <a:xfrm>
              <a:off x="8092139" y="5220150"/>
              <a:ext cx="1463975" cy="865349"/>
            </a:xfrm>
            <a:prstGeom prst="rect">
              <a:avLst/>
            </a:prstGeom>
            <a:noFill/>
            <a:ln>
              <a:noFill/>
            </a:ln>
          </p:spPr>
        </p:pic>
        <p:grpSp>
          <p:nvGrpSpPr>
            <p:cNvPr id="21" name="Google Shape;21;p13"/>
            <p:cNvGrpSpPr/>
            <p:nvPr/>
          </p:nvGrpSpPr>
          <p:grpSpPr>
            <a:xfrm>
              <a:off x="9615708" y="5427878"/>
              <a:ext cx="611697" cy="596114"/>
              <a:chOff x="9620275" y="5399225"/>
              <a:chExt cx="635464" cy="619275"/>
            </a:xfrm>
          </p:grpSpPr>
          <p:sp>
            <p:nvSpPr>
              <p:cNvPr id="22" name="Google Shape;22;p13"/>
              <p:cNvSpPr/>
              <p:nvPr/>
            </p:nvSpPr>
            <p:spPr>
              <a:xfrm>
                <a:off x="9647575" y="5399225"/>
                <a:ext cx="590400" cy="597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pic>
            <p:nvPicPr>
              <p:cNvPr id="23" name="Google Shape;23;p13"/>
              <p:cNvPicPr preferRelativeResize="0"/>
              <p:nvPr/>
            </p:nvPicPr>
            <p:blipFill rotWithShape="1">
              <a:blip r:embed="rId4">
                <a:alphaModFix/>
              </a:blip>
              <a:srcRect b="0" l="47276" r="30288" t="0"/>
              <a:stretch/>
            </p:blipFill>
            <p:spPr>
              <a:xfrm>
                <a:off x="9620275" y="5408600"/>
                <a:ext cx="635464" cy="609900"/>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64" name="Shape 64"/>
        <p:cNvGrpSpPr/>
        <p:nvPr/>
      </p:nvGrpSpPr>
      <p:grpSpPr>
        <a:xfrm>
          <a:off x="0" y="0"/>
          <a:ext cx="0" cy="0"/>
          <a:chOff x="0" y="0"/>
          <a:chExt cx="0" cy="0"/>
        </a:xfrm>
      </p:grpSpPr>
      <p:sp>
        <p:nvSpPr>
          <p:cNvPr id="65" name="Google Shape;65;p21"/>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21"/>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7" name="Google Shape;67;p21"/>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68" name="Google Shape;68;p2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1"/>
          <p:cNvSpPr/>
          <p:nvPr>
            <p:ph idx="2" type="pic"/>
          </p:nvPr>
        </p:nvSpPr>
        <p:spPr>
          <a:xfrm>
            <a:off x="952500" y="731838"/>
            <a:ext cx="4488000" cy="4811700"/>
          </a:xfrm>
          <a:prstGeom prst="roundRect">
            <a:avLst>
              <a:gd fmla="val 16667" name="adj"/>
            </a:avLst>
          </a:prstGeom>
          <a:noFill/>
          <a:ln>
            <a:noFill/>
          </a:ln>
        </p:spPr>
      </p:sp>
      <p:sp>
        <p:nvSpPr>
          <p:cNvPr id="70" name="Google Shape;70;p2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71" name="Shape 71"/>
        <p:cNvGrpSpPr/>
        <p:nvPr/>
      </p:nvGrpSpPr>
      <p:grpSpPr>
        <a:xfrm>
          <a:off x="0" y="0"/>
          <a:ext cx="0" cy="0"/>
          <a:chOff x="0" y="0"/>
          <a:chExt cx="0" cy="0"/>
        </a:xfrm>
      </p:grpSpPr>
      <p:sp>
        <p:nvSpPr>
          <p:cNvPr id="72" name="Google Shape;72;g2a0bffe40c6_10_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73" name="Shape 73"/>
        <p:cNvGrpSpPr/>
        <p:nvPr/>
      </p:nvGrpSpPr>
      <p:grpSpPr>
        <a:xfrm>
          <a:off x="0" y="0"/>
          <a:ext cx="0" cy="0"/>
          <a:chOff x="0" y="0"/>
          <a:chExt cx="0" cy="0"/>
        </a:xfrm>
      </p:grpSpPr>
      <p:sp>
        <p:nvSpPr>
          <p:cNvPr id="74" name="Google Shape;74;p25"/>
          <p:cNvSpPr/>
          <p:nvPr/>
        </p:nvSpPr>
        <p:spPr>
          <a:xfrm>
            <a:off x="1" y="0"/>
            <a:ext cx="247135"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Calibri"/>
              <a:ea typeface="Calibri"/>
              <a:cs typeface="Calibri"/>
              <a:sym typeface="Calibri"/>
            </a:endParaRPr>
          </a:p>
        </p:txBody>
      </p:sp>
      <p:sp>
        <p:nvSpPr>
          <p:cNvPr id="75" name="Google Shape;75;p25"/>
          <p:cNvSpPr/>
          <p:nvPr/>
        </p:nvSpPr>
        <p:spPr>
          <a:xfrm>
            <a:off x="1123429" y="767066"/>
            <a:ext cx="959708" cy="7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Calibri"/>
              <a:ea typeface="Calibri"/>
              <a:cs typeface="Calibri"/>
              <a:sym typeface="Calibri"/>
            </a:endParaRPr>
          </a:p>
        </p:txBody>
      </p:sp>
      <p:sp>
        <p:nvSpPr>
          <p:cNvPr id="76" name="Google Shape;76;p25"/>
          <p:cNvSpPr txBox="1"/>
          <p:nvPr>
            <p:ph idx="1" type="body"/>
          </p:nvPr>
        </p:nvSpPr>
        <p:spPr>
          <a:xfrm>
            <a:off x="1006468" y="2026243"/>
            <a:ext cx="5370784" cy="3609007"/>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1067"/>
              </a:spcBef>
              <a:spcAft>
                <a:spcPts val="0"/>
              </a:spcAft>
              <a:buClr>
                <a:schemeClr val="dk1"/>
              </a:buClr>
              <a:buSzPts val="1700"/>
              <a:buNone/>
              <a:defRPr sz="2267"/>
            </a:lvl1pPr>
            <a:lvl2pPr indent="-317500" lvl="1" marL="914400" algn="l">
              <a:lnSpc>
                <a:spcPct val="150000"/>
              </a:lnSpc>
              <a:spcBef>
                <a:spcPts val="533"/>
              </a:spcBef>
              <a:spcAft>
                <a:spcPts val="0"/>
              </a:spcAft>
              <a:buClr>
                <a:schemeClr val="dk1"/>
              </a:buClr>
              <a:buSzPts val="1400"/>
              <a:buChar char="•"/>
              <a:defRPr/>
            </a:lvl2pPr>
            <a:lvl3pPr indent="-317500" lvl="2" marL="1371600" algn="l">
              <a:lnSpc>
                <a:spcPct val="15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77" name="Google Shape;77;p25"/>
          <p:cNvSpPr/>
          <p:nvPr>
            <p:ph idx="2" type="pic"/>
          </p:nvPr>
        </p:nvSpPr>
        <p:spPr>
          <a:xfrm>
            <a:off x="6882791" y="731839"/>
            <a:ext cx="4487863" cy="4811712"/>
          </a:xfrm>
          <a:prstGeom prst="roundRect">
            <a:avLst>
              <a:gd fmla="val 16667" name="adj"/>
            </a:avLst>
          </a:prstGeom>
          <a:noFill/>
          <a:ln>
            <a:noFill/>
          </a:ln>
        </p:spPr>
      </p:sp>
      <p:sp>
        <p:nvSpPr>
          <p:cNvPr id="78" name="Google Shape;78;p25"/>
          <p:cNvSpPr txBox="1"/>
          <p:nvPr>
            <p:ph idx="3" type="body"/>
          </p:nvPr>
        </p:nvSpPr>
        <p:spPr>
          <a:xfrm>
            <a:off x="972335" y="998006"/>
            <a:ext cx="5370784" cy="731404"/>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1067"/>
              </a:spcBef>
              <a:spcAft>
                <a:spcPts val="0"/>
              </a:spcAft>
              <a:buClr>
                <a:schemeClr val="dk1"/>
              </a:buClr>
              <a:buSzPts val="2600"/>
              <a:buNone/>
              <a:defRPr b="1" sz="3466"/>
            </a:lvl1pPr>
            <a:lvl2pPr indent="-393700" lvl="1" marL="914400" algn="l">
              <a:lnSpc>
                <a:spcPct val="150000"/>
              </a:lnSpc>
              <a:spcBef>
                <a:spcPts val="533"/>
              </a:spcBef>
              <a:spcAft>
                <a:spcPts val="0"/>
              </a:spcAft>
              <a:buClr>
                <a:schemeClr val="dk1"/>
              </a:buClr>
              <a:buSzPts val="2600"/>
              <a:buChar char="•"/>
              <a:defRPr sz="3466"/>
            </a:lvl2pPr>
            <a:lvl3pPr indent="-393700" lvl="2" marL="1371600" algn="l">
              <a:lnSpc>
                <a:spcPct val="150000"/>
              </a:lnSpc>
              <a:spcBef>
                <a:spcPts val="533"/>
              </a:spcBef>
              <a:spcAft>
                <a:spcPts val="0"/>
              </a:spcAft>
              <a:buClr>
                <a:schemeClr val="dk1"/>
              </a:buClr>
              <a:buSzPts val="2600"/>
              <a:buChar char="•"/>
              <a:defRPr sz="3466"/>
            </a:lvl3pPr>
            <a:lvl4pPr indent="-393700" lvl="3" marL="1828800" algn="l">
              <a:lnSpc>
                <a:spcPct val="90000"/>
              </a:lnSpc>
              <a:spcBef>
                <a:spcPts val="533"/>
              </a:spcBef>
              <a:spcAft>
                <a:spcPts val="0"/>
              </a:spcAft>
              <a:buClr>
                <a:schemeClr val="dk1"/>
              </a:buClr>
              <a:buSzPts val="2600"/>
              <a:buChar char="•"/>
              <a:defRPr sz="3466"/>
            </a:lvl4pPr>
            <a:lvl5pPr indent="-393700" lvl="4" marL="2286000" algn="l">
              <a:lnSpc>
                <a:spcPct val="90000"/>
              </a:lnSpc>
              <a:spcBef>
                <a:spcPts val="533"/>
              </a:spcBef>
              <a:spcAft>
                <a:spcPts val="0"/>
              </a:spcAft>
              <a:buClr>
                <a:schemeClr val="dk1"/>
              </a:buClr>
              <a:buSzPts val="2600"/>
              <a:buChar char="•"/>
              <a:defRPr sz="3466"/>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pic>
        <p:nvPicPr>
          <p:cNvPr id="79" name="Google Shape;79;p25"/>
          <p:cNvPicPr preferRelativeResize="0"/>
          <p:nvPr/>
        </p:nvPicPr>
        <p:blipFill rotWithShape="1">
          <a:blip r:embed="rId2">
            <a:alphaModFix/>
          </a:blip>
          <a:srcRect b="0" l="0" r="0" t="0"/>
          <a:stretch/>
        </p:blipFill>
        <p:spPr>
          <a:xfrm>
            <a:off x="10679723" y="6137395"/>
            <a:ext cx="882051" cy="3795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2">
    <p:spTree>
      <p:nvGrpSpPr>
        <p:cNvPr id="80" name="Shape 80"/>
        <p:cNvGrpSpPr/>
        <p:nvPr/>
      </p:nvGrpSpPr>
      <p:grpSpPr>
        <a:xfrm>
          <a:off x="0" y="0"/>
          <a:ext cx="0" cy="0"/>
          <a:chOff x="0" y="0"/>
          <a:chExt cx="0" cy="0"/>
        </a:xfrm>
      </p:grpSpPr>
      <p:pic>
        <p:nvPicPr>
          <p:cNvPr id="81" name="Google Shape;81;g2a0bffe40c6_18_1567"/>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82" name="Google Shape;82;g2a0bffe40c6_18_1567"/>
          <p:cNvSpPr/>
          <p:nvPr/>
        </p:nvSpPr>
        <p:spPr>
          <a:xfrm>
            <a:off x="1951192" y="787513"/>
            <a:ext cx="959708" cy="70026"/>
          </a:xfrm>
          <a:prstGeom prst="rect">
            <a:avLst/>
          </a:prstGeom>
          <a:solidFill>
            <a:srgbClr val="FF6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 name="Google Shape;83;g2a0bffe40c6_18_1567"/>
          <p:cNvSpPr/>
          <p:nvPr/>
        </p:nvSpPr>
        <p:spPr>
          <a:xfrm>
            <a:off x="0" y="0"/>
            <a:ext cx="247134" cy="6858000"/>
          </a:xfrm>
          <a:prstGeom prst="rect">
            <a:avLst/>
          </a:prstGeom>
          <a:solidFill>
            <a:srgbClr val="FF6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 name="Google Shape;84;g2a0bffe40c6_18_1567"/>
          <p:cNvSpPr txBox="1"/>
          <p:nvPr>
            <p:ph idx="1" type="body"/>
          </p:nvPr>
        </p:nvSpPr>
        <p:spPr>
          <a:xfrm>
            <a:off x="1814513" y="2245970"/>
            <a:ext cx="8020603" cy="3330575"/>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SzPts val="1800"/>
              <a:buNone/>
              <a:defRPr sz="2400">
                <a:latin typeface="Verdana"/>
                <a:ea typeface="Verdana"/>
                <a:cs typeface="Verdana"/>
                <a:sym typeface="Verdana"/>
              </a:defRPr>
            </a:lvl1pPr>
            <a:lvl2pPr indent="-342900" lvl="1" marL="914400" algn="l">
              <a:lnSpc>
                <a:spcPct val="150000"/>
              </a:lnSpc>
              <a:spcBef>
                <a:spcPts val="500"/>
              </a:spcBef>
              <a:spcAft>
                <a:spcPts val="0"/>
              </a:spcAft>
              <a:buSzPts val="1800"/>
              <a:buChar char="•"/>
              <a:defRPr/>
            </a:lvl2pPr>
            <a:lvl3pPr indent="-330200" lvl="2" marL="1371600" algn="l">
              <a:lnSpc>
                <a:spcPct val="150000"/>
              </a:lnSpc>
              <a:spcBef>
                <a:spcPts val="500"/>
              </a:spcBef>
              <a:spcAft>
                <a:spcPts val="0"/>
              </a:spcAft>
              <a:buSzPts val="16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85" name="Google Shape;85;g2a0bffe40c6_18_1567"/>
          <p:cNvSpPr txBox="1"/>
          <p:nvPr>
            <p:ph idx="2" type="body"/>
          </p:nvPr>
        </p:nvSpPr>
        <p:spPr>
          <a:xfrm>
            <a:off x="1804574" y="923651"/>
            <a:ext cx="8020050" cy="1093788"/>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SzPts val="1800"/>
              <a:buNone/>
              <a:defRPr b="1" sz="3400">
                <a:latin typeface="Verdana"/>
                <a:ea typeface="Verdana"/>
                <a:cs typeface="Verdana"/>
                <a:sym typeface="Verdana"/>
              </a:defRPr>
            </a:lvl1pPr>
            <a:lvl2pPr indent="-342900" lvl="1" marL="914400" algn="l">
              <a:lnSpc>
                <a:spcPct val="150000"/>
              </a:lnSpc>
              <a:spcBef>
                <a:spcPts val="500"/>
              </a:spcBef>
              <a:spcAft>
                <a:spcPts val="0"/>
              </a:spcAft>
              <a:buSzPts val="1800"/>
              <a:buChar char="•"/>
              <a:defRPr sz="3400"/>
            </a:lvl2pPr>
            <a:lvl3pPr indent="-330200" lvl="2" marL="1371600" algn="l">
              <a:lnSpc>
                <a:spcPct val="150000"/>
              </a:lnSpc>
              <a:spcBef>
                <a:spcPts val="500"/>
              </a:spcBef>
              <a:spcAft>
                <a:spcPts val="0"/>
              </a:spcAft>
              <a:buSzPts val="1600"/>
              <a:buChar char="•"/>
              <a:defRPr sz="3400"/>
            </a:lvl3pPr>
            <a:lvl4pPr indent="-317500" lvl="3" marL="1828800" algn="l">
              <a:lnSpc>
                <a:spcPct val="90000"/>
              </a:lnSpc>
              <a:spcBef>
                <a:spcPts val="500"/>
              </a:spcBef>
              <a:spcAft>
                <a:spcPts val="0"/>
              </a:spcAft>
              <a:buSzPts val="1400"/>
              <a:buChar char="•"/>
              <a:defRPr sz="3400"/>
            </a:lvl4pPr>
            <a:lvl5pPr indent="-317500" lvl="4" marL="2286000" algn="l">
              <a:lnSpc>
                <a:spcPct val="90000"/>
              </a:lnSpc>
              <a:spcBef>
                <a:spcPts val="500"/>
              </a:spcBef>
              <a:spcAft>
                <a:spcPts val="0"/>
              </a:spcAft>
              <a:buSzPts val="1400"/>
              <a:buChar char="•"/>
              <a:defRPr sz="3400"/>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89" name="Shape 89"/>
        <p:cNvGrpSpPr/>
        <p:nvPr/>
      </p:nvGrpSpPr>
      <p:grpSpPr>
        <a:xfrm>
          <a:off x="0" y="0"/>
          <a:ext cx="0" cy="0"/>
          <a:chOff x="0" y="0"/>
          <a:chExt cx="0" cy="0"/>
        </a:xfrm>
      </p:grpSpPr>
      <p:pic>
        <p:nvPicPr>
          <p:cNvPr id="90" name="Google Shape;90;g2a0bffe40c6_18_733"/>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91" name="Google Shape;91;g2a0bffe40c6_18_733"/>
          <p:cNvSpPr/>
          <p:nvPr/>
        </p:nvSpPr>
        <p:spPr>
          <a:xfrm>
            <a:off x="1951192" y="787513"/>
            <a:ext cx="959708" cy="70026"/>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2" name="Google Shape;92;g2a0bffe40c6_18_733"/>
          <p:cNvSpPr/>
          <p:nvPr/>
        </p:nvSpPr>
        <p:spPr>
          <a:xfrm>
            <a:off x="0" y="0"/>
            <a:ext cx="247134"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3" name="Google Shape;93;g2a0bffe40c6_18_733"/>
          <p:cNvSpPr txBox="1"/>
          <p:nvPr>
            <p:ph idx="1" type="body"/>
          </p:nvPr>
        </p:nvSpPr>
        <p:spPr>
          <a:xfrm>
            <a:off x="1814513" y="2245970"/>
            <a:ext cx="8020603" cy="3330575"/>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g2a0bffe40c6_18_733"/>
          <p:cNvSpPr txBox="1"/>
          <p:nvPr>
            <p:ph idx="2" type="body"/>
          </p:nvPr>
        </p:nvSpPr>
        <p:spPr>
          <a:xfrm>
            <a:off x="1804574" y="923651"/>
            <a:ext cx="8020050" cy="1093788"/>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95" name="Shape 95"/>
        <p:cNvGrpSpPr/>
        <p:nvPr/>
      </p:nvGrpSpPr>
      <p:grpSpPr>
        <a:xfrm>
          <a:off x="0" y="0"/>
          <a:ext cx="0" cy="0"/>
          <a:chOff x="0" y="0"/>
          <a:chExt cx="0" cy="0"/>
        </a:xfrm>
      </p:grpSpPr>
      <p:sp>
        <p:nvSpPr>
          <p:cNvPr id="96" name="Google Shape;96;g2a0bffe40c6_45_561"/>
          <p:cNvSpPr/>
          <p:nvPr/>
        </p:nvSpPr>
        <p:spPr>
          <a:xfrm>
            <a:off x="0" y="0"/>
            <a:ext cx="475488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7" name="Google Shape;97;g2a0bffe40c6_45_561"/>
          <p:cNvSpPr txBox="1"/>
          <p:nvPr>
            <p:ph type="ctrTitle"/>
          </p:nvPr>
        </p:nvSpPr>
        <p:spPr>
          <a:xfrm>
            <a:off x="652677" y="1386330"/>
            <a:ext cx="3514374" cy="378655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8" name="Google Shape;98;g2a0bffe40c6_45_561"/>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99" name="Google Shape;99;g2a0bffe40c6_45_561"/>
          <p:cNvSpPr/>
          <p:nvPr/>
        </p:nvSpPr>
        <p:spPr>
          <a:xfrm>
            <a:off x="5355772" y="1188720"/>
            <a:ext cx="979714" cy="97971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chemeClr val="dk1"/>
                </a:solidFill>
                <a:latin typeface="Verdana"/>
                <a:ea typeface="Verdana"/>
                <a:cs typeface="Verdana"/>
                <a:sym typeface="Verdana"/>
              </a:rPr>
              <a:t>1</a:t>
            </a:r>
            <a:endParaRPr/>
          </a:p>
        </p:txBody>
      </p:sp>
      <p:sp>
        <p:nvSpPr>
          <p:cNvPr id="100" name="Google Shape;100;g2a0bffe40c6_45_561"/>
          <p:cNvSpPr/>
          <p:nvPr/>
        </p:nvSpPr>
        <p:spPr>
          <a:xfrm>
            <a:off x="5403670" y="2939143"/>
            <a:ext cx="979714" cy="97971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chemeClr val="dk1"/>
                </a:solidFill>
                <a:latin typeface="Verdana"/>
                <a:ea typeface="Verdana"/>
                <a:cs typeface="Verdana"/>
                <a:sym typeface="Verdana"/>
              </a:rPr>
              <a:t>2</a:t>
            </a:r>
            <a:endParaRPr/>
          </a:p>
        </p:txBody>
      </p:sp>
      <p:sp>
        <p:nvSpPr>
          <p:cNvPr id="101" name="Google Shape;101;g2a0bffe40c6_45_561"/>
          <p:cNvSpPr/>
          <p:nvPr/>
        </p:nvSpPr>
        <p:spPr>
          <a:xfrm>
            <a:off x="5403670" y="4689566"/>
            <a:ext cx="979714" cy="97971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chemeClr val="dk1"/>
                </a:solidFill>
                <a:latin typeface="Verdana"/>
                <a:ea typeface="Verdana"/>
                <a:cs typeface="Verdana"/>
                <a:sym typeface="Verdana"/>
              </a:rPr>
              <a:t>3</a:t>
            </a:r>
            <a:endParaRPr/>
          </a:p>
        </p:txBody>
      </p:sp>
      <p:sp>
        <p:nvSpPr>
          <p:cNvPr id="102" name="Google Shape;102;g2a0bffe40c6_45_561"/>
          <p:cNvSpPr txBox="1"/>
          <p:nvPr>
            <p:ph idx="1" type="body"/>
          </p:nvPr>
        </p:nvSpPr>
        <p:spPr>
          <a:xfrm>
            <a:off x="6643688" y="1188719"/>
            <a:ext cx="4233419" cy="97971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g2a0bffe40c6_45_561"/>
          <p:cNvSpPr txBox="1"/>
          <p:nvPr>
            <p:ph idx="2" type="body"/>
          </p:nvPr>
        </p:nvSpPr>
        <p:spPr>
          <a:xfrm>
            <a:off x="6634202" y="2914738"/>
            <a:ext cx="4233419" cy="97971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g2a0bffe40c6_45_561"/>
          <p:cNvSpPr txBox="1"/>
          <p:nvPr>
            <p:ph idx="3" type="body"/>
          </p:nvPr>
        </p:nvSpPr>
        <p:spPr>
          <a:xfrm>
            <a:off x="6612935" y="4651390"/>
            <a:ext cx="4233419" cy="97971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05" name="Shape 105"/>
        <p:cNvGrpSpPr/>
        <p:nvPr/>
      </p:nvGrpSpPr>
      <p:grpSpPr>
        <a:xfrm>
          <a:off x="0" y="0"/>
          <a:ext cx="0" cy="0"/>
          <a:chOff x="0" y="0"/>
          <a:chExt cx="0" cy="0"/>
        </a:xfrm>
      </p:grpSpPr>
      <p:pic>
        <p:nvPicPr>
          <p:cNvPr id="106" name="Google Shape;106;g2a0bffe40c6_45_575"/>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107" name="Google Shape;107;g2a0bffe40c6_45_575"/>
          <p:cNvSpPr/>
          <p:nvPr/>
        </p:nvSpPr>
        <p:spPr>
          <a:xfrm>
            <a:off x="0" y="0"/>
            <a:ext cx="247134"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 name="Google Shape;108;g2a0bffe40c6_45_575"/>
          <p:cNvSpPr/>
          <p:nvPr/>
        </p:nvSpPr>
        <p:spPr>
          <a:xfrm>
            <a:off x="6234906" y="767065"/>
            <a:ext cx="959708" cy="70026"/>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 name="Google Shape;109;g2a0bffe40c6_45_575"/>
          <p:cNvSpPr txBox="1"/>
          <p:nvPr>
            <p:ph idx="1" type="body"/>
          </p:nvPr>
        </p:nvSpPr>
        <p:spPr>
          <a:xfrm>
            <a:off x="6138531" y="2026243"/>
            <a:ext cx="5370784" cy="3609007"/>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g2a0bffe40c6_45_575"/>
          <p:cNvSpPr/>
          <p:nvPr>
            <p:ph idx="2" type="pic"/>
          </p:nvPr>
        </p:nvSpPr>
        <p:spPr>
          <a:xfrm>
            <a:off x="952500" y="731838"/>
            <a:ext cx="4487863" cy="4811712"/>
          </a:xfrm>
          <a:prstGeom prst="roundRect">
            <a:avLst>
              <a:gd fmla="val 16667" name="adj"/>
            </a:avLst>
          </a:prstGeom>
          <a:noFill/>
          <a:ln>
            <a:noFill/>
          </a:ln>
        </p:spPr>
      </p:sp>
      <p:sp>
        <p:nvSpPr>
          <p:cNvPr id="111" name="Google Shape;111;g2a0bffe40c6_45_575"/>
          <p:cNvSpPr txBox="1"/>
          <p:nvPr>
            <p:ph idx="3" type="body"/>
          </p:nvPr>
        </p:nvSpPr>
        <p:spPr>
          <a:xfrm>
            <a:off x="6105939" y="998005"/>
            <a:ext cx="5370784" cy="73140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12" name="Shape 112"/>
        <p:cNvGrpSpPr/>
        <p:nvPr/>
      </p:nvGrpSpPr>
      <p:grpSpPr>
        <a:xfrm>
          <a:off x="0" y="0"/>
          <a:ext cx="0" cy="0"/>
          <a:chOff x="0" y="0"/>
          <a:chExt cx="0" cy="0"/>
        </a:xfrm>
      </p:grpSpPr>
      <p:sp>
        <p:nvSpPr>
          <p:cNvPr id="113" name="Google Shape;113;g2a0bffe40c6_45_568"/>
          <p:cNvSpPr/>
          <p:nvPr/>
        </p:nvSpPr>
        <p:spPr>
          <a:xfrm>
            <a:off x="0" y="0"/>
            <a:ext cx="247134"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 name="Google Shape;114;g2a0bffe40c6_45_568"/>
          <p:cNvSpPr/>
          <p:nvPr/>
        </p:nvSpPr>
        <p:spPr>
          <a:xfrm>
            <a:off x="6234906" y="767065"/>
            <a:ext cx="959708" cy="70026"/>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15" name="Google Shape;115;g2a0bffe40c6_45_568"/>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116" name="Google Shape;116;g2a0bffe40c6_45_568"/>
          <p:cNvSpPr txBox="1"/>
          <p:nvPr>
            <p:ph idx="1" type="body"/>
          </p:nvPr>
        </p:nvSpPr>
        <p:spPr>
          <a:xfrm>
            <a:off x="6138531" y="2026243"/>
            <a:ext cx="5370784" cy="3609007"/>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g2a0bffe40c6_45_568"/>
          <p:cNvSpPr/>
          <p:nvPr>
            <p:ph idx="2" type="pic"/>
          </p:nvPr>
        </p:nvSpPr>
        <p:spPr>
          <a:xfrm>
            <a:off x="952500" y="731838"/>
            <a:ext cx="4487863" cy="4811712"/>
          </a:xfrm>
          <a:prstGeom prst="roundRect">
            <a:avLst>
              <a:gd fmla="val 16667" name="adj"/>
            </a:avLst>
          </a:prstGeom>
          <a:noFill/>
          <a:ln>
            <a:noFill/>
          </a:ln>
        </p:spPr>
      </p:sp>
      <p:sp>
        <p:nvSpPr>
          <p:cNvPr id="118" name="Google Shape;118;g2a0bffe40c6_45_568"/>
          <p:cNvSpPr txBox="1"/>
          <p:nvPr>
            <p:ph idx="3" type="body"/>
          </p:nvPr>
        </p:nvSpPr>
        <p:spPr>
          <a:xfrm>
            <a:off x="6105939" y="998005"/>
            <a:ext cx="5370784" cy="73140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19" name="Shape 119"/>
        <p:cNvGrpSpPr/>
        <p:nvPr/>
      </p:nvGrpSpPr>
      <p:grpSpPr>
        <a:xfrm>
          <a:off x="0" y="0"/>
          <a:ext cx="0" cy="0"/>
          <a:chOff x="0" y="0"/>
          <a:chExt cx="0" cy="0"/>
        </a:xfrm>
      </p:grpSpPr>
      <p:pic>
        <p:nvPicPr>
          <p:cNvPr id="120" name="Google Shape;120;g2a0bffe40c6_45_581"/>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121" name="Google Shape;121;g2a0bffe40c6_45_581"/>
          <p:cNvSpPr/>
          <p:nvPr/>
        </p:nvSpPr>
        <p:spPr>
          <a:xfrm>
            <a:off x="0" y="0"/>
            <a:ext cx="247134"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2" name="Google Shape;122;g2a0bffe40c6_45_581"/>
          <p:cNvSpPr/>
          <p:nvPr/>
        </p:nvSpPr>
        <p:spPr>
          <a:xfrm>
            <a:off x="1123428" y="767065"/>
            <a:ext cx="959708" cy="70026"/>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3" name="Google Shape;123;g2a0bffe40c6_45_581"/>
          <p:cNvSpPr txBox="1"/>
          <p:nvPr>
            <p:ph idx="1" type="body"/>
          </p:nvPr>
        </p:nvSpPr>
        <p:spPr>
          <a:xfrm>
            <a:off x="1006468" y="2026243"/>
            <a:ext cx="5370784" cy="3609007"/>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g2a0bffe40c6_45_581"/>
          <p:cNvSpPr/>
          <p:nvPr>
            <p:ph idx="2" type="pic"/>
          </p:nvPr>
        </p:nvSpPr>
        <p:spPr>
          <a:xfrm>
            <a:off x="6882791" y="731838"/>
            <a:ext cx="4487863" cy="4811712"/>
          </a:xfrm>
          <a:prstGeom prst="roundRect">
            <a:avLst>
              <a:gd fmla="val 16667" name="adj"/>
            </a:avLst>
          </a:prstGeom>
          <a:noFill/>
          <a:ln>
            <a:noFill/>
          </a:ln>
        </p:spPr>
      </p:sp>
      <p:sp>
        <p:nvSpPr>
          <p:cNvPr id="125" name="Google Shape;125;g2a0bffe40c6_45_581"/>
          <p:cNvSpPr txBox="1"/>
          <p:nvPr>
            <p:ph idx="3" type="body"/>
          </p:nvPr>
        </p:nvSpPr>
        <p:spPr>
          <a:xfrm>
            <a:off x="972335" y="998005"/>
            <a:ext cx="5370784" cy="73140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1"/>
        </a:solidFill>
      </p:bgPr>
    </p:bg>
    <p:spTree>
      <p:nvGrpSpPr>
        <p:cNvPr id="126" name="Shape 126"/>
        <p:cNvGrpSpPr/>
        <p:nvPr/>
      </p:nvGrpSpPr>
      <p:grpSpPr>
        <a:xfrm>
          <a:off x="0" y="0"/>
          <a:ext cx="0" cy="0"/>
          <a:chOff x="0" y="0"/>
          <a:chExt cx="0" cy="0"/>
        </a:xfrm>
      </p:grpSpPr>
      <p:sp>
        <p:nvSpPr>
          <p:cNvPr id="127" name="Google Shape;127;g2a0bffe40c6_18_724"/>
          <p:cNvSpPr/>
          <p:nvPr/>
        </p:nvSpPr>
        <p:spPr>
          <a:xfrm>
            <a:off x="8169105" y="672122"/>
            <a:ext cx="959708" cy="9619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8" name="Google Shape;128;g2a0bffe40c6_18_724"/>
          <p:cNvSpPr txBox="1"/>
          <p:nvPr>
            <p:ph type="ctrTitle"/>
          </p:nvPr>
        </p:nvSpPr>
        <p:spPr>
          <a:xfrm>
            <a:off x="8051538" y="909505"/>
            <a:ext cx="3657136" cy="308211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9" name="Google Shape;129;g2a0bffe40c6_18_724"/>
          <p:cNvPicPr preferRelativeResize="0"/>
          <p:nvPr/>
        </p:nvPicPr>
        <p:blipFill rotWithShape="1">
          <a:blip r:embed="rId2">
            <a:alphaModFix/>
          </a:blip>
          <a:srcRect b="0" l="0" r="0" t="0"/>
          <a:stretch/>
        </p:blipFill>
        <p:spPr>
          <a:xfrm>
            <a:off x="8092968" y="5220155"/>
            <a:ext cx="2931888" cy="865334"/>
          </a:xfrm>
          <a:prstGeom prst="rect">
            <a:avLst/>
          </a:prstGeom>
          <a:noFill/>
          <a:ln>
            <a:noFill/>
          </a:ln>
        </p:spPr>
      </p:pic>
      <p:pic>
        <p:nvPicPr>
          <p:cNvPr id="130" name="Google Shape;130;g2a0bffe40c6_18_724"/>
          <p:cNvPicPr preferRelativeResize="0"/>
          <p:nvPr/>
        </p:nvPicPr>
        <p:blipFill rotWithShape="1">
          <a:blip r:embed="rId3">
            <a:alphaModFix/>
          </a:blip>
          <a:srcRect b="0" l="0" r="0" t="0"/>
          <a:stretch/>
        </p:blipFill>
        <p:spPr>
          <a:xfrm>
            <a:off x="8103478" y="4365130"/>
            <a:ext cx="2725317" cy="879534"/>
          </a:xfrm>
          <a:prstGeom prst="rect">
            <a:avLst/>
          </a:prstGeom>
          <a:noFill/>
          <a:ln>
            <a:noFill/>
          </a:ln>
        </p:spPr>
      </p:pic>
      <p:sp>
        <p:nvSpPr>
          <p:cNvPr id="131" name="Google Shape;131;g2a0bffe40c6_18_724"/>
          <p:cNvSpPr txBox="1"/>
          <p:nvPr/>
        </p:nvSpPr>
        <p:spPr>
          <a:xfrm>
            <a:off x="8106045" y="6173058"/>
            <a:ext cx="3184634" cy="37196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400" u="none" cap="none" strike="noStrike">
                <a:solidFill>
                  <a:srgbClr val="000000"/>
                </a:solidFill>
                <a:latin typeface="Verdana"/>
                <a:ea typeface="Verdana"/>
                <a:cs typeface="Verdana"/>
                <a:sym typeface="Verdana"/>
              </a:rPr>
              <a:t>@NYCCEC  |  nyc.gov/cec</a:t>
            </a:r>
            <a:endParaRPr b="0" i="0" sz="1400" u="none" cap="none" strike="noStrike">
              <a:solidFill>
                <a:srgbClr val="000000"/>
              </a:solidFill>
              <a:latin typeface="Verdana"/>
              <a:ea typeface="Verdana"/>
              <a:cs typeface="Verdana"/>
              <a:sym typeface="Verdana"/>
            </a:endParaRPr>
          </a:p>
        </p:txBody>
      </p:sp>
      <p:sp>
        <p:nvSpPr>
          <p:cNvPr id="132" name="Google Shape;132;g2a0bffe40c6_18_724"/>
          <p:cNvSpPr/>
          <p:nvPr>
            <p:ph idx="2" type="pic"/>
          </p:nvPr>
        </p:nvSpPr>
        <p:spPr>
          <a:xfrm>
            <a:off x="483326" y="390974"/>
            <a:ext cx="6936378" cy="6076052"/>
          </a:xfrm>
          <a:prstGeom prst="roundRect">
            <a:avLst>
              <a:gd fmla="val 16667"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24" name="Shape 24"/>
        <p:cNvGrpSpPr/>
        <p:nvPr/>
      </p:nvGrpSpPr>
      <p:grpSpPr>
        <a:xfrm>
          <a:off x="0" y="0"/>
          <a:ext cx="0" cy="0"/>
          <a:chOff x="0" y="0"/>
          <a:chExt cx="0" cy="0"/>
        </a:xfrm>
      </p:grpSpPr>
      <p:pic>
        <p:nvPicPr>
          <p:cNvPr id="25" name="Google Shape;25;p14"/>
          <p:cNvPicPr preferRelativeResize="0"/>
          <p:nvPr/>
        </p:nvPicPr>
        <p:blipFill rotWithShape="1">
          <a:blip r:embed="rId3">
            <a:alphaModFix/>
          </a:blip>
          <a:srcRect b="0" l="0" r="0" t="0"/>
          <a:stretch/>
        </p:blipFill>
        <p:spPr>
          <a:xfrm>
            <a:off x="10758213" y="6116594"/>
            <a:ext cx="998213" cy="338609"/>
          </a:xfrm>
          <a:prstGeom prst="rect">
            <a:avLst/>
          </a:prstGeom>
          <a:noFill/>
          <a:ln>
            <a:noFill/>
          </a:ln>
        </p:spPr>
      </p:pic>
      <p:sp>
        <p:nvSpPr>
          <p:cNvPr id="26" name="Google Shape;26;p14"/>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133" name="Shape 133"/>
        <p:cNvGrpSpPr/>
        <p:nvPr/>
      </p:nvGrpSpPr>
      <p:grpSpPr>
        <a:xfrm>
          <a:off x="0" y="0"/>
          <a:ext cx="0" cy="0"/>
          <a:chOff x="0" y="0"/>
          <a:chExt cx="0" cy="0"/>
        </a:xfrm>
      </p:grpSpPr>
      <p:pic>
        <p:nvPicPr>
          <p:cNvPr id="134" name="Google Shape;134;p26"/>
          <p:cNvPicPr preferRelativeResize="0"/>
          <p:nvPr/>
        </p:nvPicPr>
        <p:blipFill rotWithShape="1">
          <a:blip r:embed="rId3">
            <a:alphaModFix/>
          </a:blip>
          <a:srcRect b="0" l="0" r="0" t="0"/>
          <a:stretch/>
        </p:blipFill>
        <p:spPr>
          <a:xfrm>
            <a:off x="10758213" y="6116594"/>
            <a:ext cx="998212" cy="338609"/>
          </a:xfrm>
          <a:prstGeom prst="rect">
            <a:avLst/>
          </a:prstGeom>
          <a:noFill/>
          <a:ln>
            <a:noFill/>
          </a:ln>
        </p:spPr>
      </p:pic>
      <p:sp>
        <p:nvSpPr>
          <p:cNvPr id="135" name="Google Shape;135;p26"/>
          <p:cNvSpPr txBox="1"/>
          <p:nvPr>
            <p:ph type="title"/>
          </p:nvPr>
        </p:nvSpPr>
        <p:spPr>
          <a:xfrm>
            <a:off x="838200" y="2766219"/>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1"/>
        </a:solidFill>
      </p:bgPr>
    </p:bg>
    <p:spTree>
      <p:nvGrpSpPr>
        <p:cNvPr id="136" name="Shape 136"/>
        <p:cNvGrpSpPr/>
        <p:nvPr/>
      </p:nvGrpSpPr>
      <p:grpSpPr>
        <a:xfrm>
          <a:off x="0" y="0"/>
          <a:ext cx="0" cy="0"/>
          <a:chOff x="0" y="0"/>
          <a:chExt cx="0" cy="0"/>
        </a:xfrm>
      </p:grpSpPr>
      <p:pic>
        <p:nvPicPr>
          <p:cNvPr id="137" name="Google Shape;137;g2a0bffe40c6_45_544"/>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138" name="Google Shape;138;g2a0bffe40c6_45_544"/>
          <p:cNvSpPr txBox="1"/>
          <p:nvPr>
            <p:ph type="title"/>
          </p:nvPr>
        </p:nvSpPr>
        <p:spPr>
          <a:xfrm>
            <a:off x="838200" y="2766219"/>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1"/>
        </a:solidFill>
      </p:bgPr>
    </p:bg>
    <p:spTree>
      <p:nvGrpSpPr>
        <p:cNvPr id="139" name="Shape 139"/>
        <p:cNvGrpSpPr/>
        <p:nvPr/>
      </p:nvGrpSpPr>
      <p:grpSpPr>
        <a:xfrm>
          <a:off x="0" y="0"/>
          <a:ext cx="0" cy="0"/>
          <a:chOff x="0" y="0"/>
          <a:chExt cx="0" cy="0"/>
        </a:xfrm>
      </p:grpSpPr>
      <p:sp>
        <p:nvSpPr>
          <p:cNvPr id="140" name="Google Shape;140;g2a0bffe40c6_18_728"/>
          <p:cNvSpPr/>
          <p:nvPr>
            <p:ph idx="2" type="pic"/>
          </p:nvPr>
        </p:nvSpPr>
        <p:spPr>
          <a:xfrm>
            <a:off x="149225" y="138113"/>
            <a:ext cx="11876088" cy="6592887"/>
          </a:xfrm>
          <a:prstGeom prst="roundRect">
            <a:avLst>
              <a:gd fmla="val 16667" name="adj"/>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1" name="Shape 141"/>
        <p:cNvGrpSpPr/>
        <p:nvPr/>
      </p:nvGrpSpPr>
      <p:grpSpPr>
        <a:xfrm>
          <a:off x="0" y="0"/>
          <a:ext cx="0" cy="0"/>
          <a:chOff x="0" y="0"/>
          <a:chExt cx="0" cy="0"/>
        </a:xfrm>
      </p:grpSpPr>
      <p:pic>
        <p:nvPicPr>
          <p:cNvPr id="142" name="Google Shape;142;g2a0bffe40c6_45_554"/>
          <p:cNvPicPr preferRelativeResize="0"/>
          <p:nvPr/>
        </p:nvPicPr>
        <p:blipFill rotWithShape="1">
          <a:blip r:embed="rId2">
            <a:alphaModFix/>
          </a:blip>
          <a:srcRect b="0" l="0" r="0" t="0"/>
          <a:stretch/>
        </p:blipFill>
        <p:spPr>
          <a:xfrm>
            <a:off x="10758213" y="6116594"/>
            <a:ext cx="998212" cy="338609"/>
          </a:xfrm>
          <a:prstGeom prst="rect">
            <a:avLst/>
          </a:prstGeom>
          <a:noFill/>
          <a:ln>
            <a:noFill/>
          </a:ln>
        </p:spPr>
      </p:pic>
      <p:sp>
        <p:nvSpPr>
          <p:cNvPr id="143" name="Google Shape;143;g2a0bffe40c6_45_554"/>
          <p:cNvSpPr/>
          <p:nvPr/>
        </p:nvSpPr>
        <p:spPr>
          <a:xfrm>
            <a:off x="0" y="0"/>
            <a:ext cx="247134"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44" name="Shape 144"/>
        <p:cNvGrpSpPr/>
        <p:nvPr/>
      </p:nvGrpSpPr>
      <p:grpSpPr>
        <a:xfrm>
          <a:off x="0" y="0"/>
          <a:ext cx="0" cy="0"/>
          <a:chOff x="0" y="0"/>
          <a:chExt cx="0" cy="0"/>
        </a:xfrm>
      </p:grpSpPr>
      <p:grpSp>
        <p:nvGrpSpPr>
          <p:cNvPr id="145" name="Google Shape;145;g2a0bffe40c6_45_585"/>
          <p:cNvGrpSpPr/>
          <p:nvPr/>
        </p:nvGrpSpPr>
        <p:grpSpPr>
          <a:xfrm>
            <a:off x="2824441" y="3457908"/>
            <a:ext cx="6585159" cy="1303331"/>
            <a:chOff x="3532486" y="4866290"/>
            <a:chExt cx="4726514" cy="935469"/>
          </a:xfrm>
        </p:grpSpPr>
        <p:pic>
          <p:nvPicPr>
            <p:cNvPr id="146" name="Google Shape;146;g2a0bffe40c6_45_585"/>
            <p:cNvPicPr preferRelativeResize="0"/>
            <p:nvPr/>
          </p:nvPicPr>
          <p:blipFill rotWithShape="1">
            <a:blip r:embed="rId3">
              <a:alphaModFix/>
            </a:blip>
            <a:srcRect b="0" l="0" r="0" t="0"/>
            <a:stretch/>
          </p:blipFill>
          <p:spPr>
            <a:xfrm>
              <a:off x="5327112" y="4866290"/>
              <a:ext cx="2931888" cy="865334"/>
            </a:xfrm>
            <a:prstGeom prst="rect">
              <a:avLst/>
            </a:prstGeom>
            <a:noFill/>
            <a:ln>
              <a:noFill/>
            </a:ln>
          </p:spPr>
        </p:pic>
        <p:pic>
          <p:nvPicPr>
            <p:cNvPr id="147" name="Google Shape;147;g2a0bffe40c6_45_585"/>
            <p:cNvPicPr preferRelativeResize="0"/>
            <p:nvPr/>
          </p:nvPicPr>
          <p:blipFill rotWithShape="1">
            <a:blip r:embed="rId4">
              <a:alphaModFix/>
            </a:blip>
            <a:srcRect b="0" l="0" r="0" t="0"/>
            <a:stretch/>
          </p:blipFill>
          <p:spPr>
            <a:xfrm>
              <a:off x="3532486" y="4936425"/>
              <a:ext cx="1645353" cy="865334"/>
            </a:xfrm>
            <a:prstGeom prst="rect">
              <a:avLst/>
            </a:prstGeom>
            <a:noFill/>
            <a:ln>
              <a:noFill/>
            </a:ln>
          </p:spPr>
        </p:pic>
      </p:grpSp>
      <p:sp>
        <p:nvSpPr>
          <p:cNvPr id="148" name="Google Shape;148;g2a0bffe40c6_45_585"/>
          <p:cNvSpPr txBox="1"/>
          <p:nvPr/>
        </p:nvSpPr>
        <p:spPr>
          <a:xfrm>
            <a:off x="4503683" y="4877457"/>
            <a:ext cx="3184634" cy="37196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1400" u="none" cap="none" strike="noStrike">
                <a:solidFill>
                  <a:srgbClr val="000000"/>
                </a:solidFill>
                <a:latin typeface="Verdana"/>
                <a:ea typeface="Verdana"/>
                <a:cs typeface="Verdana"/>
                <a:sym typeface="Verdana"/>
              </a:rPr>
              <a:t>@NYCCEC  |  nyc.gov/cec</a:t>
            </a:r>
            <a:endParaRPr b="0" i="0" sz="1400" u="none" cap="none" strike="noStrike">
              <a:solidFill>
                <a:srgbClr val="000000"/>
              </a:solidFill>
              <a:latin typeface="Verdana"/>
              <a:ea typeface="Verdana"/>
              <a:cs typeface="Verdana"/>
              <a:sym typeface="Verdana"/>
            </a:endParaRPr>
          </a:p>
        </p:txBody>
      </p:sp>
      <p:sp>
        <p:nvSpPr>
          <p:cNvPr id="149" name="Google Shape;149;g2a0bffe40c6_45_585"/>
          <p:cNvSpPr txBox="1"/>
          <p:nvPr>
            <p:ph type="title"/>
          </p:nvPr>
        </p:nvSpPr>
        <p:spPr>
          <a:xfrm>
            <a:off x="838200" y="2010731"/>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27" name="Shape 27"/>
        <p:cNvGrpSpPr/>
        <p:nvPr/>
      </p:nvGrpSpPr>
      <p:grpSpPr>
        <a:xfrm>
          <a:off x="0" y="0"/>
          <a:ext cx="0" cy="0"/>
          <a:chOff x="0" y="0"/>
          <a:chExt cx="0" cy="0"/>
        </a:xfrm>
      </p:grpSpPr>
      <p:grpSp>
        <p:nvGrpSpPr>
          <p:cNvPr id="28" name="Google Shape;28;p23"/>
          <p:cNvGrpSpPr/>
          <p:nvPr/>
        </p:nvGrpSpPr>
        <p:grpSpPr>
          <a:xfrm>
            <a:off x="2824307" y="3457720"/>
            <a:ext cx="6584979" cy="1303296"/>
            <a:chOff x="3532486" y="4866290"/>
            <a:chExt cx="4726514" cy="935469"/>
          </a:xfrm>
        </p:grpSpPr>
        <p:pic>
          <p:nvPicPr>
            <p:cNvPr id="29" name="Google Shape;29;p2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30" name="Google Shape;30;p2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31" name="Google Shape;31;p23"/>
          <p:cNvSpPr txBox="1"/>
          <p:nvPr/>
        </p:nvSpPr>
        <p:spPr>
          <a:xfrm>
            <a:off x="4503683" y="4877457"/>
            <a:ext cx="3184500" cy="372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32" name="Google Shape;32;p2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3" name="Shape 33"/>
        <p:cNvGrpSpPr/>
        <p:nvPr/>
      </p:nvGrpSpPr>
      <p:grpSpPr>
        <a:xfrm>
          <a:off x="0" y="0"/>
          <a:ext cx="0" cy="0"/>
          <a:chOff x="0" y="0"/>
          <a:chExt cx="0" cy="0"/>
        </a:xfrm>
      </p:grpSpPr>
      <p:pic>
        <p:nvPicPr>
          <p:cNvPr id="34" name="Google Shape;34;p18"/>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35" name="Google Shape;35;p18"/>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6" name="Shape 36"/>
        <p:cNvGrpSpPr/>
        <p:nvPr/>
      </p:nvGrpSpPr>
      <p:grpSpPr>
        <a:xfrm>
          <a:off x="0" y="0"/>
          <a:ext cx="0" cy="0"/>
          <a:chOff x="0" y="0"/>
          <a:chExt cx="0" cy="0"/>
        </a:xfrm>
      </p:grpSpPr>
      <p:pic>
        <p:nvPicPr>
          <p:cNvPr id="37" name="Google Shape;37;p17"/>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38" name="Google Shape;38;p17"/>
          <p:cNvSpPr/>
          <p:nvPr/>
        </p:nvSpPr>
        <p:spPr>
          <a:xfrm>
            <a:off x="1951192" y="787513"/>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17"/>
          <p:cNvSpPr/>
          <p:nvPr/>
        </p:nvSpPr>
        <p:spPr>
          <a:xfrm>
            <a:off x="0" y="0"/>
            <a:ext cx="2472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17"/>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7"/>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1"/>
        </a:solidFill>
      </p:bgPr>
    </p:bg>
    <p:spTree>
      <p:nvGrpSpPr>
        <p:cNvPr id="42" name="Shape 42"/>
        <p:cNvGrpSpPr/>
        <p:nvPr/>
      </p:nvGrpSpPr>
      <p:grpSpPr>
        <a:xfrm>
          <a:off x="0" y="0"/>
          <a:ext cx="0" cy="0"/>
          <a:chOff x="0" y="0"/>
          <a:chExt cx="0" cy="0"/>
        </a:xfrm>
      </p:grpSpPr>
      <p:pic>
        <p:nvPicPr>
          <p:cNvPr id="43" name="Google Shape;43;p15"/>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44" name="Google Shape;44;p15"/>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1"/>
        </a:solidFill>
      </p:bgPr>
    </p:bg>
    <p:spTree>
      <p:nvGrpSpPr>
        <p:cNvPr id="45" name="Shape 45"/>
        <p:cNvGrpSpPr/>
        <p:nvPr/>
      </p:nvGrpSpPr>
      <p:grpSpPr>
        <a:xfrm>
          <a:off x="0" y="0"/>
          <a:ext cx="0" cy="0"/>
          <a:chOff x="0" y="0"/>
          <a:chExt cx="0" cy="0"/>
        </a:xfrm>
      </p:grpSpPr>
      <p:sp>
        <p:nvSpPr>
          <p:cNvPr id="46" name="Google Shape;46;p16"/>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47" name="Shape 47"/>
        <p:cNvGrpSpPr/>
        <p:nvPr/>
      </p:nvGrpSpPr>
      <p:grpSpPr>
        <a:xfrm>
          <a:off x="0" y="0"/>
          <a:ext cx="0" cy="0"/>
          <a:chOff x="0" y="0"/>
          <a:chExt cx="0" cy="0"/>
        </a:xfrm>
      </p:grpSpPr>
      <p:sp>
        <p:nvSpPr>
          <p:cNvPr id="48" name="Google Shape;48;p19"/>
          <p:cNvSpPr/>
          <p:nvPr/>
        </p:nvSpPr>
        <p:spPr>
          <a:xfrm>
            <a:off x="0" y="0"/>
            <a:ext cx="47550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1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0" name="Google Shape;50;p19"/>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1" name="Google Shape;51;p19"/>
          <p:cNvSpPr/>
          <p:nvPr/>
        </p:nvSpPr>
        <p:spPr>
          <a:xfrm>
            <a:off x="5355772" y="1188720"/>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52" name="Google Shape;52;p19"/>
          <p:cNvSpPr/>
          <p:nvPr/>
        </p:nvSpPr>
        <p:spPr>
          <a:xfrm>
            <a:off x="5403670" y="2939143"/>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53" name="Google Shape;53;p19"/>
          <p:cNvSpPr/>
          <p:nvPr/>
        </p:nvSpPr>
        <p:spPr>
          <a:xfrm>
            <a:off x="5403670" y="4689566"/>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54" name="Google Shape;54;p1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57" name="Shape 57"/>
        <p:cNvGrpSpPr/>
        <p:nvPr/>
      </p:nvGrpSpPr>
      <p:grpSpPr>
        <a:xfrm>
          <a:off x="0" y="0"/>
          <a:ext cx="0" cy="0"/>
          <a:chOff x="0" y="0"/>
          <a:chExt cx="0" cy="0"/>
        </a:xfrm>
      </p:grpSpPr>
      <p:pic>
        <p:nvPicPr>
          <p:cNvPr id="58" name="Google Shape;58;p20"/>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9" name="Google Shape;59;p20"/>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20"/>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20"/>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20"/>
          <p:cNvSpPr/>
          <p:nvPr>
            <p:ph idx="2" type="pic"/>
          </p:nvPr>
        </p:nvSpPr>
        <p:spPr>
          <a:xfrm>
            <a:off x="952500" y="731838"/>
            <a:ext cx="4488000" cy="4811700"/>
          </a:xfrm>
          <a:prstGeom prst="roundRect">
            <a:avLst>
              <a:gd fmla="val 16667" name="adj"/>
            </a:avLst>
          </a:prstGeom>
          <a:noFill/>
          <a:ln>
            <a:noFill/>
          </a:ln>
        </p:spPr>
      </p:sp>
      <p:sp>
        <p:nvSpPr>
          <p:cNvPr id="63" name="Google Shape;63;p20"/>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 name="Google Shape;88;p24"/>
          <p:cNvSpPr txBox="1"/>
          <p:nvPr>
            <p:ph idx="1" type="body"/>
          </p:nvPr>
        </p:nvSpPr>
        <p:spPr>
          <a:xfrm>
            <a:off x="838200" y="1825625"/>
            <a:ext cx="10515600" cy="410561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4.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mailto:info@civicengagement.nyc.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hyperlink" Target="http://www.youtube.com/watch?v=po_5_6PkJf0" TargetMode="Externa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25.jpg"/><Relationship Id="rId5" Type="http://schemas.openxmlformats.org/officeDocument/2006/relationships/image" Target="../media/image29.jpg"/><Relationship Id="rId6" Type="http://schemas.openxmlformats.org/officeDocument/2006/relationships/image" Target="../media/image20.jpg"/><Relationship Id="rId7" Type="http://schemas.openxmlformats.org/officeDocument/2006/relationships/image" Target="../media/image24.png"/><Relationship Id="rId8"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4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on.nyc.gov/pbrf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hyperlink" Target="http://on.nyc.gov/trierfi"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
          <p:cNvSpPr txBox="1"/>
          <p:nvPr>
            <p:ph type="ctrTitle"/>
          </p:nvPr>
        </p:nvSpPr>
        <p:spPr>
          <a:xfrm>
            <a:off x="8051538" y="909505"/>
            <a:ext cx="3657136" cy="30821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Verdana"/>
              <a:buNone/>
            </a:pPr>
            <a:r>
              <a:rPr lang="en-US" sz="5400"/>
              <a:t>Public Meeting </a:t>
            </a:r>
            <a:endParaRPr sz="5400"/>
          </a:p>
          <a:p>
            <a:pPr indent="0" lvl="0" marL="0" rtl="0" algn="l">
              <a:lnSpc>
                <a:spcPct val="90000"/>
              </a:lnSpc>
              <a:spcBef>
                <a:spcPts val="0"/>
              </a:spcBef>
              <a:spcAft>
                <a:spcPts val="0"/>
              </a:spcAft>
              <a:buClr>
                <a:schemeClr val="dk1"/>
              </a:buClr>
              <a:buSzPts val="4000"/>
              <a:buFont typeface="Verdana"/>
              <a:buNone/>
            </a:pPr>
            <a:r>
              <a:t/>
            </a:r>
            <a:endParaRPr/>
          </a:p>
          <a:p>
            <a:pPr indent="0" lvl="0" marL="0" rtl="0" algn="l">
              <a:lnSpc>
                <a:spcPct val="90000"/>
              </a:lnSpc>
              <a:spcBef>
                <a:spcPts val="0"/>
              </a:spcBef>
              <a:spcAft>
                <a:spcPts val="0"/>
              </a:spcAft>
              <a:buClr>
                <a:schemeClr val="dk1"/>
              </a:buClr>
              <a:buSzPts val="4000"/>
              <a:buFont typeface="Verdana"/>
              <a:buNone/>
            </a:pPr>
            <a:r>
              <a:rPr lang="en-US" sz="3600"/>
              <a:t>Aug 7, 2025</a:t>
            </a:r>
            <a:endParaRPr/>
          </a:p>
        </p:txBody>
      </p:sp>
      <p:pic>
        <p:nvPicPr>
          <p:cNvPr descr="Graphical user interface, text, application, chat or text message&#10;&#10;AI-generated content may be incorrect." id="155" name="Google Shape;155;p1"/>
          <p:cNvPicPr preferRelativeResize="0"/>
          <p:nvPr/>
        </p:nvPicPr>
        <p:blipFill rotWithShape="1">
          <a:blip r:embed="rId3">
            <a:alphaModFix/>
          </a:blip>
          <a:srcRect b="0" l="0" r="0" t="0"/>
          <a:stretch/>
        </p:blipFill>
        <p:spPr>
          <a:xfrm>
            <a:off x="632838" y="413966"/>
            <a:ext cx="6575897" cy="60300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3636842324d_3_0"/>
          <p:cNvSpPr txBox="1"/>
          <p:nvPr>
            <p:ph idx="1" type="body"/>
          </p:nvPr>
        </p:nvSpPr>
        <p:spPr>
          <a:xfrm>
            <a:off x="1804482" y="1714575"/>
            <a:ext cx="4049400" cy="33306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b="1" lang="en-US">
                <a:latin typeface="Arial"/>
                <a:ea typeface="Arial"/>
                <a:cs typeface="Arial"/>
                <a:sym typeface="Arial"/>
              </a:rPr>
              <a:t>100% of services delivered as planned:</a:t>
            </a:r>
            <a:endParaRPr b="1">
              <a:latin typeface="Arial"/>
              <a:ea typeface="Arial"/>
              <a:cs typeface="Arial"/>
              <a:sym typeface="Arial"/>
            </a:endParaRPr>
          </a:p>
          <a:p>
            <a:pPr indent="0" lvl="0" marL="0" rtl="0" algn="l">
              <a:spcBef>
                <a:spcPts val="1000"/>
              </a:spcBef>
              <a:spcAft>
                <a:spcPts val="0"/>
              </a:spcAft>
              <a:buNone/>
            </a:pPr>
            <a:r>
              <a:rPr lang="en-US">
                <a:latin typeface="Arial"/>
                <a:ea typeface="Arial"/>
                <a:cs typeface="Arial"/>
                <a:sym typeface="Arial"/>
              </a:rPr>
              <a:t>•</a:t>
            </a:r>
            <a:r>
              <a:rPr lang="en-US" sz="2000"/>
              <a:t>26 Unique Early Voting Poll Sites, total 46 language services</a:t>
            </a:r>
            <a:endParaRPr sz="2000"/>
          </a:p>
          <a:p>
            <a:pPr indent="0" lvl="0" marL="0" rtl="0" algn="l">
              <a:spcBef>
                <a:spcPts val="1000"/>
              </a:spcBef>
              <a:spcAft>
                <a:spcPts val="0"/>
              </a:spcAft>
              <a:buNone/>
            </a:pPr>
            <a:r>
              <a:rPr lang="en-US">
                <a:latin typeface="Arial"/>
                <a:ea typeface="Arial"/>
                <a:cs typeface="Arial"/>
                <a:sym typeface="Arial"/>
              </a:rPr>
              <a:t>•</a:t>
            </a:r>
            <a:r>
              <a:rPr lang="en-US" sz="2000"/>
              <a:t>90 Unique Election Day Poll Site, total 94 language services</a:t>
            </a:r>
            <a:endParaRPr sz="1100">
              <a:highlight>
                <a:srgbClr val="FFFFFF"/>
              </a:highlight>
            </a:endParaRPr>
          </a:p>
        </p:txBody>
      </p:sp>
      <p:sp>
        <p:nvSpPr>
          <p:cNvPr id="208" name="Google Shape;208;g3636842324d_3_0"/>
          <p:cNvSpPr txBox="1"/>
          <p:nvPr>
            <p:ph idx="2" type="body"/>
          </p:nvPr>
        </p:nvSpPr>
        <p:spPr>
          <a:xfrm>
            <a:off x="1185975" y="923650"/>
            <a:ext cx="8638800" cy="1093800"/>
          </a:xfrm>
          <a:prstGeom prst="rect">
            <a:avLst/>
          </a:prstGeom>
          <a:noFill/>
          <a:ln>
            <a:noFill/>
          </a:ln>
        </p:spPr>
        <p:txBody>
          <a:bodyPr anchorCtr="0" anchor="t" bIns="45700" lIns="91425" spcFirstLastPara="1" rIns="91425" wrap="square" tIns="45700">
            <a:noAutofit/>
          </a:bodyPr>
          <a:lstStyle/>
          <a:p>
            <a:pPr indent="0" lvl="0" marL="457200" rtl="0" algn="l">
              <a:spcBef>
                <a:spcPts val="1000"/>
              </a:spcBef>
              <a:spcAft>
                <a:spcPts val="0"/>
              </a:spcAft>
              <a:buClr>
                <a:schemeClr val="dk1"/>
              </a:buClr>
              <a:buSzPts val="1100"/>
              <a:buFont typeface="Arial"/>
              <a:buNone/>
            </a:pPr>
            <a:r>
              <a:rPr lang="en-US" sz="2800"/>
              <a:t>June Primary </a:t>
            </a:r>
            <a:r>
              <a:rPr lang="en-US" sz="2800"/>
              <a:t>VLA Services </a:t>
            </a:r>
            <a:endParaRPr sz="2800"/>
          </a:p>
          <a:p>
            <a:pPr indent="0" lvl="0" marL="0" rtl="0" algn="l">
              <a:lnSpc>
                <a:spcPct val="150000"/>
              </a:lnSpc>
              <a:spcBef>
                <a:spcPts val="0"/>
              </a:spcBef>
              <a:spcAft>
                <a:spcPts val="0"/>
              </a:spcAft>
              <a:buClr>
                <a:schemeClr val="dk1"/>
              </a:buClr>
              <a:buSzPts val="2700"/>
              <a:buNone/>
            </a:pPr>
            <a:r>
              <a:t/>
            </a:r>
            <a:endParaRPr b="0" sz="2700"/>
          </a:p>
        </p:txBody>
      </p:sp>
      <p:pic>
        <p:nvPicPr>
          <p:cNvPr id="209" name="Google Shape;209;g3636842324d_3_0"/>
          <p:cNvPicPr preferRelativeResize="0"/>
          <p:nvPr/>
        </p:nvPicPr>
        <p:blipFill>
          <a:blip r:embed="rId3">
            <a:alphaModFix/>
          </a:blip>
          <a:stretch>
            <a:fillRect/>
          </a:stretch>
        </p:blipFill>
        <p:spPr>
          <a:xfrm>
            <a:off x="5853876" y="1714575"/>
            <a:ext cx="5955701" cy="48161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636842324d_3_21"/>
          <p:cNvSpPr txBox="1"/>
          <p:nvPr>
            <p:ph idx="1" type="body"/>
          </p:nvPr>
        </p:nvSpPr>
        <p:spPr>
          <a:xfrm>
            <a:off x="8112825" y="2121575"/>
            <a:ext cx="4191900" cy="1483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b="1" lang="en-US" sz="2000">
                <a:highlight>
                  <a:srgbClr val="FFFFFF"/>
                </a:highlight>
              </a:rPr>
              <a:t>Total: 569 voters assisted</a:t>
            </a:r>
            <a:br>
              <a:rPr b="1" lang="en-US" sz="2000">
                <a:highlight>
                  <a:srgbClr val="FFFFFF"/>
                </a:highlight>
              </a:rPr>
            </a:br>
            <a:r>
              <a:rPr b="1" lang="en-US" sz="2000">
                <a:highlight>
                  <a:srgbClr val="FFFFFF"/>
                </a:highlight>
              </a:rPr>
              <a:t>551 - Language Assistance</a:t>
            </a:r>
            <a:endParaRPr b="1" sz="2000">
              <a:highlight>
                <a:srgbClr val="FFFFFF"/>
              </a:highlight>
            </a:endParaRPr>
          </a:p>
          <a:p>
            <a:pPr indent="0" lvl="0" marL="0" rtl="0" algn="l">
              <a:spcBef>
                <a:spcPts val="1000"/>
              </a:spcBef>
              <a:spcAft>
                <a:spcPts val="0"/>
              </a:spcAft>
              <a:buNone/>
            </a:pPr>
            <a:r>
              <a:rPr b="1" lang="en-US" sz="2000">
                <a:highlight>
                  <a:srgbClr val="FFFFFF"/>
                </a:highlight>
              </a:rPr>
              <a:t>18 - General Assistance</a:t>
            </a:r>
            <a:endParaRPr b="1" sz="2000">
              <a:highlight>
                <a:srgbClr val="FFFFFF"/>
              </a:highlight>
            </a:endParaRPr>
          </a:p>
        </p:txBody>
      </p:sp>
      <p:sp>
        <p:nvSpPr>
          <p:cNvPr id="215" name="Google Shape;215;g3636842324d_3_21"/>
          <p:cNvSpPr txBox="1"/>
          <p:nvPr>
            <p:ph idx="2" type="body"/>
          </p:nvPr>
        </p:nvSpPr>
        <p:spPr>
          <a:xfrm>
            <a:off x="1969575" y="666050"/>
            <a:ext cx="8638800" cy="1093800"/>
          </a:xfrm>
          <a:prstGeom prst="rect">
            <a:avLst/>
          </a:prstGeom>
          <a:noFill/>
          <a:ln>
            <a:noFill/>
          </a:ln>
        </p:spPr>
        <p:txBody>
          <a:bodyPr anchorCtr="0" anchor="t" bIns="45700" lIns="91425" spcFirstLastPara="1" rIns="91425" wrap="square" tIns="45700">
            <a:noAutofit/>
          </a:bodyPr>
          <a:lstStyle/>
          <a:p>
            <a:pPr indent="0" lvl="0" marL="457200" rtl="0" algn="l">
              <a:spcBef>
                <a:spcPts val="1000"/>
              </a:spcBef>
              <a:spcAft>
                <a:spcPts val="0"/>
              </a:spcAft>
              <a:buClr>
                <a:schemeClr val="dk1"/>
              </a:buClr>
              <a:buSzPts val="1100"/>
              <a:buNone/>
            </a:pPr>
            <a:r>
              <a:rPr lang="en-US" sz="2800"/>
              <a:t>Utilization</a:t>
            </a:r>
            <a:endParaRPr sz="2800"/>
          </a:p>
          <a:p>
            <a:pPr indent="0" lvl="0" marL="0" rtl="0" algn="l">
              <a:lnSpc>
                <a:spcPct val="150000"/>
              </a:lnSpc>
              <a:spcBef>
                <a:spcPts val="0"/>
              </a:spcBef>
              <a:spcAft>
                <a:spcPts val="0"/>
              </a:spcAft>
              <a:buClr>
                <a:schemeClr val="dk1"/>
              </a:buClr>
              <a:buSzPts val="2700"/>
              <a:buNone/>
            </a:pPr>
            <a:r>
              <a:t/>
            </a:r>
            <a:endParaRPr b="0" sz="2700"/>
          </a:p>
        </p:txBody>
      </p:sp>
      <p:pic>
        <p:nvPicPr>
          <p:cNvPr id="216" name="Google Shape;216;g3636842324d_3_21"/>
          <p:cNvPicPr preferRelativeResize="0"/>
          <p:nvPr/>
        </p:nvPicPr>
        <p:blipFill>
          <a:blip r:embed="rId3">
            <a:alphaModFix/>
          </a:blip>
          <a:stretch>
            <a:fillRect/>
          </a:stretch>
        </p:blipFill>
        <p:spPr>
          <a:xfrm>
            <a:off x="1969575" y="1636950"/>
            <a:ext cx="6057900" cy="41703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3636842324d_3_11"/>
          <p:cNvSpPr txBox="1"/>
          <p:nvPr>
            <p:ph idx="1" type="body"/>
          </p:nvPr>
        </p:nvSpPr>
        <p:spPr>
          <a:xfrm>
            <a:off x="1341675" y="2017450"/>
            <a:ext cx="5538300" cy="441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600">
                <a:solidFill>
                  <a:srgbClr val="000000"/>
                </a:solidFill>
              </a:rPr>
              <a:t>BX – Bengali: </a:t>
            </a:r>
            <a:r>
              <a:rPr lang="en-US" sz="1600">
                <a:solidFill>
                  <a:srgbClr val="000000"/>
                </a:solidFill>
              </a:rPr>
              <a:t>Parkchester </a:t>
            </a:r>
            <a:br>
              <a:rPr lang="en-US" sz="1600">
                <a:solidFill>
                  <a:srgbClr val="000000"/>
                </a:solidFill>
              </a:rPr>
            </a:br>
            <a:r>
              <a:rPr b="1" lang="en-US" sz="1600">
                <a:solidFill>
                  <a:srgbClr val="000000"/>
                </a:solidFill>
              </a:rPr>
              <a:t>BK - Bengali:</a:t>
            </a:r>
            <a:r>
              <a:rPr lang="en-US" sz="1600">
                <a:solidFill>
                  <a:srgbClr val="000000"/>
                </a:solidFill>
              </a:rPr>
              <a:t> Cypress Hills</a:t>
            </a:r>
            <a:endParaRPr sz="1600">
              <a:solidFill>
                <a:srgbClr val="000000"/>
              </a:solidFill>
            </a:endParaRPr>
          </a:p>
          <a:p>
            <a:pPr indent="0" lvl="0" marL="0" rtl="0" algn="l">
              <a:spcBef>
                <a:spcPts val="0"/>
              </a:spcBef>
              <a:spcAft>
                <a:spcPts val="0"/>
              </a:spcAft>
              <a:buNone/>
            </a:pPr>
            <a:r>
              <a:rPr b="1" lang="en-US" sz="1600">
                <a:solidFill>
                  <a:srgbClr val="000000"/>
                </a:solidFill>
              </a:rPr>
              <a:t>BK - Haitian:</a:t>
            </a:r>
            <a:r>
              <a:rPr lang="en-US" sz="1600">
                <a:solidFill>
                  <a:srgbClr val="000000"/>
                </a:solidFill>
              </a:rPr>
              <a:t> Canarsie, Flatbush</a:t>
            </a:r>
            <a:endParaRPr sz="1600">
              <a:solidFill>
                <a:srgbClr val="000000"/>
              </a:solidFill>
            </a:endParaRPr>
          </a:p>
          <a:p>
            <a:pPr indent="0" lvl="0" marL="0" rtl="0" algn="l">
              <a:spcBef>
                <a:spcPts val="0"/>
              </a:spcBef>
              <a:spcAft>
                <a:spcPts val="0"/>
              </a:spcAft>
              <a:buNone/>
            </a:pPr>
            <a:r>
              <a:rPr b="1" lang="en-US" sz="1600">
                <a:solidFill>
                  <a:srgbClr val="000000"/>
                </a:solidFill>
              </a:rPr>
              <a:t>BK - Polish:</a:t>
            </a:r>
            <a:r>
              <a:rPr lang="en-US" sz="1600">
                <a:solidFill>
                  <a:srgbClr val="000000"/>
                </a:solidFill>
              </a:rPr>
              <a:t> Greenpoint</a:t>
            </a:r>
            <a:endParaRPr sz="1600">
              <a:solidFill>
                <a:srgbClr val="000000"/>
              </a:solidFill>
            </a:endParaRPr>
          </a:p>
          <a:p>
            <a:pPr indent="0" lvl="0" marL="0" rtl="0" algn="l">
              <a:spcBef>
                <a:spcPts val="0"/>
              </a:spcBef>
              <a:spcAft>
                <a:spcPts val="0"/>
              </a:spcAft>
              <a:buNone/>
            </a:pPr>
            <a:r>
              <a:rPr b="1" lang="en-US" sz="1600">
                <a:solidFill>
                  <a:srgbClr val="000000"/>
                </a:solidFill>
              </a:rPr>
              <a:t>BK - Arabic:</a:t>
            </a:r>
            <a:r>
              <a:rPr lang="en-US" sz="1600">
                <a:solidFill>
                  <a:srgbClr val="000000"/>
                </a:solidFill>
              </a:rPr>
              <a:t> Bay Ridge</a:t>
            </a:r>
            <a:endParaRPr sz="1600">
              <a:solidFill>
                <a:srgbClr val="000000"/>
              </a:solidFill>
            </a:endParaRPr>
          </a:p>
          <a:p>
            <a:pPr indent="0" lvl="0" marL="0" rtl="0" algn="l">
              <a:spcBef>
                <a:spcPts val="0"/>
              </a:spcBef>
              <a:spcAft>
                <a:spcPts val="0"/>
              </a:spcAft>
              <a:buNone/>
            </a:pPr>
            <a:r>
              <a:rPr b="1" lang="en-US" sz="1600">
                <a:solidFill>
                  <a:srgbClr val="000000"/>
                </a:solidFill>
              </a:rPr>
              <a:t>BK - Russian:</a:t>
            </a:r>
            <a:r>
              <a:rPr lang="en-US" sz="1600">
                <a:solidFill>
                  <a:srgbClr val="000000"/>
                </a:solidFill>
              </a:rPr>
              <a:t> Brighton Beach, Coney Island, Sheepshead Bay</a:t>
            </a:r>
            <a:endParaRPr sz="1600">
              <a:solidFill>
                <a:srgbClr val="000000"/>
              </a:solidFill>
            </a:endParaRPr>
          </a:p>
          <a:p>
            <a:pPr indent="0" lvl="0" marL="0" rtl="0" algn="l">
              <a:spcBef>
                <a:spcPts val="0"/>
              </a:spcBef>
              <a:spcAft>
                <a:spcPts val="0"/>
              </a:spcAft>
              <a:buNone/>
            </a:pPr>
            <a:r>
              <a:rPr b="1" lang="en-US" sz="1600">
                <a:solidFill>
                  <a:srgbClr val="000000"/>
                </a:solidFill>
              </a:rPr>
              <a:t>BK - Urdu:</a:t>
            </a:r>
            <a:r>
              <a:rPr lang="en-US" sz="1600">
                <a:solidFill>
                  <a:srgbClr val="000000"/>
                </a:solidFill>
              </a:rPr>
              <a:t> Bensonhurst, Brighton Beach, Midwood</a:t>
            </a:r>
            <a:endParaRPr sz="1600">
              <a:solidFill>
                <a:srgbClr val="000000"/>
              </a:solidFill>
            </a:endParaRPr>
          </a:p>
          <a:p>
            <a:pPr indent="0" lvl="0" marL="0" rtl="0" algn="l">
              <a:spcBef>
                <a:spcPts val="0"/>
              </a:spcBef>
              <a:spcAft>
                <a:spcPts val="0"/>
              </a:spcAft>
              <a:buNone/>
            </a:pPr>
            <a:r>
              <a:rPr b="1" lang="en-US" sz="1600">
                <a:solidFill>
                  <a:srgbClr val="000000"/>
                </a:solidFill>
              </a:rPr>
              <a:t>SI - Korean</a:t>
            </a:r>
            <a:r>
              <a:rPr lang="en-US" sz="1600">
                <a:solidFill>
                  <a:srgbClr val="000000"/>
                </a:solidFill>
              </a:rPr>
              <a:t>: Willowbrook</a:t>
            </a:r>
            <a:br>
              <a:rPr lang="en-US" sz="1600">
                <a:solidFill>
                  <a:srgbClr val="000000"/>
                </a:solidFill>
              </a:rPr>
            </a:br>
            <a:r>
              <a:rPr b="1" lang="en-US" sz="1600">
                <a:solidFill>
                  <a:srgbClr val="000000"/>
                </a:solidFill>
              </a:rPr>
              <a:t>QN - Arabic:</a:t>
            </a:r>
            <a:r>
              <a:rPr lang="en-US" sz="1600">
                <a:solidFill>
                  <a:srgbClr val="000000"/>
                </a:solidFill>
              </a:rPr>
              <a:t> Astoria</a:t>
            </a:r>
            <a:endParaRPr sz="1600">
              <a:solidFill>
                <a:srgbClr val="000000"/>
              </a:solidFill>
            </a:endParaRPr>
          </a:p>
          <a:p>
            <a:pPr indent="0" lvl="0" marL="0" rtl="0" algn="l">
              <a:spcBef>
                <a:spcPts val="1000"/>
              </a:spcBef>
              <a:spcAft>
                <a:spcPts val="0"/>
              </a:spcAft>
              <a:buNone/>
            </a:pPr>
            <a:r>
              <a:t/>
            </a:r>
            <a:endParaRPr>
              <a:latin typeface="Arial"/>
              <a:ea typeface="Arial"/>
              <a:cs typeface="Arial"/>
              <a:sym typeface="Arial"/>
            </a:endParaRPr>
          </a:p>
        </p:txBody>
      </p:sp>
      <p:sp>
        <p:nvSpPr>
          <p:cNvPr id="222" name="Google Shape;222;g3636842324d_3_11"/>
          <p:cNvSpPr txBox="1"/>
          <p:nvPr>
            <p:ph idx="2" type="body"/>
          </p:nvPr>
        </p:nvSpPr>
        <p:spPr>
          <a:xfrm>
            <a:off x="870825" y="923650"/>
            <a:ext cx="10560300" cy="1093800"/>
          </a:xfrm>
          <a:prstGeom prst="rect">
            <a:avLst/>
          </a:prstGeom>
          <a:noFill/>
          <a:ln>
            <a:noFill/>
          </a:ln>
        </p:spPr>
        <p:txBody>
          <a:bodyPr anchorCtr="0" anchor="t" bIns="45700" lIns="91425" spcFirstLastPara="1" rIns="91425" wrap="square" tIns="45700">
            <a:noAutofit/>
          </a:bodyPr>
          <a:lstStyle/>
          <a:p>
            <a:pPr indent="0" lvl="0" marL="457200" rtl="0" algn="l">
              <a:spcBef>
                <a:spcPts val="1000"/>
              </a:spcBef>
              <a:spcAft>
                <a:spcPts val="0"/>
              </a:spcAft>
              <a:buClr>
                <a:schemeClr val="dk1"/>
              </a:buClr>
              <a:buSzPts val="1100"/>
              <a:buNone/>
            </a:pPr>
            <a:r>
              <a:rPr lang="en-US" sz="2800"/>
              <a:t>13 CBO-led RCV/Voting Rights Workshops</a:t>
            </a:r>
            <a:endParaRPr sz="2800"/>
          </a:p>
          <a:p>
            <a:pPr indent="0" lvl="0" marL="457200" rtl="0" algn="l">
              <a:spcBef>
                <a:spcPts val="1000"/>
              </a:spcBef>
              <a:spcAft>
                <a:spcPts val="0"/>
              </a:spcAft>
              <a:buClr>
                <a:schemeClr val="dk1"/>
              </a:buClr>
              <a:buSzPts val="1100"/>
              <a:buNone/>
            </a:pPr>
            <a:r>
              <a:t/>
            </a:r>
            <a:endParaRPr sz="2800"/>
          </a:p>
          <a:p>
            <a:pPr indent="0" lvl="0" marL="0" rtl="0" algn="l">
              <a:lnSpc>
                <a:spcPct val="150000"/>
              </a:lnSpc>
              <a:spcBef>
                <a:spcPts val="0"/>
              </a:spcBef>
              <a:spcAft>
                <a:spcPts val="0"/>
              </a:spcAft>
              <a:buClr>
                <a:schemeClr val="dk1"/>
              </a:buClr>
              <a:buSzPts val="2700"/>
              <a:buNone/>
            </a:pPr>
            <a:r>
              <a:t/>
            </a:r>
            <a:endParaRPr b="0" sz="2700"/>
          </a:p>
        </p:txBody>
      </p:sp>
      <p:pic>
        <p:nvPicPr>
          <p:cNvPr id="223" name="Google Shape;223;g3636842324d_3_11"/>
          <p:cNvPicPr preferRelativeResize="0"/>
          <p:nvPr/>
        </p:nvPicPr>
        <p:blipFill rotWithShape="1">
          <a:blip r:embed="rId3">
            <a:alphaModFix/>
          </a:blip>
          <a:srcRect b="-9134" l="0" r="0" t="0"/>
          <a:stretch/>
        </p:blipFill>
        <p:spPr>
          <a:xfrm>
            <a:off x="6879850" y="1595375"/>
            <a:ext cx="5036751" cy="54122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36380bdd15e_1_0"/>
          <p:cNvSpPr txBox="1"/>
          <p:nvPr>
            <p:ph idx="1" type="body"/>
          </p:nvPr>
        </p:nvSpPr>
        <p:spPr>
          <a:xfrm>
            <a:off x="1341675" y="2017450"/>
            <a:ext cx="5538300" cy="441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600">
              <a:solidFill>
                <a:srgbClr val="000000"/>
              </a:solidFill>
            </a:endParaRPr>
          </a:p>
          <a:p>
            <a:pPr indent="0" lvl="0" marL="0" rtl="0" algn="l">
              <a:spcBef>
                <a:spcPts val="1000"/>
              </a:spcBef>
              <a:spcAft>
                <a:spcPts val="0"/>
              </a:spcAft>
              <a:buNone/>
            </a:pPr>
            <a:r>
              <a:t/>
            </a:r>
            <a:endParaRPr>
              <a:latin typeface="Arial"/>
              <a:ea typeface="Arial"/>
              <a:cs typeface="Arial"/>
              <a:sym typeface="Arial"/>
            </a:endParaRPr>
          </a:p>
        </p:txBody>
      </p:sp>
      <p:sp>
        <p:nvSpPr>
          <p:cNvPr id="229" name="Google Shape;229;g36380bdd15e_1_0"/>
          <p:cNvSpPr txBox="1"/>
          <p:nvPr>
            <p:ph idx="2" type="body"/>
          </p:nvPr>
        </p:nvSpPr>
        <p:spPr>
          <a:xfrm>
            <a:off x="1140975" y="848625"/>
            <a:ext cx="6723900" cy="1093800"/>
          </a:xfrm>
          <a:prstGeom prst="rect">
            <a:avLst/>
          </a:prstGeom>
          <a:noFill/>
          <a:ln>
            <a:noFill/>
          </a:ln>
        </p:spPr>
        <p:txBody>
          <a:bodyPr anchorCtr="0" anchor="t" bIns="45700" lIns="91425" spcFirstLastPara="1" rIns="91425" wrap="square" tIns="45700">
            <a:noAutofit/>
          </a:bodyPr>
          <a:lstStyle/>
          <a:p>
            <a:pPr indent="0" lvl="0" marL="457200" rtl="0" algn="l">
              <a:spcBef>
                <a:spcPts val="1000"/>
              </a:spcBef>
              <a:spcAft>
                <a:spcPts val="0"/>
              </a:spcAft>
              <a:buClr>
                <a:schemeClr val="dk1"/>
              </a:buClr>
              <a:buSzPts val="1100"/>
              <a:buNone/>
            </a:pPr>
            <a:r>
              <a:rPr lang="en-US" sz="2800"/>
              <a:t>Additional Outreach</a:t>
            </a:r>
            <a:endParaRPr sz="2800"/>
          </a:p>
          <a:p>
            <a:pPr indent="0" lvl="0" marL="457200" rtl="0" algn="l">
              <a:spcBef>
                <a:spcPts val="1000"/>
              </a:spcBef>
              <a:spcAft>
                <a:spcPts val="0"/>
              </a:spcAft>
              <a:buClr>
                <a:schemeClr val="dk1"/>
              </a:buClr>
              <a:buSzPts val="1100"/>
              <a:buNone/>
            </a:pPr>
            <a:r>
              <a:t/>
            </a:r>
            <a:endParaRPr sz="2800"/>
          </a:p>
          <a:p>
            <a:pPr indent="0" lvl="0" marL="0" rtl="0" algn="l">
              <a:lnSpc>
                <a:spcPct val="150000"/>
              </a:lnSpc>
              <a:spcBef>
                <a:spcPts val="0"/>
              </a:spcBef>
              <a:spcAft>
                <a:spcPts val="0"/>
              </a:spcAft>
              <a:buClr>
                <a:schemeClr val="dk1"/>
              </a:buClr>
              <a:buSzPts val="2700"/>
              <a:buNone/>
            </a:pPr>
            <a:r>
              <a:t/>
            </a:r>
            <a:endParaRPr b="0" sz="2700"/>
          </a:p>
        </p:txBody>
      </p:sp>
      <p:graphicFrame>
        <p:nvGraphicFramePr>
          <p:cNvPr id="230" name="Google Shape;230;g36380bdd15e_1_0"/>
          <p:cNvGraphicFramePr/>
          <p:nvPr/>
        </p:nvGraphicFramePr>
        <p:xfrm>
          <a:off x="1341675" y="1744225"/>
          <a:ext cx="3000000" cy="3000000"/>
        </p:xfrm>
        <a:graphic>
          <a:graphicData uri="http://schemas.openxmlformats.org/drawingml/2006/table">
            <a:tbl>
              <a:tblPr>
                <a:noFill/>
                <a:tableStyleId>{E7B8D5A8-0754-41D1-8C05-821EF154D6DE}</a:tableStyleId>
              </a:tblPr>
              <a:tblGrid>
                <a:gridCol w="4114800"/>
                <a:gridCol w="2476500"/>
              </a:tblGrid>
              <a:tr h="2571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61950">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Sheepshead Bay, BK</a:t>
                      </a:r>
                      <a:br>
                        <a:rPr lang="en-US" sz="1600">
                          <a:latin typeface="Verdana"/>
                          <a:ea typeface="Verdana"/>
                          <a:cs typeface="Verdana"/>
                          <a:sym typeface="Verdana"/>
                        </a:rPr>
                      </a:br>
                      <a:endParaRPr sz="16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Russian</a:t>
                      </a:r>
                      <a:endParaRPr sz="1600">
                        <a:latin typeface="Verdana"/>
                        <a:ea typeface="Verdana"/>
                        <a:cs typeface="Verdana"/>
                        <a:sym typeface="Verdana"/>
                      </a:endParaRPr>
                    </a:p>
                  </a:txBody>
                  <a:tcPr marT="91425" marB="91425" marR="91425" marL="91425"/>
                </a:tc>
              </a:tr>
              <a:tr h="504825">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Sunset Park, Bay Ridge (BK) &amp; Citywide Virtual</a:t>
                      </a:r>
                      <a:br>
                        <a:rPr lang="en-US" sz="1600">
                          <a:latin typeface="Verdana"/>
                          <a:ea typeface="Verdana"/>
                          <a:cs typeface="Verdana"/>
                          <a:sym typeface="Verdana"/>
                        </a:rPr>
                      </a:br>
                      <a:endParaRPr sz="16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Arabic</a:t>
                      </a:r>
                      <a:endParaRPr sz="1600">
                        <a:latin typeface="Verdana"/>
                        <a:ea typeface="Verdana"/>
                        <a:cs typeface="Verdana"/>
                        <a:sym typeface="Verdana"/>
                      </a:endParaRPr>
                    </a:p>
                  </a:txBody>
                  <a:tcPr marT="91425" marB="91425" marR="91425" marL="91425"/>
                </a:tc>
              </a:tr>
              <a:tr h="447675">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Parkchester, BX</a:t>
                      </a:r>
                      <a:br>
                        <a:rPr lang="en-US" sz="1600">
                          <a:latin typeface="Verdana"/>
                          <a:ea typeface="Verdana"/>
                          <a:cs typeface="Verdana"/>
                          <a:sym typeface="Verdana"/>
                        </a:rPr>
                      </a:br>
                      <a:endParaRPr sz="16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Bangla &amp; French</a:t>
                      </a:r>
                      <a:endParaRPr sz="1600">
                        <a:latin typeface="Verdana"/>
                        <a:ea typeface="Verdana"/>
                        <a:cs typeface="Verdana"/>
                        <a:sym typeface="Verdana"/>
                      </a:endParaRPr>
                    </a:p>
                  </a:txBody>
                  <a:tcPr marT="91425" marB="91425" marR="91425" marL="91425"/>
                </a:tc>
              </a:tr>
              <a:tr h="466725">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Flatlands</a:t>
                      </a:r>
                      <a:r>
                        <a:rPr lang="en-US" sz="1600">
                          <a:latin typeface="Verdana"/>
                          <a:ea typeface="Verdana"/>
                          <a:cs typeface="Verdana"/>
                          <a:sym typeface="Verdana"/>
                        </a:rPr>
                        <a:t>, BK</a:t>
                      </a:r>
                      <a:br>
                        <a:rPr lang="en-US" sz="1600">
                          <a:latin typeface="Verdana"/>
                          <a:ea typeface="Verdana"/>
                          <a:cs typeface="Verdana"/>
                          <a:sym typeface="Verdana"/>
                        </a:rPr>
                      </a:br>
                      <a:endParaRPr sz="16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Haitian</a:t>
                      </a:r>
                      <a:endParaRPr sz="1600">
                        <a:latin typeface="Verdana"/>
                        <a:ea typeface="Verdana"/>
                        <a:cs typeface="Verdana"/>
                        <a:sym typeface="Verdana"/>
                      </a:endParaRPr>
                    </a:p>
                  </a:txBody>
                  <a:tcPr marT="91425" marB="91425" marR="91425" marL="91425"/>
                </a:tc>
              </a:tr>
              <a:tr h="466725">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Brighton Beach and Bath Beach, BK</a:t>
                      </a:r>
                      <a:endParaRPr sz="16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600">
                          <a:latin typeface="Verdana"/>
                          <a:ea typeface="Verdana"/>
                          <a:cs typeface="Verdana"/>
                          <a:sym typeface="Verdana"/>
                        </a:rPr>
                        <a:t>Urdu</a:t>
                      </a:r>
                      <a:endParaRPr sz="1600">
                        <a:latin typeface="Verdana"/>
                        <a:ea typeface="Verdana"/>
                        <a:cs typeface="Verdana"/>
                        <a:sym typeface="Verdana"/>
                      </a:endParaRPr>
                    </a:p>
                  </a:txBody>
                  <a:tcPr marT="91425" marB="91425" marR="91425" marL="91425"/>
                </a:tc>
              </a:tr>
            </a:tbl>
          </a:graphicData>
        </a:graphic>
      </p:graphicFrame>
      <p:pic>
        <p:nvPicPr>
          <p:cNvPr id="231" name="Google Shape;231;g36380bdd15e_1_0" title="Image (1).jpg"/>
          <p:cNvPicPr preferRelativeResize="0"/>
          <p:nvPr/>
        </p:nvPicPr>
        <p:blipFill>
          <a:blip r:embed="rId3">
            <a:alphaModFix/>
          </a:blip>
          <a:stretch>
            <a:fillRect/>
          </a:stretch>
        </p:blipFill>
        <p:spPr>
          <a:xfrm>
            <a:off x="7932980" y="675764"/>
            <a:ext cx="3575777" cy="2681802"/>
          </a:xfrm>
          <a:prstGeom prst="rect">
            <a:avLst/>
          </a:prstGeom>
          <a:noFill/>
          <a:ln>
            <a:noFill/>
          </a:ln>
        </p:spPr>
      </p:pic>
      <p:pic>
        <p:nvPicPr>
          <p:cNvPr id="232" name="Google Shape;232;g36380bdd15e_1_0" title="Image.jpg"/>
          <p:cNvPicPr preferRelativeResize="0"/>
          <p:nvPr/>
        </p:nvPicPr>
        <p:blipFill>
          <a:blip r:embed="rId4">
            <a:alphaModFix/>
          </a:blip>
          <a:stretch>
            <a:fillRect/>
          </a:stretch>
        </p:blipFill>
        <p:spPr>
          <a:xfrm>
            <a:off x="7932975" y="3430063"/>
            <a:ext cx="3575774" cy="26818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g372d9d1616f_1_0" title="CEC_Community_Boards_lock_up.png"/>
          <p:cNvPicPr preferRelativeResize="0"/>
          <p:nvPr/>
        </p:nvPicPr>
        <p:blipFill>
          <a:blip r:embed="rId3">
            <a:alphaModFix/>
          </a:blip>
          <a:stretch>
            <a:fillRect/>
          </a:stretch>
        </p:blipFill>
        <p:spPr>
          <a:xfrm>
            <a:off x="1313575" y="1894500"/>
            <a:ext cx="9646828" cy="2039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72d9d1616f_1_5"/>
          <p:cNvSpPr txBox="1"/>
          <p:nvPr>
            <p:ph idx="3" type="body"/>
          </p:nvPr>
        </p:nvSpPr>
        <p:spPr>
          <a:xfrm>
            <a:off x="808735" y="190555"/>
            <a:ext cx="5370900" cy="73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400"/>
              <a:buNone/>
            </a:pPr>
            <a:r>
              <a:rPr lang="en-US"/>
              <a:t>Plans for 2025/2026</a:t>
            </a:r>
            <a:endParaRPr/>
          </a:p>
        </p:txBody>
      </p:sp>
      <p:sp>
        <p:nvSpPr>
          <p:cNvPr id="244" name="Google Shape;244;g372d9d1616f_1_5"/>
          <p:cNvSpPr txBox="1"/>
          <p:nvPr/>
        </p:nvSpPr>
        <p:spPr>
          <a:xfrm>
            <a:off x="906000" y="1013700"/>
            <a:ext cx="8735700" cy="544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Verdana"/>
              <a:buAutoNum type="arabicParenR"/>
            </a:pPr>
            <a:r>
              <a:rPr b="1" lang="en-US" sz="1800">
                <a:solidFill>
                  <a:schemeClr val="dk1"/>
                </a:solidFill>
                <a:latin typeface="Verdana"/>
                <a:ea typeface="Verdana"/>
                <a:cs typeface="Verdana"/>
                <a:sym typeface="Verdana"/>
              </a:rPr>
              <a:t>Building relationships with Borough President offices</a:t>
            </a:r>
            <a:endParaRPr b="1" sz="1800">
              <a:solidFill>
                <a:schemeClr val="dk1"/>
              </a:solidFill>
              <a:latin typeface="Verdana"/>
              <a:ea typeface="Verdana"/>
              <a:cs typeface="Verdana"/>
              <a:sym typeface="Verdana"/>
            </a:endParaRPr>
          </a:p>
          <a:p>
            <a:pPr indent="-342900" lvl="1" marL="914400" rtl="0" algn="l">
              <a:spcBef>
                <a:spcPts val="0"/>
              </a:spcBef>
              <a:spcAft>
                <a:spcPts val="0"/>
              </a:spcAft>
              <a:buClr>
                <a:schemeClr val="dk1"/>
              </a:buClr>
              <a:buSzPts val="1800"/>
              <a:buFont typeface="Verdana"/>
              <a:buAutoNum type="alphaLcParenR"/>
            </a:pPr>
            <a:r>
              <a:rPr lang="en-US" sz="1800">
                <a:solidFill>
                  <a:schemeClr val="dk1"/>
                </a:solidFill>
                <a:latin typeface="Verdana"/>
                <a:ea typeface="Verdana"/>
                <a:cs typeface="Verdana"/>
                <a:sym typeface="Verdana"/>
              </a:rPr>
              <a:t>Have started having conversations about what they are looking for and workshops that will help them</a:t>
            </a:r>
            <a:endParaRPr sz="1800">
              <a:solidFill>
                <a:schemeClr val="dk1"/>
              </a:solidFill>
              <a:latin typeface="Verdana"/>
              <a:ea typeface="Verdana"/>
              <a:cs typeface="Verdana"/>
              <a:sym typeface="Verdana"/>
            </a:endParaRPr>
          </a:p>
          <a:p>
            <a:pPr indent="0" lvl="0" marL="914400" rtl="0" algn="l">
              <a:spcBef>
                <a:spcPts val="0"/>
              </a:spcBef>
              <a:spcAft>
                <a:spcPts val="0"/>
              </a:spcAft>
              <a:buNone/>
            </a:pPr>
            <a:r>
              <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AutoNum type="arabicParenR"/>
            </a:pPr>
            <a:r>
              <a:rPr b="1" lang="en-US" sz="1800">
                <a:solidFill>
                  <a:schemeClr val="dk1"/>
                </a:solidFill>
                <a:latin typeface="Verdana"/>
                <a:ea typeface="Verdana"/>
                <a:cs typeface="Verdana"/>
                <a:sym typeface="Verdana"/>
              </a:rPr>
              <a:t>Offering more customized workshops</a:t>
            </a:r>
            <a:endParaRPr b="1" sz="1800">
              <a:solidFill>
                <a:schemeClr val="dk1"/>
              </a:solidFill>
              <a:latin typeface="Verdana"/>
              <a:ea typeface="Verdana"/>
              <a:cs typeface="Verdana"/>
              <a:sym typeface="Verdana"/>
            </a:endParaRPr>
          </a:p>
          <a:p>
            <a:pPr indent="-342900" lvl="1" marL="914400" rtl="0" algn="l">
              <a:spcBef>
                <a:spcPts val="0"/>
              </a:spcBef>
              <a:spcAft>
                <a:spcPts val="0"/>
              </a:spcAft>
              <a:buClr>
                <a:schemeClr val="dk1"/>
              </a:buClr>
              <a:buSzPts val="1800"/>
              <a:buFont typeface="Verdana"/>
              <a:buAutoNum type="alphaLcParenR"/>
            </a:pPr>
            <a:r>
              <a:rPr lang="en-US" sz="1800">
                <a:solidFill>
                  <a:schemeClr val="dk1"/>
                </a:solidFill>
                <a:latin typeface="Verdana"/>
                <a:ea typeface="Verdana"/>
                <a:cs typeface="Verdana"/>
                <a:sym typeface="Verdana"/>
              </a:rPr>
              <a:t>Based on last spring smaller in person workshops help build personal relationships and increases trust in CEC by being responsive to what a board needs</a:t>
            </a:r>
            <a:endParaRPr sz="1800">
              <a:solidFill>
                <a:schemeClr val="dk1"/>
              </a:solidFill>
              <a:latin typeface="Verdana"/>
              <a:ea typeface="Verdana"/>
              <a:cs typeface="Verdana"/>
              <a:sym typeface="Verdana"/>
            </a:endParaRPr>
          </a:p>
          <a:p>
            <a:pPr indent="-342900" lvl="1" marL="914400" rtl="0" algn="l">
              <a:spcBef>
                <a:spcPts val="0"/>
              </a:spcBef>
              <a:spcAft>
                <a:spcPts val="0"/>
              </a:spcAft>
              <a:buClr>
                <a:schemeClr val="dk1"/>
              </a:buClr>
              <a:buSzPts val="1800"/>
              <a:buFont typeface="Verdana"/>
              <a:buAutoNum type="alphaLcParenR"/>
            </a:pPr>
            <a:r>
              <a:rPr lang="en-US" sz="1800">
                <a:solidFill>
                  <a:schemeClr val="dk1"/>
                </a:solidFill>
                <a:latin typeface="Verdana"/>
                <a:ea typeface="Verdana"/>
                <a:cs typeface="Verdana"/>
                <a:sym typeface="Verdana"/>
              </a:rPr>
              <a:t>While customized workshops are effective we will continue to offer some all city workshops to keep us on the radar of all board members</a:t>
            </a:r>
            <a:endParaRPr sz="1800">
              <a:solidFill>
                <a:schemeClr val="dk1"/>
              </a:solidFill>
              <a:latin typeface="Verdana"/>
              <a:ea typeface="Verdana"/>
              <a:cs typeface="Verdana"/>
              <a:sym typeface="Verdana"/>
            </a:endParaRPr>
          </a:p>
          <a:p>
            <a:pPr indent="0" lvl="0" marL="914400" rtl="0" algn="l">
              <a:spcBef>
                <a:spcPts val="0"/>
              </a:spcBef>
              <a:spcAft>
                <a:spcPts val="0"/>
              </a:spcAft>
              <a:buNone/>
            </a:pPr>
            <a:r>
              <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AutoNum type="arabicParenR"/>
            </a:pPr>
            <a:r>
              <a:rPr b="1" lang="en-US" sz="1800">
                <a:solidFill>
                  <a:schemeClr val="dk1"/>
                </a:solidFill>
                <a:latin typeface="Verdana"/>
                <a:ea typeface="Verdana"/>
                <a:cs typeface="Verdana"/>
                <a:sym typeface="Verdana"/>
              </a:rPr>
              <a:t>Working with FCBWG towards term limit preparedness</a:t>
            </a:r>
            <a:endParaRPr b="1" sz="1800">
              <a:solidFill>
                <a:schemeClr val="dk1"/>
              </a:solidFill>
              <a:latin typeface="Verdana"/>
              <a:ea typeface="Verdana"/>
              <a:cs typeface="Verdana"/>
              <a:sym typeface="Verdana"/>
            </a:endParaRPr>
          </a:p>
          <a:p>
            <a:pPr indent="-342900" lvl="1" marL="914400" rtl="0" algn="l">
              <a:spcBef>
                <a:spcPts val="0"/>
              </a:spcBef>
              <a:spcAft>
                <a:spcPts val="0"/>
              </a:spcAft>
              <a:buClr>
                <a:schemeClr val="dk1"/>
              </a:buClr>
              <a:buSzPts val="1800"/>
              <a:buFont typeface="Verdana"/>
              <a:buAutoNum type="alphaLcParenR"/>
            </a:pPr>
            <a:r>
              <a:rPr lang="en-US" sz="1800">
                <a:solidFill>
                  <a:schemeClr val="dk1"/>
                </a:solidFill>
                <a:latin typeface="Verdana"/>
                <a:ea typeface="Verdana"/>
                <a:cs typeface="Verdana"/>
                <a:sym typeface="Verdana"/>
              </a:rPr>
              <a:t>Options discussed include a video or one pager explaining term limits; offering Gov 101 workshops for new members; and a possible citywide gathering of leadership</a:t>
            </a:r>
            <a:endParaRPr sz="1800">
              <a:solidFill>
                <a:schemeClr val="dk1"/>
              </a:solidFill>
              <a:latin typeface="Verdana"/>
              <a:ea typeface="Verdana"/>
              <a:cs typeface="Verdana"/>
              <a:sym typeface="Verdana"/>
            </a:endParaRPr>
          </a:p>
          <a:p>
            <a:pPr indent="0" lvl="0" marL="914400" rtl="0" algn="l">
              <a:spcBef>
                <a:spcPts val="0"/>
              </a:spcBef>
              <a:spcAft>
                <a:spcPts val="0"/>
              </a:spcAft>
              <a:buNone/>
            </a:pPr>
            <a:r>
              <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AutoNum type="arabicParenR"/>
            </a:pPr>
            <a:r>
              <a:rPr b="1" lang="en-US" sz="1800">
                <a:solidFill>
                  <a:schemeClr val="dk1"/>
                </a:solidFill>
                <a:latin typeface="Verdana"/>
                <a:ea typeface="Verdana"/>
                <a:cs typeface="Verdana"/>
                <a:sym typeface="Verdana"/>
              </a:rPr>
              <a:t>Working with DCAS to roll out NYCityLearns to all board members</a:t>
            </a:r>
            <a:endParaRPr b="1" sz="1800">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727f8bfa73_0_11"/>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The People’s Money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3465c2a09bb_1_22"/>
          <p:cNvSpPr txBox="1"/>
          <p:nvPr>
            <p:ph type="ctrTitle"/>
          </p:nvPr>
        </p:nvSpPr>
        <p:spPr>
          <a:xfrm>
            <a:off x="652677" y="1386330"/>
            <a:ext cx="3514374" cy="378655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Verdana"/>
              <a:buNone/>
            </a:pPr>
            <a:r>
              <a:t/>
            </a:r>
            <a:endParaRPr/>
          </a:p>
        </p:txBody>
      </p:sp>
      <p:sp>
        <p:nvSpPr>
          <p:cNvPr id="255" name="Google Shape;255;g3465c2a09bb_1_22"/>
          <p:cNvSpPr txBox="1"/>
          <p:nvPr>
            <p:ph idx="1" type="body"/>
          </p:nvPr>
        </p:nvSpPr>
        <p:spPr>
          <a:xfrm>
            <a:off x="6643688" y="1188719"/>
            <a:ext cx="4233419" cy="9797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a:t>Project Implementation</a:t>
            </a:r>
            <a:endParaRPr/>
          </a:p>
        </p:txBody>
      </p:sp>
      <p:sp>
        <p:nvSpPr>
          <p:cNvPr id="256" name="Google Shape;256;g3465c2a09bb_1_22"/>
          <p:cNvSpPr txBox="1"/>
          <p:nvPr>
            <p:ph idx="2" type="body"/>
          </p:nvPr>
        </p:nvSpPr>
        <p:spPr>
          <a:xfrm>
            <a:off x="6634202" y="2914738"/>
            <a:ext cx="4233419" cy="9797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a:t>Winning Projects </a:t>
            </a:r>
            <a:endParaRPr/>
          </a:p>
        </p:txBody>
      </p:sp>
      <p:sp>
        <p:nvSpPr>
          <p:cNvPr id="257" name="Google Shape;257;g3465c2a09bb_1_22"/>
          <p:cNvSpPr txBox="1"/>
          <p:nvPr>
            <p:ph idx="3" type="body"/>
          </p:nvPr>
        </p:nvSpPr>
        <p:spPr>
          <a:xfrm>
            <a:off x="6612935" y="4651390"/>
            <a:ext cx="4233419" cy="9797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a:t>Vote results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36367e325a1_1_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Project Implementation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a151c0d01d_1_28"/>
          <p:cNvSpPr txBox="1"/>
          <p:nvPr>
            <p:ph idx="1" type="body"/>
          </p:nvPr>
        </p:nvSpPr>
        <p:spPr>
          <a:xfrm>
            <a:off x="1814525" y="2017450"/>
            <a:ext cx="9002100" cy="35592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2200"/>
              <a:buNone/>
            </a:pPr>
            <a:r>
              <a:t/>
            </a:r>
            <a:endParaRPr/>
          </a:p>
        </p:txBody>
      </p:sp>
      <p:sp>
        <p:nvSpPr>
          <p:cNvPr id="268" name="Google Shape;268;g2a151c0d01d_1_28"/>
          <p:cNvSpPr txBox="1"/>
          <p:nvPr>
            <p:ph idx="2" type="body"/>
          </p:nvPr>
        </p:nvSpPr>
        <p:spPr>
          <a:xfrm>
            <a:off x="1804575" y="923650"/>
            <a:ext cx="9002100" cy="1093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400"/>
              <a:buNone/>
            </a:pPr>
            <a:r>
              <a:rPr lang="en-US"/>
              <a:t>“What’s in Your Borough?” Videos</a:t>
            </a:r>
            <a:endParaRPr/>
          </a:p>
        </p:txBody>
      </p:sp>
      <p:pic>
        <p:nvPicPr>
          <p:cNvPr id="269" name="Google Shape;269;g2a151c0d01d_1_28"/>
          <p:cNvPicPr preferRelativeResize="0"/>
          <p:nvPr/>
        </p:nvPicPr>
        <p:blipFill>
          <a:blip r:embed="rId3">
            <a:alphaModFix/>
          </a:blip>
          <a:stretch>
            <a:fillRect/>
          </a:stretch>
        </p:blipFill>
        <p:spPr>
          <a:xfrm>
            <a:off x="1832050" y="1815667"/>
            <a:ext cx="8974626" cy="40537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465c2a09bb_1_0"/>
          <p:cNvSpPr txBox="1"/>
          <p:nvPr>
            <p:ph idx="1" type="body"/>
          </p:nvPr>
        </p:nvSpPr>
        <p:spPr>
          <a:xfrm>
            <a:off x="1804487" y="1714575"/>
            <a:ext cx="8963077" cy="3330575"/>
          </a:xfrm>
          <a:prstGeom prst="rect">
            <a:avLst/>
          </a:prstGeom>
          <a:noFill/>
          <a:ln>
            <a:noFill/>
          </a:ln>
        </p:spPr>
        <p:txBody>
          <a:bodyPr anchorCtr="0" anchor="t" bIns="45700" lIns="91425" spcFirstLastPara="1" rIns="91425" wrap="square" tIns="45700">
            <a:noAutofit/>
          </a:bodyPr>
          <a:lstStyle/>
          <a:p>
            <a:pPr indent="0" lvl="0" marL="0" rtl="0" algn="just">
              <a:lnSpc>
                <a:spcPct val="114999"/>
              </a:lnSpc>
              <a:spcBef>
                <a:spcPts val="0"/>
              </a:spcBef>
              <a:spcAft>
                <a:spcPts val="0"/>
              </a:spcAft>
              <a:buClr>
                <a:schemeClr val="dk1"/>
              </a:buClr>
              <a:buSzPts val="1400"/>
              <a:buNone/>
            </a:pPr>
            <a:r>
              <a:rPr b="1" lang="en-US" sz="1400">
                <a:solidFill>
                  <a:schemeClr val="dk1"/>
                </a:solidFill>
                <a:highlight>
                  <a:srgbClr val="FFFFFF"/>
                </a:highlight>
              </a:rPr>
              <a:t>To Commissioners:</a:t>
            </a:r>
            <a:endParaRPr sz="1400"/>
          </a:p>
          <a:p>
            <a:pPr indent="-285750" lvl="0" marL="285750" rtl="0" algn="just">
              <a:lnSpc>
                <a:spcPct val="114999"/>
              </a:lnSpc>
              <a:spcBef>
                <a:spcPts val="0"/>
              </a:spcBef>
              <a:spcAft>
                <a:spcPts val="0"/>
              </a:spcAft>
              <a:buClr>
                <a:schemeClr val="dk1"/>
              </a:buClr>
              <a:buSzPts val="1400"/>
              <a:buFont typeface="Arial"/>
              <a:buChar char="•"/>
            </a:pPr>
            <a:r>
              <a:rPr lang="en-US" sz="1400">
                <a:solidFill>
                  <a:schemeClr val="dk1"/>
                </a:solidFill>
                <a:highlight>
                  <a:srgbClr val="FFFFFF"/>
                </a:highlight>
                <a:latin typeface="Verdana"/>
                <a:ea typeface="Verdana"/>
                <a:cs typeface="Verdana"/>
                <a:sym typeface="Verdana"/>
              </a:rPr>
              <a:t>In-Person Participants: Please mute your microphone when you're not speaking and turn it on when needed</a:t>
            </a:r>
            <a:endParaRPr sz="1400">
              <a:solidFill>
                <a:schemeClr val="dk1"/>
              </a:solidFill>
              <a:latin typeface="Verdana"/>
              <a:ea typeface="Verdana"/>
              <a:cs typeface="Verdana"/>
              <a:sym typeface="Verdana"/>
            </a:endParaRPr>
          </a:p>
          <a:p>
            <a:pPr indent="-285750" lvl="0" marL="285750" rtl="0" algn="just">
              <a:lnSpc>
                <a:spcPct val="114999"/>
              </a:lnSpc>
              <a:spcBef>
                <a:spcPts val="0"/>
              </a:spcBef>
              <a:spcAft>
                <a:spcPts val="0"/>
              </a:spcAft>
              <a:buClr>
                <a:schemeClr val="dk1"/>
              </a:buClr>
              <a:buSzPts val="1400"/>
              <a:buFont typeface="Arial"/>
              <a:buChar char="•"/>
            </a:pPr>
            <a:r>
              <a:rPr lang="en-US" sz="1400">
                <a:solidFill>
                  <a:schemeClr val="dk1"/>
                </a:solidFill>
                <a:highlight>
                  <a:srgbClr val="FFFFFF"/>
                </a:highlight>
                <a:latin typeface="Verdana"/>
                <a:ea typeface="Verdana"/>
                <a:cs typeface="Verdana"/>
                <a:sym typeface="Verdana"/>
              </a:rPr>
              <a:t>To Online Participants: Please mute your microphone when you're not speaking. Feel free to unmute and let us know when you'd like to offer a comment, since we cannot see you. </a:t>
            </a:r>
            <a:endParaRPr sz="1400">
              <a:solidFill>
                <a:schemeClr val="dk1"/>
              </a:solidFill>
              <a:latin typeface="Verdana"/>
              <a:ea typeface="Verdana"/>
              <a:cs typeface="Verdana"/>
              <a:sym typeface="Verdana"/>
            </a:endParaRPr>
          </a:p>
          <a:p>
            <a:pPr indent="-190500" lvl="0" marL="285750" rtl="0" algn="just">
              <a:lnSpc>
                <a:spcPct val="114999"/>
              </a:lnSpc>
              <a:spcBef>
                <a:spcPts val="0"/>
              </a:spcBef>
              <a:spcAft>
                <a:spcPts val="0"/>
              </a:spcAft>
              <a:buClr>
                <a:schemeClr val="dk1"/>
              </a:buClr>
              <a:buSzPts val="1400"/>
              <a:buNone/>
            </a:pPr>
            <a:r>
              <a:t/>
            </a:r>
            <a:endParaRPr sz="1400"/>
          </a:p>
          <a:p>
            <a:pPr indent="0" lvl="0" marL="0" rtl="0" algn="just">
              <a:lnSpc>
                <a:spcPct val="114999"/>
              </a:lnSpc>
              <a:spcBef>
                <a:spcPts val="0"/>
              </a:spcBef>
              <a:spcAft>
                <a:spcPts val="0"/>
              </a:spcAft>
              <a:buClr>
                <a:schemeClr val="dk1"/>
              </a:buClr>
              <a:buSzPts val="1400"/>
              <a:buNone/>
            </a:pPr>
            <a:r>
              <a:rPr b="1" lang="en-US" sz="1400">
                <a:solidFill>
                  <a:schemeClr val="dk1"/>
                </a:solidFill>
                <a:highlight>
                  <a:srgbClr val="FFFFFF"/>
                </a:highlight>
              </a:rPr>
              <a:t>To All Participants: </a:t>
            </a:r>
            <a:endParaRPr sz="1400"/>
          </a:p>
          <a:p>
            <a:pPr indent="-330200" lvl="0" marL="457200" rtl="0" algn="just">
              <a:lnSpc>
                <a:spcPct val="114999"/>
              </a:lnSpc>
              <a:spcBef>
                <a:spcPts val="0"/>
              </a:spcBef>
              <a:spcAft>
                <a:spcPts val="0"/>
              </a:spcAft>
              <a:buClr>
                <a:schemeClr val="dk1"/>
              </a:buClr>
              <a:buSzPts val="1400"/>
              <a:buFont typeface="Verdana"/>
              <a:buChar char="●"/>
            </a:pPr>
            <a:r>
              <a:rPr lang="en-US" sz="1400">
                <a:solidFill>
                  <a:schemeClr val="dk1"/>
                </a:solidFill>
                <a:highlight>
                  <a:srgbClr val="FFFFFF"/>
                </a:highlight>
                <a:latin typeface="Verdana"/>
                <a:ea typeface="Verdana"/>
                <a:cs typeface="Verdana"/>
                <a:sym typeface="Verdana"/>
              </a:rPr>
              <a:t>Call participants in the order they have registered for public comment prior to meeting, then during today's meeting </a:t>
            </a:r>
            <a:endParaRPr sz="1400">
              <a:solidFill>
                <a:schemeClr val="dk1"/>
              </a:solidFill>
              <a:latin typeface="Verdana"/>
              <a:ea typeface="Verdana"/>
              <a:cs typeface="Verdana"/>
              <a:sym typeface="Verdana"/>
            </a:endParaRPr>
          </a:p>
          <a:p>
            <a:pPr indent="-330200" lvl="0" marL="457200" rtl="0" algn="just">
              <a:lnSpc>
                <a:spcPct val="114999"/>
              </a:lnSpc>
              <a:spcBef>
                <a:spcPts val="0"/>
              </a:spcBef>
              <a:spcAft>
                <a:spcPts val="0"/>
              </a:spcAft>
              <a:buClr>
                <a:schemeClr val="dk1"/>
              </a:buClr>
              <a:buSzPts val="1400"/>
              <a:buFont typeface="Verdana"/>
              <a:buChar char="●"/>
            </a:pPr>
            <a:r>
              <a:rPr lang="en-US" sz="1400">
                <a:solidFill>
                  <a:schemeClr val="dk1"/>
                </a:solidFill>
                <a:highlight>
                  <a:srgbClr val="FFFFFF"/>
                </a:highlight>
              </a:rPr>
              <a:t>Closed Captioning: Closed Captioning will be displayed on the smaller screen </a:t>
            </a:r>
            <a:endParaRPr sz="1400"/>
          </a:p>
          <a:p>
            <a:pPr indent="0" lvl="0" marL="457200" rtl="0" algn="just">
              <a:lnSpc>
                <a:spcPct val="114999"/>
              </a:lnSpc>
              <a:spcBef>
                <a:spcPts val="0"/>
              </a:spcBef>
              <a:spcAft>
                <a:spcPts val="0"/>
              </a:spcAft>
              <a:buClr>
                <a:schemeClr val="dk1"/>
              </a:buClr>
              <a:buSzPts val="1400"/>
              <a:buNone/>
            </a:pPr>
            <a:r>
              <a:t/>
            </a:r>
            <a:endParaRPr sz="1400"/>
          </a:p>
          <a:p>
            <a:pPr indent="0" lvl="0" marL="0" rtl="0" algn="just">
              <a:lnSpc>
                <a:spcPct val="114999"/>
              </a:lnSpc>
              <a:spcBef>
                <a:spcPts val="0"/>
              </a:spcBef>
              <a:spcAft>
                <a:spcPts val="0"/>
              </a:spcAft>
              <a:buClr>
                <a:schemeClr val="dk1"/>
              </a:buClr>
              <a:buSzPts val="1400"/>
              <a:buNone/>
            </a:pPr>
            <a:r>
              <a:rPr b="1" lang="en-US" sz="1400">
                <a:solidFill>
                  <a:schemeClr val="dk1"/>
                </a:solidFill>
                <a:highlight>
                  <a:srgbClr val="FFFFFF"/>
                </a:highlight>
              </a:rPr>
              <a:t>To In-Person Participants: </a:t>
            </a:r>
            <a:endParaRPr sz="1400"/>
          </a:p>
          <a:p>
            <a:pPr indent="-330200" lvl="0" marL="457200" rtl="0" algn="just">
              <a:lnSpc>
                <a:spcPct val="114999"/>
              </a:lnSpc>
              <a:spcBef>
                <a:spcPts val="0"/>
              </a:spcBef>
              <a:spcAft>
                <a:spcPts val="0"/>
              </a:spcAft>
              <a:buClr>
                <a:schemeClr val="dk1"/>
              </a:buClr>
              <a:buSzPts val="1400"/>
              <a:buFont typeface="Verdana"/>
              <a:buChar char="●"/>
            </a:pPr>
            <a:r>
              <a:rPr lang="en-US" sz="1400">
                <a:solidFill>
                  <a:schemeClr val="dk1"/>
                </a:solidFill>
                <a:highlight>
                  <a:srgbClr val="FFFFFF"/>
                </a:highlight>
                <a:latin typeface="Verdana"/>
                <a:ea typeface="Verdana"/>
                <a:cs typeface="Verdana"/>
                <a:sym typeface="Verdana"/>
              </a:rPr>
              <a:t>To submit a public comment, please add your name and affiliation to the sign in sheet by the door. We will call on you to speak in order received. </a:t>
            </a:r>
            <a:endParaRPr sz="1400">
              <a:solidFill>
                <a:schemeClr val="dk1"/>
              </a:solidFill>
              <a:latin typeface="Verdana"/>
              <a:ea typeface="Verdana"/>
              <a:cs typeface="Verdana"/>
              <a:sym typeface="Verdana"/>
            </a:endParaRPr>
          </a:p>
          <a:p>
            <a:pPr indent="0" lvl="0" marL="457200" rtl="0" algn="just">
              <a:lnSpc>
                <a:spcPct val="114999"/>
              </a:lnSpc>
              <a:spcBef>
                <a:spcPts val="0"/>
              </a:spcBef>
              <a:spcAft>
                <a:spcPts val="0"/>
              </a:spcAft>
              <a:buClr>
                <a:schemeClr val="dk1"/>
              </a:buClr>
              <a:buSzPts val="1400"/>
              <a:buNone/>
            </a:pPr>
            <a:r>
              <a:t/>
            </a:r>
            <a:endParaRPr sz="1400"/>
          </a:p>
          <a:p>
            <a:pPr indent="0" lvl="0" marL="0" rtl="0" algn="just">
              <a:lnSpc>
                <a:spcPct val="114999"/>
              </a:lnSpc>
              <a:spcBef>
                <a:spcPts val="0"/>
              </a:spcBef>
              <a:spcAft>
                <a:spcPts val="0"/>
              </a:spcAft>
              <a:buClr>
                <a:schemeClr val="dk1"/>
              </a:buClr>
              <a:buSzPts val="1400"/>
              <a:buNone/>
            </a:pPr>
            <a:r>
              <a:rPr b="1" lang="en-US" sz="1400">
                <a:solidFill>
                  <a:schemeClr val="dk1"/>
                </a:solidFill>
                <a:highlight>
                  <a:srgbClr val="FFFFFF"/>
                </a:highlight>
                <a:latin typeface="Verdana"/>
                <a:ea typeface="Verdana"/>
                <a:cs typeface="Verdana"/>
                <a:sym typeface="Verdana"/>
              </a:rPr>
              <a:t>To Online Participants: </a:t>
            </a:r>
            <a:endParaRPr sz="1400">
              <a:solidFill>
                <a:schemeClr val="dk1"/>
              </a:solidFill>
              <a:latin typeface="Verdana"/>
              <a:ea typeface="Verdana"/>
              <a:cs typeface="Verdana"/>
              <a:sym typeface="Verdana"/>
            </a:endParaRPr>
          </a:p>
          <a:p>
            <a:pPr indent="-330200" lvl="0" marL="457200" rtl="0" algn="just">
              <a:lnSpc>
                <a:spcPct val="114999"/>
              </a:lnSpc>
              <a:spcBef>
                <a:spcPts val="0"/>
              </a:spcBef>
              <a:spcAft>
                <a:spcPts val="0"/>
              </a:spcAft>
              <a:buClr>
                <a:schemeClr val="dk1"/>
              </a:buClr>
              <a:buSzPts val="1400"/>
              <a:buFont typeface="Verdana"/>
              <a:buChar char="●"/>
            </a:pPr>
            <a:r>
              <a:rPr lang="en-US" sz="1400">
                <a:solidFill>
                  <a:schemeClr val="dk1"/>
                </a:solidFill>
                <a:highlight>
                  <a:srgbClr val="FFFFFF"/>
                </a:highlight>
                <a:latin typeface="Verdana"/>
                <a:ea typeface="Verdana"/>
                <a:cs typeface="Verdana"/>
                <a:sym typeface="Verdana"/>
              </a:rPr>
              <a:t>To submit a public comment, please submit your name, affiliation, and public comment via email to </a:t>
            </a:r>
            <a:r>
              <a:rPr lang="en-US" sz="1400" u="sng">
                <a:solidFill>
                  <a:schemeClr val="dk1"/>
                </a:solidFill>
                <a:highlight>
                  <a:srgbClr val="FFFFFF"/>
                </a:highlight>
                <a:latin typeface="Verdana"/>
                <a:ea typeface="Verdana"/>
                <a:cs typeface="Verdana"/>
                <a:sym typeface="Verdana"/>
                <a:hlinkClick r:id="rId3">
                  <a:extLst>
                    <a:ext uri="{A12FA001-AC4F-418D-AE19-62706E023703}">
                      <ahyp:hlinkClr val="tx"/>
                    </a:ext>
                  </a:extLst>
                </a:hlinkClick>
              </a:rPr>
              <a:t>info@civicengagement.nyc.gov</a:t>
            </a:r>
            <a:r>
              <a:rPr lang="en-US" sz="1400">
                <a:solidFill>
                  <a:schemeClr val="dk1"/>
                </a:solidFill>
                <a:highlight>
                  <a:srgbClr val="FFFFFF"/>
                </a:highlight>
                <a:latin typeface="Verdana"/>
                <a:ea typeface="Verdana"/>
                <a:cs typeface="Verdana"/>
                <a:sym typeface="Verdana"/>
              </a:rPr>
              <a:t> or via text to 917-587-9103. We will read comments in order received.</a:t>
            </a:r>
            <a:endParaRPr sz="1400">
              <a:solidFill>
                <a:schemeClr val="dk1"/>
              </a:solidFill>
              <a:latin typeface="Verdana"/>
              <a:ea typeface="Verdana"/>
              <a:cs typeface="Verdana"/>
              <a:sym typeface="Verdana"/>
            </a:endParaRPr>
          </a:p>
          <a:p>
            <a:pPr indent="0" lvl="0" marL="0" rtl="0" algn="just">
              <a:lnSpc>
                <a:spcPct val="100000"/>
              </a:lnSpc>
              <a:spcBef>
                <a:spcPts val="0"/>
              </a:spcBef>
              <a:spcAft>
                <a:spcPts val="0"/>
              </a:spcAft>
              <a:buClr>
                <a:schemeClr val="dk1"/>
              </a:buClr>
              <a:buSzPts val="1400"/>
              <a:buNone/>
            </a:pPr>
            <a:r>
              <a:t/>
            </a:r>
            <a:endParaRPr sz="1400"/>
          </a:p>
          <a:p>
            <a:pPr indent="0" lvl="0" marL="0" rtl="0" algn="just">
              <a:lnSpc>
                <a:spcPct val="150000"/>
              </a:lnSpc>
              <a:spcBef>
                <a:spcPts val="1000"/>
              </a:spcBef>
              <a:spcAft>
                <a:spcPts val="0"/>
              </a:spcAft>
              <a:buClr>
                <a:schemeClr val="dk1"/>
              </a:buClr>
              <a:buSzPts val="2400"/>
              <a:buNone/>
            </a:pPr>
            <a:r>
              <a:t/>
            </a:r>
            <a:endParaRPr/>
          </a:p>
        </p:txBody>
      </p:sp>
      <p:sp>
        <p:nvSpPr>
          <p:cNvPr id="161" name="Google Shape;161;g3465c2a09bb_1_0"/>
          <p:cNvSpPr txBox="1"/>
          <p:nvPr>
            <p:ph idx="2" type="body"/>
          </p:nvPr>
        </p:nvSpPr>
        <p:spPr>
          <a:xfrm>
            <a:off x="1804574" y="923651"/>
            <a:ext cx="8020050" cy="1093788"/>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2700"/>
              <a:buNone/>
            </a:pPr>
            <a:r>
              <a:rPr lang="en-US" sz="2700">
                <a:solidFill>
                  <a:schemeClr val="dk1"/>
                </a:solidFill>
              </a:rPr>
              <a:t>Technology &amp; Housekeeping</a:t>
            </a:r>
            <a:endParaRPr b="0" sz="2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The “What’s in Your Borough?” series follows 19 inspiring, community-led projects — each funded by New York City’s participatory budgeting process, The People’s Money — to see how New Yorkers are transforming their neighborhoods. From food pantries and gardening programs to wellness workshops and youth support, this series highlights real solutions created by and for the community.&#10;&#10;Kingsbridge Heights Community Center is connecting youth with the resources and support they need to further their education in the Bronx neighborhoods of  Williamsbridge, Norwood, Olinville, Edenwald, Wakefield, Kingsbridge, Kingsbridge Heights, and Bedford Park. The program supports youth from low-income backgrounds as they navigate the college application process, offering guidance, resources, and mentorship to help students pursue higher education and break cycles of poverty." id="275" name="Google Shape;275;g36367e325a1_1_0" title="College and Career Prep in the Bronx - What’s in Your Borough? - EP 4">
            <a:hlinkClick r:id="rId3"/>
          </p:cNvPr>
          <p:cNvPicPr preferRelativeResize="0"/>
          <p:nvPr/>
        </p:nvPicPr>
        <p:blipFill>
          <a:blip r:embed="rId4">
            <a:alphaModFix/>
          </a:blip>
          <a:stretch>
            <a:fillRect/>
          </a:stretch>
        </p:blipFill>
        <p:spPr>
          <a:xfrm>
            <a:off x="528650" y="297375"/>
            <a:ext cx="11134700" cy="6263250"/>
          </a:xfrm>
          <a:prstGeom prst="rect">
            <a:avLst/>
          </a:prstGeom>
          <a:noFill/>
          <a:ln>
            <a:noFill/>
          </a:ln>
          <a:effectLst>
            <a:outerShdw blurRad="57150" rotWithShape="0" algn="bl" dir="996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727f8bfa73_0_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Vote Results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8"/>
          <p:cNvPicPr preferRelativeResize="0"/>
          <p:nvPr/>
        </p:nvPicPr>
        <p:blipFill>
          <a:blip r:embed="rId3">
            <a:alphaModFix/>
          </a:blip>
          <a:stretch>
            <a:fillRect/>
          </a:stretch>
        </p:blipFill>
        <p:spPr>
          <a:xfrm>
            <a:off x="8095600" y="616500"/>
            <a:ext cx="3827150" cy="2887975"/>
          </a:xfrm>
          <a:prstGeom prst="rect">
            <a:avLst/>
          </a:prstGeom>
          <a:noFill/>
          <a:ln>
            <a:noFill/>
          </a:ln>
        </p:spPr>
      </p:pic>
      <p:pic>
        <p:nvPicPr>
          <p:cNvPr id="286" name="Google Shape;286;p8"/>
          <p:cNvPicPr preferRelativeResize="0"/>
          <p:nvPr/>
        </p:nvPicPr>
        <p:blipFill>
          <a:blip r:embed="rId4">
            <a:alphaModFix/>
          </a:blip>
          <a:stretch>
            <a:fillRect/>
          </a:stretch>
        </p:blipFill>
        <p:spPr>
          <a:xfrm>
            <a:off x="4566975" y="304775"/>
            <a:ext cx="2400300" cy="3048000"/>
          </a:xfrm>
          <a:prstGeom prst="rect">
            <a:avLst/>
          </a:prstGeom>
          <a:noFill/>
          <a:ln>
            <a:noFill/>
          </a:ln>
        </p:spPr>
      </p:pic>
      <p:pic>
        <p:nvPicPr>
          <p:cNvPr id="287" name="Google Shape;287;p8"/>
          <p:cNvPicPr preferRelativeResize="0"/>
          <p:nvPr/>
        </p:nvPicPr>
        <p:blipFill>
          <a:blip r:embed="rId5">
            <a:alphaModFix/>
          </a:blip>
          <a:stretch>
            <a:fillRect/>
          </a:stretch>
        </p:blipFill>
        <p:spPr>
          <a:xfrm>
            <a:off x="4566975" y="3551400"/>
            <a:ext cx="2543175" cy="3048000"/>
          </a:xfrm>
          <a:prstGeom prst="rect">
            <a:avLst/>
          </a:prstGeom>
          <a:noFill/>
          <a:ln>
            <a:noFill/>
          </a:ln>
        </p:spPr>
      </p:pic>
      <p:pic>
        <p:nvPicPr>
          <p:cNvPr id="288" name="Google Shape;288;p8"/>
          <p:cNvPicPr preferRelativeResize="0"/>
          <p:nvPr/>
        </p:nvPicPr>
        <p:blipFill>
          <a:blip r:embed="rId6">
            <a:alphaModFix/>
          </a:blip>
          <a:stretch>
            <a:fillRect/>
          </a:stretch>
        </p:blipFill>
        <p:spPr>
          <a:xfrm>
            <a:off x="395375" y="4113375"/>
            <a:ext cx="3324225" cy="2486025"/>
          </a:xfrm>
          <a:prstGeom prst="rect">
            <a:avLst/>
          </a:prstGeom>
          <a:noFill/>
          <a:ln>
            <a:noFill/>
          </a:ln>
        </p:spPr>
      </p:pic>
      <p:pic>
        <p:nvPicPr>
          <p:cNvPr id="289" name="Google Shape;289;p8"/>
          <p:cNvPicPr preferRelativeResize="0"/>
          <p:nvPr/>
        </p:nvPicPr>
        <p:blipFill>
          <a:blip r:embed="rId7">
            <a:alphaModFix/>
          </a:blip>
          <a:stretch>
            <a:fillRect/>
          </a:stretch>
        </p:blipFill>
        <p:spPr>
          <a:xfrm>
            <a:off x="686525" y="304779"/>
            <a:ext cx="3488125" cy="3679547"/>
          </a:xfrm>
          <a:prstGeom prst="rect">
            <a:avLst/>
          </a:prstGeom>
          <a:noFill/>
          <a:ln>
            <a:noFill/>
          </a:ln>
        </p:spPr>
      </p:pic>
      <p:pic>
        <p:nvPicPr>
          <p:cNvPr id="290" name="Google Shape;290;p8" title="Tippy.jpg"/>
          <p:cNvPicPr preferRelativeResize="0"/>
          <p:nvPr/>
        </p:nvPicPr>
        <p:blipFill>
          <a:blip r:embed="rId8">
            <a:alphaModFix/>
          </a:blip>
          <a:stretch>
            <a:fillRect/>
          </a:stretch>
        </p:blipFill>
        <p:spPr>
          <a:xfrm>
            <a:off x="7650750" y="3646100"/>
            <a:ext cx="4064966" cy="3048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6367e325a1_1_12"/>
          <p:cNvSpPr txBox="1"/>
          <p:nvPr>
            <p:ph idx="1" type="body"/>
          </p:nvPr>
        </p:nvSpPr>
        <p:spPr>
          <a:xfrm>
            <a:off x="1006475" y="2026250"/>
            <a:ext cx="10486500" cy="3609000"/>
          </a:xfrm>
          <a:prstGeom prst="rect">
            <a:avLst/>
          </a:prstGeom>
          <a:noFill/>
          <a:ln>
            <a:noFill/>
          </a:ln>
        </p:spPr>
        <p:txBody>
          <a:bodyPr anchorCtr="0" anchor="t" bIns="45700" lIns="91425" spcFirstLastPara="1" rIns="91425" wrap="square" tIns="45700">
            <a:noAutofit/>
          </a:bodyPr>
          <a:lstStyle/>
          <a:p>
            <a:pPr indent="-336550" lvl="0" marL="863600" rtl="0" algn="l">
              <a:lnSpc>
                <a:spcPct val="115000"/>
              </a:lnSpc>
              <a:spcBef>
                <a:spcPts val="0"/>
              </a:spcBef>
              <a:spcAft>
                <a:spcPts val="0"/>
              </a:spcAft>
              <a:buSzPts val="1700"/>
              <a:buFont typeface="Arial"/>
              <a:buChar char="●"/>
            </a:pPr>
            <a:r>
              <a:rPr b="1" lang="en-US" sz="2100">
                <a:highlight>
                  <a:srgbClr val="F5F5F5"/>
                </a:highlight>
              </a:rPr>
              <a:t>Queens: </a:t>
            </a:r>
            <a:r>
              <a:rPr lang="en-US" sz="2100">
                <a:highlight>
                  <a:srgbClr val="F5F5F5"/>
                </a:highlight>
              </a:rPr>
              <a:t>5,241</a:t>
            </a:r>
            <a:r>
              <a:rPr b="1" lang="en-US" sz="2100">
                <a:highlight>
                  <a:srgbClr val="F5F5F5"/>
                </a:highlight>
              </a:rPr>
              <a:t> </a:t>
            </a:r>
            <a:r>
              <a:rPr lang="en-US" sz="2100">
                <a:highlight>
                  <a:srgbClr val="F5F5F5"/>
                </a:highlight>
              </a:rPr>
              <a:t>Digital + 31,906 Paper = </a:t>
            </a:r>
            <a:r>
              <a:rPr b="1" lang="en-US" sz="2100">
                <a:highlight>
                  <a:srgbClr val="F5F5F5"/>
                </a:highlight>
              </a:rPr>
              <a:t>37,147 Votes</a:t>
            </a:r>
            <a:r>
              <a:rPr lang="en-US" sz="2100">
                <a:highlight>
                  <a:srgbClr val="F5F5F5"/>
                </a:highlight>
              </a:rPr>
              <a:t>​</a:t>
            </a:r>
            <a:endParaRPr sz="2100">
              <a:highlight>
                <a:srgbClr val="F5F5F5"/>
              </a:highlight>
            </a:endParaRPr>
          </a:p>
          <a:p>
            <a:pPr indent="-336550" lvl="0" marL="863600" rtl="0" algn="l">
              <a:lnSpc>
                <a:spcPct val="115000"/>
              </a:lnSpc>
              <a:spcBef>
                <a:spcPts val="0"/>
              </a:spcBef>
              <a:spcAft>
                <a:spcPts val="0"/>
              </a:spcAft>
              <a:buSzPts val="1700"/>
              <a:buFont typeface="Arial"/>
              <a:buChar char="●"/>
            </a:pPr>
            <a:r>
              <a:rPr b="1" lang="en-US" sz="2100">
                <a:highlight>
                  <a:srgbClr val="F5F5F5"/>
                </a:highlight>
              </a:rPr>
              <a:t>Brooklyn:</a:t>
            </a:r>
            <a:r>
              <a:rPr lang="en-US" sz="2100">
                <a:highlight>
                  <a:srgbClr val="F5F5F5"/>
                </a:highlight>
              </a:rPr>
              <a:t> 5,181 Digital + 26,995 Paper = </a:t>
            </a:r>
            <a:r>
              <a:rPr b="1" lang="en-US" sz="2100">
                <a:highlight>
                  <a:srgbClr val="F5F5F5"/>
                </a:highlight>
              </a:rPr>
              <a:t>32,176 Votes</a:t>
            </a:r>
            <a:r>
              <a:rPr lang="en-US" sz="2100">
                <a:highlight>
                  <a:srgbClr val="F5F5F5"/>
                </a:highlight>
              </a:rPr>
              <a:t>​</a:t>
            </a:r>
            <a:endParaRPr sz="2100">
              <a:highlight>
                <a:srgbClr val="F5F5F5"/>
              </a:highlight>
            </a:endParaRPr>
          </a:p>
          <a:p>
            <a:pPr indent="-336550" lvl="0" marL="863600" rtl="0" algn="l">
              <a:lnSpc>
                <a:spcPct val="115000"/>
              </a:lnSpc>
              <a:spcBef>
                <a:spcPts val="0"/>
              </a:spcBef>
              <a:spcAft>
                <a:spcPts val="0"/>
              </a:spcAft>
              <a:buSzPts val="1700"/>
              <a:buFont typeface="Arial"/>
              <a:buChar char="●"/>
            </a:pPr>
            <a:r>
              <a:rPr b="1" lang="en-US" sz="2100">
                <a:highlight>
                  <a:srgbClr val="F5F5F5"/>
                </a:highlight>
              </a:rPr>
              <a:t>Bronx:</a:t>
            </a:r>
            <a:r>
              <a:rPr lang="en-US" sz="2100">
                <a:highlight>
                  <a:srgbClr val="F5F5F5"/>
                </a:highlight>
              </a:rPr>
              <a:t> 3,351 Digital + 25,975 paper = </a:t>
            </a:r>
            <a:r>
              <a:rPr b="1" lang="en-US" sz="2100">
                <a:highlight>
                  <a:srgbClr val="F5F5F5"/>
                </a:highlight>
              </a:rPr>
              <a:t>29,326 votes</a:t>
            </a:r>
            <a:r>
              <a:rPr lang="en-US" sz="2100">
                <a:highlight>
                  <a:srgbClr val="F5F5F5"/>
                </a:highlight>
              </a:rPr>
              <a:t>​</a:t>
            </a:r>
            <a:endParaRPr sz="2100">
              <a:highlight>
                <a:srgbClr val="F5F5F5"/>
              </a:highlight>
            </a:endParaRPr>
          </a:p>
          <a:p>
            <a:pPr indent="-336550" lvl="0" marL="863600" rtl="0" algn="l">
              <a:lnSpc>
                <a:spcPct val="115000"/>
              </a:lnSpc>
              <a:spcBef>
                <a:spcPts val="0"/>
              </a:spcBef>
              <a:spcAft>
                <a:spcPts val="0"/>
              </a:spcAft>
              <a:buSzPts val="1700"/>
              <a:buFont typeface="Arial"/>
              <a:buChar char="●"/>
            </a:pPr>
            <a:r>
              <a:rPr b="1" lang="en-US" sz="2100">
                <a:highlight>
                  <a:srgbClr val="F5F5F5"/>
                </a:highlight>
              </a:rPr>
              <a:t>Staten Island: </a:t>
            </a:r>
            <a:r>
              <a:rPr lang="en-US" sz="2100">
                <a:highlight>
                  <a:srgbClr val="F5F5F5"/>
                </a:highlight>
              </a:rPr>
              <a:t>1,168  Digital + 10,182 Paper = </a:t>
            </a:r>
            <a:r>
              <a:rPr b="1" lang="en-US" sz="2100">
                <a:highlight>
                  <a:srgbClr val="F5F5F5"/>
                </a:highlight>
              </a:rPr>
              <a:t>11,310 Votes</a:t>
            </a:r>
            <a:r>
              <a:rPr lang="en-US" sz="2100">
                <a:highlight>
                  <a:srgbClr val="F5F5F5"/>
                </a:highlight>
              </a:rPr>
              <a:t>​</a:t>
            </a:r>
            <a:endParaRPr sz="2100">
              <a:highlight>
                <a:srgbClr val="F5F5F5"/>
              </a:highlight>
            </a:endParaRPr>
          </a:p>
          <a:p>
            <a:pPr indent="-336550" lvl="0" marL="863600" rtl="0" algn="l">
              <a:lnSpc>
                <a:spcPct val="115000"/>
              </a:lnSpc>
              <a:spcBef>
                <a:spcPts val="0"/>
              </a:spcBef>
              <a:spcAft>
                <a:spcPts val="0"/>
              </a:spcAft>
              <a:buSzPts val="1700"/>
              <a:buFont typeface="Arial"/>
              <a:buChar char="●"/>
            </a:pPr>
            <a:r>
              <a:rPr b="1" lang="en-US" sz="2100">
                <a:highlight>
                  <a:srgbClr val="F5F5F5"/>
                </a:highlight>
              </a:rPr>
              <a:t>Manhattan</a:t>
            </a:r>
            <a:r>
              <a:rPr lang="en-US" sz="2100">
                <a:highlight>
                  <a:srgbClr val="F5F5F5"/>
                </a:highlight>
              </a:rPr>
              <a:t>: 3,640 Digital + 17,888 Paper -= </a:t>
            </a:r>
            <a:r>
              <a:rPr b="1" lang="en-US" sz="2100">
                <a:highlight>
                  <a:srgbClr val="F5F5F5"/>
                </a:highlight>
              </a:rPr>
              <a:t>21,528 Votes</a:t>
            </a:r>
            <a:r>
              <a:rPr lang="en-US" sz="2100">
                <a:highlight>
                  <a:srgbClr val="F5F5F5"/>
                </a:highlight>
              </a:rPr>
              <a:t> ​</a:t>
            </a:r>
            <a:endParaRPr sz="2100">
              <a:highlight>
                <a:srgbClr val="F5F5F5"/>
              </a:highlight>
            </a:endParaRPr>
          </a:p>
          <a:p>
            <a:pPr indent="0" lvl="0" marL="457200" rtl="0" algn="l">
              <a:lnSpc>
                <a:spcPct val="115000"/>
              </a:lnSpc>
              <a:spcBef>
                <a:spcPts val="0"/>
              </a:spcBef>
              <a:spcAft>
                <a:spcPts val="0"/>
              </a:spcAft>
              <a:buNone/>
            </a:pPr>
            <a:r>
              <a:t/>
            </a:r>
            <a:endParaRPr b="1" sz="2100">
              <a:highlight>
                <a:srgbClr val="F5F5F5"/>
              </a:highlight>
            </a:endParaRPr>
          </a:p>
          <a:p>
            <a:pPr indent="0" lvl="0" marL="457200" rtl="0" algn="l">
              <a:lnSpc>
                <a:spcPct val="115000"/>
              </a:lnSpc>
              <a:spcBef>
                <a:spcPts val="0"/>
              </a:spcBef>
              <a:spcAft>
                <a:spcPts val="0"/>
              </a:spcAft>
              <a:buNone/>
            </a:pPr>
            <a:r>
              <a:t/>
            </a:r>
            <a:endParaRPr b="1" sz="2100">
              <a:highlight>
                <a:srgbClr val="F5F5F5"/>
              </a:highlight>
            </a:endParaRPr>
          </a:p>
          <a:p>
            <a:pPr indent="-336550" lvl="0" marL="863600" rtl="0" algn="l">
              <a:lnSpc>
                <a:spcPct val="115000"/>
              </a:lnSpc>
              <a:spcBef>
                <a:spcPts val="0"/>
              </a:spcBef>
              <a:spcAft>
                <a:spcPts val="0"/>
              </a:spcAft>
              <a:buSzPts val="1700"/>
              <a:buFont typeface="Arial"/>
              <a:buChar char="●"/>
            </a:pPr>
            <a:r>
              <a:rPr b="1" lang="en-US" sz="2100">
                <a:highlight>
                  <a:srgbClr val="F5F5F5"/>
                </a:highlight>
              </a:rPr>
              <a:t>Total Votes:</a:t>
            </a:r>
            <a:r>
              <a:rPr lang="en-US" sz="2100">
                <a:highlight>
                  <a:srgbClr val="F5F5F5"/>
                </a:highlight>
              </a:rPr>
              <a:t> 18,581 Digital + 112,946 Paper = </a:t>
            </a:r>
            <a:r>
              <a:rPr b="1" lang="en-US" sz="2100">
                <a:highlight>
                  <a:srgbClr val="F5F5F5"/>
                </a:highlight>
              </a:rPr>
              <a:t>131,527!</a:t>
            </a:r>
            <a:endParaRPr b="1" sz="2100">
              <a:highlight>
                <a:srgbClr val="F5F5F5"/>
              </a:highlight>
            </a:endParaRPr>
          </a:p>
          <a:p>
            <a:pPr indent="0" lvl="0" marL="0" rtl="0" algn="l">
              <a:lnSpc>
                <a:spcPct val="150000"/>
              </a:lnSpc>
              <a:spcBef>
                <a:spcPts val="0"/>
              </a:spcBef>
              <a:spcAft>
                <a:spcPts val="0"/>
              </a:spcAft>
              <a:buClr>
                <a:schemeClr val="dk1"/>
              </a:buClr>
              <a:buSzPts val="2200"/>
              <a:buNone/>
            </a:pPr>
            <a:r>
              <a:t/>
            </a:r>
            <a:endParaRPr/>
          </a:p>
        </p:txBody>
      </p:sp>
      <p:sp>
        <p:nvSpPr>
          <p:cNvPr id="296" name="Google Shape;296;g36367e325a1_1_12"/>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400"/>
              <a:buNone/>
            </a:pPr>
            <a:r>
              <a:rPr lang="en-US"/>
              <a:t>Votes Collected</a:t>
            </a:r>
            <a:endParaRPr/>
          </a:p>
        </p:txBody>
      </p:sp>
      <p:sp>
        <p:nvSpPr>
          <p:cNvPr id="297" name="Google Shape;297;g36367e325a1_1_12"/>
          <p:cNvSpPr txBox="1"/>
          <p:nvPr/>
        </p:nvSpPr>
        <p:spPr>
          <a:xfrm>
            <a:off x="722475" y="5932100"/>
            <a:ext cx="5186700" cy="369300"/>
          </a:xfrm>
          <a:prstGeom prst="rect">
            <a:avLst/>
          </a:prstGeom>
          <a:noFill/>
          <a:ln>
            <a:noFill/>
          </a:ln>
        </p:spPr>
        <p:txBody>
          <a:bodyPr anchorCtr="0" anchor="t" bIns="91425" lIns="91425" spcFirstLastPara="1" rIns="91425" wrap="square" tIns="91425">
            <a:spAutoFit/>
          </a:bodyPr>
          <a:lstStyle/>
          <a:p>
            <a:pPr indent="-292100" lvl="0" marL="711200" rtl="0" algn="l">
              <a:lnSpc>
                <a:spcPct val="115000"/>
              </a:lnSpc>
              <a:spcBef>
                <a:spcPts val="0"/>
              </a:spcBef>
              <a:spcAft>
                <a:spcPts val="0"/>
              </a:spcAft>
              <a:buClr>
                <a:schemeClr val="dk1"/>
              </a:buClr>
              <a:buSzPts val="1000"/>
              <a:buFont typeface="Arial"/>
              <a:buChar char="●"/>
            </a:pPr>
            <a:r>
              <a:rPr lang="en-US" sz="1200">
                <a:solidFill>
                  <a:schemeClr val="dk1"/>
                </a:solidFill>
                <a:highlight>
                  <a:srgbClr val="F5F5F5"/>
                </a:highlight>
              </a:rPr>
              <a:t>This is our vote tally as of 8/4/2025</a:t>
            </a:r>
            <a:endParaRPr sz="1200">
              <a:solidFill>
                <a:schemeClr val="dk1"/>
              </a:solidFill>
              <a:highlight>
                <a:srgbClr val="F5F5F5"/>
              </a:highlight>
            </a:endParaRPr>
          </a:p>
        </p:txBody>
      </p:sp>
      <p:sp>
        <p:nvSpPr>
          <p:cNvPr id="298" name="Google Shape;298;g36367e325a1_1_12"/>
          <p:cNvSpPr/>
          <p:nvPr/>
        </p:nvSpPr>
        <p:spPr>
          <a:xfrm>
            <a:off x="6511950" y="765500"/>
            <a:ext cx="4781700" cy="1027800"/>
          </a:xfrm>
          <a:prstGeom prst="doubleWave">
            <a:avLst>
              <a:gd fmla="val 6250" name="adj1"/>
              <a:gd fmla="val 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latin typeface="Verdana"/>
                <a:ea typeface="Verdana"/>
                <a:cs typeface="Verdana"/>
                <a:sym typeface="Verdana"/>
              </a:rPr>
              <a:t>131,527 Votes were cast! </a:t>
            </a:r>
            <a:endParaRPr b="1" sz="2100">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72293e68a8_8_22"/>
          <p:cNvSpPr txBox="1"/>
          <p:nvPr>
            <p:ph idx="1" type="body"/>
          </p:nvPr>
        </p:nvSpPr>
        <p:spPr>
          <a:xfrm>
            <a:off x="6096000" y="1624400"/>
            <a:ext cx="5982300" cy="3609300"/>
          </a:xfrm>
          <a:prstGeom prst="rect">
            <a:avLst/>
          </a:prstGeom>
          <a:noFill/>
          <a:ln>
            <a:noFill/>
          </a:ln>
        </p:spPr>
        <p:txBody>
          <a:bodyPr anchorCtr="0" anchor="t" bIns="45700" lIns="91425" spcFirstLastPara="1" rIns="91425" wrap="square" tIns="45700">
            <a:noAutofit/>
          </a:bodyPr>
          <a:lstStyle/>
          <a:p>
            <a:pPr indent="-412750" lvl="0" marL="609600" rtl="0" algn="l">
              <a:spcBef>
                <a:spcPts val="0"/>
              </a:spcBef>
              <a:spcAft>
                <a:spcPts val="0"/>
              </a:spcAft>
              <a:buSzPts val="1700"/>
              <a:buChar char="★"/>
            </a:pPr>
            <a:r>
              <a:rPr lang="en-US" sz="1700"/>
              <a:t>Youth-Led Performing Arts Program</a:t>
            </a:r>
            <a:endParaRPr sz="1700"/>
          </a:p>
          <a:p>
            <a:pPr indent="0" lvl="0" marL="1219200" rtl="0" algn="l">
              <a:spcBef>
                <a:spcPts val="0"/>
              </a:spcBef>
              <a:spcAft>
                <a:spcPts val="0"/>
              </a:spcAft>
              <a:buNone/>
            </a:pPr>
            <a:r>
              <a:t/>
            </a:r>
            <a:endParaRPr sz="1700"/>
          </a:p>
          <a:p>
            <a:pPr indent="-412750" lvl="0" marL="609600" rtl="0" algn="l">
              <a:spcBef>
                <a:spcPts val="0"/>
              </a:spcBef>
              <a:spcAft>
                <a:spcPts val="0"/>
              </a:spcAft>
              <a:buSzPts val="1700"/>
              <a:buChar char="★"/>
            </a:pPr>
            <a:r>
              <a:rPr lang="en-US" sz="1700"/>
              <a:t>Healthy Food and Literary Nights for Families and Individuals</a:t>
            </a:r>
            <a:endParaRPr sz="1700"/>
          </a:p>
          <a:p>
            <a:pPr indent="0" lvl="0" marL="609600" rtl="0" algn="l">
              <a:spcBef>
                <a:spcPts val="0"/>
              </a:spcBef>
              <a:spcAft>
                <a:spcPts val="0"/>
              </a:spcAft>
              <a:buNone/>
            </a:pPr>
            <a:r>
              <a:t/>
            </a:r>
            <a:endParaRPr sz="1700"/>
          </a:p>
          <a:p>
            <a:pPr indent="-412750" lvl="0" marL="609600" rtl="0" algn="l">
              <a:spcBef>
                <a:spcPts val="0"/>
              </a:spcBef>
              <a:spcAft>
                <a:spcPts val="0"/>
              </a:spcAft>
              <a:buSzPts val="1700"/>
              <a:buChar char="★"/>
            </a:pPr>
            <a:r>
              <a:rPr lang="en-US" sz="1700"/>
              <a:t>STEAM Enrichment for Bronx Youth and Teens</a:t>
            </a:r>
            <a:endParaRPr sz="1700"/>
          </a:p>
          <a:p>
            <a:pPr indent="0" lvl="0" marL="609600" rtl="0" algn="l">
              <a:spcBef>
                <a:spcPts val="0"/>
              </a:spcBef>
              <a:spcAft>
                <a:spcPts val="0"/>
              </a:spcAft>
              <a:buNone/>
            </a:pPr>
            <a:r>
              <a:t/>
            </a:r>
            <a:endParaRPr sz="1700"/>
          </a:p>
          <a:p>
            <a:pPr indent="-412750" lvl="0" marL="609600" rtl="0" algn="l">
              <a:spcBef>
                <a:spcPts val="0"/>
              </a:spcBef>
              <a:spcAft>
                <a:spcPts val="0"/>
              </a:spcAft>
              <a:buSzPts val="1700"/>
              <a:buChar char="★"/>
            </a:pPr>
            <a:r>
              <a:rPr lang="en-US" sz="1700"/>
              <a:t>Support People with Housing Advocacy Groups</a:t>
            </a:r>
            <a:endParaRPr sz="1700"/>
          </a:p>
          <a:p>
            <a:pPr indent="0" lvl="0" marL="1219200" rtl="0" algn="l">
              <a:spcBef>
                <a:spcPts val="0"/>
              </a:spcBef>
              <a:spcAft>
                <a:spcPts val="0"/>
              </a:spcAft>
              <a:buNone/>
            </a:pPr>
            <a:r>
              <a:t/>
            </a:r>
            <a:endParaRPr sz="1700"/>
          </a:p>
          <a:p>
            <a:pPr indent="-412750" lvl="0" marL="609600" rtl="0" algn="l">
              <a:spcBef>
                <a:spcPts val="0"/>
              </a:spcBef>
              <a:spcAft>
                <a:spcPts val="0"/>
              </a:spcAft>
              <a:buSzPts val="1700"/>
              <a:buChar char="★"/>
            </a:pPr>
            <a:r>
              <a:rPr lang="en-US" sz="1700"/>
              <a:t>Support for Parents and Guardians of Amazing Special Kids</a:t>
            </a:r>
            <a:endParaRPr sz="1700"/>
          </a:p>
          <a:p>
            <a:pPr indent="0" lvl="0" marL="1219200" rtl="0" algn="l">
              <a:spcBef>
                <a:spcPts val="0"/>
              </a:spcBef>
              <a:spcAft>
                <a:spcPts val="0"/>
              </a:spcAft>
              <a:buNone/>
            </a:pPr>
            <a:r>
              <a:t/>
            </a:r>
            <a:endParaRPr sz="1700"/>
          </a:p>
        </p:txBody>
      </p:sp>
      <p:pic>
        <p:nvPicPr>
          <p:cNvPr id="304" name="Google Shape;304;g372293e68a8_8_22"/>
          <p:cNvPicPr preferRelativeResize="0"/>
          <p:nvPr>
            <p:ph idx="2" type="pic"/>
          </p:nvPr>
        </p:nvPicPr>
        <p:blipFill rotWithShape="1">
          <a:blip r:embed="rId3">
            <a:alphaModFix/>
          </a:blip>
          <a:srcRect b="0" l="15019" r="15026" t="0"/>
          <a:stretch/>
        </p:blipFill>
        <p:spPr>
          <a:xfrm>
            <a:off x="876900" y="903138"/>
            <a:ext cx="4488000" cy="4811700"/>
          </a:xfrm>
          <a:prstGeom prst="roundRect">
            <a:avLst>
              <a:gd fmla="val 16667" name="adj"/>
            </a:avLst>
          </a:prstGeom>
          <a:noFill/>
          <a:ln>
            <a:noFill/>
          </a:ln>
        </p:spPr>
      </p:pic>
      <p:sp>
        <p:nvSpPr>
          <p:cNvPr id="305" name="Google Shape;305;g372293e68a8_8_22"/>
          <p:cNvSpPr txBox="1"/>
          <p:nvPr>
            <p:ph idx="3" type="body"/>
          </p:nvPr>
        </p:nvSpPr>
        <p:spPr>
          <a:xfrm>
            <a:off x="6105933" y="903133"/>
            <a:ext cx="5875200" cy="731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500"/>
              <a:buNone/>
            </a:pPr>
            <a:r>
              <a:rPr lang="en-US"/>
              <a:t>The Bronx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72293e68a8_8_28"/>
          <p:cNvSpPr txBox="1"/>
          <p:nvPr>
            <p:ph idx="1" type="body"/>
          </p:nvPr>
        </p:nvSpPr>
        <p:spPr>
          <a:xfrm>
            <a:off x="6096000" y="1624400"/>
            <a:ext cx="5528700" cy="3609300"/>
          </a:xfrm>
          <a:prstGeom prst="rect">
            <a:avLst/>
          </a:prstGeom>
          <a:noFill/>
          <a:ln>
            <a:noFill/>
          </a:ln>
        </p:spPr>
        <p:txBody>
          <a:bodyPr anchorCtr="0" anchor="t" bIns="45700" lIns="91425" spcFirstLastPara="1" rIns="91425" wrap="square" tIns="45700">
            <a:noAutofit/>
          </a:bodyPr>
          <a:lstStyle/>
          <a:p>
            <a:pPr indent="-425450" lvl="0" marL="609600" rtl="0" algn="l">
              <a:spcBef>
                <a:spcPts val="0"/>
              </a:spcBef>
              <a:spcAft>
                <a:spcPts val="0"/>
              </a:spcAft>
              <a:buSzPts val="1900"/>
              <a:buChar char="★"/>
            </a:pPr>
            <a:r>
              <a:rPr lang="en-US" sz="1900"/>
              <a:t>Youth Entrepreneurship Program + “The People’s Design by Community” Fellowship Program </a:t>
            </a:r>
            <a:endParaRPr sz="1900"/>
          </a:p>
          <a:p>
            <a:pPr indent="-425450" lvl="0" marL="609600" rtl="0" algn="l">
              <a:spcBef>
                <a:spcPts val="0"/>
              </a:spcBef>
              <a:spcAft>
                <a:spcPts val="0"/>
              </a:spcAft>
              <a:buSzPts val="1900"/>
              <a:buChar char="★"/>
            </a:pPr>
            <a:r>
              <a:rPr lang="en-US" sz="1900"/>
              <a:t>Learn to Grow and Cook Your Own Food</a:t>
            </a:r>
            <a:endParaRPr sz="1900"/>
          </a:p>
          <a:p>
            <a:pPr indent="-425450" lvl="0" marL="609600" rtl="0" algn="l">
              <a:spcBef>
                <a:spcPts val="0"/>
              </a:spcBef>
              <a:spcAft>
                <a:spcPts val="0"/>
              </a:spcAft>
              <a:buSzPts val="1900"/>
              <a:buChar char="★"/>
            </a:pPr>
            <a:r>
              <a:rPr lang="en-US" sz="1900"/>
              <a:t>Everyone Should be Able to Swim</a:t>
            </a:r>
            <a:endParaRPr sz="1900"/>
          </a:p>
          <a:p>
            <a:pPr indent="-425450" lvl="0" marL="609600" rtl="0" algn="l">
              <a:spcBef>
                <a:spcPts val="0"/>
              </a:spcBef>
              <a:spcAft>
                <a:spcPts val="0"/>
              </a:spcAft>
              <a:buSzPts val="1900"/>
              <a:buChar char="★"/>
            </a:pPr>
            <a:r>
              <a:rPr lang="en-US" sz="1900"/>
              <a:t>Vocational Training for Middle and High School Students</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pic>
        <p:nvPicPr>
          <p:cNvPr id="311" name="Google Shape;311;g372293e68a8_8_28" title="Screenshot 2025-06-27 125228.png"/>
          <p:cNvPicPr preferRelativeResize="0"/>
          <p:nvPr>
            <p:ph idx="2" type="pic"/>
          </p:nvPr>
        </p:nvPicPr>
        <p:blipFill rotWithShape="1">
          <a:blip r:embed="rId3">
            <a:alphaModFix/>
          </a:blip>
          <a:srcRect b="0" l="16380" r="18667" t="2296"/>
          <a:stretch/>
        </p:blipFill>
        <p:spPr>
          <a:xfrm>
            <a:off x="929300" y="903138"/>
            <a:ext cx="4488000" cy="4811700"/>
          </a:xfrm>
          <a:prstGeom prst="roundRect">
            <a:avLst>
              <a:gd fmla="val 16667" name="adj"/>
            </a:avLst>
          </a:prstGeom>
          <a:noFill/>
          <a:ln>
            <a:noFill/>
          </a:ln>
        </p:spPr>
      </p:pic>
      <p:sp>
        <p:nvSpPr>
          <p:cNvPr id="312" name="Google Shape;312;g372293e68a8_8_28"/>
          <p:cNvSpPr txBox="1"/>
          <p:nvPr>
            <p:ph idx="3" type="body"/>
          </p:nvPr>
        </p:nvSpPr>
        <p:spPr>
          <a:xfrm>
            <a:off x="6105933" y="903133"/>
            <a:ext cx="5875200" cy="731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500"/>
              <a:buNone/>
            </a:pPr>
            <a:r>
              <a:rPr lang="en-US"/>
              <a:t>Manhattan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72293e68a8_8_34"/>
          <p:cNvSpPr txBox="1"/>
          <p:nvPr>
            <p:ph idx="1" type="body"/>
          </p:nvPr>
        </p:nvSpPr>
        <p:spPr>
          <a:xfrm>
            <a:off x="6105933" y="1504333"/>
            <a:ext cx="5528700" cy="3609300"/>
          </a:xfrm>
          <a:prstGeom prst="rect">
            <a:avLst/>
          </a:prstGeom>
          <a:noFill/>
          <a:ln>
            <a:noFill/>
          </a:ln>
        </p:spPr>
        <p:txBody>
          <a:bodyPr anchorCtr="0" anchor="t" bIns="45700" lIns="91425" spcFirstLastPara="1" rIns="91425" wrap="square" tIns="45700">
            <a:noAutofit/>
          </a:bodyPr>
          <a:lstStyle/>
          <a:p>
            <a:pPr indent="-412750" lvl="0" marL="609600" rtl="0" algn="l">
              <a:spcBef>
                <a:spcPts val="0"/>
              </a:spcBef>
              <a:spcAft>
                <a:spcPts val="0"/>
              </a:spcAft>
              <a:buSzPts val="1700"/>
              <a:buChar char="★"/>
            </a:pPr>
            <a:r>
              <a:rPr lang="en-US" sz="1700"/>
              <a:t>Youth Job Training and Employment Opportunities</a:t>
            </a:r>
            <a:endParaRPr sz="1700"/>
          </a:p>
          <a:p>
            <a:pPr indent="-412750" lvl="0" marL="609600" rtl="0" algn="l">
              <a:spcBef>
                <a:spcPts val="0"/>
              </a:spcBef>
              <a:spcAft>
                <a:spcPts val="0"/>
              </a:spcAft>
              <a:buSzPts val="1700"/>
              <a:buChar char="★"/>
            </a:pPr>
            <a:r>
              <a:rPr lang="en-US" sz="1700"/>
              <a:t>Youth Employment Training and Partnerships</a:t>
            </a:r>
            <a:endParaRPr sz="1700"/>
          </a:p>
          <a:p>
            <a:pPr indent="-412750" lvl="0" marL="609600" rtl="0" algn="l">
              <a:spcBef>
                <a:spcPts val="0"/>
              </a:spcBef>
              <a:spcAft>
                <a:spcPts val="0"/>
              </a:spcAft>
              <a:buSzPts val="1700"/>
              <a:buChar char="★"/>
            </a:pPr>
            <a:r>
              <a:rPr lang="en-US" sz="1700"/>
              <a:t>Job Training and Support for Employment for Single Parents</a:t>
            </a:r>
            <a:endParaRPr sz="1700"/>
          </a:p>
          <a:p>
            <a:pPr indent="-412750" lvl="0" marL="609600" rtl="0" algn="l">
              <a:spcBef>
                <a:spcPts val="0"/>
              </a:spcBef>
              <a:spcAft>
                <a:spcPts val="0"/>
              </a:spcAft>
              <a:buSzPts val="1700"/>
              <a:buChar char="★"/>
            </a:pPr>
            <a:r>
              <a:rPr lang="en-US" sz="1700"/>
              <a:t>Community Kitchen with Classes</a:t>
            </a:r>
            <a:endParaRPr sz="1700"/>
          </a:p>
          <a:p>
            <a:pPr indent="-412750" lvl="0" marL="609600" rtl="0" algn="l">
              <a:spcBef>
                <a:spcPts val="0"/>
              </a:spcBef>
              <a:spcAft>
                <a:spcPts val="0"/>
              </a:spcAft>
              <a:buSzPts val="1700"/>
              <a:buChar char="★"/>
            </a:pPr>
            <a:r>
              <a:rPr lang="en-US" sz="1700"/>
              <a:t>Young Parent Support and Classes</a:t>
            </a:r>
            <a:endParaRPr sz="1700"/>
          </a:p>
          <a:p>
            <a:pPr indent="0" lvl="0" marL="0" rtl="0" algn="l">
              <a:spcBef>
                <a:spcPts val="0"/>
              </a:spcBef>
              <a:spcAft>
                <a:spcPts val="0"/>
              </a:spcAft>
              <a:buNone/>
            </a:pPr>
            <a:r>
              <a:t/>
            </a:r>
            <a:endParaRPr sz="1700"/>
          </a:p>
        </p:txBody>
      </p:sp>
      <p:pic>
        <p:nvPicPr>
          <p:cNvPr id="318" name="Google Shape;318;g372293e68a8_8_34" title="Screensho(2) (1).jpg"/>
          <p:cNvPicPr preferRelativeResize="0"/>
          <p:nvPr>
            <p:ph idx="2" type="pic"/>
          </p:nvPr>
        </p:nvPicPr>
        <p:blipFill rotWithShape="1">
          <a:blip r:embed="rId3">
            <a:alphaModFix/>
          </a:blip>
          <a:srcRect b="2033" l="17265" r="14109" t="2033"/>
          <a:stretch/>
        </p:blipFill>
        <p:spPr>
          <a:xfrm>
            <a:off x="929300" y="903138"/>
            <a:ext cx="4488000" cy="4811700"/>
          </a:xfrm>
          <a:prstGeom prst="roundRect">
            <a:avLst>
              <a:gd fmla="val 16667" name="adj"/>
            </a:avLst>
          </a:prstGeom>
          <a:noFill/>
          <a:ln>
            <a:noFill/>
          </a:ln>
        </p:spPr>
      </p:pic>
      <p:sp>
        <p:nvSpPr>
          <p:cNvPr id="319" name="Google Shape;319;g372293e68a8_8_34"/>
          <p:cNvSpPr txBox="1"/>
          <p:nvPr>
            <p:ph idx="3" type="body"/>
          </p:nvPr>
        </p:nvSpPr>
        <p:spPr>
          <a:xfrm>
            <a:off x="6105933" y="903133"/>
            <a:ext cx="5875200" cy="731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500"/>
              <a:buNone/>
            </a:pPr>
            <a:r>
              <a:rPr lang="en-US"/>
              <a:t>Brooklyn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72293e68a8_8_40"/>
          <p:cNvSpPr txBox="1"/>
          <p:nvPr>
            <p:ph idx="1" type="body"/>
          </p:nvPr>
        </p:nvSpPr>
        <p:spPr>
          <a:xfrm>
            <a:off x="6105925" y="1770726"/>
            <a:ext cx="5528700" cy="3081600"/>
          </a:xfrm>
          <a:prstGeom prst="rect">
            <a:avLst/>
          </a:prstGeom>
          <a:noFill/>
          <a:ln>
            <a:noFill/>
          </a:ln>
        </p:spPr>
        <p:txBody>
          <a:bodyPr anchorCtr="0" anchor="t" bIns="45700" lIns="91425" spcFirstLastPara="1" rIns="91425" wrap="square" tIns="45700">
            <a:noAutofit/>
          </a:bodyPr>
          <a:lstStyle/>
          <a:p>
            <a:pPr indent="-425450" lvl="0" marL="609600" rtl="0" algn="l">
              <a:spcBef>
                <a:spcPts val="0"/>
              </a:spcBef>
              <a:spcAft>
                <a:spcPts val="0"/>
              </a:spcAft>
              <a:buSzPts val="1900"/>
              <a:buChar char="★"/>
            </a:pPr>
            <a:r>
              <a:rPr lang="en-US" sz="1900"/>
              <a:t>Pathways to Professions for Youth</a:t>
            </a:r>
            <a:endParaRPr/>
          </a:p>
          <a:p>
            <a:pPr indent="-425450" lvl="0" marL="609600" rtl="0" algn="l">
              <a:spcBef>
                <a:spcPts val="0"/>
              </a:spcBef>
              <a:spcAft>
                <a:spcPts val="0"/>
              </a:spcAft>
              <a:buSzPts val="1900"/>
              <a:buChar char="★"/>
            </a:pPr>
            <a:r>
              <a:rPr lang="en-US" sz="1900"/>
              <a:t>Saving for Your Future</a:t>
            </a:r>
            <a:endParaRPr sz="1900"/>
          </a:p>
          <a:p>
            <a:pPr indent="-425450" lvl="0" marL="609600" rtl="0" algn="l">
              <a:spcBef>
                <a:spcPts val="0"/>
              </a:spcBef>
              <a:spcAft>
                <a:spcPts val="0"/>
              </a:spcAft>
              <a:buSzPts val="1900"/>
              <a:buChar char="★"/>
            </a:pPr>
            <a:r>
              <a:rPr lang="en-US" sz="1900"/>
              <a:t>Housing Workshops for Older Adults</a:t>
            </a:r>
            <a:endParaRPr sz="1900"/>
          </a:p>
          <a:p>
            <a:pPr indent="-425450" lvl="0" marL="609600" rtl="0" algn="l">
              <a:spcBef>
                <a:spcPts val="0"/>
              </a:spcBef>
              <a:spcAft>
                <a:spcPts val="0"/>
              </a:spcAft>
              <a:buSzPts val="1900"/>
              <a:buChar char="★"/>
            </a:pPr>
            <a:r>
              <a:rPr lang="en-US" sz="1900"/>
              <a:t>Pathways to a Successful College Career</a:t>
            </a:r>
            <a:endParaRPr sz="1900"/>
          </a:p>
          <a:p>
            <a:pPr indent="-425450" lvl="0" marL="609600" rtl="0" algn="l">
              <a:spcBef>
                <a:spcPts val="0"/>
              </a:spcBef>
              <a:spcAft>
                <a:spcPts val="0"/>
              </a:spcAft>
              <a:buSzPts val="1900"/>
              <a:buChar char="★"/>
            </a:pPr>
            <a:r>
              <a:rPr lang="en-US" sz="1900"/>
              <a:t>Empowered with Opportunity</a:t>
            </a:r>
            <a:endParaRPr sz="1900"/>
          </a:p>
          <a:p>
            <a:pPr indent="0" lvl="0" marL="0" rtl="0" algn="l">
              <a:spcBef>
                <a:spcPts val="0"/>
              </a:spcBef>
              <a:spcAft>
                <a:spcPts val="0"/>
              </a:spcAft>
              <a:buNone/>
            </a:pPr>
            <a:r>
              <a:t/>
            </a:r>
            <a:endParaRPr/>
          </a:p>
        </p:txBody>
      </p:sp>
      <p:pic>
        <p:nvPicPr>
          <p:cNvPr id="325" name="Google Shape;325;g372293e68a8_8_40" title="IMG_2762.jpeg"/>
          <p:cNvPicPr preferRelativeResize="0"/>
          <p:nvPr>
            <p:ph idx="2" type="pic"/>
          </p:nvPr>
        </p:nvPicPr>
        <p:blipFill rotWithShape="1">
          <a:blip r:embed="rId3">
            <a:alphaModFix/>
          </a:blip>
          <a:srcRect b="0" l="15019" r="15026" t="0"/>
          <a:stretch/>
        </p:blipFill>
        <p:spPr>
          <a:xfrm>
            <a:off x="929300" y="903138"/>
            <a:ext cx="4488000" cy="4811700"/>
          </a:xfrm>
          <a:prstGeom prst="roundRect">
            <a:avLst>
              <a:gd fmla="val 16667" name="adj"/>
            </a:avLst>
          </a:prstGeom>
          <a:noFill/>
          <a:ln>
            <a:noFill/>
          </a:ln>
        </p:spPr>
      </p:pic>
      <p:sp>
        <p:nvSpPr>
          <p:cNvPr id="326" name="Google Shape;326;g372293e68a8_8_40"/>
          <p:cNvSpPr txBox="1"/>
          <p:nvPr>
            <p:ph idx="3" type="body"/>
          </p:nvPr>
        </p:nvSpPr>
        <p:spPr>
          <a:xfrm>
            <a:off x="6105933" y="903133"/>
            <a:ext cx="5875200" cy="731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500"/>
              <a:buNone/>
            </a:pPr>
            <a:r>
              <a:rPr lang="en-US"/>
              <a:t>Queens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372293e68a8_8_46"/>
          <p:cNvSpPr txBox="1"/>
          <p:nvPr>
            <p:ph idx="1" type="body"/>
          </p:nvPr>
        </p:nvSpPr>
        <p:spPr>
          <a:xfrm>
            <a:off x="6105933" y="1770733"/>
            <a:ext cx="5528700" cy="3609300"/>
          </a:xfrm>
          <a:prstGeom prst="rect">
            <a:avLst/>
          </a:prstGeom>
          <a:noFill/>
          <a:ln>
            <a:noFill/>
          </a:ln>
        </p:spPr>
        <p:txBody>
          <a:bodyPr anchorCtr="0" anchor="t" bIns="45700" lIns="91425" spcFirstLastPara="1" rIns="91425" wrap="square" tIns="45700">
            <a:noAutofit/>
          </a:bodyPr>
          <a:lstStyle/>
          <a:p>
            <a:pPr indent="-425450" lvl="0" marL="609600" rtl="0" algn="l">
              <a:spcBef>
                <a:spcPts val="0"/>
              </a:spcBef>
              <a:spcAft>
                <a:spcPts val="0"/>
              </a:spcAft>
              <a:buSzPts val="1900"/>
              <a:buChar char="★"/>
            </a:pPr>
            <a:r>
              <a:rPr lang="en-US" sz="1900"/>
              <a:t>Staten Island Youth Internship Program</a:t>
            </a:r>
            <a:endParaRPr sz="1900"/>
          </a:p>
          <a:p>
            <a:pPr indent="0" lvl="0" marL="0" rtl="0" algn="l">
              <a:spcBef>
                <a:spcPts val="0"/>
              </a:spcBef>
              <a:spcAft>
                <a:spcPts val="0"/>
              </a:spcAft>
              <a:buNone/>
            </a:pPr>
            <a:r>
              <a:t/>
            </a:r>
            <a:endParaRPr sz="1900"/>
          </a:p>
        </p:txBody>
      </p:sp>
      <p:pic>
        <p:nvPicPr>
          <p:cNvPr id="332" name="Google Shape;332;g372293e68a8_8_46" title="IMG_1702.JPG"/>
          <p:cNvPicPr preferRelativeResize="0"/>
          <p:nvPr>
            <p:ph idx="2" type="pic"/>
          </p:nvPr>
        </p:nvPicPr>
        <p:blipFill rotWithShape="1">
          <a:blip r:embed="rId3">
            <a:alphaModFix/>
          </a:blip>
          <a:srcRect b="0" l="18918" r="18912" t="0"/>
          <a:stretch/>
        </p:blipFill>
        <p:spPr>
          <a:xfrm>
            <a:off x="929300" y="903138"/>
            <a:ext cx="4488000" cy="4811700"/>
          </a:xfrm>
          <a:prstGeom prst="roundRect">
            <a:avLst>
              <a:gd fmla="val 16667" name="adj"/>
            </a:avLst>
          </a:prstGeom>
          <a:noFill/>
          <a:ln>
            <a:noFill/>
          </a:ln>
        </p:spPr>
      </p:pic>
      <p:sp>
        <p:nvSpPr>
          <p:cNvPr id="333" name="Google Shape;333;g372293e68a8_8_46"/>
          <p:cNvSpPr txBox="1"/>
          <p:nvPr>
            <p:ph idx="3" type="body"/>
          </p:nvPr>
        </p:nvSpPr>
        <p:spPr>
          <a:xfrm>
            <a:off x="6105933" y="903133"/>
            <a:ext cx="5875200" cy="731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500"/>
              <a:buNone/>
            </a:pPr>
            <a:r>
              <a:rPr lang="en-US"/>
              <a:t>Staten Island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63a5e96303_8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Survey Responses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
          <p:cNvSpPr txBox="1"/>
          <p:nvPr>
            <p:ph idx="1" type="body"/>
          </p:nvPr>
        </p:nvSpPr>
        <p:spPr>
          <a:xfrm>
            <a:off x="1849725" y="1714575"/>
            <a:ext cx="8918100" cy="333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Font typeface="Calibri"/>
              <a:buAutoNum type="arabicPeriod"/>
            </a:pPr>
            <a:r>
              <a:rPr lang="en-US" sz="1400">
                <a:highlight>
                  <a:srgbClr val="FFFFFF"/>
                </a:highlight>
                <a:latin typeface="Calibri"/>
                <a:ea typeface="Calibri"/>
                <a:cs typeface="Calibri"/>
                <a:sym typeface="Calibri"/>
              </a:rPr>
              <a:t>Attendance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US" sz="1400">
                <a:highlight>
                  <a:srgbClr val="FFFFFF"/>
                </a:highlight>
                <a:latin typeface="Calibri"/>
                <a:ea typeface="Calibri"/>
                <a:cs typeface="Calibri"/>
                <a:sym typeface="Calibri"/>
              </a:rPr>
              <a:t>Approval of Meeting Minutes from June 12, 2025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US" sz="1400">
                <a:highlight>
                  <a:srgbClr val="FFFFFF"/>
                </a:highlight>
                <a:latin typeface="Calibri"/>
                <a:ea typeface="Calibri"/>
                <a:cs typeface="Calibri"/>
                <a:sym typeface="Calibri"/>
              </a:rPr>
              <a:t>CEC Values Statement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US" sz="1400">
                <a:highlight>
                  <a:srgbClr val="FFFFFF"/>
                </a:highlight>
                <a:latin typeface="Calibri"/>
                <a:ea typeface="Calibri"/>
                <a:cs typeface="Calibri"/>
                <a:sym typeface="Calibri"/>
              </a:rPr>
              <a:t>Program Updates </a:t>
            </a:r>
            <a:endParaRPr sz="1400">
              <a:highlight>
                <a:srgbClr val="FFFFFF"/>
              </a:highlight>
              <a:latin typeface="Calibri"/>
              <a:ea typeface="Calibri"/>
              <a:cs typeface="Calibri"/>
              <a:sym typeface="Calibri"/>
            </a:endParaRPr>
          </a:p>
          <a:p>
            <a:pPr indent="-317500" lvl="0" marL="1143000" rtl="0" algn="l">
              <a:lnSpc>
                <a:spcPct val="115000"/>
              </a:lnSpc>
              <a:spcBef>
                <a:spcPts val="0"/>
              </a:spcBef>
              <a:spcAft>
                <a:spcPts val="0"/>
              </a:spcAft>
              <a:buSzPts val="1400"/>
              <a:buFont typeface="Calibri"/>
              <a:buAutoNum type="alphaLcPeriod"/>
            </a:pPr>
            <a:r>
              <a:rPr lang="en-US" sz="1400">
                <a:highlight>
                  <a:srgbClr val="FFFFFF"/>
                </a:highlight>
                <a:latin typeface="Calibri"/>
                <a:ea typeface="Calibri"/>
                <a:cs typeface="Calibri"/>
                <a:sym typeface="Calibri"/>
              </a:rPr>
              <a:t>Voter Language Assistance in the Primary </a:t>
            </a:r>
            <a:endParaRPr sz="1400">
              <a:highlight>
                <a:srgbClr val="FFFFFF"/>
              </a:highlight>
              <a:latin typeface="Calibri"/>
              <a:ea typeface="Calibri"/>
              <a:cs typeface="Calibri"/>
              <a:sym typeface="Calibri"/>
            </a:endParaRPr>
          </a:p>
          <a:p>
            <a:pPr indent="-317500" lvl="0" marL="1143000" rtl="0" algn="l">
              <a:lnSpc>
                <a:spcPct val="115000"/>
              </a:lnSpc>
              <a:spcBef>
                <a:spcPts val="0"/>
              </a:spcBef>
              <a:spcAft>
                <a:spcPts val="0"/>
              </a:spcAft>
              <a:buSzPts val="1400"/>
              <a:buFont typeface="Calibri"/>
              <a:buAutoNum type="alphaLcPeriod" startAt="2"/>
            </a:pPr>
            <a:r>
              <a:rPr lang="en-US" sz="1400">
                <a:highlight>
                  <a:srgbClr val="FFFFFF"/>
                </a:highlight>
                <a:latin typeface="Calibri"/>
                <a:ea typeface="Calibri"/>
                <a:cs typeface="Calibri"/>
                <a:sym typeface="Calibri"/>
              </a:rPr>
              <a:t>Community Boards  </a:t>
            </a:r>
            <a:endParaRPr sz="1400">
              <a:highlight>
                <a:srgbClr val="FFFFFF"/>
              </a:highlight>
              <a:latin typeface="Calibri"/>
              <a:ea typeface="Calibri"/>
              <a:cs typeface="Calibri"/>
              <a:sym typeface="Calibri"/>
            </a:endParaRPr>
          </a:p>
          <a:p>
            <a:pPr indent="-317500" lvl="0" marL="1143000" rtl="0" algn="l">
              <a:lnSpc>
                <a:spcPct val="115000"/>
              </a:lnSpc>
              <a:spcBef>
                <a:spcPts val="0"/>
              </a:spcBef>
              <a:spcAft>
                <a:spcPts val="0"/>
              </a:spcAft>
              <a:buSzPts val="1400"/>
              <a:buFont typeface="Calibri"/>
              <a:buAutoNum type="alphaLcPeriod" startAt="3"/>
            </a:pPr>
            <a:r>
              <a:rPr lang="en-US" sz="1400">
                <a:highlight>
                  <a:srgbClr val="FFFFFF"/>
                </a:highlight>
                <a:latin typeface="Calibri"/>
                <a:ea typeface="Calibri"/>
                <a:cs typeface="Calibri"/>
                <a:sym typeface="Calibri"/>
              </a:rPr>
              <a:t>The People’s Money Participatory Budgeting  </a:t>
            </a:r>
            <a:endParaRPr sz="1400">
              <a:highlight>
                <a:srgbClr val="FFFFFF"/>
              </a:highlight>
              <a:latin typeface="Calibri"/>
              <a:ea typeface="Calibri"/>
              <a:cs typeface="Calibri"/>
              <a:sym typeface="Calibri"/>
            </a:endParaRPr>
          </a:p>
          <a:p>
            <a:pPr indent="-317500" lvl="0" marL="1714500" rtl="0" algn="l">
              <a:lnSpc>
                <a:spcPct val="115000"/>
              </a:lnSpc>
              <a:spcBef>
                <a:spcPts val="0"/>
              </a:spcBef>
              <a:spcAft>
                <a:spcPts val="0"/>
              </a:spcAft>
              <a:buSzPts val="1400"/>
              <a:buFont typeface="Calibri"/>
              <a:buAutoNum type="romanLcPeriod"/>
            </a:pPr>
            <a:r>
              <a:rPr lang="en-US" sz="1400">
                <a:highlight>
                  <a:srgbClr val="FFFFFF"/>
                </a:highlight>
                <a:latin typeface="Calibri"/>
                <a:ea typeface="Calibri"/>
                <a:cs typeface="Calibri"/>
                <a:sym typeface="Calibri"/>
              </a:rPr>
              <a:t>Project Implementation  </a:t>
            </a:r>
            <a:endParaRPr sz="1400">
              <a:highlight>
                <a:srgbClr val="FFFFFF"/>
              </a:highlight>
              <a:latin typeface="Calibri"/>
              <a:ea typeface="Calibri"/>
              <a:cs typeface="Calibri"/>
              <a:sym typeface="Calibri"/>
            </a:endParaRPr>
          </a:p>
          <a:p>
            <a:pPr indent="-317500" lvl="0" marL="1714500" rtl="0" algn="l">
              <a:lnSpc>
                <a:spcPct val="115000"/>
              </a:lnSpc>
              <a:spcBef>
                <a:spcPts val="0"/>
              </a:spcBef>
              <a:spcAft>
                <a:spcPts val="0"/>
              </a:spcAft>
              <a:buSzPts val="1400"/>
              <a:buFont typeface="Calibri"/>
              <a:buAutoNum type="romanLcPeriod" startAt="2"/>
            </a:pPr>
            <a:r>
              <a:rPr lang="en-US" sz="1400">
                <a:highlight>
                  <a:srgbClr val="FFFFFF"/>
                </a:highlight>
                <a:latin typeface="Calibri"/>
                <a:ea typeface="Calibri"/>
                <a:cs typeface="Calibri"/>
                <a:sym typeface="Calibri"/>
              </a:rPr>
              <a:t>Winning Projects (Cycle 3) </a:t>
            </a:r>
            <a:endParaRPr sz="1400">
              <a:highlight>
                <a:srgbClr val="FFFFFF"/>
              </a:highlight>
              <a:latin typeface="Calibri"/>
              <a:ea typeface="Calibri"/>
              <a:cs typeface="Calibri"/>
              <a:sym typeface="Calibri"/>
            </a:endParaRPr>
          </a:p>
          <a:p>
            <a:pPr indent="-317500" lvl="0" marL="1714500" rtl="0" algn="l">
              <a:lnSpc>
                <a:spcPct val="115000"/>
              </a:lnSpc>
              <a:spcBef>
                <a:spcPts val="0"/>
              </a:spcBef>
              <a:spcAft>
                <a:spcPts val="0"/>
              </a:spcAft>
              <a:buSzPts val="1400"/>
              <a:buFont typeface="Calibri"/>
              <a:buAutoNum type="romanLcPeriod" startAt="3"/>
            </a:pPr>
            <a:r>
              <a:rPr lang="en-US" sz="1400">
                <a:highlight>
                  <a:srgbClr val="FFFFFF"/>
                </a:highlight>
                <a:latin typeface="Calibri"/>
                <a:ea typeface="Calibri"/>
                <a:cs typeface="Calibri"/>
                <a:sym typeface="Calibri"/>
              </a:rPr>
              <a:t>Vote Results &amp; Participant Demographics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startAt="5"/>
            </a:pPr>
            <a:r>
              <a:rPr lang="en-US" sz="1400">
                <a:highlight>
                  <a:srgbClr val="FFFFFF"/>
                </a:highlight>
                <a:latin typeface="Calibri"/>
                <a:ea typeface="Calibri"/>
                <a:cs typeface="Calibri"/>
                <a:sym typeface="Calibri"/>
              </a:rPr>
              <a:t>Requests for Information (RFI)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startAt="6"/>
            </a:pPr>
            <a:r>
              <a:rPr lang="en-US" sz="1400">
                <a:highlight>
                  <a:srgbClr val="FFFFFF"/>
                </a:highlight>
                <a:latin typeface="Calibri"/>
                <a:ea typeface="Calibri"/>
                <a:cs typeface="Calibri"/>
                <a:sym typeface="Calibri"/>
              </a:rPr>
              <a:t>TRIE Neighborhood Initiative Program Logo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startAt="7"/>
            </a:pPr>
            <a:r>
              <a:rPr lang="en-US" sz="1400">
                <a:highlight>
                  <a:srgbClr val="FFFFFF"/>
                </a:highlight>
                <a:latin typeface="Calibri"/>
                <a:ea typeface="Calibri"/>
                <a:cs typeface="Calibri"/>
                <a:sym typeface="Calibri"/>
              </a:rPr>
              <a:t>Update on CEC Staff Strategic Planning  </a:t>
            </a:r>
            <a:endParaRPr sz="1400">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startAt="8"/>
            </a:pPr>
            <a:r>
              <a:rPr lang="en-US" sz="1400">
                <a:highlight>
                  <a:srgbClr val="FFFFFF"/>
                </a:highlight>
                <a:latin typeface="Calibri"/>
                <a:ea typeface="Calibri"/>
                <a:cs typeface="Calibri"/>
                <a:sym typeface="Calibri"/>
              </a:rPr>
              <a:t>Public Comment </a:t>
            </a:r>
            <a:br>
              <a:rPr lang="en-US" sz="1100">
                <a:highlight>
                  <a:srgbClr val="FFFFFF"/>
                </a:highlight>
                <a:latin typeface="Verdana"/>
                <a:ea typeface="Verdana"/>
                <a:cs typeface="Verdana"/>
                <a:sym typeface="Verdana"/>
                <a:extLst>
                  <a:ext uri="http://customooxmlschemas.google.com/">
                    <go:slidesCustomData xmlns:go="http://customooxmlschemas.google.com/" textRoundtripDataId="0"/>
                  </a:ext>
                </a:extLst>
              </a:rPr>
            </a:br>
            <a:endParaRPr sz="1100">
              <a:solidFill>
                <a:schemeClr val="dk1"/>
              </a:solidFill>
              <a:highlight>
                <a:srgbClr val="FFFFFF"/>
              </a:highlight>
            </a:endParaRPr>
          </a:p>
        </p:txBody>
      </p:sp>
      <p:sp>
        <p:nvSpPr>
          <p:cNvPr id="167" name="Google Shape;167;p3"/>
          <p:cNvSpPr txBox="1"/>
          <p:nvPr>
            <p:ph idx="2" type="body"/>
          </p:nvPr>
        </p:nvSpPr>
        <p:spPr>
          <a:xfrm>
            <a:off x="1804574" y="923651"/>
            <a:ext cx="8020050" cy="1093788"/>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2700"/>
              <a:buNone/>
            </a:pPr>
            <a:r>
              <a:rPr lang="en-US" sz="2700">
                <a:solidFill>
                  <a:schemeClr val="dk1"/>
                </a:solidFill>
                <a:latin typeface="Verdana"/>
                <a:ea typeface="Verdana"/>
                <a:cs typeface="Verdana"/>
                <a:sym typeface="Verdana"/>
              </a:rPr>
              <a:t>Agenda</a:t>
            </a:r>
            <a:endParaRPr b="0" sz="2700">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grpSp>
        <p:nvGrpSpPr>
          <p:cNvPr id="344" name="Google Shape;344;g3727f8bfa73_0_15"/>
          <p:cNvGrpSpPr/>
          <p:nvPr/>
        </p:nvGrpSpPr>
        <p:grpSpPr>
          <a:xfrm>
            <a:off x="576750" y="1184950"/>
            <a:ext cx="11569677" cy="4293525"/>
            <a:chOff x="576750" y="-216950"/>
            <a:chExt cx="11569677" cy="4293525"/>
          </a:xfrm>
        </p:grpSpPr>
        <p:pic>
          <p:nvPicPr>
            <p:cNvPr id="345" name="Google Shape;345;g3727f8bfa73_0_15"/>
            <p:cNvPicPr preferRelativeResize="0"/>
            <p:nvPr/>
          </p:nvPicPr>
          <p:blipFill>
            <a:blip r:embed="rId3">
              <a:alphaModFix/>
            </a:blip>
            <a:stretch>
              <a:fillRect/>
            </a:stretch>
          </p:blipFill>
          <p:spPr>
            <a:xfrm>
              <a:off x="576750" y="-216950"/>
              <a:ext cx="11569677" cy="4293525"/>
            </a:xfrm>
            <a:prstGeom prst="rect">
              <a:avLst/>
            </a:prstGeom>
            <a:noFill/>
            <a:ln>
              <a:noFill/>
            </a:ln>
          </p:spPr>
        </p:pic>
        <p:sp>
          <p:nvSpPr>
            <p:cNvPr id="346" name="Google Shape;346;g3727f8bfa73_0_15"/>
            <p:cNvSpPr/>
            <p:nvPr/>
          </p:nvSpPr>
          <p:spPr>
            <a:xfrm>
              <a:off x="671338" y="2989375"/>
              <a:ext cx="11380500" cy="108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grpSp>
      <p:sp>
        <p:nvSpPr>
          <p:cNvPr id="347" name="Google Shape;347;g3727f8bfa73_0_15"/>
          <p:cNvSpPr txBox="1"/>
          <p:nvPr/>
        </p:nvSpPr>
        <p:spPr>
          <a:xfrm>
            <a:off x="576750" y="419350"/>
            <a:ext cx="54318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Race &amp; Ethnicity: Race</a:t>
            </a:r>
            <a:endParaRPr b="1" sz="2400">
              <a:solidFill>
                <a:schemeClr val="dk1"/>
              </a:solidFill>
              <a:latin typeface="Verdana"/>
              <a:ea typeface="Verdana"/>
              <a:cs typeface="Verdana"/>
              <a:sym typeface="Verdana"/>
            </a:endParaRPr>
          </a:p>
        </p:txBody>
      </p:sp>
      <p:sp>
        <p:nvSpPr>
          <p:cNvPr id="348" name="Google Shape;348;g3727f8bfa73_0_15"/>
          <p:cNvSpPr txBox="1"/>
          <p:nvPr/>
        </p:nvSpPr>
        <p:spPr>
          <a:xfrm>
            <a:off x="8504175" y="5463300"/>
            <a:ext cx="12690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lt1"/>
                </a:solidFill>
                <a:latin typeface="Verdana"/>
                <a:ea typeface="Verdana"/>
                <a:cs typeface="Verdana"/>
                <a:sym typeface="Verdana"/>
              </a:rPr>
              <a:t>White</a:t>
            </a:r>
            <a:endParaRPr sz="1600">
              <a:solidFill>
                <a:schemeClr val="lt1"/>
              </a:solidFill>
              <a:latin typeface="Verdana"/>
              <a:ea typeface="Verdana"/>
              <a:cs typeface="Verdana"/>
              <a:sym typeface="Verdana"/>
            </a:endParaRPr>
          </a:p>
        </p:txBody>
      </p:sp>
      <p:sp>
        <p:nvSpPr>
          <p:cNvPr id="349" name="Google Shape;349;g3727f8bfa73_0_15"/>
          <p:cNvSpPr txBox="1"/>
          <p:nvPr/>
        </p:nvSpPr>
        <p:spPr>
          <a:xfrm>
            <a:off x="819500" y="6081625"/>
            <a:ext cx="5154300" cy="3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Participant Self Reported Race</a:t>
            </a:r>
            <a:endParaRPr sz="1800">
              <a:solidFill>
                <a:schemeClr val="dk1"/>
              </a:solidFill>
              <a:latin typeface="Verdana"/>
              <a:ea typeface="Verdana"/>
              <a:cs typeface="Verdana"/>
              <a:sym typeface="Verdana"/>
            </a:endParaRPr>
          </a:p>
        </p:txBody>
      </p:sp>
      <p:sp>
        <p:nvSpPr>
          <p:cNvPr id="350" name="Google Shape;350;g3727f8bfa73_0_15"/>
          <p:cNvSpPr/>
          <p:nvPr/>
        </p:nvSpPr>
        <p:spPr>
          <a:xfrm>
            <a:off x="6114875" y="679425"/>
            <a:ext cx="5908200" cy="1518000"/>
          </a:xfrm>
          <a:prstGeom prst="wave">
            <a:avLst>
              <a:gd fmla="val 12500" name="adj1"/>
              <a:gd fmla="val 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b="1" lang="en-US" sz="3200">
                <a:solidFill>
                  <a:schemeClr val="dk1"/>
                </a:solidFill>
              </a:rPr>
              <a:t>73.42% survey response rate!</a:t>
            </a:r>
            <a:endParaRPr sz="4300">
              <a:solidFill>
                <a:schemeClr val="dk1"/>
              </a:solidFill>
              <a:latin typeface="Verdana"/>
              <a:ea typeface="Verdana"/>
              <a:cs typeface="Verdana"/>
              <a:sym typeface="Verdana"/>
            </a:endParaRPr>
          </a:p>
        </p:txBody>
      </p:sp>
      <p:sp>
        <p:nvSpPr>
          <p:cNvPr id="351" name="Google Shape;351;g3727f8bfa73_0_15"/>
          <p:cNvSpPr txBox="1"/>
          <p:nvPr/>
        </p:nvSpPr>
        <p:spPr>
          <a:xfrm>
            <a:off x="647575" y="4660475"/>
            <a:ext cx="1581900" cy="12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
        <p:nvSpPr>
          <p:cNvPr id="352" name="Google Shape;352;g3727f8bfa73_0_15"/>
          <p:cNvSpPr txBox="1"/>
          <p:nvPr/>
        </p:nvSpPr>
        <p:spPr>
          <a:xfrm rot="-1788084">
            <a:off x="265731" y="4524725"/>
            <a:ext cx="2112697"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Prefer not to say</a:t>
            </a:r>
            <a:endParaRPr sz="1800">
              <a:solidFill>
                <a:schemeClr val="dk1"/>
              </a:solidFill>
              <a:latin typeface="Verdana"/>
              <a:ea typeface="Verdana"/>
              <a:cs typeface="Verdana"/>
              <a:sym typeface="Verdana"/>
            </a:endParaRPr>
          </a:p>
        </p:txBody>
      </p:sp>
      <p:sp>
        <p:nvSpPr>
          <p:cNvPr id="353" name="Google Shape;353;g3727f8bfa73_0_15"/>
          <p:cNvSpPr txBox="1"/>
          <p:nvPr/>
        </p:nvSpPr>
        <p:spPr>
          <a:xfrm rot="-1788084">
            <a:off x="1585656" y="4717325"/>
            <a:ext cx="2112697"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Black / African American</a:t>
            </a:r>
            <a:endParaRPr sz="1800">
              <a:solidFill>
                <a:schemeClr val="dk1"/>
              </a:solidFill>
              <a:latin typeface="Verdana"/>
              <a:ea typeface="Verdana"/>
              <a:cs typeface="Verdana"/>
              <a:sym typeface="Verdana"/>
            </a:endParaRPr>
          </a:p>
        </p:txBody>
      </p:sp>
      <p:sp>
        <p:nvSpPr>
          <p:cNvPr id="354" name="Google Shape;354;g3727f8bfa73_0_15"/>
          <p:cNvSpPr txBox="1"/>
          <p:nvPr/>
        </p:nvSpPr>
        <p:spPr>
          <a:xfrm rot="-1787966">
            <a:off x="3748406" y="4397975"/>
            <a:ext cx="1250792"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Asian</a:t>
            </a:r>
            <a:endParaRPr sz="1800">
              <a:solidFill>
                <a:schemeClr val="dk1"/>
              </a:solidFill>
              <a:latin typeface="Verdana"/>
              <a:ea typeface="Verdana"/>
              <a:cs typeface="Verdana"/>
              <a:sym typeface="Verdana"/>
            </a:endParaRPr>
          </a:p>
        </p:txBody>
      </p:sp>
      <p:sp>
        <p:nvSpPr>
          <p:cNvPr id="355" name="Google Shape;355;g3727f8bfa73_0_15"/>
          <p:cNvSpPr txBox="1"/>
          <p:nvPr/>
        </p:nvSpPr>
        <p:spPr>
          <a:xfrm rot="-1787821">
            <a:off x="5285763" y="4486448"/>
            <a:ext cx="899525" cy="91794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White</a:t>
            </a:r>
            <a:endParaRPr sz="1800">
              <a:solidFill>
                <a:schemeClr val="dk1"/>
              </a:solidFill>
              <a:latin typeface="Verdana"/>
              <a:ea typeface="Verdana"/>
              <a:cs typeface="Verdana"/>
              <a:sym typeface="Verdana"/>
            </a:endParaRPr>
          </a:p>
        </p:txBody>
      </p:sp>
      <p:sp>
        <p:nvSpPr>
          <p:cNvPr id="356" name="Google Shape;356;g3727f8bfa73_0_15"/>
          <p:cNvSpPr txBox="1"/>
          <p:nvPr/>
        </p:nvSpPr>
        <p:spPr>
          <a:xfrm rot="-1788084">
            <a:off x="6220581" y="4451725"/>
            <a:ext cx="2112697"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Two or more races</a:t>
            </a:r>
            <a:endParaRPr sz="1800">
              <a:solidFill>
                <a:schemeClr val="dk1"/>
              </a:solidFill>
              <a:latin typeface="Verdana"/>
              <a:ea typeface="Verdana"/>
              <a:cs typeface="Verdana"/>
              <a:sym typeface="Verdana"/>
            </a:endParaRPr>
          </a:p>
        </p:txBody>
      </p:sp>
      <p:sp>
        <p:nvSpPr>
          <p:cNvPr id="357" name="Google Shape;357;g3727f8bfa73_0_15"/>
          <p:cNvSpPr txBox="1"/>
          <p:nvPr/>
        </p:nvSpPr>
        <p:spPr>
          <a:xfrm rot="-1788084">
            <a:off x="7053656" y="4612175"/>
            <a:ext cx="2112697"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Middle Eastern/ North African</a:t>
            </a:r>
            <a:endParaRPr sz="1800">
              <a:solidFill>
                <a:schemeClr val="dk1"/>
              </a:solidFill>
              <a:latin typeface="Verdana"/>
              <a:ea typeface="Verdana"/>
              <a:cs typeface="Verdana"/>
              <a:sym typeface="Verdana"/>
            </a:endParaRPr>
          </a:p>
        </p:txBody>
      </p:sp>
      <p:sp>
        <p:nvSpPr>
          <p:cNvPr id="358" name="Google Shape;358;g3727f8bfa73_0_15"/>
          <p:cNvSpPr txBox="1"/>
          <p:nvPr/>
        </p:nvSpPr>
        <p:spPr>
          <a:xfrm rot="-1788084">
            <a:off x="8448156" y="4634525"/>
            <a:ext cx="2112697"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Native American or Alaska Native</a:t>
            </a:r>
            <a:endParaRPr sz="1800">
              <a:solidFill>
                <a:schemeClr val="dk1"/>
              </a:solidFill>
              <a:latin typeface="Verdana"/>
              <a:ea typeface="Verdana"/>
              <a:cs typeface="Verdana"/>
              <a:sym typeface="Verdana"/>
            </a:endParaRPr>
          </a:p>
        </p:txBody>
      </p:sp>
      <p:sp>
        <p:nvSpPr>
          <p:cNvPr id="359" name="Google Shape;359;g3727f8bfa73_0_15"/>
          <p:cNvSpPr txBox="1"/>
          <p:nvPr/>
        </p:nvSpPr>
        <p:spPr>
          <a:xfrm rot="-1788203">
            <a:off x="9864337" y="4662724"/>
            <a:ext cx="2332276" cy="98741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Verdana"/>
                <a:ea typeface="Verdana"/>
                <a:cs typeface="Verdana"/>
                <a:sym typeface="Verdana"/>
              </a:rPr>
              <a:t>Native Hawaiian/ Pacific Islander</a:t>
            </a:r>
            <a:endParaRPr sz="1800">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72e0692901_3_10"/>
          <p:cNvSpPr txBox="1"/>
          <p:nvPr/>
        </p:nvSpPr>
        <p:spPr>
          <a:xfrm>
            <a:off x="700675" y="583900"/>
            <a:ext cx="519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Race &amp; Ethnicity: Hispanic or Latino</a:t>
            </a:r>
            <a:endParaRPr b="1" sz="2400">
              <a:solidFill>
                <a:schemeClr val="dk1"/>
              </a:solidFill>
              <a:latin typeface="Verdana"/>
              <a:ea typeface="Verdana"/>
              <a:cs typeface="Verdana"/>
              <a:sym typeface="Verdana"/>
            </a:endParaRPr>
          </a:p>
        </p:txBody>
      </p:sp>
      <p:pic>
        <p:nvPicPr>
          <p:cNvPr id="366" name="Google Shape;366;g372e0692901_3_10"/>
          <p:cNvPicPr preferRelativeResize="0"/>
          <p:nvPr/>
        </p:nvPicPr>
        <p:blipFill rotWithShape="1">
          <a:blip r:embed="rId3">
            <a:alphaModFix/>
          </a:blip>
          <a:srcRect b="0" l="44811" r="12038" t="0"/>
          <a:stretch/>
        </p:blipFill>
        <p:spPr>
          <a:xfrm>
            <a:off x="6182225" y="897600"/>
            <a:ext cx="4862151" cy="5391150"/>
          </a:xfrm>
          <a:prstGeom prst="rect">
            <a:avLst/>
          </a:prstGeom>
          <a:noFill/>
          <a:ln>
            <a:noFill/>
          </a:ln>
        </p:spPr>
      </p:pic>
      <p:pic>
        <p:nvPicPr>
          <p:cNvPr id="367" name="Google Shape;367;g372e0692901_3_10"/>
          <p:cNvPicPr preferRelativeResize="0"/>
          <p:nvPr/>
        </p:nvPicPr>
        <p:blipFill>
          <a:blip r:embed="rId4">
            <a:alphaModFix/>
          </a:blip>
          <a:stretch>
            <a:fillRect/>
          </a:stretch>
        </p:blipFill>
        <p:spPr>
          <a:xfrm>
            <a:off x="238388" y="1894375"/>
            <a:ext cx="6115775" cy="1121225"/>
          </a:xfrm>
          <a:prstGeom prst="rect">
            <a:avLst/>
          </a:prstGeom>
          <a:noFill/>
          <a:ln>
            <a:noFill/>
          </a:ln>
        </p:spPr>
      </p:pic>
      <p:sp>
        <p:nvSpPr>
          <p:cNvPr id="368" name="Google Shape;368;g372e0692901_3_10"/>
          <p:cNvSpPr txBox="1"/>
          <p:nvPr/>
        </p:nvSpPr>
        <p:spPr>
          <a:xfrm>
            <a:off x="997925" y="3099900"/>
            <a:ext cx="3439500" cy="2378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Verdana"/>
              <a:buChar char="●"/>
            </a:pPr>
            <a:r>
              <a:rPr b="1" lang="en-US" sz="1800">
                <a:solidFill>
                  <a:srgbClr val="008000"/>
                </a:solidFill>
                <a:latin typeface="Verdana"/>
                <a:ea typeface="Verdana"/>
                <a:cs typeface="Verdana"/>
                <a:sym typeface="Verdana"/>
              </a:rPr>
              <a:t>28.7 %</a:t>
            </a:r>
            <a:r>
              <a:rPr lang="en-US" sz="1800">
                <a:solidFill>
                  <a:schemeClr val="dk1"/>
                </a:solidFill>
                <a:latin typeface="Verdana"/>
                <a:ea typeface="Verdana"/>
                <a:cs typeface="Verdana"/>
                <a:sym typeface="Verdana"/>
              </a:rPr>
              <a:t> of respondents identify as Hispanic or Latino</a:t>
            </a:r>
            <a:endParaRPr sz="1800">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3727f8bfa73_0_45"/>
          <p:cNvSpPr txBox="1"/>
          <p:nvPr/>
        </p:nvSpPr>
        <p:spPr>
          <a:xfrm>
            <a:off x="452875" y="420525"/>
            <a:ext cx="8141100" cy="70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3400">
                <a:solidFill>
                  <a:schemeClr val="dk1"/>
                </a:solidFill>
                <a:latin typeface="Verdana"/>
                <a:ea typeface="Verdana"/>
                <a:cs typeface="Verdana"/>
                <a:sym typeface="Verdana"/>
              </a:rPr>
              <a:t>Gender Identity </a:t>
            </a:r>
            <a:endParaRPr b="1" sz="3400">
              <a:solidFill>
                <a:schemeClr val="dk1"/>
              </a:solidFill>
              <a:latin typeface="Verdana"/>
              <a:ea typeface="Verdana"/>
              <a:cs typeface="Verdana"/>
              <a:sym typeface="Verdana"/>
            </a:endParaRPr>
          </a:p>
        </p:txBody>
      </p:sp>
      <p:pic>
        <p:nvPicPr>
          <p:cNvPr id="375" name="Google Shape;375;g3727f8bfa73_0_45"/>
          <p:cNvPicPr preferRelativeResize="0"/>
          <p:nvPr/>
        </p:nvPicPr>
        <p:blipFill rotWithShape="1">
          <a:blip r:embed="rId3">
            <a:alphaModFix/>
          </a:blip>
          <a:srcRect b="0" l="0" r="0" t="6244"/>
          <a:stretch/>
        </p:blipFill>
        <p:spPr>
          <a:xfrm>
            <a:off x="452875" y="1347875"/>
            <a:ext cx="11462349" cy="4330450"/>
          </a:xfrm>
          <a:prstGeom prst="rect">
            <a:avLst/>
          </a:prstGeom>
          <a:noFill/>
          <a:ln>
            <a:noFill/>
          </a:ln>
        </p:spPr>
      </p:pic>
      <p:sp>
        <p:nvSpPr>
          <p:cNvPr id="376" name="Google Shape;376;g3727f8bfa73_0_45"/>
          <p:cNvSpPr txBox="1"/>
          <p:nvPr/>
        </p:nvSpPr>
        <p:spPr>
          <a:xfrm>
            <a:off x="625425" y="1768425"/>
            <a:ext cx="582300" cy="2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
        <p:nvSpPr>
          <p:cNvPr id="377" name="Google Shape;377;g3727f8bfa73_0_45"/>
          <p:cNvSpPr txBox="1"/>
          <p:nvPr/>
        </p:nvSpPr>
        <p:spPr>
          <a:xfrm>
            <a:off x="1019150" y="6051175"/>
            <a:ext cx="6295500" cy="49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Over </a:t>
            </a:r>
            <a:r>
              <a:rPr b="1" lang="en-US" sz="1800">
                <a:solidFill>
                  <a:srgbClr val="008000"/>
                </a:solidFill>
                <a:latin typeface="Verdana"/>
                <a:ea typeface="Verdana"/>
                <a:cs typeface="Verdana"/>
                <a:sym typeface="Verdana"/>
              </a:rPr>
              <a:t>50% </a:t>
            </a:r>
            <a:r>
              <a:rPr lang="en-US" sz="1800">
                <a:solidFill>
                  <a:schemeClr val="dk1"/>
                </a:solidFill>
                <a:latin typeface="Verdana"/>
                <a:ea typeface="Verdana"/>
                <a:cs typeface="Verdana"/>
                <a:sym typeface="Verdana"/>
              </a:rPr>
              <a:t>of respondents identify as Women</a:t>
            </a:r>
            <a:endParaRPr sz="1800">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3727f8bfa73_0_35"/>
          <p:cNvPicPr preferRelativeResize="0"/>
          <p:nvPr/>
        </p:nvPicPr>
        <p:blipFill rotWithShape="1">
          <a:blip r:embed="rId3">
            <a:alphaModFix/>
          </a:blip>
          <a:srcRect b="0" l="16176" r="14156" t="9214"/>
          <a:stretch/>
        </p:blipFill>
        <p:spPr>
          <a:xfrm>
            <a:off x="5752700" y="769900"/>
            <a:ext cx="5620624" cy="5318176"/>
          </a:xfrm>
          <a:prstGeom prst="rect">
            <a:avLst/>
          </a:prstGeom>
          <a:noFill/>
          <a:ln>
            <a:noFill/>
          </a:ln>
        </p:spPr>
      </p:pic>
      <p:sp>
        <p:nvSpPr>
          <p:cNvPr id="384" name="Google Shape;384;g3727f8bfa73_0_35"/>
          <p:cNvSpPr txBox="1"/>
          <p:nvPr/>
        </p:nvSpPr>
        <p:spPr>
          <a:xfrm>
            <a:off x="566250" y="555775"/>
            <a:ext cx="5620500" cy="11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300">
                <a:solidFill>
                  <a:schemeClr val="dk1"/>
                </a:solidFill>
                <a:latin typeface="Verdana"/>
                <a:ea typeface="Verdana"/>
                <a:cs typeface="Verdana"/>
                <a:sym typeface="Verdana"/>
              </a:rPr>
              <a:t>Age Distribution</a:t>
            </a:r>
            <a:endParaRPr b="1" sz="2300">
              <a:solidFill>
                <a:schemeClr val="dk1"/>
              </a:solidFill>
              <a:latin typeface="Verdana"/>
              <a:ea typeface="Verdana"/>
              <a:cs typeface="Verdana"/>
              <a:sym typeface="Verdana"/>
            </a:endParaRPr>
          </a:p>
        </p:txBody>
      </p:sp>
      <p:sp>
        <p:nvSpPr>
          <p:cNvPr id="385" name="Google Shape;385;g3727f8bfa73_0_35"/>
          <p:cNvSpPr txBox="1"/>
          <p:nvPr/>
        </p:nvSpPr>
        <p:spPr>
          <a:xfrm>
            <a:off x="734025" y="1415650"/>
            <a:ext cx="4572000" cy="4372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Verdana"/>
              <a:buChar char="●"/>
            </a:pPr>
            <a:r>
              <a:rPr b="1" lang="en-US" sz="1750">
                <a:solidFill>
                  <a:srgbClr val="008000"/>
                </a:solidFill>
                <a:highlight>
                  <a:srgbClr val="FFFFFF"/>
                </a:highlight>
              </a:rPr>
              <a:t>17.98 % </a:t>
            </a:r>
            <a:r>
              <a:rPr lang="en-US" sz="1800">
                <a:solidFill>
                  <a:schemeClr val="dk1"/>
                </a:solidFill>
                <a:latin typeface="Verdana"/>
                <a:ea typeface="Verdana"/>
                <a:cs typeface="Verdana"/>
                <a:sym typeface="Verdana"/>
              </a:rPr>
              <a:t>of those who answered the age question were 11-17</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Char char="●"/>
            </a:pPr>
            <a:r>
              <a:rPr b="1" lang="en-US" sz="1750">
                <a:solidFill>
                  <a:srgbClr val="008000"/>
                </a:solidFill>
                <a:highlight>
                  <a:srgbClr val="FFFFFF"/>
                </a:highlight>
              </a:rPr>
              <a:t>11.50% </a:t>
            </a:r>
            <a:r>
              <a:rPr lang="en-US" sz="1800">
                <a:solidFill>
                  <a:schemeClr val="dk1"/>
                </a:solidFill>
                <a:latin typeface="Verdana"/>
                <a:ea typeface="Verdana"/>
                <a:cs typeface="Verdana"/>
                <a:sym typeface="Verdana"/>
              </a:rPr>
              <a:t>of those who answered the age question were 65 +</a:t>
            </a:r>
            <a:endParaRPr sz="1800">
              <a:solidFill>
                <a:schemeClr val="dk1"/>
              </a:solidFill>
              <a:latin typeface="Verdana"/>
              <a:ea typeface="Verdana"/>
              <a:cs typeface="Verdana"/>
              <a:sym typeface="Verdana"/>
            </a:endParaRPr>
          </a:p>
        </p:txBody>
      </p:sp>
      <p:pic>
        <p:nvPicPr>
          <p:cNvPr id="386" name="Google Shape;386;g3727f8bfa73_0_35"/>
          <p:cNvPicPr preferRelativeResize="0"/>
          <p:nvPr/>
        </p:nvPicPr>
        <p:blipFill>
          <a:blip r:embed="rId4">
            <a:alphaModFix/>
          </a:blip>
          <a:stretch>
            <a:fillRect/>
          </a:stretch>
        </p:blipFill>
        <p:spPr>
          <a:xfrm>
            <a:off x="3989900" y="4267463"/>
            <a:ext cx="1885950" cy="2143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g363a5e96303_8_10"/>
          <p:cNvPicPr preferRelativeResize="0"/>
          <p:nvPr/>
        </p:nvPicPr>
        <p:blipFill>
          <a:blip r:embed="rId3">
            <a:alphaModFix/>
          </a:blip>
          <a:stretch>
            <a:fillRect/>
          </a:stretch>
        </p:blipFill>
        <p:spPr>
          <a:xfrm>
            <a:off x="5759575" y="497450"/>
            <a:ext cx="6086475" cy="5581650"/>
          </a:xfrm>
          <a:prstGeom prst="rect">
            <a:avLst/>
          </a:prstGeom>
          <a:noFill/>
          <a:ln>
            <a:noFill/>
          </a:ln>
        </p:spPr>
      </p:pic>
      <p:sp>
        <p:nvSpPr>
          <p:cNvPr id="393" name="Google Shape;393;g363a5e96303_8_10"/>
          <p:cNvSpPr txBox="1"/>
          <p:nvPr/>
        </p:nvSpPr>
        <p:spPr>
          <a:xfrm>
            <a:off x="722475" y="571500"/>
            <a:ext cx="373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Household</a:t>
            </a:r>
            <a:r>
              <a:rPr b="1" lang="en-US" sz="2400">
                <a:solidFill>
                  <a:schemeClr val="dk1"/>
                </a:solidFill>
                <a:latin typeface="Verdana"/>
                <a:ea typeface="Verdana"/>
                <a:cs typeface="Verdana"/>
                <a:sym typeface="Verdana"/>
              </a:rPr>
              <a:t> Income</a:t>
            </a:r>
            <a:endParaRPr b="1" sz="2400">
              <a:solidFill>
                <a:schemeClr val="dk1"/>
              </a:solidFill>
              <a:latin typeface="Verdana"/>
              <a:ea typeface="Verdana"/>
              <a:cs typeface="Verdana"/>
              <a:sym typeface="Verdana"/>
            </a:endParaRPr>
          </a:p>
        </p:txBody>
      </p:sp>
      <p:pic>
        <p:nvPicPr>
          <p:cNvPr id="394" name="Google Shape;394;g363a5e96303_8_10"/>
          <p:cNvPicPr preferRelativeResize="0"/>
          <p:nvPr/>
        </p:nvPicPr>
        <p:blipFill>
          <a:blip r:embed="rId4">
            <a:alphaModFix/>
          </a:blip>
          <a:stretch>
            <a:fillRect/>
          </a:stretch>
        </p:blipFill>
        <p:spPr>
          <a:xfrm>
            <a:off x="3225575" y="3678800"/>
            <a:ext cx="2828925" cy="2400300"/>
          </a:xfrm>
          <a:prstGeom prst="rect">
            <a:avLst/>
          </a:prstGeom>
          <a:noFill/>
          <a:ln>
            <a:noFill/>
          </a:ln>
        </p:spPr>
      </p:pic>
      <p:sp>
        <p:nvSpPr>
          <p:cNvPr id="395" name="Google Shape;395;g363a5e96303_8_10"/>
          <p:cNvSpPr txBox="1"/>
          <p:nvPr/>
        </p:nvSpPr>
        <p:spPr>
          <a:xfrm>
            <a:off x="722475" y="1531175"/>
            <a:ext cx="4302300" cy="1839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Low Income NYers are overrepresented in our participants</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Char char="●"/>
            </a:pPr>
            <a:r>
              <a:rPr b="1" lang="en-US" sz="1750">
                <a:solidFill>
                  <a:srgbClr val="008000"/>
                </a:solidFill>
                <a:highlight>
                  <a:srgbClr val="FFFFFF"/>
                </a:highlight>
              </a:rPr>
              <a:t>30.42 % </a:t>
            </a:r>
            <a:r>
              <a:rPr lang="en-US" sz="1750">
                <a:solidFill>
                  <a:schemeClr val="dk1"/>
                </a:solidFill>
                <a:highlight>
                  <a:srgbClr val="FFFFFF"/>
                </a:highlight>
                <a:latin typeface="Verdana"/>
                <a:ea typeface="Verdana"/>
                <a:cs typeface="Verdana"/>
                <a:sym typeface="Verdana"/>
              </a:rPr>
              <a:t>of participants make under $50,000 a year</a:t>
            </a:r>
            <a:endParaRPr sz="1800">
              <a:solidFill>
                <a:schemeClr val="dk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g363a5e96303_8_18"/>
          <p:cNvPicPr preferRelativeResize="0"/>
          <p:nvPr/>
        </p:nvPicPr>
        <p:blipFill>
          <a:blip r:embed="rId3">
            <a:alphaModFix/>
          </a:blip>
          <a:stretch>
            <a:fillRect/>
          </a:stretch>
        </p:blipFill>
        <p:spPr>
          <a:xfrm>
            <a:off x="2352150" y="4142100"/>
            <a:ext cx="3333750" cy="2257425"/>
          </a:xfrm>
          <a:prstGeom prst="rect">
            <a:avLst/>
          </a:prstGeom>
          <a:noFill/>
          <a:ln>
            <a:noFill/>
          </a:ln>
        </p:spPr>
      </p:pic>
      <p:sp>
        <p:nvSpPr>
          <p:cNvPr id="402" name="Google Shape;402;g363a5e96303_8_18"/>
          <p:cNvSpPr txBox="1"/>
          <p:nvPr/>
        </p:nvSpPr>
        <p:spPr>
          <a:xfrm>
            <a:off x="679325" y="452875"/>
            <a:ext cx="412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Past Involvement with the People’s Money</a:t>
            </a:r>
            <a:endParaRPr b="1" sz="2400">
              <a:solidFill>
                <a:schemeClr val="dk1"/>
              </a:solidFill>
              <a:latin typeface="Verdana"/>
              <a:ea typeface="Verdana"/>
              <a:cs typeface="Verdana"/>
              <a:sym typeface="Verdana"/>
            </a:endParaRPr>
          </a:p>
        </p:txBody>
      </p:sp>
      <p:pic>
        <p:nvPicPr>
          <p:cNvPr id="403" name="Google Shape;403;g363a5e96303_8_18"/>
          <p:cNvPicPr preferRelativeResize="0"/>
          <p:nvPr/>
        </p:nvPicPr>
        <p:blipFill>
          <a:blip r:embed="rId4">
            <a:alphaModFix/>
          </a:blip>
          <a:stretch>
            <a:fillRect/>
          </a:stretch>
        </p:blipFill>
        <p:spPr>
          <a:xfrm>
            <a:off x="5157475" y="506800"/>
            <a:ext cx="5982387" cy="5616500"/>
          </a:xfrm>
          <a:prstGeom prst="rect">
            <a:avLst/>
          </a:prstGeom>
          <a:noFill/>
          <a:ln>
            <a:noFill/>
          </a:ln>
        </p:spPr>
      </p:pic>
      <p:sp>
        <p:nvSpPr>
          <p:cNvPr id="404" name="Google Shape;404;g363a5e96303_8_18"/>
          <p:cNvSpPr txBox="1"/>
          <p:nvPr/>
        </p:nvSpPr>
        <p:spPr>
          <a:xfrm>
            <a:off x="1013600" y="1865450"/>
            <a:ext cx="3472200" cy="163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71.8% of people were not previously involved !</a:t>
            </a:r>
            <a:endParaRPr sz="1800">
              <a:solidFill>
                <a:schemeClr val="dk1"/>
              </a:solidFill>
              <a:latin typeface="Verdana"/>
              <a:ea typeface="Verdana"/>
              <a:cs typeface="Verdana"/>
              <a:sym typeface="Verdana"/>
            </a:endParaRPr>
          </a:p>
          <a:p>
            <a:pPr indent="0" lvl="0" marL="457200" rtl="0" algn="l">
              <a:spcBef>
                <a:spcPts val="0"/>
              </a:spcBef>
              <a:spcAft>
                <a:spcPts val="0"/>
              </a:spcAft>
              <a:buNone/>
            </a:pPr>
            <a:r>
              <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We reached many new participants this year!</a:t>
            </a:r>
            <a:endParaRPr sz="1800">
              <a:solidFill>
                <a:schemeClr val="dk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346b8493ce5_12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Requests for Information (RFIs)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44f69ce126_1_7"/>
          <p:cNvSpPr txBox="1"/>
          <p:nvPr>
            <p:ph idx="1" type="body"/>
          </p:nvPr>
        </p:nvSpPr>
        <p:spPr>
          <a:xfrm>
            <a:off x="1814525" y="2245975"/>
            <a:ext cx="9625500" cy="333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1400"/>
              <a:t>Who we are looking for:</a:t>
            </a:r>
            <a:r>
              <a:rPr lang="en-US" sz="1400"/>
              <a:t> 501(c)3 nonprofit organizations or MWBEs operating in NYC to implement 1 of 20 expense projects that received the most votes in the People’s Money!</a:t>
            </a:r>
            <a:endParaRPr sz="1400"/>
          </a:p>
          <a:p>
            <a:pPr indent="0" lvl="0" marL="0" rtl="0" algn="l">
              <a:spcBef>
                <a:spcPts val="1000"/>
              </a:spcBef>
              <a:spcAft>
                <a:spcPts val="0"/>
              </a:spcAft>
              <a:buNone/>
            </a:pPr>
            <a:r>
              <a:rPr b="1" lang="en-US" sz="1400"/>
              <a:t>Funding: </a:t>
            </a:r>
            <a:r>
              <a:rPr lang="en-US" sz="1400"/>
              <a:t>$150K - $250K depending on the borough</a:t>
            </a:r>
            <a:endParaRPr sz="1400"/>
          </a:p>
          <a:p>
            <a:pPr indent="0" lvl="0" marL="0" rtl="0" algn="l">
              <a:spcBef>
                <a:spcPts val="1000"/>
              </a:spcBef>
              <a:spcAft>
                <a:spcPts val="0"/>
              </a:spcAft>
              <a:buNone/>
            </a:pPr>
            <a:r>
              <a:rPr b="1" lang="en-US" sz="1400"/>
              <a:t>Application Timeline: </a:t>
            </a:r>
            <a:r>
              <a:rPr lang="en-US" sz="1400"/>
              <a:t>July 28th to September 5th, 2025</a:t>
            </a:r>
            <a:endParaRPr sz="1400"/>
          </a:p>
          <a:p>
            <a:pPr indent="0" lvl="0" marL="0" rtl="0" algn="l">
              <a:spcBef>
                <a:spcPts val="1000"/>
              </a:spcBef>
              <a:spcAft>
                <a:spcPts val="0"/>
              </a:spcAft>
              <a:buNone/>
            </a:pPr>
            <a:r>
              <a:rPr b="1" lang="en-US" sz="1400"/>
              <a:t>Partnership Timeline: </a:t>
            </a:r>
            <a:r>
              <a:rPr lang="en-US" sz="1400"/>
              <a:t>October 2025 - October 2026</a:t>
            </a:r>
            <a:endParaRPr sz="1400"/>
          </a:p>
          <a:p>
            <a:pPr indent="0" lvl="0" marL="0" rtl="0" algn="l">
              <a:spcBef>
                <a:spcPts val="1000"/>
              </a:spcBef>
              <a:spcAft>
                <a:spcPts val="0"/>
              </a:spcAft>
              <a:buClr>
                <a:schemeClr val="dk1"/>
              </a:buClr>
              <a:buSzPts val="1100"/>
              <a:buFont typeface="Arial"/>
              <a:buNone/>
            </a:pPr>
            <a:r>
              <a:rPr b="1" lang="en-US" sz="1400">
                <a:highlight>
                  <a:schemeClr val="accent1"/>
                </a:highlight>
              </a:rPr>
              <a:t>Basic Deliverables:</a:t>
            </a:r>
            <a:endParaRPr b="1" sz="1400">
              <a:highlight>
                <a:schemeClr val="accent1"/>
              </a:highlight>
            </a:endParaRPr>
          </a:p>
          <a:p>
            <a:pPr indent="-317500" lvl="0" marL="457200" rtl="0" algn="l">
              <a:spcBef>
                <a:spcPts val="1000"/>
              </a:spcBef>
              <a:spcAft>
                <a:spcPts val="0"/>
              </a:spcAft>
              <a:buSzPts val="1400"/>
              <a:buChar char="●"/>
            </a:pPr>
            <a:r>
              <a:rPr lang="en-US" sz="1400"/>
              <a:t>Project Cycle Management Workshops</a:t>
            </a:r>
            <a:endParaRPr sz="1400"/>
          </a:p>
          <a:p>
            <a:pPr indent="-317500" lvl="0" marL="457200" rtl="0" algn="l">
              <a:spcBef>
                <a:spcPts val="0"/>
              </a:spcBef>
              <a:spcAft>
                <a:spcPts val="0"/>
              </a:spcAft>
              <a:buSzPts val="1400"/>
              <a:buChar char="●"/>
            </a:pPr>
            <a:r>
              <a:rPr lang="en-US" sz="1400"/>
              <a:t>TRIE Neighborhood Stakeholder Engagement</a:t>
            </a:r>
            <a:endParaRPr sz="1400"/>
          </a:p>
          <a:p>
            <a:pPr indent="-317500" lvl="0" marL="457200" rtl="0" algn="l">
              <a:spcBef>
                <a:spcPts val="0"/>
              </a:spcBef>
              <a:spcAft>
                <a:spcPts val="0"/>
              </a:spcAft>
              <a:buSzPts val="1400"/>
              <a:buChar char="●"/>
            </a:pPr>
            <a:r>
              <a:rPr lang="en-US" sz="1400"/>
              <a:t>Project Implementation, Outreach, and Reporting</a:t>
            </a:r>
            <a:endParaRPr sz="1400"/>
          </a:p>
        </p:txBody>
      </p:sp>
      <p:sp>
        <p:nvSpPr>
          <p:cNvPr id="416" name="Google Shape;416;g344f69ce126_1_7"/>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RFIs: Project Implementation</a:t>
            </a:r>
            <a:endParaRPr/>
          </a:p>
        </p:txBody>
      </p:sp>
      <p:sp>
        <p:nvSpPr>
          <p:cNvPr id="417" name="Google Shape;417;g344f69ce126_1_7"/>
          <p:cNvSpPr txBox="1"/>
          <p:nvPr/>
        </p:nvSpPr>
        <p:spPr>
          <a:xfrm>
            <a:off x="1804575" y="1771863"/>
            <a:ext cx="4262700" cy="32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US">
                <a:solidFill>
                  <a:schemeClr val="dk1"/>
                </a:solidFill>
                <a:latin typeface="Verdana"/>
                <a:ea typeface="Verdana"/>
                <a:cs typeface="Verdana"/>
                <a:sym typeface="Verdana"/>
              </a:rPr>
              <a:t>Application Link: </a:t>
            </a:r>
            <a:endParaRPr sz="1800">
              <a:solidFill>
                <a:schemeClr val="dk1"/>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44f69ce126_1_25"/>
          <p:cNvSpPr txBox="1"/>
          <p:nvPr>
            <p:ph idx="1" type="body"/>
          </p:nvPr>
        </p:nvSpPr>
        <p:spPr>
          <a:xfrm>
            <a:off x="1814525" y="2245975"/>
            <a:ext cx="9625500" cy="333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400"/>
              <a:t>The People’s DxC is seeking a community-based partner to implement:</a:t>
            </a:r>
            <a:r>
              <a:rPr lang="en-US" sz="1400"/>
              <a:t> </a:t>
            </a:r>
            <a:endParaRPr sz="1400"/>
          </a:p>
          <a:p>
            <a:pPr indent="-317500" lvl="0" marL="457200" rtl="0" algn="l">
              <a:lnSpc>
                <a:spcPct val="115000"/>
              </a:lnSpc>
              <a:spcBef>
                <a:spcPts val="0"/>
              </a:spcBef>
              <a:spcAft>
                <a:spcPts val="0"/>
              </a:spcAft>
              <a:buSzPts val="1400"/>
              <a:buFont typeface="Verdana"/>
              <a:buChar char="●"/>
            </a:pPr>
            <a:r>
              <a:rPr lang="en-US" sz="1400"/>
              <a:t>One (1) </a:t>
            </a:r>
            <a:r>
              <a:rPr i="1" lang="en-US" sz="1400"/>
              <a:t>The People’s DxC </a:t>
            </a:r>
            <a:r>
              <a:rPr lang="en-US" sz="1400"/>
              <a:t>fellowship program, and </a:t>
            </a:r>
            <a:endParaRPr sz="1400"/>
          </a:p>
          <a:p>
            <a:pPr indent="-317500" lvl="0" marL="457200" rtl="0" algn="l">
              <a:lnSpc>
                <a:spcPct val="115000"/>
              </a:lnSpc>
              <a:spcBef>
                <a:spcPts val="0"/>
              </a:spcBef>
              <a:spcAft>
                <a:spcPts val="0"/>
              </a:spcAft>
              <a:buSzPts val="1400"/>
              <a:buFont typeface="Verdana"/>
              <a:buChar char="●"/>
            </a:pPr>
            <a:r>
              <a:rPr lang="en-US" sz="1400"/>
              <a:t>One (1) The Youth Entrepreneurship Project, the designated expense project for this pilot. The project was voted in Cycle 2 of </a:t>
            </a:r>
            <a:r>
              <a:rPr i="1" lang="en-US" sz="1400"/>
              <a:t>The People's Money</a:t>
            </a:r>
            <a:r>
              <a:rPr lang="en-US" sz="1400"/>
              <a:t>, NYC’s citywide Participatory Budgeting (PB) process. </a:t>
            </a:r>
            <a:endParaRPr sz="1400"/>
          </a:p>
          <a:p>
            <a:pPr indent="0" lvl="0" marL="0" rtl="0" algn="l">
              <a:spcBef>
                <a:spcPts val="1000"/>
              </a:spcBef>
              <a:spcAft>
                <a:spcPts val="0"/>
              </a:spcAft>
              <a:buNone/>
            </a:pPr>
            <a:r>
              <a:rPr b="1" lang="en-US" sz="1400"/>
              <a:t>Funding: </a:t>
            </a:r>
            <a:r>
              <a:rPr lang="en-US" sz="1400"/>
              <a:t>$80,000 in addition to the Project Implementation Funding </a:t>
            </a:r>
            <a:endParaRPr sz="1400"/>
          </a:p>
          <a:p>
            <a:pPr indent="0" lvl="0" marL="0" rtl="0" algn="l">
              <a:spcBef>
                <a:spcPts val="1000"/>
              </a:spcBef>
              <a:spcAft>
                <a:spcPts val="0"/>
              </a:spcAft>
              <a:buNone/>
            </a:pPr>
            <a:r>
              <a:rPr b="1" lang="en-US" sz="1400"/>
              <a:t>Application Timeline: </a:t>
            </a:r>
            <a:r>
              <a:rPr lang="en-US" sz="1400"/>
              <a:t>July 28th to September 5th, 2025</a:t>
            </a:r>
            <a:endParaRPr sz="1400"/>
          </a:p>
          <a:p>
            <a:pPr indent="0" lvl="0" marL="0" rtl="0" algn="l">
              <a:spcBef>
                <a:spcPts val="1000"/>
              </a:spcBef>
              <a:spcAft>
                <a:spcPts val="0"/>
              </a:spcAft>
              <a:buNone/>
            </a:pPr>
            <a:r>
              <a:rPr b="1" lang="en-US" sz="1400"/>
              <a:t>Partnership Timeline: </a:t>
            </a:r>
            <a:r>
              <a:rPr lang="en-US" sz="1400"/>
              <a:t>1 Year and 10 months</a:t>
            </a:r>
            <a:endParaRPr sz="1400"/>
          </a:p>
          <a:p>
            <a:pPr indent="-317500" lvl="0" marL="457200" rtl="0" algn="l">
              <a:spcBef>
                <a:spcPts val="1000"/>
              </a:spcBef>
              <a:spcAft>
                <a:spcPts val="0"/>
              </a:spcAft>
              <a:buSzPts val="1400"/>
              <a:buChar char="●"/>
            </a:pPr>
            <a:r>
              <a:rPr lang="en-US" sz="1400"/>
              <a:t>October 2025 - November 2026: The People’s DxC fellowship</a:t>
            </a:r>
            <a:endParaRPr sz="1400"/>
          </a:p>
          <a:p>
            <a:pPr indent="-317500" lvl="0" marL="457200" rtl="0" algn="l">
              <a:spcBef>
                <a:spcPts val="0"/>
              </a:spcBef>
              <a:spcAft>
                <a:spcPts val="0"/>
              </a:spcAft>
              <a:buSzPts val="1400"/>
              <a:buChar char="●"/>
            </a:pPr>
            <a:r>
              <a:rPr lang="en-US" sz="1400"/>
              <a:t>September 2026 - September 2027: Implementing the Youth Entrepreneurship Program</a:t>
            </a:r>
            <a:endParaRPr sz="1400"/>
          </a:p>
          <a:p>
            <a:pPr indent="0" lvl="0" marL="0" rtl="0" algn="l">
              <a:lnSpc>
                <a:spcPct val="115000"/>
              </a:lnSpc>
              <a:spcBef>
                <a:spcPts val="0"/>
              </a:spcBef>
              <a:spcAft>
                <a:spcPts val="0"/>
              </a:spcAft>
              <a:buNone/>
            </a:pPr>
            <a:r>
              <a:t/>
            </a:r>
            <a:endParaRPr sz="1400"/>
          </a:p>
          <a:p>
            <a:pPr indent="0" lvl="0" marL="0" rtl="0" algn="l">
              <a:lnSpc>
                <a:spcPct val="100000"/>
              </a:lnSpc>
              <a:spcBef>
                <a:spcPts val="1000"/>
              </a:spcBef>
              <a:spcAft>
                <a:spcPts val="0"/>
              </a:spcAft>
              <a:buNone/>
            </a:pPr>
            <a:r>
              <a:t/>
            </a:r>
            <a:endParaRPr sz="1400"/>
          </a:p>
        </p:txBody>
      </p:sp>
      <p:sp>
        <p:nvSpPr>
          <p:cNvPr id="424" name="Google Shape;424;g344f69ce126_1_25"/>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500"/>
              <a:t>RFIs: The People’s </a:t>
            </a:r>
            <a:r>
              <a:rPr lang="en-US" sz="2500"/>
              <a:t>Money</a:t>
            </a:r>
            <a:r>
              <a:rPr lang="en-US" sz="2500"/>
              <a:t> and Design by Community (DxC) Pilot:“The People’s DxC”</a:t>
            </a:r>
            <a:endParaRPr sz="2500"/>
          </a:p>
        </p:txBody>
      </p:sp>
      <p:pic>
        <p:nvPicPr>
          <p:cNvPr id="425" name="Google Shape;425;g344f69ce126_1_25"/>
          <p:cNvPicPr preferRelativeResize="0"/>
          <p:nvPr/>
        </p:nvPicPr>
        <p:blipFill>
          <a:blip r:embed="rId3">
            <a:alphaModFix/>
          </a:blip>
          <a:stretch>
            <a:fillRect/>
          </a:stretch>
        </p:blipFill>
        <p:spPr>
          <a:xfrm>
            <a:off x="1883925" y="5805100"/>
            <a:ext cx="2362200" cy="638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44f69ce126_1_19"/>
          <p:cNvSpPr txBox="1"/>
          <p:nvPr>
            <p:ph idx="1" type="body"/>
          </p:nvPr>
        </p:nvSpPr>
        <p:spPr>
          <a:xfrm>
            <a:off x="1814525" y="2245975"/>
            <a:ext cx="9625500" cy="333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sz="1400"/>
              <a:t>Who we are looking for:</a:t>
            </a:r>
            <a:r>
              <a:rPr lang="en-US" sz="1400"/>
              <a:t> 6 501(c)3 nonprofit organizations or MWBEs operating in NYC, or groups with a fiscal sponsor, to host Idea Generation Sessions with residents in 3 of the 5 boroughs.</a:t>
            </a:r>
            <a:endParaRPr sz="1400"/>
          </a:p>
          <a:p>
            <a:pPr indent="0" lvl="0" marL="0" rtl="0" algn="l">
              <a:spcBef>
                <a:spcPts val="1000"/>
              </a:spcBef>
              <a:spcAft>
                <a:spcPts val="0"/>
              </a:spcAft>
              <a:buClr>
                <a:schemeClr val="dk1"/>
              </a:buClr>
              <a:buSzPts val="1100"/>
              <a:buFont typeface="Arial"/>
              <a:buNone/>
            </a:pPr>
            <a:r>
              <a:rPr b="1" lang="en-US" sz="1400"/>
              <a:t>Funding: </a:t>
            </a:r>
            <a:r>
              <a:rPr lang="en-US" sz="1400"/>
              <a:t>$9,000 to $15,000, depending on number of sessions </a:t>
            </a:r>
            <a:endParaRPr sz="1400"/>
          </a:p>
          <a:p>
            <a:pPr indent="0" lvl="0" marL="0" rtl="0" algn="l">
              <a:spcBef>
                <a:spcPts val="1000"/>
              </a:spcBef>
              <a:spcAft>
                <a:spcPts val="0"/>
              </a:spcAft>
              <a:buClr>
                <a:schemeClr val="dk1"/>
              </a:buClr>
              <a:buSzPts val="1100"/>
              <a:buFont typeface="Arial"/>
              <a:buNone/>
            </a:pPr>
            <a:r>
              <a:rPr b="1" lang="en-US" sz="1400"/>
              <a:t>Application Timeline: </a:t>
            </a:r>
            <a:r>
              <a:rPr lang="en-US" sz="1400"/>
              <a:t>July 22nd to August 18th, 2025</a:t>
            </a:r>
            <a:endParaRPr sz="1400"/>
          </a:p>
          <a:p>
            <a:pPr indent="0" lvl="0" marL="0" rtl="0" algn="l">
              <a:spcBef>
                <a:spcPts val="1000"/>
              </a:spcBef>
              <a:spcAft>
                <a:spcPts val="0"/>
              </a:spcAft>
              <a:buNone/>
            </a:pPr>
            <a:r>
              <a:rPr b="1" lang="en-US" sz="1400"/>
              <a:t>Partnership Timeline: </a:t>
            </a:r>
            <a:r>
              <a:rPr lang="en-US" sz="1400"/>
              <a:t>September 2025 - November 2025</a:t>
            </a:r>
            <a:endParaRPr sz="1400"/>
          </a:p>
          <a:p>
            <a:pPr indent="0" lvl="0" marL="0" rtl="0" algn="l">
              <a:lnSpc>
                <a:spcPct val="115000"/>
              </a:lnSpc>
              <a:spcBef>
                <a:spcPts val="1000"/>
              </a:spcBef>
              <a:spcAft>
                <a:spcPts val="0"/>
              </a:spcAft>
              <a:buNone/>
            </a:pPr>
            <a:r>
              <a:rPr b="1" lang="en-US" sz="1400">
                <a:highlight>
                  <a:schemeClr val="accent1"/>
                </a:highlight>
              </a:rPr>
              <a:t>Basic Deliverables:</a:t>
            </a:r>
            <a:endParaRPr b="1" sz="1400">
              <a:highlight>
                <a:schemeClr val="accent1"/>
              </a:highlight>
            </a:endParaRPr>
          </a:p>
          <a:p>
            <a:pPr indent="-317500" lvl="0" marL="457200" rtl="0" algn="l">
              <a:lnSpc>
                <a:spcPct val="150000"/>
              </a:lnSpc>
              <a:spcBef>
                <a:spcPts val="1000"/>
              </a:spcBef>
              <a:spcAft>
                <a:spcPts val="0"/>
              </a:spcAft>
              <a:buSzPts val="1400"/>
              <a:buChar char="●"/>
            </a:pPr>
            <a:r>
              <a:rPr lang="en-US" sz="1400"/>
              <a:t>Host and Facilitate 6-10 one-hour long Idea Generation Sessions </a:t>
            </a:r>
            <a:endParaRPr sz="1400"/>
          </a:p>
          <a:p>
            <a:pPr indent="-317500" lvl="0" marL="457200" rtl="0" algn="l">
              <a:lnSpc>
                <a:spcPct val="150000"/>
              </a:lnSpc>
              <a:spcBef>
                <a:spcPts val="0"/>
              </a:spcBef>
              <a:spcAft>
                <a:spcPts val="0"/>
              </a:spcAft>
              <a:buSzPts val="1400"/>
              <a:buChar char="●"/>
            </a:pPr>
            <a:r>
              <a:rPr lang="en-US" sz="1400"/>
              <a:t>Use their social media and email networks to promote the People’s Money</a:t>
            </a:r>
            <a:endParaRPr sz="1400"/>
          </a:p>
          <a:p>
            <a:pPr indent="-317500" lvl="0" marL="457200" rtl="0" algn="l">
              <a:lnSpc>
                <a:spcPct val="150000"/>
              </a:lnSpc>
              <a:spcBef>
                <a:spcPts val="0"/>
              </a:spcBef>
              <a:spcAft>
                <a:spcPts val="0"/>
              </a:spcAft>
              <a:buSzPts val="1400"/>
              <a:buChar char="●"/>
            </a:pPr>
            <a:r>
              <a:rPr lang="en-US" sz="1400"/>
              <a:t>Recruit a minimum of 20 participants to attend each Idea Generation sessions </a:t>
            </a:r>
            <a:endParaRPr sz="1400"/>
          </a:p>
          <a:p>
            <a:pPr indent="0" lvl="0" marL="0" rtl="0" algn="l">
              <a:lnSpc>
                <a:spcPct val="150000"/>
              </a:lnSpc>
              <a:spcBef>
                <a:spcPts val="1000"/>
              </a:spcBef>
              <a:spcAft>
                <a:spcPts val="0"/>
              </a:spcAft>
              <a:buClr>
                <a:schemeClr val="dk1"/>
              </a:buClr>
              <a:buSzPts val="1100"/>
              <a:buFont typeface="Arial"/>
              <a:buNone/>
            </a:pPr>
            <a:r>
              <a:t/>
            </a:r>
            <a:endParaRPr sz="1400"/>
          </a:p>
        </p:txBody>
      </p:sp>
      <p:sp>
        <p:nvSpPr>
          <p:cNvPr id="432" name="Google Shape;432;g344f69ce126_1_19"/>
          <p:cNvSpPr txBox="1"/>
          <p:nvPr>
            <p:ph idx="2" type="body"/>
          </p:nvPr>
        </p:nvSpPr>
        <p:spPr>
          <a:xfrm>
            <a:off x="1804575" y="923650"/>
            <a:ext cx="9339600" cy="7035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a:t>RFIs: PB Idea Generation </a:t>
            </a:r>
            <a:endParaRPr/>
          </a:p>
          <a:p>
            <a:pPr indent="0" lvl="0" marL="0" rtl="0" algn="l">
              <a:lnSpc>
                <a:spcPct val="115000"/>
              </a:lnSpc>
              <a:spcBef>
                <a:spcPts val="1000"/>
              </a:spcBef>
              <a:spcAft>
                <a:spcPts val="1000"/>
              </a:spcAft>
              <a:buNone/>
            </a:pPr>
            <a:r>
              <a:t/>
            </a:r>
            <a:endParaRPr sz="1400"/>
          </a:p>
        </p:txBody>
      </p:sp>
      <p:sp>
        <p:nvSpPr>
          <p:cNvPr id="433" name="Google Shape;433;g344f69ce126_1_19"/>
          <p:cNvSpPr txBox="1"/>
          <p:nvPr/>
        </p:nvSpPr>
        <p:spPr>
          <a:xfrm>
            <a:off x="1804575" y="1771863"/>
            <a:ext cx="4262700" cy="32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US">
                <a:solidFill>
                  <a:schemeClr val="dk1"/>
                </a:solidFill>
                <a:latin typeface="Verdana"/>
                <a:ea typeface="Verdana"/>
                <a:cs typeface="Verdana"/>
                <a:sym typeface="Verdana"/>
              </a:rPr>
              <a:t>Application Link: </a:t>
            </a:r>
            <a:r>
              <a:rPr b="1" lang="en-US" u="sng">
                <a:solidFill>
                  <a:schemeClr val="accent4"/>
                </a:solidFill>
                <a:highlight>
                  <a:srgbClr val="FFFFFF"/>
                </a:highlight>
                <a:latin typeface="Verdana"/>
                <a:ea typeface="Verdana"/>
                <a:cs typeface="Verdana"/>
                <a:sym typeface="Verdana"/>
                <a:hlinkClick r:id="rId3">
                  <a:extLst>
                    <a:ext uri="{A12FA001-AC4F-418D-AE19-62706E023703}">
                      <ahyp:hlinkClr val="tx"/>
                    </a:ext>
                  </a:extLst>
                </a:hlinkClick>
              </a:rPr>
              <a:t>on.nyc.gov/pbrfi</a:t>
            </a:r>
            <a:endParaRPr sz="1800">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a057c19e2e_0_2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Approval of Meeting Minutes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44f69ce126_1_13"/>
          <p:cNvSpPr txBox="1"/>
          <p:nvPr>
            <p:ph idx="1" type="body"/>
          </p:nvPr>
        </p:nvSpPr>
        <p:spPr>
          <a:xfrm>
            <a:off x="1814525" y="2245975"/>
            <a:ext cx="9625500" cy="333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sz="1400"/>
              <a:t>Who we are looking for:</a:t>
            </a:r>
            <a:r>
              <a:rPr lang="en-US" sz="1400"/>
              <a:t> 501(c)3 nonprofit organizations or MWBEs operating in NYC, or groups with a fiscal sponsor, to build a neighborhood coalition and lead civic engagement efforts in 11 TRIE Neighborhoods.</a:t>
            </a:r>
            <a:endParaRPr sz="1400"/>
          </a:p>
          <a:p>
            <a:pPr indent="0" lvl="0" marL="0" rtl="0" algn="l">
              <a:spcBef>
                <a:spcPts val="1000"/>
              </a:spcBef>
              <a:spcAft>
                <a:spcPts val="0"/>
              </a:spcAft>
              <a:buNone/>
            </a:pPr>
            <a:r>
              <a:rPr b="1" lang="en-US" sz="1400"/>
              <a:t>Funding: </a:t>
            </a:r>
            <a:r>
              <a:rPr lang="en-US" sz="1400"/>
              <a:t>up to $60K </a:t>
            </a:r>
            <a:endParaRPr sz="1400"/>
          </a:p>
          <a:p>
            <a:pPr indent="0" lvl="0" marL="0" rtl="0" algn="l">
              <a:spcBef>
                <a:spcPts val="1000"/>
              </a:spcBef>
              <a:spcAft>
                <a:spcPts val="0"/>
              </a:spcAft>
              <a:buClr>
                <a:schemeClr val="dk1"/>
              </a:buClr>
              <a:buSzPts val="1100"/>
              <a:buFont typeface="Arial"/>
              <a:buNone/>
            </a:pPr>
            <a:r>
              <a:rPr b="1" lang="en-US" sz="1400"/>
              <a:t>Application Timeline: </a:t>
            </a:r>
            <a:r>
              <a:rPr lang="en-US" sz="1400"/>
              <a:t>July 22nd to August 18th, 2025</a:t>
            </a:r>
            <a:endParaRPr sz="1400"/>
          </a:p>
          <a:p>
            <a:pPr indent="0" lvl="0" marL="0" rtl="0" algn="l">
              <a:spcBef>
                <a:spcPts val="1000"/>
              </a:spcBef>
              <a:spcAft>
                <a:spcPts val="0"/>
              </a:spcAft>
              <a:buNone/>
            </a:pPr>
            <a:r>
              <a:rPr b="1" lang="en-US" sz="1400"/>
              <a:t>Partnership Timeline: </a:t>
            </a:r>
            <a:r>
              <a:rPr lang="en-US" sz="1400"/>
              <a:t>September 2025 - July 2026</a:t>
            </a:r>
            <a:endParaRPr sz="1400"/>
          </a:p>
          <a:p>
            <a:pPr indent="0" lvl="0" marL="0" rtl="0" algn="l">
              <a:spcBef>
                <a:spcPts val="1000"/>
              </a:spcBef>
              <a:spcAft>
                <a:spcPts val="0"/>
              </a:spcAft>
              <a:buNone/>
            </a:pPr>
            <a:r>
              <a:rPr b="1" lang="en-US" sz="1400">
                <a:highlight>
                  <a:schemeClr val="accent1"/>
                </a:highlight>
              </a:rPr>
              <a:t>Basic Deliverables:</a:t>
            </a:r>
            <a:endParaRPr b="1" sz="1400">
              <a:highlight>
                <a:schemeClr val="accent1"/>
              </a:highlight>
            </a:endParaRPr>
          </a:p>
          <a:p>
            <a:pPr indent="-317500" lvl="0" marL="457200" rtl="0" algn="l">
              <a:spcBef>
                <a:spcPts val="1000"/>
              </a:spcBef>
              <a:spcAft>
                <a:spcPts val="0"/>
              </a:spcAft>
              <a:buSzPts val="1400"/>
              <a:buChar char="●"/>
            </a:pPr>
            <a:r>
              <a:rPr lang="en-US" sz="1400"/>
              <a:t>Sustaining a neighborhood coalition yearlong</a:t>
            </a:r>
            <a:endParaRPr sz="1400"/>
          </a:p>
          <a:p>
            <a:pPr indent="-317500" lvl="0" marL="457200" rtl="0" algn="l">
              <a:spcBef>
                <a:spcPts val="0"/>
              </a:spcBef>
              <a:spcAft>
                <a:spcPts val="0"/>
              </a:spcAft>
              <a:buSzPts val="1400"/>
              <a:buFont typeface="Verdana"/>
              <a:buChar char="●"/>
            </a:pPr>
            <a:r>
              <a:rPr lang="en-US" sz="1400"/>
              <a:t>Hosting 5 Idea Generation Workshops</a:t>
            </a:r>
            <a:endParaRPr sz="1400"/>
          </a:p>
          <a:p>
            <a:pPr indent="-317500" lvl="0" marL="457200" rtl="0" algn="l">
              <a:spcBef>
                <a:spcPts val="0"/>
              </a:spcBef>
              <a:spcAft>
                <a:spcPts val="0"/>
              </a:spcAft>
              <a:buSzPts val="1400"/>
              <a:buFont typeface="Verdana"/>
              <a:buChar char="●"/>
            </a:pPr>
            <a:r>
              <a:rPr lang="en-US" sz="1400"/>
              <a:t>Supporting the Borough Assemblies</a:t>
            </a:r>
            <a:endParaRPr sz="1400"/>
          </a:p>
          <a:p>
            <a:pPr indent="0" lvl="0" marL="0" rtl="0" algn="l">
              <a:spcBef>
                <a:spcPts val="1000"/>
              </a:spcBef>
              <a:spcAft>
                <a:spcPts val="0"/>
              </a:spcAft>
              <a:buClr>
                <a:schemeClr val="dk1"/>
              </a:buClr>
              <a:buSzPts val="1100"/>
              <a:buFont typeface="Arial"/>
              <a:buNone/>
            </a:pPr>
            <a:r>
              <a:t/>
            </a:r>
            <a:endParaRPr sz="1400"/>
          </a:p>
        </p:txBody>
      </p:sp>
      <p:sp>
        <p:nvSpPr>
          <p:cNvPr id="440" name="Google Shape;440;g344f69ce126_1_13"/>
          <p:cNvSpPr txBox="1"/>
          <p:nvPr>
            <p:ph idx="2" type="body"/>
          </p:nvPr>
        </p:nvSpPr>
        <p:spPr>
          <a:xfrm>
            <a:off x="1804575" y="923650"/>
            <a:ext cx="9339600" cy="1093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RFIs: TRIE Neighborhood Initiative </a:t>
            </a:r>
            <a:endParaRPr/>
          </a:p>
        </p:txBody>
      </p:sp>
      <p:sp>
        <p:nvSpPr>
          <p:cNvPr id="441" name="Google Shape;441;g344f69ce126_1_13"/>
          <p:cNvSpPr txBox="1"/>
          <p:nvPr/>
        </p:nvSpPr>
        <p:spPr>
          <a:xfrm>
            <a:off x="6368750" y="5061125"/>
            <a:ext cx="4931400" cy="9285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1000"/>
              </a:spcBef>
              <a:spcAft>
                <a:spcPts val="0"/>
              </a:spcAft>
              <a:buClr>
                <a:schemeClr val="dk1"/>
              </a:buClr>
              <a:buSzPts val="1400"/>
              <a:buFont typeface="Verdana"/>
              <a:buChar char="●"/>
            </a:pPr>
            <a:r>
              <a:rPr lang="en-US">
                <a:solidFill>
                  <a:schemeClr val="dk1"/>
                </a:solidFill>
                <a:latin typeface="Verdana"/>
                <a:ea typeface="Verdana"/>
                <a:cs typeface="Verdana"/>
                <a:sym typeface="Verdana"/>
              </a:rPr>
              <a:t>Collecting 2000 Neighborhood PB Ballots</a:t>
            </a:r>
            <a:endParaRPr>
              <a:solidFill>
                <a:schemeClr val="dk1"/>
              </a:solidFill>
              <a:latin typeface="Verdana"/>
              <a:ea typeface="Verdana"/>
              <a:cs typeface="Verdana"/>
              <a:sym typeface="Verdana"/>
            </a:endParaRPr>
          </a:p>
          <a:p>
            <a:pPr indent="-317500" lvl="0" marL="457200" rtl="0" algn="l">
              <a:lnSpc>
                <a:spcPct val="150000"/>
              </a:lnSpc>
              <a:spcBef>
                <a:spcPts val="0"/>
              </a:spcBef>
              <a:spcAft>
                <a:spcPts val="0"/>
              </a:spcAft>
              <a:buClr>
                <a:schemeClr val="dk1"/>
              </a:buClr>
              <a:buSzPts val="1400"/>
              <a:buFont typeface="Verdana"/>
              <a:buChar char="●"/>
            </a:pPr>
            <a:r>
              <a:rPr lang="en-US">
                <a:solidFill>
                  <a:schemeClr val="dk1"/>
                </a:solidFill>
                <a:latin typeface="Verdana"/>
                <a:ea typeface="Verdana"/>
                <a:cs typeface="Verdana"/>
                <a:sym typeface="Verdana"/>
              </a:rPr>
              <a:t>Customizing and facilitating 1 Civic Engagement Workshop</a:t>
            </a:r>
            <a:endParaRPr>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
        <p:nvSpPr>
          <p:cNvPr id="442" name="Google Shape;442;g344f69ce126_1_13"/>
          <p:cNvSpPr txBox="1"/>
          <p:nvPr/>
        </p:nvSpPr>
        <p:spPr>
          <a:xfrm>
            <a:off x="1804575" y="1771863"/>
            <a:ext cx="4262700" cy="32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US">
                <a:solidFill>
                  <a:schemeClr val="dk1"/>
                </a:solidFill>
                <a:latin typeface="Verdana"/>
                <a:ea typeface="Verdana"/>
                <a:cs typeface="Verdana"/>
                <a:sym typeface="Verdana"/>
              </a:rPr>
              <a:t>Application Link: </a:t>
            </a:r>
            <a:r>
              <a:rPr b="1" lang="en-US" u="sng">
                <a:solidFill>
                  <a:schemeClr val="hlink"/>
                </a:solidFill>
                <a:latin typeface="Verdana"/>
                <a:ea typeface="Verdana"/>
                <a:cs typeface="Verdana"/>
                <a:sym typeface="Verdana"/>
                <a:hlinkClick r:id="rId3"/>
              </a:rPr>
              <a:t>on.nyc.gov/trierfi</a:t>
            </a:r>
            <a:endParaRPr b="1">
              <a:solidFill>
                <a:schemeClr val="dk1"/>
              </a:solidFill>
              <a:latin typeface="Verdana"/>
              <a:ea typeface="Verdana"/>
              <a:cs typeface="Verdana"/>
              <a:sym typeface="Verdana"/>
            </a:endParaRPr>
          </a:p>
          <a:p>
            <a:pPr indent="0" lvl="0" marL="0" rtl="0" algn="l">
              <a:lnSpc>
                <a:spcPct val="115000"/>
              </a:lnSpc>
              <a:spcBef>
                <a:spcPts val="1000"/>
              </a:spcBef>
              <a:spcAft>
                <a:spcPts val="1000"/>
              </a:spcAft>
              <a:buNone/>
            </a:pPr>
            <a:r>
              <a:t/>
            </a:r>
            <a:endParaRPr sz="1800">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g36367231fb8_2_21" title="CEC_TRIE_lock_up (1).png"/>
          <p:cNvPicPr preferRelativeResize="0"/>
          <p:nvPr/>
        </p:nvPicPr>
        <p:blipFill>
          <a:blip r:embed="rId3">
            <a:alphaModFix/>
          </a:blip>
          <a:stretch>
            <a:fillRect/>
          </a:stretch>
        </p:blipFill>
        <p:spPr>
          <a:xfrm>
            <a:off x="152400" y="2004050"/>
            <a:ext cx="11887201" cy="2849910"/>
          </a:xfrm>
          <a:prstGeom prst="rect">
            <a:avLst/>
          </a:prstGeom>
          <a:noFill/>
          <a:ln>
            <a:noFill/>
          </a:ln>
        </p:spPr>
      </p:pic>
      <p:sp>
        <p:nvSpPr>
          <p:cNvPr id="449" name="Google Shape;449;g36367231fb8_2_21"/>
          <p:cNvSpPr txBox="1"/>
          <p:nvPr>
            <p:ph type="title"/>
          </p:nvPr>
        </p:nvSpPr>
        <p:spPr>
          <a:xfrm>
            <a:off x="838200" y="1457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New Logo!</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7200"/>
              <a:buNone/>
            </a:pPr>
            <a:r>
              <a:rPr lang="en-US"/>
              <a:t>Report on Work with Hyphens &amp; Spaces</a:t>
            </a:r>
            <a:endParaRPr/>
          </a:p>
          <a:p>
            <a:pPr indent="0" lvl="0" marL="0" rtl="0" algn="ctr">
              <a:lnSpc>
                <a:spcPct val="90000"/>
              </a:lnSpc>
              <a:spcBef>
                <a:spcPts val="500"/>
              </a:spcBef>
              <a:spcAft>
                <a:spcPts val="500"/>
              </a:spcAft>
              <a:buSzPts val="72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6367231fb8_4_24"/>
          <p:cNvSpPr txBox="1"/>
          <p:nvPr>
            <p:ph idx="1" type="body"/>
          </p:nvPr>
        </p:nvSpPr>
        <p:spPr>
          <a:xfrm>
            <a:off x="1240000" y="1857250"/>
            <a:ext cx="10349100" cy="4397100"/>
          </a:xfrm>
          <a:prstGeom prst="rect">
            <a:avLst/>
          </a:prstGeom>
          <a:noFill/>
          <a:ln>
            <a:noFill/>
          </a:ln>
        </p:spPr>
        <p:txBody>
          <a:bodyPr anchorCtr="0" anchor="t" bIns="45700" lIns="91425" spcFirstLastPara="1" rIns="91425" wrap="square" tIns="45700">
            <a:noAutofit/>
          </a:bodyPr>
          <a:lstStyle/>
          <a:p>
            <a:pPr indent="-355600" lvl="0" marL="457200" rtl="0" algn="l">
              <a:spcBef>
                <a:spcPts val="0"/>
              </a:spcBef>
              <a:spcAft>
                <a:spcPts val="0"/>
              </a:spcAft>
              <a:buSzPts val="2000"/>
              <a:buAutoNum type="arabicPeriod"/>
            </a:pPr>
            <a:r>
              <a:rPr b="1" lang="en-US" sz="2000"/>
              <a:t>Maximize Impact Within Charter Boundaries</a:t>
            </a:r>
            <a:endParaRPr b="1" sz="2000"/>
          </a:p>
          <a:p>
            <a:pPr indent="-336550" lvl="0" marL="457200" rtl="0" algn="l">
              <a:lnSpc>
                <a:spcPct val="150000"/>
              </a:lnSpc>
              <a:spcBef>
                <a:spcPts val="0"/>
              </a:spcBef>
              <a:spcAft>
                <a:spcPts val="0"/>
              </a:spcAft>
              <a:buSzPts val="1700"/>
              <a:buChar char="●"/>
            </a:pPr>
            <a:r>
              <a:rPr lang="en-US" sz="1700"/>
              <a:t>Serve as many New Yorkers as possible within our charter's scope and spirit</a:t>
            </a:r>
            <a:endParaRPr sz="1700"/>
          </a:p>
          <a:p>
            <a:pPr indent="-336550" lvl="0" marL="457200" rtl="0" algn="l">
              <a:lnSpc>
                <a:spcPct val="150000"/>
              </a:lnSpc>
              <a:spcBef>
                <a:spcPts val="0"/>
              </a:spcBef>
              <a:spcAft>
                <a:spcPts val="0"/>
              </a:spcAft>
              <a:buSzPts val="1700"/>
              <a:buChar char="●"/>
            </a:pPr>
            <a:r>
              <a:rPr lang="en-US" sz="1700"/>
              <a:t>Prioritize Participatory Budgeting (PB) as our largest engagement platform</a:t>
            </a:r>
            <a:endParaRPr sz="1700"/>
          </a:p>
          <a:p>
            <a:pPr indent="-336550" lvl="0" marL="457200" rtl="0" algn="l">
              <a:lnSpc>
                <a:spcPct val="150000"/>
              </a:lnSpc>
              <a:spcBef>
                <a:spcPts val="0"/>
              </a:spcBef>
              <a:spcAft>
                <a:spcPts val="0"/>
              </a:spcAft>
              <a:buSzPts val="1700"/>
              <a:buChar char="●"/>
            </a:pPr>
            <a:r>
              <a:rPr lang="en-US" sz="1700"/>
              <a:t>All team members should be prepared to support PB's success and ongoing development</a:t>
            </a:r>
            <a:endParaRPr sz="1700"/>
          </a:p>
          <a:p>
            <a:pPr indent="-355600" lvl="0" marL="457200" rtl="0" algn="l">
              <a:spcBef>
                <a:spcPts val="0"/>
              </a:spcBef>
              <a:spcAft>
                <a:spcPts val="0"/>
              </a:spcAft>
              <a:buSzPts val="2000"/>
              <a:buAutoNum type="arabicPeriod"/>
            </a:pPr>
            <a:r>
              <a:rPr b="1" lang="en-US" sz="2000"/>
              <a:t>Foster Collaborative Resource Utilization</a:t>
            </a:r>
            <a:endParaRPr b="1" sz="2000"/>
          </a:p>
          <a:p>
            <a:pPr indent="-336550" lvl="0" marL="457200" rtl="0" algn="l">
              <a:spcBef>
                <a:spcPts val="0"/>
              </a:spcBef>
              <a:spcAft>
                <a:spcPts val="0"/>
              </a:spcAft>
              <a:buSzPts val="1700"/>
              <a:buChar char="●"/>
            </a:pPr>
            <a:r>
              <a:rPr lang="en-US" sz="1700"/>
              <a:t>Collaborate thoughtfully to leverage resources and networks across programs </a:t>
            </a:r>
            <a:endParaRPr sz="1700"/>
          </a:p>
          <a:p>
            <a:pPr indent="-336550" lvl="0" marL="457200" rtl="0" algn="l">
              <a:spcBef>
                <a:spcPts val="0"/>
              </a:spcBef>
              <a:spcAft>
                <a:spcPts val="0"/>
              </a:spcAft>
              <a:buSzPts val="1700"/>
              <a:buChar char="●"/>
            </a:pPr>
            <a:r>
              <a:rPr lang="en-US" sz="1700"/>
              <a:t>Rally around under-resourced initiatives like TRIE and VLA to strengthen their impact </a:t>
            </a:r>
            <a:endParaRPr sz="1700"/>
          </a:p>
          <a:p>
            <a:pPr indent="-336550" lvl="0" marL="457200" rtl="0" algn="l">
              <a:spcBef>
                <a:spcPts val="0"/>
              </a:spcBef>
              <a:spcAft>
                <a:spcPts val="0"/>
              </a:spcAft>
              <a:buSzPts val="1700"/>
              <a:buChar char="●"/>
            </a:pPr>
            <a:r>
              <a:rPr lang="en-US" sz="1700"/>
              <a:t>Identify and develop cross-team synergies to enhance overall effectiveness</a:t>
            </a:r>
            <a:endParaRPr sz="1700"/>
          </a:p>
          <a:p>
            <a:pPr indent="-355600" lvl="0" marL="457200" rtl="0" algn="l">
              <a:spcBef>
                <a:spcPts val="0"/>
              </a:spcBef>
              <a:spcAft>
                <a:spcPts val="0"/>
              </a:spcAft>
              <a:buSzPts val="2000"/>
              <a:buAutoNum type="arabicPeriod"/>
            </a:pPr>
            <a:r>
              <a:rPr b="1" lang="en-US" sz="2000"/>
              <a:t>Cultivate Intentional Team Culture</a:t>
            </a:r>
            <a:endParaRPr b="1" sz="2000"/>
          </a:p>
          <a:p>
            <a:pPr indent="-336550" lvl="0" marL="457200" rtl="0" algn="l">
              <a:spcBef>
                <a:spcPts val="0"/>
              </a:spcBef>
              <a:spcAft>
                <a:spcPts val="0"/>
              </a:spcAft>
              <a:buSzPts val="1700"/>
              <a:buChar char="●"/>
            </a:pPr>
            <a:r>
              <a:rPr lang="en-US" sz="1700"/>
              <a:t>Improve team infrastructure, efficiency, effectiveness, and communication</a:t>
            </a:r>
            <a:endParaRPr sz="1700"/>
          </a:p>
          <a:p>
            <a:pPr indent="0" lvl="0" marL="457200" rtl="0" algn="l">
              <a:spcBef>
                <a:spcPts val="0"/>
              </a:spcBef>
              <a:spcAft>
                <a:spcPts val="0"/>
              </a:spcAft>
              <a:buNone/>
            </a:pPr>
            <a:r>
              <a:t/>
            </a:r>
            <a:endParaRPr sz="1700"/>
          </a:p>
          <a:p>
            <a:pPr indent="0" lvl="0" marL="457200" rtl="0" algn="l">
              <a:lnSpc>
                <a:spcPct val="150000"/>
              </a:lnSpc>
              <a:spcBef>
                <a:spcPts val="0"/>
              </a:spcBef>
              <a:spcAft>
                <a:spcPts val="0"/>
              </a:spcAft>
              <a:buNone/>
            </a:pPr>
            <a:r>
              <a:t/>
            </a:r>
            <a:endParaRPr sz="1700"/>
          </a:p>
        </p:txBody>
      </p:sp>
      <p:sp>
        <p:nvSpPr>
          <p:cNvPr id="460" name="Google Shape;460;g36367231fb8_4_24"/>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400"/>
              <a:buNone/>
            </a:pPr>
            <a:r>
              <a:rPr lang="en-US"/>
              <a:t>Strategic Priorities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1"/>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Public Comment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2a057c19e2e_0_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7200"/>
              <a:buFont typeface="Verdana"/>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6367231fb8_4_5"/>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Values Statement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6367231fb8_4_14"/>
          <p:cNvSpPr txBox="1"/>
          <p:nvPr/>
        </p:nvSpPr>
        <p:spPr>
          <a:xfrm>
            <a:off x="717250" y="223700"/>
            <a:ext cx="8802900" cy="615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b="1" lang="en-US" sz="2800">
                <a:solidFill>
                  <a:schemeClr val="dk1"/>
                </a:solidFill>
                <a:latin typeface="Verdana"/>
                <a:ea typeface="Verdana"/>
                <a:cs typeface="Verdana"/>
                <a:sym typeface="Verdana"/>
              </a:rPr>
              <a:t>CEC Values Statement (revised 7/31)</a:t>
            </a:r>
            <a:endParaRPr b="1" sz="2800">
              <a:solidFill>
                <a:schemeClr val="dk1"/>
              </a:solidFill>
              <a:latin typeface="Verdana"/>
              <a:ea typeface="Verdana"/>
              <a:cs typeface="Verdana"/>
              <a:sym typeface="Verdana"/>
            </a:endParaRPr>
          </a:p>
        </p:txBody>
      </p:sp>
      <p:sp>
        <p:nvSpPr>
          <p:cNvPr id="183" name="Google Shape;183;g36367231fb8_4_14"/>
          <p:cNvSpPr txBox="1"/>
          <p:nvPr>
            <p:ph idx="1" type="body"/>
          </p:nvPr>
        </p:nvSpPr>
        <p:spPr>
          <a:xfrm>
            <a:off x="1075175" y="1140575"/>
            <a:ext cx="9480000" cy="4940700"/>
          </a:xfrm>
          <a:prstGeom prst="rect">
            <a:avLst/>
          </a:prstGeom>
          <a:noFill/>
          <a:ln>
            <a:noFill/>
          </a:ln>
        </p:spPr>
        <p:txBody>
          <a:bodyPr anchorCtr="0" anchor="t" bIns="45700" lIns="91425" spcFirstLastPara="1" rIns="91425" wrap="square" tIns="45700">
            <a:noAutofit/>
          </a:bodyPr>
          <a:lstStyle/>
          <a:p>
            <a:pPr indent="0" lvl="0" marL="0" rtl="0" algn="just">
              <a:lnSpc>
                <a:spcPct val="114999"/>
              </a:lnSpc>
              <a:spcBef>
                <a:spcPts val="0"/>
              </a:spcBef>
              <a:spcAft>
                <a:spcPts val="0"/>
              </a:spcAft>
              <a:buNone/>
            </a:pPr>
            <a:r>
              <a:rPr lang="en-US" sz="1800"/>
              <a:t>The Civic Engagement Commission’s purpose is to promote participation in civic life, enhance civic trust, and strengthen democracy in New York City.  Our programs provide education and support to residents so they can take part in civic life.</a:t>
            </a:r>
            <a:endParaRPr sz="1800"/>
          </a:p>
          <a:p>
            <a:pPr indent="0" lvl="0" marL="0" rtl="0" algn="just">
              <a:lnSpc>
                <a:spcPct val="114999"/>
              </a:lnSpc>
              <a:spcBef>
                <a:spcPts val="0"/>
              </a:spcBef>
              <a:spcAft>
                <a:spcPts val="0"/>
              </a:spcAft>
              <a:buNone/>
            </a:pPr>
            <a:r>
              <a:t/>
            </a:r>
            <a:endParaRPr sz="1800"/>
          </a:p>
          <a:p>
            <a:pPr indent="0" lvl="0" marL="0" rtl="0" algn="just">
              <a:lnSpc>
                <a:spcPct val="114999"/>
              </a:lnSpc>
              <a:spcBef>
                <a:spcPts val="0"/>
              </a:spcBef>
              <a:spcAft>
                <a:spcPts val="0"/>
              </a:spcAft>
              <a:buNone/>
            </a:pPr>
            <a:r>
              <a:rPr lang="en-US" sz="1800"/>
              <a:t>The CEC believes that active listening is central to building relationships, understanding and trust with New Yorkers. We affirm our responsibility to lift the power and voices of underserved and underrepresented NYC communities. To build a more inclusive, fair, and just city for all New Yorkers, we ground this work in the following core values:</a:t>
            </a:r>
            <a:endParaRPr sz="1800"/>
          </a:p>
          <a:p>
            <a:pPr indent="0" lvl="0" marL="0" rtl="0" algn="just">
              <a:lnSpc>
                <a:spcPct val="100000"/>
              </a:lnSpc>
              <a:spcBef>
                <a:spcPts val="0"/>
              </a:spcBef>
              <a:spcAft>
                <a:spcPts val="0"/>
              </a:spcAft>
              <a:buClr>
                <a:schemeClr val="dk1"/>
              </a:buClr>
              <a:buSzPts val="1400"/>
              <a:buNone/>
            </a:pPr>
            <a:r>
              <a:t/>
            </a:r>
            <a:endParaRPr sz="1800"/>
          </a:p>
          <a:p>
            <a:pPr indent="-342900" lvl="0" marL="457200" rtl="0" algn="just">
              <a:lnSpc>
                <a:spcPct val="114999"/>
              </a:lnSpc>
              <a:spcBef>
                <a:spcPts val="0"/>
              </a:spcBef>
              <a:spcAft>
                <a:spcPts val="0"/>
              </a:spcAft>
              <a:buSzPts val="1800"/>
              <a:buChar char="●"/>
            </a:pPr>
            <a:r>
              <a:rPr b="1" lang="en-US" sz="1800" u="sng"/>
              <a:t>DIGNITY</a:t>
            </a:r>
            <a:r>
              <a:rPr b="1" lang="en-US" sz="1800"/>
              <a:t> </a:t>
            </a:r>
            <a:endParaRPr b="1" sz="1800"/>
          </a:p>
          <a:p>
            <a:pPr indent="0" lvl="0" marL="0" rtl="0" algn="just">
              <a:lnSpc>
                <a:spcPct val="114999"/>
              </a:lnSpc>
              <a:spcBef>
                <a:spcPts val="0"/>
              </a:spcBef>
              <a:spcAft>
                <a:spcPts val="0"/>
              </a:spcAft>
              <a:buClr>
                <a:schemeClr val="dk1"/>
              </a:buClr>
              <a:buSzPts val="1100"/>
              <a:buFont typeface="Arial"/>
              <a:buNone/>
            </a:pPr>
            <a:r>
              <a:rPr lang="en-US" sz="1800"/>
              <a:t>We affirm the equal worth of human beings regardless of identity or ability.  We commit to being responsive to residents’ needs and concerns, and to delivering our programs with respect and care. </a:t>
            </a:r>
            <a:endParaRPr sz="1800"/>
          </a:p>
          <a:p>
            <a:pPr indent="0" lvl="0" marL="0" rtl="0" algn="just">
              <a:lnSpc>
                <a:spcPct val="100000"/>
              </a:lnSpc>
              <a:spcBef>
                <a:spcPts val="0"/>
              </a:spcBef>
              <a:spcAft>
                <a:spcPts val="0"/>
              </a:spcAft>
              <a:buClr>
                <a:schemeClr val="dk1"/>
              </a:buClr>
              <a:buSzPts val="1400"/>
              <a:buNone/>
            </a:pPr>
            <a:r>
              <a:t/>
            </a:r>
            <a:endParaRPr sz="1800"/>
          </a:p>
          <a:p>
            <a:pPr indent="0" lvl="0" marL="0" rtl="0" algn="just">
              <a:lnSpc>
                <a:spcPct val="150000"/>
              </a:lnSpc>
              <a:spcBef>
                <a:spcPts val="1000"/>
              </a:spcBef>
              <a:spcAft>
                <a:spcPts val="0"/>
              </a:spcAft>
              <a:buClr>
                <a:schemeClr val="dk1"/>
              </a:buClr>
              <a:buSzPts val="2400"/>
              <a:buNone/>
            </a:pPr>
            <a:r>
              <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6367231fb8_4_9"/>
          <p:cNvSpPr txBox="1"/>
          <p:nvPr>
            <p:ph idx="1" type="body"/>
          </p:nvPr>
        </p:nvSpPr>
        <p:spPr>
          <a:xfrm>
            <a:off x="1002850" y="1146150"/>
            <a:ext cx="10950900" cy="5354400"/>
          </a:xfrm>
          <a:prstGeom prst="rect">
            <a:avLst/>
          </a:prstGeom>
          <a:noFill/>
          <a:ln>
            <a:noFill/>
          </a:ln>
        </p:spPr>
        <p:txBody>
          <a:bodyPr anchorCtr="0" anchor="t" bIns="45700" lIns="91425" spcFirstLastPara="1" rIns="91425" wrap="square" tIns="45700">
            <a:noAutofit/>
          </a:bodyPr>
          <a:lstStyle/>
          <a:p>
            <a:pPr indent="-342900" lvl="0" marL="457200" rtl="0" algn="just">
              <a:lnSpc>
                <a:spcPct val="114999"/>
              </a:lnSpc>
              <a:spcBef>
                <a:spcPts val="0"/>
              </a:spcBef>
              <a:spcAft>
                <a:spcPts val="0"/>
              </a:spcAft>
              <a:buSzPts val="1800"/>
              <a:buChar char="●"/>
            </a:pPr>
            <a:r>
              <a:rPr b="1" lang="en-US" sz="1800" u="sng"/>
              <a:t>ACCOUNTABILITY </a:t>
            </a:r>
            <a:endParaRPr b="1" sz="1800" u="sng"/>
          </a:p>
          <a:p>
            <a:pPr indent="0" lvl="0" marL="0" rtl="0" algn="just">
              <a:lnSpc>
                <a:spcPct val="100000"/>
              </a:lnSpc>
              <a:spcBef>
                <a:spcPts val="0"/>
              </a:spcBef>
              <a:spcAft>
                <a:spcPts val="0"/>
              </a:spcAft>
              <a:buClr>
                <a:schemeClr val="dk1"/>
              </a:buClr>
              <a:buSzPts val="1400"/>
              <a:buNone/>
            </a:pPr>
            <a:r>
              <a:rPr lang="en-US" sz="1800"/>
              <a:t>We commit to being transparent and regularly sharing information with New Yorkers about our processes and decisions. We commit to improving our programs based on feedback from the communities we serve.  </a:t>
            </a:r>
            <a:endParaRPr sz="1800"/>
          </a:p>
          <a:p>
            <a:pPr indent="0" lvl="0" marL="0" rtl="0" algn="just">
              <a:lnSpc>
                <a:spcPct val="100000"/>
              </a:lnSpc>
              <a:spcBef>
                <a:spcPts val="0"/>
              </a:spcBef>
              <a:spcAft>
                <a:spcPts val="0"/>
              </a:spcAft>
              <a:buClr>
                <a:schemeClr val="dk1"/>
              </a:buClr>
              <a:buSzPts val="1400"/>
              <a:buNone/>
            </a:pPr>
            <a:r>
              <a:t/>
            </a:r>
            <a:endParaRPr sz="1800"/>
          </a:p>
          <a:p>
            <a:pPr indent="-342900" lvl="0" marL="457200" rtl="0" algn="just">
              <a:lnSpc>
                <a:spcPct val="100000"/>
              </a:lnSpc>
              <a:spcBef>
                <a:spcPts val="0"/>
              </a:spcBef>
              <a:spcAft>
                <a:spcPts val="0"/>
              </a:spcAft>
              <a:buSzPts val="1800"/>
              <a:buChar char="●"/>
            </a:pPr>
            <a:r>
              <a:rPr b="1" lang="en-US" sz="1800" u="sng"/>
              <a:t>COLLABORATION</a:t>
            </a:r>
            <a:r>
              <a:rPr lang="en-US" sz="1800" u="sng"/>
              <a:t> </a:t>
            </a:r>
            <a:endParaRPr sz="1800" u="sng"/>
          </a:p>
          <a:p>
            <a:pPr indent="0" lvl="0" marL="0" rtl="0" algn="just">
              <a:lnSpc>
                <a:spcPct val="100000"/>
              </a:lnSpc>
              <a:spcBef>
                <a:spcPts val="0"/>
              </a:spcBef>
              <a:spcAft>
                <a:spcPts val="0"/>
              </a:spcAft>
              <a:buClr>
                <a:schemeClr val="dk1"/>
              </a:buClr>
              <a:buSzPts val="1400"/>
              <a:buNone/>
            </a:pPr>
            <a:r>
              <a:rPr lang="en-US" sz="1800"/>
              <a:t>We commit to working with communities and prioritizing their lived experiences. This is essential to solve our collective challenges.  We commit to fostering spaces for dialogue and amplifying the voices and stories of community partners.</a:t>
            </a:r>
            <a:endParaRPr sz="1800"/>
          </a:p>
          <a:p>
            <a:pPr indent="0" lvl="0" marL="0" rtl="0" algn="just">
              <a:lnSpc>
                <a:spcPct val="100000"/>
              </a:lnSpc>
              <a:spcBef>
                <a:spcPts val="0"/>
              </a:spcBef>
              <a:spcAft>
                <a:spcPts val="0"/>
              </a:spcAft>
              <a:buClr>
                <a:schemeClr val="dk1"/>
              </a:buClr>
              <a:buSzPts val="1400"/>
              <a:buNone/>
            </a:pPr>
            <a:r>
              <a:t/>
            </a:r>
            <a:endParaRPr sz="1800"/>
          </a:p>
          <a:p>
            <a:pPr indent="-342900" lvl="0" marL="457200" rtl="0" algn="just">
              <a:lnSpc>
                <a:spcPct val="100000"/>
              </a:lnSpc>
              <a:spcBef>
                <a:spcPts val="0"/>
              </a:spcBef>
              <a:spcAft>
                <a:spcPts val="0"/>
              </a:spcAft>
              <a:buSzPts val="1800"/>
              <a:buChar char="●"/>
            </a:pPr>
            <a:r>
              <a:rPr b="1" lang="en-US" sz="1800" u="sng"/>
              <a:t>ACCESSIBILITY</a:t>
            </a:r>
            <a:r>
              <a:rPr lang="en-US" sz="1800" u="sng"/>
              <a:t> </a:t>
            </a:r>
            <a:endParaRPr sz="1800" u="sng"/>
          </a:p>
          <a:p>
            <a:pPr indent="0" lvl="0" marL="0" rtl="0" algn="just">
              <a:lnSpc>
                <a:spcPct val="100000"/>
              </a:lnSpc>
              <a:spcBef>
                <a:spcPts val="0"/>
              </a:spcBef>
              <a:spcAft>
                <a:spcPts val="0"/>
              </a:spcAft>
              <a:buClr>
                <a:schemeClr val="dk1"/>
              </a:buClr>
              <a:buSzPts val="1400"/>
              <a:buNone/>
            </a:pPr>
            <a:r>
              <a:rPr lang="en-US" sz="1800"/>
              <a:t>We commit to work towards removing barriers to information and resources for our communities. We will promote justice for marginalized and underserved communities. We will communicate keeping in mind plain language, different abilities, and language access. </a:t>
            </a:r>
            <a:endParaRPr sz="1800"/>
          </a:p>
          <a:p>
            <a:pPr indent="0" lvl="0" marL="0" rtl="0" algn="just">
              <a:lnSpc>
                <a:spcPct val="100000"/>
              </a:lnSpc>
              <a:spcBef>
                <a:spcPts val="0"/>
              </a:spcBef>
              <a:spcAft>
                <a:spcPts val="0"/>
              </a:spcAft>
              <a:buClr>
                <a:schemeClr val="dk1"/>
              </a:buClr>
              <a:buSzPts val="1400"/>
              <a:buFont typeface="Arial"/>
              <a:buNone/>
            </a:pPr>
            <a:r>
              <a:t/>
            </a:r>
            <a:endParaRPr sz="2800"/>
          </a:p>
        </p:txBody>
      </p:sp>
      <p:sp>
        <p:nvSpPr>
          <p:cNvPr id="189" name="Google Shape;189;g36367231fb8_4_9"/>
          <p:cNvSpPr txBox="1"/>
          <p:nvPr/>
        </p:nvSpPr>
        <p:spPr>
          <a:xfrm>
            <a:off x="527100" y="223700"/>
            <a:ext cx="8802900" cy="615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b="1" lang="en-US" sz="2800">
                <a:solidFill>
                  <a:schemeClr val="dk1"/>
                </a:solidFill>
                <a:latin typeface="Verdana"/>
                <a:ea typeface="Verdana"/>
                <a:cs typeface="Verdana"/>
                <a:sym typeface="Verdana"/>
              </a:rPr>
              <a:t>CEC Values Statement (revised 7/31)</a:t>
            </a:r>
            <a:endParaRPr b="1" sz="2800">
              <a:solidFill>
                <a:schemeClr val="dk1"/>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363c3677639_1_0"/>
          <p:cNvSpPr txBox="1"/>
          <p:nvPr>
            <p:ph idx="1" type="body"/>
          </p:nvPr>
        </p:nvSpPr>
        <p:spPr>
          <a:xfrm>
            <a:off x="1379275" y="1596250"/>
            <a:ext cx="9252600" cy="3980400"/>
          </a:xfrm>
          <a:prstGeom prst="rect">
            <a:avLst/>
          </a:prstGeom>
        </p:spPr>
        <p:txBody>
          <a:bodyPr anchorCtr="0" anchor="t" bIns="45700" lIns="91425" spcFirstLastPara="1" rIns="91425" wrap="square" tIns="45700">
            <a:noAutofit/>
          </a:bodyPr>
          <a:lstStyle/>
          <a:p>
            <a:pPr indent="-342900" lvl="0" marL="457200" rtl="0" algn="just">
              <a:lnSpc>
                <a:spcPct val="100000"/>
              </a:lnSpc>
              <a:spcBef>
                <a:spcPts val="0"/>
              </a:spcBef>
              <a:spcAft>
                <a:spcPts val="0"/>
              </a:spcAft>
              <a:buSzPts val="1800"/>
              <a:buChar char="●"/>
            </a:pPr>
            <a:r>
              <a:rPr b="1" lang="en-US" sz="1800" u="sng"/>
              <a:t>CREATIVITY</a:t>
            </a:r>
            <a:r>
              <a:rPr lang="en-US" sz="1800" u="sng"/>
              <a:t> </a:t>
            </a:r>
            <a:endParaRPr sz="1800"/>
          </a:p>
          <a:p>
            <a:pPr indent="0" lvl="0" marL="0" rtl="0" algn="just">
              <a:lnSpc>
                <a:spcPct val="100000"/>
              </a:lnSpc>
              <a:spcBef>
                <a:spcPts val="0"/>
              </a:spcBef>
              <a:spcAft>
                <a:spcPts val="0"/>
              </a:spcAft>
              <a:buNone/>
            </a:pPr>
            <a:r>
              <a:rPr lang="en-US" sz="1800"/>
              <a:t>We commit to inviting New Yorkers into spaces filled with beauty, joy, and hope. We honor everyone’s story by using art, music, and storytelling to bring people together.  We believe creativity, play, and imagination are essential for a thriving democracy.</a:t>
            </a:r>
            <a:endParaRPr sz="1800"/>
          </a:p>
          <a:p>
            <a:pPr indent="0" lvl="0" marL="0" rtl="0" algn="just">
              <a:lnSpc>
                <a:spcPct val="100000"/>
              </a:lnSpc>
              <a:spcBef>
                <a:spcPts val="0"/>
              </a:spcBef>
              <a:spcAft>
                <a:spcPts val="0"/>
              </a:spcAft>
              <a:buClr>
                <a:schemeClr val="dk1"/>
              </a:buClr>
              <a:buSzPts val="1400"/>
              <a:buFont typeface="Arial"/>
              <a:buNone/>
            </a:pPr>
            <a:r>
              <a:rPr lang="en-US" sz="1800"/>
              <a:t> </a:t>
            </a:r>
            <a:endParaRPr sz="1800"/>
          </a:p>
          <a:p>
            <a:pPr indent="-342900" lvl="0" marL="457200" rtl="0" algn="just">
              <a:lnSpc>
                <a:spcPct val="100000"/>
              </a:lnSpc>
              <a:spcBef>
                <a:spcPts val="0"/>
              </a:spcBef>
              <a:spcAft>
                <a:spcPts val="0"/>
              </a:spcAft>
              <a:buSzPts val="1800"/>
              <a:buChar char="●"/>
            </a:pPr>
            <a:r>
              <a:rPr b="1" lang="en-US" sz="1800" u="sng"/>
              <a:t>MANIFESTING COMMUNITY POWER </a:t>
            </a:r>
            <a:endParaRPr b="1" sz="1800" u="sng"/>
          </a:p>
          <a:p>
            <a:pPr indent="0" lvl="0" marL="0" rtl="0" algn="just">
              <a:lnSpc>
                <a:spcPct val="100000"/>
              </a:lnSpc>
              <a:spcBef>
                <a:spcPts val="0"/>
              </a:spcBef>
              <a:spcAft>
                <a:spcPts val="0"/>
              </a:spcAft>
              <a:buClr>
                <a:schemeClr val="dk1"/>
              </a:buClr>
              <a:buSzPts val="1400"/>
              <a:buFont typeface="Arial"/>
              <a:buNone/>
            </a:pPr>
            <a:r>
              <a:rPr lang="en-US" sz="1800"/>
              <a:t>We commit to supporting community leadership. We will provide education about government systems and processes. These actions will allow communities to exercise power over decisions affecting their lives.</a:t>
            </a:r>
            <a:endParaRPr sz="2500"/>
          </a:p>
        </p:txBody>
      </p:sp>
      <p:sp>
        <p:nvSpPr>
          <p:cNvPr id="196" name="Google Shape;196;g363c3677639_1_0"/>
          <p:cNvSpPr txBox="1"/>
          <p:nvPr>
            <p:ph idx="2" type="body"/>
          </p:nvPr>
        </p:nvSpPr>
        <p:spPr>
          <a:xfrm>
            <a:off x="1804575" y="923650"/>
            <a:ext cx="8999700" cy="672600"/>
          </a:xfrm>
          <a:prstGeom prst="rect">
            <a:avLst/>
          </a:prstGeom>
        </p:spPr>
        <p:txBody>
          <a:bodyPr anchorCtr="0" anchor="t" bIns="45700" lIns="91425" spcFirstLastPara="1" rIns="91425" wrap="square" tIns="45700">
            <a:noAutofit/>
          </a:bodyPr>
          <a:lstStyle/>
          <a:p>
            <a:pPr indent="0" lvl="0" marL="457200" rtl="0" algn="l">
              <a:spcBef>
                <a:spcPts val="1000"/>
              </a:spcBef>
              <a:spcAft>
                <a:spcPts val="0"/>
              </a:spcAft>
              <a:buClr>
                <a:schemeClr val="dk1"/>
              </a:buClr>
              <a:buSzPts val="1100"/>
              <a:buFont typeface="Arial"/>
              <a:buNone/>
            </a:pPr>
            <a:r>
              <a:rPr lang="en-US" sz="2800"/>
              <a:t>CEC Values Statement (revised 7/31)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
          <p:cNvSpPr txBox="1"/>
          <p:nvPr>
            <p:ph type="title"/>
          </p:nvPr>
        </p:nvSpPr>
        <p:spPr>
          <a:xfrm>
            <a:off x="855015" y="1940679"/>
            <a:ext cx="10678800" cy="4244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sz="7100"/>
              <a:t>Voter Language Assistance</a:t>
            </a:r>
            <a:endParaRPr sz="7100"/>
          </a:p>
        </p:txBody>
      </p:sp>
      <p:pic>
        <p:nvPicPr>
          <p:cNvPr id="202" name="Google Shape;202;p4"/>
          <p:cNvPicPr preferRelativeResize="0"/>
          <p:nvPr/>
        </p:nvPicPr>
        <p:blipFill rotWithShape="1">
          <a:blip r:embed="rId3">
            <a:alphaModFix/>
          </a:blip>
          <a:srcRect b="0" l="20817" r="0" t="0"/>
          <a:stretch/>
        </p:blipFill>
        <p:spPr>
          <a:xfrm>
            <a:off x="3233802" y="553225"/>
            <a:ext cx="5561124" cy="1700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0x01010047CCC3D924FC5B4CA53DC44B4D1D5477</vt:lpwstr>
  </property>
  <property fmtid="{D5CDD505-2E9C-101B-9397-08002B2CF9AE}" pid="4" name="MSIP_Label_1f8bd251-6db5-448a-bc8a-d926a88d2ffd_Enabled">
    <vt:lpwstr>true</vt:lpwstr>
  </property>
  <property fmtid="{D5CDD505-2E9C-101B-9397-08002B2CF9AE}" pid="5" name="MSIP_Label_1f8bd251-6db5-448a-bc8a-d926a88d2ffd_Method">
    <vt:lpwstr>Standard</vt:lpwstr>
  </property>
  <property fmtid="{D5CDD505-2E9C-101B-9397-08002B2CF9AE}" pid="6" name="MSIP_Label_1f8bd251-6db5-448a-bc8a-d926a88d2ffd_Name">
    <vt:lpwstr>Non-Restricted-Main</vt:lpwstr>
  </property>
  <property fmtid="{D5CDD505-2E9C-101B-9397-08002B2CF9AE}" pid="7" name="MSIP_Label_1f8bd251-6db5-448a-bc8a-d926a88d2ffd_SiteId">
    <vt:lpwstr>73d61799-c284-4022-8d41-54cc4f1929ef</vt:lpwstr>
  </property>
  <property fmtid="{D5CDD505-2E9C-101B-9397-08002B2CF9AE}" pid="8" name="MSIP_Label_1f8bd251-6db5-448a-bc8a-d926a88d2ffd_ActionId">
    <vt:lpwstr>127816a2-a510-47ff-802b-f6812b6c5e2e</vt:lpwstr>
  </property>
  <property fmtid="{D5CDD505-2E9C-101B-9397-08002B2CF9AE}" pid="9" name="MSIP_Label_1f8bd251-6db5-448a-bc8a-d926a88d2ffd_ContentBits">
    <vt:lpwstr>0</vt:lpwstr>
  </property>
  <property fmtid="{D5CDD505-2E9C-101B-9397-08002B2CF9AE}" pid="10" name="MSIP_Label_1f8bd251-6db5-448a-bc8a-d926a88d2ffd_Tag">
    <vt:lpwstr>10, 3, 0, 2</vt:lpwstr>
  </property>
  <property fmtid="{D5CDD505-2E9C-101B-9397-08002B2CF9AE}" pid="11" name="MSIP_Label_1f8bd251-6db5-448a-bc8a-d926a88d2ffd_SetDate">
    <vt:lpwstr>2025-07-16T16:04:55Z</vt:lpwstr>
  </property>
</Properties>
</file>