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71" r:id="rId5"/>
    <p:sldId id="336" r:id="rId6"/>
    <p:sldId id="1034" r:id="rId7"/>
    <p:sldId id="299" r:id="rId8"/>
    <p:sldId id="1041" r:id="rId9"/>
    <p:sldId id="1045" r:id="rId10"/>
    <p:sldId id="1043" r:id="rId11"/>
    <p:sldId id="1049" r:id="rId12"/>
    <p:sldId id="1036" r:id="rId13"/>
    <p:sldId id="320" r:id="rId14"/>
    <p:sldId id="1044" r:id="rId15"/>
    <p:sldId id="1048" r:id="rId16"/>
    <p:sldId id="1042" r:id="rId17"/>
    <p:sldId id="1046"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as, Daniella" initials="ED" lastIdx="1" clrIdx="0">
    <p:extLst>
      <p:ext uri="{19B8F6BF-5375-455C-9EA6-DF929625EA0E}">
        <p15:presenceInfo xmlns:p15="http://schemas.microsoft.com/office/powerpoint/2012/main" userId="S::deras@civicengagement.nyc.gov::f24a3b4b-0d29-4c8b-a58d-f53ed8f5558a" providerId="AD"/>
      </p:ext>
    </p:extLst>
  </p:cmAuthor>
  <p:cmAuthor id="2" name="Eras, Daniella" initials="ED [2]" lastIdx="4" clrIdx="1">
    <p:extLst>
      <p:ext uri="{19B8F6BF-5375-455C-9EA6-DF929625EA0E}">
        <p15:presenceInfo xmlns:p15="http://schemas.microsoft.com/office/powerpoint/2012/main" userId="Eras, Daniella" providerId="None"/>
      </p:ext>
    </p:extLst>
  </p:cmAuthor>
  <p:cmAuthor id="3" name="Abramson, Daniel" initials="AD" lastIdx="1" clrIdx="2">
    <p:extLst>
      <p:ext uri="{19B8F6BF-5375-455C-9EA6-DF929625EA0E}">
        <p15:presenceInfo xmlns:p15="http://schemas.microsoft.com/office/powerpoint/2012/main" userId="S::dabramson@civicengagement.nyc.gov::7c787346-e487-4212-8836-0261f12b201e" providerId="AD"/>
      </p:ext>
    </p:extLst>
  </p:cmAuthor>
  <p:cmAuthor id="4" name="Sayeed, Sarah" initials="SS" lastIdx="3" clrIdx="3">
    <p:extLst>
      <p:ext uri="{19B8F6BF-5375-455C-9EA6-DF929625EA0E}">
        <p15:presenceInfo xmlns:p15="http://schemas.microsoft.com/office/powerpoint/2012/main" userId="S::ssayeed@civicengagement.nyc.gov::a64e09c0-caa3-4ba5-8af1-a777b78d250e" providerId="AD"/>
      </p:ext>
    </p:extLst>
  </p:cmAuthor>
  <p:cmAuthor id="5" name="Toledo, Andy" initials="TA" lastIdx="3" clrIdx="4">
    <p:extLst>
      <p:ext uri="{19B8F6BF-5375-455C-9EA6-DF929625EA0E}">
        <p15:presenceInfo xmlns:p15="http://schemas.microsoft.com/office/powerpoint/2012/main" userId="S::antoledo@civicengagement.nyc.gov::d1b8f54c-efa8-44f7-939a-6d80d8bbd3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3CF6"/>
    <a:srgbClr val="8739F9"/>
    <a:srgbClr val="A44EE4"/>
    <a:srgbClr val="CBACDC"/>
    <a:srgbClr val="AF4D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8DE775B-9D9C-4A7A-A44E-95673457B575}"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F99BEF9C-FAC8-41BB-96A6-4F121E7A2894}">
      <dgm:prSet/>
      <dgm:spPr/>
      <dgm:t>
        <a:bodyPr/>
        <a:lstStyle/>
        <a:p>
          <a:pPr>
            <a:lnSpc>
              <a:spcPct val="100000"/>
            </a:lnSpc>
          </a:pPr>
          <a:r>
            <a:rPr lang="en-US"/>
            <a:t>I. Attendance </a:t>
          </a:r>
        </a:p>
      </dgm:t>
    </dgm:pt>
    <dgm:pt modelId="{8779CDBB-81B6-4B10-81B8-01ADFDD6938A}" type="parTrans" cxnId="{8A3B508B-C095-439A-ADF0-719D7B7A12B5}">
      <dgm:prSet/>
      <dgm:spPr/>
      <dgm:t>
        <a:bodyPr/>
        <a:lstStyle/>
        <a:p>
          <a:endParaRPr lang="en-US"/>
        </a:p>
      </dgm:t>
    </dgm:pt>
    <dgm:pt modelId="{DFA7FAC8-21D1-4DA1-A127-3FF249E5F9F5}" type="sibTrans" cxnId="{8A3B508B-C095-439A-ADF0-719D7B7A12B5}">
      <dgm:prSet/>
      <dgm:spPr/>
      <dgm:t>
        <a:bodyPr/>
        <a:lstStyle/>
        <a:p>
          <a:endParaRPr lang="en-US"/>
        </a:p>
      </dgm:t>
    </dgm:pt>
    <dgm:pt modelId="{9ADEA82A-0C27-489B-B48C-9D5CE7751DDF}">
      <dgm:prSet/>
      <dgm:spPr/>
      <dgm:t>
        <a:bodyPr/>
        <a:lstStyle/>
        <a:p>
          <a:pPr>
            <a:lnSpc>
              <a:spcPct val="100000"/>
            </a:lnSpc>
          </a:pPr>
          <a:r>
            <a:rPr lang="en-US"/>
            <a:t>II. Approval of Minutes from </a:t>
          </a:r>
          <a:r>
            <a:rPr lang="en-US">
              <a:latin typeface="Calibri Light" panose="020F0302020204030204"/>
            </a:rPr>
            <a:t>December 14, 2021</a:t>
          </a:r>
          <a:r>
            <a:rPr lang="en-US"/>
            <a:t> </a:t>
          </a:r>
        </a:p>
      </dgm:t>
    </dgm:pt>
    <dgm:pt modelId="{EC31BAAB-47B9-4919-9E5A-F70EA2624C31}" type="parTrans" cxnId="{A3C30763-DA47-4005-B073-8857C7BF30AD}">
      <dgm:prSet/>
      <dgm:spPr/>
      <dgm:t>
        <a:bodyPr/>
        <a:lstStyle/>
        <a:p>
          <a:endParaRPr lang="en-US"/>
        </a:p>
      </dgm:t>
    </dgm:pt>
    <dgm:pt modelId="{F8F2799D-274E-4318-B439-F408A09EF9B5}" type="sibTrans" cxnId="{A3C30763-DA47-4005-B073-8857C7BF30AD}">
      <dgm:prSet/>
      <dgm:spPr/>
      <dgm:t>
        <a:bodyPr/>
        <a:lstStyle/>
        <a:p>
          <a:endParaRPr lang="en-US"/>
        </a:p>
      </dgm:t>
    </dgm:pt>
    <dgm:pt modelId="{6ABBF170-28A0-4E70-9BEE-A641273D7207}">
      <dgm:prSet/>
      <dgm:spPr/>
      <dgm:t>
        <a:bodyPr/>
        <a:lstStyle/>
        <a:p>
          <a:pPr>
            <a:lnSpc>
              <a:spcPct val="100000"/>
            </a:lnSpc>
          </a:pPr>
          <a:r>
            <a:rPr lang="en-US"/>
            <a:t>III. Program updates &amp; discussion </a:t>
          </a:r>
        </a:p>
      </dgm:t>
    </dgm:pt>
    <dgm:pt modelId="{150B9085-67EC-4B05-81BD-D1B8FA58E09A}" type="parTrans" cxnId="{5D453CAA-FDB0-42F5-8AC8-CD6F941EA13C}">
      <dgm:prSet/>
      <dgm:spPr/>
      <dgm:t>
        <a:bodyPr/>
        <a:lstStyle/>
        <a:p>
          <a:endParaRPr lang="en-US"/>
        </a:p>
      </dgm:t>
    </dgm:pt>
    <dgm:pt modelId="{6024DF94-9BF6-4795-A4F8-0498E27F4E11}" type="sibTrans" cxnId="{5D453CAA-FDB0-42F5-8AC8-CD6F941EA13C}">
      <dgm:prSet/>
      <dgm:spPr/>
      <dgm:t>
        <a:bodyPr/>
        <a:lstStyle/>
        <a:p>
          <a:endParaRPr lang="en-US"/>
        </a:p>
      </dgm:t>
    </dgm:pt>
    <dgm:pt modelId="{7F3C9903-556B-408A-A5ED-947693421CA5}">
      <dgm:prSet/>
      <dgm:spPr/>
      <dgm:t>
        <a:bodyPr/>
        <a:lstStyle/>
        <a:p>
          <a:pPr>
            <a:lnSpc>
              <a:spcPct val="100000"/>
            </a:lnSpc>
          </a:pPr>
          <a:r>
            <a:rPr lang="en-US"/>
            <a:t>IV.  Public Comments </a:t>
          </a:r>
        </a:p>
      </dgm:t>
    </dgm:pt>
    <dgm:pt modelId="{F1E01BF1-0C3A-4A24-B12E-ADB8AFA63C65}" type="parTrans" cxnId="{89B44109-17E1-4EFE-9B70-7A6CF193CC63}">
      <dgm:prSet/>
      <dgm:spPr/>
      <dgm:t>
        <a:bodyPr/>
        <a:lstStyle/>
        <a:p>
          <a:endParaRPr lang="en-US"/>
        </a:p>
      </dgm:t>
    </dgm:pt>
    <dgm:pt modelId="{FD8E6F75-B701-4B2D-845F-63FC1C15CF2E}" type="sibTrans" cxnId="{89B44109-17E1-4EFE-9B70-7A6CF193CC63}">
      <dgm:prSet/>
      <dgm:spPr/>
      <dgm:t>
        <a:bodyPr/>
        <a:lstStyle/>
        <a:p>
          <a:endParaRPr lang="en-US"/>
        </a:p>
      </dgm:t>
    </dgm:pt>
    <dgm:pt modelId="{26877B7B-3C4B-1747-9B02-A1623AC42AFE}">
      <dgm:prSet custT="1"/>
      <dgm:spPr/>
      <dgm:t>
        <a:bodyPr/>
        <a:lstStyle/>
        <a:p>
          <a:pPr>
            <a:lnSpc>
              <a:spcPct val="100000"/>
            </a:lnSpc>
          </a:pPr>
          <a:r>
            <a:rPr lang="en-US" sz="1400"/>
            <a:t>a. </a:t>
          </a:r>
          <a:r>
            <a:rPr lang="en-US" sz="1400">
              <a:latin typeface="Calibri" panose="020F0502020204030204"/>
            </a:rPr>
            <a:t>Staff Introductions</a:t>
          </a:r>
          <a:endParaRPr lang="en-US" sz="1400"/>
        </a:p>
      </dgm:t>
    </dgm:pt>
    <dgm:pt modelId="{01CA53E1-7C99-564D-98AF-F88E8A678E51}" type="parTrans" cxnId="{7B4B8638-A444-384C-829B-A7A2CC09E675}">
      <dgm:prSet/>
      <dgm:spPr/>
      <dgm:t>
        <a:bodyPr/>
        <a:lstStyle/>
        <a:p>
          <a:endParaRPr lang="en-US"/>
        </a:p>
      </dgm:t>
    </dgm:pt>
    <dgm:pt modelId="{30BC44A0-382F-BB42-9D48-E5F15251EE59}" type="sibTrans" cxnId="{7B4B8638-A444-384C-829B-A7A2CC09E675}">
      <dgm:prSet/>
      <dgm:spPr/>
      <dgm:t>
        <a:bodyPr/>
        <a:lstStyle/>
        <a:p>
          <a:endParaRPr lang="en-US"/>
        </a:p>
      </dgm:t>
    </dgm:pt>
    <dgm:pt modelId="{9B1390B5-261D-4475-876A-79EC61C38152}">
      <dgm:prSet custT="1"/>
      <dgm:spPr/>
      <dgm:t>
        <a:bodyPr/>
        <a:lstStyle/>
        <a:p>
          <a:pPr>
            <a:lnSpc>
              <a:spcPct val="100000"/>
            </a:lnSpc>
          </a:pPr>
          <a:r>
            <a:rPr lang="en-US" sz="1400"/>
            <a:t>d. Community Board Trainings</a:t>
          </a:r>
        </a:p>
      </dgm:t>
    </dgm:pt>
    <dgm:pt modelId="{BAB96B94-CC63-4B54-98C4-A6FFEB27552B}" type="parTrans" cxnId="{7A300918-E18B-42AF-9842-78050A7A2A02}">
      <dgm:prSet/>
      <dgm:spPr/>
      <dgm:t>
        <a:bodyPr/>
        <a:lstStyle/>
        <a:p>
          <a:endParaRPr lang="en-US"/>
        </a:p>
      </dgm:t>
    </dgm:pt>
    <dgm:pt modelId="{0160FCA7-F5FC-4084-9C6A-25F466E6FEEB}" type="sibTrans" cxnId="{7A300918-E18B-42AF-9842-78050A7A2A02}">
      <dgm:prSet/>
      <dgm:spPr/>
      <dgm:t>
        <a:bodyPr/>
        <a:lstStyle/>
        <a:p>
          <a:endParaRPr lang="en-US"/>
        </a:p>
      </dgm:t>
    </dgm:pt>
    <dgm:pt modelId="{E13AC582-1A06-4447-9007-488B32DF27A3}">
      <dgm:prSet custT="1"/>
      <dgm:spPr/>
      <dgm:t>
        <a:bodyPr/>
        <a:lstStyle/>
        <a:p>
          <a:pPr>
            <a:lnSpc>
              <a:spcPct val="100000"/>
            </a:lnSpc>
          </a:pPr>
          <a:r>
            <a:rPr lang="en-US" sz="1400"/>
            <a:t>e. Poll Site Language Assistance Program</a:t>
          </a:r>
        </a:p>
      </dgm:t>
    </dgm:pt>
    <dgm:pt modelId="{DD1722D1-948F-473F-88BB-3A560B8FDFA9}" type="parTrans" cxnId="{1B68E721-037A-42FB-836C-95919D35E269}">
      <dgm:prSet/>
      <dgm:spPr/>
      <dgm:t>
        <a:bodyPr/>
        <a:lstStyle/>
        <a:p>
          <a:endParaRPr lang="en-US"/>
        </a:p>
      </dgm:t>
    </dgm:pt>
    <dgm:pt modelId="{FEB0C3A4-D62E-400E-9297-D6084D64D679}" type="sibTrans" cxnId="{1B68E721-037A-42FB-836C-95919D35E269}">
      <dgm:prSet/>
      <dgm:spPr/>
      <dgm:t>
        <a:bodyPr/>
        <a:lstStyle/>
        <a:p>
          <a:endParaRPr lang="en-US"/>
        </a:p>
      </dgm:t>
    </dgm:pt>
    <dgm:pt modelId="{E6670F27-F9E0-44BC-BEAB-FE9E8EBBDB4D}">
      <dgm:prSet phldr="0" custT="1"/>
      <dgm:spPr/>
      <dgm:t>
        <a:bodyPr/>
        <a:lstStyle/>
        <a:p>
          <a:pPr>
            <a:lnSpc>
              <a:spcPct val="100000"/>
            </a:lnSpc>
          </a:pPr>
          <a:r>
            <a:rPr lang="en-US" sz="1400"/>
            <a:t>c. Participatory Budgeting</a:t>
          </a:r>
          <a:endParaRPr lang="en-US" sz="1400">
            <a:latin typeface="Calibri" panose="020F0502020204030204"/>
          </a:endParaRPr>
        </a:p>
      </dgm:t>
    </dgm:pt>
    <dgm:pt modelId="{7F7064BC-BD78-408A-B314-6F3DBAF1EF72}" type="parTrans" cxnId="{6635F6A0-0768-4B14-B7A8-8F98E7A126FC}">
      <dgm:prSet/>
      <dgm:spPr/>
    </dgm:pt>
    <dgm:pt modelId="{E2D1D05C-8EA0-4531-A593-D5C9B5AEE6FB}" type="sibTrans" cxnId="{6635F6A0-0768-4B14-B7A8-8F98E7A126FC}">
      <dgm:prSet/>
      <dgm:spPr/>
    </dgm:pt>
    <dgm:pt modelId="{244B11F5-3F43-4061-B747-223483A93B8C}">
      <dgm:prSet custT="1"/>
      <dgm:spPr/>
      <dgm:t>
        <a:bodyPr/>
        <a:lstStyle/>
        <a:p>
          <a:pPr>
            <a:lnSpc>
              <a:spcPct val="100000"/>
            </a:lnSpc>
          </a:pPr>
          <a:r>
            <a:rPr lang="en-US" sz="1400"/>
            <a:t>b.</a:t>
          </a:r>
          <a:r>
            <a:rPr lang="en-US" sz="1400">
              <a:latin typeface="Calibri" panose="020F0502020204030204"/>
            </a:rPr>
            <a:t> </a:t>
          </a:r>
          <a:r>
            <a:rPr lang="en-US" sz="1400"/>
            <a:t>DemocracyNYC</a:t>
          </a:r>
        </a:p>
      </dgm:t>
    </dgm:pt>
    <dgm:pt modelId="{2EEA0ACE-65F8-4C5A-8148-66A0A38D4A7A}" type="parTrans" cxnId="{E34B22A4-30F1-44B1-99B0-6941D35A9704}">
      <dgm:prSet/>
      <dgm:spPr/>
    </dgm:pt>
    <dgm:pt modelId="{89E671BA-A2C1-49F9-BB78-97EC7EF78E5D}" type="sibTrans" cxnId="{E34B22A4-30F1-44B1-99B0-6941D35A9704}">
      <dgm:prSet/>
      <dgm:spPr/>
    </dgm:pt>
    <dgm:pt modelId="{60B1C1E0-758E-4C98-AA14-7D14CD1D0BDF}" type="pres">
      <dgm:prSet presAssocID="{D8DE775B-9D9C-4A7A-A44E-95673457B575}" presName="root" presStyleCnt="0">
        <dgm:presLayoutVars>
          <dgm:dir/>
          <dgm:resizeHandles val="exact"/>
        </dgm:presLayoutVars>
      </dgm:prSet>
      <dgm:spPr/>
    </dgm:pt>
    <dgm:pt modelId="{ACEC2608-3303-498B-BB6E-044C0C3C312C}" type="pres">
      <dgm:prSet presAssocID="{F99BEF9C-FAC8-41BB-96A6-4F121E7A2894}" presName="compNode" presStyleCnt="0"/>
      <dgm:spPr/>
    </dgm:pt>
    <dgm:pt modelId="{8E526B0A-0A8B-4BF3-A6AB-2187C1F2E464}" type="pres">
      <dgm:prSet presAssocID="{F99BEF9C-FAC8-41BB-96A6-4F121E7A2894}" presName="bgRect" presStyleLbl="bgShp" presStyleIdx="0" presStyleCnt="4"/>
      <dgm:spPr>
        <a:solidFill>
          <a:srgbClr val="7A3CF6"/>
        </a:solidFill>
      </dgm:spPr>
    </dgm:pt>
    <dgm:pt modelId="{AA55D9E3-B463-4D04-B507-7081F8F4571E}" type="pres">
      <dgm:prSet presAssocID="{F99BEF9C-FAC8-41BB-96A6-4F121E7A289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EDEC05A-09F8-4030-8D4B-4E1BED16F1C6}" type="pres">
      <dgm:prSet presAssocID="{F99BEF9C-FAC8-41BB-96A6-4F121E7A2894}" presName="spaceRect" presStyleCnt="0"/>
      <dgm:spPr/>
    </dgm:pt>
    <dgm:pt modelId="{2C31EC06-03F4-4B47-A62E-3C491AC1487A}" type="pres">
      <dgm:prSet presAssocID="{F99BEF9C-FAC8-41BB-96A6-4F121E7A2894}" presName="parTx" presStyleLbl="revTx" presStyleIdx="0" presStyleCnt="5">
        <dgm:presLayoutVars>
          <dgm:chMax val="0"/>
          <dgm:chPref val="0"/>
        </dgm:presLayoutVars>
      </dgm:prSet>
      <dgm:spPr/>
    </dgm:pt>
    <dgm:pt modelId="{9D729E0D-A01E-41A6-B201-C7F0E9E4F918}" type="pres">
      <dgm:prSet presAssocID="{DFA7FAC8-21D1-4DA1-A127-3FF249E5F9F5}" presName="sibTrans" presStyleCnt="0"/>
      <dgm:spPr/>
    </dgm:pt>
    <dgm:pt modelId="{39A8D724-8A72-4747-A56B-C7B61B0E395F}" type="pres">
      <dgm:prSet presAssocID="{9ADEA82A-0C27-489B-B48C-9D5CE7751DDF}" presName="compNode" presStyleCnt="0"/>
      <dgm:spPr/>
    </dgm:pt>
    <dgm:pt modelId="{AA224579-78A9-46EA-9E18-22ECE637717A}" type="pres">
      <dgm:prSet presAssocID="{9ADEA82A-0C27-489B-B48C-9D5CE7751DDF}" presName="bgRect" presStyleLbl="bgShp" presStyleIdx="1" presStyleCnt="4"/>
      <dgm:spPr>
        <a:solidFill>
          <a:srgbClr val="7A3CF6"/>
        </a:solidFill>
      </dgm:spPr>
    </dgm:pt>
    <dgm:pt modelId="{53080573-8ED7-48F8-8468-A2A317639F94}" type="pres">
      <dgm:prSet presAssocID="{9ADEA82A-0C27-489B-B48C-9D5CE7751DD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C9B020A3-F689-4EC5-9EC8-E8854EC09224}" type="pres">
      <dgm:prSet presAssocID="{9ADEA82A-0C27-489B-B48C-9D5CE7751DDF}" presName="spaceRect" presStyleCnt="0"/>
      <dgm:spPr/>
    </dgm:pt>
    <dgm:pt modelId="{E110718A-87DB-4127-ACE1-9BC5D2FAA06B}" type="pres">
      <dgm:prSet presAssocID="{9ADEA82A-0C27-489B-B48C-9D5CE7751DDF}" presName="parTx" presStyleLbl="revTx" presStyleIdx="1" presStyleCnt="5">
        <dgm:presLayoutVars>
          <dgm:chMax val="0"/>
          <dgm:chPref val="0"/>
        </dgm:presLayoutVars>
      </dgm:prSet>
      <dgm:spPr/>
    </dgm:pt>
    <dgm:pt modelId="{DE651DB5-084C-41C3-81FC-202BBDF2D751}" type="pres">
      <dgm:prSet presAssocID="{F8F2799D-274E-4318-B439-F408A09EF9B5}" presName="sibTrans" presStyleCnt="0"/>
      <dgm:spPr/>
    </dgm:pt>
    <dgm:pt modelId="{F7903511-6464-465F-AE0D-13828673C7A7}" type="pres">
      <dgm:prSet presAssocID="{6ABBF170-28A0-4E70-9BEE-A641273D7207}" presName="compNode" presStyleCnt="0"/>
      <dgm:spPr/>
    </dgm:pt>
    <dgm:pt modelId="{AC35B784-3FA4-4DF3-9770-7C2353087451}" type="pres">
      <dgm:prSet presAssocID="{6ABBF170-28A0-4E70-9BEE-A641273D7207}" presName="bgRect" presStyleLbl="bgShp" presStyleIdx="2" presStyleCnt="4" custScaleY="190810"/>
      <dgm:spPr>
        <a:solidFill>
          <a:srgbClr val="7A3CF6"/>
        </a:solidFill>
      </dgm:spPr>
    </dgm:pt>
    <dgm:pt modelId="{2E3BC61B-32DE-4DCD-BB25-915B5EDCB996}" type="pres">
      <dgm:prSet presAssocID="{6ABBF170-28A0-4E70-9BEE-A641273D720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8CC8E4C7-DA75-4B77-B660-5F9D8F3EB9D4}" type="pres">
      <dgm:prSet presAssocID="{6ABBF170-28A0-4E70-9BEE-A641273D7207}" presName="spaceRect" presStyleCnt="0"/>
      <dgm:spPr/>
    </dgm:pt>
    <dgm:pt modelId="{337CF6D8-F014-4B35-A371-56DB6EEA5BD5}" type="pres">
      <dgm:prSet presAssocID="{6ABBF170-28A0-4E70-9BEE-A641273D7207}" presName="parTx" presStyleLbl="revTx" presStyleIdx="2" presStyleCnt="5">
        <dgm:presLayoutVars>
          <dgm:chMax val="0"/>
          <dgm:chPref val="0"/>
        </dgm:presLayoutVars>
      </dgm:prSet>
      <dgm:spPr/>
    </dgm:pt>
    <dgm:pt modelId="{594773BC-E7D0-E141-A9B8-74498E679560}" type="pres">
      <dgm:prSet presAssocID="{6ABBF170-28A0-4E70-9BEE-A641273D7207}" presName="desTx" presStyleLbl="revTx" presStyleIdx="3" presStyleCnt="5">
        <dgm:presLayoutVars/>
      </dgm:prSet>
      <dgm:spPr/>
    </dgm:pt>
    <dgm:pt modelId="{F5AD667D-10B4-4DB3-9981-96443D5E14F8}" type="pres">
      <dgm:prSet presAssocID="{6024DF94-9BF6-4795-A4F8-0498E27F4E11}" presName="sibTrans" presStyleCnt="0"/>
      <dgm:spPr/>
    </dgm:pt>
    <dgm:pt modelId="{6A43E3F8-8A56-49AF-8F4F-B5B75E2D4231}" type="pres">
      <dgm:prSet presAssocID="{7F3C9903-556B-408A-A5ED-947693421CA5}" presName="compNode" presStyleCnt="0"/>
      <dgm:spPr/>
    </dgm:pt>
    <dgm:pt modelId="{105CE8E8-8646-42B5-8EC2-60D611264A68}" type="pres">
      <dgm:prSet presAssocID="{7F3C9903-556B-408A-A5ED-947693421CA5}" presName="bgRect" presStyleLbl="bgShp" presStyleIdx="3" presStyleCnt="4"/>
      <dgm:spPr>
        <a:solidFill>
          <a:srgbClr val="7A3CF6"/>
        </a:solidFill>
      </dgm:spPr>
    </dgm:pt>
    <dgm:pt modelId="{14E3FA20-4B30-4A17-B76B-6BC2D4102961}" type="pres">
      <dgm:prSet presAssocID="{7F3C9903-556B-408A-A5ED-947693421CA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432CD5D5-ECAB-454E-9B23-36521EE0711B}" type="pres">
      <dgm:prSet presAssocID="{7F3C9903-556B-408A-A5ED-947693421CA5}" presName="spaceRect" presStyleCnt="0"/>
      <dgm:spPr/>
    </dgm:pt>
    <dgm:pt modelId="{20C70033-0820-41BA-88ED-442E3BBA0BDB}" type="pres">
      <dgm:prSet presAssocID="{7F3C9903-556B-408A-A5ED-947693421CA5}" presName="parTx" presStyleLbl="revTx" presStyleIdx="4" presStyleCnt="5">
        <dgm:presLayoutVars>
          <dgm:chMax val="0"/>
          <dgm:chPref val="0"/>
        </dgm:presLayoutVars>
      </dgm:prSet>
      <dgm:spPr/>
    </dgm:pt>
  </dgm:ptLst>
  <dgm:cxnLst>
    <dgm:cxn modelId="{E623F901-D8ED-45CC-B80D-1E393B833B66}" type="presOf" srcId="{E13AC582-1A06-4447-9007-488B32DF27A3}" destId="{594773BC-E7D0-E141-A9B8-74498E679560}" srcOrd="0" destOrd="4" presId="urn:microsoft.com/office/officeart/2018/2/layout/IconVerticalSolidList"/>
    <dgm:cxn modelId="{89B44109-17E1-4EFE-9B70-7A6CF193CC63}" srcId="{D8DE775B-9D9C-4A7A-A44E-95673457B575}" destId="{7F3C9903-556B-408A-A5ED-947693421CA5}" srcOrd="3" destOrd="0" parTransId="{F1E01BF1-0C3A-4A24-B12E-ADB8AFA63C65}" sibTransId="{FD8E6F75-B701-4B2D-845F-63FC1C15CF2E}"/>
    <dgm:cxn modelId="{7A300918-E18B-42AF-9842-78050A7A2A02}" srcId="{6ABBF170-28A0-4E70-9BEE-A641273D7207}" destId="{9B1390B5-261D-4475-876A-79EC61C38152}" srcOrd="3" destOrd="0" parTransId="{BAB96B94-CC63-4B54-98C4-A6FFEB27552B}" sibTransId="{0160FCA7-F5FC-4084-9C6A-25F466E6FEEB}"/>
    <dgm:cxn modelId="{2E351C1E-3027-43C8-A8D1-990B19862840}" type="presOf" srcId="{9B1390B5-261D-4475-876A-79EC61C38152}" destId="{594773BC-E7D0-E141-A9B8-74498E679560}" srcOrd="0" destOrd="3" presId="urn:microsoft.com/office/officeart/2018/2/layout/IconVerticalSolidList"/>
    <dgm:cxn modelId="{1B68E721-037A-42FB-836C-95919D35E269}" srcId="{6ABBF170-28A0-4E70-9BEE-A641273D7207}" destId="{E13AC582-1A06-4447-9007-488B32DF27A3}" srcOrd="4" destOrd="0" parTransId="{DD1722D1-948F-473F-88BB-3A560B8FDFA9}" sibTransId="{FEB0C3A4-D62E-400E-9297-D6084D64D679}"/>
    <dgm:cxn modelId="{7B4B8638-A444-384C-829B-A7A2CC09E675}" srcId="{6ABBF170-28A0-4E70-9BEE-A641273D7207}" destId="{26877B7B-3C4B-1747-9B02-A1623AC42AFE}" srcOrd="0" destOrd="0" parTransId="{01CA53E1-7C99-564D-98AF-F88E8A678E51}" sibTransId="{30BC44A0-382F-BB42-9D48-E5F15251EE59}"/>
    <dgm:cxn modelId="{BDE7DA40-5578-4EF6-9975-7247F2553921}" type="presOf" srcId="{26877B7B-3C4B-1747-9B02-A1623AC42AFE}" destId="{594773BC-E7D0-E141-A9B8-74498E679560}" srcOrd="0" destOrd="0" presId="urn:microsoft.com/office/officeart/2018/2/layout/IconVerticalSolidList"/>
    <dgm:cxn modelId="{DF172941-52E2-CD4D-9EAE-2EF84667DCAF}" type="presOf" srcId="{D8DE775B-9D9C-4A7A-A44E-95673457B575}" destId="{60B1C1E0-758E-4C98-AA14-7D14CD1D0BDF}" srcOrd="0" destOrd="0" presId="urn:microsoft.com/office/officeart/2018/2/layout/IconVerticalSolidList"/>
    <dgm:cxn modelId="{A3C30763-DA47-4005-B073-8857C7BF30AD}" srcId="{D8DE775B-9D9C-4A7A-A44E-95673457B575}" destId="{9ADEA82A-0C27-489B-B48C-9D5CE7751DDF}" srcOrd="1" destOrd="0" parTransId="{EC31BAAB-47B9-4919-9E5A-F70EA2624C31}" sibTransId="{F8F2799D-274E-4318-B439-F408A09EF9B5}"/>
    <dgm:cxn modelId="{375CEA64-019C-4164-9E27-CF9DB239A783}" type="presOf" srcId="{6ABBF170-28A0-4E70-9BEE-A641273D7207}" destId="{337CF6D8-F014-4B35-A371-56DB6EEA5BD5}" srcOrd="0" destOrd="0" presId="urn:microsoft.com/office/officeart/2018/2/layout/IconVerticalSolidList"/>
    <dgm:cxn modelId="{85CC5781-7906-414B-92D2-AE5383B8E86C}" type="presOf" srcId="{E6670F27-F9E0-44BC-BEAB-FE9E8EBBDB4D}" destId="{594773BC-E7D0-E141-A9B8-74498E679560}" srcOrd="0" destOrd="2" presId="urn:microsoft.com/office/officeart/2018/2/layout/IconVerticalSolidList"/>
    <dgm:cxn modelId="{8A3B508B-C095-439A-ADF0-719D7B7A12B5}" srcId="{D8DE775B-9D9C-4A7A-A44E-95673457B575}" destId="{F99BEF9C-FAC8-41BB-96A6-4F121E7A2894}" srcOrd="0" destOrd="0" parTransId="{8779CDBB-81B6-4B10-81B8-01ADFDD6938A}" sibTransId="{DFA7FAC8-21D1-4DA1-A127-3FF249E5F9F5}"/>
    <dgm:cxn modelId="{6635F6A0-0768-4B14-B7A8-8F98E7A126FC}" srcId="{6ABBF170-28A0-4E70-9BEE-A641273D7207}" destId="{E6670F27-F9E0-44BC-BEAB-FE9E8EBBDB4D}" srcOrd="2" destOrd="0" parTransId="{7F7064BC-BD78-408A-B314-6F3DBAF1EF72}" sibTransId="{E2D1D05C-8EA0-4531-A593-D5C9B5AEE6FB}"/>
    <dgm:cxn modelId="{E34B22A4-30F1-44B1-99B0-6941D35A9704}" srcId="{6ABBF170-28A0-4E70-9BEE-A641273D7207}" destId="{244B11F5-3F43-4061-B747-223483A93B8C}" srcOrd="1" destOrd="0" parTransId="{2EEA0ACE-65F8-4C5A-8148-66A0A38D4A7A}" sibTransId="{89E671BA-A2C1-49F9-BB78-97EC7EF78E5D}"/>
    <dgm:cxn modelId="{5D453CAA-FDB0-42F5-8AC8-CD6F941EA13C}" srcId="{D8DE775B-9D9C-4A7A-A44E-95673457B575}" destId="{6ABBF170-28A0-4E70-9BEE-A641273D7207}" srcOrd="2" destOrd="0" parTransId="{150B9085-67EC-4B05-81BD-D1B8FA58E09A}" sibTransId="{6024DF94-9BF6-4795-A4F8-0498E27F4E11}"/>
    <dgm:cxn modelId="{4434F9C3-BD1E-4EDC-9459-D9D1D282B813}" type="presOf" srcId="{7F3C9903-556B-408A-A5ED-947693421CA5}" destId="{20C70033-0820-41BA-88ED-442E3BBA0BDB}" srcOrd="0" destOrd="0" presId="urn:microsoft.com/office/officeart/2018/2/layout/IconVerticalSolidList"/>
    <dgm:cxn modelId="{DA9CCAD3-394C-44A8-9B84-1B3111364DA6}" type="presOf" srcId="{244B11F5-3F43-4061-B747-223483A93B8C}" destId="{594773BC-E7D0-E141-A9B8-74498E679560}" srcOrd="0" destOrd="1" presId="urn:microsoft.com/office/officeart/2018/2/layout/IconVerticalSolidList"/>
    <dgm:cxn modelId="{91EC22E9-1485-4743-8C17-22053D52B984}" type="presOf" srcId="{F99BEF9C-FAC8-41BB-96A6-4F121E7A2894}" destId="{2C31EC06-03F4-4B47-A62E-3C491AC1487A}" srcOrd="0" destOrd="0" presId="urn:microsoft.com/office/officeart/2018/2/layout/IconVerticalSolidList"/>
    <dgm:cxn modelId="{4A1E9FF8-C863-4BCC-AFF3-6585D4D87EE3}" type="presOf" srcId="{9ADEA82A-0C27-489B-B48C-9D5CE7751DDF}" destId="{E110718A-87DB-4127-ACE1-9BC5D2FAA06B}" srcOrd="0" destOrd="0" presId="urn:microsoft.com/office/officeart/2018/2/layout/IconVerticalSolidList"/>
    <dgm:cxn modelId="{CCC6608D-C5EF-4FD5-9FF8-9BE6CCC1DB04}" type="presParOf" srcId="{60B1C1E0-758E-4C98-AA14-7D14CD1D0BDF}" destId="{ACEC2608-3303-498B-BB6E-044C0C3C312C}" srcOrd="0" destOrd="0" presId="urn:microsoft.com/office/officeart/2018/2/layout/IconVerticalSolidList"/>
    <dgm:cxn modelId="{4333BEAB-C0FF-44F5-8E87-C2C42D7902C0}" type="presParOf" srcId="{ACEC2608-3303-498B-BB6E-044C0C3C312C}" destId="{8E526B0A-0A8B-4BF3-A6AB-2187C1F2E464}" srcOrd="0" destOrd="0" presId="urn:microsoft.com/office/officeart/2018/2/layout/IconVerticalSolidList"/>
    <dgm:cxn modelId="{98B517BC-12FA-442F-99AE-DC3973AD6985}" type="presParOf" srcId="{ACEC2608-3303-498B-BB6E-044C0C3C312C}" destId="{AA55D9E3-B463-4D04-B507-7081F8F4571E}" srcOrd="1" destOrd="0" presId="urn:microsoft.com/office/officeart/2018/2/layout/IconVerticalSolidList"/>
    <dgm:cxn modelId="{5A78093A-76BB-453A-AF6F-771BE00AAEEB}" type="presParOf" srcId="{ACEC2608-3303-498B-BB6E-044C0C3C312C}" destId="{6EDEC05A-09F8-4030-8D4B-4E1BED16F1C6}" srcOrd="2" destOrd="0" presId="urn:microsoft.com/office/officeart/2018/2/layout/IconVerticalSolidList"/>
    <dgm:cxn modelId="{B7E17A3F-4538-4950-9C77-EE9576399B32}" type="presParOf" srcId="{ACEC2608-3303-498B-BB6E-044C0C3C312C}" destId="{2C31EC06-03F4-4B47-A62E-3C491AC1487A}" srcOrd="3" destOrd="0" presId="urn:microsoft.com/office/officeart/2018/2/layout/IconVerticalSolidList"/>
    <dgm:cxn modelId="{673151F5-6B3E-40E6-8FB7-3538236CB505}" type="presParOf" srcId="{60B1C1E0-758E-4C98-AA14-7D14CD1D0BDF}" destId="{9D729E0D-A01E-41A6-B201-C7F0E9E4F918}" srcOrd="1" destOrd="0" presId="urn:microsoft.com/office/officeart/2018/2/layout/IconVerticalSolidList"/>
    <dgm:cxn modelId="{E4CD0C38-6BFC-4BDF-8DFF-B1EABEF2809D}" type="presParOf" srcId="{60B1C1E0-758E-4C98-AA14-7D14CD1D0BDF}" destId="{39A8D724-8A72-4747-A56B-C7B61B0E395F}" srcOrd="2" destOrd="0" presId="urn:microsoft.com/office/officeart/2018/2/layout/IconVerticalSolidList"/>
    <dgm:cxn modelId="{413006B6-7BB4-450A-9E19-280893CFE0C9}" type="presParOf" srcId="{39A8D724-8A72-4747-A56B-C7B61B0E395F}" destId="{AA224579-78A9-46EA-9E18-22ECE637717A}" srcOrd="0" destOrd="0" presId="urn:microsoft.com/office/officeart/2018/2/layout/IconVerticalSolidList"/>
    <dgm:cxn modelId="{79A80CAF-11EB-4BE8-BFAD-2EC6EDAE012F}" type="presParOf" srcId="{39A8D724-8A72-4747-A56B-C7B61B0E395F}" destId="{53080573-8ED7-48F8-8468-A2A317639F94}" srcOrd="1" destOrd="0" presId="urn:microsoft.com/office/officeart/2018/2/layout/IconVerticalSolidList"/>
    <dgm:cxn modelId="{A4269B1F-59C9-4078-B6E1-0B4BB5872C02}" type="presParOf" srcId="{39A8D724-8A72-4747-A56B-C7B61B0E395F}" destId="{C9B020A3-F689-4EC5-9EC8-E8854EC09224}" srcOrd="2" destOrd="0" presId="urn:microsoft.com/office/officeart/2018/2/layout/IconVerticalSolidList"/>
    <dgm:cxn modelId="{07AB40F7-79C0-45D8-878A-9182072CA3D2}" type="presParOf" srcId="{39A8D724-8A72-4747-A56B-C7B61B0E395F}" destId="{E110718A-87DB-4127-ACE1-9BC5D2FAA06B}" srcOrd="3" destOrd="0" presId="urn:microsoft.com/office/officeart/2018/2/layout/IconVerticalSolidList"/>
    <dgm:cxn modelId="{BF98C43A-29BA-4C6F-AF66-C0FBF7ADE0C2}" type="presParOf" srcId="{60B1C1E0-758E-4C98-AA14-7D14CD1D0BDF}" destId="{DE651DB5-084C-41C3-81FC-202BBDF2D751}" srcOrd="3" destOrd="0" presId="urn:microsoft.com/office/officeart/2018/2/layout/IconVerticalSolidList"/>
    <dgm:cxn modelId="{C0A72965-960F-4B4C-995C-9A3EE92AB1C8}" type="presParOf" srcId="{60B1C1E0-758E-4C98-AA14-7D14CD1D0BDF}" destId="{F7903511-6464-465F-AE0D-13828673C7A7}" srcOrd="4" destOrd="0" presId="urn:microsoft.com/office/officeart/2018/2/layout/IconVerticalSolidList"/>
    <dgm:cxn modelId="{0707DBA0-74A1-4B7E-9E64-C396F364E5B0}" type="presParOf" srcId="{F7903511-6464-465F-AE0D-13828673C7A7}" destId="{AC35B784-3FA4-4DF3-9770-7C2353087451}" srcOrd="0" destOrd="0" presId="urn:microsoft.com/office/officeart/2018/2/layout/IconVerticalSolidList"/>
    <dgm:cxn modelId="{A97601BE-3BF9-4B6C-A655-1B1F41226751}" type="presParOf" srcId="{F7903511-6464-465F-AE0D-13828673C7A7}" destId="{2E3BC61B-32DE-4DCD-BB25-915B5EDCB996}" srcOrd="1" destOrd="0" presId="urn:microsoft.com/office/officeart/2018/2/layout/IconVerticalSolidList"/>
    <dgm:cxn modelId="{70D59C2E-2BAC-430C-BB00-A7F40100CED0}" type="presParOf" srcId="{F7903511-6464-465F-AE0D-13828673C7A7}" destId="{8CC8E4C7-DA75-4B77-B660-5F9D8F3EB9D4}" srcOrd="2" destOrd="0" presId="urn:microsoft.com/office/officeart/2018/2/layout/IconVerticalSolidList"/>
    <dgm:cxn modelId="{D99C4143-AAED-4203-8B27-46B17FB3A5B0}" type="presParOf" srcId="{F7903511-6464-465F-AE0D-13828673C7A7}" destId="{337CF6D8-F014-4B35-A371-56DB6EEA5BD5}" srcOrd="3" destOrd="0" presId="urn:microsoft.com/office/officeart/2018/2/layout/IconVerticalSolidList"/>
    <dgm:cxn modelId="{6A0B9D4C-523D-4D2C-9215-6C2B6616B4D3}" type="presParOf" srcId="{F7903511-6464-465F-AE0D-13828673C7A7}" destId="{594773BC-E7D0-E141-A9B8-74498E679560}" srcOrd="4" destOrd="0" presId="urn:microsoft.com/office/officeart/2018/2/layout/IconVerticalSolidList"/>
    <dgm:cxn modelId="{1067C303-70FD-4CC1-A7D5-A379D15C8A0D}" type="presParOf" srcId="{60B1C1E0-758E-4C98-AA14-7D14CD1D0BDF}" destId="{F5AD667D-10B4-4DB3-9981-96443D5E14F8}" srcOrd="5" destOrd="0" presId="urn:microsoft.com/office/officeart/2018/2/layout/IconVerticalSolidList"/>
    <dgm:cxn modelId="{87137B94-E2DB-43EA-99A0-BCAF11548B76}" type="presParOf" srcId="{60B1C1E0-758E-4C98-AA14-7D14CD1D0BDF}" destId="{6A43E3F8-8A56-49AF-8F4F-B5B75E2D4231}" srcOrd="6" destOrd="0" presId="urn:microsoft.com/office/officeart/2018/2/layout/IconVerticalSolidList"/>
    <dgm:cxn modelId="{7B862911-0496-4126-A88A-7806C02D72A6}" type="presParOf" srcId="{6A43E3F8-8A56-49AF-8F4F-B5B75E2D4231}" destId="{105CE8E8-8646-42B5-8EC2-60D611264A68}" srcOrd="0" destOrd="0" presId="urn:microsoft.com/office/officeart/2018/2/layout/IconVerticalSolidList"/>
    <dgm:cxn modelId="{9C8BA00F-C3A9-4528-A4D5-11F867EF203F}" type="presParOf" srcId="{6A43E3F8-8A56-49AF-8F4F-B5B75E2D4231}" destId="{14E3FA20-4B30-4A17-B76B-6BC2D4102961}" srcOrd="1" destOrd="0" presId="urn:microsoft.com/office/officeart/2018/2/layout/IconVerticalSolidList"/>
    <dgm:cxn modelId="{B0BF5BB3-2796-474B-B431-035DCE3710A2}" type="presParOf" srcId="{6A43E3F8-8A56-49AF-8F4F-B5B75E2D4231}" destId="{432CD5D5-ECAB-454E-9B23-36521EE0711B}" srcOrd="2" destOrd="0" presId="urn:microsoft.com/office/officeart/2018/2/layout/IconVerticalSolidList"/>
    <dgm:cxn modelId="{30FD9D6C-D148-48B3-956C-C692121F88AC}" type="presParOf" srcId="{6A43E3F8-8A56-49AF-8F4F-B5B75E2D4231}" destId="{20C70033-0820-41BA-88ED-442E3BBA0BD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26B0A-0A8B-4BF3-A6AB-2187C1F2E464}">
      <dsp:nvSpPr>
        <dsp:cNvPr id="0" name=""/>
        <dsp:cNvSpPr/>
      </dsp:nvSpPr>
      <dsp:spPr>
        <a:xfrm>
          <a:off x="0" y="3079"/>
          <a:ext cx="10515600" cy="767957"/>
        </a:xfrm>
        <a:prstGeom prst="roundRect">
          <a:avLst>
            <a:gd name="adj" fmla="val 10000"/>
          </a:avLst>
        </a:prstGeom>
        <a:solidFill>
          <a:srgbClr val="7A3CF6"/>
        </a:solidFill>
        <a:ln>
          <a:noFill/>
        </a:ln>
        <a:effectLst/>
      </dsp:spPr>
      <dsp:style>
        <a:lnRef idx="0">
          <a:scrgbClr r="0" g="0" b="0"/>
        </a:lnRef>
        <a:fillRef idx="1">
          <a:scrgbClr r="0" g="0" b="0"/>
        </a:fillRef>
        <a:effectRef idx="0">
          <a:scrgbClr r="0" g="0" b="0"/>
        </a:effectRef>
        <a:fontRef idx="minor"/>
      </dsp:style>
    </dsp:sp>
    <dsp:sp modelId="{AA55D9E3-B463-4D04-B507-7081F8F4571E}">
      <dsp:nvSpPr>
        <dsp:cNvPr id="0" name=""/>
        <dsp:cNvSpPr/>
      </dsp:nvSpPr>
      <dsp:spPr>
        <a:xfrm>
          <a:off x="232307" y="175869"/>
          <a:ext cx="422376" cy="4223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31EC06-03F4-4B47-A62E-3C491AC1487A}">
      <dsp:nvSpPr>
        <dsp:cNvPr id="0" name=""/>
        <dsp:cNvSpPr/>
      </dsp:nvSpPr>
      <dsp:spPr>
        <a:xfrm>
          <a:off x="886990" y="3079"/>
          <a:ext cx="9627742" cy="76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75" tIns="81275" rIns="81275" bIns="81275" numCol="1" spcCol="1270" anchor="ctr" anchorCtr="0">
          <a:noAutofit/>
        </a:bodyPr>
        <a:lstStyle/>
        <a:p>
          <a:pPr marL="0" lvl="0" indent="0" algn="l" defTabSz="977900">
            <a:lnSpc>
              <a:spcPct val="100000"/>
            </a:lnSpc>
            <a:spcBef>
              <a:spcPct val="0"/>
            </a:spcBef>
            <a:spcAft>
              <a:spcPct val="35000"/>
            </a:spcAft>
            <a:buNone/>
          </a:pPr>
          <a:r>
            <a:rPr lang="en-US" sz="2200" kern="1200"/>
            <a:t>I. Attendance </a:t>
          </a:r>
        </a:p>
      </dsp:txBody>
      <dsp:txXfrm>
        <a:off x="886990" y="3079"/>
        <a:ext cx="9627742" cy="767957"/>
      </dsp:txXfrm>
    </dsp:sp>
    <dsp:sp modelId="{AA224579-78A9-46EA-9E18-22ECE637717A}">
      <dsp:nvSpPr>
        <dsp:cNvPr id="0" name=""/>
        <dsp:cNvSpPr/>
      </dsp:nvSpPr>
      <dsp:spPr>
        <a:xfrm>
          <a:off x="0" y="963025"/>
          <a:ext cx="10515600" cy="767957"/>
        </a:xfrm>
        <a:prstGeom prst="roundRect">
          <a:avLst>
            <a:gd name="adj" fmla="val 10000"/>
          </a:avLst>
        </a:prstGeom>
        <a:solidFill>
          <a:srgbClr val="7A3CF6"/>
        </a:solidFill>
        <a:ln>
          <a:noFill/>
        </a:ln>
        <a:effectLst/>
      </dsp:spPr>
      <dsp:style>
        <a:lnRef idx="0">
          <a:scrgbClr r="0" g="0" b="0"/>
        </a:lnRef>
        <a:fillRef idx="1">
          <a:scrgbClr r="0" g="0" b="0"/>
        </a:fillRef>
        <a:effectRef idx="0">
          <a:scrgbClr r="0" g="0" b="0"/>
        </a:effectRef>
        <a:fontRef idx="minor"/>
      </dsp:style>
    </dsp:sp>
    <dsp:sp modelId="{53080573-8ED7-48F8-8468-A2A317639F94}">
      <dsp:nvSpPr>
        <dsp:cNvPr id="0" name=""/>
        <dsp:cNvSpPr/>
      </dsp:nvSpPr>
      <dsp:spPr>
        <a:xfrm>
          <a:off x="232307" y="1135816"/>
          <a:ext cx="422376" cy="4223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10718A-87DB-4127-ACE1-9BC5D2FAA06B}">
      <dsp:nvSpPr>
        <dsp:cNvPr id="0" name=""/>
        <dsp:cNvSpPr/>
      </dsp:nvSpPr>
      <dsp:spPr>
        <a:xfrm>
          <a:off x="886990" y="963025"/>
          <a:ext cx="9627742" cy="76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75" tIns="81275" rIns="81275" bIns="81275" numCol="1" spcCol="1270" anchor="ctr" anchorCtr="0">
          <a:noAutofit/>
        </a:bodyPr>
        <a:lstStyle/>
        <a:p>
          <a:pPr marL="0" lvl="0" indent="0" algn="l" defTabSz="977900">
            <a:lnSpc>
              <a:spcPct val="100000"/>
            </a:lnSpc>
            <a:spcBef>
              <a:spcPct val="0"/>
            </a:spcBef>
            <a:spcAft>
              <a:spcPct val="35000"/>
            </a:spcAft>
            <a:buNone/>
          </a:pPr>
          <a:r>
            <a:rPr lang="en-US" sz="2200" kern="1200"/>
            <a:t>II. Approval of Minutes from </a:t>
          </a:r>
          <a:r>
            <a:rPr lang="en-US" sz="2200" kern="1200">
              <a:latin typeface="Calibri Light" panose="020F0302020204030204"/>
            </a:rPr>
            <a:t>December 14, 2021</a:t>
          </a:r>
          <a:r>
            <a:rPr lang="en-US" sz="2200" kern="1200"/>
            <a:t> </a:t>
          </a:r>
        </a:p>
      </dsp:txBody>
      <dsp:txXfrm>
        <a:off x="886990" y="963025"/>
        <a:ext cx="9627742" cy="767957"/>
      </dsp:txXfrm>
    </dsp:sp>
    <dsp:sp modelId="{AC35B784-3FA4-4DF3-9770-7C2353087451}">
      <dsp:nvSpPr>
        <dsp:cNvPr id="0" name=""/>
        <dsp:cNvSpPr/>
      </dsp:nvSpPr>
      <dsp:spPr>
        <a:xfrm>
          <a:off x="0" y="1922972"/>
          <a:ext cx="10515600" cy="1465339"/>
        </a:xfrm>
        <a:prstGeom prst="roundRect">
          <a:avLst>
            <a:gd name="adj" fmla="val 10000"/>
          </a:avLst>
        </a:prstGeom>
        <a:solidFill>
          <a:srgbClr val="7A3CF6"/>
        </a:solidFill>
        <a:ln>
          <a:noFill/>
        </a:ln>
        <a:effectLst/>
      </dsp:spPr>
      <dsp:style>
        <a:lnRef idx="0">
          <a:scrgbClr r="0" g="0" b="0"/>
        </a:lnRef>
        <a:fillRef idx="1">
          <a:scrgbClr r="0" g="0" b="0"/>
        </a:fillRef>
        <a:effectRef idx="0">
          <a:scrgbClr r="0" g="0" b="0"/>
        </a:effectRef>
        <a:fontRef idx="minor"/>
      </dsp:style>
    </dsp:sp>
    <dsp:sp modelId="{2E3BC61B-32DE-4DCD-BB25-915B5EDCB996}">
      <dsp:nvSpPr>
        <dsp:cNvPr id="0" name=""/>
        <dsp:cNvSpPr/>
      </dsp:nvSpPr>
      <dsp:spPr>
        <a:xfrm>
          <a:off x="232307" y="2444454"/>
          <a:ext cx="422376" cy="4223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7CF6D8-F014-4B35-A371-56DB6EEA5BD5}">
      <dsp:nvSpPr>
        <dsp:cNvPr id="0" name=""/>
        <dsp:cNvSpPr/>
      </dsp:nvSpPr>
      <dsp:spPr>
        <a:xfrm>
          <a:off x="886990" y="2271663"/>
          <a:ext cx="4732020" cy="76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75" tIns="81275" rIns="81275" bIns="81275" numCol="1" spcCol="1270" anchor="ctr" anchorCtr="0">
          <a:noAutofit/>
        </a:bodyPr>
        <a:lstStyle/>
        <a:p>
          <a:pPr marL="0" lvl="0" indent="0" algn="l" defTabSz="977900">
            <a:lnSpc>
              <a:spcPct val="100000"/>
            </a:lnSpc>
            <a:spcBef>
              <a:spcPct val="0"/>
            </a:spcBef>
            <a:spcAft>
              <a:spcPct val="35000"/>
            </a:spcAft>
            <a:buNone/>
          </a:pPr>
          <a:r>
            <a:rPr lang="en-US" sz="2200" kern="1200"/>
            <a:t>III. Program updates &amp; discussion </a:t>
          </a:r>
        </a:p>
      </dsp:txBody>
      <dsp:txXfrm>
        <a:off x="886990" y="2271663"/>
        <a:ext cx="4732020" cy="767957"/>
      </dsp:txXfrm>
    </dsp:sp>
    <dsp:sp modelId="{594773BC-E7D0-E141-A9B8-74498E679560}">
      <dsp:nvSpPr>
        <dsp:cNvPr id="0" name=""/>
        <dsp:cNvSpPr/>
      </dsp:nvSpPr>
      <dsp:spPr>
        <a:xfrm>
          <a:off x="5619010" y="2271663"/>
          <a:ext cx="4895722" cy="76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75" tIns="81275" rIns="81275" bIns="81275" numCol="1" spcCol="1270" anchor="ctr" anchorCtr="0">
          <a:noAutofit/>
        </a:bodyPr>
        <a:lstStyle/>
        <a:p>
          <a:pPr marL="0" lvl="0" indent="0" algn="l" defTabSz="622300">
            <a:lnSpc>
              <a:spcPct val="100000"/>
            </a:lnSpc>
            <a:spcBef>
              <a:spcPct val="0"/>
            </a:spcBef>
            <a:spcAft>
              <a:spcPct val="35000"/>
            </a:spcAft>
            <a:buNone/>
          </a:pPr>
          <a:r>
            <a:rPr lang="en-US" sz="1400" kern="1200"/>
            <a:t>a. </a:t>
          </a:r>
          <a:r>
            <a:rPr lang="en-US" sz="1400" kern="1200">
              <a:latin typeface="Calibri" panose="020F0502020204030204"/>
            </a:rPr>
            <a:t>Staff Introductions</a:t>
          </a:r>
          <a:endParaRPr lang="en-US" sz="1400" kern="1200"/>
        </a:p>
        <a:p>
          <a:pPr marL="0" lvl="0" indent="0" algn="l" defTabSz="622300">
            <a:lnSpc>
              <a:spcPct val="100000"/>
            </a:lnSpc>
            <a:spcBef>
              <a:spcPct val="0"/>
            </a:spcBef>
            <a:spcAft>
              <a:spcPct val="35000"/>
            </a:spcAft>
            <a:buNone/>
          </a:pPr>
          <a:r>
            <a:rPr lang="en-US" sz="1400" kern="1200"/>
            <a:t>b.</a:t>
          </a:r>
          <a:r>
            <a:rPr lang="en-US" sz="1400" kern="1200">
              <a:latin typeface="Calibri" panose="020F0502020204030204"/>
            </a:rPr>
            <a:t> </a:t>
          </a:r>
          <a:r>
            <a:rPr lang="en-US" sz="1400" kern="1200"/>
            <a:t>DemocracyNYC</a:t>
          </a:r>
        </a:p>
        <a:p>
          <a:pPr marL="0" lvl="0" indent="0" algn="l" defTabSz="622300">
            <a:lnSpc>
              <a:spcPct val="100000"/>
            </a:lnSpc>
            <a:spcBef>
              <a:spcPct val="0"/>
            </a:spcBef>
            <a:spcAft>
              <a:spcPct val="35000"/>
            </a:spcAft>
            <a:buNone/>
          </a:pPr>
          <a:r>
            <a:rPr lang="en-US" sz="1400" kern="1200"/>
            <a:t>c. Participatory Budgeting</a:t>
          </a:r>
          <a:endParaRPr lang="en-US" sz="1400" kern="1200">
            <a:latin typeface="Calibri" panose="020F0502020204030204"/>
          </a:endParaRPr>
        </a:p>
        <a:p>
          <a:pPr marL="0" lvl="0" indent="0" algn="l" defTabSz="622300">
            <a:lnSpc>
              <a:spcPct val="100000"/>
            </a:lnSpc>
            <a:spcBef>
              <a:spcPct val="0"/>
            </a:spcBef>
            <a:spcAft>
              <a:spcPct val="35000"/>
            </a:spcAft>
            <a:buNone/>
          </a:pPr>
          <a:r>
            <a:rPr lang="en-US" sz="1400" kern="1200"/>
            <a:t>d. Community Board Trainings</a:t>
          </a:r>
        </a:p>
        <a:p>
          <a:pPr marL="0" lvl="0" indent="0" algn="l" defTabSz="622300">
            <a:lnSpc>
              <a:spcPct val="100000"/>
            </a:lnSpc>
            <a:spcBef>
              <a:spcPct val="0"/>
            </a:spcBef>
            <a:spcAft>
              <a:spcPct val="35000"/>
            </a:spcAft>
            <a:buNone/>
          </a:pPr>
          <a:r>
            <a:rPr lang="en-US" sz="1400" kern="1200"/>
            <a:t>e. Poll Site Language Assistance Program</a:t>
          </a:r>
        </a:p>
      </dsp:txBody>
      <dsp:txXfrm>
        <a:off x="5619010" y="2271663"/>
        <a:ext cx="4895722" cy="767957"/>
      </dsp:txXfrm>
    </dsp:sp>
    <dsp:sp modelId="{105CE8E8-8646-42B5-8EC2-60D611264A68}">
      <dsp:nvSpPr>
        <dsp:cNvPr id="0" name=""/>
        <dsp:cNvSpPr/>
      </dsp:nvSpPr>
      <dsp:spPr>
        <a:xfrm>
          <a:off x="0" y="3580301"/>
          <a:ext cx="10515600" cy="767957"/>
        </a:xfrm>
        <a:prstGeom prst="roundRect">
          <a:avLst>
            <a:gd name="adj" fmla="val 10000"/>
          </a:avLst>
        </a:prstGeom>
        <a:solidFill>
          <a:srgbClr val="7A3CF6"/>
        </a:solidFill>
        <a:ln>
          <a:noFill/>
        </a:ln>
        <a:effectLst/>
      </dsp:spPr>
      <dsp:style>
        <a:lnRef idx="0">
          <a:scrgbClr r="0" g="0" b="0"/>
        </a:lnRef>
        <a:fillRef idx="1">
          <a:scrgbClr r="0" g="0" b="0"/>
        </a:fillRef>
        <a:effectRef idx="0">
          <a:scrgbClr r="0" g="0" b="0"/>
        </a:effectRef>
        <a:fontRef idx="minor"/>
      </dsp:style>
    </dsp:sp>
    <dsp:sp modelId="{14E3FA20-4B30-4A17-B76B-6BC2D4102961}">
      <dsp:nvSpPr>
        <dsp:cNvPr id="0" name=""/>
        <dsp:cNvSpPr/>
      </dsp:nvSpPr>
      <dsp:spPr>
        <a:xfrm>
          <a:off x="232307" y="3753091"/>
          <a:ext cx="422376" cy="4223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C70033-0820-41BA-88ED-442E3BBA0BDB}">
      <dsp:nvSpPr>
        <dsp:cNvPr id="0" name=""/>
        <dsp:cNvSpPr/>
      </dsp:nvSpPr>
      <dsp:spPr>
        <a:xfrm>
          <a:off x="886990" y="3580301"/>
          <a:ext cx="9627742" cy="76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75" tIns="81275" rIns="81275" bIns="81275" numCol="1" spcCol="1270" anchor="ctr" anchorCtr="0">
          <a:noAutofit/>
        </a:bodyPr>
        <a:lstStyle/>
        <a:p>
          <a:pPr marL="0" lvl="0" indent="0" algn="l" defTabSz="977900">
            <a:lnSpc>
              <a:spcPct val="100000"/>
            </a:lnSpc>
            <a:spcBef>
              <a:spcPct val="0"/>
            </a:spcBef>
            <a:spcAft>
              <a:spcPct val="35000"/>
            </a:spcAft>
            <a:buNone/>
          </a:pPr>
          <a:r>
            <a:rPr lang="en-US" sz="2200" kern="1200"/>
            <a:t>IV.  Public Comments </a:t>
          </a:r>
        </a:p>
      </dsp:txBody>
      <dsp:txXfrm>
        <a:off x="886990" y="3580301"/>
        <a:ext cx="9627742" cy="7679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0D8BE-8E3C-4E00-9147-6109B10D6F0A}"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97042-0197-488B-B1EA-7BBFFF402D9F}" type="slidenum">
              <a:rPr lang="en-US" smtClean="0"/>
              <a:t>‹#›</a:t>
            </a:fld>
            <a:endParaRPr lang="en-US"/>
          </a:p>
        </p:txBody>
      </p:sp>
    </p:spTree>
    <p:extLst>
      <p:ext uri="{BB962C8B-B14F-4D97-AF65-F5344CB8AC3E}">
        <p14:creationId xmlns:p14="http://schemas.microsoft.com/office/powerpoint/2010/main" val="2049454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cfd4868253_0_1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cfd4868253_0_18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solidFill>
                  <a:schemeClr val="dk1"/>
                </a:solidFill>
                <a:latin typeface="PT Serif"/>
                <a:ea typeface="PT Serif"/>
                <a:cs typeface="PT Serif"/>
                <a:sym typeface="PT Serif"/>
              </a:rPr>
              <a:t>For the community needs survey, we received 7500 responses that informed the top priority areas </a:t>
            </a:r>
          </a:p>
        </p:txBody>
      </p:sp>
      <p:sp>
        <p:nvSpPr>
          <p:cNvPr id="417" name="Google Shape;417;gcfd4868253_0_18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a:solidFill>
                  <a:schemeClr val="tx1"/>
                </a:solidFill>
                <a:effectLst/>
                <a:latin typeface="+mn-lt"/>
                <a:ea typeface="+mn-ea"/>
                <a:cs typeface="+mn-cs"/>
              </a:rPr>
              <a:t>1. Open up Government: </a:t>
            </a:r>
            <a:r>
              <a:rPr lang="en-US" sz="1200" b="0" i="0" u="none" strike="noStrike" kern="1200">
                <a:solidFill>
                  <a:schemeClr val="tx1"/>
                </a:solidFill>
                <a:effectLst/>
                <a:latin typeface="+mn-lt"/>
                <a:ea typeface="+mn-ea"/>
                <a:cs typeface="+mn-cs"/>
              </a:rPr>
              <a:t>Allow residents a greater role in budgeting decisions, and inspire increased transparency in New York City government. </a:t>
            </a:r>
            <a:endParaRPr lang="en-US" b="0">
              <a:effectLst/>
            </a:endParaRPr>
          </a:p>
          <a:p>
            <a:pPr rtl="0"/>
            <a:r>
              <a:rPr lang="en-US" sz="1200" b="1" i="0" u="none" strike="noStrike" kern="1200">
                <a:solidFill>
                  <a:schemeClr val="tx1"/>
                </a:solidFill>
                <a:effectLst/>
                <a:latin typeface="+mn-lt"/>
                <a:ea typeface="+mn-ea"/>
                <a:cs typeface="+mn-cs"/>
              </a:rPr>
              <a:t>2. Expand Civic Engagement: </a:t>
            </a:r>
            <a:r>
              <a:rPr lang="en-US" sz="1200" b="0" i="0" u="none" strike="noStrike" kern="1200">
                <a:solidFill>
                  <a:schemeClr val="tx1"/>
                </a:solidFill>
                <a:effectLst/>
                <a:latin typeface="+mn-lt"/>
                <a:ea typeface="+mn-ea"/>
                <a:cs typeface="+mn-cs"/>
              </a:rPr>
              <a:t>Engage more people in politics and the community, especially young people, people of color, immigrants, low-income people, the formerly incarcerated, and other marginalized groups.</a:t>
            </a:r>
            <a:endParaRPr lang="en-US" b="0">
              <a:effectLst/>
            </a:endParaRPr>
          </a:p>
          <a:p>
            <a:pPr rtl="0"/>
            <a:r>
              <a:rPr lang="en-US" sz="1200" b="1" i="0" u="none" strike="noStrike" kern="1200">
                <a:solidFill>
                  <a:schemeClr val="tx1"/>
                </a:solidFill>
                <a:effectLst/>
                <a:latin typeface="+mn-lt"/>
                <a:ea typeface="+mn-ea"/>
                <a:cs typeface="+mn-cs"/>
              </a:rPr>
              <a:t>3. Develop New Community Leaders: </a:t>
            </a:r>
            <a:r>
              <a:rPr lang="en-US" sz="1200" b="0" i="0" u="none" strike="noStrike" kern="1200">
                <a:solidFill>
                  <a:schemeClr val="tx1"/>
                </a:solidFill>
                <a:effectLst/>
                <a:latin typeface="+mn-lt"/>
                <a:ea typeface="+mn-ea"/>
                <a:cs typeface="+mn-cs"/>
              </a:rPr>
              <a:t>Build the skills, knowledge, and capacity of community members.</a:t>
            </a:r>
            <a:endParaRPr lang="en-US" b="0">
              <a:effectLst/>
            </a:endParaRPr>
          </a:p>
          <a:p>
            <a:pPr rtl="0"/>
            <a:r>
              <a:rPr lang="en-US" sz="1200" b="1" i="0" u="none" strike="noStrike" kern="1200">
                <a:solidFill>
                  <a:schemeClr val="tx1"/>
                </a:solidFill>
                <a:effectLst/>
                <a:latin typeface="+mn-lt"/>
                <a:ea typeface="+mn-ea"/>
                <a:cs typeface="+mn-cs"/>
              </a:rPr>
              <a:t>4. Build Community: </a:t>
            </a:r>
            <a:r>
              <a:rPr lang="en-US" sz="1200" b="0" i="0" u="none" strike="noStrike" kern="1200">
                <a:solidFill>
                  <a:schemeClr val="tx1"/>
                </a:solidFill>
                <a:effectLst/>
                <a:latin typeface="+mn-lt"/>
                <a:ea typeface="+mn-ea"/>
                <a:cs typeface="+mn-cs"/>
              </a:rPr>
              <a:t>Inspire people to more deeply engage in their communities, and to create new networks and organizations. </a:t>
            </a:r>
            <a:endParaRPr lang="en-US" b="0">
              <a:effectLst/>
            </a:endParaRPr>
          </a:p>
          <a:p>
            <a:r>
              <a:rPr lang="en-US" sz="1200" b="1" i="0" u="none" strike="noStrike" kern="1200">
                <a:solidFill>
                  <a:schemeClr val="tx1"/>
                </a:solidFill>
                <a:effectLst/>
                <a:latin typeface="+mn-lt"/>
                <a:ea typeface="+mn-ea"/>
                <a:cs typeface="+mn-cs"/>
              </a:rPr>
              <a:t>5. Make Public Spending More Equitable</a:t>
            </a:r>
            <a:r>
              <a:rPr lang="en-US" sz="1200" b="0" i="0" u="none" strike="noStrike" kern="1200">
                <a:solidFill>
                  <a:schemeClr val="tx1"/>
                </a:solidFill>
                <a:effectLst/>
                <a:latin typeface="+mn-lt"/>
                <a:ea typeface="+mn-ea"/>
                <a:cs typeface="+mn-cs"/>
              </a:rPr>
              <a:t>: Generate spending decisions that are fairer and reflect the entire community’s needs, so resources go where they are needed most.</a:t>
            </a:r>
            <a:endParaRPr lang="en-US"/>
          </a:p>
        </p:txBody>
      </p:sp>
      <p:sp>
        <p:nvSpPr>
          <p:cNvPr id="4" name="Slide Number Placeholder 3"/>
          <p:cNvSpPr>
            <a:spLocks noGrp="1"/>
          </p:cNvSpPr>
          <p:nvPr>
            <p:ph type="sldNum" sz="quarter" idx="5"/>
          </p:nvPr>
        </p:nvSpPr>
        <p:spPr/>
        <p:txBody>
          <a:bodyPr/>
          <a:lstStyle/>
          <a:p>
            <a:fld id="{8D18E0B9-48E4-499D-93B2-B07D00395BAC}" type="slidenum">
              <a:rPr lang="en-US" smtClean="0"/>
              <a:t>10</a:t>
            </a:fld>
            <a:endParaRPr lang="en-US"/>
          </a:p>
        </p:txBody>
      </p:sp>
    </p:spTree>
    <p:extLst>
      <p:ext uri="{BB962C8B-B14F-4D97-AF65-F5344CB8AC3E}">
        <p14:creationId xmlns:p14="http://schemas.microsoft.com/office/powerpoint/2010/main" val="2059502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9C52-E170-4BF2-9A30-48CD8F267F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A0308E-4B0E-4D88-8AAC-0DB9952436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CAA53B-099E-4421-A387-B3649A22503A}"/>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5" name="Footer Placeholder 4">
            <a:extLst>
              <a:ext uri="{FF2B5EF4-FFF2-40B4-BE49-F238E27FC236}">
                <a16:creationId xmlns:a16="http://schemas.microsoft.com/office/drawing/2014/main" id="{22BF1223-F204-4936-AD80-87B04F997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B4548-22F8-4BC2-883E-84DE7C2BF8D0}"/>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337068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8963-8DA0-4F3B-85A6-66833C6C53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BD2AD1-6E52-4031-8D9B-A0189BE36C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583E8-F458-4F61-A34A-E855A7BE280A}"/>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5" name="Footer Placeholder 4">
            <a:extLst>
              <a:ext uri="{FF2B5EF4-FFF2-40B4-BE49-F238E27FC236}">
                <a16:creationId xmlns:a16="http://schemas.microsoft.com/office/drawing/2014/main" id="{ABAE2F82-E34F-4DCD-B633-9E65A257D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941D7-8768-4CD0-BD15-B6131A82594F}"/>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409055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9490CA-5EFA-407E-AA32-EDE5C6FAC6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7C98AB-E2C2-4CA4-86B4-62EEEFF555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11710-AB7D-4177-8EF4-514E36C163F3}"/>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5" name="Footer Placeholder 4">
            <a:extLst>
              <a:ext uri="{FF2B5EF4-FFF2-40B4-BE49-F238E27FC236}">
                <a16:creationId xmlns:a16="http://schemas.microsoft.com/office/drawing/2014/main" id="{E1413385-1C0C-4918-94EC-B628BA46F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12C8F-90D9-43BC-AD1A-D85EF87A0AB4}"/>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284455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a:lstStyle>
            <a:lvl1pPr algn="l">
              <a:defRPr>
                <a:solidFill>
                  <a:schemeClr val="tx1">
                    <a:lumMod val="50000"/>
                    <a:lumOff val="50000"/>
                  </a:schemeClr>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a:lstStyle/>
          <a:p>
            <a:r>
              <a:rPr lang="en-US"/>
              <a:t>Click icon to add picture</a:t>
            </a:r>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3584448" y="4407408"/>
            <a:ext cx="7287768" cy="1371600"/>
          </a:xfrm>
        </p:spPr>
        <p:txBody>
          <a:bodyPr>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a:r>
              <a:rPr lang="en-US"/>
              <a:t>Click to edit Master text styles</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305726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3B8D-33B5-4BBA-A1CD-04BD62B04B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D78F2-5679-4818-99FE-F973EFDFAA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8518E-DB33-4856-8812-1EFEE6E429A3}"/>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5" name="Footer Placeholder 4">
            <a:extLst>
              <a:ext uri="{FF2B5EF4-FFF2-40B4-BE49-F238E27FC236}">
                <a16:creationId xmlns:a16="http://schemas.microsoft.com/office/drawing/2014/main" id="{5BC4520E-F1B3-43E9-BBC0-01C9FB4DE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6DCC8-12B1-4484-8C0C-B414D059585D}"/>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401958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7501-6BB6-4139-A756-3B4BFEEF2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37731-832C-45E5-B803-09B00B3304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4D4233-FB04-4501-913A-0C96A0F12DF1}"/>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5" name="Footer Placeholder 4">
            <a:extLst>
              <a:ext uri="{FF2B5EF4-FFF2-40B4-BE49-F238E27FC236}">
                <a16:creationId xmlns:a16="http://schemas.microsoft.com/office/drawing/2014/main" id="{7C548043-77EC-4170-B548-579933F52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30E68-1B40-42ED-8E0A-4BDA10101AB4}"/>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229733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7A78-137E-4D6D-A150-477CCF928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8A5428-85C6-49A3-8B29-741288A5A9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855354-D81B-4545-9F32-5A08B57CA4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871956-D600-4D4C-8EE5-7668E7290C90}"/>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6" name="Footer Placeholder 5">
            <a:extLst>
              <a:ext uri="{FF2B5EF4-FFF2-40B4-BE49-F238E27FC236}">
                <a16:creationId xmlns:a16="http://schemas.microsoft.com/office/drawing/2014/main" id="{FB1CED7F-ABF1-412C-8A02-349E52910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C1AAB-07BB-4033-9719-483E06E92105}"/>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110136734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14FF-4A50-4035-A551-1D249EC48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00CB2-BFD1-42A4-B1C5-AE3FA7241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ACC231-FA04-4021-8AD3-367A8CA1A9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B0132E-8739-469D-BECF-61C8AA2AB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BE9DB-E1D5-435C-8F81-EF43650121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60DEFC-8FE1-4B77-AE27-F15A2EC89EE1}"/>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8" name="Footer Placeholder 7">
            <a:extLst>
              <a:ext uri="{FF2B5EF4-FFF2-40B4-BE49-F238E27FC236}">
                <a16:creationId xmlns:a16="http://schemas.microsoft.com/office/drawing/2014/main" id="{B1DD51D1-C7DD-46FD-B3E1-40D6FCAB75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88B42D-2175-44AF-873B-24C40D78734C}"/>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22599498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B4D6-7253-4610-86A1-F0348C41D6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64E878-3537-4578-8B17-210A24B50D0E}"/>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4" name="Footer Placeholder 3">
            <a:extLst>
              <a:ext uri="{FF2B5EF4-FFF2-40B4-BE49-F238E27FC236}">
                <a16:creationId xmlns:a16="http://schemas.microsoft.com/office/drawing/2014/main" id="{DDEFA986-E614-4DD1-BFF3-6C1FD38874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4A478-ECCD-48A3-86C2-117E95F496B1}"/>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107679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EE1ABB-23E4-491E-9803-EA1254734F83}"/>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3" name="Footer Placeholder 2">
            <a:extLst>
              <a:ext uri="{FF2B5EF4-FFF2-40B4-BE49-F238E27FC236}">
                <a16:creationId xmlns:a16="http://schemas.microsoft.com/office/drawing/2014/main" id="{B31C16F4-57C6-442A-9031-86B4CE2765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F8C873-E4E7-44F7-80E5-99019423C55D}"/>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272624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5B11-6269-4DB5-9D72-4980A1F5D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DA2DC0-F843-4F83-8DD5-CF0B4BB02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6327C1-F305-449D-83D3-606935252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29668-E473-4191-BEB7-E32A98B618D1}"/>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6" name="Footer Placeholder 5">
            <a:extLst>
              <a:ext uri="{FF2B5EF4-FFF2-40B4-BE49-F238E27FC236}">
                <a16:creationId xmlns:a16="http://schemas.microsoft.com/office/drawing/2014/main" id="{F824F239-B04E-4164-B7F4-0FF877008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02ECC-DFBF-46EA-B862-F3358FC59124}"/>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103166074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5F05-C817-4915-A4FD-D31E16D0F0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762A6-022A-4DBC-8E17-1AE33839F2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2BF8B1-B0A9-4804-8CA0-61B550FB1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2B9AD-B32F-459A-8B78-B07633F0C3AF}"/>
              </a:ext>
            </a:extLst>
          </p:cNvPr>
          <p:cNvSpPr>
            <a:spLocks noGrp="1"/>
          </p:cNvSpPr>
          <p:nvPr>
            <p:ph type="dt" sz="half" idx="10"/>
          </p:nvPr>
        </p:nvSpPr>
        <p:spPr/>
        <p:txBody>
          <a:bodyPr/>
          <a:lstStyle/>
          <a:p>
            <a:fld id="{B12EB88E-6E99-45B6-AE39-DED144251AF0}" type="datetimeFigureOut">
              <a:rPr lang="en-US" smtClean="0"/>
              <a:t>1/25/2022</a:t>
            </a:fld>
            <a:endParaRPr lang="en-US"/>
          </a:p>
        </p:txBody>
      </p:sp>
      <p:sp>
        <p:nvSpPr>
          <p:cNvPr id="6" name="Footer Placeholder 5">
            <a:extLst>
              <a:ext uri="{FF2B5EF4-FFF2-40B4-BE49-F238E27FC236}">
                <a16:creationId xmlns:a16="http://schemas.microsoft.com/office/drawing/2014/main" id="{5573A2B2-B064-41D5-B257-B0E5018226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E10FD-FBBC-4F48-9FAE-DBF5DA7DF28F}"/>
              </a:ext>
            </a:extLst>
          </p:cNvPr>
          <p:cNvSpPr>
            <a:spLocks noGrp="1"/>
          </p:cNvSpPr>
          <p:nvPr>
            <p:ph type="sldNum" sz="quarter" idx="12"/>
          </p:nvPr>
        </p:nvSpPr>
        <p:spPr/>
        <p:txBody>
          <a:bodyPr/>
          <a:lstStyle/>
          <a:p>
            <a:fld id="{C250CAAC-CC9A-4297-9233-76E7E6EC6AD4}" type="slidenum">
              <a:rPr lang="en-US" smtClean="0"/>
              <a:t>‹#›</a:t>
            </a:fld>
            <a:endParaRPr lang="en-US"/>
          </a:p>
        </p:txBody>
      </p:sp>
    </p:spTree>
    <p:extLst>
      <p:ext uri="{BB962C8B-B14F-4D97-AF65-F5344CB8AC3E}">
        <p14:creationId xmlns:p14="http://schemas.microsoft.com/office/powerpoint/2010/main" val="2738217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012F67-4CDB-4A79-B0CD-38E5D3E32E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A3FC6F-DA6B-428F-A4AA-82C596811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85504-4150-4E92-8472-BBB89670D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EB88E-6E99-45B6-AE39-DED144251AF0}" type="datetimeFigureOut">
              <a:rPr lang="en-US" smtClean="0"/>
              <a:t>1/25/2022</a:t>
            </a:fld>
            <a:endParaRPr lang="en-US"/>
          </a:p>
        </p:txBody>
      </p:sp>
      <p:sp>
        <p:nvSpPr>
          <p:cNvPr id="5" name="Footer Placeholder 4">
            <a:extLst>
              <a:ext uri="{FF2B5EF4-FFF2-40B4-BE49-F238E27FC236}">
                <a16:creationId xmlns:a16="http://schemas.microsoft.com/office/drawing/2014/main" id="{614E9677-7FAA-4623-96EA-E69FC72F1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AEFE5D-424B-4BE5-B913-13CDAF3A9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0CAAC-CC9A-4297-9233-76E7E6EC6AD4}" type="slidenum">
              <a:rPr lang="en-US" smtClean="0"/>
              <a:t>‹#›</a:t>
            </a:fld>
            <a:endParaRPr lang="en-US"/>
          </a:p>
        </p:txBody>
      </p:sp>
    </p:spTree>
    <p:extLst>
      <p:ext uri="{BB962C8B-B14F-4D97-AF65-F5344CB8AC3E}">
        <p14:creationId xmlns:p14="http://schemas.microsoft.com/office/powerpoint/2010/main" val="1771688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it.ly/PeoplesMoney22"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67A81C8-0535-4AC0-AFAD-D5BBF1AFC9AB}"/>
              </a:ext>
            </a:extLst>
          </p:cNvPr>
          <p:cNvSpPr txBox="1"/>
          <p:nvPr/>
        </p:nvSpPr>
        <p:spPr>
          <a:xfrm>
            <a:off x="1524003" y="1999615"/>
            <a:ext cx="9144000"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kern="1200">
                <a:solidFill>
                  <a:schemeClr val="tx1"/>
                </a:solidFill>
                <a:latin typeface="+mj-lt"/>
                <a:ea typeface="+mj-ea"/>
                <a:cs typeface="+mj-cs"/>
              </a:rPr>
              <a:t>January 25, 2022</a:t>
            </a:r>
          </a:p>
        </p:txBody>
      </p:sp>
      <p:sp>
        <p:nvSpPr>
          <p:cNvPr id="28" name="Rectangle 27">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3" descr="What's on the Ballot (Facebook Post) (Presentation (169)) (4).png">
            <a:extLst>
              <a:ext uri="{FF2B5EF4-FFF2-40B4-BE49-F238E27FC236}">
                <a16:creationId xmlns:a16="http://schemas.microsoft.com/office/drawing/2014/main" id="{C112ADF5-E182-487F-99CC-CAA5CEE03633}"/>
              </a:ext>
            </a:extLst>
          </p:cNvPr>
          <p:cNvPicPr>
            <a:picLocks noChangeAspect="1"/>
          </p:cNvPicPr>
          <p:nvPr/>
        </p:nvPicPr>
        <p:blipFill>
          <a:blip r:embed="rId2"/>
          <a:stretch>
            <a:fillRect/>
          </a:stretch>
        </p:blipFill>
        <p:spPr>
          <a:xfrm>
            <a:off x="3607" y="-5075"/>
            <a:ext cx="12182505" cy="6869745"/>
          </a:xfrm>
          <a:prstGeom prst="rect">
            <a:avLst/>
          </a:prstGeom>
        </p:spPr>
      </p:pic>
    </p:spTree>
    <p:extLst>
      <p:ext uri="{BB962C8B-B14F-4D97-AF65-F5344CB8AC3E}">
        <p14:creationId xmlns:p14="http://schemas.microsoft.com/office/powerpoint/2010/main" val="4055488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229571" y="0"/>
            <a:ext cx="4730980" cy="2224041"/>
          </a:xfrm>
        </p:spPr>
        <p:txBody>
          <a:bodyPr vert="horz" lIns="91440" tIns="45720" rIns="91440" bIns="45720" rtlCol="0" anchor="b">
            <a:normAutofit/>
          </a:bodyPr>
          <a:lstStyle/>
          <a:p>
            <a:r>
              <a:rPr lang="en-US" sz="2400" kern="1200">
                <a:solidFill>
                  <a:srgbClr val="7A3CF6"/>
                </a:solidFill>
                <a:latin typeface="+mj-lt"/>
                <a:ea typeface="+mj-ea"/>
                <a:cs typeface="+mj-cs"/>
              </a:rPr>
              <a:t>Update: The People’s Money</a:t>
            </a:r>
            <a:br>
              <a:rPr lang="en-US" sz="2400" kern="1200">
                <a:solidFill>
                  <a:schemeClr val="tx1"/>
                </a:solidFill>
                <a:latin typeface="+mj-lt"/>
                <a:ea typeface="+mj-ea"/>
                <a:cs typeface="+mj-cs"/>
              </a:rPr>
            </a:br>
            <a:br>
              <a:rPr lang="en-US" sz="1800" kern="1200">
                <a:solidFill>
                  <a:schemeClr val="tx1"/>
                </a:solidFill>
                <a:latin typeface="+mj-lt"/>
                <a:ea typeface="+mj-ea"/>
                <a:cs typeface="+mj-cs"/>
              </a:rPr>
            </a:br>
            <a:r>
              <a:rPr lang="en-US" sz="1800" kern="1200">
                <a:solidFill>
                  <a:schemeClr val="tx1"/>
                </a:solidFill>
                <a:latin typeface="+mj-lt"/>
                <a:ea typeface="+mj-ea"/>
                <a:cs typeface="+mj-cs"/>
              </a:rPr>
              <a:t>NYC TRIE Neighborhood Initiative is investing $1.3M to support recovery in the 33 neighborhoods hardest hit by COVID-19 ($40,000 per neighborhood)</a:t>
            </a:r>
            <a:br>
              <a:rPr lang="en-US" sz="2400" kern="1200">
                <a:solidFill>
                  <a:schemeClr val="tx1"/>
                </a:solidFill>
                <a:latin typeface="+mj-lt"/>
                <a:ea typeface="+mj-ea"/>
                <a:cs typeface="+mj-cs"/>
              </a:rPr>
            </a:br>
            <a:endParaRPr lang="en-US" sz="2400"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22DAE68D-0988-4C88-8EB0-3E5393181EE3}"/>
              </a:ext>
            </a:extLst>
          </p:cNvPr>
          <p:cNvSpPr txBox="1"/>
          <p:nvPr/>
        </p:nvSpPr>
        <p:spPr>
          <a:xfrm>
            <a:off x="319869" y="2106434"/>
            <a:ext cx="4730980" cy="1492716"/>
          </a:xfrm>
          <a:prstGeom prst="rect">
            <a:avLst/>
          </a:prstGeom>
          <a:noFill/>
        </p:spPr>
        <p:txBody>
          <a:bodyPr wrap="square" lIns="91440" tIns="45720" rIns="91440" bIns="45720" rtlCol="0" anchor="t">
            <a:spAutoFit/>
          </a:bodyPr>
          <a:lstStyle/>
          <a:p>
            <a:pPr marL="342900" indent="-342900">
              <a:lnSpc>
                <a:spcPct val="90000"/>
              </a:lnSpc>
              <a:spcAft>
                <a:spcPts val="600"/>
              </a:spcAft>
              <a:buFont typeface="Arial"/>
              <a:buChar char="•"/>
            </a:pPr>
            <a:r>
              <a:rPr lang="en-US" sz="1800">
                <a:cs typeface="Calibri"/>
              </a:rPr>
              <a:t>Extended voting deadline to 1/31</a:t>
            </a:r>
          </a:p>
          <a:p>
            <a:pPr marL="342900" indent="-342900">
              <a:lnSpc>
                <a:spcPct val="90000"/>
              </a:lnSpc>
              <a:spcAft>
                <a:spcPts val="600"/>
              </a:spcAft>
              <a:buFont typeface="Arial"/>
              <a:buChar char="•"/>
            </a:pPr>
            <a:r>
              <a:rPr lang="en-US" sz="1800">
                <a:cs typeface="Calibri"/>
              </a:rPr>
              <a:t>Added option to vote </a:t>
            </a:r>
            <a:r>
              <a:rPr lang="en-US" sz="1800">
                <a:cs typeface="Calibri"/>
                <a:hlinkClick r:id="rId3"/>
              </a:rPr>
              <a:t>via link</a:t>
            </a:r>
            <a:r>
              <a:rPr lang="en-US" sz="1800">
                <a:cs typeface="Calibri"/>
              </a:rPr>
              <a:t> (no account needed, in addition to paper ballots and ability to vote via phone)</a:t>
            </a:r>
          </a:p>
          <a:p>
            <a:pPr marL="342900" indent="-342900">
              <a:lnSpc>
                <a:spcPct val="90000"/>
              </a:lnSpc>
              <a:spcAft>
                <a:spcPts val="600"/>
              </a:spcAft>
              <a:buFont typeface="Arial"/>
              <a:buChar char="•"/>
            </a:pPr>
            <a:r>
              <a:rPr lang="en-US">
                <a:cs typeface="Calibri"/>
              </a:rPr>
              <a:t>14,398</a:t>
            </a:r>
            <a:r>
              <a:rPr lang="en-US" sz="1800">
                <a:cs typeface="Calibri"/>
              </a:rPr>
              <a:t> votes cast as of 1/24</a:t>
            </a:r>
          </a:p>
        </p:txBody>
      </p:sp>
      <p:pic>
        <p:nvPicPr>
          <p:cNvPr id="19" name="Picture 4">
            <a:extLst>
              <a:ext uri="{FF2B5EF4-FFF2-40B4-BE49-F238E27FC236}">
                <a16:creationId xmlns:a16="http://schemas.microsoft.com/office/drawing/2014/main" id="{FEC620B1-C65F-4ADD-9239-5FC5647F16F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6260" y="3907306"/>
            <a:ext cx="4620629" cy="2079282"/>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D22E86-54F7-4D18-BB16-EE8A9EFA8F77}"/>
              </a:ext>
            </a:extLst>
          </p:cNvPr>
          <p:cNvPicPr>
            <a:picLocks noChangeAspect="1"/>
          </p:cNvPicPr>
          <p:nvPr/>
        </p:nvPicPr>
        <p:blipFill>
          <a:blip r:embed="rId5"/>
          <a:stretch>
            <a:fillRect/>
          </a:stretch>
        </p:blipFill>
        <p:spPr>
          <a:xfrm>
            <a:off x="4827187" y="354563"/>
            <a:ext cx="7268606" cy="5927883"/>
          </a:xfrm>
          <a:prstGeom prst="rect">
            <a:avLst/>
          </a:prstGeom>
        </p:spPr>
      </p:pic>
      <p:sp>
        <p:nvSpPr>
          <p:cNvPr id="16" name="TextBox 15">
            <a:extLst>
              <a:ext uri="{FF2B5EF4-FFF2-40B4-BE49-F238E27FC236}">
                <a16:creationId xmlns:a16="http://schemas.microsoft.com/office/drawing/2014/main" id="{CF35973E-5EA8-4D9B-8B6B-29C023F66CF7}"/>
              </a:ext>
            </a:extLst>
          </p:cNvPr>
          <p:cNvSpPr txBox="1"/>
          <p:nvPr/>
        </p:nvSpPr>
        <p:spPr>
          <a:xfrm>
            <a:off x="6475804" y="6168577"/>
            <a:ext cx="3582955" cy="523220"/>
          </a:xfrm>
          <a:prstGeom prst="rect">
            <a:avLst/>
          </a:prstGeom>
          <a:noFill/>
        </p:spPr>
        <p:txBody>
          <a:bodyPr wrap="square" rtlCol="0">
            <a:spAutoFit/>
          </a:bodyPr>
          <a:lstStyle/>
          <a:p>
            <a:r>
              <a:rPr lang="en-US" sz="1400"/>
              <a:t>5 TRIE </a:t>
            </a:r>
          </a:p>
          <a:p>
            <a:r>
              <a:rPr lang="en-US" sz="1400"/>
              <a:t>Neighborhoods</a:t>
            </a:r>
          </a:p>
        </p:txBody>
      </p:sp>
      <p:sp>
        <p:nvSpPr>
          <p:cNvPr id="20" name="TextBox 19">
            <a:extLst>
              <a:ext uri="{FF2B5EF4-FFF2-40B4-BE49-F238E27FC236}">
                <a16:creationId xmlns:a16="http://schemas.microsoft.com/office/drawing/2014/main" id="{BA275E05-0CC1-424E-87A5-3B6DDDCF98FB}"/>
              </a:ext>
            </a:extLst>
          </p:cNvPr>
          <p:cNvSpPr txBox="1"/>
          <p:nvPr/>
        </p:nvSpPr>
        <p:spPr>
          <a:xfrm>
            <a:off x="4898726" y="6164724"/>
            <a:ext cx="1601849" cy="523220"/>
          </a:xfrm>
          <a:prstGeom prst="rect">
            <a:avLst/>
          </a:prstGeom>
          <a:noFill/>
        </p:spPr>
        <p:txBody>
          <a:bodyPr wrap="square" rtlCol="0">
            <a:spAutoFit/>
          </a:bodyPr>
          <a:lstStyle/>
          <a:p>
            <a:r>
              <a:rPr lang="en-US" sz="1400"/>
              <a:t>1 TRIE Neighborhood </a:t>
            </a:r>
          </a:p>
        </p:txBody>
      </p:sp>
      <p:sp>
        <p:nvSpPr>
          <p:cNvPr id="21" name="TextBox 20">
            <a:extLst>
              <a:ext uri="{FF2B5EF4-FFF2-40B4-BE49-F238E27FC236}">
                <a16:creationId xmlns:a16="http://schemas.microsoft.com/office/drawing/2014/main" id="{2F4C78B7-456A-427D-9700-F7E0A08BDDEC}"/>
              </a:ext>
            </a:extLst>
          </p:cNvPr>
          <p:cNvSpPr txBox="1"/>
          <p:nvPr/>
        </p:nvSpPr>
        <p:spPr>
          <a:xfrm>
            <a:off x="8071210" y="6369166"/>
            <a:ext cx="3582955" cy="307777"/>
          </a:xfrm>
          <a:prstGeom prst="rect">
            <a:avLst/>
          </a:prstGeom>
          <a:noFill/>
        </p:spPr>
        <p:txBody>
          <a:bodyPr wrap="square" rtlCol="0">
            <a:spAutoFit/>
          </a:bodyPr>
          <a:lstStyle/>
          <a:p>
            <a:r>
              <a:rPr lang="en-US" sz="1400"/>
              <a:t>9 TRIE Neighborhoods = BK, QN, BX  </a:t>
            </a:r>
          </a:p>
        </p:txBody>
      </p:sp>
    </p:spTree>
    <p:extLst>
      <p:ext uri="{BB962C8B-B14F-4D97-AF65-F5344CB8AC3E}">
        <p14:creationId xmlns:p14="http://schemas.microsoft.com/office/powerpoint/2010/main" val="4289627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77AEE-E974-443F-9331-4B7AE625A0FB}"/>
              </a:ext>
            </a:extLst>
          </p:cNvPr>
          <p:cNvSpPr>
            <a:spLocks noGrp="1"/>
          </p:cNvSpPr>
          <p:nvPr>
            <p:ph type="title"/>
          </p:nvPr>
        </p:nvSpPr>
        <p:spPr>
          <a:xfrm>
            <a:off x="415656" y="5584718"/>
            <a:ext cx="9654076" cy="982473"/>
          </a:xfrm>
        </p:spPr>
        <p:txBody>
          <a:bodyPr>
            <a:normAutofit/>
          </a:bodyPr>
          <a:lstStyle/>
          <a:p>
            <a:r>
              <a:rPr lang="en-US" sz="4000">
                <a:solidFill>
                  <a:srgbClr val="FFFFFF"/>
                </a:solidFill>
                <a:cs typeface="Calibri Light"/>
              </a:rPr>
              <a:t>The People's Money Outreach</a:t>
            </a:r>
          </a:p>
        </p:txBody>
      </p:sp>
      <p:pic>
        <p:nvPicPr>
          <p:cNvPr id="9" name="Picture 5" descr="IMG_1720.jpg">
            <a:extLst>
              <a:ext uri="{FF2B5EF4-FFF2-40B4-BE49-F238E27FC236}">
                <a16:creationId xmlns:a16="http://schemas.microsoft.com/office/drawing/2014/main" id="{8258D96D-C00C-45BE-8FCD-67C80C6CECD9}"/>
              </a:ext>
            </a:extLst>
          </p:cNvPr>
          <p:cNvPicPr>
            <a:picLocks noChangeAspect="1"/>
          </p:cNvPicPr>
          <p:nvPr/>
        </p:nvPicPr>
        <p:blipFill>
          <a:blip r:embed="rId2"/>
          <a:stretch>
            <a:fillRect/>
          </a:stretch>
        </p:blipFill>
        <p:spPr>
          <a:xfrm>
            <a:off x="819308" y="433203"/>
            <a:ext cx="3044697" cy="2283522"/>
          </a:xfrm>
          <a:prstGeom prst="rect">
            <a:avLst/>
          </a:prstGeom>
        </p:spPr>
      </p:pic>
      <p:pic>
        <p:nvPicPr>
          <p:cNvPr id="11" name="Picture 4" descr="Harlem 1.jpg">
            <a:extLst>
              <a:ext uri="{FF2B5EF4-FFF2-40B4-BE49-F238E27FC236}">
                <a16:creationId xmlns:a16="http://schemas.microsoft.com/office/drawing/2014/main" id="{CC198A37-1DC3-48DD-9425-DFDEF1F14E5C}"/>
              </a:ext>
            </a:extLst>
          </p:cNvPr>
          <p:cNvPicPr>
            <a:picLocks noChangeAspect="1"/>
          </p:cNvPicPr>
          <p:nvPr/>
        </p:nvPicPr>
        <p:blipFill>
          <a:blip r:embed="rId3"/>
          <a:stretch>
            <a:fillRect/>
          </a:stretch>
        </p:blipFill>
        <p:spPr>
          <a:xfrm>
            <a:off x="4138201" y="290809"/>
            <a:ext cx="2416766" cy="1812575"/>
          </a:xfrm>
          <a:prstGeom prst="rect">
            <a:avLst/>
          </a:prstGeom>
        </p:spPr>
      </p:pic>
      <p:pic>
        <p:nvPicPr>
          <p:cNvPr id="13" name="Picture 7" descr="IMG_1595.jpg">
            <a:extLst>
              <a:ext uri="{FF2B5EF4-FFF2-40B4-BE49-F238E27FC236}">
                <a16:creationId xmlns:a16="http://schemas.microsoft.com/office/drawing/2014/main" id="{07D803FE-FF86-4973-98E0-976D3D2E7219}"/>
              </a:ext>
            </a:extLst>
          </p:cNvPr>
          <p:cNvPicPr>
            <a:picLocks noChangeAspect="1"/>
          </p:cNvPicPr>
          <p:nvPr/>
        </p:nvPicPr>
        <p:blipFill>
          <a:blip r:embed="rId4"/>
          <a:stretch>
            <a:fillRect/>
          </a:stretch>
        </p:blipFill>
        <p:spPr>
          <a:xfrm>
            <a:off x="819308" y="2989315"/>
            <a:ext cx="2703381" cy="2027536"/>
          </a:xfrm>
          <a:prstGeom prst="rect">
            <a:avLst/>
          </a:prstGeom>
        </p:spPr>
      </p:pic>
      <p:pic>
        <p:nvPicPr>
          <p:cNvPr id="15" name="Picture 8" descr="IMG_1591.jpg">
            <a:extLst>
              <a:ext uri="{FF2B5EF4-FFF2-40B4-BE49-F238E27FC236}">
                <a16:creationId xmlns:a16="http://schemas.microsoft.com/office/drawing/2014/main" id="{4FF9F0F8-8C82-47E5-BF6D-5D203BDBA2FA}"/>
              </a:ext>
            </a:extLst>
          </p:cNvPr>
          <p:cNvPicPr>
            <a:picLocks noChangeAspect="1"/>
          </p:cNvPicPr>
          <p:nvPr/>
        </p:nvPicPr>
        <p:blipFill>
          <a:blip r:embed="rId5"/>
          <a:stretch>
            <a:fillRect/>
          </a:stretch>
        </p:blipFill>
        <p:spPr>
          <a:xfrm rot="5400000">
            <a:off x="3948308" y="2613953"/>
            <a:ext cx="2956302" cy="2217226"/>
          </a:xfrm>
          <a:prstGeom prst="rect">
            <a:avLst/>
          </a:prstGeom>
        </p:spPr>
      </p:pic>
      <p:sp>
        <p:nvSpPr>
          <p:cNvPr id="3" name="TextBox 2">
            <a:extLst>
              <a:ext uri="{FF2B5EF4-FFF2-40B4-BE49-F238E27FC236}">
                <a16:creationId xmlns:a16="http://schemas.microsoft.com/office/drawing/2014/main" id="{0978FCAE-8C03-4525-926E-0CF1BF7678EA}"/>
              </a:ext>
            </a:extLst>
          </p:cNvPr>
          <p:cNvSpPr txBox="1"/>
          <p:nvPr/>
        </p:nvSpPr>
        <p:spPr>
          <a:xfrm>
            <a:off x="6988914" y="459227"/>
            <a:ext cx="5203084" cy="4462760"/>
          </a:xfrm>
          <a:prstGeom prst="rect">
            <a:avLst/>
          </a:prstGeom>
          <a:noFill/>
        </p:spPr>
        <p:txBody>
          <a:bodyPr wrap="square" lIns="91440" tIns="45720" rIns="91440" bIns="45720" rtlCol="0" anchor="t">
            <a:spAutoFit/>
          </a:bodyPr>
          <a:lstStyle/>
          <a:p>
            <a:r>
              <a:rPr lang="en-US" sz="1800">
                <a:cs typeface="Calibri"/>
              </a:rPr>
              <a:t>Total Events:</a:t>
            </a:r>
            <a:r>
              <a:rPr lang="en-US">
                <a:cs typeface="Calibri"/>
              </a:rPr>
              <a:t> </a:t>
            </a:r>
            <a:endParaRPr lang="en-US"/>
          </a:p>
          <a:p>
            <a:pPr lvl="1"/>
            <a:r>
              <a:rPr lang="en-US" sz="1400">
                <a:cs typeface="Calibri"/>
              </a:rPr>
              <a:t>Dates: January 10-22nd</a:t>
            </a:r>
          </a:p>
          <a:p>
            <a:pPr lvl="1"/>
            <a:r>
              <a:rPr lang="en-US" sz="1400">
                <a:cs typeface="Calibri"/>
              </a:rPr>
              <a:t>Events: 15 completed </a:t>
            </a:r>
          </a:p>
          <a:p>
            <a:pPr lvl="1"/>
            <a:r>
              <a:rPr lang="en-US" sz="1400">
                <a:cs typeface="Calibri"/>
              </a:rPr>
              <a:t>Upcoming Events</a:t>
            </a:r>
          </a:p>
          <a:p>
            <a:pPr lvl="2"/>
            <a:r>
              <a:rPr lang="en-US" sz="1000">
                <a:cs typeface="Calibri"/>
              </a:rPr>
              <a:t>Parkchester on the 27th</a:t>
            </a:r>
          </a:p>
          <a:p>
            <a:pPr lvl="2"/>
            <a:r>
              <a:rPr lang="en-US" sz="1000">
                <a:cs typeface="Calibri"/>
              </a:rPr>
              <a:t>Jackson Heights, </a:t>
            </a:r>
            <a:r>
              <a:rPr lang="en-US" sz="1000" err="1">
                <a:cs typeface="Calibri"/>
              </a:rPr>
              <a:t>Morrisania</a:t>
            </a:r>
            <a:r>
              <a:rPr lang="en-US" sz="1000">
                <a:cs typeface="Calibri"/>
              </a:rPr>
              <a:t> on the 28th</a:t>
            </a:r>
          </a:p>
          <a:p>
            <a:pPr lvl="2"/>
            <a:r>
              <a:rPr lang="en-US" sz="1000">
                <a:cs typeface="Calibri"/>
              </a:rPr>
              <a:t>Kew Gardens on the 3rd </a:t>
            </a:r>
          </a:p>
          <a:p>
            <a:r>
              <a:rPr lang="en-US" sz="1800">
                <a:cs typeface="Calibri"/>
              </a:rPr>
              <a:t>Total Ballots Collected: </a:t>
            </a:r>
          </a:p>
          <a:p>
            <a:pPr lvl="1"/>
            <a:r>
              <a:rPr lang="en-US" sz="1400" b="1">
                <a:solidFill>
                  <a:srgbClr val="00B050"/>
                </a:solidFill>
                <a:ea typeface="+mn-lt"/>
                <a:cs typeface="+mn-lt"/>
              </a:rPr>
              <a:t>2,437 ballots collected at GOTV activities</a:t>
            </a:r>
          </a:p>
          <a:p>
            <a:r>
              <a:rPr lang="en-US" sz="1800">
                <a:cs typeface="Calibri"/>
              </a:rPr>
              <a:t>Partners</a:t>
            </a:r>
          </a:p>
          <a:p>
            <a:pPr lvl="1"/>
            <a:r>
              <a:rPr lang="en-US" sz="1400">
                <a:cs typeface="Calibri"/>
              </a:rPr>
              <a:t>Neighborhood Coalitions</a:t>
            </a:r>
          </a:p>
          <a:p>
            <a:pPr lvl="1"/>
            <a:r>
              <a:rPr lang="en-US" sz="1400">
                <a:cs typeface="Calibri"/>
              </a:rPr>
              <a:t>Mayor's Public Engagement Unit</a:t>
            </a:r>
          </a:p>
          <a:p>
            <a:pPr lvl="1"/>
            <a:r>
              <a:rPr lang="en-US" sz="1400">
                <a:cs typeface="Calibri"/>
              </a:rPr>
              <a:t>Public libraries</a:t>
            </a:r>
          </a:p>
          <a:p>
            <a:pPr lvl="1"/>
            <a:r>
              <a:rPr lang="en-US" sz="1400">
                <a:cs typeface="Calibri"/>
              </a:rPr>
              <a:t>Councilmembers</a:t>
            </a:r>
          </a:p>
          <a:p>
            <a:r>
              <a:rPr lang="en-US" sz="1800">
                <a:cs typeface="Calibri"/>
              </a:rPr>
              <a:t>Geographic Spread:</a:t>
            </a:r>
            <a:endParaRPr lang="en-US"/>
          </a:p>
          <a:p>
            <a:pPr lvl="1"/>
            <a:r>
              <a:rPr lang="en-US" sz="1400">
                <a:cs typeface="Calibri"/>
              </a:rPr>
              <a:t>Queens: 6 events</a:t>
            </a:r>
          </a:p>
          <a:p>
            <a:pPr lvl="1"/>
            <a:r>
              <a:rPr lang="en-US" sz="1400">
                <a:cs typeface="Calibri"/>
              </a:rPr>
              <a:t>Brooklyn: 7 events</a:t>
            </a:r>
          </a:p>
          <a:p>
            <a:pPr lvl="1"/>
            <a:r>
              <a:rPr lang="en-US" sz="1400">
                <a:cs typeface="Calibri"/>
              </a:rPr>
              <a:t>Bronx: 4 events</a:t>
            </a:r>
          </a:p>
          <a:p>
            <a:pPr lvl="1"/>
            <a:r>
              <a:rPr lang="en-US" sz="1400">
                <a:cs typeface="Calibri"/>
              </a:rPr>
              <a:t>Staten Island: 1 event</a:t>
            </a:r>
          </a:p>
          <a:p>
            <a:pPr lvl="1"/>
            <a:r>
              <a:rPr lang="en-US" sz="1400">
                <a:cs typeface="Calibri"/>
              </a:rPr>
              <a:t>Manhattan: 1 event</a:t>
            </a:r>
          </a:p>
        </p:txBody>
      </p:sp>
    </p:spTree>
    <p:extLst>
      <p:ext uri="{BB962C8B-B14F-4D97-AF65-F5344CB8AC3E}">
        <p14:creationId xmlns:p14="http://schemas.microsoft.com/office/powerpoint/2010/main" val="63789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F52A5D5-5AFE-4DB1-B751-30451B5B9E67}"/>
              </a:ext>
            </a:extLst>
          </p:cNvPr>
          <p:cNvSpPr txBox="1"/>
          <p:nvPr/>
        </p:nvSpPr>
        <p:spPr>
          <a:xfrm>
            <a:off x="638135" y="4440602"/>
            <a:ext cx="3952153" cy="16459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kern="1200">
                <a:latin typeface="+mj-lt"/>
                <a:ea typeface="+mj-ea"/>
                <a:cs typeface="+mj-cs"/>
              </a:rPr>
              <a:t>The People’s Money</a:t>
            </a:r>
            <a:r>
              <a:rPr lang="en-US" sz="3200">
                <a:latin typeface="+mj-lt"/>
                <a:ea typeface="+mj-ea"/>
                <a:cs typeface="+mj-cs"/>
              </a:rPr>
              <a:t>:</a:t>
            </a:r>
            <a:endParaRPr lang="en-US">
              <a:ea typeface="+mj-ea"/>
              <a:cs typeface="+mj-cs"/>
            </a:endParaRPr>
          </a:p>
          <a:p>
            <a:pPr algn="ctr">
              <a:lnSpc>
                <a:spcPct val="90000"/>
              </a:lnSpc>
              <a:spcBef>
                <a:spcPct val="0"/>
              </a:spcBef>
              <a:spcAft>
                <a:spcPts val="600"/>
              </a:spcAft>
            </a:pPr>
            <a:r>
              <a:rPr lang="en-US" sz="3200">
                <a:latin typeface="+mj-lt"/>
                <a:ea typeface="+mj-ea"/>
                <a:cs typeface="Calibri"/>
              </a:rPr>
              <a:t>Media Summary</a:t>
            </a:r>
          </a:p>
        </p:txBody>
      </p:sp>
      <p:pic>
        <p:nvPicPr>
          <p:cNvPr id="4" name="Picture 4">
            <a:extLst>
              <a:ext uri="{FF2B5EF4-FFF2-40B4-BE49-F238E27FC236}">
                <a16:creationId xmlns:a16="http://schemas.microsoft.com/office/drawing/2014/main" id="{50F02EC6-8DC4-402A-8A12-1202E42536A3}"/>
              </a:ext>
            </a:extLst>
          </p:cNvPr>
          <p:cNvPicPr>
            <a:picLocks noChangeAspect="1"/>
          </p:cNvPicPr>
          <p:nvPr/>
        </p:nvPicPr>
        <p:blipFill rotWithShape="1">
          <a:blip r:embed="rId2"/>
          <a:srcRect r="4" b="13275"/>
          <a:stretch/>
        </p:blipFill>
        <p:spPr>
          <a:xfrm>
            <a:off x="6" y="10"/>
            <a:ext cx="4884383" cy="3995918"/>
          </a:xfrm>
          <a:prstGeom prst="rect">
            <a:avLst/>
          </a:prstGeom>
        </p:spPr>
      </p:pic>
      <p:pic>
        <p:nvPicPr>
          <p:cNvPr id="3" name="Picture 4">
            <a:extLst>
              <a:ext uri="{FF2B5EF4-FFF2-40B4-BE49-F238E27FC236}">
                <a16:creationId xmlns:a16="http://schemas.microsoft.com/office/drawing/2014/main" id="{B5B7F6B5-5A65-4E08-9DB1-090CD93FF131}"/>
              </a:ext>
            </a:extLst>
          </p:cNvPr>
          <p:cNvPicPr>
            <a:picLocks noChangeAspect="1"/>
          </p:cNvPicPr>
          <p:nvPr/>
        </p:nvPicPr>
        <p:blipFill rotWithShape="1">
          <a:blip r:embed="rId3"/>
          <a:srcRect t="35975" r="1" b="32444"/>
          <a:stretch/>
        </p:blipFill>
        <p:spPr>
          <a:xfrm>
            <a:off x="5016262" y="10"/>
            <a:ext cx="7117118" cy="3995918"/>
          </a:xfrm>
          <a:prstGeom prst="rect">
            <a:avLst/>
          </a:prstGeom>
        </p:spPr>
      </p:pic>
      <p:sp>
        <p:nvSpPr>
          <p:cNvPr id="24" name="Rectangle 2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3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36B8840B-A864-4542-BF2F-CD92334B4AE2}"/>
              </a:ext>
            </a:extLst>
          </p:cNvPr>
          <p:cNvSpPr>
            <a:spLocks noGrp="1"/>
          </p:cNvSpPr>
          <p:nvPr>
            <p:ph idx="1"/>
          </p:nvPr>
        </p:nvSpPr>
        <p:spPr>
          <a:xfrm>
            <a:off x="5349240" y="4270368"/>
            <a:ext cx="6007608" cy="1816154"/>
          </a:xfrm>
        </p:spPr>
        <p:txBody>
          <a:bodyPr vert="horz" lIns="91440" tIns="45720" rIns="91440" bIns="45720" rtlCol="0" anchor="ctr">
            <a:normAutofit fontScale="92500" lnSpcReduction="10000"/>
          </a:bodyPr>
          <a:lstStyle/>
          <a:p>
            <a:pPr marL="342900"/>
            <a:endParaRPr lang="en-US" sz="1300"/>
          </a:p>
          <a:p>
            <a:pPr marL="342900"/>
            <a:r>
              <a:rPr lang="en-US" sz="1300">
                <a:effectLst/>
              </a:rPr>
              <a:t>Instagram/Facebook </a:t>
            </a:r>
            <a:r>
              <a:rPr lang="en-US" sz="1300"/>
              <a:t>language- and geo-targeted</a:t>
            </a:r>
            <a:r>
              <a:rPr lang="en-US" sz="1300">
                <a:effectLst/>
              </a:rPr>
              <a:t> paid social media </a:t>
            </a:r>
            <a:r>
              <a:rPr lang="en-US" sz="1300"/>
              <a:t>(English, Spanish, Arabic, Bengali, Chinese, Korean, Polish, Russian, Urdu)+</a:t>
            </a:r>
            <a:r>
              <a:rPr lang="en-US" sz="1300">
                <a:effectLst/>
              </a:rPr>
              <a:t> livestream audio ads</a:t>
            </a:r>
            <a:r>
              <a:rPr lang="en-US" sz="1300"/>
              <a:t> (Bengali, Haitian Creole, Polish, Urdu):</a:t>
            </a:r>
            <a:r>
              <a:rPr lang="en-US" sz="1300">
                <a:effectLst/>
              </a:rPr>
              <a:t> </a:t>
            </a:r>
            <a:r>
              <a:rPr lang="en-US" sz="1300" b="1">
                <a:effectLst/>
              </a:rPr>
              <a:t>4,503,800</a:t>
            </a:r>
            <a:r>
              <a:rPr lang="en-US" sz="1300">
                <a:effectLst/>
              </a:rPr>
              <a:t> impressions</a:t>
            </a:r>
            <a:endParaRPr lang="en-US"/>
          </a:p>
          <a:p>
            <a:pPr marL="342900" marR="0" lvl="0"/>
            <a:r>
              <a:rPr lang="en-US" sz="1300">
                <a:effectLst/>
              </a:rPr>
              <a:t>Bus shelters at 100 TRIE neighborhood locations: </a:t>
            </a:r>
            <a:r>
              <a:rPr lang="en-US" sz="1300" b="1">
                <a:effectLst/>
              </a:rPr>
              <a:t>27,464,732</a:t>
            </a:r>
            <a:r>
              <a:rPr lang="en-US" sz="1300">
                <a:effectLst/>
              </a:rPr>
              <a:t> impressions</a:t>
            </a:r>
            <a:endParaRPr lang="en-US" sz="1300">
              <a:effectLst/>
              <a:cs typeface="Calibri"/>
            </a:endParaRPr>
          </a:p>
          <a:p>
            <a:pPr marL="342900" marR="0" lvl="0"/>
            <a:r>
              <a:rPr lang="en-US" sz="1300" err="1">
                <a:effectLst/>
              </a:rPr>
              <a:t>LinkNYC</a:t>
            </a:r>
            <a:r>
              <a:rPr lang="en-US" sz="1300">
                <a:effectLst/>
              </a:rPr>
              <a:t> kiosks in TRIE neighborhoods: </a:t>
            </a:r>
            <a:r>
              <a:rPr lang="en-US" sz="1300" b="1">
                <a:effectLst/>
              </a:rPr>
              <a:t>1,091,504</a:t>
            </a:r>
            <a:r>
              <a:rPr lang="en-US" sz="1300">
                <a:effectLst/>
              </a:rPr>
              <a:t> impressions</a:t>
            </a:r>
            <a:endParaRPr lang="en-US" sz="1300">
              <a:effectLst/>
              <a:cs typeface="Calibri"/>
            </a:endParaRPr>
          </a:p>
          <a:p>
            <a:pPr marL="342900"/>
            <a:r>
              <a:rPr lang="en-US" sz="1300">
                <a:effectLst/>
              </a:rPr>
              <a:t>Multilingual paid community and ethnic </a:t>
            </a:r>
            <a:r>
              <a:rPr lang="en-US" sz="1300"/>
              <a:t>radio</a:t>
            </a:r>
            <a:r>
              <a:rPr lang="en-US" sz="1300">
                <a:effectLst/>
              </a:rPr>
              <a:t>: (2) :30 spots in English, Spanish, </a:t>
            </a:r>
            <a:r>
              <a:rPr lang="en-US" sz="1300"/>
              <a:t>Bengali</a:t>
            </a:r>
            <a:r>
              <a:rPr lang="en-US" sz="1300">
                <a:effectLst/>
              </a:rPr>
              <a:t>, Haitian Creole, Mandarin, Cantonese, Polish, Russian, and Urdu</a:t>
            </a:r>
            <a:endParaRPr lang="en-US" sz="1300">
              <a:effectLst/>
              <a:cs typeface="Calibri"/>
            </a:endParaRPr>
          </a:p>
          <a:p>
            <a:endParaRPr lang="en-US" sz="1300"/>
          </a:p>
        </p:txBody>
      </p:sp>
    </p:spTree>
    <p:extLst>
      <p:ext uri="{BB962C8B-B14F-4D97-AF65-F5344CB8AC3E}">
        <p14:creationId xmlns:p14="http://schemas.microsoft.com/office/powerpoint/2010/main" val="207091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77AEE-E974-443F-9331-4B7AE625A0FB}"/>
              </a:ext>
            </a:extLst>
          </p:cNvPr>
          <p:cNvSpPr>
            <a:spLocks noGrp="1"/>
          </p:cNvSpPr>
          <p:nvPr>
            <p:ph type="title"/>
          </p:nvPr>
        </p:nvSpPr>
        <p:spPr>
          <a:xfrm>
            <a:off x="114994" y="5486402"/>
            <a:ext cx="5406130" cy="982473"/>
          </a:xfrm>
        </p:spPr>
        <p:txBody>
          <a:bodyPr>
            <a:normAutofit fontScale="90000"/>
          </a:bodyPr>
          <a:lstStyle/>
          <a:p>
            <a:r>
              <a:rPr lang="en-US" sz="4000">
                <a:solidFill>
                  <a:srgbClr val="FFFFFF"/>
                </a:solidFill>
              </a:rPr>
              <a:t>Language Assistance Advisory Committee</a:t>
            </a:r>
          </a:p>
        </p:txBody>
      </p:sp>
      <p:sp>
        <p:nvSpPr>
          <p:cNvPr id="3" name="Content Placeholder 2">
            <a:extLst>
              <a:ext uri="{FF2B5EF4-FFF2-40B4-BE49-F238E27FC236}">
                <a16:creationId xmlns:a16="http://schemas.microsoft.com/office/drawing/2014/main" id="{D994AE51-9A12-4F1D-9041-78821FF729CC}"/>
              </a:ext>
            </a:extLst>
          </p:cNvPr>
          <p:cNvSpPr>
            <a:spLocks noGrp="1"/>
          </p:cNvSpPr>
          <p:nvPr>
            <p:ph idx="1"/>
          </p:nvPr>
        </p:nvSpPr>
        <p:spPr>
          <a:xfrm>
            <a:off x="277792" y="789461"/>
            <a:ext cx="10741819" cy="2469167"/>
          </a:xfrm>
        </p:spPr>
        <p:txBody>
          <a:bodyPr anchor="ctr">
            <a:normAutofit/>
          </a:bodyPr>
          <a:lstStyle/>
          <a:p>
            <a:r>
              <a:rPr lang="en-US" sz="2000">
                <a:cs typeface="Calibri"/>
              </a:rPr>
              <a:t>Applications closed Jan 7, 2022</a:t>
            </a:r>
          </a:p>
          <a:p>
            <a:r>
              <a:rPr lang="en-US" sz="2000">
                <a:cs typeface="Calibri"/>
              </a:rPr>
              <a:t>Received 57 applications  </a:t>
            </a:r>
            <a:br>
              <a:rPr lang="en-US" sz="2000">
                <a:cs typeface="Calibri"/>
              </a:rPr>
            </a:br>
            <a:br>
              <a:rPr lang="en-US" sz="2000">
                <a:cs typeface="Calibri"/>
              </a:rPr>
            </a:br>
            <a:r>
              <a:rPr lang="en-US" sz="2000" b="1">
                <a:cs typeface="Calibri"/>
              </a:rPr>
              <a:t>Upcoming Plans:</a:t>
            </a:r>
          </a:p>
          <a:p>
            <a:r>
              <a:rPr lang="en-US" sz="2000">
                <a:cs typeface="Calibri"/>
              </a:rPr>
              <a:t>LAAC launch 2/17 @6:30pm (Virtual)</a:t>
            </a:r>
          </a:p>
          <a:p>
            <a:r>
              <a:rPr lang="en-US" sz="2000">
                <a:cs typeface="Calibri"/>
              </a:rPr>
              <a:t>LAAC members will co-lead outreach in language communities they represent.</a:t>
            </a:r>
          </a:p>
          <a:p>
            <a:endParaRPr lang="en-US" sz="2000">
              <a:cs typeface="Calibri"/>
            </a:endParaRPr>
          </a:p>
          <a:p>
            <a:pPr marL="0" indent="0">
              <a:buNone/>
            </a:pPr>
            <a:endParaRPr lang="en-US" sz="2000">
              <a:cs typeface="Calibri"/>
            </a:endParaRPr>
          </a:p>
          <a:p>
            <a:endParaRPr lang="en-US" sz="2000"/>
          </a:p>
        </p:txBody>
      </p:sp>
      <p:grpSp>
        <p:nvGrpSpPr>
          <p:cNvPr id="11" name="Group 10">
            <a:extLst>
              <a:ext uri="{FF2B5EF4-FFF2-40B4-BE49-F238E27FC236}">
                <a16:creationId xmlns:a16="http://schemas.microsoft.com/office/drawing/2014/main" id="{038F8739-867F-457A-8623-C217E35A865E}"/>
              </a:ext>
            </a:extLst>
          </p:cNvPr>
          <p:cNvGrpSpPr/>
          <p:nvPr/>
        </p:nvGrpSpPr>
        <p:grpSpPr>
          <a:xfrm>
            <a:off x="547447" y="3424846"/>
            <a:ext cx="2103007" cy="841202"/>
            <a:chOff x="1283" y="1834316"/>
            <a:chExt cx="2103007" cy="841202"/>
          </a:xfrm>
        </p:grpSpPr>
        <p:sp>
          <p:nvSpPr>
            <p:cNvPr id="13" name="Arrow: Pentagon 12">
              <a:extLst>
                <a:ext uri="{FF2B5EF4-FFF2-40B4-BE49-F238E27FC236}">
                  <a16:creationId xmlns:a16="http://schemas.microsoft.com/office/drawing/2014/main" id="{2E93F8D6-D304-498C-B549-8D792AEF8BB8}"/>
                </a:ext>
              </a:extLst>
            </p:cNvPr>
            <p:cNvSpPr/>
            <p:nvPr/>
          </p:nvSpPr>
          <p:spPr>
            <a:xfrm>
              <a:off x="1283" y="1834316"/>
              <a:ext cx="2103007" cy="84120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rrow: Pentagon 4">
              <a:extLst>
                <a:ext uri="{FF2B5EF4-FFF2-40B4-BE49-F238E27FC236}">
                  <a16:creationId xmlns:a16="http://schemas.microsoft.com/office/drawing/2014/main" id="{6CA4C5AD-AF96-4A7B-BE72-6B13C6B2352C}"/>
                </a:ext>
              </a:extLst>
            </p:cNvPr>
            <p:cNvSpPr txBox="1"/>
            <p:nvPr/>
          </p:nvSpPr>
          <p:spPr>
            <a:xfrm>
              <a:off x="1283" y="1834316"/>
              <a:ext cx="1892707" cy="841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32004" rIns="16002" bIns="32004" numCol="1" spcCol="1270" anchor="ctr" anchorCtr="0">
              <a:noAutofit/>
            </a:bodyPr>
            <a:lstStyle/>
            <a:p>
              <a:pPr marL="0" lvl="0" indent="0" algn="l" defTabSz="533400" rtl="0">
                <a:lnSpc>
                  <a:spcPct val="90000"/>
                </a:lnSpc>
                <a:spcBef>
                  <a:spcPct val="0"/>
                </a:spcBef>
                <a:spcAft>
                  <a:spcPct val="35000"/>
                </a:spcAft>
                <a:buNone/>
              </a:pPr>
              <a:r>
                <a:rPr lang="en-US" sz="1200" kern="1200">
                  <a:latin typeface="Calibri"/>
                  <a:cs typeface="Calibri"/>
                </a:rPr>
                <a:t>January</a:t>
              </a:r>
              <a:br>
                <a:rPr lang="en-US" sz="1200" kern="1200">
                  <a:latin typeface="Calibri"/>
                  <a:cs typeface="Calibri"/>
                </a:rPr>
              </a:br>
              <a:r>
                <a:rPr lang="en-US" sz="1200" kern="1200">
                  <a:latin typeface="Calibri"/>
                  <a:cs typeface="Calibri"/>
                </a:rPr>
                <a:t>Finalize LAAC members</a:t>
              </a:r>
              <a:endParaRPr lang="en-US" sz="1200" kern="1200"/>
            </a:p>
          </p:txBody>
        </p:sp>
      </p:grpSp>
      <p:grpSp>
        <p:nvGrpSpPr>
          <p:cNvPr id="17" name="Group 16">
            <a:extLst>
              <a:ext uri="{FF2B5EF4-FFF2-40B4-BE49-F238E27FC236}">
                <a16:creationId xmlns:a16="http://schemas.microsoft.com/office/drawing/2014/main" id="{5B2D4B50-C0BB-4B38-9AA3-8288740C7398}"/>
              </a:ext>
            </a:extLst>
          </p:cNvPr>
          <p:cNvGrpSpPr/>
          <p:nvPr/>
        </p:nvGrpSpPr>
        <p:grpSpPr>
          <a:xfrm>
            <a:off x="2301296" y="3424846"/>
            <a:ext cx="2103007" cy="841202"/>
            <a:chOff x="1683689" y="1834316"/>
            <a:chExt cx="2103007" cy="841202"/>
          </a:xfrm>
        </p:grpSpPr>
        <p:sp>
          <p:nvSpPr>
            <p:cNvPr id="19" name="Arrow: Chevron 18">
              <a:extLst>
                <a:ext uri="{FF2B5EF4-FFF2-40B4-BE49-F238E27FC236}">
                  <a16:creationId xmlns:a16="http://schemas.microsoft.com/office/drawing/2014/main" id="{A0473C8A-6948-4E0B-8B6E-DF181DB28608}"/>
                </a:ext>
              </a:extLst>
            </p:cNvPr>
            <p:cNvSpPr/>
            <p:nvPr/>
          </p:nvSpPr>
          <p:spPr>
            <a:xfrm>
              <a:off x="1683689" y="1834316"/>
              <a:ext cx="2103007" cy="84120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449A92AE-870E-4BE2-BEF2-A3AD7EA2E78E}"/>
                </a:ext>
              </a:extLst>
            </p:cNvPr>
            <p:cNvSpPr txBox="1"/>
            <p:nvPr/>
          </p:nvSpPr>
          <p:spPr>
            <a:xfrm>
              <a:off x="2104290" y="1834316"/>
              <a:ext cx="1261805" cy="841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marL="0" lvl="0" indent="0" algn="l" defTabSz="533400" rtl="0">
                <a:lnSpc>
                  <a:spcPct val="90000"/>
                </a:lnSpc>
                <a:spcBef>
                  <a:spcPct val="0"/>
                </a:spcBef>
                <a:spcAft>
                  <a:spcPct val="35000"/>
                </a:spcAft>
                <a:buNone/>
              </a:pPr>
              <a:r>
                <a:rPr lang="en-US" sz="1200" kern="1200">
                  <a:latin typeface="Calibri"/>
                  <a:cs typeface="Calibri"/>
                </a:rPr>
                <a:t>February 17 at 6:30pm: </a:t>
              </a:r>
              <a:br>
                <a:rPr lang="en-US" sz="1200" kern="1200">
                  <a:latin typeface="Calibri"/>
                  <a:cs typeface="Calibri"/>
                </a:rPr>
              </a:br>
              <a:r>
                <a:rPr lang="en-US" sz="1200" kern="1200">
                  <a:latin typeface="Calibri"/>
                  <a:cs typeface="Calibri"/>
                </a:rPr>
                <a:t>LAAC Kick Off</a:t>
              </a:r>
              <a:endParaRPr lang="en-US" sz="1200" kern="1200">
                <a:latin typeface="Calibri Light" panose="020F0302020204030204"/>
                <a:cs typeface="Calibri Light" panose="020F0302020204030204"/>
              </a:endParaRPr>
            </a:p>
          </p:txBody>
        </p:sp>
      </p:grpSp>
      <p:grpSp>
        <p:nvGrpSpPr>
          <p:cNvPr id="21" name="Group 20">
            <a:extLst>
              <a:ext uri="{FF2B5EF4-FFF2-40B4-BE49-F238E27FC236}">
                <a16:creationId xmlns:a16="http://schemas.microsoft.com/office/drawing/2014/main" id="{D9DF12C8-C8D5-4A29-9E48-B36307E045A1}"/>
              </a:ext>
            </a:extLst>
          </p:cNvPr>
          <p:cNvGrpSpPr/>
          <p:nvPr/>
        </p:nvGrpSpPr>
        <p:grpSpPr>
          <a:xfrm>
            <a:off x="4055145" y="3424846"/>
            <a:ext cx="2103007" cy="841202"/>
            <a:chOff x="3366095" y="1834316"/>
            <a:chExt cx="2103007" cy="841202"/>
          </a:xfrm>
        </p:grpSpPr>
        <p:sp>
          <p:nvSpPr>
            <p:cNvPr id="22" name="Arrow: Chevron 21">
              <a:extLst>
                <a:ext uri="{FF2B5EF4-FFF2-40B4-BE49-F238E27FC236}">
                  <a16:creationId xmlns:a16="http://schemas.microsoft.com/office/drawing/2014/main" id="{C9AC1E7F-86D2-4C94-9E8E-CF793F14D395}"/>
                </a:ext>
              </a:extLst>
            </p:cNvPr>
            <p:cNvSpPr/>
            <p:nvPr/>
          </p:nvSpPr>
          <p:spPr>
            <a:xfrm>
              <a:off x="3366095" y="1834316"/>
              <a:ext cx="2103007" cy="84120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Arrow: Chevron 4">
              <a:extLst>
                <a:ext uri="{FF2B5EF4-FFF2-40B4-BE49-F238E27FC236}">
                  <a16:creationId xmlns:a16="http://schemas.microsoft.com/office/drawing/2014/main" id="{619765CE-AEB7-404D-B57E-91E8F3759F54}"/>
                </a:ext>
              </a:extLst>
            </p:cNvPr>
            <p:cNvSpPr txBox="1"/>
            <p:nvPr/>
          </p:nvSpPr>
          <p:spPr>
            <a:xfrm>
              <a:off x="3786696" y="1834316"/>
              <a:ext cx="1261805" cy="841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cs typeface="Calibri"/>
                </a:rPr>
                <a:t>March 17</a:t>
              </a:r>
              <a:br>
                <a:rPr lang="en-US" sz="1200" kern="1200">
                  <a:latin typeface="Calibri"/>
                  <a:cs typeface="Calibri"/>
                </a:rPr>
              </a:br>
              <a:r>
                <a:rPr lang="en-US" sz="1200" kern="1200">
                  <a:latin typeface="Calibri"/>
                  <a:cs typeface="Calibri"/>
                </a:rPr>
                <a:t>Data Meeting</a:t>
              </a:r>
              <a:endParaRPr lang="en-US" sz="1200" kern="1200"/>
            </a:p>
          </p:txBody>
        </p:sp>
      </p:grpSp>
      <p:grpSp>
        <p:nvGrpSpPr>
          <p:cNvPr id="24" name="Group 23">
            <a:extLst>
              <a:ext uri="{FF2B5EF4-FFF2-40B4-BE49-F238E27FC236}">
                <a16:creationId xmlns:a16="http://schemas.microsoft.com/office/drawing/2014/main" id="{D564C437-6206-4A14-8A51-C839946729EB}"/>
              </a:ext>
            </a:extLst>
          </p:cNvPr>
          <p:cNvGrpSpPr/>
          <p:nvPr/>
        </p:nvGrpSpPr>
        <p:grpSpPr>
          <a:xfrm>
            <a:off x="5808994" y="3424846"/>
            <a:ext cx="2103007" cy="841202"/>
            <a:chOff x="5048501" y="1834316"/>
            <a:chExt cx="2103007" cy="841202"/>
          </a:xfrm>
        </p:grpSpPr>
        <p:sp>
          <p:nvSpPr>
            <p:cNvPr id="25" name="Arrow: Chevron 24">
              <a:extLst>
                <a:ext uri="{FF2B5EF4-FFF2-40B4-BE49-F238E27FC236}">
                  <a16:creationId xmlns:a16="http://schemas.microsoft.com/office/drawing/2014/main" id="{C33E5696-DBFC-4193-922D-5A3962D3EC65}"/>
                </a:ext>
              </a:extLst>
            </p:cNvPr>
            <p:cNvSpPr/>
            <p:nvPr/>
          </p:nvSpPr>
          <p:spPr>
            <a:xfrm>
              <a:off x="5048501" y="1834316"/>
              <a:ext cx="2103007" cy="84120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Arrow: Chevron 4">
              <a:extLst>
                <a:ext uri="{FF2B5EF4-FFF2-40B4-BE49-F238E27FC236}">
                  <a16:creationId xmlns:a16="http://schemas.microsoft.com/office/drawing/2014/main" id="{04B72E3C-3AF5-4264-A7AD-DC192F39EE0A}"/>
                </a:ext>
              </a:extLst>
            </p:cNvPr>
            <p:cNvSpPr txBox="1"/>
            <p:nvPr/>
          </p:nvSpPr>
          <p:spPr>
            <a:xfrm>
              <a:off x="5469102" y="1834316"/>
              <a:ext cx="1261805" cy="841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marL="0" lvl="0" indent="0" algn="l" defTabSz="533400" rtl="0">
                <a:lnSpc>
                  <a:spcPct val="90000"/>
                </a:lnSpc>
                <a:spcBef>
                  <a:spcPct val="0"/>
                </a:spcBef>
                <a:spcAft>
                  <a:spcPct val="35000"/>
                </a:spcAft>
                <a:buNone/>
              </a:pPr>
              <a:r>
                <a:rPr lang="en-US" sz="1200" kern="1200">
                  <a:latin typeface="Calibri"/>
                  <a:cs typeface="Calibri"/>
                </a:rPr>
                <a:t>April 14</a:t>
              </a:r>
              <a:br>
                <a:rPr lang="en-US" sz="1200" kern="1200">
                  <a:latin typeface="Calibri"/>
                  <a:cs typeface="Calibri"/>
                </a:rPr>
              </a:br>
              <a:r>
                <a:rPr lang="en-US" sz="1200" kern="1200">
                  <a:latin typeface="Calibri"/>
                  <a:cs typeface="Calibri"/>
                </a:rPr>
                <a:t>Community Engagement Planning Meeting </a:t>
              </a:r>
              <a:endParaRPr lang="en-US" sz="1200" kern="1200"/>
            </a:p>
          </p:txBody>
        </p:sp>
      </p:grpSp>
      <p:grpSp>
        <p:nvGrpSpPr>
          <p:cNvPr id="27" name="Group 26">
            <a:extLst>
              <a:ext uri="{FF2B5EF4-FFF2-40B4-BE49-F238E27FC236}">
                <a16:creationId xmlns:a16="http://schemas.microsoft.com/office/drawing/2014/main" id="{5269417D-FC16-4763-9F14-A6F5E45EA23A}"/>
              </a:ext>
            </a:extLst>
          </p:cNvPr>
          <p:cNvGrpSpPr/>
          <p:nvPr/>
        </p:nvGrpSpPr>
        <p:grpSpPr>
          <a:xfrm>
            <a:off x="7562843" y="3430910"/>
            <a:ext cx="2103007" cy="841202"/>
            <a:chOff x="6730907" y="1834316"/>
            <a:chExt cx="2103007" cy="841202"/>
          </a:xfrm>
        </p:grpSpPr>
        <p:sp>
          <p:nvSpPr>
            <p:cNvPr id="28" name="Arrow: Chevron 27">
              <a:extLst>
                <a:ext uri="{FF2B5EF4-FFF2-40B4-BE49-F238E27FC236}">
                  <a16:creationId xmlns:a16="http://schemas.microsoft.com/office/drawing/2014/main" id="{B08CC7F8-801B-4C88-9667-91F4FE04FB4C}"/>
                </a:ext>
              </a:extLst>
            </p:cNvPr>
            <p:cNvSpPr/>
            <p:nvPr/>
          </p:nvSpPr>
          <p:spPr>
            <a:xfrm>
              <a:off x="6730907" y="1834316"/>
              <a:ext cx="2103007" cy="84120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Arrow: Chevron 4">
              <a:extLst>
                <a:ext uri="{FF2B5EF4-FFF2-40B4-BE49-F238E27FC236}">
                  <a16:creationId xmlns:a16="http://schemas.microsoft.com/office/drawing/2014/main" id="{2104900A-EAE7-4672-9F40-E5996387B204}"/>
                </a:ext>
              </a:extLst>
            </p:cNvPr>
            <p:cNvSpPr txBox="1"/>
            <p:nvPr/>
          </p:nvSpPr>
          <p:spPr>
            <a:xfrm>
              <a:off x="7151508" y="1834316"/>
              <a:ext cx="1261805" cy="841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marL="0" lvl="0" indent="0" algn="l" defTabSz="533400" rtl="0">
                <a:lnSpc>
                  <a:spcPct val="90000"/>
                </a:lnSpc>
                <a:spcBef>
                  <a:spcPct val="0"/>
                </a:spcBef>
                <a:spcAft>
                  <a:spcPct val="35000"/>
                </a:spcAft>
                <a:buNone/>
              </a:pPr>
              <a:r>
                <a:rPr lang="en-US" sz="1200" kern="1200">
                  <a:latin typeface="Calibri"/>
                  <a:cs typeface="Calibri"/>
                </a:rPr>
                <a:t>May 12</a:t>
              </a:r>
              <a:br>
                <a:rPr lang="en-US" sz="1200" kern="1200">
                  <a:latin typeface="Calibri"/>
                  <a:cs typeface="Calibri"/>
                </a:rPr>
              </a:br>
              <a:r>
                <a:rPr lang="en-US" sz="1200" kern="1200">
                  <a:latin typeface="Calibri"/>
                  <a:cs typeface="Calibri"/>
                </a:rPr>
                <a:t>Community Engagement Execution</a:t>
              </a:r>
              <a:endParaRPr lang="en-US" sz="1200" kern="1200"/>
            </a:p>
          </p:txBody>
        </p:sp>
      </p:grpSp>
      <p:grpSp>
        <p:nvGrpSpPr>
          <p:cNvPr id="30" name="Group 29">
            <a:extLst>
              <a:ext uri="{FF2B5EF4-FFF2-40B4-BE49-F238E27FC236}">
                <a16:creationId xmlns:a16="http://schemas.microsoft.com/office/drawing/2014/main" id="{565D2637-DE98-4F2E-B0EA-5A38FF8E5181}"/>
              </a:ext>
            </a:extLst>
          </p:cNvPr>
          <p:cNvGrpSpPr/>
          <p:nvPr/>
        </p:nvGrpSpPr>
        <p:grpSpPr>
          <a:xfrm>
            <a:off x="9337205" y="3432935"/>
            <a:ext cx="2103007" cy="841202"/>
            <a:chOff x="8413312" y="1834316"/>
            <a:chExt cx="2103007" cy="841202"/>
          </a:xfrm>
        </p:grpSpPr>
        <p:sp>
          <p:nvSpPr>
            <p:cNvPr id="31" name="Arrow: Chevron 30">
              <a:extLst>
                <a:ext uri="{FF2B5EF4-FFF2-40B4-BE49-F238E27FC236}">
                  <a16:creationId xmlns:a16="http://schemas.microsoft.com/office/drawing/2014/main" id="{2BF91BCC-8D68-4F35-9BEE-07019B32710C}"/>
                </a:ext>
              </a:extLst>
            </p:cNvPr>
            <p:cNvSpPr/>
            <p:nvPr/>
          </p:nvSpPr>
          <p:spPr>
            <a:xfrm>
              <a:off x="8413312" y="1834316"/>
              <a:ext cx="2103007" cy="841202"/>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Arrow: Chevron 4">
              <a:extLst>
                <a:ext uri="{FF2B5EF4-FFF2-40B4-BE49-F238E27FC236}">
                  <a16:creationId xmlns:a16="http://schemas.microsoft.com/office/drawing/2014/main" id="{3C6C6EE6-A28E-4294-A69B-F1891F127E44}"/>
                </a:ext>
              </a:extLst>
            </p:cNvPr>
            <p:cNvSpPr txBox="1"/>
            <p:nvPr/>
          </p:nvSpPr>
          <p:spPr>
            <a:xfrm>
              <a:off x="8833913" y="1834316"/>
              <a:ext cx="1261805" cy="841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marL="0" lvl="0" indent="0" algn="l" defTabSz="533400" rtl="0">
                <a:lnSpc>
                  <a:spcPct val="90000"/>
                </a:lnSpc>
                <a:spcBef>
                  <a:spcPct val="0"/>
                </a:spcBef>
                <a:spcAft>
                  <a:spcPct val="35000"/>
                </a:spcAft>
                <a:buNone/>
              </a:pPr>
              <a:r>
                <a:rPr lang="en-US" sz="1200" kern="1200">
                  <a:latin typeface="Calibri"/>
                  <a:cs typeface="Calibri"/>
                </a:rPr>
                <a:t>June</a:t>
              </a:r>
              <a:br>
                <a:rPr lang="en-US" sz="1200" kern="1200">
                  <a:latin typeface="Calibri"/>
                  <a:cs typeface="Calibri"/>
                </a:rPr>
              </a:br>
              <a:r>
                <a:rPr lang="en-US" sz="1200" kern="1200">
                  <a:latin typeface="Calibri"/>
                  <a:cs typeface="Calibri"/>
                </a:rPr>
                <a:t>Primary Election</a:t>
              </a:r>
              <a:endParaRPr lang="en-US" sz="1200" kern="1200"/>
            </a:p>
          </p:txBody>
        </p:sp>
      </p:grpSp>
      <p:sp>
        <p:nvSpPr>
          <p:cNvPr id="4" name="TextBox 3">
            <a:extLst>
              <a:ext uri="{FF2B5EF4-FFF2-40B4-BE49-F238E27FC236}">
                <a16:creationId xmlns:a16="http://schemas.microsoft.com/office/drawing/2014/main" id="{C306DF4A-1DFB-4FBA-BE0D-7432BC907850}"/>
              </a:ext>
            </a:extLst>
          </p:cNvPr>
          <p:cNvSpPr txBox="1"/>
          <p:nvPr/>
        </p:nvSpPr>
        <p:spPr>
          <a:xfrm>
            <a:off x="547447" y="2788170"/>
            <a:ext cx="4771616" cy="523220"/>
          </a:xfrm>
          <a:prstGeom prst="rect">
            <a:avLst/>
          </a:prstGeom>
          <a:noFill/>
        </p:spPr>
        <p:txBody>
          <a:bodyPr wrap="square" rtlCol="0">
            <a:spAutoFit/>
          </a:bodyPr>
          <a:lstStyle/>
          <a:p>
            <a:r>
              <a:rPr lang="en-US" sz="2800" b="1"/>
              <a:t>January- June 2022 Overview</a:t>
            </a:r>
          </a:p>
        </p:txBody>
      </p:sp>
    </p:spTree>
    <p:extLst>
      <p:ext uri="{BB962C8B-B14F-4D97-AF65-F5344CB8AC3E}">
        <p14:creationId xmlns:p14="http://schemas.microsoft.com/office/powerpoint/2010/main" val="3353002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77AEE-E974-443F-9331-4B7AE625A0FB}"/>
              </a:ext>
            </a:extLst>
          </p:cNvPr>
          <p:cNvSpPr>
            <a:spLocks noGrp="1"/>
          </p:cNvSpPr>
          <p:nvPr>
            <p:ph type="title"/>
          </p:nvPr>
        </p:nvSpPr>
        <p:spPr>
          <a:xfrm>
            <a:off x="1388209" y="5554639"/>
            <a:ext cx="9654076" cy="982473"/>
          </a:xfrm>
        </p:spPr>
        <p:txBody>
          <a:bodyPr>
            <a:normAutofit/>
          </a:bodyPr>
          <a:lstStyle/>
          <a:p>
            <a:r>
              <a:rPr lang="en-US" sz="4000">
                <a:solidFill>
                  <a:srgbClr val="FFFFFF"/>
                </a:solidFill>
              </a:rPr>
              <a:t>Voter Participation Deadlines</a:t>
            </a:r>
          </a:p>
        </p:txBody>
      </p:sp>
      <p:sp>
        <p:nvSpPr>
          <p:cNvPr id="6" name="TextBox 5">
            <a:extLst>
              <a:ext uri="{FF2B5EF4-FFF2-40B4-BE49-F238E27FC236}">
                <a16:creationId xmlns:a16="http://schemas.microsoft.com/office/drawing/2014/main" id="{9ACC1113-CB92-4218-9BFE-A00EBA046071}"/>
              </a:ext>
            </a:extLst>
          </p:cNvPr>
          <p:cNvSpPr txBox="1"/>
          <p:nvPr/>
        </p:nvSpPr>
        <p:spPr>
          <a:xfrm>
            <a:off x="1695117" y="1251701"/>
            <a:ext cx="4405746" cy="646331"/>
          </a:xfrm>
          <a:prstGeom prst="rect">
            <a:avLst/>
          </a:prstGeom>
          <a:noFill/>
        </p:spPr>
        <p:txBody>
          <a:bodyPr wrap="square" rtlCol="0">
            <a:spAutoFit/>
          </a:bodyPr>
          <a:lstStyle/>
          <a:p>
            <a:r>
              <a:rPr lang="en-US"/>
              <a:t>Monday, February 14, 2022</a:t>
            </a:r>
          </a:p>
          <a:p>
            <a:r>
              <a:rPr lang="en-US" b="1"/>
              <a:t>Deadline to Change Party Affiliation</a:t>
            </a:r>
          </a:p>
        </p:txBody>
      </p:sp>
      <p:pic>
        <p:nvPicPr>
          <p:cNvPr id="9" name="Graphic 8" descr="Scribble outline">
            <a:extLst>
              <a:ext uri="{FF2B5EF4-FFF2-40B4-BE49-F238E27FC236}">
                <a16:creationId xmlns:a16="http://schemas.microsoft.com/office/drawing/2014/main" id="{EA344DC3-ADB6-4BE5-A2C1-280716934F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13468" y="286568"/>
            <a:ext cx="1159796" cy="1159796"/>
          </a:xfrm>
          <a:prstGeom prst="rect">
            <a:avLst/>
          </a:prstGeom>
        </p:spPr>
      </p:pic>
      <p:sp>
        <p:nvSpPr>
          <p:cNvPr id="11" name="TextBox 10">
            <a:extLst>
              <a:ext uri="{FF2B5EF4-FFF2-40B4-BE49-F238E27FC236}">
                <a16:creationId xmlns:a16="http://schemas.microsoft.com/office/drawing/2014/main" id="{043FE740-84E1-4A36-A529-8CA736028549}"/>
              </a:ext>
            </a:extLst>
          </p:cNvPr>
          <p:cNvSpPr txBox="1"/>
          <p:nvPr/>
        </p:nvSpPr>
        <p:spPr>
          <a:xfrm>
            <a:off x="8651767" y="536230"/>
            <a:ext cx="3334327" cy="646331"/>
          </a:xfrm>
          <a:prstGeom prst="rect">
            <a:avLst/>
          </a:prstGeom>
          <a:noFill/>
        </p:spPr>
        <p:txBody>
          <a:bodyPr wrap="square" rtlCol="0">
            <a:spAutoFit/>
          </a:bodyPr>
          <a:lstStyle/>
          <a:p>
            <a:r>
              <a:rPr lang="en-US"/>
              <a:t>Friday, June 3, 2022</a:t>
            </a:r>
          </a:p>
          <a:p>
            <a:r>
              <a:rPr lang="en-US" b="1"/>
              <a:t>Voter Registration Deadline</a:t>
            </a:r>
          </a:p>
        </p:txBody>
      </p:sp>
      <p:pic>
        <p:nvPicPr>
          <p:cNvPr id="19" name="Graphic 18" descr="Document outline">
            <a:extLst>
              <a:ext uri="{FF2B5EF4-FFF2-40B4-BE49-F238E27FC236}">
                <a16:creationId xmlns:a16="http://schemas.microsoft.com/office/drawing/2014/main" id="{CBE31806-A9F6-448B-A08D-0A31BAB0D6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612" y="893937"/>
            <a:ext cx="1159795" cy="1159795"/>
          </a:xfrm>
          <a:prstGeom prst="rect">
            <a:avLst/>
          </a:prstGeom>
        </p:spPr>
      </p:pic>
      <p:pic>
        <p:nvPicPr>
          <p:cNvPr id="21" name="Graphic 20" descr="Alarm clock outline">
            <a:extLst>
              <a:ext uri="{FF2B5EF4-FFF2-40B4-BE49-F238E27FC236}">
                <a16:creationId xmlns:a16="http://schemas.microsoft.com/office/drawing/2014/main" id="{49A9CE61-9A7E-4945-929F-796D3EA8D7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3302" y="1787282"/>
            <a:ext cx="1280127" cy="1280127"/>
          </a:xfrm>
          <a:prstGeom prst="rect">
            <a:avLst/>
          </a:prstGeom>
        </p:spPr>
      </p:pic>
      <p:sp>
        <p:nvSpPr>
          <p:cNvPr id="22" name="TextBox 21">
            <a:extLst>
              <a:ext uri="{FF2B5EF4-FFF2-40B4-BE49-F238E27FC236}">
                <a16:creationId xmlns:a16="http://schemas.microsoft.com/office/drawing/2014/main" id="{47BF54AD-A513-452F-898B-5061AFD6DB95}"/>
              </a:ext>
            </a:extLst>
          </p:cNvPr>
          <p:cNvSpPr txBox="1"/>
          <p:nvPr/>
        </p:nvSpPr>
        <p:spPr>
          <a:xfrm>
            <a:off x="8651767" y="1989230"/>
            <a:ext cx="2722534" cy="923330"/>
          </a:xfrm>
          <a:prstGeom prst="rect">
            <a:avLst/>
          </a:prstGeom>
          <a:noFill/>
        </p:spPr>
        <p:txBody>
          <a:bodyPr wrap="square" rtlCol="0">
            <a:spAutoFit/>
          </a:bodyPr>
          <a:lstStyle/>
          <a:p>
            <a:r>
              <a:rPr lang="en-US"/>
              <a:t>Saturday, June 18, 2022- Sun, June 26, 2022</a:t>
            </a:r>
          </a:p>
          <a:p>
            <a:r>
              <a:rPr lang="en-US" b="1"/>
              <a:t>Early Voting</a:t>
            </a:r>
          </a:p>
        </p:txBody>
      </p:sp>
      <p:pic>
        <p:nvPicPr>
          <p:cNvPr id="24" name="Graphic 23" descr="Daily calendar outline">
            <a:extLst>
              <a:ext uri="{FF2B5EF4-FFF2-40B4-BE49-F238E27FC236}">
                <a16:creationId xmlns:a16="http://schemas.microsoft.com/office/drawing/2014/main" id="{28524460-0019-414F-A8CA-34C9461297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55296" y="3191116"/>
            <a:ext cx="1796473" cy="1796473"/>
          </a:xfrm>
          <a:prstGeom prst="rect">
            <a:avLst/>
          </a:prstGeom>
        </p:spPr>
      </p:pic>
      <p:sp>
        <p:nvSpPr>
          <p:cNvPr id="25" name="TextBox 24">
            <a:extLst>
              <a:ext uri="{FF2B5EF4-FFF2-40B4-BE49-F238E27FC236}">
                <a16:creationId xmlns:a16="http://schemas.microsoft.com/office/drawing/2014/main" id="{AA5801E9-E9DE-4CAA-9657-B37809D769AF}"/>
              </a:ext>
            </a:extLst>
          </p:cNvPr>
          <p:cNvSpPr txBox="1"/>
          <p:nvPr/>
        </p:nvSpPr>
        <p:spPr>
          <a:xfrm>
            <a:off x="8651769" y="3853020"/>
            <a:ext cx="2567709" cy="677108"/>
          </a:xfrm>
          <a:prstGeom prst="rect">
            <a:avLst/>
          </a:prstGeom>
          <a:noFill/>
        </p:spPr>
        <p:txBody>
          <a:bodyPr wrap="square" rtlCol="0">
            <a:spAutoFit/>
          </a:bodyPr>
          <a:lstStyle/>
          <a:p>
            <a:r>
              <a:rPr lang="en-US"/>
              <a:t>Tuesday, June 28, 2022</a:t>
            </a:r>
          </a:p>
          <a:p>
            <a:r>
              <a:rPr lang="en-US" sz="2000" b="1"/>
              <a:t>Primary Election Day</a:t>
            </a:r>
          </a:p>
        </p:txBody>
      </p:sp>
      <p:pic>
        <p:nvPicPr>
          <p:cNvPr id="27" name="Graphic 26" descr="Checkmark outline">
            <a:extLst>
              <a:ext uri="{FF2B5EF4-FFF2-40B4-BE49-F238E27FC236}">
                <a16:creationId xmlns:a16="http://schemas.microsoft.com/office/drawing/2014/main" id="{6F9A0B6D-F6F3-45AD-A761-A7B0FE2F18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85988" y="3807322"/>
            <a:ext cx="457128" cy="457128"/>
          </a:xfrm>
          <a:prstGeom prst="rect">
            <a:avLst/>
          </a:prstGeom>
        </p:spPr>
      </p:pic>
      <p:pic>
        <p:nvPicPr>
          <p:cNvPr id="4" name="Graphic 3" descr="Filing Box Archive outline">
            <a:extLst>
              <a:ext uri="{FF2B5EF4-FFF2-40B4-BE49-F238E27FC236}">
                <a16:creationId xmlns:a16="http://schemas.microsoft.com/office/drawing/2014/main" id="{A16EAFAF-FC04-494A-A824-3CE1031379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0612" y="2724409"/>
            <a:ext cx="1223820" cy="1223820"/>
          </a:xfrm>
          <a:prstGeom prst="rect">
            <a:avLst/>
          </a:prstGeom>
        </p:spPr>
      </p:pic>
      <p:sp>
        <p:nvSpPr>
          <p:cNvPr id="5" name="TextBox 4">
            <a:extLst>
              <a:ext uri="{FF2B5EF4-FFF2-40B4-BE49-F238E27FC236}">
                <a16:creationId xmlns:a16="http://schemas.microsoft.com/office/drawing/2014/main" id="{8F2CC1AC-CEDB-440D-BD3F-AE4BE6552017}"/>
              </a:ext>
            </a:extLst>
          </p:cNvPr>
          <p:cNvSpPr txBox="1"/>
          <p:nvPr/>
        </p:nvSpPr>
        <p:spPr>
          <a:xfrm>
            <a:off x="1693263" y="2967335"/>
            <a:ext cx="4953380" cy="923330"/>
          </a:xfrm>
          <a:prstGeom prst="rect">
            <a:avLst/>
          </a:prstGeom>
          <a:noFill/>
        </p:spPr>
        <p:txBody>
          <a:bodyPr wrap="square" rtlCol="0">
            <a:spAutoFit/>
          </a:bodyPr>
          <a:lstStyle/>
          <a:p>
            <a:r>
              <a:rPr lang="en-US"/>
              <a:t>Tuesday, February 15, 2022</a:t>
            </a:r>
          </a:p>
          <a:p>
            <a:r>
              <a:rPr lang="en-US" b="1"/>
              <a:t>Special Election Assembly District 60 in Brooklyn &amp; Assembly District 72 in Manhattan</a:t>
            </a:r>
          </a:p>
        </p:txBody>
      </p:sp>
    </p:spTree>
    <p:extLst>
      <p:ext uri="{BB962C8B-B14F-4D97-AF65-F5344CB8AC3E}">
        <p14:creationId xmlns:p14="http://schemas.microsoft.com/office/powerpoint/2010/main" val="2912688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C219A4-8E65-46AF-98DD-C609A69A87F4}"/>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Public Comment Period </a:t>
            </a:r>
          </a:p>
        </p:txBody>
      </p:sp>
    </p:spTree>
    <p:extLst>
      <p:ext uri="{BB962C8B-B14F-4D97-AF65-F5344CB8AC3E}">
        <p14:creationId xmlns:p14="http://schemas.microsoft.com/office/powerpoint/2010/main" val="416021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B28D-4394-429F-864C-107BA5F11486}"/>
              </a:ext>
            </a:extLst>
          </p:cNvPr>
          <p:cNvSpPr>
            <a:spLocks noGrp="1"/>
          </p:cNvSpPr>
          <p:nvPr>
            <p:ph type="title"/>
          </p:nvPr>
        </p:nvSpPr>
        <p:spPr>
          <a:xfrm>
            <a:off x="251709" y="3189033"/>
            <a:ext cx="4165058" cy="1915056"/>
          </a:xfrm>
        </p:spPr>
        <p:txBody>
          <a:bodyPr vert="horz" lIns="91440" tIns="45720" rIns="91440" bIns="45720" rtlCol="0" anchor="b">
            <a:normAutofit fontScale="90000"/>
          </a:bodyPr>
          <a:lstStyle/>
          <a:p>
            <a:br>
              <a:rPr lang="en-US" sz="6600"/>
            </a:br>
            <a:br>
              <a:rPr lang="en-US" sz="6600"/>
            </a:br>
            <a:r>
              <a:rPr lang="en-US" sz="6600" kern="1200">
                <a:latin typeface="+mj-lt"/>
                <a:ea typeface="+mj-ea"/>
                <a:cs typeface="+mj-cs"/>
              </a:rPr>
              <a:t>Technical Assistance</a:t>
            </a:r>
          </a:p>
        </p:txBody>
      </p:sp>
      <p:sp>
        <p:nvSpPr>
          <p:cNvPr id="85" name="Rectangle 84">
            <a:extLst>
              <a:ext uri="{FF2B5EF4-FFF2-40B4-BE49-F238E27FC236}">
                <a16:creationId xmlns:a16="http://schemas.microsoft.com/office/drawing/2014/main" id="{35FED45D-D144-4B05-BBCF-B68683958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7" name="Graphic 76" descr="Call center">
            <a:extLst>
              <a:ext uri="{FF2B5EF4-FFF2-40B4-BE49-F238E27FC236}">
                <a16:creationId xmlns:a16="http://schemas.microsoft.com/office/drawing/2014/main" id="{C7207E7E-0449-4212-9A44-1D05835840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6893" y="1975815"/>
            <a:ext cx="1097280" cy="1097280"/>
          </a:xfrm>
          <a:prstGeom prst="rect">
            <a:avLst/>
          </a:prstGeom>
        </p:spPr>
      </p:pic>
      <p:sp>
        <p:nvSpPr>
          <p:cNvPr id="4" name="TextBox 3">
            <a:extLst>
              <a:ext uri="{FF2B5EF4-FFF2-40B4-BE49-F238E27FC236}">
                <a16:creationId xmlns:a16="http://schemas.microsoft.com/office/drawing/2014/main" id="{E6B12A32-9B37-49B0-A019-D1EEC2470E92}"/>
              </a:ext>
            </a:extLst>
          </p:cNvPr>
          <p:cNvSpPr txBox="1"/>
          <p:nvPr/>
        </p:nvSpPr>
        <p:spPr>
          <a:xfrm>
            <a:off x="4465983" y="1683080"/>
            <a:ext cx="7506058" cy="451636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endParaRPr lang="en-US" sz="2800"/>
          </a:p>
        </p:txBody>
      </p:sp>
      <p:sp>
        <p:nvSpPr>
          <p:cNvPr id="19" name="Content Placeholder 2">
            <a:extLst>
              <a:ext uri="{FF2B5EF4-FFF2-40B4-BE49-F238E27FC236}">
                <a16:creationId xmlns:a16="http://schemas.microsoft.com/office/drawing/2014/main" id="{0CC11E5A-91E7-A242-8C98-A825A2796681}"/>
              </a:ext>
            </a:extLst>
          </p:cNvPr>
          <p:cNvSpPr>
            <a:spLocks noGrp="1"/>
          </p:cNvSpPr>
          <p:nvPr/>
        </p:nvSpPr>
        <p:spPr>
          <a:xfrm>
            <a:off x="4407074" y="1010133"/>
            <a:ext cx="6874741" cy="4839750"/>
          </a:xfrm>
          <a:prstGeom prst="rect">
            <a:avLst/>
          </a:prstGeom>
        </p:spPr>
        <p:txBody>
          <a:bodyPr vert="horz" lIns="91440" tIns="45720" rIns="91440" bIns="45720" rtlCol="0" anchor="ctr">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fontAlgn="base">
              <a:buNone/>
            </a:pPr>
            <a:r>
              <a:rPr lang="en-US" sz="2600" b="1"/>
              <a:t>Commissioners:</a:t>
            </a:r>
            <a:r>
              <a:rPr lang="en-US" sz="3600" b="1"/>
              <a:t> </a:t>
            </a:r>
            <a:endParaRPr lang="en-US" sz="3600"/>
          </a:p>
          <a:p>
            <a:endParaRPr lang="en-US" sz="2600" b="1"/>
          </a:p>
          <a:p>
            <a:pPr fontAlgn="base"/>
            <a:r>
              <a:rPr lang="en-US" sz="2200"/>
              <a:t>Audio enabled,  mute yourself if you are not speaking </a:t>
            </a:r>
            <a:r>
              <a:rPr lang="en-US" sz="1900"/>
              <a:t>  </a:t>
            </a:r>
            <a:endParaRPr lang="en-US" sz="1900">
              <a:cs typeface="Calibri"/>
            </a:endParaRPr>
          </a:p>
          <a:p>
            <a:r>
              <a:rPr lang="en-US" sz="1900">
                <a:cs typeface="Calibri"/>
              </a:rPr>
              <a:t>Video Cameras on </a:t>
            </a:r>
            <a:r>
              <a:rPr lang="en-US" sz="1900" i="1">
                <a:cs typeface="Calibri"/>
              </a:rPr>
              <a:t>if possible</a:t>
            </a:r>
            <a:r>
              <a:rPr lang="en-US" sz="1900">
                <a:cs typeface="Calibri"/>
              </a:rPr>
              <a:t>.</a:t>
            </a:r>
          </a:p>
          <a:p>
            <a:pPr marL="0" indent="0">
              <a:buNone/>
            </a:pPr>
            <a:endParaRPr lang="en-US" sz="2000">
              <a:cs typeface="Calibri"/>
            </a:endParaRPr>
          </a:p>
          <a:p>
            <a:pPr marL="0" indent="0" fontAlgn="base">
              <a:buNone/>
            </a:pPr>
            <a:endParaRPr lang="en-US" sz="2300" b="1">
              <a:cs typeface="Calibri"/>
            </a:endParaRPr>
          </a:p>
          <a:p>
            <a:pPr marL="0" indent="0" fontAlgn="base">
              <a:buNone/>
            </a:pPr>
            <a:r>
              <a:rPr lang="en-US" sz="2600" b="1"/>
              <a:t>To All Participants:</a:t>
            </a:r>
            <a:r>
              <a:rPr lang="en-US" sz="2400" b="1"/>
              <a:t> </a:t>
            </a:r>
            <a:endParaRPr lang="en-US" sz="2400"/>
          </a:p>
          <a:p>
            <a:endParaRPr lang="en-US" sz="2400" b="1"/>
          </a:p>
          <a:p>
            <a:pPr marL="342900" indent="-342900" fontAlgn="base">
              <a:buFont typeface="Arial"/>
              <a:buChar char="•"/>
            </a:pPr>
            <a:r>
              <a:rPr lang="en-US" sz="2000"/>
              <a:t>All participants muted on entry. Moderator will enable audio for participants during public comment period. </a:t>
            </a:r>
            <a:endParaRPr lang="en-US" sz="2000">
              <a:cs typeface="Calibri"/>
            </a:endParaRPr>
          </a:p>
          <a:p>
            <a:endParaRPr lang="en-US" sz="2000">
              <a:cs typeface="Calibri"/>
            </a:endParaRPr>
          </a:p>
          <a:p>
            <a:pPr marL="342900" indent="-342900" fontAlgn="base">
              <a:buFont typeface="Arial"/>
              <a:buChar char="•"/>
            </a:pPr>
            <a:r>
              <a:rPr lang="en-US" sz="2000"/>
              <a:t>Call participants in the order they have registered for public comment prior to meeting, then during today’s meeting  </a:t>
            </a:r>
            <a:endParaRPr lang="en-US" sz="2000">
              <a:cs typeface="Calibri"/>
            </a:endParaRPr>
          </a:p>
          <a:p>
            <a:endParaRPr lang="en-US" sz="2000">
              <a:cs typeface="Calibri"/>
            </a:endParaRPr>
          </a:p>
          <a:p>
            <a:pPr marL="342900" indent="-342900" fontAlgn="base">
              <a:buFont typeface="Arial"/>
              <a:buChar char="•"/>
            </a:pPr>
            <a:r>
              <a:rPr lang="en-US" sz="2000"/>
              <a:t>If you are dialing-in via phone </a:t>
            </a:r>
            <a:r>
              <a:rPr lang="en-US" sz="2000" i="1"/>
              <a:t>during the meeting</a:t>
            </a:r>
            <a:r>
              <a:rPr lang="en-US" sz="2000"/>
              <a:t> and do not have access to a computer monitor, please text your name and affiliation to </a:t>
            </a:r>
            <a:r>
              <a:rPr lang="en-US" sz="2000" b="1"/>
              <a:t>646-763-2189</a:t>
            </a:r>
            <a:r>
              <a:rPr lang="en-US" sz="2000"/>
              <a:t> to offer public comment. Will call on dial-in participant by name in order the text was received </a:t>
            </a:r>
            <a:endParaRPr lang="en-US" sz="2000">
              <a:cs typeface="Calibri"/>
            </a:endParaRPr>
          </a:p>
          <a:p>
            <a:endParaRPr lang="en-US" sz="2000"/>
          </a:p>
          <a:p>
            <a:pPr marL="342900" indent="-342900" fontAlgn="base">
              <a:buFont typeface="Arial"/>
              <a:buChar char="•"/>
            </a:pPr>
            <a:r>
              <a:rPr lang="en-US" sz="2000" u="sng"/>
              <a:t>Enable Closed Captioning</a:t>
            </a:r>
            <a:r>
              <a:rPr lang="en-US" sz="2000"/>
              <a:t> under “More Options” icon with the ellipsis/dot-dot-dot, on your screen’s menu control bar. Click on option for “CC Closed Captioning”</a:t>
            </a:r>
            <a:endParaRPr lang="en-US" sz="2000">
              <a:cs typeface="Calibri"/>
            </a:endParaRPr>
          </a:p>
        </p:txBody>
      </p:sp>
      <p:sp>
        <p:nvSpPr>
          <p:cNvPr id="8" name="TextBox 7">
            <a:extLst>
              <a:ext uri="{FF2B5EF4-FFF2-40B4-BE49-F238E27FC236}">
                <a16:creationId xmlns:a16="http://schemas.microsoft.com/office/drawing/2014/main" id="{6CB12A07-9D9D-4C62-9CCC-A0F3C20EF48A}"/>
              </a:ext>
            </a:extLst>
          </p:cNvPr>
          <p:cNvSpPr txBox="1"/>
          <p:nvPr/>
        </p:nvSpPr>
        <p:spPr>
          <a:xfrm>
            <a:off x="2964802" y="3244334"/>
            <a:ext cx="6153538" cy="369332"/>
          </a:xfrm>
          <a:prstGeom prst="rect">
            <a:avLst/>
          </a:prstGeom>
          <a:noFill/>
        </p:spPr>
        <p:txBody>
          <a:bodyPr wrap="square">
            <a:spAutoFit/>
          </a:bodyPr>
          <a:lstStyle/>
          <a:p>
            <a:endParaRPr lang="en-US"/>
          </a:p>
        </p:txBody>
      </p:sp>
      <p:sp>
        <p:nvSpPr>
          <p:cNvPr id="10" name="TextBox 9">
            <a:extLst>
              <a:ext uri="{FF2B5EF4-FFF2-40B4-BE49-F238E27FC236}">
                <a16:creationId xmlns:a16="http://schemas.microsoft.com/office/drawing/2014/main" id="{E3662183-894D-4843-A24D-502363BBBF5F}"/>
              </a:ext>
            </a:extLst>
          </p:cNvPr>
          <p:cNvSpPr txBox="1"/>
          <p:nvPr/>
        </p:nvSpPr>
        <p:spPr>
          <a:xfrm>
            <a:off x="2967361" y="3246553"/>
            <a:ext cx="6147786" cy="369332"/>
          </a:xfrm>
          <a:prstGeom prst="rect">
            <a:avLst/>
          </a:prstGeom>
          <a:noFill/>
        </p:spPr>
        <p:txBody>
          <a:bodyPr wrap="square">
            <a:spAutoFit/>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15E02717-1954-45C5-AAB0-2ED9D7E91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524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5B28D-4394-429F-864C-107BA5F11486}"/>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5200" kern="1200">
                <a:latin typeface="+mj-lt"/>
                <a:ea typeface="+mj-ea"/>
                <a:cs typeface="+mj-cs"/>
              </a:rPr>
              <a:t>Agenda</a:t>
            </a:r>
          </a:p>
        </p:txBody>
      </p:sp>
      <p:sp>
        <p:nvSpPr>
          <p:cNvPr id="3" name="TextBox 2">
            <a:extLst>
              <a:ext uri="{FF2B5EF4-FFF2-40B4-BE49-F238E27FC236}">
                <a16:creationId xmlns:a16="http://schemas.microsoft.com/office/drawing/2014/main" id="{2C1CDDCC-0DD2-4C15-8FB0-EBBD1B5C200B}"/>
              </a:ext>
            </a:extLst>
          </p:cNvPr>
          <p:cNvSpPr txBox="1"/>
          <p:nvPr/>
        </p:nvSpPr>
        <p:spPr>
          <a:xfrm>
            <a:off x="4893733" y="895585"/>
            <a:ext cx="7078308"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sz="2400">
              <a:cs typeface="Calibri"/>
            </a:endParaRPr>
          </a:p>
          <a:p>
            <a:pPr>
              <a:spcAft>
                <a:spcPts val="600"/>
              </a:spcAft>
            </a:pPr>
            <a:endParaRPr lang="en-US" sz="1200"/>
          </a:p>
        </p:txBody>
      </p:sp>
      <p:graphicFrame>
        <p:nvGraphicFramePr>
          <p:cNvPr id="70" name="TextBox 3">
            <a:extLst>
              <a:ext uri="{FF2B5EF4-FFF2-40B4-BE49-F238E27FC236}">
                <a16:creationId xmlns:a16="http://schemas.microsoft.com/office/drawing/2014/main" id="{43CA75F7-4D02-41B2-943E-53552DE9A592}"/>
              </a:ext>
            </a:extLst>
          </p:cNvPr>
          <p:cNvGraphicFramePr/>
          <p:nvPr>
            <p:extLst>
              <p:ext uri="{D42A27DB-BD31-4B8C-83A1-F6EECF244321}">
                <p14:modId xmlns:p14="http://schemas.microsoft.com/office/powerpoint/2010/main" val="15534401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19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0CE588-AB39-45E6-ADE7-7393041054CB}"/>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Civic Engagement Commission </a:t>
            </a:r>
            <a:br>
              <a:rPr lang="en-US" sz="4800">
                <a:solidFill>
                  <a:srgbClr val="FFFFFF"/>
                </a:solidFill>
              </a:rPr>
            </a:br>
            <a:r>
              <a:rPr lang="en-US" sz="4800" i="1">
                <a:solidFill>
                  <a:srgbClr val="FFFFFF"/>
                </a:solidFill>
              </a:rPr>
              <a:t>Program Updates</a:t>
            </a:r>
          </a:p>
        </p:txBody>
      </p:sp>
      <p:sp>
        <p:nvSpPr>
          <p:cNvPr id="3" name="Subtitle 2">
            <a:extLst>
              <a:ext uri="{FF2B5EF4-FFF2-40B4-BE49-F238E27FC236}">
                <a16:creationId xmlns:a16="http://schemas.microsoft.com/office/drawing/2014/main" id="{33F1872D-7E3E-4CB2-932C-4567EF04F2E5}"/>
              </a:ext>
            </a:extLst>
          </p:cNvPr>
          <p:cNvSpPr>
            <a:spLocks noGrp="1"/>
          </p:cNvSpPr>
          <p:nvPr>
            <p:ph type="subTitle" idx="1"/>
          </p:nvPr>
        </p:nvSpPr>
        <p:spPr>
          <a:xfrm>
            <a:off x="185957" y="4398682"/>
            <a:ext cx="10005951" cy="1458258"/>
          </a:xfrm>
        </p:spPr>
        <p:txBody>
          <a:bodyPr anchor="ctr">
            <a:normAutofit/>
          </a:bodyPr>
          <a:lstStyle/>
          <a:p>
            <a:pPr algn="l"/>
            <a:r>
              <a:rPr lang="en-US"/>
              <a:t>January 25, 2022</a:t>
            </a:r>
          </a:p>
        </p:txBody>
      </p:sp>
    </p:spTree>
    <p:extLst>
      <p:ext uri="{BB962C8B-B14F-4D97-AF65-F5344CB8AC3E}">
        <p14:creationId xmlns:p14="http://schemas.microsoft.com/office/powerpoint/2010/main" val="2886038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0C312-6014-754C-A5D8-C7F2B85E9CDE}"/>
              </a:ext>
            </a:extLst>
          </p:cNvPr>
          <p:cNvSpPr>
            <a:spLocks noGrp="1"/>
          </p:cNvSpPr>
          <p:nvPr>
            <p:ph type="title"/>
          </p:nvPr>
        </p:nvSpPr>
        <p:spPr>
          <a:xfrm>
            <a:off x="1708305" y="3429000"/>
            <a:ext cx="9014348" cy="2402006"/>
          </a:xfrm>
        </p:spPr>
        <p:txBody>
          <a:bodyPr vert="horz" lIns="91440" tIns="45720" rIns="91440" bIns="45720" rtlCol="0" anchor="b">
            <a:normAutofit/>
          </a:bodyPr>
          <a:lstStyle/>
          <a:p>
            <a:r>
              <a:rPr lang="en-US" sz="4800" kern="1200">
                <a:solidFill>
                  <a:srgbClr val="FF0000"/>
                </a:solidFill>
                <a:latin typeface="+mj-lt"/>
                <a:ea typeface="+mj-ea"/>
                <a:cs typeface="+mj-cs"/>
              </a:rPr>
              <a:t>Community </a:t>
            </a:r>
            <a:r>
              <a:rPr lang="en-US" sz="4800" kern="1200" err="1">
                <a:solidFill>
                  <a:srgbClr val="FF0000"/>
                </a:solidFill>
                <a:latin typeface="+mj-lt"/>
                <a:ea typeface="+mj-ea"/>
                <a:cs typeface="+mj-cs"/>
              </a:rPr>
              <a:t>Boardrainings</a:t>
            </a:r>
            <a:r>
              <a:rPr lang="en-US" sz="4800" kern="1200">
                <a:solidFill>
                  <a:srgbClr val="FF0000"/>
                </a:solidFill>
                <a:latin typeface="+mj-lt"/>
                <a:ea typeface="+mj-ea"/>
                <a:cs typeface="+mj-cs"/>
              </a:rPr>
              <a:t> 2022</a:t>
            </a:r>
          </a:p>
        </p:txBody>
      </p:sp>
      <p:sp>
        <p:nvSpPr>
          <p:cNvPr id="16" name="Rectangle 1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 red and white logo&#10;&#10;Description automatically generated with low confidence">
            <a:extLst>
              <a:ext uri="{FF2B5EF4-FFF2-40B4-BE49-F238E27FC236}">
                <a16:creationId xmlns:a16="http://schemas.microsoft.com/office/drawing/2014/main" id="{5E810695-1AF4-4A5E-8485-931856E6DF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0944" y="4465168"/>
            <a:ext cx="3790765" cy="2302215"/>
          </a:xfrm>
        </p:spPr>
      </p:pic>
      <p:sp>
        <p:nvSpPr>
          <p:cNvPr id="3" name="TextBox 2">
            <a:extLst>
              <a:ext uri="{FF2B5EF4-FFF2-40B4-BE49-F238E27FC236}">
                <a16:creationId xmlns:a16="http://schemas.microsoft.com/office/drawing/2014/main" id="{86AA628E-A3AF-4E36-8119-E331A576AFD1}"/>
              </a:ext>
            </a:extLst>
          </p:cNvPr>
          <p:cNvSpPr txBox="1"/>
          <p:nvPr/>
        </p:nvSpPr>
        <p:spPr>
          <a:xfrm>
            <a:off x="525695" y="5067482"/>
            <a:ext cx="5319989" cy="646331"/>
          </a:xfrm>
          <a:prstGeom prst="rect">
            <a:avLst/>
          </a:prstGeom>
          <a:noFill/>
        </p:spPr>
        <p:txBody>
          <a:bodyPr wrap="square" rtlCol="0">
            <a:spAutoFit/>
          </a:bodyPr>
          <a:lstStyle/>
          <a:p>
            <a:r>
              <a:rPr lang="en-US" sz="3600">
                <a:solidFill>
                  <a:schemeClr val="bg1"/>
                </a:solidFill>
              </a:rPr>
              <a:t>Democracy NYC Merger</a:t>
            </a:r>
          </a:p>
        </p:txBody>
      </p:sp>
      <p:sp>
        <p:nvSpPr>
          <p:cNvPr id="11" name="TextBox 10">
            <a:extLst>
              <a:ext uri="{FF2B5EF4-FFF2-40B4-BE49-F238E27FC236}">
                <a16:creationId xmlns:a16="http://schemas.microsoft.com/office/drawing/2014/main" id="{C82CA904-9C7E-427C-921B-D996F11B3E6C}"/>
              </a:ext>
            </a:extLst>
          </p:cNvPr>
          <p:cNvSpPr txBox="1"/>
          <p:nvPr/>
        </p:nvSpPr>
        <p:spPr>
          <a:xfrm>
            <a:off x="282290" y="756116"/>
            <a:ext cx="10205582" cy="2862322"/>
          </a:xfrm>
          <a:prstGeom prst="rect">
            <a:avLst/>
          </a:prstGeom>
          <a:noFill/>
        </p:spPr>
        <p:txBody>
          <a:bodyPr wrap="square" lIns="91440" tIns="45720" rIns="91440" bIns="45720" anchor="t">
            <a:spAutoFit/>
          </a:bodyPr>
          <a:lstStyle/>
          <a:p>
            <a:r>
              <a:rPr lang="en-US" b="0" i="0" u="none" strike="noStrike" err="1">
                <a:solidFill>
                  <a:srgbClr val="000000"/>
                </a:solidFill>
                <a:effectLst/>
                <a:latin typeface="Calibri "/>
              </a:rPr>
              <a:t>DemocracyNYC</a:t>
            </a:r>
            <a:r>
              <a:rPr lang="en-US" b="0" i="0" u="none" strike="noStrike">
                <a:solidFill>
                  <a:srgbClr val="000000"/>
                </a:solidFill>
                <a:effectLst/>
                <a:latin typeface="Calibri "/>
              </a:rPr>
              <a:t> is a nonpartisan initiative of the City of New York focused on increasing voter participation and civic engagement in NYC. Part of that mission is to encourage every eligible New Yorker to make their voice heard at the ballot box. </a:t>
            </a:r>
            <a:r>
              <a:rPr lang="en-US" b="0" i="0" u="none" strike="noStrike" err="1">
                <a:solidFill>
                  <a:srgbClr val="000000"/>
                </a:solidFill>
                <a:effectLst/>
                <a:latin typeface="Calibri "/>
              </a:rPr>
              <a:t>DemocracyNYC</a:t>
            </a:r>
            <a:r>
              <a:rPr lang="en-US" b="0" i="0" u="none" strike="noStrike">
                <a:solidFill>
                  <a:srgbClr val="000000"/>
                </a:solidFill>
                <a:effectLst/>
                <a:latin typeface="Calibri "/>
              </a:rPr>
              <a:t> also works to address and eliminate historic barriers to voting through public education, outreach, and policy reform efforts. </a:t>
            </a:r>
            <a:r>
              <a:rPr lang="en-US" b="0" i="0">
                <a:solidFill>
                  <a:srgbClr val="000000"/>
                </a:solidFill>
                <a:effectLst/>
                <a:latin typeface="Calibri "/>
              </a:rPr>
              <a:t>​</a:t>
            </a:r>
            <a:br>
              <a:rPr lang="en-US" b="0" i="0">
                <a:effectLst/>
                <a:latin typeface="Calibri "/>
              </a:rPr>
            </a:br>
            <a:r>
              <a:rPr lang="en-US" b="0" i="0">
                <a:solidFill>
                  <a:srgbClr val="000000"/>
                </a:solidFill>
                <a:effectLst/>
                <a:latin typeface="Calibri "/>
              </a:rPr>
              <a:t>​</a:t>
            </a:r>
            <a:br>
              <a:rPr lang="en-US" b="0" i="0">
                <a:effectLst/>
                <a:latin typeface="Calibri "/>
              </a:rPr>
            </a:br>
            <a:r>
              <a:rPr lang="en-US" b="0" i="0" u="none" strike="noStrike">
                <a:solidFill>
                  <a:srgbClr val="000000"/>
                </a:solidFill>
                <a:effectLst/>
                <a:latin typeface="Calibri "/>
              </a:rPr>
              <a:t>Pursuant to an Executive Order signed last December, </a:t>
            </a:r>
            <a:r>
              <a:rPr lang="en-US" b="0" i="0" u="none" strike="noStrike" err="1">
                <a:solidFill>
                  <a:srgbClr val="000000"/>
                </a:solidFill>
                <a:effectLst/>
                <a:latin typeface="Calibri "/>
              </a:rPr>
              <a:t>DemocracyNYC</a:t>
            </a:r>
            <a:r>
              <a:rPr lang="en-US" b="0" i="0" u="none" strike="noStrike">
                <a:solidFill>
                  <a:srgbClr val="000000"/>
                </a:solidFill>
                <a:effectLst/>
                <a:latin typeface="Calibri "/>
              </a:rPr>
              <a:t> is now a program of the Civic Engagement Commission. </a:t>
            </a:r>
            <a:r>
              <a:rPr lang="en-US" b="0" i="0">
                <a:solidFill>
                  <a:srgbClr val="000000"/>
                </a:solidFill>
                <a:effectLst/>
                <a:latin typeface="Calibri "/>
              </a:rPr>
              <a:t>​</a:t>
            </a:r>
            <a:br>
              <a:rPr lang="en-US" b="0" i="0">
                <a:effectLst/>
                <a:latin typeface="Calibri "/>
              </a:rPr>
            </a:br>
            <a:r>
              <a:rPr lang="en-US" b="0" i="0">
                <a:solidFill>
                  <a:srgbClr val="000000"/>
                </a:solidFill>
                <a:effectLst/>
                <a:latin typeface="Calibri "/>
              </a:rPr>
              <a:t>​</a:t>
            </a:r>
            <a:br>
              <a:rPr lang="en-US" b="0" i="0">
                <a:effectLst/>
                <a:latin typeface="Calibri "/>
              </a:rPr>
            </a:br>
            <a:r>
              <a:rPr lang="en-US" b="0" i="0" u="none" strike="noStrike">
                <a:solidFill>
                  <a:srgbClr val="000000"/>
                </a:solidFill>
                <a:effectLst/>
                <a:latin typeface="Calibri "/>
              </a:rPr>
              <a:t>The goal of the Executive Order is to establish a unified program focused on increasing voter participation and civic engagement in New York City.</a:t>
            </a:r>
            <a:endParaRPr lang="en-US">
              <a:latin typeface="Calibri "/>
            </a:endParaRPr>
          </a:p>
        </p:txBody>
      </p:sp>
    </p:spTree>
    <p:extLst>
      <p:ext uri="{BB962C8B-B14F-4D97-AF65-F5344CB8AC3E}">
        <p14:creationId xmlns:p14="http://schemas.microsoft.com/office/powerpoint/2010/main" val="248355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0C312-6014-754C-A5D8-C7F2B85E9CDE}"/>
              </a:ext>
            </a:extLst>
          </p:cNvPr>
          <p:cNvSpPr>
            <a:spLocks noGrp="1"/>
          </p:cNvSpPr>
          <p:nvPr>
            <p:ph type="title"/>
          </p:nvPr>
        </p:nvSpPr>
        <p:spPr>
          <a:xfrm>
            <a:off x="271336" y="3706623"/>
            <a:ext cx="7190619" cy="2402006"/>
          </a:xfrm>
        </p:spPr>
        <p:txBody>
          <a:bodyPr vert="horz" lIns="91440" tIns="45720" rIns="91440" bIns="45720" rtlCol="0" anchor="b">
            <a:normAutofit/>
          </a:bodyPr>
          <a:lstStyle/>
          <a:p>
            <a:r>
              <a:rPr lang="en-US" sz="6000" kern="1200">
                <a:solidFill>
                  <a:schemeClr val="bg1"/>
                </a:solidFill>
                <a:latin typeface="+mj-lt"/>
                <a:cs typeface="Calibri Light"/>
              </a:rPr>
              <a:t>Key Accomplishments</a:t>
            </a:r>
          </a:p>
        </p:txBody>
      </p:sp>
      <p:sp>
        <p:nvSpPr>
          <p:cNvPr id="5" name="TextBox 4">
            <a:extLst>
              <a:ext uri="{FF2B5EF4-FFF2-40B4-BE49-F238E27FC236}">
                <a16:creationId xmlns:a16="http://schemas.microsoft.com/office/drawing/2014/main" id="{E315A350-2184-40F5-89EA-F0C6E0734A48}"/>
              </a:ext>
            </a:extLst>
          </p:cNvPr>
          <p:cNvSpPr txBox="1"/>
          <p:nvPr/>
        </p:nvSpPr>
        <p:spPr>
          <a:xfrm>
            <a:off x="516095" y="540670"/>
            <a:ext cx="928265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800">
                <a:cs typeface="Calibri"/>
              </a:rPr>
              <a:t>Student Voter Registration Drives </a:t>
            </a:r>
          </a:p>
          <a:p>
            <a:pPr marL="285750" indent="-285750">
              <a:buFont typeface="Arial" panose="020B0604020202020204" pitchFamily="34" charset="0"/>
              <a:buChar char="•"/>
            </a:pPr>
            <a:r>
              <a:rPr lang="en-US" sz="2800">
                <a:cs typeface="Calibri"/>
              </a:rPr>
              <a:t>Ranked Choice Voting education campaign </a:t>
            </a:r>
          </a:p>
          <a:p>
            <a:pPr marL="285750" indent="-285750">
              <a:buFont typeface="Arial" panose="020B0604020202020204" pitchFamily="34" charset="0"/>
              <a:buChar char="•"/>
            </a:pPr>
            <a:r>
              <a:rPr lang="en-US" sz="2800">
                <a:cs typeface="Calibri"/>
              </a:rPr>
              <a:t>Pandemic response: NYC Elections Consortium </a:t>
            </a:r>
          </a:p>
          <a:p>
            <a:pPr marL="742950" lvl="1" indent="-285750">
              <a:buFont typeface="Arial" panose="020B0604020202020204" pitchFamily="34" charset="0"/>
              <a:buChar char="•"/>
            </a:pPr>
            <a:r>
              <a:rPr lang="en-US" sz="2800">
                <a:cs typeface="Calibri"/>
              </a:rPr>
              <a:t>Absentee voting </a:t>
            </a:r>
          </a:p>
          <a:p>
            <a:pPr marL="285750" indent="-285750">
              <a:buFont typeface="Arial" panose="020B0604020202020204" pitchFamily="34" charset="0"/>
              <a:buChar char="•"/>
            </a:pPr>
            <a:r>
              <a:rPr lang="en-US" sz="2800">
                <a:cs typeface="Calibri"/>
              </a:rPr>
              <a:t>Legislative and policy work </a:t>
            </a:r>
            <a:endParaRPr lang="en-US" sz="2800"/>
          </a:p>
          <a:p>
            <a:pPr marL="742950" lvl="1" indent="-285750">
              <a:buFont typeface="Arial" panose="020B0604020202020204" pitchFamily="34" charset="0"/>
              <a:buChar char="•"/>
            </a:pPr>
            <a:r>
              <a:rPr lang="en-US" sz="2800">
                <a:cs typeface="Calibri"/>
              </a:rPr>
              <a:t>BOE/election administration</a:t>
            </a:r>
          </a:p>
          <a:p>
            <a:pPr marL="742950" lvl="1" indent="-285750">
              <a:buFont typeface="Arial" panose="020B0604020202020204" pitchFamily="34" charset="0"/>
              <a:buChar char="•"/>
            </a:pPr>
            <a:r>
              <a:rPr lang="en-US" sz="2800">
                <a:cs typeface="Calibri"/>
              </a:rPr>
              <a:t>Early voting </a:t>
            </a:r>
          </a:p>
          <a:p>
            <a:pPr marL="742950" lvl="1" indent="-285750">
              <a:buFont typeface="Arial" panose="020B0604020202020204" pitchFamily="34" charset="0"/>
              <a:buChar char="•"/>
            </a:pPr>
            <a:r>
              <a:rPr lang="en-US" sz="2800">
                <a:cs typeface="Calibri"/>
              </a:rPr>
              <a:t>Automatic voter registration/online voter registration </a:t>
            </a:r>
            <a:endParaRPr lang="en-US" sz="2800">
              <a:ea typeface="+mn-lt"/>
              <a:cs typeface="+mn-lt"/>
            </a:endParaRPr>
          </a:p>
        </p:txBody>
      </p:sp>
    </p:spTree>
    <p:extLst>
      <p:ext uri="{BB962C8B-B14F-4D97-AF65-F5344CB8AC3E}">
        <p14:creationId xmlns:p14="http://schemas.microsoft.com/office/powerpoint/2010/main" val="1376019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0C312-6014-754C-A5D8-C7F2B85E9CDE}"/>
              </a:ext>
            </a:extLst>
          </p:cNvPr>
          <p:cNvSpPr>
            <a:spLocks noGrp="1"/>
          </p:cNvSpPr>
          <p:nvPr>
            <p:ph type="title"/>
          </p:nvPr>
        </p:nvSpPr>
        <p:spPr>
          <a:xfrm>
            <a:off x="113292" y="3785645"/>
            <a:ext cx="6457638" cy="2402006"/>
          </a:xfrm>
        </p:spPr>
        <p:txBody>
          <a:bodyPr vert="horz" lIns="91440" tIns="45720" rIns="91440" bIns="45720" rtlCol="0" anchor="b">
            <a:normAutofit/>
          </a:bodyPr>
          <a:lstStyle/>
          <a:p>
            <a:r>
              <a:rPr lang="en-US" sz="4000">
                <a:solidFill>
                  <a:schemeClr val="bg1"/>
                </a:solidFill>
                <a:cs typeface="Calibri Light"/>
              </a:rPr>
              <a:t>Student Voter Registration Drive (SVRD) &amp; Civics Week</a:t>
            </a:r>
            <a:endParaRPr lang="en-US" sz="4000" kern="1200">
              <a:solidFill>
                <a:schemeClr val="bg1"/>
              </a:solidFill>
              <a:latin typeface="+mj-lt"/>
              <a:cs typeface="Calibri Light"/>
            </a:endParaRPr>
          </a:p>
        </p:txBody>
      </p:sp>
      <p:sp>
        <p:nvSpPr>
          <p:cNvPr id="3" name="TextBox 2">
            <a:extLst>
              <a:ext uri="{FF2B5EF4-FFF2-40B4-BE49-F238E27FC236}">
                <a16:creationId xmlns:a16="http://schemas.microsoft.com/office/drawing/2014/main" id="{37573DF5-41AB-4C68-9026-95FF547FB7B6}"/>
              </a:ext>
            </a:extLst>
          </p:cNvPr>
          <p:cNvSpPr txBox="1"/>
          <p:nvPr/>
        </p:nvSpPr>
        <p:spPr>
          <a:xfrm>
            <a:off x="8434138" y="5245768"/>
            <a:ext cx="36455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cs typeface="Calibri"/>
              </a:rPr>
              <a:t>March 7-11, 2022</a:t>
            </a:r>
          </a:p>
        </p:txBody>
      </p:sp>
      <p:sp>
        <p:nvSpPr>
          <p:cNvPr id="5" name="TextBox 4">
            <a:extLst>
              <a:ext uri="{FF2B5EF4-FFF2-40B4-BE49-F238E27FC236}">
                <a16:creationId xmlns:a16="http://schemas.microsoft.com/office/drawing/2014/main" id="{E315A350-2184-40F5-89EA-F0C6E0734A48}"/>
              </a:ext>
            </a:extLst>
          </p:cNvPr>
          <p:cNvSpPr txBox="1"/>
          <p:nvPr/>
        </p:nvSpPr>
        <p:spPr>
          <a:xfrm>
            <a:off x="222585" y="613609"/>
            <a:ext cx="828775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har char="•"/>
            </a:pPr>
            <a:r>
              <a:rPr lang="en-US" sz="2000">
                <a:latin typeface="Calibri"/>
                <a:cs typeface="Calibri"/>
              </a:rPr>
              <a:t>Civics Week is a week-long celebration of youth voices and civic engagement in an effort to build a more active citizenry.  </a:t>
            </a:r>
            <a:endParaRPr lang="en-US" sz="2000">
              <a:latin typeface="Calibri"/>
              <a:cs typeface="Arial"/>
            </a:endParaRPr>
          </a:p>
          <a:p>
            <a:pPr marL="457200" indent="-457200">
              <a:buFontTx/>
              <a:buChar char="•"/>
            </a:pPr>
            <a:endParaRPr lang="en-US" sz="2000">
              <a:latin typeface="Calibri"/>
              <a:cs typeface="Calibri"/>
            </a:endParaRPr>
          </a:p>
          <a:p>
            <a:pPr marL="457200" indent="-457200">
              <a:buFont typeface="Arial" panose="020B0604020202020204" pitchFamily="34" charset="0"/>
              <a:buChar char="•"/>
            </a:pPr>
            <a:r>
              <a:rPr lang="en-US" sz="2000">
                <a:latin typeface="Calibri"/>
                <a:cs typeface="Calibri"/>
              </a:rPr>
              <a:t>Part of DOE’s Civics for All initiative, Civics Week brings together a coalition of citywide partners including CEC/</a:t>
            </a:r>
            <a:r>
              <a:rPr lang="en-US" sz="2000" err="1">
                <a:latin typeface="Calibri"/>
                <a:cs typeface="Calibri"/>
              </a:rPr>
              <a:t>DemocracyNYC</a:t>
            </a:r>
            <a:r>
              <a:rPr lang="en-US" sz="2000">
                <a:latin typeface="Calibri"/>
                <a:cs typeface="Calibri"/>
              </a:rPr>
              <a:t>, the Mayor’s Public Engagement Unit (PEU), and civic leaders to help teach students K-12 the skills of civic engagement, the foundations of government and the democratic process, and the importance of registering to vote.</a:t>
            </a:r>
          </a:p>
          <a:p>
            <a:pPr marL="457200" indent="-457200">
              <a:buFont typeface="Arial" panose="020B0604020202020204" pitchFamily="34" charset="0"/>
              <a:buChar char="•"/>
            </a:pPr>
            <a:endParaRPr lang="en-US" sz="2000">
              <a:latin typeface="Calibri"/>
              <a:cs typeface="Calibri"/>
            </a:endParaRPr>
          </a:p>
          <a:p>
            <a:pPr marL="457200" indent="-457200">
              <a:buFont typeface="Arial" panose="020B0604020202020204" pitchFamily="34" charset="0"/>
              <a:buChar char="•"/>
            </a:pPr>
            <a:r>
              <a:rPr lang="en-US" sz="2000">
                <a:latin typeface="Calibri"/>
                <a:cs typeface="Calibri"/>
              </a:rPr>
              <a:t>In-person Student Voter Registration Drive.</a:t>
            </a:r>
          </a:p>
        </p:txBody>
      </p:sp>
    </p:spTree>
    <p:extLst>
      <p:ext uri="{BB962C8B-B14F-4D97-AF65-F5344CB8AC3E}">
        <p14:creationId xmlns:p14="http://schemas.microsoft.com/office/powerpoint/2010/main" val="23339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7F548F8-132A-4E79-8DC7-B84DA04A9C21}"/>
              </a:ext>
            </a:extLst>
          </p:cNvPr>
          <p:cNvSpPr>
            <a:spLocks noGrp="1"/>
          </p:cNvSpPr>
          <p:nvPr>
            <p:ph type="title"/>
          </p:nvPr>
        </p:nvSpPr>
        <p:spPr>
          <a:xfrm>
            <a:off x="255105" y="4956224"/>
            <a:ext cx="10515600" cy="1325563"/>
          </a:xfrm>
        </p:spPr>
        <p:txBody>
          <a:bodyPr/>
          <a:lstStyle/>
          <a:p>
            <a:r>
              <a:rPr lang="en-US">
                <a:solidFill>
                  <a:schemeClr val="bg1"/>
                </a:solidFill>
              </a:rPr>
              <a:t>Community Board Updates</a:t>
            </a:r>
          </a:p>
        </p:txBody>
      </p:sp>
      <p:sp>
        <p:nvSpPr>
          <p:cNvPr id="2" name="Subtitle 2">
            <a:extLst>
              <a:ext uri="{FF2B5EF4-FFF2-40B4-BE49-F238E27FC236}">
                <a16:creationId xmlns:a16="http://schemas.microsoft.com/office/drawing/2014/main" id="{9DCA9794-A306-400F-A1DB-A1A268A17F2A}"/>
              </a:ext>
            </a:extLst>
          </p:cNvPr>
          <p:cNvSpPr txBox="1">
            <a:spLocks/>
          </p:cNvSpPr>
          <p:nvPr/>
        </p:nvSpPr>
        <p:spPr>
          <a:xfrm>
            <a:off x="450633" y="159733"/>
            <a:ext cx="11563047" cy="330027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cs typeface="Calibri"/>
              </a:rPr>
              <a:t>Community Engagement</a:t>
            </a:r>
            <a:endParaRPr lang="en-US" sz="2000" dirty="0">
              <a:cs typeface="Calibri"/>
            </a:endParaRPr>
          </a:p>
          <a:p>
            <a:pPr marL="0" indent="0">
              <a:buNone/>
            </a:pPr>
            <a:r>
              <a:rPr lang="en-US" sz="1800" dirty="0">
                <a:cs typeface="Calibri"/>
              </a:rPr>
              <a:t>Public Agenda: </a:t>
            </a:r>
            <a:r>
              <a:rPr lang="en-US" sz="1800" dirty="0">
                <a:ea typeface="+mn-lt"/>
                <a:cs typeface="+mn-lt"/>
              </a:rPr>
              <a:t>Public Agenda is a nonpartisan research and public engagement organization dedicated to strengthening democracy and expanding opportunity for all Americans.</a:t>
            </a:r>
            <a:endParaRPr lang="en-US" sz="1800" dirty="0">
              <a:cs typeface="Calibri"/>
            </a:endParaRPr>
          </a:p>
          <a:p>
            <a:pPr marL="457200" indent="-457200">
              <a:buFont typeface="Arial" panose="020B0604020202020204" pitchFamily="34" charset="0"/>
              <a:buAutoNum type="alphaUcPeriod"/>
            </a:pPr>
            <a:r>
              <a:rPr lang="en-US" sz="1800" dirty="0">
                <a:cs typeface="Calibri"/>
              </a:rPr>
              <a:t>Workshops are intended to provide a planning guide to help community boards decide what kind of engagement works best for them.  Workshop will discuss conventional engagement, thick engagement and thin engagement among other public engagement processes.   </a:t>
            </a:r>
          </a:p>
          <a:p>
            <a:pPr marL="457200" indent="-457200">
              <a:buFont typeface="Arial" panose="020B0604020202020204" pitchFamily="34" charset="0"/>
              <a:buAutoNum type="alphaUcPeriod"/>
            </a:pPr>
            <a:r>
              <a:rPr lang="en-US" sz="1800" dirty="0">
                <a:cs typeface="Calibri"/>
              </a:rPr>
              <a:t>Borough based workshop </a:t>
            </a:r>
            <a:r>
              <a:rPr lang="en-US" sz="1800" dirty="0">
                <a:solidFill>
                  <a:srgbClr val="000000"/>
                </a:solidFill>
                <a:cs typeface="Calibri"/>
              </a:rPr>
              <a:t>tentative</a:t>
            </a:r>
            <a:r>
              <a:rPr lang="en-US" sz="1800" dirty="0">
                <a:cs typeface="Calibri"/>
              </a:rPr>
              <a:t> schedule: </a:t>
            </a:r>
          </a:p>
          <a:p>
            <a:pPr marL="800100" lvl="1" indent="-342900">
              <a:buFont typeface="Arial" panose="020B0604020202020204" pitchFamily="34" charset="0"/>
              <a:buAutoNum type="arabicPeriod"/>
            </a:pPr>
            <a:r>
              <a:rPr lang="en-US" sz="1800" dirty="0">
                <a:cs typeface="Calibri"/>
              </a:rPr>
              <a:t>Monday, Feb. 28: Brooklyn &amp; Staten Island</a:t>
            </a:r>
          </a:p>
          <a:p>
            <a:pPr marL="800100" lvl="1" indent="-342900">
              <a:buFont typeface="Arial" panose="020B0604020202020204" pitchFamily="34" charset="0"/>
              <a:buAutoNum type="arabicPeriod"/>
            </a:pPr>
            <a:r>
              <a:rPr lang="en-US" sz="1800" dirty="0">
                <a:cs typeface="Calibri"/>
              </a:rPr>
              <a:t>Thursday, March 3: Queens </a:t>
            </a:r>
          </a:p>
          <a:p>
            <a:pPr marL="800100" lvl="1" indent="-342900">
              <a:buFont typeface="Arial" panose="020B0604020202020204" pitchFamily="34" charset="0"/>
              <a:buAutoNum type="arabicPeriod"/>
            </a:pPr>
            <a:r>
              <a:rPr lang="en-US" sz="1800" dirty="0">
                <a:cs typeface="Calibri"/>
              </a:rPr>
              <a:t>Monday, March 14: The Bronx</a:t>
            </a:r>
          </a:p>
          <a:p>
            <a:pPr marL="800100" lvl="1" indent="-342900">
              <a:buFont typeface="Arial" panose="020B0604020202020204" pitchFamily="34" charset="0"/>
              <a:buAutoNum type="arabicPeriod"/>
            </a:pPr>
            <a:r>
              <a:rPr lang="en-US" sz="1800" dirty="0">
                <a:cs typeface="Calibri"/>
              </a:rPr>
              <a:t>Monday, March 21: Manhattan </a:t>
            </a:r>
          </a:p>
          <a:p>
            <a:pPr marL="342900" indent="-342900"/>
            <a:endParaRPr lang="en-US" sz="1400" dirty="0">
              <a:cs typeface="Calibri"/>
            </a:endParaRPr>
          </a:p>
        </p:txBody>
      </p:sp>
      <p:sp>
        <p:nvSpPr>
          <p:cNvPr id="3" name="TextBox 2">
            <a:extLst>
              <a:ext uri="{FF2B5EF4-FFF2-40B4-BE49-F238E27FC236}">
                <a16:creationId xmlns:a16="http://schemas.microsoft.com/office/drawing/2014/main" id="{38E51DA9-3002-478D-9C99-0DB9D711AB46}"/>
              </a:ext>
            </a:extLst>
          </p:cNvPr>
          <p:cNvSpPr txBox="1"/>
          <p:nvPr/>
        </p:nvSpPr>
        <p:spPr>
          <a:xfrm>
            <a:off x="6526591" y="1930399"/>
            <a:ext cx="4158342" cy="2229328"/>
          </a:xfrm>
          <a:prstGeom prst="rect">
            <a:avLst/>
          </a:prstGeom>
          <a:noFill/>
          <a:ln w="12700">
            <a:solidFill>
              <a:srgbClr val="8739F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a:t>Community</a:t>
            </a:r>
            <a:r>
              <a:rPr lang="en-US">
                <a:ea typeface="+mn-lt"/>
                <a:cs typeface="+mn-lt"/>
              </a:rPr>
              <a:t> board application deadline: </a:t>
            </a:r>
            <a:endParaRPr lang="en-US"/>
          </a:p>
          <a:p>
            <a:pPr marL="285750" indent="-285750">
              <a:lnSpc>
                <a:spcPct val="90000"/>
              </a:lnSpc>
              <a:spcBef>
                <a:spcPts val="1000"/>
              </a:spcBef>
              <a:buFont typeface="Arial"/>
              <a:buChar char="•"/>
            </a:pPr>
            <a:r>
              <a:rPr lang="en-US">
                <a:ea typeface="+mn-lt"/>
                <a:cs typeface="+mn-lt"/>
              </a:rPr>
              <a:t>The Bronx: March 4, 2022</a:t>
            </a:r>
          </a:p>
          <a:p>
            <a:pPr marL="285750" indent="-285750">
              <a:lnSpc>
                <a:spcPct val="90000"/>
              </a:lnSpc>
              <a:spcBef>
                <a:spcPts val="1000"/>
              </a:spcBef>
              <a:buFont typeface="Arial"/>
              <a:buChar char="•"/>
            </a:pPr>
            <a:r>
              <a:rPr lang="en-US">
                <a:ea typeface="+mn-lt"/>
                <a:cs typeface="+mn-lt"/>
              </a:rPr>
              <a:t>Manhattan: March 1, 2022</a:t>
            </a:r>
          </a:p>
          <a:p>
            <a:pPr marL="285750" indent="-285750">
              <a:lnSpc>
                <a:spcPct val="90000"/>
              </a:lnSpc>
              <a:spcBef>
                <a:spcPts val="1000"/>
              </a:spcBef>
              <a:buFont typeface="Arial"/>
              <a:buChar char="•"/>
            </a:pPr>
            <a:r>
              <a:rPr lang="en-US">
                <a:ea typeface="+mn-lt"/>
                <a:cs typeface="+mn-lt"/>
              </a:rPr>
              <a:t>Queens: February 16, 2022</a:t>
            </a:r>
          </a:p>
          <a:p>
            <a:pPr marL="285750" indent="-285750">
              <a:lnSpc>
                <a:spcPct val="90000"/>
              </a:lnSpc>
              <a:spcBef>
                <a:spcPts val="1000"/>
              </a:spcBef>
              <a:buFont typeface="Arial"/>
              <a:buChar char="•"/>
            </a:pPr>
            <a:r>
              <a:rPr lang="en-US">
                <a:ea typeface="+mn-lt"/>
                <a:cs typeface="+mn-lt"/>
              </a:rPr>
              <a:t>Brooklyn: March 4, 2022</a:t>
            </a:r>
          </a:p>
          <a:p>
            <a:pPr marL="285750" indent="-285750">
              <a:lnSpc>
                <a:spcPct val="90000"/>
              </a:lnSpc>
              <a:spcBef>
                <a:spcPts val="1000"/>
              </a:spcBef>
              <a:buFont typeface="Arial"/>
              <a:buChar char="•"/>
            </a:pPr>
            <a:r>
              <a:rPr lang="en-US">
                <a:ea typeface="+mn-lt"/>
                <a:cs typeface="+mn-lt"/>
              </a:rPr>
              <a:t>Staten Island: Application open all year</a:t>
            </a:r>
            <a:endParaRPr lang="en-US">
              <a:cs typeface="Calibri" panose="020F0502020204030204"/>
            </a:endParaRPr>
          </a:p>
        </p:txBody>
      </p:sp>
    </p:spTree>
    <p:extLst>
      <p:ext uri="{BB962C8B-B14F-4D97-AF65-F5344CB8AC3E}">
        <p14:creationId xmlns:p14="http://schemas.microsoft.com/office/powerpoint/2010/main" val="320951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2"/>
          <p:cNvSpPr txBox="1"/>
          <p:nvPr/>
        </p:nvSpPr>
        <p:spPr>
          <a:xfrm>
            <a:off x="158907" y="25106"/>
            <a:ext cx="10652400" cy="1366800"/>
          </a:xfrm>
          <a:prstGeom prst="rect">
            <a:avLst/>
          </a:prstGeom>
          <a:solidFill>
            <a:srgbClr val="FFFFFF"/>
          </a:solidFill>
          <a:ln>
            <a:noFill/>
          </a:ln>
        </p:spPr>
        <p:txBody>
          <a:bodyPr spcFirstLastPara="1" wrap="square" lIns="121900" tIns="121900" rIns="121900" bIns="121900" anchor="ctr" anchorCtr="0">
            <a:noAutofit/>
          </a:bodyPr>
          <a:lstStyle/>
          <a:p>
            <a:pPr>
              <a:lnSpc>
                <a:spcPct val="90000"/>
              </a:lnSpc>
              <a:buClr>
                <a:schemeClr val="lt1"/>
              </a:buClr>
              <a:buSzPts val="4000"/>
            </a:pPr>
            <a:r>
              <a:rPr lang="en-US" sz="4800">
                <a:solidFill>
                  <a:schemeClr val="tx1">
                    <a:lumMod val="75000"/>
                    <a:lumOff val="25000"/>
                  </a:schemeClr>
                </a:solidFill>
                <a:latin typeface="Calibri" panose="020F0502020204030204" pitchFamily="34" charset="0"/>
                <a:cs typeface="Calibri" panose="020F0502020204030204" pitchFamily="34" charset="0"/>
              </a:rPr>
              <a:t>Process Timeline</a:t>
            </a:r>
            <a:endParaRPr b="1">
              <a:solidFill>
                <a:srgbClr val="222222"/>
              </a:solidFill>
              <a:latin typeface="Calibri" panose="020F0502020204030204" pitchFamily="34" charset="0"/>
              <a:ea typeface="Barlow"/>
              <a:cs typeface="Calibri" panose="020F0502020204030204" pitchFamily="34" charset="0"/>
              <a:sym typeface="Barlow"/>
            </a:endParaRPr>
          </a:p>
        </p:txBody>
      </p:sp>
      <p:grpSp>
        <p:nvGrpSpPr>
          <p:cNvPr id="420" name="Google Shape;420;p62"/>
          <p:cNvGrpSpPr/>
          <p:nvPr/>
        </p:nvGrpSpPr>
        <p:grpSpPr>
          <a:xfrm>
            <a:off x="36825" y="1801701"/>
            <a:ext cx="12121262" cy="5221242"/>
            <a:chOff x="-1676061" y="1480736"/>
            <a:chExt cx="8658869" cy="3555412"/>
          </a:xfrm>
        </p:grpSpPr>
        <p:cxnSp>
          <p:nvCxnSpPr>
            <p:cNvPr id="422" name="Google Shape;422;p62"/>
            <p:cNvCxnSpPr/>
            <p:nvPr/>
          </p:nvCxnSpPr>
          <p:spPr>
            <a:xfrm>
              <a:off x="3646852" y="2635696"/>
              <a:ext cx="0" cy="359400"/>
            </a:xfrm>
            <a:prstGeom prst="straightConnector1">
              <a:avLst/>
            </a:prstGeom>
            <a:noFill/>
            <a:ln w="9525" cap="flat" cmpd="sng">
              <a:solidFill>
                <a:srgbClr val="000000"/>
              </a:solidFill>
              <a:prstDash val="solid"/>
              <a:round/>
              <a:headEnd type="none" w="sm" len="sm"/>
              <a:tailEnd type="none" w="sm" len="sm"/>
            </a:ln>
          </p:spPr>
        </p:cxnSp>
        <p:cxnSp>
          <p:nvCxnSpPr>
            <p:cNvPr id="423" name="Google Shape;423;p62"/>
            <p:cNvCxnSpPr/>
            <p:nvPr/>
          </p:nvCxnSpPr>
          <p:spPr>
            <a:xfrm>
              <a:off x="1983708" y="2647155"/>
              <a:ext cx="0" cy="359400"/>
            </a:xfrm>
            <a:prstGeom prst="straightConnector1">
              <a:avLst/>
            </a:prstGeom>
            <a:noFill/>
            <a:ln w="9525" cap="flat" cmpd="sng">
              <a:solidFill>
                <a:srgbClr val="000000"/>
              </a:solidFill>
              <a:prstDash val="solid"/>
              <a:round/>
              <a:headEnd type="none" w="sm" len="sm"/>
              <a:tailEnd type="none" w="sm" len="sm"/>
            </a:ln>
          </p:spPr>
        </p:cxnSp>
        <p:cxnSp>
          <p:nvCxnSpPr>
            <p:cNvPr id="425" name="Google Shape;425;p62"/>
            <p:cNvCxnSpPr/>
            <p:nvPr/>
          </p:nvCxnSpPr>
          <p:spPr>
            <a:xfrm>
              <a:off x="2850547" y="2174206"/>
              <a:ext cx="0" cy="359400"/>
            </a:xfrm>
            <a:prstGeom prst="straightConnector1">
              <a:avLst/>
            </a:prstGeom>
            <a:noFill/>
            <a:ln w="9525" cap="flat" cmpd="sng">
              <a:solidFill>
                <a:srgbClr val="000000"/>
              </a:solidFill>
              <a:prstDash val="solid"/>
              <a:round/>
              <a:headEnd type="none" w="sm" len="sm"/>
              <a:tailEnd type="none" w="sm" len="sm"/>
            </a:ln>
          </p:spPr>
        </p:cxnSp>
        <p:sp>
          <p:nvSpPr>
            <p:cNvPr id="426" name="Google Shape;426;p62"/>
            <p:cNvSpPr/>
            <p:nvPr/>
          </p:nvSpPr>
          <p:spPr>
            <a:xfrm>
              <a:off x="5547835" y="2492655"/>
              <a:ext cx="1434973" cy="1545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427" name="Google Shape;427;p62"/>
            <p:cNvSpPr/>
            <p:nvPr/>
          </p:nvSpPr>
          <p:spPr>
            <a:xfrm>
              <a:off x="1861412" y="2496848"/>
              <a:ext cx="3686415" cy="1545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1" name="Google Shape;431;p62"/>
            <p:cNvSpPr txBox="1"/>
            <p:nvPr/>
          </p:nvSpPr>
          <p:spPr>
            <a:xfrm>
              <a:off x="1912645" y="1480736"/>
              <a:ext cx="1900200" cy="943800"/>
            </a:xfrm>
            <a:prstGeom prst="rect">
              <a:avLst/>
            </a:prstGeom>
            <a:noFill/>
            <a:ln>
              <a:noFill/>
            </a:ln>
          </p:spPr>
          <p:txBody>
            <a:bodyPr spcFirstLastPara="1" wrap="square" lIns="121900" tIns="121900" rIns="121900" bIns="121900" anchor="t" anchorCtr="0">
              <a:noAutofit/>
            </a:bodyPr>
            <a:lstStyle/>
            <a:p>
              <a:pPr algn="ctr"/>
              <a:r>
                <a:rPr lang="en" sz="2000" b="1">
                  <a:latin typeface="Barlow"/>
                  <a:ea typeface="Barlow"/>
                  <a:cs typeface="Barlow"/>
                  <a:sym typeface="Barlow"/>
                </a:rPr>
                <a:t> </a:t>
              </a:r>
              <a:r>
                <a:rPr lang="en" sz="1600">
                  <a:latin typeface="Barlow"/>
                  <a:ea typeface="Barlow"/>
                  <a:cs typeface="Barlow"/>
                  <a:sym typeface="Barlow"/>
                </a:rPr>
                <a:t>CEC vets proposals and approves</a:t>
              </a:r>
              <a:endParaRPr sz="1600">
                <a:latin typeface="Barlow"/>
                <a:ea typeface="Barlow"/>
                <a:cs typeface="Barlow"/>
                <a:sym typeface="Barlow"/>
              </a:endParaRPr>
            </a:p>
            <a:p>
              <a:pPr algn="ctr"/>
              <a:r>
                <a:rPr lang="en" sz="1467" b="1">
                  <a:solidFill>
                    <a:srgbClr val="222222"/>
                  </a:solidFill>
                  <a:highlight>
                    <a:srgbClr val="EFEFEF"/>
                  </a:highlight>
                  <a:latin typeface="Barlow"/>
                  <a:ea typeface="Barlow"/>
                  <a:cs typeface="Barlow"/>
                  <a:sym typeface="Barlow"/>
                </a:rPr>
                <a:t>Nov 22nd - Nov 25th</a:t>
              </a:r>
              <a:endParaRPr sz="1467" b="1">
                <a:solidFill>
                  <a:srgbClr val="222222"/>
                </a:solidFill>
                <a:highlight>
                  <a:srgbClr val="EFEFEF"/>
                </a:highlight>
                <a:latin typeface="Barlow"/>
                <a:ea typeface="Barlow"/>
                <a:cs typeface="Barlow"/>
                <a:sym typeface="Barlow"/>
              </a:endParaRPr>
            </a:p>
            <a:p>
              <a:pPr algn="ctr"/>
              <a:endParaRPr sz="1733" b="1">
                <a:highlight>
                  <a:srgbClr val="D9D9D9"/>
                </a:highlight>
                <a:latin typeface="Barlow"/>
                <a:ea typeface="Barlow"/>
                <a:cs typeface="Barlow"/>
                <a:sym typeface="Barlow"/>
              </a:endParaRPr>
            </a:p>
            <a:p>
              <a:pPr>
                <a:spcAft>
                  <a:spcPts val="2133"/>
                </a:spcAft>
              </a:pPr>
              <a:endParaRPr sz="1067" b="1">
                <a:latin typeface="Barlow"/>
                <a:ea typeface="Barlow"/>
                <a:cs typeface="Barlow"/>
                <a:sym typeface="Barlow"/>
              </a:endParaRPr>
            </a:p>
          </p:txBody>
        </p:sp>
        <p:sp>
          <p:nvSpPr>
            <p:cNvPr id="432" name="Google Shape;432;p62"/>
            <p:cNvSpPr txBox="1"/>
            <p:nvPr/>
          </p:nvSpPr>
          <p:spPr>
            <a:xfrm>
              <a:off x="4624043" y="4011048"/>
              <a:ext cx="1548600" cy="1025100"/>
            </a:xfrm>
            <a:prstGeom prst="rect">
              <a:avLst/>
            </a:prstGeom>
            <a:noFill/>
            <a:ln>
              <a:noFill/>
            </a:ln>
          </p:spPr>
          <p:txBody>
            <a:bodyPr spcFirstLastPara="1" wrap="square" lIns="121900" tIns="121900" rIns="121900" bIns="121900" anchor="t" anchorCtr="0">
              <a:noAutofit/>
            </a:bodyPr>
            <a:lstStyle/>
            <a:p>
              <a:endParaRPr sz="2400">
                <a:solidFill>
                  <a:srgbClr val="000000"/>
                </a:solidFill>
                <a:highlight>
                  <a:srgbClr val="CCCCCC"/>
                </a:highlight>
                <a:latin typeface="PT Sans"/>
                <a:ea typeface="PT Sans"/>
                <a:cs typeface="PT Sans"/>
                <a:sym typeface="PT Sans"/>
              </a:endParaRPr>
            </a:p>
            <a:p>
              <a:pPr>
                <a:spcAft>
                  <a:spcPts val="2133"/>
                </a:spcAft>
              </a:pPr>
              <a:endParaRPr sz="1067" b="1">
                <a:latin typeface="PT Sans"/>
                <a:ea typeface="PT Sans"/>
                <a:cs typeface="PT Sans"/>
                <a:sym typeface="PT Sans"/>
              </a:endParaRPr>
            </a:p>
          </p:txBody>
        </p:sp>
        <p:cxnSp>
          <p:nvCxnSpPr>
            <p:cNvPr id="433" name="Google Shape;433;p62"/>
            <p:cNvCxnSpPr/>
            <p:nvPr/>
          </p:nvCxnSpPr>
          <p:spPr>
            <a:xfrm>
              <a:off x="5549747" y="2660405"/>
              <a:ext cx="0" cy="359400"/>
            </a:xfrm>
            <a:prstGeom prst="straightConnector1">
              <a:avLst/>
            </a:prstGeom>
            <a:noFill/>
            <a:ln w="9525" cap="flat" cmpd="sng">
              <a:solidFill>
                <a:srgbClr val="000000"/>
              </a:solidFill>
              <a:prstDash val="solid"/>
              <a:round/>
              <a:headEnd type="none" w="sm" len="sm"/>
              <a:tailEnd type="none" w="sm" len="sm"/>
            </a:ln>
          </p:spPr>
        </p:cxnSp>
        <p:sp>
          <p:nvSpPr>
            <p:cNvPr id="421" name="Google Shape;421;p62"/>
            <p:cNvSpPr/>
            <p:nvPr/>
          </p:nvSpPr>
          <p:spPr>
            <a:xfrm>
              <a:off x="-1676061" y="2491154"/>
              <a:ext cx="3538500" cy="1578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grpSp>
      <p:sp>
        <p:nvSpPr>
          <p:cNvPr id="434" name="Google Shape;434;p62"/>
          <p:cNvSpPr txBox="1"/>
          <p:nvPr/>
        </p:nvSpPr>
        <p:spPr>
          <a:xfrm>
            <a:off x="7219895" y="1996781"/>
            <a:ext cx="3136800" cy="1386000"/>
          </a:xfrm>
          <a:prstGeom prst="rect">
            <a:avLst/>
          </a:prstGeom>
          <a:noFill/>
          <a:ln>
            <a:noFill/>
          </a:ln>
        </p:spPr>
        <p:txBody>
          <a:bodyPr spcFirstLastPara="1" wrap="square" lIns="121900" tIns="121900" rIns="121900" bIns="121900" anchor="t" anchorCtr="0">
            <a:noAutofit/>
          </a:bodyPr>
          <a:lstStyle/>
          <a:p>
            <a:pPr algn="ctr"/>
            <a:r>
              <a:rPr lang="en" sz="1600">
                <a:latin typeface="Barlow"/>
                <a:ea typeface="Barlow"/>
                <a:cs typeface="Barlow"/>
                <a:sym typeface="Barlow"/>
              </a:rPr>
              <a:t> Voting period </a:t>
            </a:r>
            <a:endParaRPr sz="1600">
              <a:latin typeface="Barlow"/>
              <a:ea typeface="Barlow"/>
              <a:cs typeface="Barlow"/>
              <a:sym typeface="Barlow"/>
            </a:endParaRPr>
          </a:p>
          <a:p>
            <a:pPr algn="ctr"/>
            <a:r>
              <a:rPr lang="en" sz="1450" b="1">
                <a:solidFill>
                  <a:srgbClr val="222222"/>
                </a:solidFill>
                <a:highlight>
                  <a:srgbClr val="EFEFEF"/>
                </a:highlight>
                <a:latin typeface="Barlow"/>
                <a:ea typeface="Barlow"/>
                <a:cs typeface="Barlow"/>
                <a:sym typeface="Barlow"/>
              </a:rPr>
              <a:t>Dec 6 - Jan 31</a:t>
            </a:r>
            <a:endParaRPr sz="1467" b="1">
              <a:solidFill>
                <a:srgbClr val="222222"/>
              </a:solidFill>
              <a:highlight>
                <a:srgbClr val="EFEFEF"/>
              </a:highlight>
              <a:latin typeface="Barlow"/>
              <a:ea typeface="Barlow"/>
              <a:cs typeface="Barlow"/>
              <a:sym typeface="Barlow"/>
            </a:endParaRPr>
          </a:p>
          <a:p>
            <a:pPr algn="ctr"/>
            <a:endParaRPr sz="1733" b="1">
              <a:highlight>
                <a:srgbClr val="D9D9D9"/>
              </a:highlight>
              <a:latin typeface="Barlow"/>
              <a:ea typeface="Barlow"/>
              <a:cs typeface="Barlow"/>
              <a:sym typeface="Barlow"/>
            </a:endParaRPr>
          </a:p>
          <a:p>
            <a:pPr>
              <a:spcAft>
                <a:spcPts val="2133"/>
              </a:spcAft>
            </a:pPr>
            <a:endParaRPr sz="1067" b="1">
              <a:latin typeface="Barlow"/>
              <a:ea typeface="Barlow"/>
              <a:cs typeface="Barlow"/>
              <a:sym typeface="Barlow"/>
            </a:endParaRPr>
          </a:p>
        </p:txBody>
      </p:sp>
      <p:pic>
        <p:nvPicPr>
          <p:cNvPr id="435" name="Google Shape;435;p62"/>
          <p:cNvPicPr preferRelativeResize="0"/>
          <p:nvPr/>
        </p:nvPicPr>
        <p:blipFill>
          <a:blip r:embed="rId3">
            <a:alphaModFix/>
          </a:blip>
          <a:stretch>
            <a:fillRect/>
          </a:stretch>
        </p:blipFill>
        <p:spPr>
          <a:xfrm>
            <a:off x="7274804" y="4994141"/>
            <a:ext cx="976840" cy="1175800"/>
          </a:xfrm>
          <a:prstGeom prst="rect">
            <a:avLst/>
          </a:prstGeom>
          <a:noFill/>
          <a:ln>
            <a:noFill/>
          </a:ln>
          <a:effectLst>
            <a:outerShdw blurRad="57150" dist="19050" dir="5400000" algn="bl" rotWithShape="0">
              <a:schemeClr val="accent1">
                <a:alpha val="50000"/>
              </a:schemeClr>
            </a:outerShdw>
          </a:effectLst>
        </p:spPr>
      </p:pic>
      <p:sp>
        <p:nvSpPr>
          <p:cNvPr id="436" name="Google Shape;436;p62"/>
          <p:cNvSpPr txBox="1"/>
          <p:nvPr/>
        </p:nvSpPr>
        <p:spPr>
          <a:xfrm>
            <a:off x="4457980" y="3967226"/>
            <a:ext cx="2049145" cy="1376929"/>
          </a:xfrm>
          <a:prstGeom prst="rect">
            <a:avLst/>
          </a:prstGeom>
          <a:noFill/>
          <a:ln>
            <a:noFill/>
          </a:ln>
        </p:spPr>
        <p:txBody>
          <a:bodyPr spcFirstLastPara="1" wrap="square" lIns="121900" tIns="121900" rIns="121900" bIns="121900" anchor="t" anchorCtr="0">
            <a:noAutofit/>
          </a:bodyPr>
          <a:lstStyle/>
          <a:p>
            <a:pPr algn="ctr"/>
            <a:r>
              <a:rPr lang="en" sz="1600">
                <a:latin typeface="Barlow"/>
                <a:ea typeface="Barlow"/>
                <a:cs typeface="Barlow"/>
                <a:sym typeface="Barlow"/>
              </a:rPr>
              <a:t> Project Proposal Development</a:t>
            </a:r>
            <a:endParaRPr sz="1600">
              <a:latin typeface="Barlow"/>
              <a:ea typeface="Barlow"/>
              <a:cs typeface="Barlow"/>
              <a:sym typeface="Barlow"/>
            </a:endParaRPr>
          </a:p>
          <a:p>
            <a:pPr algn="ctr"/>
            <a:r>
              <a:rPr lang="en-US" sz="1467" b="1">
                <a:solidFill>
                  <a:srgbClr val="222222"/>
                </a:solidFill>
                <a:highlight>
                  <a:srgbClr val="EFEFEF"/>
                </a:highlight>
                <a:latin typeface="Barlow"/>
                <a:ea typeface="Barlow"/>
                <a:cs typeface="Barlow"/>
                <a:sym typeface="Barlow"/>
              </a:rPr>
              <a:t>October - November</a:t>
            </a:r>
            <a:endParaRPr sz="1467" b="1">
              <a:solidFill>
                <a:srgbClr val="222222"/>
              </a:solidFill>
              <a:highlight>
                <a:srgbClr val="EFEFEF"/>
              </a:highlight>
              <a:latin typeface="Barlow"/>
              <a:ea typeface="Barlow"/>
              <a:cs typeface="Barlow"/>
              <a:sym typeface="Barlow"/>
            </a:endParaRPr>
          </a:p>
          <a:p>
            <a:pPr algn="ctr"/>
            <a:endParaRPr sz="1733" b="1">
              <a:highlight>
                <a:srgbClr val="D9D9D9"/>
              </a:highlight>
              <a:latin typeface="Barlow"/>
              <a:ea typeface="Barlow"/>
              <a:cs typeface="Barlow"/>
              <a:sym typeface="Barlow"/>
            </a:endParaRPr>
          </a:p>
          <a:p>
            <a:pPr>
              <a:spcAft>
                <a:spcPts val="2133"/>
              </a:spcAft>
            </a:pPr>
            <a:endParaRPr sz="1067" b="1">
              <a:latin typeface="Barlow"/>
              <a:ea typeface="Barlow"/>
              <a:cs typeface="Barlow"/>
              <a:sym typeface="Barlow"/>
            </a:endParaRPr>
          </a:p>
        </p:txBody>
      </p:sp>
      <p:sp>
        <p:nvSpPr>
          <p:cNvPr id="437" name="Google Shape;437;p62"/>
          <p:cNvSpPr txBox="1"/>
          <p:nvPr/>
        </p:nvSpPr>
        <p:spPr>
          <a:xfrm>
            <a:off x="6265439" y="3971250"/>
            <a:ext cx="2728400" cy="990800"/>
          </a:xfrm>
          <a:prstGeom prst="rect">
            <a:avLst/>
          </a:prstGeom>
          <a:noFill/>
          <a:ln>
            <a:noFill/>
          </a:ln>
        </p:spPr>
        <p:txBody>
          <a:bodyPr spcFirstLastPara="1" wrap="square" lIns="121900" tIns="121900" rIns="121900" bIns="121900" anchor="t" anchorCtr="0">
            <a:noAutofit/>
          </a:bodyPr>
          <a:lstStyle/>
          <a:p>
            <a:pPr algn="ctr"/>
            <a:r>
              <a:rPr lang="en" sz="1600">
                <a:latin typeface="Barlow"/>
                <a:ea typeface="Barlow"/>
                <a:cs typeface="Barlow"/>
                <a:sym typeface="Barlow"/>
              </a:rPr>
              <a:t>Electronic ballots &amp; paper ballots are created</a:t>
            </a:r>
            <a:endParaRPr sz="1600">
              <a:latin typeface="Barlow"/>
              <a:ea typeface="Barlow"/>
              <a:cs typeface="Barlow"/>
              <a:sym typeface="Barlow"/>
            </a:endParaRPr>
          </a:p>
          <a:p>
            <a:pPr algn="ctr"/>
            <a:r>
              <a:rPr lang="en" sz="1467" b="1">
                <a:solidFill>
                  <a:srgbClr val="222222"/>
                </a:solidFill>
                <a:highlight>
                  <a:srgbClr val="EFEFEF"/>
                </a:highlight>
                <a:latin typeface="Barlow"/>
                <a:ea typeface="Barlow"/>
                <a:cs typeface="Barlow"/>
                <a:sym typeface="Barlow"/>
              </a:rPr>
              <a:t>Nov 25th – </a:t>
            </a:r>
            <a:r>
              <a:rPr lang="en-US" sz="1467" b="1">
                <a:solidFill>
                  <a:srgbClr val="222222"/>
                </a:solidFill>
                <a:highlight>
                  <a:srgbClr val="EFEFEF"/>
                </a:highlight>
                <a:latin typeface="Barlow"/>
                <a:ea typeface="Barlow"/>
                <a:cs typeface="Barlow"/>
                <a:sym typeface="Barlow"/>
              </a:rPr>
              <a:t>Dec 3rd</a:t>
            </a:r>
            <a:endParaRPr sz="1467" b="1">
              <a:solidFill>
                <a:srgbClr val="222222"/>
              </a:solidFill>
              <a:highlight>
                <a:srgbClr val="EFEFEF"/>
              </a:highlight>
              <a:latin typeface="Barlow"/>
              <a:ea typeface="Barlow"/>
              <a:cs typeface="Barlow"/>
              <a:sym typeface="Barlow"/>
            </a:endParaRPr>
          </a:p>
          <a:p>
            <a:pPr algn="ctr"/>
            <a:endParaRPr sz="1733" b="1">
              <a:highlight>
                <a:srgbClr val="D9D9D9"/>
              </a:highlight>
              <a:latin typeface="PT Serif"/>
              <a:ea typeface="PT Serif"/>
              <a:cs typeface="PT Serif"/>
              <a:sym typeface="PT Serif"/>
            </a:endParaRPr>
          </a:p>
          <a:p>
            <a:pPr>
              <a:spcAft>
                <a:spcPts val="2133"/>
              </a:spcAft>
            </a:pPr>
            <a:endParaRPr sz="1067" b="1">
              <a:latin typeface="Roboto"/>
              <a:ea typeface="Roboto"/>
              <a:cs typeface="Roboto"/>
              <a:sym typeface="Roboto"/>
            </a:endParaRPr>
          </a:p>
        </p:txBody>
      </p:sp>
      <p:pic>
        <p:nvPicPr>
          <p:cNvPr id="438" name="Google Shape;438;p62"/>
          <p:cNvPicPr preferRelativeResize="0"/>
          <p:nvPr/>
        </p:nvPicPr>
        <p:blipFill rotWithShape="1">
          <a:blip r:embed="rId4">
            <a:alphaModFix/>
          </a:blip>
          <a:srcRect l="1286" t="1559" r="1266" b="2166"/>
          <a:stretch/>
        </p:blipFill>
        <p:spPr>
          <a:xfrm>
            <a:off x="4551919" y="5343160"/>
            <a:ext cx="1718614" cy="1330305"/>
          </a:xfrm>
          <a:prstGeom prst="rect">
            <a:avLst/>
          </a:prstGeom>
          <a:noFill/>
          <a:ln w="9525" cap="flat" cmpd="sng">
            <a:solidFill>
              <a:schemeClr val="dk1"/>
            </a:solidFill>
            <a:prstDash val="solid"/>
            <a:round/>
            <a:headEnd type="none" w="sm" len="sm"/>
            <a:tailEnd type="none" w="sm" len="sm"/>
          </a:ln>
        </p:spPr>
      </p:pic>
      <p:pic>
        <p:nvPicPr>
          <p:cNvPr id="439" name="Google Shape;439;p62"/>
          <p:cNvPicPr preferRelativeResize="0"/>
          <p:nvPr/>
        </p:nvPicPr>
        <p:blipFill rotWithShape="1">
          <a:blip r:embed="rId5">
            <a:alphaModFix/>
          </a:blip>
          <a:srcRect l="-1560" t="-4680" r="1559" b="4680"/>
          <a:stretch/>
        </p:blipFill>
        <p:spPr>
          <a:xfrm>
            <a:off x="7764966" y="505821"/>
            <a:ext cx="1731971" cy="1768257"/>
          </a:xfrm>
          <a:prstGeom prst="rect">
            <a:avLst/>
          </a:prstGeom>
          <a:noFill/>
          <a:ln>
            <a:noFill/>
          </a:ln>
        </p:spPr>
      </p:pic>
      <p:pic>
        <p:nvPicPr>
          <p:cNvPr id="441" name="Google Shape;441;p62"/>
          <p:cNvPicPr preferRelativeResize="0"/>
          <p:nvPr/>
        </p:nvPicPr>
        <p:blipFill>
          <a:blip r:embed="rId6">
            <a:alphaModFix/>
          </a:blip>
          <a:stretch>
            <a:fillRect/>
          </a:stretch>
        </p:blipFill>
        <p:spPr>
          <a:xfrm>
            <a:off x="5960289" y="1211107"/>
            <a:ext cx="891672" cy="697869"/>
          </a:xfrm>
          <a:prstGeom prst="rect">
            <a:avLst/>
          </a:prstGeom>
          <a:noFill/>
          <a:ln>
            <a:noFill/>
          </a:ln>
        </p:spPr>
      </p:pic>
      <p:cxnSp>
        <p:nvCxnSpPr>
          <p:cNvPr id="26" name="Google Shape;433;p62">
            <a:extLst>
              <a:ext uri="{FF2B5EF4-FFF2-40B4-BE49-F238E27FC236}">
                <a16:creationId xmlns:a16="http://schemas.microsoft.com/office/drawing/2014/main" id="{302CB7BD-48B2-45C7-B031-CD12B051ADD8}"/>
              </a:ext>
            </a:extLst>
          </p:cNvPr>
          <p:cNvCxnSpPr/>
          <p:nvPr/>
        </p:nvCxnSpPr>
        <p:spPr>
          <a:xfrm>
            <a:off x="8785053" y="2755029"/>
            <a:ext cx="0" cy="527791"/>
          </a:xfrm>
          <a:prstGeom prst="straightConnector1">
            <a:avLst/>
          </a:prstGeom>
          <a:noFill/>
          <a:ln w="9525" cap="flat" cmpd="sng">
            <a:solidFill>
              <a:srgbClr val="000000"/>
            </a:solidFill>
            <a:prstDash val="solid"/>
            <a:round/>
            <a:headEnd type="none" w="sm" len="sm"/>
            <a:tailEnd type="none" w="sm" len="sm"/>
          </a:ln>
        </p:spPr>
      </p:cxnSp>
      <p:cxnSp>
        <p:nvCxnSpPr>
          <p:cNvPr id="28" name="Google Shape;423;p62">
            <a:extLst>
              <a:ext uri="{FF2B5EF4-FFF2-40B4-BE49-F238E27FC236}">
                <a16:creationId xmlns:a16="http://schemas.microsoft.com/office/drawing/2014/main" id="{9D9BAC2B-75C2-45D5-91C1-21AC0BA18037}"/>
              </a:ext>
            </a:extLst>
          </p:cNvPr>
          <p:cNvCxnSpPr/>
          <p:nvPr/>
        </p:nvCxnSpPr>
        <p:spPr>
          <a:xfrm>
            <a:off x="3398022" y="2693239"/>
            <a:ext cx="0" cy="527791"/>
          </a:xfrm>
          <a:prstGeom prst="straightConnector1">
            <a:avLst/>
          </a:prstGeom>
          <a:noFill/>
          <a:ln w="9525" cap="flat" cmpd="sng">
            <a:solidFill>
              <a:srgbClr val="000000"/>
            </a:solidFill>
            <a:prstDash val="solid"/>
            <a:round/>
            <a:headEnd type="none" w="sm" len="sm"/>
            <a:tailEnd type="none" w="sm" len="sm"/>
          </a:ln>
        </p:spPr>
      </p:cxnSp>
      <p:sp>
        <p:nvSpPr>
          <p:cNvPr id="30" name="Google Shape;436;p62">
            <a:extLst>
              <a:ext uri="{FF2B5EF4-FFF2-40B4-BE49-F238E27FC236}">
                <a16:creationId xmlns:a16="http://schemas.microsoft.com/office/drawing/2014/main" id="{93746AD2-6C2E-412E-95CE-C3AF2E776B5A}"/>
              </a:ext>
            </a:extLst>
          </p:cNvPr>
          <p:cNvSpPr txBox="1"/>
          <p:nvPr/>
        </p:nvSpPr>
        <p:spPr>
          <a:xfrm>
            <a:off x="1942088" y="1805797"/>
            <a:ext cx="2928800" cy="1004948"/>
          </a:xfrm>
          <a:prstGeom prst="rect">
            <a:avLst/>
          </a:prstGeom>
          <a:noFill/>
          <a:ln>
            <a:noFill/>
          </a:ln>
        </p:spPr>
        <p:txBody>
          <a:bodyPr spcFirstLastPara="1" wrap="square" lIns="121900" tIns="121900" rIns="121900" bIns="121900" anchor="t" anchorCtr="0">
            <a:noAutofit/>
          </a:bodyPr>
          <a:lstStyle/>
          <a:p>
            <a:pPr algn="ctr"/>
            <a:r>
              <a:rPr lang="en" sz="1600">
                <a:latin typeface="Barlow"/>
                <a:ea typeface="Barlow"/>
                <a:cs typeface="Barlow"/>
                <a:sym typeface="Barlow"/>
              </a:rPr>
              <a:t> </a:t>
            </a:r>
            <a:r>
              <a:rPr lang="en-US" sz="1600">
                <a:latin typeface="Barlow"/>
                <a:ea typeface="Barlow"/>
                <a:cs typeface="Barlow"/>
                <a:sym typeface="Barlow"/>
              </a:rPr>
              <a:t>Community Needs</a:t>
            </a:r>
          </a:p>
          <a:p>
            <a:pPr algn="ctr"/>
            <a:r>
              <a:rPr lang="en-US" sz="1600">
                <a:latin typeface="Barlow"/>
                <a:ea typeface="Barlow"/>
                <a:cs typeface="Barlow"/>
                <a:sym typeface="Barlow"/>
              </a:rPr>
              <a:t>Assessment</a:t>
            </a:r>
            <a:endParaRPr sz="1600">
              <a:latin typeface="Barlow"/>
              <a:ea typeface="Barlow"/>
              <a:cs typeface="Barlow"/>
              <a:sym typeface="Barlow"/>
            </a:endParaRPr>
          </a:p>
          <a:p>
            <a:pPr algn="ctr"/>
            <a:r>
              <a:rPr lang="en-US" sz="1467" b="1">
                <a:solidFill>
                  <a:srgbClr val="222222"/>
                </a:solidFill>
                <a:highlight>
                  <a:srgbClr val="EFEFEF"/>
                </a:highlight>
                <a:latin typeface="Barlow"/>
                <a:ea typeface="Barlow"/>
                <a:cs typeface="Barlow"/>
                <a:sym typeface="Barlow"/>
              </a:rPr>
              <a:t>August - September</a:t>
            </a:r>
            <a:endParaRPr sz="1467" b="1">
              <a:solidFill>
                <a:srgbClr val="222222"/>
              </a:solidFill>
              <a:highlight>
                <a:srgbClr val="EFEFEF"/>
              </a:highlight>
              <a:latin typeface="Barlow"/>
              <a:ea typeface="Barlow"/>
              <a:cs typeface="Barlow"/>
              <a:sym typeface="Barlow"/>
            </a:endParaRPr>
          </a:p>
        </p:txBody>
      </p:sp>
      <p:sp>
        <p:nvSpPr>
          <p:cNvPr id="31" name="Google Shape;436;p62">
            <a:extLst>
              <a:ext uri="{FF2B5EF4-FFF2-40B4-BE49-F238E27FC236}">
                <a16:creationId xmlns:a16="http://schemas.microsoft.com/office/drawing/2014/main" id="{FA70CAF2-90C3-4602-9613-183400BCD5FC}"/>
              </a:ext>
            </a:extLst>
          </p:cNvPr>
          <p:cNvSpPr txBox="1"/>
          <p:nvPr/>
        </p:nvSpPr>
        <p:spPr>
          <a:xfrm>
            <a:off x="-460198" y="4197252"/>
            <a:ext cx="2928800" cy="1386000"/>
          </a:xfrm>
          <a:prstGeom prst="rect">
            <a:avLst/>
          </a:prstGeom>
          <a:noFill/>
          <a:ln>
            <a:noFill/>
          </a:ln>
        </p:spPr>
        <p:txBody>
          <a:bodyPr spcFirstLastPara="1" wrap="square" lIns="121900" tIns="121900" rIns="121900" bIns="121900" anchor="t" anchorCtr="0">
            <a:noAutofit/>
          </a:bodyPr>
          <a:lstStyle/>
          <a:p>
            <a:pPr algn="ctr"/>
            <a:r>
              <a:rPr lang="en" sz="1600">
                <a:latin typeface="Barlow"/>
                <a:ea typeface="Barlow"/>
                <a:cs typeface="Barlow"/>
                <a:sym typeface="Barlow"/>
              </a:rPr>
              <a:t> </a:t>
            </a:r>
            <a:r>
              <a:rPr lang="en-US" sz="1600">
                <a:latin typeface="Barlow"/>
                <a:ea typeface="Barlow"/>
                <a:cs typeface="Barlow"/>
                <a:sym typeface="Barlow"/>
              </a:rPr>
              <a:t>Polis Survey: </a:t>
            </a:r>
          </a:p>
          <a:p>
            <a:pPr algn="ctr"/>
            <a:r>
              <a:rPr lang="en-US" sz="1600">
                <a:latin typeface="Barlow"/>
                <a:ea typeface="Barlow"/>
                <a:cs typeface="Barlow"/>
                <a:sym typeface="Barlow"/>
              </a:rPr>
              <a:t>Identifying Areas for Investment</a:t>
            </a:r>
          </a:p>
          <a:p>
            <a:pPr algn="ctr"/>
            <a:r>
              <a:rPr lang="en-US" sz="1467" b="1">
                <a:solidFill>
                  <a:srgbClr val="222222"/>
                </a:solidFill>
                <a:highlight>
                  <a:srgbClr val="EFEFEF"/>
                </a:highlight>
                <a:latin typeface="Barlow"/>
                <a:ea typeface="Barlow"/>
                <a:cs typeface="Barlow"/>
                <a:sym typeface="Barlow"/>
              </a:rPr>
              <a:t>June - July</a:t>
            </a:r>
            <a:endParaRPr sz="1467" b="1">
              <a:solidFill>
                <a:srgbClr val="222222"/>
              </a:solidFill>
              <a:highlight>
                <a:srgbClr val="EFEFEF"/>
              </a:highlight>
              <a:latin typeface="Barlow"/>
              <a:ea typeface="Barlow"/>
              <a:cs typeface="Barlow"/>
              <a:sym typeface="Barlow"/>
            </a:endParaRPr>
          </a:p>
          <a:p>
            <a:pPr algn="ctr"/>
            <a:endParaRPr sz="1733" b="1">
              <a:highlight>
                <a:srgbClr val="D9D9D9"/>
              </a:highlight>
              <a:latin typeface="Barlow"/>
              <a:ea typeface="Barlow"/>
              <a:cs typeface="Barlow"/>
              <a:sym typeface="Barlow"/>
            </a:endParaRPr>
          </a:p>
          <a:p>
            <a:pPr>
              <a:spcAft>
                <a:spcPts val="2133"/>
              </a:spcAft>
            </a:pPr>
            <a:endParaRPr sz="1067" b="1">
              <a:latin typeface="Barlow"/>
              <a:ea typeface="Barlow"/>
              <a:cs typeface="Barlow"/>
              <a:sym typeface="Barlow"/>
            </a:endParaRPr>
          </a:p>
        </p:txBody>
      </p:sp>
      <p:cxnSp>
        <p:nvCxnSpPr>
          <p:cNvPr id="33" name="Google Shape;423;p62">
            <a:extLst>
              <a:ext uri="{FF2B5EF4-FFF2-40B4-BE49-F238E27FC236}">
                <a16:creationId xmlns:a16="http://schemas.microsoft.com/office/drawing/2014/main" id="{659AD674-B674-4D86-B9C3-48955B67483E}"/>
              </a:ext>
            </a:extLst>
          </p:cNvPr>
          <p:cNvCxnSpPr/>
          <p:nvPr/>
        </p:nvCxnSpPr>
        <p:spPr>
          <a:xfrm>
            <a:off x="1008183" y="3534084"/>
            <a:ext cx="0" cy="527791"/>
          </a:xfrm>
          <a:prstGeom prst="straightConnector1">
            <a:avLst/>
          </a:prstGeom>
          <a:noFill/>
          <a:ln w="9525" cap="flat" cmpd="sng">
            <a:solidFill>
              <a:srgbClr val="000000"/>
            </a:solidFill>
            <a:prstDash val="solid"/>
            <a:round/>
            <a:headEnd type="none" w="sm" len="sm"/>
            <a:tailEnd type="none" w="sm" len="sm"/>
          </a:ln>
        </p:spPr>
      </p:cxnSp>
      <p:pic>
        <p:nvPicPr>
          <p:cNvPr id="34" name="Google Shape;233;p47">
            <a:extLst>
              <a:ext uri="{FF2B5EF4-FFF2-40B4-BE49-F238E27FC236}">
                <a16:creationId xmlns:a16="http://schemas.microsoft.com/office/drawing/2014/main" id="{AA9B0B98-CA17-44C2-AA40-410B78919485}"/>
              </a:ext>
            </a:extLst>
          </p:cNvPr>
          <p:cNvPicPr preferRelativeResize="0"/>
          <p:nvPr/>
        </p:nvPicPr>
        <p:blipFill>
          <a:blip r:embed="rId7">
            <a:alphaModFix/>
          </a:blip>
          <a:stretch>
            <a:fillRect/>
          </a:stretch>
        </p:blipFill>
        <p:spPr>
          <a:xfrm>
            <a:off x="2321950" y="3584964"/>
            <a:ext cx="1857002" cy="1349744"/>
          </a:xfrm>
          <a:prstGeom prst="rect">
            <a:avLst/>
          </a:prstGeom>
          <a:noFill/>
          <a:ln>
            <a:noFill/>
          </a:ln>
        </p:spPr>
      </p:pic>
      <p:pic>
        <p:nvPicPr>
          <p:cNvPr id="35" name="Google Shape;234;p47">
            <a:extLst>
              <a:ext uri="{FF2B5EF4-FFF2-40B4-BE49-F238E27FC236}">
                <a16:creationId xmlns:a16="http://schemas.microsoft.com/office/drawing/2014/main" id="{FFFBC80A-6C9C-4A9E-83F7-32B0DB6E4D18}"/>
              </a:ext>
            </a:extLst>
          </p:cNvPr>
          <p:cNvPicPr preferRelativeResize="0"/>
          <p:nvPr/>
        </p:nvPicPr>
        <p:blipFill>
          <a:blip r:embed="rId8">
            <a:alphaModFix/>
          </a:blip>
          <a:stretch>
            <a:fillRect/>
          </a:stretch>
        </p:blipFill>
        <p:spPr>
          <a:xfrm>
            <a:off x="228012" y="2442638"/>
            <a:ext cx="1622521" cy="682137"/>
          </a:xfrm>
          <a:prstGeom prst="rect">
            <a:avLst/>
          </a:prstGeom>
          <a:noFill/>
          <a:ln>
            <a:noFill/>
          </a:ln>
        </p:spPr>
      </p:pic>
      <p:sp>
        <p:nvSpPr>
          <p:cNvPr id="29" name="Google Shape;437;p62">
            <a:extLst>
              <a:ext uri="{FF2B5EF4-FFF2-40B4-BE49-F238E27FC236}">
                <a16:creationId xmlns:a16="http://schemas.microsoft.com/office/drawing/2014/main" id="{FB914E7A-3809-46E0-9E13-0C0A46FAB268}"/>
              </a:ext>
            </a:extLst>
          </p:cNvPr>
          <p:cNvSpPr txBox="1"/>
          <p:nvPr/>
        </p:nvSpPr>
        <p:spPr>
          <a:xfrm>
            <a:off x="9222722" y="4034749"/>
            <a:ext cx="2105815" cy="953560"/>
          </a:xfrm>
          <a:prstGeom prst="rect">
            <a:avLst/>
          </a:prstGeom>
          <a:noFill/>
          <a:ln>
            <a:noFill/>
          </a:ln>
        </p:spPr>
        <p:txBody>
          <a:bodyPr spcFirstLastPara="1" wrap="square" lIns="121900" tIns="121900" rIns="121900" bIns="121900" anchor="t" anchorCtr="0">
            <a:noAutofit/>
          </a:bodyPr>
          <a:lstStyle/>
          <a:p>
            <a:pPr algn="ctr"/>
            <a:r>
              <a:rPr lang="en" sz="1600">
                <a:latin typeface="Barlow"/>
                <a:ea typeface="Barlow"/>
                <a:cs typeface="Barlow"/>
              </a:rPr>
              <a:t>Winning Projects are announced by</a:t>
            </a:r>
          </a:p>
          <a:p>
            <a:pPr algn="ctr"/>
            <a:r>
              <a:rPr lang="en" sz="1450" b="1">
                <a:solidFill>
                  <a:srgbClr val="222222"/>
                </a:solidFill>
                <a:highlight>
                  <a:srgbClr val="EFEFEF"/>
                </a:highlight>
                <a:latin typeface="Barlow"/>
                <a:ea typeface="Barlow"/>
                <a:cs typeface="Barlow"/>
                <a:sym typeface="Barlow"/>
              </a:rPr>
              <a:t>February 9th  </a:t>
            </a:r>
            <a:endParaRPr lang="en-US" sz="1450" b="1">
              <a:solidFill>
                <a:srgbClr val="222222"/>
              </a:solidFill>
              <a:highlight>
                <a:srgbClr val="EFEFEF"/>
              </a:highlight>
              <a:latin typeface="Barlow"/>
              <a:ea typeface="Barlow"/>
              <a:cs typeface="Barlow"/>
            </a:endParaRPr>
          </a:p>
          <a:p>
            <a:pPr algn="ctr"/>
            <a:endParaRPr sz="1733" b="1">
              <a:highlight>
                <a:srgbClr val="D9D9D9"/>
              </a:highlight>
              <a:latin typeface="PT Serif"/>
              <a:ea typeface="PT Serif"/>
              <a:cs typeface="PT Serif"/>
              <a:sym typeface="PT Serif"/>
            </a:endParaRPr>
          </a:p>
          <a:p>
            <a:pPr>
              <a:spcAft>
                <a:spcPts val="2133"/>
              </a:spcAft>
            </a:pPr>
            <a:endParaRPr sz="1067" b="1">
              <a:latin typeface="Roboto"/>
              <a:ea typeface="Roboto"/>
              <a:cs typeface="Roboto"/>
              <a:sym typeface="Roboto"/>
            </a:endParaRPr>
          </a:p>
        </p:txBody>
      </p:sp>
      <p:cxnSp>
        <p:nvCxnSpPr>
          <p:cNvPr id="32" name="Google Shape;433;p62">
            <a:extLst>
              <a:ext uri="{FF2B5EF4-FFF2-40B4-BE49-F238E27FC236}">
                <a16:creationId xmlns:a16="http://schemas.microsoft.com/office/drawing/2014/main" id="{4410C3DA-5551-4D64-A133-823B712A88FE}"/>
              </a:ext>
            </a:extLst>
          </p:cNvPr>
          <p:cNvCxnSpPr>
            <a:cxnSpLocks/>
          </p:cNvCxnSpPr>
          <p:nvPr/>
        </p:nvCxnSpPr>
        <p:spPr>
          <a:xfrm>
            <a:off x="11152695" y="2718742"/>
            <a:ext cx="0" cy="527791"/>
          </a:xfrm>
          <a:prstGeom prst="straightConnector1">
            <a:avLst/>
          </a:prstGeom>
          <a:noFill/>
          <a:ln w="9525" cap="flat" cmpd="sng">
            <a:solidFill>
              <a:srgbClr val="000000"/>
            </a:solidFill>
            <a:prstDash val="solid"/>
            <a:round/>
            <a:headEnd type="none" w="sm" len="sm"/>
            <a:tailEnd type="none" w="sm" len="sm"/>
          </a:ln>
        </p:spPr>
      </p:cxnSp>
      <p:sp>
        <p:nvSpPr>
          <p:cNvPr id="36" name="Google Shape;434;p62">
            <a:extLst>
              <a:ext uri="{FF2B5EF4-FFF2-40B4-BE49-F238E27FC236}">
                <a16:creationId xmlns:a16="http://schemas.microsoft.com/office/drawing/2014/main" id="{47FB77EE-5FD4-468C-98BC-65BBA124F562}"/>
              </a:ext>
            </a:extLst>
          </p:cNvPr>
          <p:cNvSpPr txBox="1"/>
          <p:nvPr/>
        </p:nvSpPr>
        <p:spPr>
          <a:xfrm>
            <a:off x="9868751" y="1733708"/>
            <a:ext cx="2374801" cy="1386000"/>
          </a:xfrm>
          <a:prstGeom prst="rect">
            <a:avLst/>
          </a:prstGeom>
          <a:noFill/>
          <a:ln>
            <a:noFill/>
          </a:ln>
        </p:spPr>
        <p:txBody>
          <a:bodyPr spcFirstLastPara="1" wrap="square" lIns="121900" tIns="121900" rIns="121900" bIns="121900" anchor="t" anchorCtr="0">
            <a:noAutofit/>
          </a:bodyPr>
          <a:lstStyle/>
          <a:p>
            <a:pPr algn="ctr"/>
            <a:r>
              <a:rPr lang="en-US" sz="1600">
                <a:latin typeface="Barlow"/>
              </a:rPr>
              <a:t>Project Implementation </a:t>
            </a:r>
            <a:endParaRPr lang="en-US"/>
          </a:p>
          <a:p>
            <a:pPr algn="ctr"/>
            <a:r>
              <a:rPr lang="en" sz="1450" b="1">
                <a:solidFill>
                  <a:srgbClr val="222222"/>
                </a:solidFill>
                <a:highlight>
                  <a:srgbClr val="EFEFEF"/>
                </a:highlight>
                <a:latin typeface="Barlow"/>
                <a:ea typeface="Barlow"/>
                <a:cs typeface="Barlow"/>
                <a:sym typeface="Barlow"/>
              </a:rPr>
              <a:t>February – June 30th 2022 </a:t>
            </a:r>
            <a:endParaRPr lang="en" sz="1450" b="1">
              <a:solidFill>
                <a:srgbClr val="222222"/>
              </a:solidFill>
              <a:highlight>
                <a:srgbClr val="EFEFEF"/>
              </a:highlight>
              <a:latin typeface="Barlow"/>
              <a:ea typeface="Barlow"/>
              <a:cs typeface="Barlow"/>
            </a:endParaRPr>
          </a:p>
          <a:p>
            <a:pPr>
              <a:spcAft>
                <a:spcPts val="2133"/>
              </a:spcAft>
            </a:pPr>
            <a:endParaRPr sz="1067" b="1">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name="1_Office Theme">
  <a:themeElements>
    <a:clrScheme name="Custom 11">
      <a:dk1>
        <a:sysClr val="windowText" lastClr="000000"/>
      </a:dk1>
      <a:lt1>
        <a:sysClr val="window" lastClr="FFFFFF"/>
      </a:lt1>
      <a:dk2>
        <a:srgbClr val="44546A"/>
      </a:dk2>
      <a:lt2>
        <a:srgbClr val="E7E6E6"/>
      </a:lt2>
      <a:accent1>
        <a:srgbClr val="7A3CF6"/>
      </a:accent1>
      <a:accent2>
        <a:srgbClr val="7A3CF6"/>
      </a:accent2>
      <a:accent3>
        <a:srgbClr val="A5A5A5"/>
      </a:accent3>
      <a:accent4>
        <a:srgbClr val="FFC000"/>
      </a:accent4>
      <a:accent5>
        <a:srgbClr val="7A3CF6"/>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CCC3D924FC5B4CA53DC44B4D1D5477" ma:contentTypeVersion="10" ma:contentTypeDescription="Create a new document." ma:contentTypeScope="" ma:versionID="abc02f8b97f350de4dca17c6645dd260">
  <xsd:schema xmlns:xsd="http://www.w3.org/2001/XMLSchema" xmlns:xs="http://www.w3.org/2001/XMLSchema" xmlns:p="http://schemas.microsoft.com/office/2006/metadata/properties" xmlns:ns2="7dc6187f-e4aa-46b7-9732-28d6a1caf29e" xmlns:ns3="fa81217d-6fdb-47a7-94df-6c8b42b4e891" targetNamespace="http://schemas.microsoft.com/office/2006/metadata/properties" ma:root="true" ma:fieldsID="86cad51a357ea5942711a373001f73f3" ns2:_="" ns3:_="">
    <xsd:import namespace="7dc6187f-e4aa-46b7-9732-28d6a1caf29e"/>
    <xsd:import namespace="fa81217d-6fdb-47a7-94df-6c8b42b4e8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c6187f-e4aa-46b7-9732-28d6a1caf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81217d-6fdb-47a7-94df-6c8b42b4e89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11ECF7-5793-4DAD-9FD2-CB6B60721EA2}">
  <ds:schemaRefs>
    <ds:schemaRef ds:uri="7dc6187f-e4aa-46b7-9732-28d6a1caf29e"/>
    <ds:schemaRef ds:uri="fa81217d-6fdb-47a7-94df-6c8b42b4e8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2B3E63-B9BA-4AC6-BC7A-CA0B84894DBE}">
  <ds:schemaRefs>
    <ds:schemaRef ds:uri="http://schemas.microsoft.com/sharepoint/v3/contenttype/forms"/>
  </ds:schemaRefs>
</ds:datastoreItem>
</file>

<file path=customXml/itemProps3.xml><?xml version="1.0" encoding="utf-8"?>
<ds:datastoreItem xmlns:ds="http://schemas.openxmlformats.org/officeDocument/2006/customXml" ds:itemID="{AB5AE58B-94AA-415E-9120-8AA7F55114B4}">
  <ds:schemaRefs>
    <ds:schemaRef ds:uri="7dc6187f-e4aa-46b7-9732-28d6a1caf29e"/>
    <ds:schemaRef ds:uri="fa81217d-6fdb-47a7-94df-6c8b42b4e8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132</TotalTime>
  <Words>1229</Words>
  <Application>Microsoft Office PowerPoint</Application>
  <PresentationFormat>Widescreen</PresentationFormat>
  <Paragraphs>151</Paragraphs>
  <Slides>15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Barlow</vt:lpstr>
      <vt:lpstr>Calibri</vt:lpstr>
      <vt:lpstr>Calibri </vt:lpstr>
      <vt:lpstr>Calibri Light</vt:lpstr>
      <vt:lpstr>PT Sans</vt:lpstr>
      <vt:lpstr>PT Serif</vt:lpstr>
      <vt:lpstr>Roboto</vt:lpstr>
      <vt:lpstr>1_Office Theme</vt:lpstr>
      <vt:lpstr>PowerPoint Presentation</vt:lpstr>
      <vt:lpstr>  Technical Assistance</vt:lpstr>
      <vt:lpstr>Agenda</vt:lpstr>
      <vt:lpstr>Civic Engagement Commission  Program Updates</vt:lpstr>
      <vt:lpstr>Community Boardrainings 2022</vt:lpstr>
      <vt:lpstr>Key Accomplishments</vt:lpstr>
      <vt:lpstr>Student Voter Registration Drive (SVRD) &amp; Civics Week</vt:lpstr>
      <vt:lpstr>Community Board Updates</vt:lpstr>
      <vt:lpstr>PowerPoint Presentation</vt:lpstr>
      <vt:lpstr>Update: The People’s Money  NYC TRIE Neighborhood Initiative is investing $1.3M to support recovery in the 33 neighborhoods hardest hit by COVID-19 ($40,000 per neighborhood) </vt:lpstr>
      <vt:lpstr>The People's Money Outreach</vt:lpstr>
      <vt:lpstr>PowerPoint Presentation</vt:lpstr>
      <vt:lpstr>Language Assistance Advisory Committee</vt:lpstr>
      <vt:lpstr>Voter Participation Deadlines</vt:lpstr>
      <vt:lpstr>Public Comment Period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Trull, Wendy</dc:creator>
  <cp:lastModifiedBy>Urroz, Francis</cp:lastModifiedBy>
  <cp:revision>3</cp:revision>
  <dcterms:created xsi:type="dcterms:W3CDTF">2021-03-23T01:58:40Z</dcterms:created>
  <dcterms:modified xsi:type="dcterms:W3CDTF">2022-01-25T20:52:41Z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0x01010047CCC3D924FC5B4CA53DC44B4D1D5477</vt:lpwstr>
  </property>
</Properties>
</file>