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86" r:id="rId7"/>
    <p:sldId id="285" r:id="rId8"/>
  </p:sldIdLst>
  <p:sldSz cx="10058400" cy="7772400"/>
  <p:notesSz cx="7010400" cy="92964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D6BD17-1FDB-48DF-AE1A-7E6C73080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80414-0852-4CFB-8580-D7339E87B5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050A40-C4DE-4A29-8FC9-769103928130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2F2C0-D356-4A77-ACD3-629E8A4EE0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C3ABA-0F4D-4A2F-813B-D2B88D1D5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043F78-A311-4477-AB36-BB573DFB4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018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B2CA3E-4463-43F6-95AA-E18D4CE6515F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FA311A-FECB-4E20-A2E2-9A125F9C8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8584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3108325"/>
            <a:ext cx="9156700" cy="264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150" b="1" spc="0">
                <a:solidFill>
                  <a:srgbClr val="FFC000"/>
                </a:solidFill>
                <a:latin typeface="Garamond" panose="02020603050405020304" pitchFamily="1"/>
              </a:rPr>
              <a:t>Mi Comprador de casa en NYCB </a:t>
            </a:r>
          </a:p>
          <a:p>
            <a:pPr marL="137160" marR="0" indent="0" algn="ctr">
              <a:lnSpc>
                <a:spcPts val="3900"/>
              </a:lnSpc>
              <a:spcBef>
                <a:spcPts val="1685"/>
              </a:spcBef>
              <a:spcAft>
                <a:spcPts val="0"/>
              </a:spcAft>
            </a:pPr>
            <a:r>
              <a:rPr lang="en-US" sz="3200" spc="0">
                <a:solidFill>
                  <a:srgbClr val="000000"/>
                </a:solidFill>
                <a:latin typeface="Garamond" panose="02020603050405020304" pitchFamily="1"/>
              </a:rPr>
              <a:t>Sea propietario de su propia casa...una </a:t>
            </a:r>
            <a:br/>
            <a:r>
              <a:rPr lang="en-US" sz="3200" spc="0">
                <a:solidFill>
                  <a:srgbClr val="000000"/>
                </a:solidFill>
                <a:latin typeface="Garamond" panose="02020603050405020304" pitchFamily="1"/>
              </a:rPr>
              <a:t>casa que sea suya. </a:t>
            </a:r>
          </a:p>
          <a:p>
            <a:pPr marL="0" marR="0" indent="0" algn="ctr">
              <a:lnSpc>
                <a:spcPts val="3500"/>
              </a:lnSpc>
              <a:spcBef>
                <a:spcPts val="1050"/>
              </a:spcBef>
              <a:spcAft>
                <a:spcPts val="3310"/>
              </a:spcAft>
            </a:pPr>
            <a:r>
              <a:rPr lang="en-US" sz="3150" i="1" spc="25">
                <a:solidFill>
                  <a:srgbClr val="000000"/>
                </a:solidFill>
                <a:latin typeface="Garamond" panose="02020603050405020304" pitchFamily="1"/>
              </a:rPr>
              <a:t>Mayo 24, 2023 de 6:30pm a 8:30pm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43000" y="1193800"/>
            <a:ext cx="7772400" cy="1320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6815"/>
              </a:spcAft>
            </a:pPr>
            <a:r>
              <a:rPr lang="en-US" sz="3150" b="1" spc="0">
                <a:solidFill>
                  <a:srgbClr val="000000"/>
                </a:solidFill>
                <a:latin typeface="Garamond" panose="02020603050405020304" pitchFamily="1"/>
              </a:rPr>
              <a:t>Mi Comprador de casa en NYCB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256030" y="2513965"/>
            <a:ext cx="2743200" cy="3237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320040" algn="l">
              <a:lnSpc>
                <a:spcPts val="3500"/>
              </a:lnSpc>
              <a:spcAft>
                <a:spcPts val="0"/>
              </a:spcAft>
              <a:buFont typeface="Symbol"/>
              <a:buChar char="·"/>
            </a:pPr>
            <a:r>
              <a:rPr lang="en-US" sz="3150" spc="80">
                <a:solidFill>
                  <a:srgbClr val="000000"/>
                </a:solidFill>
                <a:latin typeface="Garamond" panose="02020603050405020304" pitchFamily="1"/>
              </a:rPr>
              <a:t>Bienvenida </a:t>
            </a:r>
          </a:p>
          <a:p>
            <a:pPr marL="0" marR="0" indent="320040" algn="l">
              <a:lnSpc>
                <a:spcPts val="3900"/>
              </a:lnSpc>
              <a:spcBef>
                <a:spcPts val="710"/>
              </a:spcBef>
              <a:spcAft>
                <a:spcPts val="17335"/>
              </a:spcAft>
              <a:buFont typeface="Symbol"/>
              <a:buChar char="·"/>
            </a:pPr>
            <a:r>
              <a:rPr lang="en-US" sz="3150" spc="70">
                <a:solidFill>
                  <a:srgbClr val="000000"/>
                </a:solidFill>
                <a:latin typeface="Garamond" panose="02020603050405020304" pitchFamily="1"/>
              </a:rPr>
              <a:t>Presentaciones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43000" y="863600"/>
            <a:ext cx="7772400" cy="961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95"/>
              </a:spcAft>
            </a:pPr>
            <a:r>
              <a:rPr lang="en-US" sz="3150" b="1" spc="0">
                <a:solidFill>
                  <a:srgbClr val="000000"/>
                </a:solidFill>
                <a:latin typeface="Garamond" panose="02020603050405020304" pitchFamily="1"/>
              </a:rPr>
              <a:t>Aspectos generales para el </a:t>
            </a:r>
            <a:br/>
            <a:r>
              <a:rPr lang="en-US" sz="3150" b="1" spc="0">
                <a:solidFill>
                  <a:srgbClr val="000000"/>
                </a:solidFill>
                <a:latin typeface="Garamond" panose="02020603050405020304" pitchFamily="1"/>
              </a:rPr>
              <a:t>comprador de casa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43000" y="1193800"/>
            <a:ext cx="7772400" cy="631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1415"/>
              </a:spcAft>
            </a:pPr>
            <a:r>
              <a:rPr lang="en-US" sz="3150" b="1" spc="0">
                <a:solidFill>
                  <a:srgbClr val="000000"/>
                </a:solidFill>
                <a:latin typeface="Garamond" panose="02020603050405020304" pitchFamily="1"/>
              </a:rPr>
              <a:t>¿Listo para comprar una casa?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43000" y="1824990"/>
            <a:ext cx="7772400" cy="3905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>
            <a:normAutofit fontScale="95000"/>
          </a:bodyPr>
          <a:lstStyle/>
          <a:p>
            <a:pPr marL="0" marR="0" indent="365760" algn="l">
              <a:lnSpc>
                <a:spcPts val="3900"/>
              </a:lnSpc>
              <a:spcAft>
                <a:spcPts val="0"/>
              </a:spcAft>
              <a:buFont typeface="Symbol"/>
              <a:buChar char="·"/>
            </a:pPr>
            <a:r>
              <a:rPr lang="en-US" sz="3150" spc="60">
                <a:solidFill>
                  <a:srgbClr val="000000"/>
                </a:solidFill>
                <a:latin typeface="Garamond" panose="02020603050405020304" pitchFamily="1"/>
              </a:rPr>
              <a:t>¿Tiene usted: </a:t>
            </a:r>
          </a:p>
          <a:p>
            <a:pPr marL="0" marR="0" indent="0" algn="l">
              <a:lnSpc>
                <a:spcPts val="36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150" spc="75">
                <a:solidFill>
                  <a:srgbClr val="000000"/>
                </a:solidFill>
                <a:latin typeface="Garamond" panose="02020603050405020304" pitchFamily="1"/>
              </a:rPr>
              <a:t>– una fuente de ingresos confiable y estable? </a:t>
            </a:r>
          </a:p>
          <a:p>
            <a:pPr marL="0" marR="0" indent="0" algn="l">
              <a:lnSpc>
                <a:spcPts val="3600"/>
              </a:lnSpc>
              <a:spcBef>
                <a:spcPts val="950"/>
              </a:spcBef>
              <a:spcAft>
                <a:spcPts val="0"/>
              </a:spcAft>
            </a:pPr>
            <a:r>
              <a:rPr lang="en-US" sz="3150" spc="75">
                <a:solidFill>
                  <a:srgbClr val="000000"/>
                </a:solidFill>
                <a:latin typeface="Garamond" panose="02020603050405020304" pitchFamily="1"/>
              </a:rPr>
              <a:t>– un buen historial de crédito? </a:t>
            </a:r>
          </a:p>
          <a:p>
            <a:pPr marL="365760" marR="274320" indent="0" algn="l">
              <a:lnSpc>
                <a:spcPts val="38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Garamond" panose="02020603050405020304" pitchFamily="1"/>
              </a:rPr>
              <a:t>– capacidad para pagar deudas, hipoteca y otros gastos adicionales? </a:t>
            </a:r>
          </a:p>
          <a:p>
            <a:pPr marL="0" marR="0" indent="0" algn="l">
              <a:lnSpc>
                <a:spcPts val="3600"/>
              </a:lnSpc>
              <a:spcBef>
                <a:spcPts val="950"/>
              </a:spcBef>
              <a:spcAft>
                <a:spcPts val="0"/>
              </a:spcAft>
            </a:pPr>
            <a:r>
              <a:rPr lang="en-US" sz="3150" spc="75">
                <a:solidFill>
                  <a:srgbClr val="000000"/>
                </a:solidFill>
                <a:latin typeface="Garamond" panose="02020603050405020304" pitchFamily="1"/>
              </a:rPr>
              <a:t>– planes de mudarse dentro de 2 ó 3 años? </a:t>
            </a:r>
          </a:p>
          <a:p>
            <a:pPr marL="0" marR="0" indent="0" algn="l">
              <a:lnSpc>
                <a:spcPts val="3600"/>
              </a:lnSpc>
              <a:spcBef>
                <a:spcPts val="975"/>
              </a:spcBef>
              <a:spcAft>
                <a:spcPts val="0"/>
              </a:spcAft>
            </a:pPr>
            <a:r>
              <a:rPr lang="en-US" sz="3150" spc="70">
                <a:solidFill>
                  <a:srgbClr val="000000"/>
                </a:solidFill>
                <a:latin typeface="Garamond" panose="02020603050405020304" pitchFamily="1"/>
              </a:rPr>
              <a:t>– dinero para el pago inicial y los costos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43000" y="5730240"/>
            <a:ext cx="1847215" cy="1033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385" rIns="0" bIns="0" anchor="t">
            <a:normAutofit fontScale="95000"/>
          </a:bodyPr>
          <a:lstStyle/>
          <a:p>
            <a:pPr marL="365760" marR="0" indent="0" algn="l">
              <a:lnSpc>
                <a:spcPts val="3600"/>
              </a:lnSpc>
              <a:spcAft>
                <a:spcPts val="4295"/>
              </a:spcAft>
            </a:pPr>
            <a:r>
              <a:rPr lang="en-US" sz="3150" spc="0">
                <a:solidFill>
                  <a:srgbClr val="000000"/>
                </a:solidFill>
                <a:latin typeface="Garamond" panose="02020603050405020304" pitchFamily="1"/>
              </a:rPr>
              <a:t>de cierre?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403590" y="6763385"/>
            <a:ext cx="511810" cy="475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r">
              <a:lnSpc>
                <a:spcPts val="1600"/>
              </a:lnSpc>
              <a:spcAft>
                <a:spcPts val="208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4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43000" y="1193800"/>
            <a:ext cx="7772400" cy="981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4125"/>
              </a:spcAft>
            </a:pPr>
            <a:r>
              <a:rPr lang="en-US" sz="3150" b="1" spc="0">
                <a:solidFill>
                  <a:srgbClr val="000000"/>
                </a:solidFill>
                <a:latin typeface="Garamond" panose="02020603050405020304" pitchFamily="1"/>
              </a:rPr>
              <a:t>Otras preguntas que debe hacerse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252855" y="2175510"/>
            <a:ext cx="6629400" cy="3576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11480" marR="0" indent="411480" algn="l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3150" spc="35">
                <a:solidFill>
                  <a:srgbClr val="000000"/>
                </a:solidFill>
                <a:latin typeface="Garamond" panose="02020603050405020304" pitchFamily="1"/>
              </a:rPr>
              <a:t>Dónde desea vivir? </a:t>
            </a:r>
          </a:p>
          <a:p>
            <a:pPr marL="411480" marR="411480" indent="411480" algn="l">
              <a:lnSpc>
                <a:spcPts val="3800"/>
              </a:lnSpc>
              <a:spcBef>
                <a:spcPts val="257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0">
                <a:solidFill>
                  <a:srgbClr val="000000"/>
                </a:solidFill>
                <a:latin typeface="Garamond" panose="02020603050405020304" pitchFamily="1"/>
              </a:rPr>
              <a:t>Qué tipo de propiedad se ajusta a sus necesidades? </a:t>
            </a:r>
          </a:p>
          <a:p>
            <a:pPr marL="411480" marR="0" indent="411480" algn="l">
              <a:lnSpc>
                <a:spcPts val="3900"/>
              </a:lnSpc>
              <a:spcBef>
                <a:spcPts val="251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spc="0">
                <a:solidFill>
                  <a:srgbClr val="000000"/>
                </a:solidFill>
                <a:latin typeface="Garamond" panose="02020603050405020304" pitchFamily="1"/>
              </a:rPr>
              <a:t>Qué reputación tiene el distrito escolar? </a:t>
            </a:r>
          </a:p>
          <a:p>
            <a:pPr marL="0" marR="0" indent="502920" algn="l">
              <a:lnSpc>
                <a:spcPts val="3900"/>
              </a:lnSpc>
              <a:spcBef>
                <a:spcPts val="2495"/>
              </a:spcBef>
              <a:spcAft>
                <a:spcPts val="1270"/>
              </a:spcAft>
              <a:buFont typeface="Symbol"/>
              <a:buChar char="·"/>
            </a:pPr>
            <a:r>
              <a:rPr lang="en-US" sz="3150" spc="0">
                <a:solidFill>
                  <a:srgbClr val="000000"/>
                </a:solidFill>
                <a:latin typeface="Garamond" panose="02020603050405020304" pitchFamily="1"/>
              </a:rPr>
              <a:t>Cuánto espacio necesita usted?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856615" y="1816100"/>
            <a:ext cx="8229600" cy="3935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3220" rIns="0" bIns="0" anchor="t"/>
          <a:lstStyle/>
          <a:p>
            <a:pPr marL="0" marR="22860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Garamond" panose="02020603050405020304" pitchFamily="1"/>
              </a:rPr>
              <a:t>Todos los préstamos están sujetos a aprobación de crédito. La disponibilidad de los productos y ofertas está sujeta a cambio. Las hipotecas se pueden originar a través del New York Community Bank (NMLS # 249276) o de la NYCB Mortgage Company, LLC (NMLS # 304227), una compaña subsidiaria totalmente propiedad del </a:t>
            </a:r>
          </a:p>
          <a:p>
            <a:pPr marL="0" marR="4572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Garamond" panose="02020603050405020304" pitchFamily="1"/>
              </a:rPr>
              <a:t>New York Community Bank. NYCB Mortgage Company, LLC tiene licencia en los siguientes estados: Arizona – Banqueros de hipotecas No. de licencia 0918340; California – Prestamistas financieros DOC No. de licencia legal 603I460; Connecticut - Prestamista de hipotecas No. de licencia ML-304227; Distrito de Columbia - Prestamista de hipotecas No. de licencia NMLS304227; Illinois - Hipotecas residenciales No. de licencia 6760782; Iowa – Compañía principal de préstamos No. de registro 304227; Maine - Prestamista supervisado No. de licencia SLM11701; Maryland - Prestamista de hipotecas No. de licencia 19387; Massachusetts – Prestamista de hipotecas No. de licencia ML304227; Nueva Jersey - Prestamista de hipotecas residenciales No. de licencia 304227; Nuevo México – </a:t>
            </a:r>
          </a:p>
          <a:p>
            <a:pPr marL="0" marR="45720" indent="0" algn="l">
              <a:lnSpc>
                <a:spcPts val="1700"/>
              </a:lnSpc>
              <a:spcBef>
                <a:spcPts val="0"/>
              </a:spcBef>
              <a:spcAft>
                <a:spcPts val="2950"/>
              </a:spcAft>
            </a:pPr>
            <a:r>
              <a:rPr lang="en-US" sz="1400" spc="0">
                <a:solidFill>
                  <a:srgbClr val="000000"/>
                </a:solidFill>
                <a:latin typeface="Garamond" panose="02020603050405020304" pitchFamily="1"/>
              </a:rPr>
              <a:t>Compañía de préstamos de hipotecas No. de licencia 304227; North Dakota - Corredor de dinero No. de licencia MB102130; Rhode Island - Prestamista No. de licencia 20102717LL; Texas – Préstamo regulado No. de licencia 1571358041; Vermont – Prestamistas No. de licencia 6279; Washington – Compañía de préstamos al consumidor No. de licencia CL 304227; West Virginia - Prestamista de hipotecas No. de licencia ML-30594; Licencia otorgada por el departamento de banca de New Hampshire – Banquero de hipotecas No de licencia 16121-MB.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8" r:id="rId6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403589" y="5431792"/>
            <a:ext cx="757343" cy="92646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6388735"/>
            <a:ext cx="9147175" cy="92646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199" y="2469834"/>
            <a:ext cx="9147176" cy="30697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600" b="1" spc="0" dirty="0">
                <a:solidFill>
                  <a:srgbClr val="FFC000"/>
                </a:solidFill>
                <a:highlight>
                  <a:srgbClr val="000000"/>
                </a:highlight>
                <a:latin typeface="Garamond" panose="02020603050405020304" pitchFamily="1"/>
              </a:rPr>
              <a:t>New York Community Bank</a:t>
            </a:r>
          </a:p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600" b="1" spc="0" dirty="0">
                <a:solidFill>
                  <a:srgbClr val="FFC000"/>
                </a:solidFill>
                <a:highlight>
                  <a:srgbClr val="000000"/>
                </a:highlight>
                <a:latin typeface="Garamond" panose="02020603050405020304" pitchFamily="1"/>
              </a:rPr>
              <a:t> a Division of Flagstar Bank, N.A. </a:t>
            </a:r>
          </a:p>
          <a:p>
            <a:pPr marL="137160" marR="0" indent="0" algn="ctr">
              <a:lnSpc>
                <a:spcPts val="3900"/>
              </a:lnSpc>
              <a:spcBef>
                <a:spcPts val="1685"/>
              </a:spcBef>
              <a:spcAft>
                <a:spcPts val="0"/>
              </a:spcAft>
            </a:pPr>
            <a:r>
              <a:rPr lang="en-US" sz="3200" b="1" i="1" spc="0" dirty="0">
                <a:solidFill>
                  <a:srgbClr val="000000"/>
                </a:solidFill>
                <a:latin typeface="Garamond" panose="02020603050405020304" pitchFamily="1"/>
              </a:rPr>
              <a:t>Banking Development District (BDD)</a:t>
            </a:r>
          </a:p>
          <a:p>
            <a:pPr marL="137160" marR="0" indent="0" algn="ctr">
              <a:lnSpc>
                <a:spcPts val="3900"/>
              </a:lnSpc>
              <a:spcBef>
                <a:spcPts val="1685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000000"/>
                </a:solidFill>
                <a:latin typeface="Garamond" panose="02020603050405020304" pitchFamily="1"/>
              </a:rPr>
              <a:t>Brooklyn CB3 Presentation</a:t>
            </a:r>
            <a:endParaRPr lang="en-US" sz="3200" b="1" i="1" spc="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0" marR="0" indent="0" algn="ctr">
              <a:lnSpc>
                <a:spcPts val="3500"/>
              </a:lnSpc>
              <a:spcBef>
                <a:spcPts val="1050"/>
              </a:spcBef>
              <a:spcAft>
                <a:spcPts val="3310"/>
              </a:spcAft>
            </a:pPr>
            <a:r>
              <a:rPr lang="en-US" sz="3150" i="1" spc="25" dirty="0">
                <a:solidFill>
                  <a:srgbClr val="000000"/>
                </a:solidFill>
                <a:latin typeface="Garamond" panose="02020603050405020304" pitchFamily="1"/>
              </a:rPr>
              <a:t>November 6, 2023 – 7PM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80566"/>
              </p:ext>
            </p:extLst>
          </p:nvPr>
        </p:nvGraphicFramePr>
        <p:xfrm>
          <a:off x="457200" y="5751830"/>
          <a:ext cx="7702826" cy="636905"/>
        </p:xfrm>
        <a:graphic>
          <a:graphicData uri="http://schemas.openxmlformats.org/drawingml/2006/table">
            <a:tbl>
              <a:tblPr/>
              <a:tblGrid>
                <a:gridCol w="689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905">
                <a:tc>
                  <a:txBody>
                    <a:bodyPr/>
                    <a:lstStyle/>
                    <a:p>
                      <a:pPr marL="0" marR="5142230" indent="0" algn="r">
                        <a:lnSpc>
                          <a:spcPts val="1400"/>
                        </a:lnSpc>
                        <a:spcBef>
                          <a:spcPts val="3165"/>
                        </a:spcBef>
                        <a:spcAft>
                          <a:spcPts val="405"/>
                        </a:spcAft>
                      </a:pPr>
                      <a:endParaRPr lang="en-US" sz="1400" spc="0" dirty="0">
                        <a:solidFill>
                          <a:srgbClr val="000000"/>
                        </a:solidFill>
                        <a:latin typeface="Garamond" panose="02020603050405020304" pitchFamily="1"/>
                      </a:endParaRP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EB55E3F-AE83-4D72-8ACF-981067E4D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8" y="377643"/>
            <a:ext cx="6356343" cy="17251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78195" y="474922"/>
            <a:ext cx="8436737" cy="963460"/>
          </a:xfrm>
          <a:prstGeom prst="rect">
            <a:avLst/>
          </a:prstGeom>
          <a:solidFill>
            <a:srgbClr val="FFC000"/>
          </a:solidFill>
          <a:ln w="28575" cmpd="sng">
            <a:solidFill>
              <a:schemeClr val="tx1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6815"/>
              </a:spcAft>
            </a:pPr>
            <a:r>
              <a:rPr lang="en-US" sz="3150" b="1" spc="0" dirty="0">
                <a:solidFill>
                  <a:srgbClr val="000000"/>
                </a:solidFill>
                <a:latin typeface="Garamond" panose="02020603050405020304" pitchFamily="1"/>
              </a:rPr>
              <a:t>Banking Development District (BDD)                     </a:t>
            </a:r>
            <a:r>
              <a:rPr lang="en-US" sz="2800" b="1" spc="0" dirty="0">
                <a:solidFill>
                  <a:srgbClr val="000000"/>
                </a:solidFill>
                <a:latin typeface="Garamond" panose="02020603050405020304" pitchFamily="1"/>
              </a:rPr>
              <a:t>Overview</a:t>
            </a:r>
            <a:endParaRPr lang="en-US" sz="3150" b="1" spc="0" dirty="0">
              <a:solidFill>
                <a:srgbClr val="000000"/>
              </a:solidFill>
              <a:latin typeface="Garamond" panose="02020603050405020304" pitchFamily="1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978196" y="1642534"/>
            <a:ext cx="8436738" cy="48710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marR="0" indent="320040" algn="l" defTabSz="338138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7200" b="1" spc="70" dirty="0">
                <a:solidFill>
                  <a:srgbClr val="000000"/>
                </a:solidFill>
                <a:latin typeface="Garamond" panose="02020603050405020304" pitchFamily="1"/>
              </a:rPr>
              <a:t>The Banking Development District Program is Administered by the NYS 	Department of Financial Services (NYS DFS) and was established in 1977.</a:t>
            </a:r>
          </a:p>
          <a:p>
            <a:pPr marR="0" algn="l">
              <a:lnSpc>
                <a:spcPts val="2000"/>
              </a:lnSpc>
              <a:spcAft>
                <a:spcPts val="0"/>
              </a:spcAft>
            </a:pPr>
            <a:endParaRPr lang="en-US" sz="72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indent="320040" algn="l" defTabSz="338138">
              <a:lnSpc>
                <a:spcPts val="2000"/>
              </a:lnSpc>
              <a:buFont typeface="Symbol"/>
              <a:buChar char="·"/>
            </a:pPr>
            <a:r>
              <a:rPr lang="en-US" sz="7200" b="1" spc="70" dirty="0">
                <a:solidFill>
                  <a:srgbClr val="000000"/>
                </a:solidFill>
                <a:latin typeface="Garamond" panose="02020603050405020304" pitchFamily="1"/>
              </a:rPr>
              <a:t>Designed to encourage the establishment of branches in areas where there is 	a demonstrated need for banking services in order to promote individual 	wealth, community development, and revitalization in underserved		 	communities. </a:t>
            </a:r>
          </a:p>
          <a:p>
            <a:pPr indent="320040" algn="l" defTabSz="338138">
              <a:lnSpc>
                <a:spcPts val="2000"/>
              </a:lnSpc>
              <a:buFont typeface="Symbol"/>
              <a:buChar char="·"/>
            </a:pPr>
            <a:endParaRPr lang="en-US" sz="72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indent="320040" algn="l" defTabSz="338138">
              <a:lnSpc>
                <a:spcPts val="2000"/>
              </a:lnSpc>
              <a:buFont typeface="Symbol"/>
              <a:buChar char="·"/>
            </a:pPr>
            <a:r>
              <a:rPr lang="en-US" sz="7200" b="1" spc="70" dirty="0">
                <a:solidFill>
                  <a:srgbClr val="000000"/>
                </a:solidFill>
                <a:latin typeface="Garamond" panose="02020603050405020304" pitchFamily="1"/>
              </a:rPr>
              <a:t>BDD Banks are a source of capital for local businesses, which promotes job 	creation; funding for mortgages, which increases home ownership and 	allows for home improvement.</a:t>
            </a:r>
          </a:p>
          <a:p>
            <a:pPr indent="320040" algn="l" defTabSz="338138">
              <a:lnSpc>
                <a:spcPts val="2000"/>
              </a:lnSpc>
              <a:buFont typeface="Symbol"/>
              <a:buChar char="·"/>
            </a:pPr>
            <a:endParaRPr lang="en-US" sz="72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indent="320040" algn="l" defTabSz="338138">
              <a:lnSpc>
                <a:spcPts val="2000"/>
              </a:lnSpc>
              <a:buFont typeface="Symbol"/>
              <a:buChar char="·"/>
            </a:pPr>
            <a:r>
              <a:rPr lang="en-US" sz="7200" b="1" spc="70" dirty="0">
                <a:solidFill>
                  <a:srgbClr val="000000"/>
                </a:solidFill>
                <a:latin typeface="Garamond" panose="02020603050405020304" pitchFamily="1"/>
              </a:rPr>
              <a:t>Allows community residents to cash checks, pay bills, and transmit money 	inexpensively compared to check cashers and the like.</a:t>
            </a:r>
          </a:p>
          <a:p>
            <a:pPr indent="320040" algn="l" defTabSz="338138">
              <a:lnSpc>
                <a:spcPts val="2000"/>
              </a:lnSpc>
              <a:buFont typeface="Symbol"/>
              <a:buChar char="·"/>
            </a:pPr>
            <a:endParaRPr lang="en-US" sz="72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indent="320040" algn="l" defTabSz="338138">
              <a:lnSpc>
                <a:spcPts val="2000"/>
              </a:lnSpc>
              <a:buFont typeface="Symbol"/>
              <a:buChar char="·"/>
            </a:pPr>
            <a:r>
              <a:rPr lang="en-US" sz="7200" b="1" spc="70" dirty="0">
                <a:solidFill>
                  <a:srgbClr val="000000"/>
                </a:solidFill>
                <a:latin typeface="Garamond" panose="02020603050405020304" pitchFamily="1"/>
              </a:rPr>
              <a:t>Encouragement for Banks to lend within designated area; hire locally; 	support local non-profit organizations engaged in first-time 	homeownership, affordable housing, small business development and 	community development services.</a:t>
            </a:r>
          </a:p>
          <a:p>
            <a:pPr indent="320040" algn="l">
              <a:lnSpc>
                <a:spcPts val="2000"/>
              </a:lnSpc>
              <a:buFont typeface="Symbol"/>
              <a:buChar char="·"/>
            </a:pPr>
            <a:endParaRPr lang="en-US" sz="58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indent="320040" algn="l">
              <a:lnSpc>
                <a:spcPts val="2000"/>
              </a:lnSpc>
              <a:buFont typeface="Symbol"/>
              <a:buChar char="·"/>
            </a:pPr>
            <a:endParaRPr lang="en-US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indent="320040" algn="l">
              <a:lnSpc>
                <a:spcPts val="2000"/>
              </a:lnSpc>
              <a:buFont typeface="Symbol"/>
              <a:buChar char="·"/>
            </a:pPr>
            <a:endParaRPr lang="en-US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indent="320040" algn="l">
              <a:lnSpc>
                <a:spcPts val="2000"/>
              </a:lnSpc>
              <a:buFont typeface="Symbol"/>
              <a:buChar char="·"/>
            </a:pPr>
            <a:endParaRPr lang="en-US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0" marR="0" indent="32004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endParaRPr lang="en-US" b="1" spc="70" dirty="0">
              <a:solidFill>
                <a:srgbClr val="000000"/>
              </a:solidFill>
              <a:latin typeface="Garamond" panose="02020603050405020304" pitchFamily="1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855FF8-D3DF-4A3F-ABCC-EC94B536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31" y="6513552"/>
            <a:ext cx="6953692" cy="1170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786D7E-2E93-40F2-8C4F-575FC80622F2}"/>
              </a:ext>
            </a:extLst>
          </p:cNvPr>
          <p:cNvSpPr txBox="1"/>
          <p:nvPr/>
        </p:nvSpPr>
        <p:spPr>
          <a:xfrm>
            <a:off x="9414933" y="7315200"/>
            <a:ext cx="37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65544" y="489098"/>
            <a:ext cx="8649389" cy="928736"/>
          </a:xfrm>
          <a:prstGeom prst="rect">
            <a:avLst/>
          </a:prstGeom>
          <a:solidFill>
            <a:srgbClr val="FFC000"/>
          </a:solidFill>
          <a:ln w="28575" cmpd="sng">
            <a:solidFill>
              <a:schemeClr val="tx1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95"/>
              </a:spcAft>
            </a:pPr>
            <a:r>
              <a:rPr lang="en-US" sz="3150" b="1" dirty="0">
                <a:solidFill>
                  <a:srgbClr val="000000"/>
                </a:solidFill>
                <a:latin typeface="Garamond" panose="02020603050405020304" pitchFamily="1"/>
              </a:rPr>
              <a:t>NYCB</a:t>
            </a:r>
            <a:r>
              <a:rPr lang="en-US" sz="3150" b="1" spc="0" dirty="0">
                <a:solidFill>
                  <a:srgbClr val="000000"/>
                </a:solidFill>
                <a:latin typeface="Garamond" panose="02020603050405020304" pitchFamily="1"/>
              </a:rPr>
              <a:t>, a Division of Flagstar, N.A.</a:t>
            </a:r>
          </a:p>
          <a:p>
            <a:pPr marL="0" marR="0" indent="0" algn="ctr">
              <a:lnSpc>
                <a:spcPts val="3700"/>
              </a:lnSpc>
              <a:spcAft>
                <a:spcPts val="95"/>
              </a:spcAft>
            </a:pPr>
            <a:r>
              <a:rPr lang="en-US" sz="2400" b="1" dirty="0">
                <a:solidFill>
                  <a:srgbClr val="000000"/>
                </a:solidFill>
                <a:latin typeface="Garamond" panose="02020603050405020304" pitchFamily="1"/>
              </a:rPr>
              <a:t>Background</a:t>
            </a:r>
            <a:endParaRPr lang="en-US" sz="2400" b="1" spc="0" dirty="0">
              <a:solidFill>
                <a:srgbClr val="000000"/>
              </a:solidFill>
              <a:latin typeface="Garamond" panose="02020603050405020304" pitchFamily="1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1831975"/>
            <a:ext cx="7773035" cy="0"/>
          </a:xfrm>
          <a:prstGeom prst="line">
            <a:avLst/>
          </a:prstGeom>
          <a:ln w="12065" cmpd="dbl">
            <a:solidFill>
              <a:srgbClr val="FDF9DC"/>
            </a:solidFill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390A4EC-B6BE-4A7F-8DE2-E7E9D009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97" y="5898652"/>
            <a:ext cx="6960806" cy="1743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B12D04-BF5D-4015-94FE-1BFEBF326ECA}"/>
              </a:ext>
            </a:extLst>
          </p:cNvPr>
          <p:cNvSpPr txBox="1"/>
          <p:nvPr/>
        </p:nvSpPr>
        <p:spPr>
          <a:xfrm>
            <a:off x="9414933" y="7315200"/>
            <a:ext cx="37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6D7FAA-CA4C-401F-8277-4A2307195CF8}"/>
              </a:ext>
            </a:extLst>
          </p:cNvPr>
          <p:cNvSpPr/>
          <p:nvPr/>
        </p:nvSpPr>
        <p:spPr>
          <a:xfrm>
            <a:off x="554804" y="1711841"/>
            <a:ext cx="91987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70" dirty="0">
                <a:solidFill>
                  <a:srgbClr val="000000"/>
                </a:solidFill>
                <a:latin typeface="Garamond" panose="02020603050405020304" pitchFamily="1"/>
              </a:rPr>
              <a:t>New York Community Bank (NYCB) was established as Queens County Savings Bank in April of 1859.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70" dirty="0">
                <a:solidFill>
                  <a:srgbClr val="000000"/>
                </a:solidFill>
                <a:latin typeface="Garamond" panose="02020603050405020304" pitchFamily="1"/>
              </a:rPr>
              <a:t>December 2022 – Merged with Flagstar Bank; March 2023, acquired Signature Bridge Bank from the FDIC.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70" dirty="0">
                <a:solidFill>
                  <a:srgbClr val="000000"/>
                </a:solidFill>
                <a:latin typeface="Garamond" panose="02020603050405020304" pitchFamily="1"/>
              </a:rPr>
              <a:t>New York Community Bancorp, Inc. is the parent company of Flagstar Bank, N.A., one of the largest regional banks in the country.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70" dirty="0">
                <a:solidFill>
                  <a:srgbClr val="000000"/>
                </a:solidFill>
                <a:latin typeface="Garamond" panose="02020603050405020304" pitchFamily="1"/>
              </a:rPr>
              <a:t>Flagstar Bank, N.A. operates 436 branches across twelve states, including strong footholds in the Northeast and Midwest and markets in the Southeast and West Coast.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70" dirty="0">
                <a:solidFill>
                  <a:srgbClr val="000000"/>
                </a:solidFill>
                <a:latin typeface="Garamond" panose="02020603050405020304" pitchFamily="1"/>
              </a:rPr>
              <a:t>NYCB, a Division of Flagstar Bank, N.A., currently has 11 branches in Brooklyn.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70" dirty="0">
                <a:solidFill>
                  <a:srgbClr val="000000"/>
                </a:solidFill>
                <a:latin typeface="Garamond" panose="02020603050405020304" pitchFamily="1"/>
              </a:rPr>
              <a:t>In 1Q’24, all branches will be branded as Flagstar (new logo).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41676" y="441791"/>
            <a:ext cx="8673258" cy="544528"/>
          </a:xfrm>
          <a:prstGeom prst="rect">
            <a:avLst/>
          </a:prstGeom>
          <a:solidFill>
            <a:srgbClr val="FFC000"/>
          </a:solidFill>
          <a:ln w="28575" cmpd="sng">
            <a:solidFill>
              <a:schemeClr val="tx1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1415"/>
              </a:spcAft>
            </a:pPr>
            <a:r>
              <a:rPr lang="en-US" sz="3150" b="1" spc="0" dirty="0">
                <a:solidFill>
                  <a:srgbClr val="000000"/>
                </a:solidFill>
                <a:latin typeface="Garamond" panose="02020603050405020304" pitchFamily="1"/>
              </a:rPr>
              <a:t>NYCB BDD History and Successes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741675" y="1476353"/>
            <a:ext cx="9045792" cy="43457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>
            <a:normAutofit fontScale="95000"/>
          </a:bodyPr>
          <a:lstStyle/>
          <a:p>
            <a:pPr marL="285750" marR="0" indent="-28575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spc="70" dirty="0">
                <a:solidFill>
                  <a:srgbClr val="000000"/>
                </a:solidFill>
                <a:latin typeface="Garamond" panose="02020603050405020304" pitchFamily="1"/>
              </a:rPr>
              <a:t>Highly experienced and successful with Banking Development District Branches.</a:t>
            </a:r>
          </a:p>
          <a:p>
            <a:pPr marL="285750" marR="0" indent="-28575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9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285750" indent="-285750" algn="l" defTabSz="46196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900" b="1" spc="70" dirty="0">
                <a:solidFill>
                  <a:srgbClr val="000000"/>
                </a:solidFill>
                <a:latin typeface="Garamond" panose="02020603050405020304" pitchFamily="1"/>
              </a:rPr>
              <a:t>Consistently reinstated by the NYS Department of Financial Services – Clear evidence of successful management and community engagement of BDD’s.</a:t>
            </a:r>
          </a:p>
          <a:p>
            <a:pPr marL="285750" marR="0" indent="-28575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9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285750" marR="0" indent="-28575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spc="70" dirty="0">
                <a:solidFill>
                  <a:srgbClr val="000000"/>
                </a:solidFill>
                <a:latin typeface="Garamond" panose="02020603050405020304" pitchFamily="1"/>
              </a:rPr>
              <a:t>One BDD Branch in Corona, Queens – 19 years (since 2005).</a:t>
            </a:r>
          </a:p>
          <a:p>
            <a:pPr marL="285750" marR="0" indent="-28575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9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285750" marR="0" indent="-28575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spc="70" dirty="0">
                <a:solidFill>
                  <a:srgbClr val="000000"/>
                </a:solidFill>
                <a:latin typeface="Garamond" panose="02020603050405020304" pitchFamily="1"/>
              </a:rPr>
              <a:t>Two in Long Island – Brentwood and Wyandanch (2014 &amp; 2015 respectively).</a:t>
            </a:r>
          </a:p>
          <a:p>
            <a:pPr marL="285750" marR="0" indent="-28575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9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285750" marR="0" indent="-285750" algn="l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spc="70" dirty="0">
                <a:solidFill>
                  <a:srgbClr val="000000"/>
                </a:solidFill>
                <a:latin typeface="Garamond" panose="02020603050405020304" pitchFamily="1"/>
              </a:rPr>
              <a:t>Consistently acknowledged for lending and community services year over year.</a:t>
            </a:r>
            <a:endParaRPr lang="en-US" b="1" spc="70" dirty="0">
              <a:solidFill>
                <a:srgbClr val="000000"/>
              </a:solidFill>
              <a:latin typeface="Garamond" panose="02020603050405020304" pitchFamily="1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821EB-D994-4807-8BAF-F47110C1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98" y="5884511"/>
            <a:ext cx="7184567" cy="18000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CA0828-AFED-45AC-A6AC-F7BB43AA955B}"/>
              </a:ext>
            </a:extLst>
          </p:cNvPr>
          <p:cNvSpPr txBox="1"/>
          <p:nvPr/>
        </p:nvSpPr>
        <p:spPr>
          <a:xfrm>
            <a:off x="9414933" y="7315200"/>
            <a:ext cx="37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40515" y="829733"/>
            <a:ext cx="8314091" cy="609600"/>
          </a:xfrm>
          <a:prstGeom prst="rect">
            <a:avLst/>
          </a:prstGeom>
          <a:solidFill>
            <a:srgbClr val="FFC000"/>
          </a:solidFill>
          <a:ln w="28575" cmpd="sng">
            <a:solidFill>
              <a:schemeClr val="tx1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4125"/>
              </a:spcAft>
            </a:pPr>
            <a:r>
              <a:rPr lang="en-US" sz="3150" b="1" spc="0" dirty="0">
                <a:solidFill>
                  <a:srgbClr val="000000"/>
                </a:solidFill>
                <a:latin typeface="Garamond" panose="02020603050405020304" pitchFamily="1"/>
              </a:rPr>
              <a:t>Why a BDD in Brooklyn’s CB3?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588EC-C0BF-4C93-A6AC-76FD01ECD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5940425"/>
            <a:ext cx="6540058" cy="1638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63F109-58C1-411F-B6EA-37B5FBBB2E37}"/>
              </a:ext>
            </a:extLst>
          </p:cNvPr>
          <p:cNvSpPr txBox="1"/>
          <p:nvPr/>
        </p:nvSpPr>
        <p:spPr>
          <a:xfrm>
            <a:off x="9414933" y="7315200"/>
            <a:ext cx="37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C8C32D-DCAD-45B6-9E4F-42502FD9B41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40516" y="1670799"/>
            <a:ext cx="8314092" cy="44308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>
            <a:normAutofit fontScale="95000"/>
          </a:bodyPr>
          <a:lstStyle/>
          <a:p>
            <a:pPr marL="0" marR="0" indent="365760" algn="l" defTabSz="406400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900" b="1" spc="70" dirty="0">
                <a:solidFill>
                  <a:srgbClr val="000000"/>
                </a:solidFill>
                <a:latin typeface="Garamond" panose="02020603050405020304" pitchFamily="1"/>
              </a:rPr>
              <a:t>Highly experienced and successful with Banking Development District 	Branches.</a:t>
            </a:r>
          </a:p>
          <a:p>
            <a:pPr marR="0" algn="l">
              <a:lnSpc>
                <a:spcPts val="2000"/>
              </a:lnSpc>
              <a:spcAft>
                <a:spcPts val="0"/>
              </a:spcAft>
            </a:pPr>
            <a:endParaRPr lang="en-US" sz="19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indent="365760" algn="l" defTabSz="406400">
              <a:lnSpc>
                <a:spcPts val="2000"/>
              </a:lnSpc>
              <a:buFont typeface="Symbol"/>
              <a:buChar char="·"/>
            </a:pPr>
            <a:r>
              <a:rPr lang="en-US" sz="1900" b="1" spc="70" dirty="0">
                <a:solidFill>
                  <a:srgbClr val="000000"/>
                </a:solidFill>
                <a:latin typeface="Garamond" panose="02020603050405020304" pitchFamily="1"/>
              </a:rPr>
              <a:t>Provide Banking Services and Financial Education in Underserved 	Community.</a:t>
            </a:r>
          </a:p>
          <a:p>
            <a:pPr marL="0" marR="0" indent="36576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endParaRPr lang="en-US" sz="19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0" indent="365760" algn="l">
              <a:lnSpc>
                <a:spcPts val="2000"/>
              </a:lnSpc>
              <a:buFont typeface="Symbol"/>
              <a:buChar char="·"/>
              <a:tabLst>
                <a:tab pos="400050" algn="l"/>
              </a:tabLst>
            </a:pPr>
            <a:r>
              <a:rPr lang="en-US" sz="1900" b="1" spc="70" dirty="0">
                <a:solidFill>
                  <a:srgbClr val="000000"/>
                </a:solidFill>
                <a:latin typeface="Garamond" panose="02020603050405020304" pitchFamily="1"/>
              </a:rPr>
              <a:t>Hire locally and engage with non-profit organizations aligned with 	Community Reinvestment Act goals and Objectives.</a:t>
            </a:r>
          </a:p>
          <a:p>
            <a:pPr marL="0" indent="365760" algn="l">
              <a:lnSpc>
                <a:spcPts val="2000"/>
              </a:lnSpc>
              <a:buFont typeface="Symbol"/>
              <a:buChar char="·"/>
            </a:pPr>
            <a:endParaRPr lang="en-US" sz="19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marL="0" marR="0" indent="36576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  <a:tabLst>
                <a:tab pos="400050" algn="l"/>
              </a:tabLst>
            </a:pPr>
            <a:r>
              <a:rPr lang="en-US" sz="1900" b="1" spc="70" dirty="0">
                <a:solidFill>
                  <a:srgbClr val="000000"/>
                </a:solidFill>
                <a:latin typeface="Garamond" panose="02020603050405020304" pitchFamily="1"/>
              </a:rPr>
              <a:t>Provide capital for Affordable Housing initiatives in partnership with the 	City of New York, and for Small Business Development programs in 	partnership with community organizations.</a:t>
            </a:r>
          </a:p>
          <a:p>
            <a:pPr marR="0" algn="l">
              <a:lnSpc>
                <a:spcPts val="2000"/>
              </a:lnSpc>
              <a:spcAft>
                <a:spcPts val="0"/>
              </a:spcAft>
            </a:pPr>
            <a:endParaRPr lang="en-US" sz="1900" b="1" spc="70" dirty="0">
              <a:solidFill>
                <a:srgbClr val="000000"/>
              </a:solidFill>
              <a:latin typeface="Garamond" panose="02020603050405020304" pitchFamily="1"/>
            </a:endParaRPr>
          </a:p>
          <a:p>
            <a:pPr indent="365760" algn="l">
              <a:lnSpc>
                <a:spcPts val="2000"/>
              </a:lnSpc>
              <a:buFont typeface="Symbol"/>
              <a:buChar char="·"/>
              <a:tabLst>
                <a:tab pos="400050" algn="l"/>
              </a:tabLst>
            </a:pPr>
            <a:r>
              <a:rPr lang="en-US" sz="1900" b="1" spc="70" dirty="0">
                <a:solidFill>
                  <a:srgbClr val="000000"/>
                </a:solidFill>
                <a:latin typeface="Garamond" panose="02020603050405020304" pitchFamily="1"/>
              </a:rPr>
              <a:t>Promote the OnBank program for unbanked community residents (offering 	low or no fees).</a:t>
            </a:r>
            <a:endParaRPr lang="en-US" sz="1900" b="1" spc="70" dirty="0">
              <a:solidFill>
                <a:srgbClr val="FF0000"/>
              </a:solidFill>
              <a:latin typeface="Garamond" panose="02020603050405020304" pitchFamily="1"/>
            </a:endParaRPr>
          </a:p>
          <a:p>
            <a:pPr algn="l">
              <a:lnSpc>
                <a:spcPts val="2000"/>
              </a:lnSpc>
              <a:tabLst>
                <a:tab pos="400050" algn="l"/>
              </a:tabLst>
            </a:pPr>
            <a:endParaRPr lang="en-US" b="1" spc="70" dirty="0">
              <a:solidFill>
                <a:srgbClr val="FF0000"/>
              </a:solidFill>
              <a:latin typeface="Garamond" panose="02020603050405020304" pitchFamily="1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E9604-4ABC-4957-8257-BC027560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84" y="1041231"/>
            <a:ext cx="8697432" cy="6266474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2A84586-35D1-4527-A1B6-8267AE76FEF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43000" y="464695"/>
            <a:ext cx="7772400" cy="490012"/>
          </a:xfrm>
          <a:prstGeom prst="rect">
            <a:avLst/>
          </a:prstGeom>
          <a:solidFill>
            <a:srgbClr val="FFC000"/>
          </a:solidFill>
          <a:ln w="28575" cmpd="sng">
            <a:solidFill>
              <a:schemeClr val="tx1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4125"/>
              </a:spcAft>
            </a:pPr>
            <a:r>
              <a:rPr lang="en-US" sz="3150" b="1" spc="0" dirty="0">
                <a:solidFill>
                  <a:srgbClr val="000000"/>
                </a:solidFill>
                <a:latin typeface="Garamond" panose="02020603050405020304" pitchFamily="1"/>
              </a:rPr>
              <a:t>Proposed BDD Market Area in CB3.</a:t>
            </a:r>
          </a:p>
        </p:txBody>
      </p:sp>
    </p:spTree>
    <p:extLst>
      <p:ext uri="{BB962C8B-B14F-4D97-AF65-F5344CB8AC3E}">
        <p14:creationId xmlns:p14="http://schemas.microsoft.com/office/powerpoint/2010/main" val="116544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856615" y="2104124"/>
            <a:ext cx="8863118" cy="6493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3220" rIns="0" bIns="0" anchor="t"/>
          <a:lstStyle/>
          <a:p>
            <a:pPr marR="228600" algn="ctr">
              <a:lnSpc>
                <a:spcPts val="1700"/>
              </a:lnSpc>
            </a:pPr>
            <a:r>
              <a:rPr lang="en-US" sz="6000" i="1" dirty="0">
                <a:latin typeface="Garamond" panose="02020404030301010803" pitchFamily="18" charset="0"/>
              </a:rPr>
              <a:t>Thank You!</a:t>
            </a:r>
            <a:endParaRPr lang="en-US" sz="6000" dirty="0">
              <a:latin typeface="Garamond" panose="02020404030301010803" pitchFamily="18" charset="0"/>
            </a:endParaRPr>
          </a:p>
          <a:p>
            <a:pPr marL="0" marR="228600" indent="0" algn="l">
              <a:lnSpc>
                <a:spcPts val="1700"/>
              </a:lnSpc>
              <a:spcAft>
                <a:spcPts val="0"/>
              </a:spcAft>
            </a:pPr>
            <a:endParaRPr lang="en-US" spc="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1831975"/>
            <a:ext cx="7773035" cy="0"/>
          </a:xfrm>
          <a:prstGeom prst="line">
            <a:avLst/>
          </a:prstGeom>
          <a:ln w="12065" cmpd="dbl">
            <a:solidFill>
              <a:srgbClr val="FDF9DC"/>
            </a:solidFill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715E443-3FAE-474D-B267-59E022274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221" y="5668275"/>
            <a:ext cx="7703905" cy="1766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FBA35-BC04-41D5-B32F-C28F252D5A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27270" y="4419071"/>
            <a:ext cx="921808" cy="1118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9E9B3A-5D56-45A0-A334-370FEB1B4F08}"/>
              </a:ext>
            </a:extLst>
          </p:cNvPr>
          <p:cNvSpPr txBox="1"/>
          <p:nvPr/>
        </p:nvSpPr>
        <p:spPr>
          <a:xfrm>
            <a:off x="9414933" y="731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519</Words>
  <Application>Microsoft Office PowerPoint</Application>
  <PresentationFormat>Custom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Symbol</vt:lpstr>
      <vt:lpstr>Times New Roman</vt:lpstr>
      <vt:lpstr>default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Homebuyer Presentation PPT Spanish editable</dc:title>
  <dc:creator>mruiz3</dc:creator>
  <cp:lastModifiedBy>Reinaldo Perez - Mortgage Bank CRA</cp:lastModifiedBy>
  <cp:revision>94</cp:revision>
  <cp:lastPrinted>2023-09-26T00:03:14Z</cp:lastPrinted>
  <dcterms:created xsi:type="dcterms:W3CDTF">2023-05-24T21:28:46Z</dcterms:created>
  <dcterms:modified xsi:type="dcterms:W3CDTF">2023-11-06T17:42:36Z</dcterms:modified>
</cp:coreProperties>
</file>