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56" r:id="rId4"/>
    <p:sldId id="366" r:id="rId5"/>
    <p:sldId id="362" r:id="rId6"/>
    <p:sldId id="367" r:id="rId7"/>
    <p:sldId id="363" r:id="rId8"/>
    <p:sldId id="364" r:id="rId9"/>
    <p:sldId id="368" r:id="rId10"/>
    <p:sldId id="381" r:id="rId11"/>
    <p:sldId id="369" r:id="rId12"/>
    <p:sldId id="370" r:id="rId13"/>
    <p:sldId id="371" r:id="rId14"/>
    <p:sldId id="380" r:id="rId15"/>
    <p:sldId id="372" r:id="rId16"/>
    <p:sldId id="379" r:id="rId17"/>
    <p:sldId id="373" r:id="rId18"/>
    <p:sldId id="374" r:id="rId19"/>
    <p:sldId id="376" r:id="rId20"/>
    <p:sldId id="378" r:id="rId21"/>
    <p:sldId id="375" r:id="rId2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54D4A1-70DF-4B90-B91A-FE57486E7D00}" name="McCarty, Nell" initials="MN" userId="S::Nell.McCarty@doc.nyc.gov::8b9835b2-503a-46c2-a4d9-f18722ca51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0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64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kepler\Downloads\Self-Injurious%20Report%202022-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/>
              <a:t>IMPACT Sessions by Month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7159385405417448E-2"/>
          <c:y val="0.11269185352054362"/>
          <c:w val="0.93815926812279282"/>
          <c:h val="0.82619604414123493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Count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Sheet2!$A$2:$A$20</c:f>
              <c:numCache>
                <c:formatCode>mmm\-yy</c:formatCode>
                <c:ptCount val="19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</c:numCache>
            </c:numRef>
          </c:cat>
          <c:val>
            <c:numRef>
              <c:f>Sheet2!$B$2:$B$20</c:f>
              <c:numCache>
                <c:formatCode>#,##0</c:formatCode>
                <c:ptCount val="19"/>
                <c:pt idx="0">
                  <c:v>974</c:v>
                </c:pt>
                <c:pt idx="1">
                  <c:v>872</c:v>
                </c:pt>
                <c:pt idx="2">
                  <c:v>565</c:v>
                </c:pt>
                <c:pt idx="3">
                  <c:v>282</c:v>
                </c:pt>
                <c:pt idx="4">
                  <c:v>602</c:v>
                </c:pt>
                <c:pt idx="5">
                  <c:v>475</c:v>
                </c:pt>
                <c:pt idx="6">
                  <c:v>749</c:v>
                </c:pt>
                <c:pt idx="7">
                  <c:v>383</c:v>
                </c:pt>
                <c:pt idx="8">
                  <c:v>344</c:v>
                </c:pt>
                <c:pt idx="9">
                  <c:v>190</c:v>
                </c:pt>
                <c:pt idx="10">
                  <c:v>159</c:v>
                </c:pt>
                <c:pt idx="11">
                  <c:v>122</c:v>
                </c:pt>
                <c:pt idx="12">
                  <c:v>124</c:v>
                </c:pt>
                <c:pt idx="13">
                  <c:v>142</c:v>
                </c:pt>
                <c:pt idx="14">
                  <c:v>346</c:v>
                </c:pt>
                <c:pt idx="15">
                  <c:v>600</c:v>
                </c:pt>
                <c:pt idx="16">
                  <c:v>517</c:v>
                </c:pt>
                <c:pt idx="17">
                  <c:v>674</c:v>
                </c:pt>
                <c:pt idx="18">
                  <c:v>1006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A6-4E4A-9C8D-D88BB4EF5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3445855"/>
        <c:axId val="1783450175"/>
      </c:lineChart>
      <c:dateAx>
        <c:axId val="178344585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3450175"/>
        <c:crosses val="autoZero"/>
        <c:auto val="1"/>
        <c:lblOffset val="100"/>
        <c:baseTimeUnit val="months"/>
      </c:dateAx>
      <c:valAx>
        <c:axId val="1783450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3445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IMPACT Sessions by Facility 2024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32279007552649"/>
          <c:y val="0.11674845964209511"/>
          <c:w val="0.78297024615434807"/>
          <c:h val="0.796017474465006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Sheet2!$B$37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Sheet2!$A$38:$A$44</c:f>
              <c:strCache>
                <c:ptCount val="7"/>
                <c:pt idx="0">
                  <c:v>EMTC</c:v>
                </c:pt>
                <c:pt idx="1">
                  <c:v>RMSC</c:v>
                </c:pt>
                <c:pt idx="2">
                  <c:v>RESH</c:v>
                </c:pt>
                <c:pt idx="3">
                  <c:v>OBCC</c:v>
                </c:pt>
                <c:pt idx="4">
                  <c:v>RNDC</c:v>
                </c:pt>
                <c:pt idx="5">
                  <c:v>GRVC</c:v>
                </c:pt>
                <c:pt idx="6">
                  <c:v>WEST</c:v>
                </c:pt>
              </c:strCache>
            </c:strRef>
          </c:cat>
          <c:val>
            <c:numRef>
              <c:f>Sheet2!$B$38:$B$44</c:f>
              <c:numCache>
                <c:formatCode>#,##0</c:formatCode>
                <c:ptCount val="7"/>
                <c:pt idx="0">
                  <c:v>1061</c:v>
                </c:pt>
                <c:pt idx="1">
                  <c:v>953</c:v>
                </c:pt>
                <c:pt idx="2">
                  <c:v>620</c:v>
                </c:pt>
                <c:pt idx="3">
                  <c:v>414</c:v>
                </c:pt>
                <c:pt idx="4">
                  <c:v>292</c:v>
                </c:pt>
                <c:pt idx="5">
                  <c:v>86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8-4119-A638-3DD516641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1188927"/>
        <c:axId val="291205727"/>
      </c:barChart>
      <c:catAx>
        <c:axId val="2911889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205727"/>
        <c:crosses val="autoZero"/>
        <c:auto val="1"/>
        <c:lblAlgn val="ctr"/>
        <c:lblOffset val="100"/>
        <c:noMultiLvlLbl val="0"/>
      </c:catAx>
      <c:valAx>
        <c:axId val="291205727"/>
        <c:scaling>
          <c:orientation val="minMax"/>
          <c:max val="1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1188927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946BEC8-85F1-4169-96A5-910DFBC15835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2FD5027-3C4C-4ED6-BC30-90ADC4AB3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90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8089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3959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732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528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2991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9500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6433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3912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794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5702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88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7401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311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6057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7428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3447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458">
              <a:defRPr/>
            </a:pPr>
            <a:fld id="{B2F7BC63-7865-DC4F-9ADA-80DD87BA3DD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2458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086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E231-7CD8-7149-A619-79C9AB50FECD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0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02-45EF-C343-A342-3273EE89AE88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7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A31DD-21E4-574C-B61C-48520A273856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04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36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80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35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26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57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09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97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FA487-44CA-1044-A622-8E2CB7052A28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64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7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60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71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1E65-6C3F-AC78-C962-D3F88C206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F99F7-A95E-AFAB-EA23-8CB9B3F7A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23AF-01E2-4A3B-F23D-A3B8A4CA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5343F-AA64-C4F8-4097-961EDC483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33288-F8DC-7376-6935-DADE21DA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30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A0E90-D321-0876-3C39-DDAF4BFE8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89A50-89C5-7858-A62B-AEECEDAD3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365D1-4013-A98D-0499-6B48B452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E1498-5022-8C30-7BC3-AB1B3E05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A6591-9E17-8A1C-3E78-75F955D7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92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D757-4ED6-3252-0479-F65F812B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D607F-CDD7-4176-590C-210CE3C76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6F426-22F3-620C-66F0-0E7130699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C95D6-C6E7-FC00-A55A-A6D24D5E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8BEE1-5D9C-744A-1E4D-6A0768D2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9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C0E2D-49AC-346C-B5CF-1CED71F1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76109-D594-5BBA-7938-C26647D12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28229-7C6F-8DB9-2702-D73F3721B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B4C81-7DA0-70F0-F3D2-EBCF64D6D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957CF-903A-0055-B43D-2A20AC45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04E75-6C04-32C9-867A-1AFE6A48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62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BB411-837E-32C2-AB12-983B2E13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AED04-49BF-7202-7E9D-AF73E6D5F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8768A-7387-CA43-558F-C0847B368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397F2A-2DA5-31E4-825A-242472C50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BE3BE-E9DA-88E2-2767-D38806BAD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9103B6-963B-601E-ADBA-49F932950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606610-DB6F-DE4F-3019-B0C8F7392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131C1-E695-515B-8E09-7B8C579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9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E3E2-9775-D9A2-5128-F4C62E33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BF3668-E813-B4B4-422D-F993CAFD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8F986-81BE-F1AE-B5A3-DC65FEDA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E0827-40A6-D0C9-2794-AEE973F3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87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C9D74-28D3-4ACC-4132-B7D821C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E63CB-4257-AB04-C28F-38A080EEA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45FB3-C3B7-42EC-B6A8-C99D058F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5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1A4CB-1658-964E-85EC-E1E511CEF71B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17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C02D-3DE4-5F9A-1BA8-1B576844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4F3F-92A6-2C3B-3194-D93E513C2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CEA84-5EE4-D23E-63C0-1FCD2D78B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C5F6F-82BC-1106-4BF3-294EAF14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36C88-FCAB-B231-B119-BEEC1B237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F7897-0167-120C-0183-051253B1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23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2234-617B-B79D-EA6D-87CD35D3F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54851-3698-51BA-7EF3-A36CCA898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2F22A-5B95-CF8E-2597-DE4ADDF58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13324-97F3-7940-16B3-F945DBF0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872B7-B899-FC87-D8E8-A4C03F18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8BCEF-3C4E-050B-CC54-520E77FB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254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B0E0A-7E58-43F8-3F3E-ADE4101D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E4B93-8E6D-B3E4-A749-8BD6C33F4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EB5B2-9992-A3F4-6165-9420C8C3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FADE9-8E36-82CD-970C-964D5E0E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2A97B-90E1-14A1-708C-AA4DF6F2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19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7F1D9D-7086-EDBF-14A9-E81E9EF8D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D3574-0946-0C22-1E3C-A0C88ADC8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FB1C0-7CD9-9A02-CF43-C5970117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E3F26-2005-5C3A-D6FB-67E66083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8142E-8D79-610C-F401-C3EEF70E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0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804-ACE8-9E41-8C20-56BB44E3087D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3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655D-E876-984E-802C-3A9A9A29161E}" type="datetime1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5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6B4-8FFD-8045-86BA-F50E5692AD80}" type="datetime1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7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83B0E-A2C0-3841-B6C7-2351535C150A}" type="datetime1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1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A2E47-0AE9-7549-B461-7E81FC13DB14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AFF28-214E-8F4F-8093-07B2903F3B00}" type="datetime1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4D8EA-9E6F-2242-8528-252887405D02}" type="datetime1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64EE-2946-574C-B65D-B718C3F0C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8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7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A66BE-8EE8-DF63-8DBF-BFB0B75B2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BFD9A-B762-C05C-30EC-CCF180273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76D32-11D1-DBB7-34B3-CA2B0F4C3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BC442-B7F8-482A-B760-7697553699CD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E15BE-5092-A7CE-A42A-34E4AC2BB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D8C33-EF4B-8F82-3C88-97F68D343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5D4D5-20CE-45BB-A5F3-41F46DD8C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8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8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onx.news12.com/rikers-island-to-open-new-kid-friendly-visitation-room-at-the-george-r-vierno-center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619"/>
            <a:ext cx="8861283" cy="6933668"/>
          </a:xfrm>
          <a:custGeom>
            <a:avLst/>
            <a:gdLst/>
            <a:ahLst/>
            <a:cxnLst/>
            <a:rect l="l" t="t" r="r" b="b"/>
            <a:pathLst>
              <a:path w="13291924" h="14651457">
                <a:moveTo>
                  <a:pt x="0" y="0"/>
                </a:moveTo>
                <a:lnTo>
                  <a:pt x="13291924" y="0"/>
                </a:lnTo>
                <a:lnTo>
                  <a:pt x="13291924" y="14651456"/>
                </a:lnTo>
                <a:lnTo>
                  <a:pt x="0" y="146514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-19097" t="1" r="-6203" b="-516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521330">
            <a:off x="3649044" y="1439832"/>
            <a:ext cx="8000773" cy="4411343"/>
          </a:xfrm>
          <a:custGeom>
            <a:avLst/>
            <a:gdLst/>
            <a:ahLst/>
            <a:cxnLst/>
            <a:rect l="l" t="t" r="r" b="b"/>
            <a:pathLst>
              <a:path w="14167639" h="7119239">
                <a:moveTo>
                  <a:pt x="0" y="0"/>
                </a:moveTo>
                <a:lnTo>
                  <a:pt x="14167639" y="0"/>
                </a:lnTo>
                <a:lnTo>
                  <a:pt x="14167639" y="7119238"/>
                </a:lnTo>
                <a:lnTo>
                  <a:pt x="0" y="7119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393071" y="-31533"/>
            <a:ext cx="5798929" cy="6933582"/>
            <a:chOff x="0" y="0"/>
            <a:chExt cx="8603361" cy="10286746"/>
          </a:xfrm>
        </p:grpSpPr>
        <p:sp>
          <p:nvSpPr>
            <p:cNvPr id="5" name="Freeform 5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4"/>
              <a:stretch>
                <a:fillRect t="-6716" b="-67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63640" y="1859246"/>
            <a:ext cx="6603306" cy="1992769"/>
            <a:chOff x="0" y="0"/>
            <a:chExt cx="2608713" cy="7872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08713" cy="787267"/>
            </a:xfrm>
            <a:custGeom>
              <a:avLst/>
              <a:gdLst/>
              <a:ahLst/>
              <a:cxnLst/>
              <a:rect l="l" t="t" r="r" b="b"/>
              <a:pathLst>
                <a:path w="2608713" h="787267">
                  <a:moveTo>
                    <a:pt x="0" y="0"/>
                  </a:moveTo>
                  <a:lnTo>
                    <a:pt x="2608713" y="0"/>
                  </a:lnTo>
                  <a:lnTo>
                    <a:pt x="2608713" y="787267"/>
                  </a:lnTo>
                  <a:lnTo>
                    <a:pt x="0" y="787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2608713" cy="806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2732933" y="3871859"/>
            <a:ext cx="6603306" cy="453834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7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17424" y="4913706"/>
            <a:ext cx="1565417" cy="1786938"/>
          </a:xfrm>
          <a:custGeom>
            <a:avLst/>
            <a:gdLst/>
            <a:ahLst/>
            <a:cxnLst/>
            <a:rect l="l" t="t" r="r" b="b"/>
            <a:pathLst>
              <a:path w="2348125" h="2680407">
                <a:moveTo>
                  <a:pt x="0" y="0"/>
                </a:moveTo>
                <a:lnTo>
                  <a:pt x="2348125" y="0"/>
                </a:lnTo>
                <a:lnTo>
                  <a:pt x="2348125" y="2680408"/>
                </a:lnTo>
                <a:lnTo>
                  <a:pt x="0" y="268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763639" y="2354038"/>
            <a:ext cx="6603306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27"/>
              </a:lnSpc>
            </a:pPr>
            <a:r>
              <a:rPr lang="en-US" sz="4000" b="1" spc="41" dirty="0">
                <a:solidFill>
                  <a:srgbClr val="040506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  <a:sym typeface="Archivo Black"/>
              </a:rPr>
              <a:t>DIVISION OF PROGRAMS AND COMMUNITY PARTNERSHIPS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94347" y="1941949"/>
            <a:ext cx="6603306" cy="32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39"/>
              </a:lnSpc>
            </a:pPr>
            <a:r>
              <a:rPr lang="en-US" sz="2057" b="1" spc="29" dirty="0">
                <a:solidFill>
                  <a:srgbClr val="04050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NYC DEPARTMENT OF CORRECTION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Family engagement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Cmom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child-friendly visit hubs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93B4BD-67B3-4E32-BABE-DAE664D28D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13" t="29054" r="21154" b="21382"/>
          <a:stretch/>
        </p:blipFill>
        <p:spPr bwMode="auto">
          <a:xfrm>
            <a:off x="6369940" y="1794231"/>
            <a:ext cx="4885074" cy="3269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E6E33-1558-9BF0-2AD0-69D4657A7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43" y="1794231"/>
            <a:ext cx="5236918" cy="3304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71D06C-0FA1-DC5B-358C-3933DE372B13}"/>
              </a:ext>
            </a:extLst>
          </p:cNvPr>
          <p:cNvSpPr txBox="1"/>
          <p:nvPr/>
        </p:nvSpPr>
        <p:spPr>
          <a:xfrm>
            <a:off x="2028667" y="5074968"/>
            <a:ext cx="335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RMSC CMOM Child Friendly Visit Hubs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A2812-C345-68C0-3B7D-F3D8A25E7AB0}"/>
              </a:ext>
            </a:extLst>
          </p:cNvPr>
          <p:cNvSpPr txBox="1"/>
          <p:nvPr/>
        </p:nvSpPr>
        <p:spPr>
          <a:xfrm>
            <a:off x="7947279" y="5063769"/>
            <a:ext cx="335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GRVC CMOM Child Friendly Visit Hubs</a:t>
            </a:r>
          </a:p>
        </p:txBody>
      </p:sp>
    </p:spTree>
    <p:extLst>
      <p:ext uri="{BB962C8B-B14F-4D97-AF65-F5344CB8AC3E}">
        <p14:creationId xmlns:p14="http://schemas.microsoft.com/office/powerpoint/2010/main" val="349627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Family engagement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DOJ grants and </a:t>
            </a:r>
            <a:r>
              <a:rPr kumimoji="0" lang="en-US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cmom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visits</a:t>
            </a: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6E211142-A53E-8D89-5F90-72365FABD74F}"/>
              </a:ext>
            </a:extLst>
          </p:cNvPr>
          <p:cNvSpPr txBox="1"/>
          <p:nvPr/>
        </p:nvSpPr>
        <p:spPr>
          <a:xfrm>
            <a:off x="662318" y="1321400"/>
            <a:ext cx="5929085" cy="5686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 DOJ grants to promote child-friendly visits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 Visit Facilitators to work in facility visit areas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Child-friendly furniture and activities in all visit areas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Expanded provider-led Visitation and Family Assistance program to OBCC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Enhanced training for Visits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Staff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Continued partnership with the Children’s Museum of Manhattan (CMOM) to facilitate monthly visits at the museum. </a:t>
            </a:r>
          </a:p>
          <a:p>
            <a:pPr marL="285750" marR="0" lvl="0" indent="-28575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74B0A8A-B48D-EE98-F55C-70C119F5A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7243"/>
          <a:stretch/>
        </p:blipFill>
        <p:spPr>
          <a:xfrm>
            <a:off x="6954390" y="2091697"/>
            <a:ext cx="4374009" cy="31511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40365C-66DD-3C5D-E44F-CFFED9869533}"/>
              </a:ext>
            </a:extLst>
          </p:cNvPr>
          <p:cNvSpPr txBox="1"/>
          <p:nvPr/>
        </p:nvSpPr>
        <p:spPr>
          <a:xfrm>
            <a:off x="8133349" y="5242884"/>
            <a:ext cx="335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Children’s Museum of Manhattan Visit</a:t>
            </a:r>
          </a:p>
        </p:txBody>
      </p:sp>
    </p:spTree>
    <p:extLst>
      <p:ext uri="{BB962C8B-B14F-4D97-AF65-F5344CB8AC3E}">
        <p14:creationId xmlns:p14="http://schemas.microsoft.com/office/powerpoint/2010/main" val="1222640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Family engagement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DOJ grants and </a:t>
            </a:r>
            <a:r>
              <a:rPr kumimoji="0" lang="en-US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cmom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visits – BY THE NUMBERS</a:t>
            </a: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6E211142-A53E-8D89-5F90-72365FABD74F}"/>
              </a:ext>
            </a:extLst>
          </p:cNvPr>
          <p:cNvSpPr txBox="1"/>
          <p:nvPr/>
        </p:nvSpPr>
        <p:spPr>
          <a:xfrm>
            <a:off x="301843" y="1430232"/>
            <a:ext cx="8835246" cy="5427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Visit Facilitators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Our Visit Facilitators served </a:t>
            </a:r>
            <a:r>
              <a:rPr lang="en-US" sz="2000" b="1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1291 persons in custody 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and </a:t>
            </a:r>
            <a:r>
              <a:rPr lang="en-US" sz="2000" b="1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877 children 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between January – June 2024.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Visitors, especially mothers and children, 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have shared appreciation for the transformed waiting areas and opportunity to take home a photo with their loved ones.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OBCC and GRVC currently have a Visit Facilitator, and we are expanding to other jails and Central Visits. </a:t>
            </a:r>
            <a:endParaRPr lang="en-US" sz="2000" dirty="0">
              <a:solidFill>
                <a:schemeClr val="accent5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CMOM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Since re</a:t>
            </a:r>
            <a:r>
              <a:rPr lang="en-US" sz="2000" dirty="0" err="1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suming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CMOM visits in October 2022, </a:t>
            </a:r>
            <a:r>
              <a:rPr lang="en-US" sz="2000" b="1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238 persons in custody 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and </a:t>
            </a:r>
            <a:r>
              <a:rPr lang="en-US" sz="2000" b="1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695 family members 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have participated in this program. </a:t>
            </a:r>
          </a:p>
          <a:p>
            <a:pPr marL="342900" marR="0" lvl="0" indent="-34290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Ju</a:t>
            </a:r>
            <a:r>
              <a:rPr lang="en-US" sz="2000" dirty="0" err="1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risdictions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from around the country are building on the success of CMOM and developing similar partnerships with local children’s museums.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0365C-66DD-3C5D-E44F-CFFED9869533}"/>
              </a:ext>
            </a:extLst>
          </p:cNvPr>
          <p:cNvSpPr txBox="1"/>
          <p:nvPr/>
        </p:nvSpPr>
        <p:spPr>
          <a:xfrm>
            <a:off x="9437859" y="5357688"/>
            <a:ext cx="335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Children’s Museum of Manhattan Visit</a:t>
            </a:r>
          </a:p>
        </p:txBody>
      </p:sp>
      <p:pic>
        <p:nvPicPr>
          <p:cNvPr id="6" name="Picture 5" descr="A person holding a baby next to a large green frog statue&#10;&#10;Description automatically generated with low confidence">
            <a:extLst>
              <a:ext uri="{FF2B5EF4-FFF2-40B4-BE49-F238E27FC236}">
                <a16:creationId xmlns:a16="http://schemas.microsoft.com/office/drawing/2014/main" id="{C70C329C-604C-0EC2-9BD3-C79FC619EF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859" y="2127713"/>
            <a:ext cx="2422481" cy="3229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82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Family engagement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Community engagement days</a:t>
            </a:r>
          </a:p>
        </p:txBody>
      </p:sp>
      <p:sp>
        <p:nvSpPr>
          <p:cNvPr id="2" name="TextBox 38">
            <a:extLst>
              <a:ext uri="{FF2B5EF4-FFF2-40B4-BE49-F238E27FC236}">
                <a16:creationId xmlns:a16="http://schemas.microsoft.com/office/drawing/2014/main" id="{594EF58D-91DA-E4EA-E95E-6BAE46B9074D}"/>
              </a:ext>
            </a:extLst>
          </p:cNvPr>
          <p:cNvSpPr txBox="1"/>
          <p:nvPr/>
        </p:nvSpPr>
        <p:spPr>
          <a:xfrm>
            <a:off x="863601" y="1667950"/>
            <a:ext cx="1022071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Community Engagement Days are opportunities for incarcerated parents and their children to spend time together, share a meal, and work on structured arts and crafts projects, fostering opportunities for parents and children to bond while sharing positive experiences.  </a:t>
            </a:r>
          </a:p>
        </p:txBody>
      </p:sp>
      <p:pic>
        <p:nvPicPr>
          <p:cNvPr id="6" name="Picture 5" descr="No alternative text description for this image">
            <a:extLst>
              <a:ext uri="{FF2B5EF4-FFF2-40B4-BE49-F238E27FC236}">
                <a16:creationId xmlns:a16="http://schemas.microsoft.com/office/drawing/2014/main" id="{EB2797EA-6FB8-BB97-A005-CC73A5E0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44" y="3429000"/>
            <a:ext cx="3280429" cy="23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o alternative text description for this image">
            <a:extLst>
              <a:ext uri="{FF2B5EF4-FFF2-40B4-BE49-F238E27FC236}">
                <a16:creationId xmlns:a16="http://schemas.microsoft.com/office/drawing/2014/main" id="{3CCFC2CB-88ED-7DEF-4648-9D956B87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221" y="3428999"/>
            <a:ext cx="3065577" cy="23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o alternative text description for this image">
            <a:extLst>
              <a:ext uri="{FF2B5EF4-FFF2-40B4-BE49-F238E27FC236}">
                <a16:creationId xmlns:a16="http://schemas.microsoft.com/office/drawing/2014/main" id="{1616FE32-3B31-63FB-BB40-3C533066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66" y="3429001"/>
            <a:ext cx="2907653" cy="23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767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D83EE5EA-B19A-2A72-1213-E5EE73DC157E}"/>
              </a:ext>
            </a:extLst>
          </p:cNvPr>
          <p:cNvSpPr txBox="1"/>
          <p:nvPr/>
        </p:nvSpPr>
        <p:spPr>
          <a:xfrm>
            <a:off x="707913" y="1780799"/>
            <a:ext cx="649187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5400" b="1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80% of Eligible Persons in Custody are Assigned a Tablet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522056C-ACE7-6E5C-F2F3-0343F076B70D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Tablet 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Overview of Tablet Distribution to eligible PIC As of 8/30/2024</a:t>
            </a:r>
          </a:p>
        </p:txBody>
      </p:sp>
      <p:pic>
        <p:nvPicPr>
          <p:cNvPr id="1028" name="Picture 4" descr="The JP6S Secureview Tablet - Constructed to Improve Quality of Life for  Incarcerated Individuals | Officer">
            <a:extLst>
              <a:ext uri="{FF2B5EF4-FFF2-40B4-BE49-F238E27FC236}">
                <a16:creationId xmlns:a16="http://schemas.microsoft.com/office/drawing/2014/main" id="{6950E468-E089-AF1B-CD8C-407846B00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7104">
            <a:off x="5348531" y="2712458"/>
            <a:ext cx="6171894" cy="324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7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TABLETS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APPLICATIONS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DA729-4D8C-74B1-8991-AC66565E3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2" t="13194" r="90078" b="80278"/>
          <a:stretch/>
        </p:blipFill>
        <p:spPr>
          <a:xfrm>
            <a:off x="2285253" y="1433202"/>
            <a:ext cx="1233457" cy="1097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94166-8F72-2C43-D266-371BB65CA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t="23611" r="89922" b="69723"/>
          <a:stretch/>
        </p:blipFill>
        <p:spPr>
          <a:xfrm>
            <a:off x="10379343" y="4876626"/>
            <a:ext cx="1193206" cy="1061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301B2-C910-F3D0-6084-70FDAEB86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5" t="33611" r="89766" b="59722"/>
          <a:stretch/>
        </p:blipFill>
        <p:spPr>
          <a:xfrm>
            <a:off x="10436426" y="3724100"/>
            <a:ext cx="1193207" cy="10619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836256-9370-E6A6-2CDB-65FC2A595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2" t="44028" r="90000" b="49305"/>
          <a:stretch/>
        </p:blipFill>
        <p:spPr>
          <a:xfrm>
            <a:off x="268651" y="1400521"/>
            <a:ext cx="1232914" cy="1097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DFC317-DE19-D512-89E2-075305372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2" t="56888" r="90000" b="36445"/>
          <a:stretch/>
        </p:blipFill>
        <p:spPr>
          <a:xfrm>
            <a:off x="8521943" y="2616216"/>
            <a:ext cx="1232914" cy="1097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A79A4A-20FC-C1AD-C6F3-5EE7F25EA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t="69445" r="89922" b="23889"/>
          <a:stretch/>
        </p:blipFill>
        <p:spPr>
          <a:xfrm>
            <a:off x="10381624" y="2627283"/>
            <a:ext cx="1190925" cy="10599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B81F51-35A3-54F5-AD71-7192BD78C5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2" t="81531" r="89877" b="11490"/>
          <a:stretch/>
        </p:blipFill>
        <p:spPr>
          <a:xfrm>
            <a:off x="6435501" y="1446669"/>
            <a:ext cx="1251593" cy="11298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B25B04-FC68-947B-B26E-A7B6F4D2EA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1" t="15695" r="88516" b="77916"/>
          <a:stretch/>
        </p:blipFill>
        <p:spPr>
          <a:xfrm>
            <a:off x="238074" y="2546600"/>
            <a:ext cx="1224448" cy="10972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8E6675-5155-1E91-C61C-E951DD260C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1" t="30817" r="88331" b="63056"/>
          <a:stretch/>
        </p:blipFill>
        <p:spPr>
          <a:xfrm>
            <a:off x="158435" y="3676323"/>
            <a:ext cx="1341326" cy="10972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29204-C9AC-436F-E012-A77FDEFB5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6" t="41846" r="88596" b="51896"/>
          <a:stretch/>
        </p:blipFill>
        <p:spPr>
          <a:xfrm>
            <a:off x="147243" y="4781180"/>
            <a:ext cx="1313395" cy="10972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BC572C-9392-2BEA-8007-A07BCC5C8B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1" t="52462" r="88423" b="40064"/>
          <a:stretch/>
        </p:blipFill>
        <p:spPr>
          <a:xfrm>
            <a:off x="6507442" y="4687260"/>
            <a:ext cx="1291352" cy="13203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7EB182-D336-05AC-A6F9-4107779325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1" t="62842" r="88331" b="31167"/>
          <a:stretch/>
        </p:blipFill>
        <p:spPr>
          <a:xfrm>
            <a:off x="2220788" y="2602313"/>
            <a:ext cx="1327621" cy="1061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87AB91-8765-3FCF-5B40-08B784A6C4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1" t="72361" r="88648" b="22083"/>
          <a:stretch/>
        </p:blipFill>
        <p:spPr>
          <a:xfrm>
            <a:off x="4320070" y="1391526"/>
            <a:ext cx="1274097" cy="109727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FEFD3F7-A9EE-30EA-6752-C122A6F5C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41" t="84861" r="88331" b="8472"/>
          <a:stretch/>
        </p:blipFill>
        <p:spPr>
          <a:xfrm>
            <a:off x="6428703" y="3680571"/>
            <a:ext cx="1305462" cy="11618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15B70A-B36A-F6F3-5481-D47DBA385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1" t="12222" r="88203" b="81250"/>
          <a:stretch/>
        </p:blipFill>
        <p:spPr>
          <a:xfrm>
            <a:off x="8444898" y="4807096"/>
            <a:ext cx="1355626" cy="114318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C4ABCB0-33DC-0A61-7466-667331BEBC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1" t="26111" r="88331" b="67601"/>
          <a:stretch/>
        </p:blipFill>
        <p:spPr>
          <a:xfrm>
            <a:off x="2238565" y="3687193"/>
            <a:ext cx="1307199" cy="10972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896ABDC-B283-840A-3C75-724AC0379B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1" t="35537" r="88355" b="58138"/>
          <a:stretch/>
        </p:blipFill>
        <p:spPr>
          <a:xfrm>
            <a:off x="2247713" y="4825967"/>
            <a:ext cx="1329347" cy="11295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CFAAF86-650A-0675-E926-46DB0AFA69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1" t="44780" r="88715" b="49159"/>
          <a:stretch/>
        </p:blipFill>
        <p:spPr>
          <a:xfrm>
            <a:off x="4369407" y="4803114"/>
            <a:ext cx="1291352" cy="11088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267C83B-42C4-E96D-0F23-E2B996A8F2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1" t="56843" r="88374" b="36732"/>
          <a:stretch/>
        </p:blipFill>
        <p:spPr>
          <a:xfrm>
            <a:off x="6432862" y="2606175"/>
            <a:ext cx="1230764" cy="10677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4B2ABB7-1FB8-8720-4DA3-EFE6E99A4C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1" t="69659" r="88541" b="23674"/>
          <a:stretch/>
        </p:blipFill>
        <p:spPr>
          <a:xfrm>
            <a:off x="8474055" y="1443146"/>
            <a:ext cx="1203128" cy="11329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2096D4D-D333-D195-1B56-774D5F4F97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41" t="83152" r="89141" b="10991"/>
          <a:stretch/>
        </p:blipFill>
        <p:spPr>
          <a:xfrm>
            <a:off x="10381624" y="1569761"/>
            <a:ext cx="1096892" cy="9639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E71D6EF-3AF7-87DC-33C4-BCD59B3744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41" t="31088" r="88331" b="63055"/>
          <a:stretch/>
        </p:blipFill>
        <p:spPr>
          <a:xfrm>
            <a:off x="8446987" y="3770344"/>
            <a:ext cx="1325987" cy="10367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C264941-D02B-65F2-E801-1C9D795FAA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41" t="44078" r="88327" b="49861"/>
          <a:stretch/>
        </p:blipFill>
        <p:spPr>
          <a:xfrm>
            <a:off x="4303363" y="3712897"/>
            <a:ext cx="1357396" cy="109728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9655DA9-7808-6017-9F16-9434F65EAA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41" t="55034" r="88377" b="38323"/>
          <a:stretch/>
        </p:blipFill>
        <p:spPr>
          <a:xfrm>
            <a:off x="4321715" y="2493873"/>
            <a:ext cx="1325514" cy="118986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9E235D8-4C6E-763A-6A32-1B65F623BD24}"/>
              </a:ext>
            </a:extLst>
          </p:cNvPr>
          <p:cNvSpPr/>
          <p:nvPr/>
        </p:nvSpPr>
        <p:spPr>
          <a:xfrm>
            <a:off x="10277759" y="4822947"/>
            <a:ext cx="1379288" cy="1155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8D80C151-A24E-4532-3046-5DD2E160E4DA}"/>
              </a:ext>
            </a:extLst>
          </p:cNvPr>
          <p:cNvSpPr txBox="1"/>
          <p:nvPr/>
        </p:nvSpPr>
        <p:spPr>
          <a:xfrm>
            <a:off x="1499347" y="1714302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My Account</a:t>
            </a:r>
          </a:p>
        </p:txBody>
      </p:sp>
      <p:sp>
        <p:nvSpPr>
          <p:cNvPr id="57" name="TextBox 38">
            <a:extLst>
              <a:ext uri="{FF2B5EF4-FFF2-40B4-BE49-F238E27FC236}">
                <a16:creationId xmlns:a16="http://schemas.microsoft.com/office/drawing/2014/main" id="{DC67402E-CD63-D373-A844-BDB685ED9921}"/>
              </a:ext>
            </a:extLst>
          </p:cNvPr>
          <p:cNvSpPr txBox="1"/>
          <p:nvPr/>
        </p:nvSpPr>
        <p:spPr>
          <a:xfrm>
            <a:off x="1499347" y="2876308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FYI App</a:t>
            </a:r>
          </a:p>
        </p:txBody>
      </p:sp>
      <p:sp>
        <p:nvSpPr>
          <p:cNvPr id="58" name="TextBox 38">
            <a:extLst>
              <a:ext uri="{FF2B5EF4-FFF2-40B4-BE49-F238E27FC236}">
                <a16:creationId xmlns:a16="http://schemas.microsoft.com/office/drawing/2014/main" id="{4DCFEF2B-4DD4-028C-91EE-05BBFDB4D7EB}"/>
              </a:ext>
            </a:extLst>
          </p:cNvPr>
          <p:cNvSpPr txBox="1"/>
          <p:nvPr/>
        </p:nvSpPr>
        <p:spPr>
          <a:xfrm>
            <a:off x="1499347" y="4032963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Viewer App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D3998163-D8AC-141D-C60F-7DDFE0399FC7}"/>
              </a:ext>
            </a:extLst>
          </p:cNvPr>
          <p:cNvSpPr txBox="1"/>
          <p:nvPr/>
        </p:nvSpPr>
        <p:spPr>
          <a:xfrm>
            <a:off x="1499347" y="5128878"/>
            <a:ext cx="880118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My Agreements</a:t>
            </a:r>
          </a:p>
        </p:txBody>
      </p:sp>
      <p:sp>
        <p:nvSpPr>
          <p:cNvPr id="61" name="TextBox 38">
            <a:extLst>
              <a:ext uri="{FF2B5EF4-FFF2-40B4-BE49-F238E27FC236}">
                <a16:creationId xmlns:a16="http://schemas.microsoft.com/office/drawing/2014/main" id="{C31D6B29-6541-DB4E-CCBE-4927948B3E83}"/>
              </a:ext>
            </a:extLst>
          </p:cNvPr>
          <p:cNvSpPr txBox="1"/>
          <p:nvPr/>
        </p:nvSpPr>
        <p:spPr>
          <a:xfrm>
            <a:off x="3576769" y="1763820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Phone</a:t>
            </a:r>
          </a:p>
        </p:txBody>
      </p:sp>
      <p:sp>
        <p:nvSpPr>
          <p:cNvPr id="62" name="TextBox 38">
            <a:extLst>
              <a:ext uri="{FF2B5EF4-FFF2-40B4-BE49-F238E27FC236}">
                <a16:creationId xmlns:a16="http://schemas.microsoft.com/office/drawing/2014/main" id="{2B16F511-FB20-B136-BD4F-88354E54FAAC}"/>
              </a:ext>
            </a:extLst>
          </p:cNvPr>
          <p:cNvSpPr txBox="1"/>
          <p:nvPr/>
        </p:nvSpPr>
        <p:spPr>
          <a:xfrm>
            <a:off x="3576769" y="2925826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Comm Center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B279322B-47BF-2E91-DE2E-A0A012C2D57E}"/>
              </a:ext>
            </a:extLst>
          </p:cNvPr>
          <p:cNvSpPr txBox="1"/>
          <p:nvPr/>
        </p:nvSpPr>
        <p:spPr>
          <a:xfrm>
            <a:off x="3576769" y="4082481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Calculator </a:t>
            </a:r>
          </a:p>
        </p:txBody>
      </p:sp>
      <p:sp>
        <p:nvSpPr>
          <p:cNvPr id="2048" name="TextBox 38">
            <a:extLst>
              <a:ext uri="{FF2B5EF4-FFF2-40B4-BE49-F238E27FC236}">
                <a16:creationId xmlns:a16="http://schemas.microsoft.com/office/drawing/2014/main" id="{AE29F4C7-635E-44F5-7F1C-62AC8E73C318}"/>
              </a:ext>
            </a:extLst>
          </p:cNvPr>
          <p:cNvSpPr txBox="1"/>
          <p:nvPr/>
        </p:nvSpPr>
        <p:spPr>
          <a:xfrm>
            <a:off x="3604364" y="5143597"/>
            <a:ext cx="880118" cy="29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Clock App</a:t>
            </a:r>
          </a:p>
        </p:txBody>
      </p:sp>
      <p:sp>
        <p:nvSpPr>
          <p:cNvPr id="2049" name="TextBox 38">
            <a:extLst>
              <a:ext uri="{FF2B5EF4-FFF2-40B4-BE49-F238E27FC236}">
                <a16:creationId xmlns:a16="http://schemas.microsoft.com/office/drawing/2014/main" id="{88ED25CC-46DC-8365-9D00-E55BAAB94188}"/>
              </a:ext>
            </a:extLst>
          </p:cNvPr>
          <p:cNvSpPr txBox="1"/>
          <p:nvPr/>
        </p:nvSpPr>
        <p:spPr>
          <a:xfrm>
            <a:off x="5647228" y="1761165"/>
            <a:ext cx="88011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Forms + Grievance</a:t>
            </a:r>
          </a:p>
        </p:txBody>
      </p:sp>
      <p:sp>
        <p:nvSpPr>
          <p:cNvPr id="2051" name="TextBox 38">
            <a:extLst>
              <a:ext uri="{FF2B5EF4-FFF2-40B4-BE49-F238E27FC236}">
                <a16:creationId xmlns:a16="http://schemas.microsoft.com/office/drawing/2014/main" id="{9CF6B91F-532E-B603-1D51-7A0B1FC57C08}"/>
              </a:ext>
            </a:extLst>
          </p:cNvPr>
          <p:cNvSpPr txBox="1"/>
          <p:nvPr/>
        </p:nvSpPr>
        <p:spPr>
          <a:xfrm>
            <a:off x="5684560" y="2875764"/>
            <a:ext cx="88011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Law Library (Lexis Nexus)</a:t>
            </a:r>
          </a:p>
        </p:txBody>
      </p:sp>
      <p:sp>
        <p:nvSpPr>
          <p:cNvPr id="2052" name="TextBox 38">
            <a:extLst>
              <a:ext uri="{FF2B5EF4-FFF2-40B4-BE49-F238E27FC236}">
                <a16:creationId xmlns:a16="http://schemas.microsoft.com/office/drawing/2014/main" id="{C084D7E6-2A34-08B5-F87C-DC26D991F4C0}"/>
              </a:ext>
            </a:extLst>
          </p:cNvPr>
          <p:cNvSpPr txBox="1"/>
          <p:nvPr/>
        </p:nvSpPr>
        <p:spPr>
          <a:xfrm>
            <a:off x="5670193" y="4103641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Commissary </a:t>
            </a:r>
          </a:p>
        </p:txBody>
      </p:sp>
      <p:sp>
        <p:nvSpPr>
          <p:cNvPr id="2053" name="TextBox 38">
            <a:extLst>
              <a:ext uri="{FF2B5EF4-FFF2-40B4-BE49-F238E27FC236}">
                <a16:creationId xmlns:a16="http://schemas.microsoft.com/office/drawing/2014/main" id="{6AA3F73E-C7E3-062B-49BF-060F523AD77F}"/>
              </a:ext>
            </a:extLst>
          </p:cNvPr>
          <p:cNvSpPr txBox="1"/>
          <p:nvPr/>
        </p:nvSpPr>
        <p:spPr>
          <a:xfrm>
            <a:off x="5697935" y="5171383"/>
            <a:ext cx="880118" cy="29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Help App</a:t>
            </a:r>
          </a:p>
        </p:txBody>
      </p:sp>
      <p:sp>
        <p:nvSpPr>
          <p:cNvPr id="2054" name="TextBox 38">
            <a:extLst>
              <a:ext uri="{FF2B5EF4-FFF2-40B4-BE49-F238E27FC236}">
                <a16:creationId xmlns:a16="http://schemas.microsoft.com/office/drawing/2014/main" id="{BD9F46E5-D04F-C984-9616-82DCAF5E3D72}"/>
              </a:ext>
            </a:extLst>
          </p:cNvPr>
          <p:cNvSpPr txBox="1"/>
          <p:nvPr/>
        </p:nvSpPr>
        <p:spPr>
          <a:xfrm>
            <a:off x="7742365" y="1808132"/>
            <a:ext cx="880118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Podcasts</a:t>
            </a:r>
          </a:p>
        </p:txBody>
      </p:sp>
      <p:sp>
        <p:nvSpPr>
          <p:cNvPr id="2055" name="TextBox 38">
            <a:extLst>
              <a:ext uri="{FF2B5EF4-FFF2-40B4-BE49-F238E27FC236}">
                <a16:creationId xmlns:a16="http://schemas.microsoft.com/office/drawing/2014/main" id="{B7B04E2C-BEEA-15CF-1B45-0005E0174270}"/>
              </a:ext>
            </a:extLst>
          </p:cNvPr>
          <p:cNvSpPr txBox="1"/>
          <p:nvPr/>
        </p:nvSpPr>
        <p:spPr>
          <a:xfrm>
            <a:off x="7699222" y="2922731"/>
            <a:ext cx="88011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Chasing the Dragon</a:t>
            </a:r>
          </a:p>
        </p:txBody>
      </p:sp>
      <p:sp>
        <p:nvSpPr>
          <p:cNvPr id="2056" name="TextBox 38">
            <a:extLst>
              <a:ext uri="{FF2B5EF4-FFF2-40B4-BE49-F238E27FC236}">
                <a16:creationId xmlns:a16="http://schemas.microsoft.com/office/drawing/2014/main" id="{5ED4F355-97DA-490C-6ACC-F741B7DC07A6}"/>
              </a:ext>
            </a:extLst>
          </p:cNvPr>
          <p:cNvSpPr txBox="1"/>
          <p:nvPr/>
        </p:nvSpPr>
        <p:spPr>
          <a:xfrm>
            <a:off x="7765330" y="4150608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FM Radio</a:t>
            </a:r>
          </a:p>
        </p:txBody>
      </p:sp>
      <p:sp>
        <p:nvSpPr>
          <p:cNvPr id="2057" name="TextBox 38">
            <a:extLst>
              <a:ext uri="{FF2B5EF4-FFF2-40B4-BE49-F238E27FC236}">
                <a16:creationId xmlns:a16="http://schemas.microsoft.com/office/drawing/2014/main" id="{F6006451-4669-43A6-22B1-D03940D266D2}"/>
              </a:ext>
            </a:extLst>
          </p:cNvPr>
          <p:cNvSpPr txBox="1"/>
          <p:nvPr/>
        </p:nvSpPr>
        <p:spPr>
          <a:xfrm>
            <a:off x="7798794" y="5187360"/>
            <a:ext cx="880118" cy="29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eBook App</a:t>
            </a:r>
          </a:p>
        </p:txBody>
      </p:sp>
      <p:sp>
        <p:nvSpPr>
          <p:cNvPr id="2058" name="TextBox 38">
            <a:extLst>
              <a:ext uri="{FF2B5EF4-FFF2-40B4-BE49-F238E27FC236}">
                <a16:creationId xmlns:a16="http://schemas.microsoft.com/office/drawing/2014/main" id="{81F3E5B3-844B-D2C9-E40F-972F362B9637}"/>
              </a:ext>
            </a:extLst>
          </p:cNvPr>
          <p:cNvSpPr txBox="1"/>
          <p:nvPr/>
        </p:nvSpPr>
        <p:spPr>
          <a:xfrm>
            <a:off x="9738973" y="1846412"/>
            <a:ext cx="880118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00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Edovo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059" name="TextBox 38">
            <a:extLst>
              <a:ext uri="{FF2B5EF4-FFF2-40B4-BE49-F238E27FC236}">
                <a16:creationId xmlns:a16="http://schemas.microsoft.com/office/drawing/2014/main" id="{DCCB2D23-54DB-11E8-6F65-EB33F227128E}"/>
              </a:ext>
            </a:extLst>
          </p:cNvPr>
          <p:cNvSpPr txBox="1"/>
          <p:nvPr/>
        </p:nvSpPr>
        <p:spPr>
          <a:xfrm>
            <a:off x="9776305" y="2961011"/>
            <a:ext cx="880118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Lantern</a:t>
            </a:r>
          </a:p>
        </p:txBody>
      </p:sp>
      <p:sp>
        <p:nvSpPr>
          <p:cNvPr id="2060" name="TextBox 38">
            <a:extLst>
              <a:ext uri="{FF2B5EF4-FFF2-40B4-BE49-F238E27FC236}">
                <a16:creationId xmlns:a16="http://schemas.microsoft.com/office/drawing/2014/main" id="{15818D87-A0A4-371D-DCAF-86992C33844F}"/>
              </a:ext>
            </a:extLst>
          </p:cNvPr>
          <p:cNvSpPr txBox="1"/>
          <p:nvPr/>
        </p:nvSpPr>
        <p:spPr>
          <a:xfrm>
            <a:off x="9761938" y="4188888"/>
            <a:ext cx="880118" cy="304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KA Lite</a:t>
            </a:r>
          </a:p>
        </p:txBody>
      </p:sp>
      <p:sp>
        <p:nvSpPr>
          <p:cNvPr id="2061" name="TextBox 38">
            <a:extLst>
              <a:ext uri="{FF2B5EF4-FFF2-40B4-BE49-F238E27FC236}">
                <a16:creationId xmlns:a16="http://schemas.microsoft.com/office/drawing/2014/main" id="{BBFF71DD-A516-2DF1-1CFC-27C1E61658FC}"/>
              </a:ext>
            </a:extLst>
          </p:cNvPr>
          <p:cNvSpPr txBox="1"/>
          <p:nvPr/>
        </p:nvSpPr>
        <p:spPr>
          <a:xfrm>
            <a:off x="9800524" y="5208479"/>
            <a:ext cx="880118" cy="29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TYRO</a:t>
            </a:r>
          </a:p>
        </p:txBody>
      </p:sp>
      <p:sp>
        <p:nvSpPr>
          <p:cNvPr id="2062" name="TextBox 38">
            <a:extLst>
              <a:ext uri="{FF2B5EF4-FFF2-40B4-BE49-F238E27FC236}">
                <a16:creationId xmlns:a16="http://schemas.microsoft.com/office/drawing/2014/main" id="{7E325775-E2E2-2CD2-5921-339CA50D0990}"/>
              </a:ext>
            </a:extLst>
          </p:cNvPr>
          <p:cNvSpPr txBox="1"/>
          <p:nvPr/>
        </p:nvSpPr>
        <p:spPr>
          <a:xfrm>
            <a:off x="11657047" y="1824930"/>
            <a:ext cx="68058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Honest Jobs</a:t>
            </a:r>
          </a:p>
        </p:txBody>
      </p:sp>
      <p:sp>
        <p:nvSpPr>
          <p:cNvPr id="2063" name="TextBox 38">
            <a:extLst>
              <a:ext uri="{FF2B5EF4-FFF2-40B4-BE49-F238E27FC236}">
                <a16:creationId xmlns:a16="http://schemas.microsoft.com/office/drawing/2014/main" id="{35FE946C-D980-8E7D-21D2-77FD72255A48}"/>
              </a:ext>
            </a:extLst>
          </p:cNvPr>
          <p:cNvSpPr txBox="1"/>
          <p:nvPr/>
        </p:nvSpPr>
        <p:spPr>
          <a:xfrm>
            <a:off x="11686298" y="2943521"/>
            <a:ext cx="43402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Office Suite</a:t>
            </a:r>
          </a:p>
        </p:txBody>
      </p:sp>
      <p:sp>
        <p:nvSpPr>
          <p:cNvPr id="2064" name="TextBox 38">
            <a:extLst>
              <a:ext uri="{FF2B5EF4-FFF2-40B4-BE49-F238E27FC236}">
                <a16:creationId xmlns:a16="http://schemas.microsoft.com/office/drawing/2014/main" id="{5B9A4685-3AED-1565-DCBE-6A19FB631E4C}"/>
              </a:ext>
            </a:extLst>
          </p:cNvPr>
          <p:cNvSpPr txBox="1"/>
          <p:nvPr/>
        </p:nvSpPr>
        <p:spPr>
          <a:xfrm>
            <a:off x="11670380" y="4046950"/>
            <a:ext cx="49069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Music Player</a:t>
            </a:r>
          </a:p>
        </p:txBody>
      </p:sp>
      <p:sp>
        <p:nvSpPr>
          <p:cNvPr id="2065" name="TextBox 38">
            <a:extLst>
              <a:ext uri="{FF2B5EF4-FFF2-40B4-BE49-F238E27FC236}">
                <a16:creationId xmlns:a16="http://schemas.microsoft.com/office/drawing/2014/main" id="{5A7FDC5D-CD30-71CB-D33F-C2D3D1204488}"/>
              </a:ext>
            </a:extLst>
          </p:cNvPr>
          <p:cNvSpPr txBox="1"/>
          <p:nvPr/>
        </p:nvSpPr>
        <p:spPr>
          <a:xfrm>
            <a:off x="11686298" y="5173079"/>
            <a:ext cx="51539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Media Store</a:t>
            </a:r>
          </a:p>
        </p:txBody>
      </p:sp>
    </p:spTree>
    <p:extLst>
      <p:ext uri="{BB962C8B-B14F-4D97-AF65-F5344CB8AC3E}">
        <p14:creationId xmlns:p14="http://schemas.microsoft.com/office/powerpoint/2010/main" val="774647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TABLETS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PREMIUM CONTENT OVERVIEW</a:t>
            </a: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6E211142-A53E-8D89-5F90-72365FABD74F}"/>
              </a:ext>
            </a:extLst>
          </p:cNvPr>
          <p:cNvSpPr txBox="1"/>
          <p:nvPr/>
        </p:nvSpPr>
        <p:spPr>
          <a:xfrm>
            <a:off x="1828800" y="1667950"/>
            <a:ext cx="496388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Premium content is made accessible via the Media Store application. The Media Store offers a diverse selection of movies, music, TV shows, and games.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317749-C4D9-03F5-A01C-D0D7101A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1969625"/>
            <a:ext cx="47625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2F59BB-E826-0136-9903-5580A02114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" t="23611" r="89922" b="69723"/>
          <a:stretch/>
        </p:blipFill>
        <p:spPr>
          <a:xfrm>
            <a:off x="325956" y="1727169"/>
            <a:ext cx="1360649" cy="1210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204F18-E09F-506D-BFF0-C178C5F86307}"/>
              </a:ext>
            </a:extLst>
          </p:cNvPr>
          <p:cNvSpPr txBox="1"/>
          <p:nvPr/>
        </p:nvSpPr>
        <p:spPr>
          <a:xfrm>
            <a:off x="352425" y="3569152"/>
            <a:ext cx="6724650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Previously, our tablets primarily provided access to applications designed to promote personal and religious growth, as well as educational self-study. The only entertainment previously available was FM Radio and four (4) preinstalled games. </a:t>
            </a:r>
          </a:p>
        </p:txBody>
      </p:sp>
    </p:spTree>
    <p:extLst>
      <p:ext uri="{BB962C8B-B14F-4D97-AF65-F5344CB8AC3E}">
        <p14:creationId xmlns:p14="http://schemas.microsoft.com/office/powerpoint/2010/main" val="3444320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WHO’S GOT TALENT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TABLET TALENT SHOW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383E6-C8D2-035E-572E-64864AC125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3" t="20429" r="49757" b="33333"/>
          <a:stretch/>
        </p:blipFill>
        <p:spPr>
          <a:xfrm rot="517029">
            <a:off x="8303390" y="1474584"/>
            <a:ext cx="3714797" cy="2599994"/>
          </a:xfrm>
          <a:prstGeom prst="rect">
            <a:avLst/>
          </a:prstGeom>
        </p:spPr>
      </p:pic>
      <p:sp>
        <p:nvSpPr>
          <p:cNvPr id="4" name="TextBox 38">
            <a:extLst>
              <a:ext uri="{FF2B5EF4-FFF2-40B4-BE49-F238E27FC236}">
                <a16:creationId xmlns:a16="http://schemas.microsoft.com/office/drawing/2014/main" id="{6E211142-A53E-8D89-5F90-72365FABD74F}"/>
              </a:ext>
            </a:extLst>
          </p:cNvPr>
          <p:cNvSpPr txBox="1"/>
          <p:nvPr/>
        </p:nvSpPr>
        <p:spPr>
          <a:xfrm>
            <a:off x="152034" y="1374833"/>
            <a:ext cx="7555540" cy="4982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Who’s Got Talent is a Talent Show celebrating the diverse skills and creativity of the persons in our custody by showcasing a variety of performances, including music, dance, comedy, and other talents.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Program Goals are to: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Provide a platform for self-expression.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oster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community spirit.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ighlight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the positive and artistic contributions of participants.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People 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 custody can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vote for their favorite talent via the tablet.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Currently we have the final six contestants!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final six will perform for a live audience.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recording of the show will be uploaded </a:t>
            </a: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where persons in custody can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vote for their finalist.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4296924-B5E3-5844-D69C-983E8F30281C}"/>
              </a:ext>
            </a:extLst>
          </p:cNvPr>
          <p:cNvSpPr/>
          <p:nvPr/>
        </p:nvSpPr>
        <p:spPr>
          <a:xfrm>
            <a:off x="9206143" y="2421924"/>
            <a:ext cx="292964" cy="285765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A90BD5-2F66-4589-DCCB-E95193FE1461}"/>
              </a:ext>
            </a:extLst>
          </p:cNvPr>
          <p:cNvSpPr/>
          <p:nvPr/>
        </p:nvSpPr>
        <p:spPr>
          <a:xfrm>
            <a:off x="9625656" y="1646508"/>
            <a:ext cx="292964" cy="285765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AA3EB5-BC58-EE18-3FF0-A9FBE5564C29}"/>
              </a:ext>
            </a:extLst>
          </p:cNvPr>
          <p:cNvSpPr/>
          <p:nvPr/>
        </p:nvSpPr>
        <p:spPr>
          <a:xfrm>
            <a:off x="11021464" y="2596187"/>
            <a:ext cx="292964" cy="285765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120750-DDDA-3F5B-FD8B-D21BC070B67D}"/>
              </a:ext>
            </a:extLst>
          </p:cNvPr>
          <p:cNvSpPr/>
          <p:nvPr/>
        </p:nvSpPr>
        <p:spPr>
          <a:xfrm>
            <a:off x="11314428" y="1896082"/>
            <a:ext cx="246754" cy="153057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784BDE-1875-3CAC-E7EE-899FA291DE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4" t="3753" r="1659" b="7917"/>
          <a:stretch/>
        </p:blipFill>
        <p:spPr>
          <a:xfrm rot="20697823">
            <a:off x="7717976" y="3901780"/>
            <a:ext cx="3991822" cy="204789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EF3EA3A-9A69-D305-131E-2949AD9DD55D}"/>
              </a:ext>
            </a:extLst>
          </p:cNvPr>
          <p:cNvSpPr/>
          <p:nvPr/>
        </p:nvSpPr>
        <p:spPr>
          <a:xfrm>
            <a:off x="8338393" y="5364936"/>
            <a:ext cx="379479" cy="460028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95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EFBF2B-CDF8-42C4-F194-AED84020E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3" t="12772" r="7199" b="11327"/>
          <a:stretch/>
        </p:blipFill>
        <p:spPr>
          <a:xfrm rot="21038161">
            <a:off x="7135905" y="4131068"/>
            <a:ext cx="4726403" cy="22726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WHO’S GOT TALENT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TABLET TALENT SHOW PROCESS</a:t>
            </a: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6E211142-A53E-8D89-5F90-72365FABD74F}"/>
              </a:ext>
            </a:extLst>
          </p:cNvPr>
          <p:cNvSpPr txBox="1"/>
          <p:nvPr/>
        </p:nvSpPr>
        <p:spPr>
          <a:xfrm>
            <a:off x="202170" y="1532475"/>
            <a:ext cx="7255074" cy="4693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AUDITIONS: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Over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100 PICs were interested in auditioning in the Division of Program’s “WHO’S GOT TALENT”. All facilities were represented. Three episodes memorialized the auditions: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Don't Get Packed Up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Meet the Contestants- Introduces the talent selected to participate in the talent show.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Behind the Scenes- Clips that highlighted special moments during our auditions.  </a:t>
            </a:r>
          </a:p>
          <a:p>
            <a:pPr marL="342900" marR="0" lvl="0" indent="-34290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auditions resulted in the advancement of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41 contestants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EF3EA3A-9A69-D305-131E-2949AD9DD55D}"/>
              </a:ext>
            </a:extLst>
          </p:cNvPr>
          <p:cNvSpPr/>
          <p:nvPr/>
        </p:nvSpPr>
        <p:spPr>
          <a:xfrm>
            <a:off x="10226967" y="4171686"/>
            <a:ext cx="379479" cy="460028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7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A2BC80-BD57-4F89-96C0-26EC052022B6}"/>
              </a:ext>
            </a:extLst>
          </p:cNvPr>
          <p:cNvSpPr/>
          <p:nvPr/>
        </p:nvSpPr>
        <p:spPr>
          <a:xfrm>
            <a:off x="8788893" y="5535617"/>
            <a:ext cx="514905" cy="4390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9F83CC-7023-32E2-3D19-525849AA0C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8" t="9214" r="1658" b="11586"/>
          <a:stretch/>
        </p:blipFill>
        <p:spPr>
          <a:xfrm rot="447196">
            <a:off x="7564643" y="1641638"/>
            <a:ext cx="4501076" cy="22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99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4" name="TextBox 38">
            <a:extLst>
              <a:ext uri="{FF2B5EF4-FFF2-40B4-BE49-F238E27FC236}">
                <a16:creationId xmlns:a16="http://schemas.microsoft.com/office/drawing/2014/main" id="{6E211142-A53E-8D89-5F90-72365FABD74F}"/>
              </a:ext>
            </a:extLst>
          </p:cNvPr>
          <p:cNvSpPr txBox="1"/>
          <p:nvPr/>
        </p:nvSpPr>
        <p:spPr>
          <a:xfrm>
            <a:off x="5523777" y="1868537"/>
            <a:ext cx="6509349" cy="4270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ROUND ONE: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Contestants were divided into five (5) different Groups. Each group resulted in 2 videos (“Who’s Got Talent” and “Level Up”), totaling 10 videos.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Who Got Talent Episodes:  Group of contestants showcasing their talent in a 1-2 minute video.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Level Up Episodes: Votes have been submitted for the corresponding “Who’s Got Talent” Episode. </a:t>
            </a:r>
          </a:p>
          <a:p>
            <a:pPr marL="342900" marR="0" lvl="0" indent="-34290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ROUND TWO: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Contestants with the most votes from each of the 5 groups level up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Round 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process continues until we have a finalist!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4309A-8D9B-2A1E-25C9-02E7F31511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5" t="3884" r="2428" b="10809"/>
          <a:stretch/>
        </p:blipFill>
        <p:spPr>
          <a:xfrm rot="20700000">
            <a:off x="271037" y="1340046"/>
            <a:ext cx="4557306" cy="2370375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4008D18-7F8B-B26F-D73A-4A9422D96EBF}"/>
              </a:ext>
            </a:extLst>
          </p:cNvPr>
          <p:cNvSpPr/>
          <p:nvPr/>
        </p:nvSpPr>
        <p:spPr>
          <a:xfrm rot="20700000">
            <a:off x="4113070" y="1662967"/>
            <a:ext cx="379479" cy="460028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4E3A9E-0BEB-BAF6-77F6-8F040C4C06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1" t="8026" r="44660" b="39912"/>
          <a:stretch/>
        </p:blipFill>
        <p:spPr>
          <a:xfrm>
            <a:off x="851639" y="3748875"/>
            <a:ext cx="4608128" cy="24743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FA324B4-4BAB-EB49-B2F7-3E98DA8DE596}"/>
              </a:ext>
            </a:extLst>
          </p:cNvPr>
          <p:cNvSpPr/>
          <p:nvPr/>
        </p:nvSpPr>
        <p:spPr>
          <a:xfrm rot="20700000">
            <a:off x="1047326" y="5303613"/>
            <a:ext cx="167522" cy="254216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4F6E68-48D1-B8C8-2387-250BB31D55E9}"/>
              </a:ext>
            </a:extLst>
          </p:cNvPr>
          <p:cNvSpPr/>
          <p:nvPr/>
        </p:nvSpPr>
        <p:spPr>
          <a:xfrm rot="20700000">
            <a:off x="1741264" y="5367236"/>
            <a:ext cx="167522" cy="254216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040C4C-E6F2-6F7D-1CEB-3208480760B5}"/>
              </a:ext>
            </a:extLst>
          </p:cNvPr>
          <p:cNvSpPr/>
          <p:nvPr/>
        </p:nvSpPr>
        <p:spPr>
          <a:xfrm rot="20700000">
            <a:off x="2600845" y="5448069"/>
            <a:ext cx="167522" cy="254216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7F07EAC-DF67-433D-67C8-359378E33CE0}"/>
              </a:ext>
            </a:extLst>
          </p:cNvPr>
          <p:cNvSpPr/>
          <p:nvPr/>
        </p:nvSpPr>
        <p:spPr>
          <a:xfrm rot="20700000">
            <a:off x="3364114" y="5303612"/>
            <a:ext cx="167522" cy="254216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35C89C-A06D-8B5F-ECD9-21E49861958A}"/>
              </a:ext>
            </a:extLst>
          </p:cNvPr>
          <p:cNvSpPr/>
          <p:nvPr/>
        </p:nvSpPr>
        <p:spPr>
          <a:xfrm rot="20700000">
            <a:off x="4090047" y="5402746"/>
            <a:ext cx="167522" cy="254216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6C9C5D-599E-F651-E72E-DE386391740A}"/>
              </a:ext>
            </a:extLst>
          </p:cNvPr>
          <p:cNvSpPr/>
          <p:nvPr/>
        </p:nvSpPr>
        <p:spPr>
          <a:xfrm rot="20700000">
            <a:off x="5058813" y="5411771"/>
            <a:ext cx="234886" cy="236166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5">
              <a:alphaModFix amt="5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WHO’S GOT TALENT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TABLET TALENT SHOW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93BD43-E94B-C8E6-C27A-1923A613AA00}"/>
              </a:ext>
            </a:extLst>
          </p:cNvPr>
          <p:cNvSpPr/>
          <p:nvPr/>
        </p:nvSpPr>
        <p:spPr>
          <a:xfrm>
            <a:off x="1938830" y="2795571"/>
            <a:ext cx="514905" cy="4390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5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8BAEB0-4616-9F3F-F44A-309F5C339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40731" t="34225" r="30390" b="13336"/>
          <a:stretch/>
        </p:blipFill>
        <p:spPr>
          <a:xfrm>
            <a:off x="0" y="0"/>
            <a:ext cx="671412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DB1D3-559E-6E5E-820B-08871A7FD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16184" t="7545" r="48685" b="14265"/>
          <a:stretch/>
        </p:blipFill>
        <p:spPr>
          <a:xfrm>
            <a:off x="6714123" y="0"/>
            <a:ext cx="547787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B133C3-E426-4184-6AD6-0B26CFCCDC17}"/>
              </a:ext>
            </a:extLst>
          </p:cNvPr>
          <p:cNvSpPr/>
          <p:nvPr/>
        </p:nvSpPr>
        <p:spPr>
          <a:xfrm>
            <a:off x="0" y="5915024"/>
            <a:ext cx="9906000" cy="695325"/>
          </a:xfrm>
          <a:prstGeom prst="rect">
            <a:avLst/>
          </a:prstGeom>
          <a:solidFill>
            <a:srgbClr val="EB6E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B4860-FFB5-A3AB-BC6A-61002462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5915023"/>
            <a:ext cx="3362325" cy="695325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AGENDA</a:t>
            </a:r>
            <a:endParaRPr lang="en-US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2FEA140-B378-9297-E9A5-7599E83B5E6F}"/>
              </a:ext>
            </a:extLst>
          </p:cNvPr>
          <p:cNvSpPr txBox="1"/>
          <p:nvPr/>
        </p:nvSpPr>
        <p:spPr>
          <a:xfrm>
            <a:off x="1523274" y="1674341"/>
            <a:ext cx="6603306" cy="204098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90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9DF0820-429F-D3C2-9FDF-C1934E25E9D2}"/>
              </a:ext>
            </a:extLst>
          </p:cNvPr>
          <p:cNvSpPr txBox="1"/>
          <p:nvPr/>
        </p:nvSpPr>
        <p:spPr>
          <a:xfrm>
            <a:off x="1523274" y="2005317"/>
            <a:ext cx="7885447" cy="219135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90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CF63C-46A6-A9EE-2E6E-1C79164C1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026" y="1731157"/>
            <a:ext cx="7788193" cy="21395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IMPACT – Interventions to Make Profound &amp; Continuous Transformations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Family Engagement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Tablet Update + Premium Content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3CA20F0-0FEA-1DD7-1EA3-BFBB05EC557A}"/>
              </a:ext>
            </a:extLst>
          </p:cNvPr>
          <p:cNvSpPr/>
          <p:nvPr/>
        </p:nvSpPr>
        <p:spPr>
          <a:xfrm>
            <a:off x="2518205" y="1647832"/>
            <a:ext cx="376991" cy="476243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4">
              <a:alphaModFix amt="29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D7CCE93-6EAB-A6C0-4BF1-9989281F6AB2}"/>
              </a:ext>
            </a:extLst>
          </p:cNvPr>
          <p:cNvSpPr/>
          <p:nvPr/>
        </p:nvSpPr>
        <p:spPr>
          <a:xfrm>
            <a:off x="6095999" y="2124075"/>
            <a:ext cx="376991" cy="476243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4">
              <a:alphaModFix amt="29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62EBA6E-F5E4-0B57-25C2-1CE6CB27805B}"/>
              </a:ext>
            </a:extLst>
          </p:cNvPr>
          <p:cNvSpPr/>
          <p:nvPr/>
        </p:nvSpPr>
        <p:spPr>
          <a:xfrm>
            <a:off x="7982455" y="1216505"/>
            <a:ext cx="1018670" cy="788812"/>
          </a:xfrm>
          <a:custGeom>
            <a:avLst/>
            <a:gdLst>
              <a:gd name="connsiteX0" fmla="*/ 0 w 943465"/>
              <a:gd name="connsiteY0" fmla="*/ 461233 h 775558"/>
              <a:gd name="connsiteX1" fmla="*/ 104775 w 943465"/>
              <a:gd name="connsiteY1" fmla="*/ 480283 h 775558"/>
              <a:gd name="connsiteX2" fmla="*/ 285750 w 943465"/>
              <a:gd name="connsiteY2" fmla="*/ 461233 h 775558"/>
              <a:gd name="connsiteX3" fmla="*/ 419100 w 943465"/>
              <a:gd name="connsiteY3" fmla="*/ 413608 h 775558"/>
              <a:gd name="connsiteX4" fmla="*/ 514350 w 943465"/>
              <a:gd name="connsiteY4" fmla="*/ 299308 h 775558"/>
              <a:gd name="connsiteX5" fmla="*/ 523875 w 943465"/>
              <a:gd name="connsiteY5" fmla="*/ 261208 h 775558"/>
              <a:gd name="connsiteX6" fmla="*/ 742950 w 943465"/>
              <a:gd name="connsiteY6" fmla="*/ 23083 h 775558"/>
              <a:gd name="connsiteX7" fmla="*/ 809625 w 943465"/>
              <a:gd name="connsiteY7" fmla="*/ 89758 h 775558"/>
              <a:gd name="connsiteX8" fmla="*/ 866775 w 943465"/>
              <a:gd name="connsiteY8" fmla="*/ 185008 h 775558"/>
              <a:gd name="connsiteX9" fmla="*/ 914400 w 943465"/>
              <a:gd name="connsiteY9" fmla="*/ 251683 h 775558"/>
              <a:gd name="connsiteX10" fmla="*/ 942975 w 943465"/>
              <a:gd name="connsiteY10" fmla="*/ 556483 h 775558"/>
              <a:gd name="connsiteX11" fmla="*/ 904875 w 943465"/>
              <a:gd name="connsiteY11" fmla="*/ 689833 h 775558"/>
              <a:gd name="connsiteX12" fmla="*/ 828675 w 943465"/>
              <a:gd name="connsiteY12" fmla="*/ 727933 h 775558"/>
              <a:gd name="connsiteX13" fmla="*/ 733425 w 943465"/>
              <a:gd name="connsiteY13" fmla="*/ 746983 h 775558"/>
              <a:gd name="connsiteX14" fmla="*/ 657225 w 943465"/>
              <a:gd name="connsiteY14" fmla="*/ 775558 h 775558"/>
              <a:gd name="connsiteX15" fmla="*/ 428625 w 943465"/>
              <a:gd name="connsiteY15" fmla="*/ 766033 h 775558"/>
              <a:gd name="connsiteX16" fmla="*/ 371475 w 943465"/>
              <a:gd name="connsiteY16" fmla="*/ 737458 h 775558"/>
              <a:gd name="connsiteX17" fmla="*/ 314325 w 943465"/>
              <a:gd name="connsiteY17" fmla="*/ 727933 h 775558"/>
              <a:gd name="connsiteX18" fmla="*/ 266700 w 943465"/>
              <a:gd name="connsiteY18" fmla="*/ 699358 h 775558"/>
              <a:gd name="connsiteX19" fmla="*/ 238125 w 943465"/>
              <a:gd name="connsiteY19" fmla="*/ 680308 h 775558"/>
              <a:gd name="connsiteX20" fmla="*/ 180975 w 943465"/>
              <a:gd name="connsiteY20" fmla="*/ 632683 h 775558"/>
              <a:gd name="connsiteX21" fmla="*/ 152400 w 943465"/>
              <a:gd name="connsiteY21" fmla="*/ 594583 h 775558"/>
              <a:gd name="connsiteX22" fmla="*/ 123825 w 943465"/>
              <a:gd name="connsiteY22" fmla="*/ 546958 h 775558"/>
              <a:gd name="connsiteX23" fmla="*/ 66675 w 943465"/>
              <a:gd name="connsiteY23" fmla="*/ 499333 h 77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43465" h="775558">
                <a:moveTo>
                  <a:pt x="0" y="461233"/>
                </a:moveTo>
                <a:cubicBezTo>
                  <a:pt x="13782" y="463989"/>
                  <a:pt x="94620" y="480689"/>
                  <a:pt x="104775" y="480283"/>
                </a:cubicBezTo>
                <a:cubicBezTo>
                  <a:pt x="165385" y="477859"/>
                  <a:pt x="225425" y="467583"/>
                  <a:pt x="285750" y="461233"/>
                </a:cubicBezTo>
                <a:cubicBezTo>
                  <a:pt x="297484" y="457713"/>
                  <a:pt x="392951" y="435002"/>
                  <a:pt x="419100" y="413608"/>
                </a:cubicBezTo>
                <a:cubicBezTo>
                  <a:pt x="481773" y="362330"/>
                  <a:pt x="479672" y="357105"/>
                  <a:pt x="514350" y="299308"/>
                </a:cubicBezTo>
                <a:cubicBezTo>
                  <a:pt x="517525" y="286608"/>
                  <a:pt x="523032" y="274272"/>
                  <a:pt x="523875" y="261208"/>
                </a:cubicBezTo>
                <a:cubicBezTo>
                  <a:pt x="544936" y="-65244"/>
                  <a:pt x="440659" y="-4398"/>
                  <a:pt x="742950" y="23083"/>
                </a:cubicBezTo>
                <a:cubicBezTo>
                  <a:pt x="765175" y="45308"/>
                  <a:pt x="793454" y="62806"/>
                  <a:pt x="809625" y="89758"/>
                </a:cubicBezTo>
                <a:cubicBezTo>
                  <a:pt x="828675" y="121508"/>
                  <a:pt x="840593" y="158826"/>
                  <a:pt x="866775" y="185008"/>
                </a:cubicBezTo>
                <a:cubicBezTo>
                  <a:pt x="905390" y="223623"/>
                  <a:pt x="889326" y="201535"/>
                  <a:pt x="914400" y="251683"/>
                </a:cubicBezTo>
                <a:cubicBezTo>
                  <a:pt x="937983" y="369598"/>
                  <a:pt x="937597" y="357503"/>
                  <a:pt x="942975" y="556483"/>
                </a:cubicBezTo>
                <a:cubicBezTo>
                  <a:pt x="944164" y="600458"/>
                  <a:pt x="946479" y="659576"/>
                  <a:pt x="904875" y="689833"/>
                </a:cubicBezTo>
                <a:cubicBezTo>
                  <a:pt x="881908" y="706536"/>
                  <a:pt x="855419" y="718382"/>
                  <a:pt x="828675" y="727933"/>
                </a:cubicBezTo>
                <a:cubicBezTo>
                  <a:pt x="598223" y="810237"/>
                  <a:pt x="898978" y="684901"/>
                  <a:pt x="733425" y="746983"/>
                </a:cubicBezTo>
                <a:cubicBezTo>
                  <a:pt x="633807" y="784340"/>
                  <a:pt x="755022" y="751109"/>
                  <a:pt x="657225" y="775558"/>
                </a:cubicBezTo>
                <a:cubicBezTo>
                  <a:pt x="581025" y="772383"/>
                  <a:pt x="504222" y="776113"/>
                  <a:pt x="428625" y="766033"/>
                </a:cubicBezTo>
                <a:cubicBezTo>
                  <a:pt x="407513" y="763218"/>
                  <a:pt x="391681" y="744193"/>
                  <a:pt x="371475" y="737458"/>
                </a:cubicBezTo>
                <a:cubicBezTo>
                  <a:pt x="353153" y="731351"/>
                  <a:pt x="333375" y="731108"/>
                  <a:pt x="314325" y="727933"/>
                </a:cubicBezTo>
                <a:cubicBezTo>
                  <a:pt x="298450" y="718408"/>
                  <a:pt x="282399" y="709170"/>
                  <a:pt x="266700" y="699358"/>
                </a:cubicBezTo>
                <a:cubicBezTo>
                  <a:pt x="256992" y="693291"/>
                  <a:pt x="246220" y="688403"/>
                  <a:pt x="238125" y="680308"/>
                </a:cubicBezTo>
                <a:cubicBezTo>
                  <a:pt x="186226" y="628409"/>
                  <a:pt x="235552" y="650875"/>
                  <a:pt x="180975" y="632683"/>
                </a:cubicBezTo>
                <a:cubicBezTo>
                  <a:pt x="171450" y="619983"/>
                  <a:pt x="161206" y="607792"/>
                  <a:pt x="152400" y="594583"/>
                </a:cubicBezTo>
                <a:cubicBezTo>
                  <a:pt x="142131" y="579179"/>
                  <a:pt x="134933" y="561769"/>
                  <a:pt x="123825" y="546958"/>
                </a:cubicBezTo>
                <a:cubicBezTo>
                  <a:pt x="105490" y="522512"/>
                  <a:pt x="90876" y="515467"/>
                  <a:pt x="66675" y="499333"/>
                </a:cubicBezTo>
              </a:path>
            </a:pathLst>
          </a:custGeom>
          <a:blipFill>
            <a:blip r:embed="rId4">
              <a:alphaModFix amt="29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7403DDE-7701-166D-8B36-97906785809F}"/>
              </a:ext>
            </a:extLst>
          </p:cNvPr>
          <p:cNvSpPr/>
          <p:nvPr/>
        </p:nvSpPr>
        <p:spPr>
          <a:xfrm>
            <a:off x="260708" y="1757666"/>
            <a:ext cx="376991" cy="476243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4">
              <a:alphaModFix amt="29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9613BE-8773-BA7F-64B7-A255511C9720}"/>
              </a:ext>
            </a:extLst>
          </p:cNvPr>
          <p:cNvSpPr/>
          <p:nvPr/>
        </p:nvSpPr>
        <p:spPr>
          <a:xfrm>
            <a:off x="4768876" y="1993721"/>
            <a:ext cx="376991" cy="476243"/>
          </a:xfrm>
          <a:custGeom>
            <a:avLst/>
            <a:gdLst>
              <a:gd name="connsiteX0" fmla="*/ 76200 w 1000125"/>
              <a:gd name="connsiteY0" fmla="*/ 142875 h 790575"/>
              <a:gd name="connsiteX1" fmla="*/ 285750 w 1000125"/>
              <a:gd name="connsiteY1" fmla="*/ 76200 h 790575"/>
              <a:gd name="connsiteX2" fmla="*/ 466725 w 1000125"/>
              <a:gd name="connsiteY2" fmla="*/ 28575 h 790575"/>
              <a:gd name="connsiteX3" fmla="*/ 561975 w 1000125"/>
              <a:gd name="connsiteY3" fmla="*/ 0 h 790575"/>
              <a:gd name="connsiteX4" fmla="*/ 723900 w 1000125"/>
              <a:gd name="connsiteY4" fmla="*/ 47625 h 790575"/>
              <a:gd name="connsiteX5" fmla="*/ 819150 w 1000125"/>
              <a:gd name="connsiteY5" fmla="*/ 114300 h 790575"/>
              <a:gd name="connsiteX6" fmla="*/ 895350 w 1000125"/>
              <a:gd name="connsiteY6" fmla="*/ 161925 h 790575"/>
              <a:gd name="connsiteX7" fmla="*/ 990600 w 1000125"/>
              <a:gd name="connsiteY7" fmla="*/ 314325 h 790575"/>
              <a:gd name="connsiteX8" fmla="*/ 1000125 w 1000125"/>
              <a:gd name="connsiteY8" fmla="*/ 428625 h 790575"/>
              <a:gd name="connsiteX9" fmla="*/ 933450 w 1000125"/>
              <a:gd name="connsiteY9" fmla="*/ 676275 h 790575"/>
              <a:gd name="connsiteX10" fmla="*/ 819150 w 1000125"/>
              <a:gd name="connsiteY10" fmla="*/ 733425 h 790575"/>
              <a:gd name="connsiteX11" fmla="*/ 552450 w 1000125"/>
              <a:gd name="connsiteY11" fmla="*/ 781050 h 790575"/>
              <a:gd name="connsiteX12" fmla="*/ 438150 w 1000125"/>
              <a:gd name="connsiteY12" fmla="*/ 790575 h 790575"/>
              <a:gd name="connsiteX13" fmla="*/ 104775 w 1000125"/>
              <a:gd name="connsiteY13" fmla="*/ 723900 h 790575"/>
              <a:gd name="connsiteX14" fmla="*/ 38100 w 1000125"/>
              <a:gd name="connsiteY14" fmla="*/ 571500 h 790575"/>
              <a:gd name="connsiteX15" fmla="*/ 0 w 1000125"/>
              <a:gd name="connsiteY15" fmla="*/ 438150 h 790575"/>
              <a:gd name="connsiteX16" fmla="*/ 19050 w 1000125"/>
              <a:gd name="connsiteY16" fmla="*/ 219075 h 790575"/>
              <a:gd name="connsiteX17" fmla="*/ 28575 w 1000125"/>
              <a:gd name="connsiteY17" fmla="*/ 190500 h 790575"/>
              <a:gd name="connsiteX18" fmla="*/ 76200 w 1000125"/>
              <a:gd name="connsiteY18" fmla="*/ 142875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125" h="790575">
                <a:moveTo>
                  <a:pt x="76200" y="142875"/>
                </a:moveTo>
                <a:cubicBezTo>
                  <a:pt x="119063" y="123825"/>
                  <a:pt x="215401" y="96790"/>
                  <a:pt x="285750" y="76200"/>
                </a:cubicBezTo>
                <a:cubicBezTo>
                  <a:pt x="345617" y="58678"/>
                  <a:pt x="406592" y="45163"/>
                  <a:pt x="466725" y="28575"/>
                </a:cubicBezTo>
                <a:cubicBezTo>
                  <a:pt x="498679" y="19760"/>
                  <a:pt x="530225" y="9525"/>
                  <a:pt x="561975" y="0"/>
                </a:cubicBezTo>
                <a:cubicBezTo>
                  <a:pt x="615950" y="15875"/>
                  <a:pt x="672488" y="24775"/>
                  <a:pt x="723900" y="47625"/>
                </a:cubicBezTo>
                <a:cubicBezTo>
                  <a:pt x="759316" y="63365"/>
                  <a:pt x="786903" y="92802"/>
                  <a:pt x="819150" y="114300"/>
                </a:cubicBezTo>
                <a:cubicBezTo>
                  <a:pt x="844072" y="130915"/>
                  <a:pt x="869950" y="146050"/>
                  <a:pt x="895350" y="161925"/>
                </a:cubicBezTo>
                <a:cubicBezTo>
                  <a:pt x="925685" y="202371"/>
                  <a:pt x="977525" y="262026"/>
                  <a:pt x="990600" y="314325"/>
                </a:cubicBezTo>
                <a:cubicBezTo>
                  <a:pt x="999873" y="351416"/>
                  <a:pt x="996950" y="390525"/>
                  <a:pt x="1000125" y="428625"/>
                </a:cubicBezTo>
                <a:cubicBezTo>
                  <a:pt x="977900" y="511175"/>
                  <a:pt x="966511" y="597437"/>
                  <a:pt x="933450" y="676275"/>
                </a:cubicBezTo>
                <a:cubicBezTo>
                  <a:pt x="911296" y="729103"/>
                  <a:pt x="861950" y="725400"/>
                  <a:pt x="819150" y="733425"/>
                </a:cubicBezTo>
                <a:cubicBezTo>
                  <a:pt x="739770" y="748309"/>
                  <a:pt x="625780" y="774939"/>
                  <a:pt x="552450" y="781050"/>
                </a:cubicBezTo>
                <a:lnTo>
                  <a:pt x="438150" y="790575"/>
                </a:lnTo>
                <a:cubicBezTo>
                  <a:pt x="414013" y="787790"/>
                  <a:pt x="170637" y="784695"/>
                  <a:pt x="104775" y="723900"/>
                </a:cubicBezTo>
                <a:cubicBezTo>
                  <a:pt x="87570" y="708018"/>
                  <a:pt x="45098" y="593494"/>
                  <a:pt x="38100" y="571500"/>
                </a:cubicBezTo>
                <a:cubicBezTo>
                  <a:pt x="24083" y="527447"/>
                  <a:pt x="0" y="438150"/>
                  <a:pt x="0" y="438150"/>
                </a:cubicBezTo>
                <a:cubicBezTo>
                  <a:pt x="6350" y="365125"/>
                  <a:pt x="10648" y="291892"/>
                  <a:pt x="19050" y="219075"/>
                </a:cubicBezTo>
                <a:cubicBezTo>
                  <a:pt x="20201" y="209101"/>
                  <a:pt x="24085" y="199480"/>
                  <a:pt x="28575" y="190500"/>
                </a:cubicBezTo>
                <a:cubicBezTo>
                  <a:pt x="33695" y="180261"/>
                  <a:pt x="33337" y="161925"/>
                  <a:pt x="76200" y="142875"/>
                </a:cubicBezTo>
                <a:close/>
              </a:path>
            </a:pathLst>
          </a:custGeom>
          <a:blipFill dpi="0" rotWithShape="1">
            <a:blip r:embed="rId4">
              <a:alphaModFix amt="29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9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490DB3-E053-0F86-037D-4A94753F1CEB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1099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IMPACT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Interventions to make profound and continuous Transformations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7F264-DD9A-7C3A-552E-2A62109F7290}"/>
              </a:ext>
            </a:extLst>
          </p:cNvPr>
          <p:cNvSpPr txBox="1"/>
          <p:nvPr/>
        </p:nvSpPr>
        <p:spPr>
          <a:xfrm>
            <a:off x="609772" y="1356824"/>
            <a:ext cx="10706100" cy="5047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Intervention Specialists &amp; Social Workers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6999D1"/>
                </a:solidFill>
                <a:latin typeface="Roboto Condensed" panose="02000000000000000000" pitchFamily="2" charset="0"/>
              </a:rPr>
              <a:t>The IMPACT Team is comprised of Social Workers and Intervention Specialists who provide the following: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999D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914400" lvl="1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Behavioral and Community-Centered Interventions </a:t>
            </a:r>
          </a:p>
          <a:p>
            <a:pPr marL="914400" lvl="1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Wellness Checks</a:t>
            </a:r>
          </a:p>
          <a:p>
            <a:pPr marL="914400" lvl="1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Grief Counseling</a:t>
            </a:r>
          </a:p>
          <a:p>
            <a:pPr marL="914400" lvl="1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Crisis Interventions</a:t>
            </a:r>
          </a:p>
          <a:p>
            <a:pPr marL="914400" lvl="1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6999D1"/>
                </a:solidFill>
                <a:latin typeface="Roboto Condensed" panose="02000000000000000000" pitchFamily="2" charset="0"/>
              </a:rPr>
              <a:t>New Admission Orientation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999D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914400" lvl="1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Individual and Targeted Counseling: </a:t>
            </a:r>
          </a:p>
          <a:p>
            <a:pPr marL="1371600" lvl="2" indent="-457200" defTabSz="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Self-Injurious Behavior </a:t>
            </a:r>
          </a:p>
        </p:txBody>
      </p:sp>
    </p:spTree>
    <p:extLst>
      <p:ext uri="{BB962C8B-B14F-4D97-AF65-F5344CB8AC3E}">
        <p14:creationId xmlns:p14="http://schemas.microsoft.com/office/powerpoint/2010/main" val="3050505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7F264-DD9A-7C3A-552E-2A62109F7290}"/>
              </a:ext>
            </a:extLst>
          </p:cNvPr>
          <p:cNvSpPr txBox="1"/>
          <p:nvPr/>
        </p:nvSpPr>
        <p:spPr>
          <a:xfrm>
            <a:off x="676447" y="1448028"/>
            <a:ext cx="10706100" cy="4211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6999D1"/>
                </a:solidFill>
                <a:latin typeface="Roboto Condensed" panose="02000000000000000000" pitchFamily="2" charset="0"/>
              </a:rPr>
              <a:t>Behavioral and Community-Center Interventions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999D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Program Goals:</a:t>
            </a: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Proactive Engagement with referred PIC to decrease likelihood of engagement in incidents</a:t>
            </a: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Decrease Incident Rates with PIC who have demonstrated histories of violence or misconduct</a:t>
            </a:r>
          </a:p>
          <a:p>
            <a:pPr marL="1828800" marR="0" lvl="3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Collaborate with multidisciplinary partners on addressing PIC conduct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Program Benefits: </a:t>
            </a:r>
          </a:p>
          <a:p>
            <a:pPr marL="1371600" lvl="2" indent="-45720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Improved communication regarding root cause of problematic or concerning behavior with the support of key stakeholders (staff, family, support systems);</a:t>
            </a:r>
          </a:p>
          <a:p>
            <a:pPr marL="1371600" lvl="2" indent="-457200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Provides an opportunity for PIC to receive feedback from individuals who have knowledge and familiarity of their personhood beyond the institutional setting. </a:t>
            </a: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999D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IMPACT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Behavioral and Community-centered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409377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7F264-DD9A-7C3A-552E-2A62109F7290}"/>
              </a:ext>
            </a:extLst>
          </p:cNvPr>
          <p:cNvSpPr txBox="1"/>
          <p:nvPr/>
        </p:nvSpPr>
        <p:spPr>
          <a:xfrm>
            <a:off x="601685" y="1292752"/>
            <a:ext cx="10706100" cy="5257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Self-Injurious Behavior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Session Overview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An IMPACT team member meets with a Person-in-Custody based on a report of self-injurious behavior 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6999D1"/>
                </a:solidFill>
                <a:latin typeface="Roboto Condensed" panose="02000000000000000000" pitchFamily="2" charset="0"/>
              </a:rPr>
              <a:t>DOC’s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 follow-up is secondary and provides additional support to PIC after they are seen by Mental Health (CHS). 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The IMPACT team documents each session outlining the PIC’s triggers and identifies replacement coping strategies. </a:t>
            </a:r>
            <a:r>
              <a:rPr lang="en-US" sz="2200" dirty="0">
                <a:solidFill>
                  <a:srgbClr val="6999D1"/>
                </a:solidFill>
                <a:latin typeface="Roboto Condensed" panose="02000000000000000000" pitchFamily="2" charset="0"/>
              </a:rPr>
              <a:t>Collaboration with Correctional Health Services and referrals are made to support the person in custody.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6999D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6999D1"/>
                </a:solidFill>
                <a:latin typeface="Roboto Condensed" panose="02000000000000000000" pitchFamily="2" charset="0"/>
              </a:rPr>
              <a:t>Targeted Counseling provides 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 avenue for ongoing engagement with a DOC Social Worker, Intervention Specialist, and/or their assigned Associate Correctional Counselor or Program Counselor for 1-1 Counseling.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The </a:t>
            </a:r>
            <a:r>
              <a:rPr lang="en-US" sz="2200" dirty="0">
                <a:solidFill>
                  <a:srgbClr val="6999D1"/>
                </a:solidFill>
                <a:latin typeface="Roboto Condensed" panose="02000000000000000000" pitchFamily="2" charset="0"/>
              </a:rPr>
              <a:t>IMPACT team outlines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999D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 a Supportive Services Plan if ongoing support (beyond 3 sessions) is needed with a DOC Social Worker or Intervention Specialist. </a:t>
            </a: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999D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IMPACT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Targeted 1:1 Sessions</a:t>
            </a:r>
          </a:p>
        </p:txBody>
      </p:sp>
    </p:spTree>
    <p:extLst>
      <p:ext uri="{BB962C8B-B14F-4D97-AF65-F5344CB8AC3E}">
        <p14:creationId xmlns:p14="http://schemas.microsoft.com/office/powerpoint/2010/main" val="140480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490DB3-E053-0F86-037D-4A94753F1CEB}"/>
              </a:ext>
            </a:extLst>
          </p:cNvPr>
          <p:cNvSpPr txBox="1">
            <a:spLocks/>
          </p:cNvSpPr>
          <p:nvPr/>
        </p:nvSpPr>
        <p:spPr>
          <a:xfrm>
            <a:off x="611143" y="-5751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IMPACT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rPr>
              <a:t>Interventions to make profound and continuous Transformations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A95D58D-CD48-6B33-AE80-02DE4F78907A}"/>
              </a:ext>
            </a:extLst>
          </p:cNvPr>
          <p:cNvGraphicFramePr>
            <a:graphicFrameLocks/>
          </p:cNvGraphicFramePr>
          <p:nvPr/>
        </p:nvGraphicFramePr>
        <p:xfrm>
          <a:off x="200967" y="1483566"/>
          <a:ext cx="6792686" cy="4768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9F9FABD-D6D4-FF3F-7BD7-49CD43B9BDEC}"/>
              </a:ext>
            </a:extLst>
          </p:cNvPr>
          <p:cNvGraphicFramePr>
            <a:graphicFrameLocks/>
          </p:cNvGraphicFramePr>
          <p:nvPr/>
        </p:nvGraphicFramePr>
        <p:xfrm>
          <a:off x="6993652" y="1483567"/>
          <a:ext cx="5016211" cy="483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3178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Family engagement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Cmom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child-friendly visit hubs</a:t>
            </a:r>
          </a:p>
        </p:txBody>
      </p:sp>
      <p:sp>
        <p:nvSpPr>
          <p:cNvPr id="2" name="TextBox 38">
            <a:extLst>
              <a:ext uri="{FF2B5EF4-FFF2-40B4-BE49-F238E27FC236}">
                <a16:creationId xmlns:a16="http://schemas.microsoft.com/office/drawing/2014/main" id="{1E344A96-B26C-63B9-020F-C7AAA23687F8}"/>
              </a:ext>
            </a:extLst>
          </p:cNvPr>
          <p:cNvSpPr txBox="1"/>
          <p:nvPr/>
        </p:nvSpPr>
        <p:spPr>
          <a:xfrm>
            <a:off x="374224" y="1264835"/>
            <a:ext cx="6467298" cy="4988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2022, DOC resumed working collaboratively with CMOM to continue off-island visitations and create interactive exhibits in each visit area to promote playful interactions and bonding between incarcerated parents and their children. </a:t>
            </a:r>
          </a:p>
          <a:p>
            <a:pPr marL="285750" marR="0" lvl="0" indent="-28575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In May and June of 2024, the first visit hubs launched in RMSC and GRVC</a:t>
            </a:r>
          </a:p>
          <a:p>
            <a:pPr marL="742950" lvl="1" indent="-285750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5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goal is to expand child friendly visit spaces to all jails and to central visits. OBCC is the next facility we hope will receive a CMOM installation.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669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 new hubs represent an interactive space where children can bond with their incarcerated parents.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6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ish" panose="020B0604020202020204" charset="0"/>
              <a:ea typeface="Helveticish" panose="020B0604020202020204" charset="0"/>
              <a:cs typeface="Helveticish" panose="020B0604020202020204" charset="0"/>
            </a:endParaRPr>
          </a:p>
        </p:txBody>
      </p:sp>
      <p:pic>
        <p:nvPicPr>
          <p:cNvPr id="4" name="Picture 3" descr="A picture containing text, indoor, floor, bedroom">
            <a:extLst>
              <a:ext uri="{FF2B5EF4-FFF2-40B4-BE49-F238E27FC236}">
                <a16:creationId xmlns:a16="http://schemas.microsoft.com/office/drawing/2014/main" id="{38A65C6D-9FC6-C3CA-FC2E-DF11473869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79" y="1356890"/>
            <a:ext cx="3532816" cy="2356126"/>
          </a:xfrm>
          <a:prstGeom prst="rect">
            <a:avLst/>
          </a:prstGeom>
        </p:spPr>
      </p:pic>
      <p:pic>
        <p:nvPicPr>
          <p:cNvPr id="7" name="Picture 6" descr="A picture containing text, orange, bedroom, colorful&#10;&#10;Description automatically generated">
            <a:extLst>
              <a:ext uri="{FF2B5EF4-FFF2-40B4-BE49-F238E27FC236}">
                <a16:creationId xmlns:a16="http://schemas.microsoft.com/office/drawing/2014/main" id="{81ACD875-3E8F-4C0A-21EE-A40F4F4D0B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79" y="3858023"/>
            <a:ext cx="3532816" cy="2356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D6E5EB-68E8-907B-49A7-1B9954E6625D}"/>
              </a:ext>
            </a:extLst>
          </p:cNvPr>
          <p:cNvSpPr txBox="1"/>
          <p:nvPr/>
        </p:nvSpPr>
        <p:spPr>
          <a:xfrm>
            <a:off x="8313331" y="6214149"/>
            <a:ext cx="335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RMSC CMOM Child Friendly Visit Hubs</a:t>
            </a:r>
          </a:p>
        </p:txBody>
      </p:sp>
    </p:spTree>
    <p:extLst>
      <p:ext uri="{BB962C8B-B14F-4D97-AF65-F5344CB8AC3E}">
        <p14:creationId xmlns:p14="http://schemas.microsoft.com/office/powerpoint/2010/main" val="1903576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87B8DC9-6068-2A71-1854-A267ECE56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6" t="18274" r="93300" b="76565"/>
          <a:stretch/>
        </p:blipFill>
        <p:spPr>
          <a:xfrm rot="20697414">
            <a:off x="1244427" y="1520985"/>
            <a:ext cx="2099155" cy="9055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Family engagement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Cmom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child-friendly visit hubs IN ACTION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422EC3-1C84-9571-8F44-AC754E56C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890" y="5431470"/>
            <a:ext cx="1074105" cy="1074105"/>
          </a:xfrm>
          <a:prstGeom prst="rect">
            <a:avLst/>
          </a:prstGeom>
        </p:spPr>
      </p:pic>
      <p:pic>
        <p:nvPicPr>
          <p:cNvPr id="15" name="Picture 14">
            <a:hlinkClick r:id="rId6"/>
            <a:extLst>
              <a:ext uri="{FF2B5EF4-FFF2-40B4-BE49-F238E27FC236}">
                <a16:creationId xmlns:a16="http://schemas.microsoft.com/office/drawing/2014/main" id="{E4D26C50-87E2-D0C1-3ED3-D968CE8C29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90" t="33129" r="67087" b="10051"/>
          <a:stretch/>
        </p:blipFill>
        <p:spPr>
          <a:xfrm>
            <a:off x="3206318" y="1973746"/>
            <a:ext cx="5779363" cy="38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5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B6F0C-B049-200E-7750-4C6FE409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7946" y="6315075"/>
            <a:ext cx="841918" cy="381000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D64EE-2946-574C-B65D-B718C3F0CD8A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E6B00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E6B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16955F-F562-5791-8872-9BC0D0EBF119}"/>
              </a:ext>
            </a:extLst>
          </p:cNvPr>
          <p:cNvSpPr txBox="1">
            <a:spLocks/>
          </p:cNvSpPr>
          <p:nvPr/>
        </p:nvSpPr>
        <p:spPr>
          <a:xfrm>
            <a:off x="489243" y="0"/>
            <a:ext cx="9136413" cy="12109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Family engagement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Cmom</a:t>
            </a: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child-friendly visit hubs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C9FFBD-24E6-B780-76B3-BBBA8DC74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01" t="22697" r="22727" b="44740"/>
          <a:stretch/>
        </p:blipFill>
        <p:spPr bwMode="auto">
          <a:xfrm>
            <a:off x="6006788" y="1734249"/>
            <a:ext cx="4809531" cy="3152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B96A08-B0A5-1D6B-17B4-ED1CB2117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88" y="1734249"/>
            <a:ext cx="4749868" cy="3152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D02066-04B4-05CE-1EAB-058F98547DFC}"/>
              </a:ext>
            </a:extLst>
          </p:cNvPr>
          <p:cNvSpPr txBox="1"/>
          <p:nvPr/>
        </p:nvSpPr>
        <p:spPr>
          <a:xfrm>
            <a:off x="1886623" y="4887133"/>
            <a:ext cx="335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GRVC CMOM Child Friendly Visit Hubs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64CEE-4DCF-292C-BC32-8D2E2ADE14AA}"/>
              </a:ext>
            </a:extLst>
          </p:cNvPr>
          <p:cNvSpPr txBox="1"/>
          <p:nvPr/>
        </p:nvSpPr>
        <p:spPr>
          <a:xfrm>
            <a:off x="7459565" y="4887133"/>
            <a:ext cx="33567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RMSC CMOM Child Friendly Visit Hubs</a:t>
            </a:r>
          </a:p>
        </p:txBody>
      </p:sp>
    </p:spTree>
    <p:extLst>
      <p:ext uri="{BB962C8B-B14F-4D97-AF65-F5344CB8AC3E}">
        <p14:creationId xmlns:p14="http://schemas.microsoft.com/office/powerpoint/2010/main" val="8566738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1195</Words>
  <Application>Microsoft Office PowerPoint</Application>
  <PresentationFormat>Widescreen</PresentationFormat>
  <Paragraphs>172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Archivo Black</vt:lpstr>
      <vt:lpstr>Arial</vt:lpstr>
      <vt:lpstr>Calibri</vt:lpstr>
      <vt:lpstr>Calibri Light</vt:lpstr>
      <vt:lpstr>Helveticish</vt:lpstr>
      <vt:lpstr>Montserrat Classic Bold</vt:lpstr>
      <vt:lpstr>Roboto Condensed</vt:lpstr>
      <vt:lpstr>Wingdings</vt:lpstr>
      <vt:lpstr>1_Office Theme</vt:lpstr>
      <vt:lpstr>Office Theme</vt:lpstr>
      <vt:lpstr>2_Office Theme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Kepler, Timothy (DOC)</dc:creator>
  <cp:lastModifiedBy>Chard, Chelsea</cp:lastModifiedBy>
  <cp:revision>25</cp:revision>
  <cp:lastPrinted>2024-09-04T18:42:42Z</cp:lastPrinted>
  <dcterms:created xsi:type="dcterms:W3CDTF">2024-06-03T16:54:50Z</dcterms:created>
  <dcterms:modified xsi:type="dcterms:W3CDTF">2024-09-08T22:13:31Z</dcterms:modified>
</cp:coreProperties>
</file>