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2" r:id="rId1"/>
  </p:sldMasterIdLst>
  <p:notesMasterIdLst>
    <p:notesMasterId r:id="rId11"/>
  </p:notesMasterIdLst>
  <p:handoutMasterIdLst>
    <p:handoutMasterId r:id="rId12"/>
  </p:handoutMasterIdLst>
  <p:sldIdLst>
    <p:sldId id="332" r:id="rId2"/>
    <p:sldId id="335" r:id="rId3"/>
    <p:sldId id="390" r:id="rId4"/>
    <p:sldId id="374" r:id="rId5"/>
    <p:sldId id="383" r:id="rId6"/>
    <p:sldId id="386" r:id="rId7"/>
    <p:sldId id="387" r:id="rId8"/>
    <p:sldId id="388" r:id="rId9"/>
    <p:sldId id="389" r:id="rId10"/>
  </p:sldIdLst>
  <p:sldSz cx="9144000" cy="6858000" type="screen4x3"/>
  <p:notesSz cx="6858000" cy="931227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vy, Nicole" initials="LN" lastIdx="6" clrIdx="0">
    <p:extLst>
      <p:ext uri="{19B8F6BF-5375-455C-9EA6-DF929625EA0E}">
        <p15:presenceInfo xmlns:p15="http://schemas.microsoft.com/office/powerpoint/2012/main" userId="S-1-5-21-2250110424-2442967196-2465209428-1180069" providerId="AD"/>
      </p:ext>
    </p:extLst>
  </p:cmAuthor>
  <p:cmAuthor id="2" name="Bernstein, Molly" initials="BM" lastIdx="3" clrIdx="1">
    <p:extLst>
      <p:ext uri="{19B8F6BF-5375-455C-9EA6-DF929625EA0E}">
        <p15:presenceInfo xmlns:p15="http://schemas.microsoft.com/office/powerpoint/2012/main" userId="S-1-5-21-2250110424-2442967196-2465209428-535769" providerId="AD"/>
      </p:ext>
    </p:extLst>
  </p:cmAuthor>
  <p:cmAuthor id="3" name="Merrill, Jeanette" initials="MJ" lastIdx="1" clrIdx="2">
    <p:extLst>
      <p:ext uri="{19B8F6BF-5375-455C-9EA6-DF929625EA0E}">
        <p15:presenceInfo xmlns:p15="http://schemas.microsoft.com/office/powerpoint/2012/main" userId="S-1-5-21-2250110424-2442967196-2465209428-968185" providerId="AD"/>
      </p:ext>
    </p:extLst>
  </p:cmAuthor>
  <p:cmAuthor id="4" name="Yang, Patricia" initials="YP" lastIdx="9" clrIdx="3">
    <p:extLst>
      <p:ext uri="{19B8F6BF-5375-455C-9EA6-DF929625EA0E}">
        <p15:presenceInfo xmlns:p15="http://schemas.microsoft.com/office/powerpoint/2012/main" userId="S-1-5-21-2250110424-2442967196-2465209428-32305" providerId="AD"/>
      </p:ext>
    </p:extLst>
  </p:cmAuthor>
  <p:cmAuthor id="5" name="Subedi, Bipin" initials="SB" lastIdx="11" clrIdx="4">
    <p:extLst>
      <p:ext uri="{19B8F6BF-5375-455C-9EA6-DF929625EA0E}">
        <p15:presenceInfo xmlns:p15="http://schemas.microsoft.com/office/powerpoint/2012/main" userId="S-1-5-21-2250110424-2442967196-2465209428-1056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5D0"/>
    <a:srgbClr val="000000"/>
    <a:srgbClr val="0099CC"/>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0824" autoAdjust="0"/>
  </p:normalViewPr>
  <p:slideViewPr>
    <p:cSldViewPr>
      <p:cViewPr varScale="1">
        <p:scale>
          <a:sx n="90" d="100"/>
          <a:sy n="90" d="100"/>
        </p:scale>
        <p:origin x="90" y="25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97283" name="Rectangle 3"/>
          <p:cNvSpPr>
            <a:spLocks noGrp="1" noChangeArrowheads="1"/>
          </p:cNvSpPr>
          <p:nvPr>
            <p:ph type="dt" sz="quarter" idx="1"/>
          </p:nvPr>
        </p:nvSpPr>
        <p:spPr bwMode="auto">
          <a:xfrm>
            <a:off x="388620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p>
        </p:txBody>
      </p:sp>
      <p:sp>
        <p:nvSpPr>
          <p:cNvPr id="97284" name="Rectangle 4"/>
          <p:cNvSpPr>
            <a:spLocks noGrp="1" noChangeArrowheads="1"/>
          </p:cNvSpPr>
          <p:nvPr>
            <p:ph type="ftr" sz="quarter" idx="2"/>
          </p:nvPr>
        </p:nvSpPr>
        <p:spPr bwMode="auto">
          <a:xfrm>
            <a:off x="0" y="8847138"/>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97285" name="Rectangle 5"/>
          <p:cNvSpPr>
            <a:spLocks noGrp="1" noChangeArrowheads="1"/>
          </p:cNvSpPr>
          <p:nvPr>
            <p:ph type="sldNum" sz="quarter" idx="3"/>
          </p:nvPr>
        </p:nvSpPr>
        <p:spPr bwMode="auto">
          <a:xfrm>
            <a:off x="3886200" y="8847138"/>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pPr>
              <a:defRPr/>
            </a:pPr>
            <a:fld id="{22DA0265-815B-4047-8207-47775AC66A88}" type="slidenum">
              <a:rPr lang="en-US" altLang="en-US"/>
              <a:pPr>
                <a:defRPr/>
              </a:pPr>
              <a:t>‹#›</a:t>
            </a:fld>
            <a:endParaRPr lang="en-US" altLang="en-US"/>
          </a:p>
        </p:txBody>
      </p:sp>
    </p:spTree>
    <p:extLst>
      <p:ext uri="{BB962C8B-B14F-4D97-AF65-F5344CB8AC3E}">
        <p14:creationId xmlns:p14="http://schemas.microsoft.com/office/powerpoint/2010/main" val="7395164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03427" name="Rectangle 3"/>
          <p:cNvSpPr>
            <a:spLocks noGrp="1" noChangeArrowheads="1"/>
          </p:cNvSpPr>
          <p:nvPr>
            <p:ph type="dt" idx="1"/>
          </p:nvPr>
        </p:nvSpPr>
        <p:spPr bwMode="auto">
          <a:xfrm>
            <a:off x="3884613"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01725" y="698500"/>
            <a:ext cx="4656138" cy="34925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3429" name="Rectangle 5"/>
          <p:cNvSpPr>
            <a:spLocks noGrp="1" noChangeArrowheads="1"/>
          </p:cNvSpPr>
          <p:nvPr>
            <p:ph type="body" sz="quarter" idx="3"/>
          </p:nvPr>
        </p:nvSpPr>
        <p:spPr bwMode="auto">
          <a:xfrm>
            <a:off x="685800" y="4422775"/>
            <a:ext cx="54864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430" name="Rectangle 6"/>
          <p:cNvSpPr>
            <a:spLocks noGrp="1" noChangeArrowheads="1"/>
          </p:cNvSpPr>
          <p:nvPr>
            <p:ph type="ftr" sz="quarter" idx="4"/>
          </p:nvPr>
        </p:nvSpPr>
        <p:spPr bwMode="auto">
          <a:xfrm>
            <a:off x="0" y="884555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03431" name="Rectangle 7"/>
          <p:cNvSpPr>
            <a:spLocks noGrp="1" noChangeArrowheads="1"/>
          </p:cNvSpPr>
          <p:nvPr>
            <p:ph type="sldNum" sz="quarter" idx="5"/>
          </p:nvPr>
        </p:nvSpPr>
        <p:spPr bwMode="auto">
          <a:xfrm>
            <a:off x="3884613" y="884555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8D01D47-0A29-4E4B-9689-960589EF06A0}" type="slidenum">
              <a:rPr lang="en-US" altLang="en-US"/>
              <a:pPr>
                <a:defRPr/>
              </a:pPr>
              <a:t>‹#›</a:t>
            </a:fld>
            <a:endParaRPr lang="en-US" altLang="en-US"/>
          </a:p>
        </p:txBody>
      </p:sp>
    </p:spTree>
    <p:extLst>
      <p:ext uri="{BB962C8B-B14F-4D97-AF65-F5344CB8AC3E}">
        <p14:creationId xmlns:p14="http://schemas.microsoft.com/office/powerpoint/2010/main" val="7922726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8D01D47-0A29-4E4B-9689-960589EF06A0}" type="slidenum">
              <a:rPr lang="en-US" altLang="en-US" smtClean="0"/>
              <a:pPr>
                <a:defRPr/>
              </a:pPr>
              <a:t>1</a:t>
            </a:fld>
            <a:endParaRPr lang="en-US" altLang="en-US"/>
          </a:p>
        </p:txBody>
      </p:sp>
    </p:spTree>
    <p:extLst>
      <p:ext uri="{BB962C8B-B14F-4D97-AF65-F5344CB8AC3E}">
        <p14:creationId xmlns:p14="http://schemas.microsoft.com/office/powerpoint/2010/main" val="3627732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698500"/>
            <a:ext cx="4656138" cy="3492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8D01D47-0A29-4E4B-9689-960589EF06A0}" type="slidenum">
              <a:rPr lang="en-US" altLang="en-US" smtClean="0"/>
              <a:pPr>
                <a:defRPr/>
              </a:pPr>
              <a:t>2</a:t>
            </a:fld>
            <a:endParaRPr lang="en-US" altLang="en-US"/>
          </a:p>
        </p:txBody>
      </p:sp>
    </p:spTree>
    <p:extLst>
      <p:ext uri="{BB962C8B-B14F-4D97-AF65-F5344CB8AC3E}">
        <p14:creationId xmlns:p14="http://schemas.microsoft.com/office/powerpoint/2010/main" val="2943192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698500"/>
            <a:ext cx="4656138" cy="3492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8D01D47-0A29-4E4B-9689-960589EF06A0}" type="slidenum">
              <a:rPr lang="en-US" altLang="en-US" smtClean="0"/>
              <a:pPr>
                <a:defRPr/>
              </a:pPr>
              <a:t>3</a:t>
            </a:fld>
            <a:endParaRPr lang="en-US" altLang="en-US"/>
          </a:p>
        </p:txBody>
      </p:sp>
    </p:spTree>
    <p:extLst>
      <p:ext uri="{BB962C8B-B14F-4D97-AF65-F5344CB8AC3E}">
        <p14:creationId xmlns:p14="http://schemas.microsoft.com/office/powerpoint/2010/main" val="951059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698500"/>
            <a:ext cx="4656138" cy="3492500"/>
          </a:xfrm>
        </p:spPr>
      </p:sp>
      <p:sp>
        <p:nvSpPr>
          <p:cNvPr id="3" name="Notes Placeholder 2"/>
          <p:cNvSpPr>
            <a:spLocks noGrp="1"/>
          </p:cNvSpPr>
          <p:nvPr>
            <p:ph type="body" idx="1"/>
          </p:nvPr>
        </p:nvSpPr>
        <p:spPr/>
        <p:txBody>
          <a:bodyPr/>
          <a:lstStyle/>
          <a:p>
            <a:r>
              <a:rPr lang="en-US" dirty="0"/>
              <a:t>Subedi, Bipin	5/6/2024</a:t>
            </a:r>
          </a:p>
          <a:p>
            <a:r>
              <a:rPr lang="en-US" dirty="0"/>
              <a:t>Do we know how many of these resulted in hospital (either EMS or 3-hour) runs?  Might be good to include to reinforce that only small % of calls are actually life-threatening/serious (BUT WE STILL RESPOND TO ALL OF THEM!!) – First bullet point</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98D01D47-0A29-4E4B-9689-960589EF06A0}" type="slidenum">
              <a:rPr lang="en-US" altLang="en-US" smtClean="0"/>
              <a:pPr>
                <a:defRPr/>
              </a:pPr>
              <a:t>4</a:t>
            </a:fld>
            <a:endParaRPr lang="en-US" altLang="en-US"/>
          </a:p>
        </p:txBody>
      </p:sp>
    </p:spTree>
    <p:extLst>
      <p:ext uri="{BB962C8B-B14F-4D97-AF65-F5344CB8AC3E}">
        <p14:creationId xmlns:p14="http://schemas.microsoft.com/office/powerpoint/2010/main" val="1867956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698500"/>
            <a:ext cx="4656138" cy="3492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8D01D47-0A29-4E4B-9689-960589EF06A0}" type="slidenum">
              <a:rPr lang="en-US" altLang="en-US" smtClean="0"/>
              <a:pPr>
                <a:defRPr/>
              </a:pPr>
              <a:t>5</a:t>
            </a:fld>
            <a:endParaRPr lang="en-US" altLang="en-US"/>
          </a:p>
        </p:txBody>
      </p:sp>
    </p:spTree>
    <p:extLst>
      <p:ext uri="{BB962C8B-B14F-4D97-AF65-F5344CB8AC3E}">
        <p14:creationId xmlns:p14="http://schemas.microsoft.com/office/powerpoint/2010/main" val="2677558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698500"/>
            <a:ext cx="4656138" cy="3492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8D01D47-0A29-4E4B-9689-960589EF06A0}" type="slidenum">
              <a:rPr lang="en-US" altLang="en-US" smtClean="0"/>
              <a:pPr>
                <a:defRPr/>
              </a:pPr>
              <a:t>6</a:t>
            </a:fld>
            <a:endParaRPr lang="en-US" altLang="en-US"/>
          </a:p>
        </p:txBody>
      </p:sp>
    </p:spTree>
    <p:extLst>
      <p:ext uri="{BB962C8B-B14F-4D97-AF65-F5344CB8AC3E}">
        <p14:creationId xmlns:p14="http://schemas.microsoft.com/office/powerpoint/2010/main" val="474221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698500"/>
            <a:ext cx="4656138" cy="3492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8D01D47-0A29-4E4B-9689-960589EF06A0}" type="slidenum">
              <a:rPr lang="en-US" altLang="en-US" smtClean="0"/>
              <a:pPr>
                <a:defRPr/>
              </a:pPr>
              <a:t>7</a:t>
            </a:fld>
            <a:endParaRPr lang="en-US" altLang="en-US"/>
          </a:p>
        </p:txBody>
      </p:sp>
    </p:spTree>
    <p:extLst>
      <p:ext uri="{BB962C8B-B14F-4D97-AF65-F5344CB8AC3E}">
        <p14:creationId xmlns:p14="http://schemas.microsoft.com/office/powerpoint/2010/main" val="4128887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698500"/>
            <a:ext cx="4656138" cy="3492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8D01D47-0A29-4E4B-9689-960589EF06A0}" type="slidenum">
              <a:rPr lang="en-US" altLang="en-US" smtClean="0"/>
              <a:pPr>
                <a:defRPr/>
              </a:pPr>
              <a:t>8</a:t>
            </a:fld>
            <a:endParaRPr lang="en-US" altLang="en-US"/>
          </a:p>
        </p:txBody>
      </p:sp>
    </p:spTree>
    <p:extLst>
      <p:ext uri="{BB962C8B-B14F-4D97-AF65-F5344CB8AC3E}">
        <p14:creationId xmlns:p14="http://schemas.microsoft.com/office/powerpoint/2010/main" val="38772526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698500"/>
            <a:ext cx="4656138" cy="3492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8D01D47-0A29-4E4B-9689-960589EF06A0}" type="slidenum">
              <a:rPr lang="en-US" altLang="en-US" smtClean="0"/>
              <a:pPr>
                <a:defRPr/>
              </a:pPr>
              <a:t>9</a:t>
            </a:fld>
            <a:endParaRPr lang="en-US" altLang="en-US"/>
          </a:p>
        </p:txBody>
      </p:sp>
    </p:spTree>
    <p:extLst>
      <p:ext uri="{BB962C8B-B14F-4D97-AF65-F5344CB8AC3E}">
        <p14:creationId xmlns:p14="http://schemas.microsoft.com/office/powerpoint/2010/main" val="2171171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960372"/>
            <a:ext cx="8229600" cy="1470025"/>
          </a:xfrm>
        </p:spPr>
        <p:txBody>
          <a:bodyPr>
            <a:noAutofit/>
          </a:bodyPr>
          <a:lstStyle>
            <a:lvl1pPr algn="ctr">
              <a:defRPr sz="4050"/>
            </a:lvl1pPr>
          </a:lstStyle>
          <a:p>
            <a:r>
              <a:rPr lang="en-US" dirty="0"/>
              <a:t>Click to edit Master title style</a:t>
            </a:r>
          </a:p>
        </p:txBody>
      </p:sp>
      <p:sp>
        <p:nvSpPr>
          <p:cNvPr id="3" name="Subtitle 2"/>
          <p:cNvSpPr>
            <a:spLocks noGrp="1"/>
          </p:cNvSpPr>
          <p:nvPr>
            <p:ph type="subTitle" idx="1"/>
          </p:nvPr>
        </p:nvSpPr>
        <p:spPr>
          <a:xfrm>
            <a:off x="457200" y="3554881"/>
            <a:ext cx="8229600" cy="1752600"/>
          </a:xfrm>
        </p:spPr>
        <p:txBody>
          <a:bodyPr/>
          <a:lstStyle>
            <a:lvl1pPr marL="0" indent="0" algn="ctr">
              <a:buNone/>
              <a:defRPr>
                <a:solidFill>
                  <a:schemeClr val="accent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defTabSz="914400">
              <a:defRPr/>
            </a:lvl1pPr>
          </a:lstStyle>
          <a:p>
            <a:pPr>
              <a:defRPr/>
            </a:pPr>
            <a:fld id="{F7DF13F3-3A12-4EAE-8965-DBC55361F92A}" type="datetimeFigureOut">
              <a:rPr lang="en-US"/>
              <a:pPr>
                <a:defRPr/>
              </a:pPr>
              <a:t>5/14/2024</a:t>
            </a:fld>
            <a:endParaRPr lang="en-US" dirty="0"/>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pPr>
              <a:defRPr/>
            </a:pPr>
            <a:fld id="{E62D7E0F-F532-4074-A822-A1F681077501}" type="slidenum">
              <a:rPr lang="en-US"/>
              <a:pPr>
                <a:defRPr/>
              </a:pPr>
              <a:t>‹#›</a:t>
            </a:fld>
            <a:endParaRPr lang="en-US" dirty="0"/>
          </a:p>
        </p:txBody>
      </p:sp>
    </p:spTree>
    <p:extLst>
      <p:ext uri="{BB962C8B-B14F-4D97-AF65-F5344CB8AC3E}">
        <p14:creationId xmlns:p14="http://schemas.microsoft.com/office/powerpoint/2010/main" val="2331851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defTabSz="914400">
              <a:defRPr/>
            </a:lvl1pPr>
          </a:lstStyle>
          <a:p>
            <a:pPr>
              <a:defRPr/>
            </a:pPr>
            <a:fld id="{670F5F8D-6007-4E18-93E5-5D67B7D15B2E}" type="datetimeFigureOut">
              <a:rPr lang="en-US"/>
              <a:pPr>
                <a:defRPr/>
              </a:pPr>
              <a:t>5/14/2024</a:t>
            </a:fld>
            <a:endParaRPr lang="en-US" dirty="0"/>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pPr>
              <a:defRPr/>
            </a:pPr>
            <a:fld id="{F7460F35-C506-469E-9E25-9ED266000F6D}" type="slidenum">
              <a:rPr lang="en-US"/>
              <a:pPr>
                <a:defRPr/>
              </a:pPr>
              <a:t>‹#›</a:t>
            </a:fld>
            <a:endParaRPr lang="en-US" dirty="0"/>
          </a:p>
        </p:txBody>
      </p:sp>
    </p:spTree>
    <p:extLst>
      <p:ext uri="{BB962C8B-B14F-4D97-AF65-F5344CB8AC3E}">
        <p14:creationId xmlns:p14="http://schemas.microsoft.com/office/powerpoint/2010/main" val="1326940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12828"/>
            <a:ext cx="2057400" cy="5085813"/>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1012828"/>
            <a:ext cx="6019800" cy="508581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defTabSz="914400">
              <a:defRPr/>
            </a:lvl1pPr>
          </a:lstStyle>
          <a:p>
            <a:pPr>
              <a:defRPr/>
            </a:pPr>
            <a:fld id="{B848B518-60EB-4388-B54B-A2D19EB6F90E}" type="datetimeFigureOut">
              <a:rPr lang="en-US"/>
              <a:pPr>
                <a:defRPr/>
              </a:pPr>
              <a:t>5/14/2024</a:t>
            </a:fld>
            <a:endParaRPr lang="en-US" dirty="0"/>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pPr>
              <a:defRPr/>
            </a:pPr>
            <a:fld id="{810EEB4D-59C2-4EBC-BE12-F61107616468}" type="slidenum">
              <a:rPr lang="en-US"/>
              <a:pPr>
                <a:defRPr/>
              </a:pPr>
              <a:t>‹#›</a:t>
            </a:fld>
            <a:endParaRPr lang="en-US" dirty="0"/>
          </a:p>
        </p:txBody>
      </p:sp>
    </p:spTree>
    <p:extLst>
      <p:ext uri="{BB962C8B-B14F-4D97-AF65-F5344CB8AC3E}">
        <p14:creationId xmlns:p14="http://schemas.microsoft.com/office/powerpoint/2010/main" val="3096363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defTabSz="914400">
              <a:defRPr/>
            </a:lvl1pPr>
          </a:lstStyle>
          <a:p>
            <a:pPr>
              <a:defRPr/>
            </a:pPr>
            <a:fld id="{A464C53F-36B5-4277-9671-4B4B4EC9EF32}" type="datetimeFigureOut">
              <a:rPr lang="en-US"/>
              <a:pPr>
                <a:defRPr/>
              </a:pPr>
              <a:t>5/14/2024</a:t>
            </a:fld>
            <a:endParaRPr lang="en-US" dirty="0"/>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pPr>
              <a:defRPr/>
            </a:pPr>
            <a:fld id="{9BB22F31-4D0D-4280-9CAC-9FDABE0630B1}" type="slidenum">
              <a:rPr lang="en-US"/>
              <a:pPr>
                <a:defRPr/>
              </a:pPr>
              <a:t>‹#›</a:t>
            </a:fld>
            <a:endParaRPr lang="en-US" dirty="0"/>
          </a:p>
        </p:txBody>
      </p:sp>
    </p:spTree>
    <p:extLst>
      <p:ext uri="{BB962C8B-B14F-4D97-AF65-F5344CB8AC3E}">
        <p14:creationId xmlns:p14="http://schemas.microsoft.com/office/powerpoint/2010/main" val="1112426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564846"/>
            <a:ext cx="8229600" cy="1204133"/>
          </a:xfrm>
        </p:spPr>
        <p:txBody>
          <a:bodyPr anchor="t"/>
          <a:lstStyle>
            <a:lvl1pPr algn="l">
              <a:defRPr sz="3000" b="1" cap="none"/>
            </a:lvl1pPr>
          </a:lstStyle>
          <a:p>
            <a:r>
              <a:rPr lang="en-US" dirty="0"/>
              <a:t>Click to edit Master title style</a:t>
            </a:r>
          </a:p>
        </p:txBody>
      </p:sp>
      <p:sp>
        <p:nvSpPr>
          <p:cNvPr id="3" name="Text Placeholder 2"/>
          <p:cNvSpPr>
            <a:spLocks noGrp="1"/>
          </p:cNvSpPr>
          <p:nvPr>
            <p:ph type="body" idx="1"/>
          </p:nvPr>
        </p:nvSpPr>
        <p:spPr>
          <a:xfrm>
            <a:off x="457200" y="2906713"/>
            <a:ext cx="8229600" cy="1500187"/>
          </a:xfrm>
        </p:spPr>
        <p:txBody>
          <a:bodyPr anchor="b"/>
          <a:lstStyle>
            <a:lvl1pPr marL="0" indent="0">
              <a:buNone/>
              <a:defRPr sz="15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defTabSz="914400">
              <a:defRPr/>
            </a:lvl1pPr>
          </a:lstStyle>
          <a:p>
            <a:pPr>
              <a:defRPr/>
            </a:pPr>
            <a:fld id="{B009064B-3D42-41D1-A01E-F4D39248E24A}" type="datetimeFigureOut">
              <a:rPr lang="en-US"/>
              <a:pPr>
                <a:defRPr/>
              </a:pPr>
              <a:t>5/14/2024</a:t>
            </a:fld>
            <a:endParaRPr lang="en-US" dirty="0"/>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pPr>
              <a:defRPr/>
            </a:pPr>
            <a:fld id="{7844D290-B180-4201-A3D7-CF8FAC53E813}" type="slidenum">
              <a:rPr lang="en-US"/>
              <a:pPr>
                <a:defRPr/>
              </a:pPr>
              <a:t>‹#›</a:t>
            </a:fld>
            <a:endParaRPr lang="en-US" dirty="0"/>
          </a:p>
        </p:txBody>
      </p:sp>
    </p:spTree>
    <p:extLst>
      <p:ext uri="{BB962C8B-B14F-4D97-AF65-F5344CB8AC3E}">
        <p14:creationId xmlns:p14="http://schemas.microsoft.com/office/powerpoint/2010/main" val="3325432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160031"/>
            <a:ext cx="4038600" cy="393860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160030"/>
            <a:ext cx="4038600" cy="3938609"/>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p:txBody>
          <a:bodyPr/>
          <a:lstStyle>
            <a:lvl1pPr defTabSz="914400">
              <a:defRPr/>
            </a:lvl1pPr>
          </a:lstStyle>
          <a:p>
            <a:pPr>
              <a:defRPr/>
            </a:pPr>
            <a:fld id="{F52986D0-33FB-4CEB-9CDF-D24653FB060F}" type="datetimeFigureOut">
              <a:rPr lang="en-US"/>
              <a:pPr>
                <a:defRPr/>
              </a:pPr>
              <a:t>5/14/2024</a:t>
            </a:fld>
            <a:endParaRPr lang="en-US" dirty="0"/>
          </a:p>
        </p:txBody>
      </p:sp>
      <p:sp>
        <p:nvSpPr>
          <p:cNvPr id="6" name="Footer Placeholder 4"/>
          <p:cNvSpPr>
            <a:spLocks noGrp="1"/>
          </p:cNvSpPr>
          <p:nvPr>
            <p:ph type="ftr" sz="quarter" idx="11"/>
          </p:nvPr>
        </p:nvSpPr>
        <p:spPr/>
        <p:txBody>
          <a:bodyPr/>
          <a:lstStyle>
            <a:lvl1pPr defTabSz="914400">
              <a:defRPr/>
            </a:lvl1pPr>
          </a:lstStyle>
          <a:p>
            <a:pPr>
              <a:defRPr/>
            </a:pPr>
            <a:endParaRPr lang="en-US"/>
          </a:p>
        </p:txBody>
      </p:sp>
      <p:sp>
        <p:nvSpPr>
          <p:cNvPr id="7" name="Slide Number Placeholder 5"/>
          <p:cNvSpPr>
            <a:spLocks noGrp="1"/>
          </p:cNvSpPr>
          <p:nvPr>
            <p:ph type="sldNum" sz="quarter" idx="12"/>
          </p:nvPr>
        </p:nvSpPr>
        <p:spPr/>
        <p:txBody>
          <a:bodyPr/>
          <a:lstStyle>
            <a:lvl1pPr defTabSz="914400">
              <a:defRPr/>
            </a:lvl1pPr>
          </a:lstStyle>
          <a:p>
            <a:pPr>
              <a:defRPr/>
            </a:pPr>
            <a:fld id="{32FD8AA8-9CA2-4DC6-BBB4-05B4B2A0A143}" type="slidenum">
              <a:rPr lang="en-US"/>
              <a:pPr>
                <a:defRPr/>
              </a:pPr>
              <a:t>‹#›</a:t>
            </a:fld>
            <a:endParaRPr lang="en-US" dirty="0"/>
          </a:p>
        </p:txBody>
      </p:sp>
    </p:spTree>
    <p:extLst>
      <p:ext uri="{BB962C8B-B14F-4D97-AF65-F5344CB8AC3E}">
        <p14:creationId xmlns:p14="http://schemas.microsoft.com/office/powerpoint/2010/main" val="2861677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173529"/>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457200" y="2975741"/>
            <a:ext cx="4040188" cy="3122901"/>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7" y="2173529"/>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4645027" y="2975741"/>
            <a:ext cx="4041775" cy="3122901"/>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defTabSz="914400">
              <a:defRPr/>
            </a:lvl1pPr>
          </a:lstStyle>
          <a:p>
            <a:pPr>
              <a:defRPr/>
            </a:pPr>
            <a:fld id="{3FFEEA38-B193-4C96-A0E7-13C45DB3D784}" type="datetimeFigureOut">
              <a:rPr lang="en-US"/>
              <a:pPr>
                <a:defRPr/>
              </a:pPr>
              <a:t>5/14/2024</a:t>
            </a:fld>
            <a:endParaRPr lang="en-US" dirty="0"/>
          </a:p>
        </p:txBody>
      </p:sp>
      <p:sp>
        <p:nvSpPr>
          <p:cNvPr id="8" name="Footer Placeholder 4"/>
          <p:cNvSpPr>
            <a:spLocks noGrp="1"/>
          </p:cNvSpPr>
          <p:nvPr>
            <p:ph type="ftr" sz="quarter" idx="11"/>
          </p:nvPr>
        </p:nvSpPr>
        <p:spPr/>
        <p:txBody>
          <a:bodyPr/>
          <a:lstStyle>
            <a:lvl1pPr defTabSz="914400">
              <a:defRPr/>
            </a:lvl1pPr>
          </a:lstStyle>
          <a:p>
            <a:pPr>
              <a:defRPr/>
            </a:pPr>
            <a:endParaRPr lang="en-US"/>
          </a:p>
        </p:txBody>
      </p:sp>
      <p:sp>
        <p:nvSpPr>
          <p:cNvPr id="9" name="Slide Number Placeholder 5"/>
          <p:cNvSpPr>
            <a:spLocks noGrp="1"/>
          </p:cNvSpPr>
          <p:nvPr>
            <p:ph type="sldNum" sz="quarter" idx="12"/>
          </p:nvPr>
        </p:nvSpPr>
        <p:spPr/>
        <p:txBody>
          <a:bodyPr/>
          <a:lstStyle>
            <a:lvl1pPr defTabSz="914400">
              <a:defRPr/>
            </a:lvl1pPr>
          </a:lstStyle>
          <a:p>
            <a:pPr>
              <a:defRPr/>
            </a:pPr>
            <a:fld id="{A27ABF6D-6E06-4872-B202-FBDE19464FE1}" type="slidenum">
              <a:rPr lang="en-US"/>
              <a:pPr>
                <a:defRPr/>
              </a:pPr>
              <a:t>‹#›</a:t>
            </a:fld>
            <a:endParaRPr lang="en-US" dirty="0"/>
          </a:p>
        </p:txBody>
      </p:sp>
    </p:spTree>
    <p:extLst>
      <p:ext uri="{BB962C8B-B14F-4D97-AF65-F5344CB8AC3E}">
        <p14:creationId xmlns:p14="http://schemas.microsoft.com/office/powerpoint/2010/main" val="917011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defTabSz="914400">
              <a:defRPr/>
            </a:lvl1pPr>
          </a:lstStyle>
          <a:p>
            <a:pPr>
              <a:defRPr/>
            </a:pPr>
            <a:fld id="{7C041CE0-0E6F-4F17-B286-09B1EB1C2101}" type="datetimeFigureOut">
              <a:rPr lang="en-US"/>
              <a:pPr>
                <a:defRPr/>
              </a:pPr>
              <a:t>5/14/2024</a:t>
            </a:fld>
            <a:endParaRPr lang="en-US" dirty="0"/>
          </a:p>
        </p:txBody>
      </p:sp>
      <p:sp>
        <p:nvSpPr>
          <p:cNvPr id="4" name="Footer Placeholder 4"/>
          <p:cNvSpPr>
            <a:spLocks noGrp="1"/>
          </p:cNvSpPr>
          <p:nvPr>
            <p:ph type="ftr" sz="quarter" idx="11"/>
          </p:nvPr>
        </p:nvSpPr>
        <p:spPr/>
        <p:txBody>
          <a:bodyPr/>
          <a:lstStyle>
            <a:lvl1pPr defTabSz="914400">
              <a:defRPr/>
            </a:lvl1pPr>
          </a:lstStyle>
          <a:p>
            <a:pPr>
              <a:defRPr/>
            </a:pPr>
            <a:endParaRPr lang="en-US"/>
          </a:p>
        </p:txBody>
      </p:sp>
      <p:sp>
        <p:nvSpPr>
          <p:cNvPr id="5" name="Slide Number Placeholder 5"/>
          <p:cNvSpPr>
            <a:spLocks noGrp="1"/>
          </p:cNvSpPr>
          <p:nvPr>
            <p:ph type="sldNum" sz="quarter" idx="12"/>
          </p:nvPr>
        </p:nvSpPr>
        <p:spPr/>
        <p:txBody>
          <a:bodyPr/>
          <a:lstStyle>
            <a:lvl1pPr defTabSz="914400">
              <a:defRPr/>
            </a:lvl1pPr>
          </a:lstStyle>
          <a:p>
            <a:pPr>
              <a:defRPr/>
            </a:pPr>
            <a:fld id="{63D901A4-FCA7-4528-998A-EDEB446C4BEC}" type="slidenum">
              <a:rPr lang="en-US"/>
              <a:pPr>
                <a:defRPr/>
              </a:pPr>
              <a:t>‹#›</a:t>
            </a:fld>
            <a:endParaRPr lang="en-US" dirty="0"/>
          </a:p>
        </p:txBody>
      </p:sp>
    </p:spTree>
    <p:extLst>
      <p:ext uri="{BB962C8B-B14F-4D97-AF65-F5344CB8AC3E}">
        <p14:creationId xmlns:p14="http://schemas.microsoft.com/office/powerpoint/2010/main" val="1477432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defTabSz="914400">
              <a:defRPr/>
            </a:lvl1pPr>
          </a:lstStyle>
          <a:p>
            <a:pPr>
              <a:defRPr/>
            </a:pPr>
            <a:fld id="{9A11186C-526D-4AD1-9B63-AF7C947FA48C}" type="datetimeFigureOut">
              <a:rPr lang="en-US"/>
              <a:pPr>
                <a:defRPr/>
              </a:pPr>
              <a:t>5/14/2024</a:t>
            </a:fld>
            <a:endParaRPr lang="en-US" dirty="0"/>
          </a:p>
        </p:txBody>
      </p:sp>
      <p:sp>
        <p:nvSpPr>
          <p:cNvPr id="3" name="Footer Placeholder 4"/>
          <p:cNvSpPr>
            <a:spLocks noGrp="1"/>
          </p:cNvSpPr>
          <p:nvPr>
            <p:ph type="ftr" sz="quarter" idx="11"/>
          </p:nvPr>
        </p:nvSpPr>
        <p:spPr/>
        <p:txBody>
          <a:bodyPr/>
          <a:lstStyle>
            <a:lvl1pPr defTabSz="914400">
              <a:defRPr/>
            </a:lvl1pPr>
          </a:lstStyle>
          <a:p>
            <a:pPr>
              <a:defRPr/>
            </a:pPr>
            <a:endParaRPr lang="en-US"/>
          </a:p>
        </p:txBody>
      </p:sp>
      <p:sp>
        <p:nvSpPr>
          <p:cNvPr id="4" name="Slide Number Placeholder 5"/>
          <p:cNvSpPr>
            <a:spLocks noGrp="1"/>
          </p:cNvSpPr>
          <p:nvPr>
            <p:ph type="sldNum" sz="quarter" idx="12"/>
          </p:nvPr>
        </p:nvSpPr>
        <p:spPr/>
        <p:txBody>
          <a:bodyPr/>
          <a:lstStyle>
            <a:lvl1pPr defTabSz="914400">
              <a:defRPr/>
            </a:lvl1pPr>
          </a:lstStyle>
          <a:p>
            <a:pPr>
              <a:defRPr/>
            </a:pPr>
            <a:fld id="{8513C9CB-DB40-450B-B9DB-C783A9521274}" type="slidenum">
              <a:rPr lang="en-US"/>
              <a:pPr>
                <a:defRPr/>
              </a:pPr>
              <a:t>‹#›</a:t>
            </a:fld>
            <a:endParaRPr lang="en-US" dirty="0"/>
          </a:p>
        </p:txBody>
      </p:sp>
    </p:spTree>
    <p:extLst>
      <p:ext uri="{BB962C8B-B14F-4D97-AF65-F5344CB8AC3E}">
        <p14:creationId xmlns:p14="http://schemas.microsoft.com/office/powerpoint/2010/main" val="2215933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1012825"/>
            <a:ext cx="3008313" cy="1287386"/>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1012825"/>
            <a:ext cx="5111750" cy="511333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2" y="2386726"/>
            <a:ext cx="3008313" cy="3739438"/>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3"/>
          <p:cNvSpPr>
            <a:spLocks noGrp="1"/>
          </p:cNvSpPr>
          <p:nvPr>
            <p:ph type="dt" sz="half" idx="10"/>
          </p:nvPr>
        </p:nvSpPr>
        <p:spPr/>
        <p:txBody>
          <a:bodyPr/>
          <a:lstStyle>
            <a:lvl1pPr defTabSz="914400">
              <a:defRPr/>
            </a:lvl1pPr>
          </a:lstStyle>
          <a:p>
            <a:pPr>
              <a:defRPr/>
            </a:pPr>
            <a:fld id="{09D87AF9-6A03-4471-BF38-E8C4B1099489}" type="datetimeFigureOut">
              <a:rPr lang="en-US"/>
              <a:pPr>
                <a:defRPr/>
              </a:pPr>
              <a:t>5/14/2024</a:t>
            </a:fld>
            <a:endParaRPr lang="en-US" dirty="0"/>
          </a:p>
        </p:txBody>
      </p:sp>
      <p:sp>
        <p:nvSpPr>
          <p:cNvPr id="6" name="Footer Placeholder 4"/>
          <p:cNvSpPr>
            <a:spLocks noGrp="1"/>
          </p:cNvSpPr>
          <p:nvPr>
            <p:ph type="ftr" sz="quarter" idx="11"/>
          </p:nvPr>
        </p:nvSpPr>
        <p:spPr/>
        <p:txBody>
          <a:bodyPr/>
          <a:lstStyle>
            <a:lvl1pPr defTabSz="914400">
              <a:defRPr/>
            </a:lvl1pPr>
          </a:lstStyle>
          <a:p>
            <a:pPr>
              <a:defRPr/>
            </a:pPr>
            <a:endParaRPr lang="en-US"/>
          </a:p>
        </p:txBody>
      </p:sp>
      <p:sp>
        <p:nvSpPr>
          <p:cNvPr id="7" name="Slide Number Placeholder 5"/>
          <p:cNvSpPr>
            <a:spLocks noGrp="1"/>
          </p:cNvSpPr>
          <p:nvPr>
            <p:ph type="sldNum" sz="quarter" idx="12"/>
          </p:nvPr>
        </p:nvSpPr>
        <p:spPr/>
        <p:txBody>
          <a:bodyPr/>
          <a:lstStyle>
            <a:lvl1pPr defTabSz="914400">
              <a:defRPr/>
            </a:lvl1pPr>
          </a:lstStyle>
          <a:p>
            <a:pPr>
              <a:defRPr/>
            </a:pPr>
            <a:fld id="{B58A3310-2B0C-4165-B7BB-D50D003AC86C}" type="slidenum">
              <a:rPr lang="en-US"/>
              <a:pPr>
                <a:defRPr/>
              </a:pPr>
              <a:t>‹#›</a:t>
            </a:fld>
            <a:endParaRPr lang="en-US" dirty="0"/>
          </a:p>
        </p:txBody>
      </p:sp>
    </p:spTree>
    <p:extLst>
      <p:ext uri="{BB962C8B-B14F-4D97-AF65-F5344CB8AC3E}">
        <p14:creationId xmlns:p14="http://schemas.microsoft.com/office/powerpoint/2010/main" val="3876849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4025" y="4800600"/>
            <a:ext cx="8232775"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454026" y="1012829"/>
            <a:ext cx="8232775" cy="378777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
        <p:nvSpPr>
          <p:cNvPr id="4" name="Text Placeholder 3"/>
          <p:cNvSpPr>
            <a:spLocks noGrp="1"/>
          </p:cNvSpPr>
          <p:nvPr>
            <p:ph type="body" sz="half" idx="2"/>
          </p:nvPr>
        </p:nvSpPr>
        <p:spPr>
          <a:xfrm>
            <a:off x="457200" y="5440971"/>
            <a:ext cx="8229600" cy="479828"/>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defTabSz="914400">
              <a:defRPr/>
            </a:lvl1pPr>
          </a:lstStyle>
          <a:p>
            <a:pPr>
              <a:defRPr/>
            </a:pPr>
            <a:fld id="{471F1C55-4569-4F8A-BB9A-C67C409A8165}" type="datetimeFigureOut">
              <a:rPr lang="en-US"/>
              <a:pPr>
                <a:defRPr/>
              </a:pPr>
              <a:t>5/14/2024</a:t>
            </a:fld>
            <a:endParaRPr lang="en-US" dirty="0"/>
          </a:p>
        </p:txBody>
      </p:sp>
      <p:sp>
        <p:nvSpPr>
          <p:cNvPr id="6" name="Footer Placeholder 4"/>
          <p:cNvSpPr>
            <a:spLocks noGrp="1"/>
          </p:cNvSpPr>
          <p:nvPr>
            <p:ph type="ftr" sz="quarter" idx="11"/>
          </p:nvPr>
        </p:nvSpPr>
        <p:spPr/>
        <p:txBody>
          <a:bodyPr/>
          <a:lstStyle>
            <a:lvl1pPr defTabSz="914400">
              <a:defRPr/>
            </a:lvl1pPr>
          </a:lstStyle>
          <a:p>
            <a:pPr>
              <a:defRPr/>
            </a:pPr>
            <a:endParaRPr lang="en-US"/>
          </a:p>
        </p:txBody>
      </p:sp>
      <p:sp>
        <p:nvSpPr>
          <p:cNvPr id="7" name="Slide Number Placeholder 5"/>
          <p:cNvSpPr>
            <a:spLocks noGrp="1"/>
          </p:cNvSpPr>
          <p:nvPr>
            <p:ph type="sldNum" sz="quarter" idx="12"/>
          </p:nvPr>
        </p:nvSpPr>
        <p:spPr/>
        <p:txBody>
          <a:bodyPr/>
          <a:lstStyle>
            <a:lvl1pPr defTabSz="914400">
              <a:defRPr/>
            </a:lvl1pPr>
          </a:lstStyle>
          <a:p>
            <a:pPr>
              <a:defRPr/>
            </a:pPr>
            <a:fld id="{9B1D4580-6601-42BF-A66B-6E11F200858B}" type="slidenum">
              <a:rPr lang="en-US"/>
              <a:pPr>
                <a:defRPr/>
              </a:pPr>
              <a:t>‹#›</a:t>
            </a:fld>
            <a:endParaRPr lang="en-US" dirty="0"/>
          </a:p>
        </p:txBody>
      </p:sp>
    </p:spTree>
    <p:extLst>
      <p:ext uri="{BB962C8B-B14F-4D97-AF65-F5344CB8AC3E}">
        <p14:creationId xmlns:p14="http://schemas.microsoft.com/office/powerpoint/2010/main" val="2971406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1758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2503490"/>
            <a:ext cx="8229600" cy="351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099177"/>
            <a:ext cx="2133600" cy="365125"/>
          </a:xfrm>
          <a:prstGeom prst="rect">
            <a:avLst/>
          </a:prstGeom>
        </p:spPr>
        <p:txBody>
          <a:bodyPr vert="horz" lIns="0" tIns="45720" rIns="91440" bIns="45720" rtlCol="0" anchor="ctr"/>
          <a:lstStyle>
            <a:lvl1pPr algn="l" defTabSz="342900" eaLnBrk="1" fontAlgn="auto" hangingPunct="1">
              <a:spcBef>
                <a:spcPts val="0"/>
              </a:spcBef>
              <a:spcAft>
                <a:spcPts val="0"/>
              </a:spcAft>
              <a:defRPr sz="750">
                <a:solidFill>
                  <a:prstClr val="black">
                    <a:tint val="75000"/>
                  </a:prstClr>
                </a:solidFill>
                <a:latin typeface="Arial"/>
              </a:defRPr>
            </a:lvl1pPr>
          </a:lstStyle>
          <a:p>
            <a:pPr>
              <a:defRPr/>
            </a:pPr>
            <a:fld id="{7410437A-985D-45F9-86D6-A924E311CB58}" type="datetimeFigureOut">
              <a:rPr lang="en-US"/>
              <a:pPr>
                <a:defRPr/>
              </a:pPr>
              <a:t>5/14/2024</a:t>
            </a:fld>
            <a:endParaRPr lang="en-US" dirty="0"/>
          </a:p>
        </p:txBody>
      </p:sp>
      <p:sp>
        <p:nvSpPr>
          <p:cNvPr id="5" name="Footer Placeholder 4"/>
          <p:cNvSpPr>
            <a:spLocks noGrp="1"/>
          </p:cNvSpPr>
          <p:nvPr>
            <p:ph type="ftr" sz="quarter" idx="3"/>
          </p:nvPr>
        </p:nvSpPr>
        <p:spPr>
          <a:xfrm>
            <a:off x="3124200" y="6099177"/>
            <a:ext cx="2895600" cy="365125"/>
          </a:xfrm>
          <a:prstGeom prst="rect">
            <a:avLst/>
          </a:prstGeom>
        </p:spPr>
        <p:txBody>
          <a:bodyPr vert="horz" lIns="91440" tIns="45720" rIns="91440" bIns="45720" rtlCol="0" anchor="ctr"/>
          <a:lstStyle>
            <a:lvl1pPr algn="ctr" defTabSz="342900" eaLnBrk="1" fontAlgn="auto" hangingPunct="1">
              <a:spcBef>
                <a:spcPts val="0"/>
              </a:spcBef>
              <a:spcAft>
                <a:spcPts val="0"/>
              </a:spcAft>
              <a:defRPr sz="750">
                <a:solidFill>
                  <a:prstClr val="black">
                    <a:tint val="75000"/>
                  </a:prstClr>
                </a:solidFill>
                <a:latin typeface="Arial"/>
              </a:defRPr>
            </a:lvl1pPr>
          </a:lstStyle>
          <a:p>
            <a:pPr>
              <a:defRPr/>
            </a:pPr>
            <a:endParaRPr lang="en-US"/>
          </a:p>
        </p:txBody>
      </p:sp>
      <p:sp>
        <p:nvSpPr>
          <p:cNvPr id="6" name="Slide Number Placeholder 5"/>
          <p:cNvSpPr>
            <a:spLocks noGrp="1"/>
          </p:cNvSpPr>
          <p:nvPr>
            <p:ph type="sldNum" sz="quarter" idx="4"/>
          </p:nvPr>
        </p:nvSpPr>
        <p:spPr>
          <a:xfrm>
            <a:off x="6553200" y="6099177"/>
            <a:ext cx="2133600" cy="365125"/>
          </a:xfrm>
          <a:prstGeom prst="rect">
            <a:avLst/>
          </a:prstGeom>
        </p:spPr>
        <p:txBody>
          <a:bodyPr vert="horz" lIns="91440" tIns="45720" rIns="0" bIns="45720" rtlCol="0" anchor="ctr"/>
          <a:lstStyle>
            <a:lvl1pPr algn="r" defTabSz="342900" eaLnBrk="1" fontAlgn="auto" hangingPunct="1">
              <a:spcBef>
                <a:spcPts val="0"/>
              </a:spcBef>
              <a:spcAft>
                <a:spcPts val="0"/>
              </a:spcAft>
              <a:defRPr sz="750">
                <a:solidFill>
                  <a:prstClr val="black">
                    <a:tint val="75000"/>
                  </a:prstClr>
                </a:solidFill>
                <a:latin typeface="Arial"/>
              </a:defRPr>
            </a:lvl1pPr>
          </a:lstStyle>
          <a:p>
            <a:pPr>
              <a:defRPr/>
            </a:pPr>
            <a:fld id="{E997C0A0-02E2-401D-9EB3-0FFA20CE275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725" r:id="rId1"/>
    <p:sldLayoutId id="2147485726" r:id="rId2"/>
    <p:sldLayoutId id="2147485727" r:id="rId3"/>
    <p:sldLayoutId id="2147485728" r:id="rId4"/>
    <p:sldLayoutId id="2147485729" r:id="rId5"/>
    <p:sldLayoutId id="2147485730" r:id="rId6"/>
    <p:sldLayoutId id="2147485731" r:id="rId7"/>
    <p:sldLayoutId id="2147485732" r:id="rId8"/>
    <p:sldLayoutId id="2147485733" r:id="rId9"/>
    <p:sldLayoutId id="2147485734" r:id="rId10"/>
    <p:sldLayoutId id="2147485735" r:id="rId11"/>
  </p:sldLayoutIdLst>
  <p:txStyles>
    <p:titleStyle>
      <a:lvl1pPr algn="l" defTabSz="342900" rtl="0" eaLnBrk="0" fontAlgn="base" hangingPunct="0">
        <a:spcBef>
          <a:spcPct val="0"/>
        </a:spcBef>
        <a:spcAft>
          <a:spcPct val="0"/>
        </a:spcAft>
        <a:defRPr sz="2600" b="1" kern="1200">
          <a:solidFill>
            <a:srgbClr val="3884BF"/>
          </a:solidFill>
          <a:latin typeface="Arial"/>
          <a:ea typeface="+mj-ea"/>
          <a:cs typeface="+mj-cs"/>
        </a:defRPr>
      </a:lvl1pPr>
      <a:lvl2pPr algn="l" defTabSz="342900" rtl="0" eaLnBrk="0" fontAlgn="base" hangingPunct="0">
        <a:spcBef>
          <a:spcPct val="0"/>
        </a:spcBef>
        <a:spcAft>
          <a:spcPct val="0"/>
        </a:spcAft>
        <a:defRPr sz="2600" b="1">
          <a:solidFill>
            <a:srgbClr val="3884BF"/>
          </a:solidFill>
          <a:latin typeface="Arial" panose="020B0604020202020204" pitchFamily="34" charset="0"/>
        </a:defRPr>
      </a:lvl2pPr>
      <a:lvl3pPr algn="l" defTabSz="342900" rtl="0" eaLnBrk="0" fontAlgn="base" hangingPunct="0">
        <a:spcBef>
          <a:spcPct val="0"/>
        </a:spcBef>
        <a:spcAft>
          <a:spcPct val="0"/>
        </a:spcAft>
        <a:defRPr sz="2600" b="1">
          <a:solidFill>
            <a:srgbClr val="3884BF"/>
          </a:solidFill>
          <a:latin typeface="Arial" panose="020B0604020202020204" pitchFamily="34" charset="0"/>
        </a:defRPr>
      </a:lvl3pPr>
      <a:lvl4pPr algn="l" defTabSz="342900" rtl="0" eaLnBrk="0" fontAlgn="base" hangingPunct="0">
        <a:spcBef>
          <a:spcPct val="0"/>
        </a:spcBef>
        <a:spcAft>
          <a:spcPct val="0"/>
        </a:spcAft>
        <a:defRPr sz="2600" b="1">
          <a:solidFill>
            <a:srgbClr val="3884BF"/>
          </a:solidFill>
          <a:latin typeface="Arial" panose="020B0604020202020204" pitchFamily="34" charset="0"/>
        </a:defRPr>
      </a:lvl4pPr>
      <a:lvl5pPr algn="l" defTabSz="342900" rtl="0" eaLnBrk="0" fontAlgn="base" hangingPunct="0">
        <a:spcBef>
          <a:spcPct val="0"/>
        </a:spcBef>
        <a:spcAft>
          <a:spcPct val="0"/>
        </a:spcAft>
        <a:defRPr sz="2600" b="1">
          <a:solidFill>
            <a:srgbClr val="3884BF"/>
          </a:solidFill>
          <a:latin typeface="Arial" panose="020B0604020202020204" pitchFamily="34" charset="0"/>
        </a:defRPr>
      </a:lvl5pPr>
      <a:lvl6pPr marL="342900" algn="l" defTabSz="342900" rtl="0" fontAlgn="base">
        <a:spcBef>
          <a:spcPct val="0"/>
        </a:spcBef>
        <a:spcAft>
          <a:spcPct val="0"/>
        </a:spcAft>
        <a:defRPr sz="2625" b="1">
          <a:solidFill>
            <a:srgbClr val="3884BF"/>
          </a:solidFill>
          <a:latin typeface="Arial" panose="020B0604020202020204" pitchFamily="34" charset="0"/>
        </a:defRPr>
      </a:lvl6pPr>
      <a:lvl7pPr marL="685800" algn="l" defTabSz="342900" rtl="0" fontAlgn="base">
        <a:spcBef>
          <a:spcPct val="0"/>
        </a:spcBef>
        <a:spcAft>
          <a:spcPct val="0"/>
        </a:spcAft>
        <a:defRPr sz="2625" b="1">
          <a:solidFill>
            <a:srgbClr val="3884BF"/>
          </a:solidFill>
          <a:latin typeface="Arial" panose="020B0604020202020204" pitchFamily="34" charset="0"/>
        </a:defRPr>
      </a:lvl7pPr>
      <a:lvl8pPr marL="1028700" algn="l" defTabSz="342900" rtl="0" fontAlgn="base">
        <a:spcBef>
          <a:spcPct val="0"/>
        </a:spcBef>
        <a:spcAft>
          <a:spcPct val="0"/>
        </a:spcAft>
        <a:defRPr sz="2625" b="1">
          <a:solidFill>
            <a:srgbClr val="3884BF"/>
          </a:solidFill>
          <a:latin typeface="Arial" panose="020B0604020202020204" pitchFamily="34" charset="0"/>
        </a:defRPr>
      </a:lvl8pPr>
      <a:lvl9pPr marL="1371600" algn="l" defTabSz="342900" rtl="0" fontAlgn="base">
        <a:spcBef>
          <a:spcPct val="0"/>
        </a:spcBef>
        <a:spcAft>
          <a:spcPct val="0"/>
        </a:spcAft>
        <a:defRPr sz="2625" b="1">
          <a:solidFill>
            <a:srgbClr val="3884BF"/>
          </a:solidFill>
          <a:latin typeface="Arial" panose="020B0604020202020204" pitchFamily="34" charset="0"/>
        </a:defRPr>
      </a:lvl9pPr>
    </p:titleStyle>
    <p:bodyStyle>
      <a:lvl1pPr marL="257175" indent="-257175" algn="l" defTabSz="342900" rtl="0" eaLnBrk="0" fontAlgn="base" hangingPunct="0">
        <a:spcBef>
          <a:spcPct val="20000"/>
        </a:spcBef>
        <a:spcAft>
          <a:spcPct val="0"/>
        </a:spcAft>
        <a:buClr>
          <a:schemeClr val="accent2"/>
        </a:buClr>
        <a:buSzPct val="125000"/>
        <a:buFont typeface="Wingdings" panose="05000000000000000000" pitchFamily="2" charset="2"/>
        <a:buChar char="§"/>
        <a:defRPr sz="2400" kern="1200">
          <a:solidFill>
            <a:schemeClr val="accent1"/>
          </a:solidFill>
          <a:latin typeface="Arial"/>
          <a:ea typeface="+mn-ea"/>
          <a:cs typeface="+mn-cs"/>
        </a:defRPr>
      </a:lvl1pPr>
      <a:lvl2pPr marL="557213" indent="-214313" algn="l" defTabSz="342900" rtl="0" eaLnBrk="0" fontAlgn="base" hangingPunct="0">
        <a:spcBef>
          <a:spcPct val="20000"/>
        </a:spcBef>
        <a:spcAft>
          <a:spcPct val="0"/>
        </a:spcAft>
        <a:buClr>
          <a:schemeClr val="accent2"/>
        </a:buClr>
        <a:buSzPct val="125000"/>
        <a:buFont typeface="Wingdings" panose="05000000000000000000" pitchFamily="2" charset="2"/>
        <a:buChar char="§"/>
        <a:defRPr sz="2100" kern="1200">
          <a:solidFill>
            <a:schemeClr val="accent1"/>
          </a:solidFill>
          <a:latin typeface="Arial"/>
          <a:ea typeface="+mn-ea"/>
          <a:cs typeface="+mn-cs"/>
        </a:defRPr>
      </a:lvl2pPr>
      <a:lvl3pPr marL="8572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kern="1200">
          <a:solidFill>
            <a:schemeClr val="accent1"/>
          </a:solidFill>
          <a:latin typeface="Arial"/>
          <a:ea typeface="+mn-ea"/>
          <a:cs typeface="+mn-cs"/>
        </a:defRPr>
      </a:lvl3pPr>
      <a:lvl4pPr marL="12001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sz="1500" kern="1200">
          <a:solidFill>
            <a:schemeClr val="accent1"/>
          </a:solidFill>
          <a:latin typeface="Arial"/>
          <a:ea typeface="+mn-ea"/>
          <a:cs typeface="+mn-cs"/>
        </a:defRPr>
      </a:lvl4pPr>
      <a:lvl5pPr marL="15430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sz="1500" kern="1200">
          <a:solidFill>
            <a:schemeClr val="accent1"/>
          </a:solidFill>
          <a:latin typeface="Arial"/>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95300" y="1752600"/>
            <a:ext cx="8572500" cy="1828800"/>
          </a:xfrm>
        </p:spPr>
        <p:txBody>
          <a:bodyPr/>
          <a:lstStyle/>
          <a:p>
            <a:pPr algn="l">
              <a:defRPr/>
            </a:pPr>
            <a:r>
              <a:rPr lang="en-US" sz="3300" kern="1000" dirty="0">
                <a:latin typeface="+mj-lt"/>
              </a:rPr>
              <a:t>Updates on CHS Emergency Response &amp; Substance Use Services</a:t>
            </a:r>
            <a:br>
              <a:rPr lang="en-US" sz="3300" kern="1000" dirty="0">
                <a:latin typeface="+mj-lt"/>
              </a:rPr>
            </a:br>
            <a:endParaRPr lang="en-US" sz="3300" kern="1000" dirty="0">
              <a:latin typeface="+mj-lt"/>
            </a:endParaRPr>
          </a:p>
        </p:txBody>
      </p:sp>
      <p:sp>
        <p:nvSpPr>
          <p:cNvPr id="3" name="TextBox 2">
            <a:extLst>
              <a:ext uri="{FF2B5EF4-FFF2-40B4-BE49-F238E27FC236}">
                <a16:creationId xmlns:a16="http://schemas.microsoft.com/office/drawing/2014/main" id="{EB6A42BB-4DB7-433C-A408-4A1725D422FA}"/>
              </a:ext>
            </a:extLst>
          </p:cNvPr>
          <p:cNvSpPr txBox="1"/>
          <p:nvPr/>
        </p:nvSpPr>
        <p:spPr>
          <a:xfrm>
            <a:off x="2590800" y="4838700"/>
            <a:ext cx="6019800" cy="646331"/>
          </a:xfrm>
          <a:prstGeom prst="rect">
            <a:avLst/>
          </a:prstGeom>
          <a:noFill/>
        </p:spPr>
        <p:txBody>
          <a:bodyPr wrap="square" rtlCol="0">
            <a:spAutoFit/>
          </a:bodyPr>
          <a:lstStyle/>
          <a:p>
            <a:pPr algn="r"/>
            <a:r>
              <a:rPr lang="en-US" dirty="0">
                <a:latin typeface="+mj-lt"/>
              </a:rPr>
              <a:t>Presentation to the NYC Board of Correction</a:t>
            </a:r>
          </a:p>
          <a:p>
            <a:pPr algn="r"/>
            <a:r>
              <a:rPr lang="en-US" dirty="0">
                <a:latin typeface="+mj-lt"/>
              </a:rPr>
              <a:t>May 14, 2024</a:t>
            </a:r>
          </a:p>
        </p:txBody>
      </p:sp>
      <p:sp>
        <p:nvSpPr>
          <p:cNvPr id="8" name="Rectangle 7">
            <a:extLst>
              <a:ext uri="{FF2B5EF4-FFF2-40B4-BE49-F238E27FC236}">
                <a16:creationId xmlns:a16="http://schemas.microsoft.com/office/drawing/2014/main" id="{8F243A38-492C-465C-A1B1-8141EB628B78}"/>
              </a:ext>
            </a:extLst>
          </p:cNvPr>
          <p:cNvSpPr/>
          <p:nvPr/>
        </p:nvSpPr>
        <p:spPr>
          <a:xfrm>
            <a:off x="381000" y="152400"/>
            <a:ext cx="1752600" cy="9144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4AC8526C-C2C9-4B17-A353-16FF56B8AA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5300" y="478521"/>
            <a:ext cx="5163844" cy="42674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419100" y="228600"/>
            <a:ext cx="8305800" cy="990600"/>
          </a:xfrm>
          <a:solidFill>
            <a:schemeClr val="bg1"/>
          </a:solidFill>
        </p:spPr>
        <p:txBody>
          <a:bodyPr/>
          <a:lstStyle/>
          <a:p>
            <a:pPr eaLnBrk="1" hangingPunct="1"/>
            <a:r>
              <a:rPr lang="en-US" altLang="en-US" sz="3200" dirty="0">
                <a:solidFill>
                  <a:schemeClr val="accent3"/>
                </a:solidFill>
                <a:latin typeface="+mj-lt"/>
                <a:ea typeface="ヒラギノ角ゴ ProN W3"/>
                <a:cs typeface="Arial" panose="020B0604020202020204" pitchFamily="34" charset="0"/>
                <a:sym typeface="Arial Italic" panose="020B0604020202090204" pitchFamily="34" charset="0"/>
              </a:rPr>
              <a:t>CHS Emergency Response</a:t>
            </a:r>
          </a:p>
        </p:txBody>
      </p:sp>
      <p:sp>
        <p:nvSpPr>
          <p:cNvPr id="2" name="Content Placeholder 1"/>
          <p:cNvSpPr>
            <a:spLocks noGrp="1"/>
          </p:cNvSpPr>
          <p:nvPr>
            <p:ph idx="1"/>
          </p:nvPr>
        </p:nvSpPr>
        <p:spPr>
          <a:xfrm>
            <a:off x="419100" y="1143000"/>
            <a:ext cx="5524500" cy="4724400"/>
          </a:xfrm>
        </p:spPr>
        <p:txBody>
          <a:bodyPr/>
          <a:lstStyle/>
          <a:p>
            <a:pPr>
              <a:spcBef>
                <a:spcPts val="800"/>
              </a:spcBef>
            </a:pPr>
            <a:r>
              <a:rPr lang="en-US" sz="2000" dirty="0">
                <a:latin typeface="+mj-lt"/>
                <a:cs typeface="Arial" panose="020B0604020202020204" pitchFamily="34" charset="0"/>
              </a:rPr>
              <a:t>CHS medical and nursing staff, all of whom must be certified in Basic Life Support (BLS), respond to any incident called in as an emergency by DOC in any DOC facility. Physician staff must also be ACLS certified.   </a:t>
            </a:r>
            <a:endParaRPr lang="en-US" sz="2000" i="1" dirty="0">
              <a:latin typeface="+mj-lt"/>
              <a:cs typeface="Arial" panose="020B0604020202020204" pitchFamily="34" charset="0"/>
            </a:endParaRPr>
          </a:p>
        </p:txBody>
      </p:sp>
      <p:pic>
        <p:nvPicPr>
          <p:cNvPr id="3" name="Picture 2">
            <a:extLst>
              <a:ext uri="{FF2B5EF4-FFF2-40B4-BE49-F238E27FC236}">
                <a16:creationId xmlns:a16="http://schemas.microsoft.com/office/drawing/2014/main" id="{B340274B-395A-4F69-BD0A-F600AF02B471}"/>
              </a:ext>
            </a:extLst>
          </p:cNvPr>
          <p:cNvPicPr>
            <a:picLocks noChangeAspect="1"/>
          </p:cNvPicPr>
          <p:nvPr/>
        </p:nvPicPr>
        <p:blipFill>
          <a:blip r:embed="rId3"/>
          <a:stretch>
            <a:fillRect/>
          </a:stretch>
        </p:blipFill>
        <p:spPr>
          <a:xfrm>
            <a:off x="6248400" y="685800"/>
            <a:ext cx="2238153" cy="2900273"/>
          </a:xfrm>
          <a:prstGeom prst="rect">
            <a:avLst/>
          </a:prstGeom>
        </p:spPr>
      </p:pic>
      <p:sp>
        <p:nvSpPr>
          <p:cNvPr id="5" name="Content Placeholder 1">
            <a:extLst>
              <a:ext uri="{FF2B5EF4-FFF2-40B4-BE49-F238E27FC236}">
                <a16:creationId xmlns:a16="http://schemas.microsoft.com/office/drawing/2014/main" id="{6FBF8B55-11F8-4A8E-9272-30C963422017}"/>
              </a:ext>
            </a:extLst>
          </p:cNvPr>
          <p:cNvSpPr txBox="1">
            <a:spLocks/>
          </p:cNvSpPr>
          <p:nvPr/>
        </p:nvSpPr>
        <p:spPr bwMode="auto">
          <a:xfrm>
            <a:off x="419100" y="2697316"/>
            <a:ext cx="5705253"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7175" indent="-257175" algn="l" defTabSz="342900" rtl="0" eaLnBrk="0" fontAlgn="base" hangingPunct="0">
              <a:spcBef>
                <a:spcPct val="20000"/>
              </a:spcBef>
              <a:spcAft>
                <a:spcPct val="0"/>
              </a:spcAft>
              <a:buClr>
                <a:schemeClr val="accent2"/>
              </a:buClr>
              <a:buSzPct val="125000"/>
              <a:buFont typeface="Wingdings" panose="05000000000000000000" pitchFamily="2" charset="2"/>
              <a:buChar char="§"/>
              <a:defRPr sz="2400" kern="1200">
                <a:solidFill>
                  <a:schemeClr val="accent1"/>
                </a:solidFill>
                <a:latin typeface="Arial"/>
                <a:ea typeface="+mn-ea"/>
                <a:cs typeface="+mn-cs"/>
              </a:defRPr>
            </a:lvl1pPr>
            <a:lvl2pPr marL="557213" indent="-214313" algn="l" defTabSz="342900" rtl="0" eaLnBrk="0" fontAlgn="base" hangingPunct="0">
              <a:spcBef>
                <a:spcPct val="20000"/>
              </a:spcBef>
              <a:spcAft>
                <a:spcPct val="0"/>
              </a:spcAft>
              <a:buClr>
                <a:schemeClr val="accent2"/>
              </a:buClr>
              <a:buSzPct val="125000"/>
              <a:buFont typeface="Wingdings" panose="05000000000000000000" pitchFamily="2" charset="2"/>
              <a:buChar char="§"/>
              <a:defRPr sz="2100" kern="1200">
                <a:solidFill>
                  <a:schemeClr val="accent1"/>
                </a:solidFill>
                <a:latin typeface="Arial"/>
                <a:ea typeface="+mn-ea"/>
                <a:cs typeface="+mn-cs"/>
              </a:defRPr>
            </a:lvl2pPr>
            <a:lvl3pPr marL="8572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kern="1200">
                <a:solidFill>
                  <a:schemeClr val="accent1"/>
                </a:solidFill>
                <a:latin typeface="Arial"/>
                <a:ea typeface="+mn-ea"/>
                <a:cs typeface="+mn-cs"/>
              </a:defRPr>
            </a:lvl3pPr>
            <a:lvl4pPr marL="12001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sz="1500" kern="1200">
                <a:solidFill>
                  <a:schemeClr val="accent1"/>
                </a:solidFill>
                <a:latin typeface="Arial"/>
                <a:ea typeface="+mn-ea"/>
                <a:cs typeface="+mn-cs"/>
              </a:defRPr>
            </a:lvl4pPr>
            <a:lvl5pPr marL="15430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sz="1500" kern="1200">
                <a:solidFill>
                  <a:schemeClr val="accent1"/>
                </a:solidFill>
                <a:latin typeface="Arial"/>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a:spcBef>
                <a:spcPts val="800"/>
              </a:spcBef>
            </a:pPr>
            <a:r>
              <a:rPr lang="en-US" sz="2000" dirty="0">
                <a:latin typeface="+mj-lt"/>
                <a:cs typeface="Arial" panose="020B0604020202020204" pitchFamily="34" charset="0"/>
              </a:rPr>
              <a:t>The responding clinical team assesses the nature of the emergency and performs all necessary procedures to stabilize and treat the patient. </a:t>
            </a:r>
          </a:p>
        </p:txBody>
      </p:sp>
    </p:spTree>
    <p:extLst>
      <p:ext uri="{BB962C8B-B14F-4D97-AF65-F5344CB8AC3E}">
        <p14:creationId xmlns:p14="http://schemas.microsoft.com/office/powerpoint/2010/main" val="28385771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419100" y="190500"/>
            <a:ext cx="8305800" cy="990600"/>
          </a:xfrm>
          <a:solidFill>
            <a:schemeClr val="bg1"/>
          </a:solidFill>
        </p:spPr>
        <p:txBody>
          <a:bodyPr/>
          <a:lstStyle/>
          <a:p>
            <a:pPr eaLnBrk="1" hangingPunct="1"/>
            <a:r>
              <a:rPr lang="en-US" altLang="en-US" sz="3200" dirty="0">
                <a:solidFill>
                  <a:schemeClr val="accent3"/>
                </a:solidFill>
                <a:latin typeface="+mj-lt"/>
                <a:ea typeface="ヒラギノ角ゴ ProN W3"/>
                <a:cs typeface="Arial" panose="020B0604020202020204" pitchFamily="34" charset="0"/>
                <a:sym typeface="Arial Italic" panose="020B0604020202090204" pitchFamily="34" charset="0"/>
              </a:rPr>
              <a:t>CHS Emergency Response</a:t>
            </a:r>
          </a:p>
        </p:txBody>
      </p:sp>
      <p:grpSp>
        <p:nvGrpSpPr>
          <p:cNvPr id="8" name="Group 7">
            <a:extLst>
              <a:ext uri="{FF2B5EF4-FFF2-40B4-BE49-F238E27FC236}">
                <a16:creationId xmlns:a16="http://schemas.microsoft.com/office/drawing/2014/main" id="{DF28E7A6-CA06-46C5-87EC-D7ABD948B77D}"/>
              </a:ext>
            </a:extLst>
          </p:cNvPr>
          <p:cNvGrpSpPr/>
          <p:nvPr/>
        </p:nvGrpSpPr>
        <p:grpSpPr>
          <a:xfrm>
            <a:off x="838199" y="1143000"/>
            <a:ext cx="7787150" cy="4599453"/>
            <a:chOff x="1028702" y="1306050"/>
            <a:chExt cx="7787150" cy="4599453"/>
          </a:xfrm>
        </p:grpSpPr>
        <p:sp>
          <p:nvSpPr>
            <p:cNvPr id="9" name="Oval 8">
              <a:extLst>
                <a:ext uri="{FF2B5EF4-FFF2-40B4-BE49-F238E27FC236}">
                  <a16:creationId xmlns:a16="http://schemas.microsoft.com/office/drawing/2014/main" id="{ACE1FC0D-DBF9-4442-9CB0-EE62AF6EA95C}"/>
                </a:ext>
              </a:extLst>
            </p:cNvPr>
            <p:cNvSpPr/>
            <p:nvPr/>
          </p:nvSpPr>
          <p:spPr>
            <a:xfrm>
              <a:off x="1028702" y="1866887"/>
              <a:ext cx="4114786" cy="4038616"/>
            </a:xfrm>
            <a:prstGeom prst="ellipse">
              <a:avLst/>
            </a:prstGeom>
          </p:spPr>
          <p:style>
            <a:lnRef idx="2">
              <a:schemeClr val="lt1">
                <a:hueOff val="0"/>
                <a:satOff val="0"/>
                <a:lumOff val="0"/>
                <a:alphaOff val="0"/>
              </a:schemeClr>
            </a:lnRef>
            <a:fillRef idx="1">
              <a:schemeClr val="accent2">
                <a:shade val="90000"/>
                <a:hueOff val="-687127"/>
                <a:satOff val="3826"/>
                <a:lumOff val="34377"/>
                <a:alphaOff val="-50000"/>
              </a:schemeClr>
            </a:fillRef>
            <a:effectRef idx="0">
              <a:schemeClr val="accent2">
                <a:shade val="90000"/>
                <a:hueOff val="-687127"/>
                <a:satOff val="3826"/>
                <a:lumOff val="34377"/>
                <a:alphaOff val="-50000"/>
              </a:schemeClr>
            </a:effectRef>
            <a:fontRef idx="minor">
              <a:schemeClr val="lt1"/>
            </a:fontRef>
          </p:style>
        </p:sp>
        <p:sp>
          <p:nvSpPr>
            <p:cNvPr id="10" name="Oval 9">
              <a:extLst>
                <a:ext uri="{FF2B5EF4-FFF2-40B4-BE49-F238E27FC236}">
                  <a16:creationId xmlns:a16="http://schemas.microsoft.com/office/drawing/2014/main" id="{F711F468-4B4E-4E04-B692-EB3E964BFC24}"/>
                </a:ext>
              </a:extLst>
            </p:cNvPr>
            <p:cNvSpPr/>
            <p:nvPr/>
          </p:nvSpPr>
          <p:spPr>
            <a:xfrm>
              <a:off x="1698398" y="2498498"/>
              <a:ext cx="2775394" cy="2775394"/>
            </a:xfrm>
            <a:prstGeom prst="ellipse">
              <a:avLst/>
            </a:prstGeom>
          </p:spPr>
          <p:style>
            <a:lnRef idx="2">
              <a:schemeClr val="lt1">
                <a:hueOff val="0"/>
                <a:satOff val="0"/>
                <a:lumOff val="0"/>
                <a:alphaOff val="0"/>
              </a:schemeClr>
            </a:lnRef>
            <a:fillRef idx="1">
              <a:schemeClr val="accent2">
                <a:shade val="90000"/>
                <a:hueOff val="-458085"/>
                <a:satOff val="2551"/>
                <a:lumOff val="22918"/>
                <a:alphaOff val="-33333"/>
              </a:schemeClr>
            </a:fillRef>
            <a:effectRef idx="0">
              <a:schemeClr val="accent2">
                <a:shade val="90000"/>
                <a:hueOff val="-458085"/>
                <a:satOff val="2551"/>
                <a:lumOff val="22918"/>
                <a:alphaOff val="-33333"/>
              </a:schemeClr>
            </a:effectRef>
            <a:fontRef idx="minor">
              <a:schemeClr val="lt1"/>
            </a:fontRef>
          </p:style>
        </p:sp>
        <p:sp>
          <p:nvSpPr>
            <p:cNvPr id="11" name="Oval 10">
              <a:extLst>
                <a:ext uri="{FF2B5EF4-FFF2-40B4-BE49-F238E27FC236}">
                  <a16:creationId xmlns:a16="http://schemas.microsoft.com/office/drawing/2014/main" id="{58B6CC39-547F-49F7-8416-EF21747AC7BD}"/>
                </a:ext>
              </a:extLst>
            </p:cNvPr>
            <p:cNvSpPr/>
            <p:nvPr/>
          </p:nvSpPr>
          <p:spPr>
            <a:xfrm>
              <a:off x="2253477" y="3053577"/>
              <a:ext cx="1665236" cy="1665236"/>
            </a:xfrm>
            <a:prstGeom prst="ellipse">
              <a:avLst/>
            </a:prstGeom>
          </p:spPr>
          <p:style>
            <a:lnRef idx="2">
              <a:schemeClr val="lt1">
                <a:hueOff val="0"/>
                <a:satOff val="0"/>
                <a:lumOff val="0"/>
                <a:alphaOff val="0"/>
              </a:schemeClr>
            </a:lnRef>
            <a:fillRef idx="1">
              <a:schemeClr val="accent2">
                <a:shade val="90000"/>
                <a:hueOff val="-229042"/>
                <a:satOff val="1275"/>
                <a:lumOff val="11459"/>
                <a:alphaOff val="-16667"/>
              </a:schemeClr>
            </a:fillRef>
            <a:effectRef idx="0">
              <a:schemeClr val="accent2">
                <a:shade val="90000"/>
                <a:hueOff val="-229042"/>
                <a:satOff val="1275"/>
                <a:lumOff val="11459"/>
                <a:alphaOff val="-16667"/>
              </a:schemeClr>
            </a:effectRef>
            <a:fontRef idx="minor">
              <a:schemeClr val="lt1"/>
            </a:fontRef>
          </p:style>
        </p:sp>
        <p:sp>
          <p:nvSpPr>
            <p:cNvPr id="12" name="Oval 11">
              <a:extLst>
                <a:ext uri="{FF2B5EF4-FFF2-40B4-BE49-F238E27FC236}">
                  <a16:creationId xmlns:a16="http://schemas.microsoft.com/office/drawing/2014/main" id="{A5B2F77A-9894-4661-BC11-A34E9EDAC36E}"/>
                </a:ext>
              </a:extLst>
            </p:cNvPr>
            <p:cNvSpPr/>
            <p:nvPr/>
          </p:nvSpPr>
          <p:spPr>
            <a:xfrm>
              <a:off x="2808556" y="3608656"/>
              <a:ext cx="555078" cy="555078"/>
            </a:xfrm>
            <a:prstGeom prst="ellipse">
              <a:avLst/>
            </a:prstGeom>
          </p:spPr>
          <p:style>
            <a:lnRef idx="2">
              <a:schemeClr val="lt1">
                <a:hueOff val="0"/>
                <a:satOff val="0"/>
                <a:lumOff val="0"/>
                <a:alphaOff val="0"/>
              </a:schemeClr>
            </a:lnRef>
            <a:fillRef idx="1">
              <a:schemeClr val="accent2">
                <a:shade val="90000"/>
                <a:hueOff val="0"/>
                <a:satOff val="0"/>
                <a:lumOff val="0"/>
                <a:alphaOff val="0"/>
              </a:schemeClr>
            </a:fillRef>
            <a:effectRef idx="0">
              <a:schemeClr val="accent2">
                <a:shade val="90000"/>
                <a:hueOff val="0"/>
                <a:satOff val="0"/>
                <a:lumOff val="0"/>
                <a:alphaOff val="0"/>
              </a:schemeClr>
            </a:effectRef>
            <a:fontRef idx="minor">
              <a:schemeClr val="lt1"/>
            </a:fontRef>
          </p:style>
        </p:sp>
        <p:sp>
          <p:nvSpPr>
            <p:cNvPr id="15" name="Straight Connector 14">
              <a:extLst>
                <a:ext uri="{FF2B5EF4-FFF2-40B4-BE49-F238E27FC236}">
                  <a16:creationId xmlns:a16="http://schemas.microsoft.com/office/drawing/2014/main" id="{81F2BCA3-4DFB-4FC2-AAEA-053A7B48080D}"/>
                </a:ext>
              </a:extLst>
            </p:cNvPr>
            <p:cNvSpPr/>
            <p:nvPr/>
          </p:nvSpPr>
          <p:spPr>
            <a:xfrm rot="5400000" flipH="1">
              <a:off x="3779928" y="3131005"/>
              <a:ext cx="1372859" cy="2912914"/>
            </a:xfrm>
            <a:prstGeom prst="line">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tx1">
                <a:hueOff val="0"/>
                <a:satOff val="0"/>
                <a:lumOff val="0"/>
                <a:alphaOff val="0"/>
              </a:schemeClr>
            </a:fontRef>
          </p:style>
        </p:sp>
        <p:sp>
          <p:nvSpPr>
            <p:cNvPr id="16" name="Freeform: Shape 15">
              <a:extLst>
                <a:ext uri="{FF2B5EF4-FFF2-40B4-BE49-F238E27FC236}">
                  <a16:creationId xmlns:a16="http://schemas.microsoft.com/office/drawing/2014/main" id="{6F4AE38C-DCD4-4142-B44B-026942E6685D}"/>
                </a:ext>
              </a:extLst>
            </p:cNvPr>
            <p:cNvSpPr/>
            <p:nvPr/>
          </p:nvSpPr>
          <p:spPr>
            <a:xfrm>
              <a:off x="5958349" y="3924141"/>
              <a:ext cx="2857503" cy="929449"/>
            </a:xfrm>
            <a:custGeom>
              <a:avLst/>
              <a:gdLst>
                <a:gd name="connsiteX0" fmla="*/ 0 w 2857503"/>
                <a:gd name="connsiteY0" fmla="*/ 0 h 929449"/>
                <a:gd name="connsiteX1" fmla="*/ 2857503 w 2857503"/>
                <a:gd name="connsiteY1" fmla="*/ 0 h 929449"/>
                <a:gd name="connsiteX2" fmla="*/ 2857503 w 2857503"/>
                <a:gd name="connsiteY2" fmla="*/ 929449 h 929449"/>
                <a:gd name="connsiteX3" fmla="*/ 0 w 2857503"/>
                <a:gd name="connsiteY3" fmla="*/ 929449 h 929449"/>
                <a:gd name="connsiteX4" fmla="*/ 0 w 2857503"/>
                <a:gd name="connsiteY4" fmla="*/ 0 h 9294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03" h="929449">
                  <a:moveTo>
                    <a:pt x="0" y="0"/>
                  </a:moveTo>
                  <a:lnTo>
                    <a:pt x="2857503" y="0"/>
                  </a:lnTo>
                  <a:lnTo>
                    <a:pt x="2857503" y="929449"/>
                  </a:lnTo>
                  <a:lnTo>
                    <a:pt x="0" y="92944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9568" tIns="17780" rIns="17780" bIns="17780" numCol="1" spcCol="1270" anchor="ctr" anchorCtr="0">
              <a:noAutofit/>
            </a:bodyPr>
            <a:lstStyle/>
            <a:p>
              <a:pPr defTabSz="622300">
                <a:lnSpc>
                  <a:spcPct val="90000"/>
                </a:lnSpc>
                <a:spcAft>
                  <a:spcPct val="35000"/>
                </a:spcAft>
              </a:pPr>
              <a:r>
                <a:rPr lang="en-US" sz="1400" b="1" dirty="0" err="1"/>
                <a:t>UrgiCare</a:t>
              </a:r>
              <a:r>
                <a:rPr lang="en-US" sz="1400" b="1" dirty="0"/>
                <a:t> on-site backup </a:t>
              </a:r>
              <a:r>
                <a:rPr lang="en-US" sz="1400" dirty="0"/>
                <a:t>– rare, advanced interventions including intubation</a:t>
              </a:r>
            </a:p>
          </p:txBody>
        </p:sp>
        <p:sp>
          <p:nvSpPr>
            <p:cNvPr id="18" name="Straight Connector 17">
              <a:extLst>
                <a:ext uri="{FF2B5EF4-FFF2-40B4-BE49-F238E27FC236}">
                  <a16:creationId xmlns:a16="http://schemas.microsoft.com/office/drawing/2014/main" id="{67A440DF-E78B-4BEC-98A3-1208CD14EE72}"/>
                </a:ext>
              </a:extLst>
            </p:cNvPr>
            <p:cNvSpPr/>
            <p:nvPr/>
          </p:nvSpPr>
          <p:spPr>
            <a:xfrm rot="5400000" flipH="1">
              <a:off x="4627678" y="2833065"/>
              <a:ext cx="398695" cy="2262646"/>
            </a:xfrm>
            <a:prstGeom prst="line">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tx1">
                <a:hueOff val="0"/>
                <a:satOff val="0"/>
                <a:lumOff val="0"/>
                <a:alphaOff val="0"/>
              </a:schemeClr>
            </a:fontRef>
          </p:style>
        </p:sp>
        <p:sp>
          <p:nvSpPr>
            <p:cNvPr id="19" name="Freeform: Shape 18">
              <a:extLst>
                <a:ext uri="{FF2B5EF4-FFF2-40B4-BE49-F238E27FC236}">
                  <a16:creationId xmlns:a16="http://schemas.microsoft.com/office/drawing/2014/main" id="{0A9F44FD-FD4D-48C8-94FC-C1862F5DF78D}"/>
                </a:ext>
              </a:extLst>
            </p:cNvPr>
            <p:cNvSpPr/>
            <p:nvPr/>
          </p:nvSpPr>
          <p:spPr>
            <a:xfrm>
              <a:off x="6005666" y="2679207"/>
              <a:ext cx="2324103" cy="929449"/>
            </a:xfrm>
            <a:custGeom>
              <a:avLst/>
              <a:gdLst>
                <a:gd name="connsiteX0" fmla="*/ 0 w 2324103"/>
                <a:gd name="connsiteY0" fmla="*/ 0 h 929449"/>
                <a:gd name="connsiteX1" fmla="*/ 2324103 w 2324103"/>
                <a:gd name="connsiteY1" fmla="*/ 0 h 929449"/>
                <a:gd name="connsiteX2" fmla="*/ 2324103 w 2324103"/>
                <a:gd name="connsiteY2" fmla="*/ 929449 h 929449"/>
                <a:gd name="connsiteX3" fmla="*/ 0 w 2324103"/>
                <a:gd name="connsiteY3" fmla="*/ 929449 h 929449"/>
                <a:gd name="connsiteX4" fmla="*/ 0 w 2324103"/>
                <a:gd name="connsiteY4" fmla="*/ 0 h 9294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24103" h="929449">
                  <a:moveTo>
                    <a:pt x="0" y="0"/>
                  </a:moveTo>
                  <a:lnTo>
                    <a:pt x="2324103" y="0"/>
                  </a:lnTo>
                  <a:lnTo>
                    <a:pt x="2324103" y="929449"/>
                  </a:lnTo>
                  <a:lnTo>
                    <a:pt x="0" y="92944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9568" tIns="17780" rIns="17780" bIns="17780" numCol="1" spcCol="1270" anchor="ctr" anchorCtr="0">
              <a:noAutofit/>
            </a:bodyPr>
            <a:lstStyle/>
            <a:p>
              <a:pPr lvl="0" defTabSz="622300">
                <a:lnSpc>
                  <a:spcPct val="90000"/>
                </a:lnSpc>
                <a:spcAft>
                  <a:spcPct val="35000"/>
                </a:spcAft>
              </a:pPr>
              <a:r>
                <a:rPr lang="en-US" sz="1400" b="1" dirty="0"/>
                <a:t>In-Facility backup </a:t>
              </a:r>
              <a:r>
                <a:rPr lang="en-US" sz="1400" dirty="0"/>
                <a:t>– additional staff to support further escalation for unstable patients, support with communications</a:t>
              </a:r>
            </a:p>
          </p:txBody>
        </p:sp>
        <p:sp>
          <p:nvSpPr>
            <p:cNvPr id="21" name="Straight Connector 20">
              <a:extLst>
                <a:ext uri="{FF2B5EF4-FFF2-40B4-BE49-F238E27FC236}">
                  <a16:creationId xmlns:a16="http://schemas.microsoft.com/office/drawing/2014/main" id="{C4C44BDD-7FB9-4457-96AC-AE7C4E6D6363}"/>
                </a:ext>
              </a:extLst>
            </p:cNvPr>
            <p:cNvSpPr/>
            <p:nvPr/>
          </p:nvSpPr>
          <p:spPr>
            <a:xfrm rot="5400000">
              <a:off x="4768314" y="2108606"/>
              <a:ext cx="466180" cy="2008522"/>
            </a:xfrm>
            <a:prstGeom prst="line">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tx1">
                <a:hueOff val="0"/>
                <a:satOff val="0"/>
                <a:lumOff val="0"/>
                <a:alphaOff val="0"/>
              </a:schemeClr>
            </a:fontRef>
          </p:style>
        </p:sp>
        <p:sp>
          <p:nvSpPr>
            <p:cNvPr id="22" name="Freeform: Shape 21">
              <a:extLst>
                <a:ext uri="{FF2B5EF4-FFF2-40B4-BE49-F238E27FC236}">
                  <a16:creationId xmlns:a16="http://schemas.microsoft.com/office/drawing/2014/main" id="{4DF86491-6EC0-405B-8034-3F135BA5792A}"/>
                </a:ext>
              </a:extLst>
            </p:cNvPr>
            <p:cNvSpPr/>
            <p:nvPr/>
          </p:nvSpPr>
          <p:spPr>
            <a:xfrm>
              <a:off x="5922815" y="1306050"/>
              <a:ext cx="2706838" cy="971070"/>
            </a:xfrm>
            <a:custGeom>
              <a:avLst/>
              <a:gdLst>
                <a:gd name="connsiteX0" fmla="*/ 0 w 1943100"/>
                <a:gd name="connsiteY0" fmla="*/ 0 h 929449"/>
                <a:gd name="connsiteX1" fmla="*/ 1943100 w 1943100"/>
                <a:gd name="connsiteY1" fmla="*/ 0 h 929449"/>
                <a:gd name="connsiteX2" fmla="*/ 1943100 w 1943100"/>
                <a:gd name="connsiteY2" fmla="*/ 929449 h 929449"/>
                <a:gd name="connsiteX3" fmla="*/ 0 w 1943100"/>
                <a:gd name="connsiteY3" fmla="*/ 929449 h 929449"/>
                <a:gd name="connsiteX4" fmla="*/ 0 w 1943100"/>
                <a:gd name="connsiteY4" fmla="*/ 0 h 9294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3100" h="929449">
                  <a:moveTo>
                    <a:pt x="0" y="0"/>
                  </a:moveTo>
                  <a:lnTo>
                    <a:pt x="1943100" y="0"/>
                  </a:lnTo>
                  <a:lnTo>
                    <a:pt x="1943100" y="929449"/>
                  </a:lnTo>
                  <a:lnTo>
                    <a:pt x="0" y="92944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9568" tIns="17780" rIns="17780" bIns="17780" numCol="1" spcCol="1270" anchor="ctr" anchorCtr="0">
              <a:noAutofit/>
            </a:bodyPr>
            <a:lstStyle/>
            <a:p>
              <a:pPr lvl="0" defTabSz="622300">
                <a:lnSpc>
                  <a:spcPct val="90000"/>
                </a:lnSpc>
                <a:spcAft>
                  <a:spcPct val="35000"/>
                </a:spcAft>
              </a:pPr>
              <a:r>
                <a:rPr lang="en-US" sz="1400" b="1" dirty="0"/>
                <a:t>Primary responders </a:t>
              </a:r>
              <a:r>
                <a:rPr lang="en-US" sz="1400" dirty="0"/>
                <a:t>– At minimum, BLS trained, can address majority of low-acuity emergencies without further escalation</a:t>
              </a:r>
            </a:p>
          </p:txBody>
        </p:sp>
        <p:sp>
          <p:nvSpPr>
            <p:cNvPr id="24" name="Straight Connector 23">
              <a:extLst>
                <a:ext uri="{FF2B5EF4-FFF2-40B4-BE49-F238E27FC236}">
                  <a16:creationId xmlns:a16="http://schemas.microsoft.com/office/drawing/2014/main" id="{B95B4FD9-935E-410C-B1E6-5F1205FFED7D}"/>
                </a:ext>
              </a:extLst>
            </p:cNvPr>
            <p:cNvSpPr/>
            <p:nvPr/>
          </p:nvSpPr>
          <p:spPr>
            <a:xfrm rot="5400000">
              <a:off x="4567675" y="1185403"/>
              <a:ext cx="940366" cy="1769913"/>
            </a:xfrm>
            <a:prstGeom prst="line">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tx1">
                <a:hueOff val="0"/>
                <a:satOff val="0"/>
                <a:lumOff val="0"/>
                <a:alphaOff val="0"/>
              </a:schemeClr>
            </a:fontRef>
          </p:style>
        </p:sp>
      </p:grpSp>
      <p:sp>
        <p:nvSpPr>
          <p:cNvPr id="2" name="TextBox 1"/>
          <p:cNvSpPr txBox="1"/>
          <p:nvPr/>
        </p:nvSpPr>
        <p:spPr>
          <a:xfrm>
            <a:off x="5732312" y="5166845"/>
            <a:ext cx="2489806" cy="738664"/>
          </a:xfrm>
          <a:prstGeom prst="rect">
            <a:avLst/>
          </a:prstGeom>
          <a:noFill/>
        </p:spPr>
        <p:txBody>
          <a:bodyPr wrap="square" rtlCol="0">
            <a:spAutoFit/>
          </a:bodyPr>
          <a:lstStyle/>
          <a:p>
            <a:r>
              <a:rPr lang="en-US" sz="1400" b="1" dirty="0">
                <a:latin typeface="+mn-lt"/>
              </a:rPr>
              <a:t>Hospital run </a:t>
            </a:r>
            <a:r>
              <a:rPr lang="en-US" sz="1400" b="1" dirty="0"/>
              <a:t> </a:t>
            </a:r>
            <a:r>
              <a:rPr lang="en-US" sz="1400" dirty="0"/>
              <a:t>–</a:t>
            </a:r>
            <a:r>
              <a:rPr lang="en-US" sz="1400" b="1" dirty="0">
                <a:latin typeface="+mn-lt"/>
              </a:rPr>
              <a:t> </a:t>
            </a:r>
            <a:r>
              <a:rPr lang="en-US" sz="1400" dirty="0">
                <a:latin typeface="+mn-lt"/>
              </a:rPr>
              <a:t>EMS or 3-hour run for non-EMS hospital evaluation</a:t>
            </a:r>
          </a:p>
        </p:txBody>
      </p:sp>
    </p:spTree>
    <p:extLst>
      <p:ext uri="{BB962C8B-B14F-4D97-AF65-F5344CB8AC3E}">
        <p14:creationId xmlns:p14="http://schemas.microsoft.com/office/powerpoint/2010/main" val="4235041520"/>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419100" y="228600"/>
            <a:ext cx="8305800" cy="990600"/>
          </a:xfrm>
          <a:solidFill>
            <a:schemeClr val="bg1"/>
          </a:solidFill>
        </p:spPr>
        <p:txBody>
          <a:bodyPr/>
          <a:lstStyle/>
          <a:p>
            <a:pPr eaLnBrk="1" hangingPunct="1"/>
            <a:r>
              <a:rPr lang="en-US" sz="3200" dirty="0">
                <a:latin typeface="+mj-lt"/>
              </a:rPr>
              <a:t>CHS Emergency Response Data </a:t>
            </a:r>
            <a:endParaRPr lang="en-US" altLang="en-US" sz="3200" dirty="0">
              <a:solidFill>
                <a:schemeClr val="accent3"/>
              </a:solidFill>
              <a:latin typeface="+mj-lt"/>
              <a:ea typeface="ヒラギノ角ゴ ProN W3"/>
              <a:cs typeface="Arial" panose="020B0604020202020204" pitchFamily="34" charset="0"/>
              <a:sym typeface="Arial Italic" panose="020B0604020202090204" pitchFamily="34" charset="0"/>
            </a:endParaRPr>
          </a:p>
        </p:txBody>
      </p:sp>
      <p:sp>
        <p:nvSpPr>
          <p:cNvPr id="2" name="Content Placeholder 1"/>
          <p:cNvSpPr>
            <a:spLocks noGrp="1"/>
          </p:cNvSpPr>
          <p:nvPr>
            <p:ph idx="1"/>
          </p:nvPr>
        </p:nvSpPr>
        <p:spPr>
          <a:xfrm>
            <a:off x="409807" y="1143000"/>
            <a:ext cx="7934440" cy="4724400"/>
          </a:xfrm>
        </p:spPr>
        <p:txBody>
          <a:bodyPr/>
          <a:lstStyle/>
          <a:p>
            <a:pPr>
              <a:spcBef>
                <a:spcPts val="1200"/>
              </a:spcBef>
            </a:pPr>
            <a:r>
              <a:rPr lang="en-US" sz="2000" dirty="0">
                <a:latin typeface="+mj-lt"/>
                <a:cs typeface="Book Antiqua"/>
              </a:rPr>
              <a:t>In Calendar Year (CY) 2023, there were 4,658 emergency responses. Of these responses, 827 (18%) resulted in hospital transfers, and 229 (6%) of the 4,658 emergency responses resulted in hospital admission.</a:t>
            </a:r>
          </a:p>
          <a:p>
            <a:pPr>
              <a:spcBef>
                <a:spcPts val="1200"/>
              </a:spcBef>
            </a:pPr>
            <a:r>
              <a:rPr lang="en-US" sz="2000" dirty="0">
                <a:latin typeface="+mj-lt"/>
                <a:cs typeface="Book Antiqua"/>
              </a:rPr>
              <a:t>CHS aims to respond no more than 8-10 minutes after receiving an emergency call.</a:t>
            </a:r>
          </a:p>
          <a:p>
            <a:pPr>
              <a:spcBef>
                <a:spcPts val="1200"/>
              </a:spcBef>
            </a:pPr>
            <a:r>
              <a:rPr lang="en-US" sz="2000" dirty="0">
                <a:latin typeface="+mj-lt"/>
                <a:cs typeface="Book Antiqua"/>
              </a:rPr>
              <a:t>The CHS median response time in CY2023 was </a:t>
            </a:r>
            <a:r>
              <a:rPr lang="en-US" sz="2000" b="1" dirty="0">
                <a:latin typeface="+mj-lt"/>
                <a:cs typeface="Book Antiqua"/>
              </a:rPr>
              <a:t>6 minutes.</a:t>
            </a:r>
            <a:endParaRPr lang="en-US" sz="2000" dirty="0">
              <a:latin typeface="+mj-lt"/>
              <a:cs typeface="Book Antiqua"/>
            </a:endParaRPr>
          </a:p>
          <a:p>
            <a:pPr>
              <a:spcBef>
                <a:spcPts val="1200"/>
              </a:spcBef>
            </a:pPr>
            <a:r>
              <a:rPr lang="en-US" sz="2000" dirty="0">
                <a:latin typeface="+mj-lt"/>
                <a:cs typeface="Book Antiqua"/>
              </a:rPr>
              <a:t>In addition to simulations and in-clinic teachings, CHS conducted 22 unannounced, facility-based drills in CY2023, with an average response time of 6 minutes.</a:t>
            </a:r>
          </a:p>
        </p:txBody>
      </p:sp>
    </p:spTree>
    <p:extLst>
      <p:ext uri="{BB962C8B-B14F-4D97-AF65-F5344CB8AC3E}">
        <p14:creationId xmlns:p14="http://schemas.microsoft.com/office/powerpoint/2010/main" val="387024366"/>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419100" y="228600"/>
            <a:ext cx="8305800" cy="990600"/>
          </a:xfrm>
          <a:solidFill>
            <a:schemeClr val="bg1"/>
          </a:solidFill>
        </p:spPr>
        <p:txBody>
          <a:bodyPr/>
          <a:lstStyle/>
          <a:p>
            <a:pPr eaLnBrk="1" hangingPunct="1"/>
            <a:r>
              <a:rPr lang="en-US" altLang="en-US" sz="3200" dirty="0">
                <a:solidFill>
                  <a:schemeClr val="accent3"/>
                </a:solidFill>
                <a:latin typeface="+mj-lt"/>
                <a:ea typeface="ヒラギノ角ゴ ProN W3"/>
                <a:cs typeface="Arial" panose="020B0604020202020204" pitchFamily="34" charset="0"/>
                <a:sym typeface="Arial Italic" panose="020B0604020202090204" pitchFamily="34" charset="0"/>
              </a:rPr>
              <a:t>CHS Substance Use Services</a:t>
            </a:r>
          </a:p>
        </p:txBody>
      </p:sp>
      <p:sp>
        <p:nvSpPr>
          <p:cNvPr id="2" name="Content Placeholder 1"/>
          <p:cNvSpPr>
            <a:spLocks noGrp="1"/>
          </p:cNvSpPr>
          <p:nvPr>
            <p:ph idx="1"/>
          </p:nvPr>
        </p:nvSpPr>
        <p:spPr>
          <a:xfrm>
            <a:off x="447560" y="1219200"/>
            <a:ext cx="7984830" cy="4724400"/>
          </a:xfrm>
        </p:spPr>
        <p:txBody>
          <a:bodyPr/>
          <a:lstStyle/>
          <a:p>
            <a:pPr>
              <a:spcBef>
                <a:spcPts val="800"/>
              </a:spcBef>
            </a:pPr>
            <a:r>
              <a:rPr lang="en-US" sz="2000" dirty="0">
                <a:latin typeface="+mj-lt"/>
                <a:cs typeface="Book Antiqua"/>
              </a:rPr>
              <a:t>CHS’ efforts to mitigate the harms of substance use center around the early identification of disorders. This includes a comprehensive screening by both CHS nursing and medical staff for every individual who enters DOC custody, as well as protocols to address withdrawal.</a:t>
            </a:r>
          </a:p>
          <a:p>
            <a:pPr>
              <a:spcBef>
                <a:spcPts val="800"/>
              </a:spcBef>
            </a:pPr>
            <a:r>
              <a:rPr lang="en-US" sz="2000" dirty="0">
                <a:latin typeface="+mj-lt"/>
                <a:cs typeface="Book Antiqua"/>
              </a:rPr>
              <a:t>In CY2023, of 22,319 new admissions to Rikers, 3,468 individuals (16%) were diagnosed by CHS with an active opioid use disorder (OUD) and ordered prescribed medication for withdrawal or bridge/maintenance treatment. </a:t>
            </a:r>
          </a:p>
        </p:txBody>
      </p:sp>
    </p:spTree>
    <p:extLst>
      <p:ext uri="{BB962C8B-B14F-4D97-AF65-F5344CB8AC3E}">
        <p14:creationId xmlns:p14="http://schemas.microsoft.com/office/powerpoint/2010/main" val="1272879928"/>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419100" y="228600"/>
            <a:ext cx="8305800" cy="990600"/>
          </a:xfrm>
          <a:solidFill>
            <a:schemeClr val="bg1"/>
          </a:solidFill>
        </p:spPr>
        <p:txBody>
          <a:bodyPr/>
          <a:lstStyle/>
          <a:p>
            <a:pPr eaLnBrk="1" hangingPunct="1"/>
            <a:r>
              <a:rPr lang="en-US" altLang="en-US" sz="3200" dirty="0">
                <a:solidFill>
                  <a:schemeClr val="accent3"/>
                </a:solidFill>
                <a:latin typeface="+mj-lt"/>
                <a:ea typeface="ヒラギノ角ゴ ProN W3"/>
                <a:cs typeface="Arial" panose="020B0604020202020204" pitchFamily="34" charset="0"/>
                <a:sym typeface="Arial Italic" panose="020B0604020202090204" pitchFamily="34" charset="0"/>
              </a:rPr>
              <a:t>CHS’ Key Extended Entry Program (KEEP)</a:t>
            </a:r>
          </a:p>
        </p:txBody>
      </p:sp>
      <p:sp>
        <p:nvSpPr>
          <p:cNvPr id="2" name="Content Placeholder 1"/>
          <p:cNvSpPr>
            <a:spLocks noGrp="1"/>
          </p:cNvSpPr>
          <p:nvPr>
            <p:ph idx="1"/>
          </p:nvPr>
        </p:nvSpPr>
        <p:spPr>
          <a:xfrm>
            <a:off x="447560" y="1143000"/>
            <a:ext cx="7984830" cy="4724400"/>
          </a:xfrm>
        </p:spPr>
        <p:txBody>
          <a:bodyPr/>
          <a:lstStyle/>
          <a:p>
            <a:pPr>
              <a:spcBef>
                <a:spcPts val="800"/>
              </a:spcBef>
            </a:pPr>
            <a:r>
              <a:rPr lang="en-US" sz="2000" dirty="0">
                <a:latin typeface="+mj-lt"/>
                <a:cs typeface="Book Antiqua"/>
              </a:rPr>
              <a:t>Upon intake to jail, new patients with OUD are referred to KEEP, the nation’s oldest and largest jail-based opioid treatment program. </a:t>
            </a:r>
          </a:p>
          <a:p>
            <a:pPr lvl="1">
              <a:spcBef>
                <a:spcPts val="800"/>
              </a:spcBef>
              <a:buFont typeface="Wingdings" panose="05000000000000000000" pitchFamily="2" charset="2"/>
              <a:buChar char="Ø"/>
            </a:pPr>
            <a:r>
              <a:rPr lang="en-US" sz="1700" dirty="0">
                <a:latin typeface="+mj-lt"/>
                <a:cs typeface="Book Antiqua"/>
              </a:rPr>
              <a:t>96% of these referrals are evaluated by KEEP.</a:t>
            </a:r>
          </a:p>
          <a:p>
            <a:pPr>
              <a:spcBef>
                <a:spcPts val="800"/>
              </a:spcBef>
            </a:pPr>
            <a:r>
              <a:rPr lang="en-US" sz="2000" dirty="0">
                <a:latin typeface="+mj-lt"/>
                <a:cs typeface="Book Antiqua"/>
              </a:rPr>
              <a:t>Through KEEP, CHS provides primarily methadone and buprenorphine treatment to patients while they are in jail and provides linkages to community-based treatment and harm-reduction services to patients reentering their communities. </a:t>
            </a:r>
            <a:endParaRPr lang="en-US" sz="1700" dirty="0">
              <a:latin typeface="+mj-lt"/>
              <a:cs typeface="Book Antiqua"/>
            </a:endParaRPr>
          </a:p>
        </p:txBody>
      </p:sp>
      <p:sp>
        <p:nvSpPr>
          <p:cNvPr id="5" name="Content Placeholder 1">
            <a:extLst>
              <a:ext uri="{FF2B5EF4-FFF2-40B4-BE49-F238E27FC236}">
                <a16:creationId xmlns:a16="http://schemas.microsoft.com/office/drawing/2014/main" id="{C7DB60A3-A154-405E-8415-A6AB4A04372F}"/>
              </a:ext>
            </a:extLst>
          </p:cNvPr>
          <p:cNvSpPr txBox="1">
            <a:spLocks/>
          </p:cNvSpPr>
          <p:nvPr/>
        </p:nvSpPr>
        <p:spPr bwMode="auto">
          <a:xfrm>
            <a:off x="3514840" y="3581400"/>
            <a:ext cx="491755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7175" indent="-257175" algn="l" defTabSz="342900" rtl="0" eaLnBrk="0" fontAlgn="base" hangingPunct="0">
              <a:spcBef>
                <a:spcPct val="20000"/>
              </a:spcBef>
              <a:spcAft>
                <a:spcPct val="0"/>
              </a:spcAft>
              <a:buClr>
                <a:schemeClr val="accent2"/>
              </a:buClr>
              <a:buSzPct val="125000"/>
              <a:buFont typeface="Wingdings" panose="05000000000000000000" pitchFamily="2" charset="2"/>
              <a:buChar char="§"/>
              <a:defRPr sz="2400" kern="1200">
                <a:solidFill>
                  <a:schemeClr val="accent1"/>
                </a:solidFill>
                <a:latin typeface="Arial"/>
                <a:ea typeface="+mn-ea"/>
                <a:cs typeface="+mn-cs"/>
              </a:defRPr>
            </a:lvl1pPr>
            <a:lvl2pPr marL="557213" indent="-214313" algn="l" defTabSz="342900" rtl="0" eaLnBrk="0" fontAlgn="base" hangingPunct="0">
              <a:spcBef>
                <a:spcPct val="20000"/>
              </a:spcBef>
              <a:spcAft>
                <a:spcPct val="0"/>
              </a:spcAft>
              <a:buClr>
                <a:schemeClr val="accent2"/>
              </a:buClr>
              <a:buSzPct val="125000"/>
              <a:buFont typeface="Wingdings" panose="05000000000000000000" pitchFamily="2" charset="2"/>
              <a:buChar char="§"/>
              <a:defRPr sz="2100" kern="1200">
                <a:solidFill>
                  <a:schemeClr val="accent1"/>
                </a:solidFill>
                <a:latin typeface="Arial"/>
                <a:ea typeface="+mn-ea"/>
                <a:cs typeface="+mn-cs"/>
              </a:defRPr>
            </a:lvl2pPr>
            <a:lvl3pPr marL="8572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kern="1200">
                <a:solidFill>
                  <a:schemeClr val="accent1"/>
                </a:solidFill>
                <a:latin typeface="Arial"/>
                <a:ea typeface="+mn-ea"/>
                <a:cs typeface="+mn-cs"/>
              </a:defRPr>
            </a:lvl3pPr>
            <a:lvl4pPr marL="12001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sz="1500" kern="1200">
                <a:solidFill>
                  <a:schemeClr val="accent1"/>
                </a:solidFill>
                <a:latin typeface="Arial"/>
                <a:ea typeface="+mn-ea"/>
                <a:cs typeface="+mn-cs"/>
              </a:defRPr>
            </a:lvl4pPr>
            <a:lvl5pPr marL="15430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sz="1500" kern="1200">
                <a:solidFill>
                  <a:schemeClr val="accent1"/>
                </a:solidFill>
                <a:latin typeface="Arial"/>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a:spcBef>
                <a:spcPts val="800"/>
              </a:spcBef>
            </a:pPr>
            <a:r>
              <a:rPr lang="en-US" sz="2000" dirty="0">
                <a:latin typeface="+mj-lt"/>
                <a:cs typeface="Book Antiqua"/>
              </a:rPr>
              <a:t>In addition to treating patients who have opioid use disorders, KEEP clinicians identify and counsel patients who may have experienced a non-fatal overdose while in custody. </a:t>
            </a:r>
          </a:p>
          <a:p>
            <a:pPr lvl="1">
              <a:spcBef>
                <a:spcPts val="800"/>
              </a:spcBef>
              <a:buFont typeface="Wingdings" panose="05000000000000000000" pitchFamily="2" charset="2"/>
              <a:buChar char="Ø"/>
            </a:pPr>
            <a:r>
              <a:rPr lang="en-US" sz="1700" dirty="0">
                <a:latin typeface="+mj-lt"/>
                <a:cs typeface="Book Antiqua"/>
              </a:rPr>
              <a:t>From April 2023 to April 2024, the KEEP team conducted 178 such sessions.</a:t>
            </a:r>
          </a:p>
        </p:txBody>
      </p:sp>
      <p:pic>
        <p:nvPicPr>
          <p:cNvPr id="1026" name="Picture 2" descr="Methadone hydrochloride (dispersible) 40 mg M 254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657599"/>
            <a:ext cx="2743200" cy="2057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271864"/>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419100" y="228600"/>
            <a:ext cx="8305800" cy="990600"/>
          </a:xfrm>
          <a:solidFill>
            <a:schemeClr val="bg1"/>
          </a:solidFill>
        </p:spPr>
        <p:txBody>
          <a:bodyPr/>
          <a:lstStyle/>
          <a:p>
            <a:pPr eaLnBrk="1" hangingPunct="1"/>
            <a:r>
              <a:rPr lang="en-US" altLang="en-US" sz="3200" dirty="0">
                <a:solidFill>
                  <a:schemeClr val="accent3"/>
                </a:solidFill>
                <a:latin typeface="+mj-lt"/>
                <a:ea typeface="ヒラギノ角ゴ ProN W3"/>
                <a:cs typeface="Arial" panose="020B0604020202020204" pitchFamily="34" charset="0"/>
                <a:sym typeface="Arial Italic" panose="020B0604020202090204" pitchFamily="34" charset="0"/>
              </a:rPr>
              <a:t>Medication Assisted Treatment (MAT)</a:t>
            </a:r>
          </a:p>
        </p:txBody>
      </p:sp>
      <p:sp>
        <p:nvSpPr>
          <p:cNvPr id="2" name="Content Placeholder 1"/>
          <p:cNvSpPr>
            <a:spLocks noGrp="1"/>
          </p:cNvSpPr>
          <p:nvPr>
            <p:ph idx="1"/>
          </p:nvPr>
        </p:nvSpPr>
        <p:spPr>
          <a:xfrm>
            <a:off x="447560" y="1143000"/>
            <a:ext cx="8086840" cy="4724400"/>
          </a:xfrm>
        </p:spPr>
        <p:txBody>
          <a:bodyPr/>
          <a:lstStyle/>
          <a:p>
            <a:pPr>
              <a:spcBef>
                <a:spcPts val="800"/>
              </a:spcBef>
            </a:pPr>
            <a:r>
              <a:rPr lang="en-US" sz="2000" dirty="0">
                <a:latin typeface="+mj-lt"/>
                <a:cs typeface="Book Antiqua"/>
              </a:rPr>
              <a:t>CHS’ methadone dispensing process fully meets regulatory requirements. </a:t>
            </a:r>
          </a:p>
          <a:p>
            <a:pPr>
              <a:spcBef>
                <a:spcPts val="800"/>
              </a:spcBef>
            </a:pPr>
            <a:r>
              <a:rPr lang="en-US" sz="2000" dirty="0">
                <a:latin typeface="+mj-lt"/>
                <a:cs typeface="Book Antiqua"/>
              </a:rPr>
              <a:t>MAT protocols involve a CHS nurse administering the medication to the patient, with DOC providing support by ensuring that patients do not walk away from the medication window or the clinic setting. </a:t>
            </a:r>
          </a:p>
          <a:p>
            <a:pPr>
              <a:spcBef>
                <a:spcPts val="800"/>
              </a:spcBef>
            </a:pPr>
            <a:endParaRPr lang="en-US" sz="2000" dirty="0">
              <a:latin typeface="+mj-lt"/>
              <a:cs typeface="Book Antiqua"/>
            </a:endParaRPr>
          </a:p>
        </p:txBody>
      </p:sp>
    </p:spTree>
    <p:extLst>
      <p:ext uri="{BB962C8B-B14F-4D97-AF65-F5344CB8AC3E}">
        <p14:creationId xmlns:p14="http://schemas.microsoft.com/office/powerpoint/2010/main" val="2399482450"/>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419100" y="228600"/>
            <a:ext cx="8305800" cy="990600"/>
          </a:xfrm>
          <a:solidFill>
            <a:schemeClr val="bg1"/>
          </a:solidFill>
        </p:spPr>
        <p:txBody>
          <a:bodyPr/>
          <a:lstStyle/>
          <a:p>
            <a:pPr eaLnBrk="1" hangingPunct="1"/>
            <a:r>
              <a:rPr lang="en-US" altLang="en-US" sz="3200" dirty="0">
                <a:solidFill>
                  <a:schemeClr val="accent3"/>
                </a:solidFill>
                <a:latin typeface="+mj-lt"/>
                <a:ea typeface="ヒラギノ角ゴ ProN W3"/>
                <a:cs typeface="Arial" panose="020B0604020202020204" pitchFamily="34" charset="0"/>
                <a:sym typeface="Arial Italic" panose="020B0604020202090204" pitchFamily="34" charset="0"/>
              </a:rPr>
              <a:t>Naloxone</a:t>
            </a:r>
          </a:p>
        </p:txBody>
      </p:sp>
      <p:sp>
        <p:nvSpPr>
          <p:cNvPr id="2" name="Content Placeholder 1"/>
          <p:cNvSpPr>
            <a:spLocks noGrp="1"/>
          </p:cNvSpPr>
          <p:nvPr>
            <p:ph idx="1"/>
          </p:nvPr>
        </p:nvSpPr>
        <p:spPr>
          <a:xfrm>
            <a:off x="3124200" y="990600"/>
            <a:ext cx="5524500" cy="2331617"/>
          </a:xfrm>
        </p:spPr>
        <p:txBody>
          <a:bodyPr/>
          <a:lstStyle/>
          <a:p>
            <a:pPr>
              <a:spcBef>
                <a:spcPts val="800"/>
              </a:spcBef>
            </a:pPr>
            <a:r>
              <a:rPr lang="en-US" sz="1900" dirty="0">
                <a:latin typeface="+mj-lt"/>
                <a:cs typeface="Book Antiqua"/>
              </a:rPr>
              <a:t>In December 2021, CHS launched an initiative to stock every housing unit in the jails with naloxone and to train patients in its use, making Rikers one of the first correctional systems in the country to provide incarcerated individuals with direct access to this life-saving medication. </a:t>
            </a:r>
          </a:p>
          <a:p>
            <a:pPr>
              <a:spcBef>
                <a:spcPts val="800"/>
              </a:spcBef>
            </a:pPr>
            <a:endParaRPr lang="en-US" sz="2000" dirty="0">
              <a:latin typeface="+mj-lt"/>
              <a:cs typeface="Book Antiqua"/>
            </a:endParaRPr>
          </a:p>
        </p:txBody>
      </p:sp>
      <p:sp>
        <p:nvSpPr>
          <p:cNvPr id="5" name="Content Placeholder 1">
            <a:extLst>
              <a:ext uri="{FF2B5EF4-FFF2-40B4-BE49-F238E27FC236}">
                <a16:creationId xmlns:a16="http://schemas.microsoft.com/office/drawing/2014/main" id="{D13EA5DD-1285-4E71-8C41-8ABB2058B3D4}"/>
              </a:ext>
            </a:extLst>
          </p:cNvPr>
          <p:cNvSpPr txBox="1">
            <a:spLocks/>
          </p:cNvSpPr>
          <p:nvPr/>
        </p:nvSpPr>
        <p:spPr bwMode="auto">
          <a:xfrm>
            <a:off x="447560" y="2819400"/>
            <a:ext cx="827734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7175" indent="-257175" algn="l" defTabSz="342900" rtl="0" eaLnBrk="0" fontAlgn="base" hangingPunct="0">
              <a:spcBef>
                <a:spcPct val="20000"/>
              </a:spcBef>
              <a:spcAft>
                <a:spcPct val="0"/>
              </a:spcAft>
              <a:buClr>
                <a:schemeClr val="accent2"/>
              </a:buClr>
              <a:buSzPct val="125000"/>
              <a:buFont typeface="Wingdings" panose="05000000000000000000" pitchFamily="2" charset="2"/>
              <a:buChar char="§"/>
              <a:defRPr sz="2400" kern="1200">
                <a:solidFill>
                  <a:schemeClr val="accent1"/>
                </a:solidFill>
                <a:latin typeface="Arial"/>
                <a:ea typeface="+mn-ea"/>
                <a:cs typeface="+mn-cs"/>
              </a:defRPr>
            </a:lvl1pPr>
            <a:lvl2pPr marL="557213" indent="-214313" algn="l" defTabSz="342900" rtl="0" eaLnBrk="0" fontAlgn="base" hangingPunct="0">
              <a:spcBef>
                <a:spcPct val="20000"/>
              </a:spcBef>
              <a:spcAft>
                <a:spcPct val="0"/>
              </a:spcAft>
              <a:buClr>
                <a:schemeClr val="accent2"/>
              </a:buClr>
              <a:buSzPct val="125000"/>
              <a:buFont typeface="Wingdings" panose="05000000000000000000" pitchFamily="2" charset="2"/>
              <a:buChar char="§"/>
              <a:defRPr sz="2100" kern="1200">
                <a:solidFill>
                  <a:schemeClr val="accent1"/>
                </a:solidFill>
                <a:latin typeface="Arial"/>
                <a:ea typeface="+mn-ea"/>
                <a:cs typeface="+mn-cs"/>
              </a:defRPr>
            </a:lvl2pPr>
            <a:lvl3pPr marL="8572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kern="1200">
                <a:solidFill>
                  <a:schemeClr val="accent1"/>
                </a:solidFill>
                <a:latin typeface="Arial"/>
                <a:ea typeface="+mn-ea"/>
                <a:cs typeface="+mn-cs"/>
              </a:defRPr>
            </a:lvl3pPr>
            <a:lvl4pPr marL="12001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sz="1500" kern="1200">
                <a:solidFill>
                  <a:schemeClr val="accent1"/>
                </a:solidFill>
                <a:latin typeface="Arial"/>
                <a:ea typeface="+mn-ea"/>
                <a:cs typeface="+mn-cs"/>
              </a:defRPr>
            </a:lvl4pPr>
            <a:lvl5pPr marL="15430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sz="1500" kern="1200">
                <a:solidFill>
                  <a:schemeClr val="accent1"/>
                </a:solidFill>
                <a:latin typeface="Arial"/>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a:spcBef>
                <a:spcPts val="800"/>
              </a:spcBef>
            </a:pPr>
            <a:r>
              <a:rPr lang="en-US" sz="2000" dirty="0">
                <a:latin typeface="+mj-lt"/>
                <a:cs typeface="Book Antiqua"/>
              </a:rPr>
              <a:t>CHS initially trained patients in every housing area in every jail and has continued to train patients as they enter custody, reaching more than 8,000 individuals to date. </a:t>
            </a:r>
          </a:p>
          <a:p>
            <a:pPr>
              <a:spcBef>
                <a:spcPts val="800"/>
              </a:spcBef>
            </a:pPr>
            <a:r>
              <a:rPr lang="en-US" sz="2000" dirty="0">
                <a:latin typeface="+mj-lt"/>
                <a:cs typeface="Book Antiqua"/>
              </a:rPr>
              <a:t>CHS continues to supply every housing area with Naloxone and replenishes the kits following reported use by DOC, including 186 times in CY23. CHS Pharmacy also conducts a monthly audit of every housing.</a:t>
            </a:r>
          </a:p>
          <a:p>
            <a:pPr>
              <a:spcBef>
                <a:spcPts val="800"/>
              </a:spcBef>
            </a:pPr>
            <a:r>
              <a:rPr lang="en-US" sz="2000" dirty="0">
                <a:latin typeface="+mj-lt"/>
                <a:cs typeface="Book Antiqua"/>
              </a:rPr>
              <a:t>CHS conducts Naloxone training with: </a:t>
            </a:r>
            <a:endParaRPr lang="en-US" sz="1700" dirty="0">
              <a:latin typeface="+mj-lt"/>
              <a:cs typeface="Book Antiqua"/>
            </a:endParaRPr>
          </a:p>
          <a:p>
            <a:pPr lvl="1">
              <a:spcBef>
                <a:spcPts val="0"/>
              </a:spcBef>
              <a:buFont typeface="Wingdings" panose="05000000000000000000" pitchFamily="2" charset="2"/>
              <a:buChar char="Ø"/>
            </a:pPr>
            <a:r>
              <a:rPr lang="en-US" sz="1700" dirty="0">
                <a:latin typeface="+mj-lt"/>
                <a:cs typeface="Book Antiqua"/>
              </a:rPr>
              <a:t>All patients who request training during nursing intake, via HTL, or other means</a:t>
            </a:r>
          </a:p>
          <a:p>
            <a:pPr lvl="1">
              <a:spcBef>
                <a:spcPts val="0"/>
              </a:spcBef>
              <a:buFont typeface="Wingdings" panose="05000000000000000000" pitchFamily="2" charset="2"/>
              <a:buChar char="Ø"/>
            </a:pPr>
            <a:r>
              <a:rPr lang="en-US" sz="1700" dirty="0">
                <a:latin typeface="+mj-lt"/>
                <a:cs typeface="Book Antiqua"/>
              </a:rPr>
              <a:t>All patients who enroll KEEP</a:t>
            </a:r>
          </a:p>
          <a:p>
            <a:pPr lvl="1">
              <a:spcBef>
                <a:spcPts val="0"/>
              </a:spcBef>
              <a:buFont typeface="Wingdings" panose="05000000000000000000" pitchFamily="2" charset="2"/>
              <a:buChar char="Ø"/>
            </a:pPr>
            <a:r>
              <a:rPr lang="en-US" sz="1700" dirty="0">
                <a:latin typeface="+mj-lt"/>
                <a:cs typeface="Book Antiqua"/>
              </a:rPr>
              <a:t>All agreeable patients who have experienced a potential overdose</a:t>
            </a:r>
          </a:p>
          <a:p>
            <a:pPr lvl="1">
              <a:spcBef>
                <a:spcPts val="0"/>
              </a:spcBef>
              <a:buFont typeface="Wingdings" panose="05000000000000000000" pitchFamily="2" charset="2"/>
              <a:buChar char="Ø"/>
            </a:pPr>
            <a:r>
              <a:rPr lang="en-US" sz="1700" dirty="0">
                <a:latin typeface="+mj-lt"/>
                <a:cs typeface="Book Antiqua"/>
              </a:rPr>
              <a:t>DOC recruits during their CHS training day</a:t>
            </a:r>
            <a:endParaRPr lang="en-US" sz="2000" dirty="0">
              <a:latin typeface="+mj-lt"/>
              <a:cs typeface="Book Antiqua"/>
            </a:endParaRPr>
          </a:p>
        </p:txBody>
      </p:sp>
      <p:pic>
        <p:nvPicPr>
          <p:cNvPr id="1026" name="Picture 2" descr="Narcan Behind Every Bar">
            <a:extLst>
              <a:ext uri="{FF2B5EF4-FFF2-40B4-BE49-F238E27FC236}">
                <a16:creationId xmlns:a16="http://schemas.microsoft.com/office/drawing/2014/main" id="{22ABC9C9-473D-4FAC-B59C-FEBA385C1FB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7560" y="1003255"/>
            <a:ext cx="2448040" cy="16690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6666987"/>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419100" y="228600"/>
            <a:ext cx="8305800" cy="990600"/>
          </a:xfrm>
          <a:solidFill>
            <a:schemeClr val="bg1"/>
          </a:solidFill>
        </p:spPr>
        <p:txBody>
          <a:bodyPr/>
          <a:lstStyle/>
          <a:p>
            <a:pPr eaLnBrk="1" hangingPunct="1"/>
            <a:r>
              <a:rPr lang="en-US" altLang="en-US" sz="3200" dirty="0">
                <a:solidFill>
                  <a:schemeClr val="accent3"/>
                </a:solidFill>
                <a:latin typeface="+mj-lt"/>
                <a:ea typeface="ヒラギノ角ゴ ProN W3"/>
                <a:cs typeface="Arial" panose="020B0604020202020204" pitchFamily="34" charset="0"/>
                <a:sym typeface="Arial Italic" panose="020B0604020202090204" pitchFamily="34" charset="0"/>
              </a:rPr>
              <a:t>Naloxone (cont.)</a:t>
            </a:r>
          </a:p>
        </p:txBody>
      </p:sp>
      <p:sp>
        <p:nvSpPr>
          <p:cNvPr id="5" name="Content Placeholder 1">
            <a:extLst>
              <a:ext uri="{FF2B5EF4-FFF2-40B4-BE49-F238E27FC236}">
                <a16:creationId xmlns:a16="http://schemas.microsoft.com/office/drawing/2014/main" id="{D13EA5DD-1285-4E71-8C41-8ABB2058B3D4}"/>
              </a:ext>
            </a:extLst>
          </p:cNvPr>
          <p:cNvSpPr txBox="1">
            <a:spLocks/>
          </p:cNvSpPr>
          <p:nvPr/>
        </p:nvSpPr>
        <p:spPr bwMode="auto">
          <a:xfrm>
            <a:off x="392206" y="1066800"/>
            <a:ext cx="5094194"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7175" indent="-257175" algn="l" defTabSz="342900" rtl="0" eaLnBrk="0" fontAlgn="base" hangingPunct="0">
              <a:spcBef>
                <a:spcPct val="20000"/>
              </a:spcBef>
              <a:spcAft>
                <a:spcPct val="0"/>
              </a:spcAft>
              <a:buClr>
                <a:schemeClr val="accent2"/>
              </a:buClr>
              <a:buSzPct val="125000"/>
              <a:buFont typeface="Wingdings" panose="05000000000000000000" pitchFamily="2" charset="2"/>
              <a:buChar char="§"/>
              <a:defRPr sz="2400" kern="1200">
                <a:solidFill>
                  <a:schemeClr val="accent1"/>
                </a:solidFill>
                <a:latin typeface="Arial"/>
                <a:ea typeface="+mn-ea"/>
                <a:cs typeface="+mn-cs"/>
              </a:defRPr>
            </a:lvl1pPr>
            <a:lvl2pPr marL="557213" indent="-214313" algn="l" defTabSz="342900" rtl="0" eaLnBrk="0" fontAlgn="base" hangingPunct="0">
              <a:spcBef>
                <a:spcPct val="20000"/>
              </a:spcBef>
              <a:spcAft>
                <a:spcPct val="0"/>
              </a:spcAft>
              <a:buClr>
                <a:schemeClr val="accent2"/>
              </a:buClr>
              <a:buSzPct val="125000"/>
              <a:buFont typeface="Wingdings" panose="05000000000000000000" pitchFamily="2" charset="2"/>
              <a:buChar char="§"/>
              <a:defRPr sz="2100" kern="1200">
                <a:solidFill>
                  <a:schemeClr val="accent1"/>
                </a:solidFill>
                <a:latin typeface="Arial"/>
                <a:ea typeface="+mn-ea"/>
                <a:cs typeface="+mn-cs"/>
              </a:defRPr>
            </a:lvl2pPr>
            <a:lvl3pPr marL="8572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kern="1200">
                <a:solidFill>
                  <a:schemeClr val="accent1"/>
                </a:solidFill>
                <a:latin typeface="Arial"/>
                <a:ea typeface="+mn-ea"/>
                <a:cs typeface="+mn-cs"/>
              </a:defRPr>
            </a:lvl3pPr>
            <a:lvl4pPr marL="12001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sz="1500" kern="1200">
                <a:solidFill>
                  <a:schemeClr val="accent1"/>
                </a:solidFill>
                <a:latin typeface="Arial"/>
                <a:ea typeface="+mn-ea"/>
                <a:cs typeface="+mn-cs"/>
              </a:defRPr>
            </a:lvl4pPr>
            <a:lvl5pPr marL="15430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sz="1500" kern="1200">
                <a:solidFill>
                  <a:schemeClr val="accent1"/>
                </a:solidFill>
                <a:latin typeface="Arial"/>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a:spcBef>
                <a:spcPts val="800"/>
              </a:spcBef>
            </a:pPr>
            <a:r>
              <a:rPr lang="en-US" sz="2000" dirty="0">
                <a:latin typeface="+mj-lt"/>
                <a:cs typeface="Book Antiqua"/>
              </a:rPr>
              <a:t>CHS publishes on its website monthly data (CY2020-2024) regarding Naloxone and suspected overdose events. In February 2024, there were 36 such events, for a monthly rate of 5.79 events per 1,000 average daily population. </a:t>
            </a:r>
          </a:p>
          <a:p>
            <a:pPr>
              <a:spcBef>
                <a:spcPts val="800"/>
              </a:spcBef>
            </a:pPr>
            <a:r>
              <a:rPr lang="en-US" sz="2000" dirty="0">
                <a:latin typeface="+mj-lt"/>
                <a:cs typeface="Book Antiqua"/>
              </a:rPr>
              <a:t>Patients can access a Naloxone FAQ on their tablets. </a:t>
            </a:r>
          </a:p>
          <a:p>
            <a:pPr>
              <a:spcBef>
                <a:spcPts val="800"/>
              </a:spcBef>
            </a:pPr>
            <a:r>
              <a:rPr lang="en-US" sz="2000" dirty="0">
                <a:latin typeface="+mj-lt"/>
                <a:cs typeface="Book Antiqua"/>
              </a:rPr>
              <a:t>CHS reentry liaisons also make naloxone kits and training and fentanyl test strips available to all visitors to CHS’ Reentry Center on Rikers Island. Since it opened in July 2023, the CHS Reentry Center has distributed more than 10,370 naloxone kits. </a:t>
            </a:r>
          </a:p>
        </p:txBody>
      </p:sp>
      <p:pic>
        <p:nvPicPr>
          <p:cNvPr id="6" name="Picture 5">
            <a:extLst>
              <a:ext uri="{FF2B5EF4-FFF2-40B4-BE49-F238E27FC236}">
                <a16:creationId xmlns:a16="http://schemas.microsoft.com/office/drawing/2014/main" id="{AAE136A7-E3C4-42B8-8B32-97D2A1E9F2FE}"/>
              </a:ext>
            </a:extLst>
          </p:cNvPr>
          <p:cNvPicPr>
            <a:picLocks noChangeAspect="1"/>
          </p:cNvPicPr>
          <p:nvPr/>
        </p:nvPicPr>
        <p:blipFill>
          <a:blip r:embed="rId3"/>
          <a:stretch>
            <a:fillRect/>
          </a:stretch>
        </p:blipFill>
        <p:spPr>
          <a:xfrm>
            <a:off x="5593375" y="1102242"/>
            <a:ext cx="3158419" cy="4071257"/>
          </a:xfrm>
          <a:prstGeom prst="rect">
            <a:avLst/>
          </a:prstGeom>
          <a:ln>
            <a:solidFill>
              <a:schemeClr val="bg1">
                <a:lumMod val="85000"/>
              </a:schemeClr>
            </a:solidFill>
          </a:ln>
          <a:effectLst>
            <a:outerShdw blurRad="50800" dist="38100" dir="2700000" algn="tl" rotWithShape="0">
              <a:prstClr val="black">
                <a:alpha val="40000"/>
              </a:prstClr>
            </a:outerShdw>
          </a:effectLst>
        </p:spPr>
      </p:pic>
      <p:sp>
        <p:nvSpPr>
          <p:cNvPr id="9" name="Content Placeholder 1">
            <a:extLst>
              <a:ext uri="{FF2B5EF4-FFF2-40B4-BE49-F238E27FC236}">
                <a16:creationId xmlns:a16="http://schemas.microsoft.com/office/drawing/2014/main" id="{4C0B916E-288F-4225-83FA-32BDAA850CAA}"/>
              </a:ext>
            </a:extLst>
          </p:cNvPr>
          <p:cNvSpPr txBox="1">
            <a:spLocks/>
          </p:cNvSpPr>
          <p:nvPr/>
        </p:nvSpPr>
        <p:spPr bwMode="auto">
          <a:xfrm>
            <a:off x="266700" y="5638800"/>
            <a:ext cx="861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7175" indent="-257175" algn="l" defTabSz="342900" rtl="0" eaLnBrk="0" fontAlgn="base" hangingPunct="0">
              <a:spcBef>
                <a:spcPct val="20000"/>
              </a:spcBef>
              <a:spcAft>
                <a:spcPct val="0"/>
              </a:spcAft>
              <a:buClr>
                <a:schemeClr val="accent2"/>
              </a:buClr>
              <a:buSzPct val="125000"/>
              <a:buFont typeface="Wingdings" panose="05000000000000000000" pitchFamily="2" charset="2"/>
              <a:buChar char="§"/>
              <a:defRPr sz="2400" kern="1200">
                <a:solidFill>
                  <a:schemeClr val="accent1"/>
                </a:solidFill>
                <a:latin typeface="Arial"/>
                <a:ea typeface="+mn-ea"/>
                <a:cs typeface="+mn-cs"/>
              </a:defRPr>
            </a:lvl1pPr>
            <a:lvl2pPr marL="557213" indent="-214313" algn="l" defTabSz="342900" rtl="0" eaLnBrk="0" fontAlgn="base" hangingPunct="0">
              <a:spcBef>
                <a:spcPct val="20000"/>
              </a:spcBef>
              <a:spcAft>
                <a:spcPct val="0"/>
              </a:spcAft>
              <a:buClr>
                <a:schemeClr val="accent2"/>
              </a:buClr>
              <a:buSzPct val="125000"/>
              <a:buFont typeface="Wingdings" panose="05000000000000000000" pitchFamily="2" charset="2"/>
              <a:buChar char="§"/>
              <a:defRPr sz="2100" kern="1200">
                <a:solidFill>
                  <a:schemeClr val="accent1"/>
                </a:solidFill>
                <a:latin typeface="Arial"/>
                <a:ea typeface="+mn-ea"/>
                <a:cs typeface="+mn-cs"/>
              </a:defRPr>
            </a:lvl2pPr>
            <a:lvl3pPr marL="8572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kern="1200">
                <a:solidFill>
                  <a:schemeClr val="accent1"/>
                </a:solidFill>
                <a:latin typeface="Arial"/>
                <a:ea typeface="+mn-ea"/>
                <a:cs typeface="+mn-cs"/>
              </a:defRPr>
            </a:lvl3pPr>
            <a:lvl4pPr marL="12001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sz="1500" kern="1200">
                <a:solidFill>
                  <a:schemeClr val="accent1"/>
                </a:solidFill>
                <a:latin typeface="Arial"/>
                <a:ea typeface="+mn-ea"/>
                <a:cs typeface="+mn-cs"/>
              </a:defRPr>
            </a:lvl4pPr>
            <a:lvl5pPr marL="15430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sz="1500" kern="1200">
                <a:solidFill>
                  <a:schemeClr val="accent1"/>
                </a:solidFill>
                <a:latin typeface="Arial"/>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lvl="1">
              <a:spcBef>
                <a:spcPts val="800"/>
              </a:spcBef>
              <a:buFont typeface="Wingdings" panose="05000000000000000000" pitchFamily="2" charset="2"/>
              <a:buChar char="Ø"/>
            </a:pPr>
            <a:r>
              <a:rPr lang="en-US" sz="1700" dirty="0">
                <a:latin typeface="+mj-lt"/>
                <a:cs typeface="Book Antiqua"/>
              </a:rPr>
              <a:t>In addition, CHS provides naloxone kits and training to patients’ family and friends at the Rikers Island Central Visitor Center and has distributed more than 64,000 kits since 2016.</a:t>
            </a:r>
          </a:p>
        </p:txBody>
      </p:sp>
    </p:spTree>
    <p:extLst>
      <p:ext uri="{BB962C8B-B14F-4D97-AF65-F5344CB8AC3E}">
        <p14:creationId xmlns:p14="http://schemas.microsoft.com/office/powerpoint/2010/main" val="1947838848"/>
      </p:ext>
    </p:extLst>
  </p:cSld>
  <p:clrMapOvr>
    <a:masterClrMapping/>
  </p:clrMapOvr>
  <p:transition spd="slow"/>
</p:sld>
</file>

<file path=ppt/theme/theme1.xml><?xml version="1.0" encoding="utf-8"?>
<a:theme xmlns:a="http://schemas.openxmlformats.org/drawingml/2006/main" name="1_Office Theme">
  <a:themeElements>
    <a:clrScheme name="Custom 13">
      <a:dk1>
        <a:sysClr val="windowText" lastClr="000000"/>
      </a:dk1>
      <a:lt1>
        <a:sysClr val="window" lastClr="FFFFFF"/>
      </a:lt1>
      <a:dk2>
        <a:srgbClr val="1F497D"/>
      </a:dk2>
      <a:lt2>
        <a:srgbClr val="EEECE1"/>
      </a:lt2>
      <a:accent1>
        <a:srgbClr val="172E77"/>
      </a:accent1>
      <a:accent2>
        <a:srgbClr val="F6791F"/>
      </a:accent2>
      <a:accent3>
        <a:srgbClr val="3884BF"/>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H+H Template" id="{4C38A1B1-C1AA-40EE-849C-FB645416F5BD}" vid="{2959E836-A1B8-4B4C-9C33-004A90A32CCB}"/>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9418</TotalTime>
  <Words>857</Words>
  <Application>Microsoft Office PowerPoint</Application>
  <PresentationFormat>On-screen Show (4:3)</PresentationFormat>
  <Paragraphs>55</Paragraphs>
  <Slides>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Arial Italic</vt:lpstr>
      <vt:lpstr>Book Antiqua</vt:lpstr>
      <vt:lpstr>Calibri</vt:lpstr>
      <vt:lpstr>Times New Roman</vt:lpstr>
      <vt:lpstr>Wingdings</vt:lpstr>
      <vt:lpstr>ヒラギノ角ゴ ProN W3</vt:lpstr>
      <vt:lpstr>1_Office Theme</vt:lpstr>
      <vt:lpstr>Updates on CHS Emergency Response &amp; Substance Use Services </vt:lpstr>
      <vt:lpstr>CHS Emergency Response</vt:lpstr>
      <vt:lpstr>CHS Emergency Response</vt:lpstr>
      <vt:lpstr>CHS Emergency Response Data </vt:lpstr>
      <vt:lpstr>CHS Substance Use Services</vt:lpstr>
      <vt:lpstr>CHS’ Key Extended Entry Program (KEEP)</vt:lpstr>
      <vt:lpstr>Medication Assisted Treatment (MAT)</vt:lpstr>
      <vt:lpstr>Naloxone</vt:lpstr>
      <vt:lpstr>Naloxone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CHS presentation - 5.14.24</dc:title>
  <dc:creator>CHS</dc:creator>
  <cp:lastModifiedBy>Levy, Nicole</cp:lastModifiedBy>
  <cp:revision>396</cp:revision>
  <cp:lastPrinted>2009-04-22T19:24:48Z</cp:lastPrinted>
  <dcterms:created xsi:type="dcterms:W3CDTF">2002-02-06T04:21:54Z</dcterms:created>
  <dcterms:modified xsi:type="dcterms:W3CDTF">2024-05-14T15:15:37Z</dcterms:modified>
</cp:coreProperties>
</file>