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7" r:id="rId2"/>
    <p:sldId id="285" r:id="rId3"/>
    <p:sldId id="286" r:id="rId4"/>
    <p:sldId id="287" r:id="rId5"/>
    <p:sldId id="289" r:id="rId6"/>
    <p:sldId id="293" r:id="rId7"/>
    <p:sldId id="294" r:id="rId8"/>
    <p:sldId id="288" r:id="rId9"/>
    <p:sldId id="295" r:id="rId10"/>
    <p:sldId id="299" r:id="rId11"/>
    <p:sldId id="297" r:id="rId12"/>
    <p:sldId id="315" r:id="rId13"/>
    <p:sldId id="316" r:id="rId14"/>
    <p:sldId id="317" r:id="rId15"/>
    <p:sldId id="301" r:id="rId16"/>
    <p:sldId id="302" r:id="rId17"/>
    <p:sldId id="307" r:id="rId18"/>
    <p:sldId id="321" r:id="rId19"/>
    <p:sldId id="318" r:id="rId20"/>
    <p:sldId id="319" r:id="rId21"/>
    <p:sldId id="320" r:id="rId22"/>
    <p:sldId id="305" r:id="rId23"/>
    <p:sldId id="306" r:id="rId24"/>
    <p:sldId id="313" r:id="rId25"/>
    <p:sldId id="314" r:id="rId26"/>
    <p:sldId id="30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4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227ACE-3756-4D9B-AC55-301C3B236396}" type="datetimeFigureOut">
              <a:rPr lang="en-US" smtClean="0"/>
              <a:t>4/25/2014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A67A4-F20A-4524-BFF8-E3C2111AAA5D}" type="slidenum">
              <a:rPr lang="en-US" smtClean="0"/>
              <a:t>‹#›</a:t>
            </a:fld>
            <a:endParaRPr lang="en-US"/>
          </a:p>
        </p:txBody>
      </p:sp>
    </p:spTree>
    <p:extLst>
      <p:ext uri="{BB962C8B-B14F-4D97-AF65-F5344CB8AC3E}">
        <p14:creationId xmlns:p14="http://schemas.microsoft.com/office/powerpoint/2010/main" val="1458341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600" dirty="0"/>
          </a:p>
        </p:txBody>
      </p:sp>
      <p:sp>
        <p:nvSpPr>
          <p:cNvPr id="4" name="Slide Number Placeholder 3"/>
          <p:cNvSpPr>
            <a:spLocks noGrp="1"/>
          </p:cNvSpPr>
          <p:nvPr>
            <p:ph type="sldNum" sz="quarter" idx="5"/>
          </p:nvPr>
        </p:nvSpPr>
        <p:spPr/>
        <p:txBody>
          <a:bodyPr/>
          <a:lstStyle/>
          <a:p>
            <a:pPr>
              <a:defRPr/>
            </a:pPr>
            <a:fld id="{873CCAD0-7297-44BB-B3B5-3D8596B111DE}"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JDSolomonFellowship@oem.nyc.gov"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901824" y="381000"/>
            <a:ext cx="5413375" cy="2971800"/>
          </a:xfrm>
          <a:prstGeom prst="rect">
            <a:avLst/>
          </a:prstGeom>
        </p:spPr>
      </p:pic>
      <p:sp>
        <p:nvSpPr>
          <p:cNvPr id="5" name="Rectangle 4"/>
          <p:cNvSpPr/>
          <p:nvPr/>
        </p:nvSpPr>
        <p:spPr>
          <a:xfrm>
            <a:off x="949323" y="3810000"/>
            <a:ext cx="7318375" cy="2431435"/>
          </a:xfrm>
          <a:prstGeom prst="rect">
            <a:avLst/>
          </a:prstGeom>
        </p:spPr>
        <p:txBody>
          <a:bodyPr wrap="square">
            <a:spAutoFit/>
          </a:bodyPr>
          <a:lstStyle/>
          <a:p>
            <a:pPr algn="ctr"/>
            <a:r>
              <a:rPr lang="en-US" sz="4000" b="1" dirty="0" smtClean="0"/>
              <a:t>John D. Solomon Fellowship</a:t>
            </a:r>
          </a:p>
          <a:p>
            <a:pPr algn="ctr"/>
            <a:endParaRPr lang="en-US" sz="4000" b="1" dirty="0" smtClean="0"/>
          </a:p>
          <a:p>
            <a:pPr algn="ctr"/>
            <a:r>
              <a:rPr lang="en-US" sz="3600" b="1" dirty="0" smtClean="0"/>
              <a:t>Introductory Webinar</a:t>
            </a:r>
            <a:endParaRPr lang="en-US" sz="3600" dirty="0"/>
          </a:p>
          <a:p>
            <a:pPr algn="ctr"/>
            <a:r>
              <a:rPr lang="en-US" sz="3600" b="1" dirty="0" smtClean="0"/>
              <a:t>April 25, 1014 | 11:30AM</a:t>
            </a:r>
            <a:endParaRPr lang="en-US" sz="3600" dirty="0"/>
          </a:p>
        </p:txBody>
      </p:sp>
      <p:sp>
        <p:nvSpPr>
          <p:cNvPr id="2" name="Rectangle 1"/>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8915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65855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Department for the Aging</a:t>
            </a:r>
            <a:endParaRPr lang="en-US" dirty="0"/>
          </a:p>
        </p:txBody>
      </p:sp>
      <p:sp>
        <p:nvSpPr>
          <p:cNvPr id="3" name="Content Placeholder 2"/>
          <p:cNvSpPr>
            <a:spLocks noGrp="1"/>
          </p:cNvSpPr>
          <p:nvPr>
            <p:ph sz="half" idx="1"/>
          </p:nvPr>
        </p:nvSpPr>
        <p:spPr>
          <a:xfrm>
            <a:off x="457200" y="1752600"/>
            <a:ext cx="8229600" cy="3962400"/>
          </a:xfrm>
        </p:spPr>
        <p:txBody>
          <a:bodyPr numCol="1">
            <a:normAutofit fontScale="77500" lnSpcReduction="20000"/>
          </a:bodyPr>
          <a:lstStyle/>
          <a:p>
            <a:r>
              <a:rPr lang="en-US" dirty="0" smtClean="0"/>
              <a:t>Works with over 400 community based programs to provide services to older adults, such as lunches, home delivered meals, social service, educational and recreational activities, and transportation services.</a:t>
            </a:r>
          </a:p>
          <a:p>
            <a:r>
              <a:rPr lang="en-US" dirty="0" smtClean="0"/>
              <a:t>Provide volunteer and work opportunities through Senior Employment Program, Foster Grandparents and health promotions.</a:t>
            </a:r>
          </a:p>
          <a:p>
            <a:r>
              <a:rPr lang="en-US" dirty="0" smtClean="0"/>
              <a:t>Help for caregivers is available through the Alzheimer’s and Long Term Care, Grandparents Resources Center &amp; Health Insurance Information Counseling Assistance Program (HIICAP) units</a:t>
            </a:r>
          </a:p>
          <a:p>
            <a:r>
              <a:rPr lang="en-US" dirty="0" smtClean="0"/>
              <a:t>Case management agencies provide one-stop access to home-delivered meals, home care attendants, chore services, and other support services for homebound older adults.</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32181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2600"/>
            <a:ext cx="8229600" cy="3962400"/>
          </a:xfrm>
        </p:spPr>
        <p:txBody>
          <a:bodyPr numCol="1">
            <a:normAutofit fontScale="92500" lnSpcReduction="20000"/>
          </a:bodyPr>
          <a:lstStyle/>
          <a:p>
            <a:pPr marL="0" indent="0">
              <a:buNone/>
            </a:pPr>
            <a:r>
              <a:rPr lang="en-US" i="1" dirty="0" smtClean="0"/>
              <a:t>Fellow will:</a:t>
            </a:r>
            <a:endParaRPr lang="en-US" dirty="0" smtClean="0"/>
          </a:p>
          <a:p>
            <a:r>
              <a:rPr lang="en-US" dirty="0" smtClean="0"/>
              <a:t>Review emergency plans from senior centers, home delivered meals, case management, and home care.</a:t>
            </a:r>
          </a:p>
          <a:p>
            <a:r>
              <a:rPr lang="en-US" dirty="0" smtClean="0"/>
              <a:t>Give presentations to community partners on emergency preparedness.</a:t>
            </a:r>
          </a:p>
          <a:p>
            <a:r>
              <a:rPr lang="en-US" dirty="0" smtClean="0"/>
              <a:t>Conduct focus groups and interviews to develop plans for regional hubs.</a:t>
            </a:r>
          </a:p>
          <a:p>
            <a:r>
              <a:rPr lang="en-US" dirty="0" smtClean="0"/>
              <a:t>Summarize information gathered from focus groups/interviews to be put in a checklist for planning of regional hubs.</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a:xfrm>
            <a:off x="457200" y="30099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NYC Department for the Aging</a:t>
            </a:r>
            <a:endParaRPr lang="en-US" dirty="0"/>
          </a:p>
        </p:txBody>
      </p:sp>
    </p:spTree>
    <p:extLst>
      <p:ext uri="{BB962C8B-B14F-4D97-AF65-F5344CB8AC3E}">
        <p14:creationId xmlns:p14="http://schemas.microsoft.com/office/powerpoint/2010/main" val="20034034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11" name="TextBox 10"/>
          <p:cNvSpPr txBox="1"/>
          <p:nvPr/>
        </p:nvSpPr>
        <p:spPr>
          <a:xfrm>
            <a:off x="228600" y="457200"/>
            <a:ext cx="8229600" cy="523220"/>
          </a:xfrm>
          <a:prstGeom prst="rect">
            <a:avLst/>
          </a:prstGeom>
          <a:noFill/>
        </p:spPr>
        <p:txBody>
          <a:bodyPr wrap="square" rtlCol="0">
            <a:spAutoFit/>
          </a:bodyPr>
          <a:lstStyle/>
          <a:p>
            <a:r>
              <a:rPr lang="en-US" sz="2800" b="1" dirty="0" smtClean="0"/>
              <a:t>NYC Department of Health &amp; Mental Hygiene	</a:t>
            </a:r>
            <a:endParaRPr lang="en-US" sz="2800" b="1" dirty="0"/>
          </a:p>
        </p:txBody>
      </p:sp>
      <p:sp>
        <p:nvSpPr>
          <p:cNvPr id="12" name="TextBox 11"/>
          <p:cNvSpPr txBox="1"/>
          <p:nvPr/>
        </p:nvSpPr>
        <p:spPr>
          <a:xfrm>
            <a:off x="463798" y="1295399"/>
            <a:ext cx="7922684" cy="1384995"/>
          </a:xfrm>
          <a:prstGeom prst="rect">
            <a:avLst/>
          </a:prstGeom>
          <a:noFill/>
        </p:spPr>
        <p:txBody>
          <a:bodyPr wrap="square" rtlCol="0">
            <a:spAutoFit/>
          </a:bodyPr>
          <a:lstStyle/>
          <a:p>
            <a:pPr defTabSz="966182">
              <a:defRPr/>
            </a:pPr>
            <a:r>
              <a:rPr lang="en-US" altLang="en-US" u="sng" dirty="0" smtClean="0"/>
              <a:t>Agency Mission</a:t>
            </a:r>
            <a:r>
              <a:rPr lang="en-US" altLang="en-US" dirty="0" smtClean="0"/>
              <a:t>: Protect </a:t>
            </a:r>
            <a:r>
              <a:rPr lang="en-US" altLang="en-US" dirty="0"/>
              <a:t>and promote the health of all New Yorkers</a:t>
            </a:r>
          </a:p>
          <a:p>
            <a:pPr defTabSz="966182">
              <a:defRPr/>
            </a:pPr>
            <a:endParaRPr lang="en-US" altLang="en-US" sz="1200" dirty="0"/>
          </a:p>
          <a:p>
            <a:pPr marL="362319" indent="-362319" defTabSz="966182">
              <a:buFont typeface="Arial" pitchFamily="34" charset="0"/>
              <a:buChar char="•"/>
              <a:defRPr/>
            </a:pPr>
            <a:r>
              <a:rPr lang="en-US" altLang="en-US" dirty="0"/>
              <a:t>DOHMH has ~6,000 employees </a:t>
            </a:r>
          </a:p>
          <a:p>
            <a:pPr marL="362319" indent="-362319" defTabSz="966182">
              <a:buFont typeface="Arial" pitchFamily="34" charset="0"/>
              <a:buChar char="•"/>
              <a:defRPr/>
            </a:pPr>
            <a:r>
              <a:rPr lang="en-US" altLang="en-US" dirty="0" smtClean="0"/>
              <a:t>Annual </a:t>
            </a:r>
            <a:r>
              <a:rPr lang="en-US" altLang="en-US" dirty="0"/>
              <a:t>agency budget: $1.3 </a:t>
            </a:r>
            <a:r>
              <a:rPr lang="en-US" altLang="en-US" dirty="0" smtClean="0"/>
              <a:t>billion</a:t>
            </a:r>
          </a:p>
          <a:p>
            <a:pPr marL="362319" indent="-362319" defTabSz="966182">
              <a:buFont typeface="Arial" pitchFamily="34" charset="0"/>
              <a:buChar char="•"/>
              <a:defRPr/>
            </a:pPr>
            <a:r>
              <a:rPr lang="en-US" altLang="en-US" dirty="0" smtClean="0"/>
              <a:t>DOHMH Office of Emergency Preparedness and Response formed in 2002</a:t>
            </a:r>
          </a:p>
        </p:txBody>
      </p:sp>
      <p:pic>
        <p:nvPicPr>
          <p:cNvPr id="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2448" y="457200"/>
            <a:ext cx="1296752" cy="616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p:cNvSpPr txBox="1">
            <a:spLocks/>
          </p:cNvSpPr>
          <p:nvPr/>
        </p:nvSpPr>
        <p:spPr bwMode="auto">
          <a:xfrm>
            <a:off x="4473121" y="3404890"/>
            <a:ext cx="4594679" cy="3757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1" tIns="45695" rIns="91391" bIns="45695"/>
          <a:lstStyle>
            <a:lvl1pPr marL="361950" indent="-361950" eaLnBrk="0" hangingPunct="0">
              <a:spcBef>
                <a:spcPct val="20000"/>
              </a:spcBef>
              <a:buFont typeface="Arial" charset="0"/>
              <a:buChar char="•"/>
              <a:defRPr sz="3400">
                <a:solidFill>
                  <a:schemeClr val="tx1"/>
                </a:solidFill>
                <a:latin typeface="Arial" charset="0"/>
              </a:defRPr>
            </a:lvl1pPr>
            <a:lvl2pPr marL="742950" indent="-285750" eaLnBrk="0" hangingPunct="0">
              <a:spcBef>
                <a:spcPct val="20000"/>
              </a:spcBef>
              <a:buFont typeface="Arial" charset="0"/>
              <a:buChar char="–"/>
              <a:defRPr sz="3000">
                <a:solidFill>
                  <a:schemeClr val="tx1"/>
                </a:solidFill>
                <a:latin typeface="Arial" charset="0"/>
              </a:defRPr>
            </a:lvl2pPr>
            <a:lvl3pPr marL="1143000" indent="-228600" eaLnBrk="0" hangingPunct="0">
              <a:spcBef>
                <a:spcPct val="20000"/>
              </a:spcBef>
              <a:buFont typeface="Arial" charset="0"/>
              <a:buChar char="•"/>
              <a:defRPr sz="2500">
                <a:solidFill>
                  <a:schemeClr val="tx1"/>
                </a:solidFill>
                <a:latin typeface="Arial" charset="0"/>
              </a:defRPr>
            </a:lvl3pPr>
            <a:lvl4pPr marL="1600200" indent="-228600" eaLnBrk="0" hangingPunct="0">
              <a:spcBef>
                <a:spcPct val="20000"/>
              </a:spcBef>
              <a:buFont typeface="Arial" charset="0"/>
              <a:buChar char="–"/>
              <a:defRPr sz="2100">
                <a:solidFill>
                  <a:schemeClr val="tx1"/>
                </a:solidFill>
                <a:latin typeface="Arial" charset="0"/>
              </a:defRPr>
            </a:lvl4pPr>
            <a:lvl5pPr marL="2057400" indent="-228600" eaLnBrk="0" hangingPunct="0">
              <a:spcBef>
                <a:spcPct val="20000"/>
              </a:spcBef>
              <a:buFont typeface="Arial" charset="0"/>
              <a:buChar char="»"/>
              <a:defRPr sz="2100">
                <a:solidFill>
                  <a:schemeClr val="tx1"/>
                </a:solidFill>
                <a:latin typeface="Arial" charset="0"/>
              </a:defRPr>
            </a:lvl5pPr>
            <a:lvl6pPr marL="2514600" indent="-228600" defTabSz="963613" eaLnBrk="0" fontAlgn="base" hangingPunct="0">
              <a:spcBef>
                <a:spcPct val="20000"/>
              </a:spcBef>
              <a:spcAft>
                <a:spcPct val="0"/>
              </a:spcAft>
              <a:buFont typeface="Arial" charset="0"/>
              <a:buChar char="»"/>
              <a:defRPr sz="2100">
                <a:solidFill>
                  <a:schemeClr val="tx1"/>
                </a:solidFill>
                <a:latin typeface="Arial" charset="0"/>
              </a:defRPr>
            </a:lvl6pPr>
            <a:lvl7pPr marL="2971800" indent="-228600" defTabSz="963613" eaLnBrk="0" fontAlgn="base" hangingPunct="0">
              <a:spcBef>
                <a:spcPct val="20000"/>
              </a:spcBef>
              <a:spcAft>
                <a:spcPct val="0"/>
              </a:spcAft>
              <a:buFont typeface="Arial" charset="0"/>
              <a:buChar char="»"/>
              <a:defRPr sz="2100">
                <a:solidFill>
                  <a:schemeClr val="tx1"/>
                </a:solidFill>
                <a:latin typeface="Arial" charset="0"/>
              </a:defRPr>
            </a:lvl7pPr>
            <a:lvl8pPr marL="3429000" indent="-228600" defTabSz="963613" eaLnBrk="0" fontAlgn="base" hangingPunct="0">
              <a:spcBef>
                <a:spcPct val="20000"/>
              </a:spcBef>
              <a:spcAft>
                <a:spcPct val="0"/>
              </a:spcAft>
              <a:buFont typeface="Arial" charset="0"/>
              <a:buChar char="»"/>
              <a:defRPr sz="2100">
                <a:solidFill>
                  <a:schemeClr val="tx1"/>
                </a:solidFill>
                <a:latin typeface="Arial" charset="0"/>
              </a:defRPr>
            </a:lvl8pPr>
            <a:lvl9pPr marL="3886200" indent="-228600" defTabSz="963613" eaLnBrk="0" fontAlgn="base" hangingPunct="0">
              <a:spcBef>
                <a:spcPct val="20000"/>
              </a:spcBef>
              <a:spcAft>
                <a:spcPct val="0"/>
              </a:spcAft>
              <a:buFont typeface="Arial" charset="0"/>
              <a:buChar char="»"/>
              <a:defRPr sz="2100">
                <a:solidFill>
                  <a:schemeClr val="tx1"/>
                </a:solidFill>
                <a:latin typeface="Arial" charset="0"/>
              </a:defRPr>
            </a:lvl9pPr>
          </a:lstStyle>
          <a:p>
            <a:pPr marL="0" indent="0" eaLnBrk="1" hangingPunct="1">
              <a:buNone/>
            </a:pPr>
            <a:r>
              <a:rPr lang="en-US" altLang="en-US" sz="1600" dirty="0">
                <a:latin typeface="+mn-lt"/>
              </a:rPr>
              <a:t>2008: W. Village Hepatitis A (Restaurant)</a:t>
            </a:r>
          </a:p>
          <a:p>
            <a:pPr marL="0" indent="0" eaLnBrk="1" hangingPunct="1">
              <a:buNone/>
            </a:pPr>
            <a:r>
              <a:rPr lang="en-US" altLang="en-US" sz="1600" dirty="0">
                <a:latin typeface="+mn-lt"/>
              </a:rPr>
              <a:t>2009: H1N1 (Spring and Fall)</a:t>
            </a:r>
          </a:p>
          <a:p>
            <a:pPr marL="0" indent="0" eaLnBrk="1" hangingPunct="1">
              <a:buNone/>
            </a:pPr>
            <a:r>
              <a:rPr lang="en-US" altLang="en-US" sz="1600" dirty="0">
                <a:latin typeface="+mn-lt"/>
              </a:rPr>
              <a:t>2011: Hurricane Irene</a:t>
            </a:r>
          </a:p>
          <a:p>
            <a:pPr marL="0" indent="0" eaLnBrk="1" hangingPunct="1">
              <a:buNone/>
            </a:pPr>
            <a:r>
              <a:rPr lang="en-US" altLang="en-US" sz="1600" dirty="0">
                <a:latin typeface="+mn-lt"/>
              </a:rPr>
              <a:t>2012: </a:t>
            </a:r>
            <a:r>
              <a:rPr lang="en-US" altLang="en-US" sz="1600" dirty="0" smtClean="0">
                <a:latin typeface="+mn-lt"/>
              </a:rPr>
              <a:t>Super Storm </a:t>
            </a:r>
            <a:r>
              <a:rPr lang="en-US" altLang="en-US" sz="1600" dirty="0">
                <a:latin typeface="+mn-lt"/>
              </a:rPr>
              <a:t>Sandy</a:t>
            </a:r>
          </a:p>
          <a:p>
            <a:pPr marL="0" indent="0" eaLnBrk="1" hangingPunct="1">
              <a:buNone/>
              <a:defRPr/>
            </a:pPr>
            <a:r>
              <a:rPr lang="en-US" altLang="en-US" sz="1600" dirty="0">
                <a:latin typeface="+mn-lt"/>
              </a:rPr>
              <a:t>2013: </a:t>
            </a:r>
            <a:r>
              <a:rPr lang="en-US" altLang="en-US" sz="1600" dirty="0" smtClean="0">
                <a:latin typeface="+mn-lt"/>
              </a:rPr>
              <a:t>Hepatitis </a:t>
            </a:r>
            <a:r>
              <a:rPr lang="en-US" altLang="en-US" sz="1600" dirty="0">
                <a:latin typeface="+mn-lt"/>
              </a:rPr>
              <a:t>A, Bronx (Restaurant)</a:t>
            </a:r>
          </a:p>
          <a:p>
            <a:pPr marL="0" indent="0" eaLnBrk="1" hangingPunct="1">
              <a:buNone/>
            </a:pPr>
            <a:r>
              <a:rPr lang="en-US" altLang="en-US" sz="1600" dirty="0">
                <a:latin typeface="+mn-lt"/>
              </a:rPr>
              <a:t>2013: </a:t>
            </a:r>
            <a:r>
              <a:rPr lang="en-US" altLang="en-US" sz="1600" dirty="0" smtClean="0">
                <a:latin typeface="+mn-lt"/>
              </a:rPr>
              <a:t>Hepatitis </a:t>
            </a:r>
            <a:r>
              <a:rPr lang="en-US" altLang="en-US" sz="1600" dirty="0">
                <a:latin typeface="+mn-lt"/>
              </a:rPr>
              <a:t>A, Manhattan (Market)</a:t>
            </a:r>
          </a:p>
          <a:p>
            <a:pPr marL="0" indent="0" eaLnBrk="1" hangingPunct="1">
              <a:buNone/>
              <a:defRPr/>
            </a:pPr>
            <a:r>
              <a:rPr lang="en-US" altLang="en-US" sz="1600" dirty="0">
                <a:latin typeface="+mn-lt"/>
              </a:rPr>
              <a:t>2013: </a:t>
            </a:r>
            <a:r>
              <a:rPr lang="en-US" altLang="en-US" sz="1600" dirty="0" smtClean="0">
                <a:latin typeface="+mn-lt"/>
              </a:rPr>
              <a:t>Hepatitis </a:t>
            </a:r>
            <a:r>
              <a:rPr lang="en-US" altLang="en-US" sz="1600" dirty="0">
                <a:latin typeface="+mn-lt"/>
              </a:rPr>
              <a:t>A, Manhattan (Restaurant)</a:t>
            </a:r>
          </a:p>
          <a:p>
            <a:pPr marL="0" indent="0" eaLnBrk="1" hangingPunct="1">
              <a:buNone/>
            </a:pPr>
            <a:r>
              <a:rPr lang="en-US" altLang="en-US" sz="1600" dirty="0">
                <a:latin typeface="+mn-lt"/>
              </a:rPr>
              <a:t>2013: Ricin Letters</a:t>
            </a:r>
          </a:p>
          <a:p>
            <a:pPr eaLnBrk="1" hangingPunct="1"/>
            <a:endParaRPr lang="en-US" altLang="en-US" sz="1700" dirty="0"/>
          </a:p>
        </p:txBody>
      </p:sp>
      <p:sp>
        <p:nvSpPr>
          <p:cNvPr id="10" name="Content Placeholder 2"/>
          <p:cNvSpPr txBox="1">
            <a:spLocks/>
          </p:cNvSpPr>
          <p:nvPr/>
        </p:nvSpPr>
        <p:spPr>
          <a:xfrm>
            <a:off x="459316" y="3409654"/>
            <a:ext cx="5004405" cy="268634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defTabSz="913912">
              <a:defRPr/>
            </a:pPr>
            <a:r>
              <a:rPr lang="en-US" sz="1600" dirty="0" smtClean="0">
                <a:solidFill>
                  <a:schemeClr val="tx1"/>
                </a:solidFill>
                <a:cs typeface="Arial" pitchFamily="34" charset="0"/>
              </a:rPr>
              <a:t>1999: West Nile Virus</a:t>
            </a:r>
          </a:p>
          <a:p>
            <a:pPr algn="l" defTabSz="913912">
              <a:defRPr/>
            </a:pPr>
            <a:r>
              <a:rPr lang="en-US" sz="1600" dirty="0" smtClean="0">
                <a:solidFill>
                  <a:schemeClr val="tx1"/>
                </a:solidFill>
                <a:cs typeface="Arial" pitchFamily="34" charset="0"/>
              </a:rPr>
              <a:t>2001: World Trade Center </a:t>
            </a:r>
          </a:p>
          <a:p>
            <a:pPr algn="l" defTabSz="913912">
              <a:defRPr/>
            </a:pPr>
            <a:r>
              <a:rPr lang="en-US" sz="1600" dirty="0" smtClean="0">
                <a:solidFill>
                  <a:schemeClr val="tx1"/>
                </a:solidFill>
                <a:cs typeface="Arial" pitchFamily="34" charset="0"/>
              </a:rPr>
              <a:t>2001: Anthrax (Letters)</a:t>
            </a:r>
          </a:p>
          <a:p>
            <a:pPr algn="l" defTabSz="913912">
              <a:defRPr/>
            </a:pPr>
            <a:r>
              <a:rPr lang="en-US" sz="1600" dirty="0" smtClean="0">
                <a:solidFill>
                  <a:schemeClr val="tx1"/>
                </a:solidFill>
                <a:cs typeface="Arial" pitchFamily="34" charset="0"/>
              </a:rPr>
              <a:t>2003: Northeast Blackout</a:t>
            </a:r>
          </a:p>
          <a:p>
            <a:pPr algn="l" defTabSz="913912">
              <a:defRPr/>
            </a:pPr>
            <a:r>
              <a:rPr lang="en-US" altLang="en-US" sz="1600" dirty="0" smtClean="0">
                <a:solidFill>
                  <a:schemeClr val="tx1"/>
                </a:solidFill>
              </a:rPr>
              <a:t>2004: Republican National Convention  </a:t>
            </a:r>
            <a:endParaRPr lang="en-US" sz="1600" dirty="0" smtClean="0">
              <a:solidFill>
                <a:schemeClr val="tx1"/>
              </a:solidFill>
              <a:cs typeface="Arial" pitchFamily="34" charset="0"/>
            </a:endParaRPr>
          </a:p>
          <a:p>
            <a:pPr algn="l">
              <a:defRPr/>
            </a:pPr>
            <a:r>
              <a:rPr lang="en-US" sz="1600" dirty="0" smtClean="0">
                <a:solidFill>
                  <a:schemeClr val="tx1"/>
                </a:solidFill>
                <a:cs typeface="Arial" pitchFamily="34" charset="0"/>
              </a:rPr>
              <a:t>2006: Inhalation Anthrax </a:t>
            </a:r>
            <a:r>
              <a:rPr lang="en-US" sz="1600" dirty="0" smtClean="0">
                <a:solidFill>
                  <a:schemeClr val="tx1"/>
                </a:solidFill>
                <a:cs typeface="Arial" charset="0"/>
              </a:rPr>
              <a:t>(Drummer)</a:t>
            </a:r>
          </a:p>
          <a:p>
            <a:pPr algn="l" defTabSz="913912">
              <a:defRPr/>
            </a:pPr>
            <a:r>
              <a:rPr lang="en-US" sz="1600" dirty="0" smtClean="0">
                <a:solidFill>
                  <a:schemeClr val="tx1"/>
                </a:solidFill>
                <a:cs typeface="Arial" pitchFamily="34" charset="0"/>
              </a:rPr>
              <a:t>2007: Steam Pipe Explosion </a:t>
            </a:r>
          </a:p>
          <a:p>
            <a:pPr algn="l" defTabSz="913912">
              <a:defRPr/>
            </a:pPr>
            <a:r>
              <a:rPr lang="en-US" sz="1600" dirty="0" smtClean="0">
                <a:solidFill>
                  <a:schemeClr val="tx1"/>
                </a:solidFill>
                <a:cs typeface="Arial" pitchFamily="34" charset="0"/>
              </a:rPr>
              <a:t>2007: Deutsche Bank Fire</a:t>
            </a:r>
            <a:endParaRPr lang="en-US" sz="1600" dirty="0">
              <a:solidFill>
                <a:schemeClr val="tx1"/>
              </a:solidFill>
              <a:cs typeface="Arial" pitchFamily="34" charset="0"/>
            </a:endParaRPr>
          </a:p>
        </p:txBody>
      </p:sp>
      <p:sp>
        <p:nvSpPr>
          <p:cNvPr id="13" name="TextBox 12"/>
          <p:cNvSpPr txBox="1"/>
          <p:nvPr/>
        </p:nvSpPr>
        <p:spPr>
          <a:xfrm>
            <a:off x="609600" y="2831068"/>
            <a:ext cx="8229600" cy="369332"/>
          </a:xfrm>
          <a:prstGeom prst="rect">
            <a:avLst/>
          </a:prstGeom>
          <a:noFill/>
        </p:spPr>
        <p:txBody>
          <a:bodyPr wrap="square" rtlCol="0">
            <a:spAutoFit/>
          </a:bodyPr>
          <a:lstStyle/>
          <a:p>
            <a:pPr algn="ctr"/>
            <a:r>
              <a:rPr lang="en-US" b="1" dirty="0" smtClean="0"/>
              <a:t>Past NYC Emergencies With Significant Public Health Role/Response</a:t>
            </a:r>
            <a:endParaRPr lang="en-US" b="1" dirty="0"/>
          </a:p>
        </p:txBody>
      </p:sp>
    </p:spTree>
    <p:extLst>
      <p:ext uri="{BB962C8B-B14F-4D97-AF65-F5344CB8AC3E}">
        <p14:creationId xmlns:p14="http://schemas.microsoft.com/office/powerpoint/2010/main" val="520137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6248400" cy="533400"/>
          </a:xfrm>
          <a:extLst/>
        </p:spPr>
        <p:txBody>
          <a:bodyPr rtlCol="0">
            <a:noAutofit/>
          </a:bodyPr>
          <a:lstStyle/>
          <a:p>
            <a:pPr algn="l" defTabSz="913912">
              <a:defRPr/>
            </a:pPr>
            <a:r>
              <a:rPr lang="en-US" sz="2000" dirty="0" smtClean="0">
                <a:ln w="12700">
                  <a:solidFill>
                    <a:schemeClr val="tx2">
                      <a:satMod val="155000"/>
                    </a:schemeClr>
                  </a:solidFill>
                  <a:prstDash val="solid"/>
                </a:ln>
              </a:rPr>
              <a:t>DOHMH Office </a:t>
            </a:r>
            <a:r>
              <a:rPr lang="en-US" sz="2000" dirty="0">
                <a:ln w="12700">
                  <a:solidFill>
                    <a:schemeClr val="tx2">
                      <a:satMod val="155000"/>
                    </a:schemeClr>
                  </a:solidFill>
                  <a:prstDash val="solid"/>
                </a:ln>
              </a:rPr>
              <a:t>of Emergency Preparedness and Response</a:t>
            </a: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89713347"/>
              </p:ext>
            </p:extLst>
          </p:nvPr>
        </p:nvGraphicFramePr>
        <p:xfrm>
          <a:off x="13447" y="1607744"/>
          <a:ext cx="9144000" cy="4259656"/>
        </p:xfrm>
        <a:graphic>
          <a:graphicData uri="http://schemas.openxmlformats.org/drawingml/2006/table">
            <a:tbl>
              <a:tblPr firstRow="1" bandRow="1">
                <a:tableStyleId>{5C22544A-7EE6-4342-B048-85BDC9FD1C3A}</a:tableStyleId>
              </a:tblPr>
              <a:tblGrid>
                <a:gridCol w="2999231"/>
                <a:gridCol w="6144769"/>
              </a:tblGrid>
              <a:tr h="881762">
                <a:tc>
                  <a:txBody>
                    <a:bodyPr/>
                    <a:lstStyle/>
                    <a:p>
                      <a:r>
                        <a:rPr lang="en-US" altLang="en-US" sz="1900" b="0" dirty="0" smtClean="0">
                          <a:solidFill>
                            <a:schemeClr val="tx1"/>
                          </a:solidFill>
                        </a:rPr>
                        <a:t>Agency Preparedness and Response</a:t>
                      </a:r>
                    </a:p>
                    <a:p>
                      <a:endParaRPr lang="en-US" sz="1800" dirty="0">
                        <a:solidFill>
                          <a:schemeClr val="tx1"/>
                        </a:solidFill>
                      </a:endParaRPr>
                    </a:p>
                  </a:txBody>
                  <a:tcPr marL="87086" marR="87086" marT="42872" marB="42872">
                    <a:solidFill>
                      <a:schemeClr val="bg1">
                        <a:lumMod val="95000"/>
                      </a:schemeClr>
                    </a:solidFill>
                  </a:tcPr>
                </a:tc>
                <a:tc>
                  <a:txBody>
                    <a:bodyPr/>
                    <a:lstStyle/>
                    <a:p>
                      <a:pPr marL="285750" lvl="0" indent="-285750">
                        <a:buFont typeface="Arial" panose="020B0604020202020204" pitchFamily="34" charset="0"/>
                        <a:buChar char="•"/>
                      </a:pPr>
                      <a:r>
                        <a:rPr lang="en-US" altLang="en-US" sz="1500" b="0" dirty="0" smtClean="0">
                          <a:solidFill>
                            <a:schemeClr val="tx1"/>
                          </a:solidFill>
                        </a:rPr>
                        <a:t>Coordinate agency planning, training, exercise and evaluation</a:t>
                      </a:r>
                    </a:p>
                    <a:p>
                      <a:pPr marL="285750" lvl="0" indent="-285750">
                        <a:buFont typeface="Arial" panose="020B0604020202020204" pitchFamily="34" charset="0"/>
                        <a:buChar char="•"/>
                      </a:pPr>
                      <a:r>
                        <a:rPr lang="en-US" altLang="en-US" sz="1500" b="0" dirty="0" smtClean="0">
                          <a:solidFill>
                            <a:schemeClr val="tx1"/>
                          </a:solidFill>
                        </a:rPr>
                        <a:t>Maintain Emergency Operations</a:t>
                      </a:r>
                      <a:r>
                        <a:rPr lang="en-US" altLang="en-US" sz="1500" b="0" baseline="0" dirty="0" smtClean="0">
                          <a:solidFill>
                            <a:schemeClr val="tx1"/>
                          </a:solidFill>
                        </a:rPr>
                        <a:t> </a:t>
                      </a:r>
                      <a:r>
                        <a:rPr lang="en-US" altLang="en-US" sz="1500" b="0" dirty="0" smtClean="0">
                          <a:solidFill>
                            <a:schemeClr val="tx1"/>
                          </a:solidFill>
                        </a:rPr>
                        <a:t>Centers and</a:t>
                      </a:r>
                      <a:r>
                        <a:rPr lang="en-US" altLang="en-US" sz="1500" b="0" baseline="0" dirty="0" smtClean="0">
                          <a:solidFill>
                            <a:schemeClr val="tx1"/>
                          </a:solidFill>
                        </a:rPr>
                        <a:t> </a:t>
                      </a:r>
                      <a:r>
                        <a:rPr lang="en-US" altLang="en-US" sz="1500" b="0" dirty="0" smtClean="0">
                          <a:solidFill>
                            <a:schemeClr val="tx1"/>
                          </a:solidFill>
                        </a:rPr>
                        <a:t>emergency communications</a:t>
                      </a:r>
                    </a:p>
                    <a:p>
                      <a:pPr marL="285750" lvl="0" indent="-285750">
                        <a:buFont typeface="Arial" panose="020B0604020202020204" pitchFamily="34" charset="0"/>
                        <a:buChar char="•"/>
                      </a:pPr>
                      <a:r>
                        <a:rPr lang="en-US" altLang="en-US" sz="1500" b="0" dirty="0" smtClean="0">
                          <a:solidFill>
                            <a:schemeClr val="tx1"/>
                          </a:solidFill>
                        </a:rPr>
                        <a:t>Manage ICS and ICS Coordinator Model</a:t>
                      </a:r>
                    </a:p>
                  </a:txBody>
                  <a:tcPr marL="87086" marR="87086" marT="42872" marB="42872">
                    <a:solidFill>
                      <a:schemeClr val="bg1">
                        <a:lumMod val="95000"/>
                      </a:schemeClr>
                    </a:solidFill>
                  </a:tcPr>
                </a:tc>
              </a:tr>
              <a:tr h="1407623">
                <a:tc>
                  <a:txBody>
                    <a:bodyPr/>
                    <a:lstStyle/>
                    <a:p>
                      <a:r>
                        <a:rPr lang="en-US" altLang="en-US" sz="1800" dirty="0" smtClean="0"/>
                        <a:t>Policy, Community Resilience and Response</a:t>
                      </a:r>
                    </a:p>
                    <a:p>
                      <a:endParaRPr lang="en-US" sz="1800" dirty="0"/>
                    </a:p>
                  </a:txBody>
                  <a:tcPr marL="87086" marR="87086" marT="42872" marB="42872"/>
                </a:tc>
                <a:tc>
                  <a:txBody>
                    <a:bodyPr/>
                    <a:lstStyle/>
                    <a:p>
                      <a:pPr marL="285750" lvl="0" indent="-285750">
                        <a:buFont typeface="Arial" panose="020B0604020202020204" pitchFamily="34" charset="0"/>
                        <a:buChar char="•"/>
                      </a:pPr>
                      <a:r>
                        <a:rPr lang="en-US" altLang="en-US" sz="1500" dirty="0" smtClean="0"/>
                        <a:t>Medical</a:t>
                      </a:r>
                      <a:r>
                        <a:rPr lang="en-US" altLang="en-US" sz="1500" baseline="0" dirty="0" smtClean="0"/>
                        <a:t> Countermeasures </a:t>
                      </a:r>
                      <a:r>
                        <a:rPr lang="en-US" altLang="en-US" sz="1500" dirty="0" smtClean="0"/>
                        <a:t>planning, training, and RSS Warehouse Sites</a:t>
                      </a:r>
                    </a:p>
                    <a:p>
                      <a:pPr marL="285750" lvl="0" indent="-285750">
                        <a:buFont typeface="Arial" panose="020B0604020202020204" pitchFamily="34" charset="0"/>
                        <a:buChar char="•"/>
                      </a:pPr>
                      <a:r>
                        <a:rPr lang="en-US" altLang="en-US" sz="1500" dirty="0" smtClean="0"/>
                        <a:t>Engage with community and faith partners to</a:t>
                      </a:r>
                      <a:r>
                        <a:rPr lang="en-US" altLang="en-US" sz="1500" baseline="0" dirty="0" smtClean="0"/>
                        <a:t> build </a:t>
                      </a:r>
                      <a:r>
                        <a:rPr lang="en-US" altLang="en-US" sz="1500" dirty="0" smtClean="0"/>
                        <a:t>resilience </a:t>
                      </a:r>
                    </a:p>
                    <a:p>
                      <a:pPr marL="285750" lvl="0" indent="-285750">
                        <a:buFont typeface="Arial" panose="020B0604020202020204" pitchFamily="34" charset="0"/>
                        <a:buChar char="•"/>
                      </a:pPr>
                      <a:r>
                        <a:rPr lang="en-US" altLang="en-US" sz="1500" dirty="0" smtClean="0"/>
                        <a:t>Plan for needs of vulnerable populations</a:t>
                      </a:r>
                    </a:p>
                    <a:p>
                      <a:pPr marL="285750" lvl="0" indent="-285750">
                        <a:buFont typeface="Arial" panose="020B0604020202020204" pitchFamily="34" charset="0"/>
                        <a:buChar char="•"/>
                      </a:pPr>
                      <a:r>
                        <a:rPr lang="en-US" altLang="en-US" sz="1500" dirty="0" smtClean="0"/>
                        <a:t>Coordinate NYC BioWatch program</a:t>
                      </a:r>
                    </a:p>
                    <a:p>
                      <a:pPr marL="285750" lvl="0" indent="-285750">
                        <a:buFont typeface="Arial" panose="020B0604020202020204" pitchFamily="34" charset="0"/>
                        <a:buChar char="•"/>
                      </a:pPr>
                      <a:r>
                        <a:rPr lang="en-US" altLang="en-US" sz="1500" dirty="0" smtClean="0"/>
                        <a:t>Manage Medical Reserve Corps (7,500+)</a:t>
                      </a:r>
                    </a:p>
                    <a:p>
                      <a:pPr marL="285750" lvl="0" indent="-285750">
                        <a:buFont typeface="Arial" panose="020B0604020202020204" pitchFamily="34" charset="0"/>
                        <a:buChar char="•"/>
                      </a:pPr>
                      <a:r>
                        <a:rPr lang="en-US" altLang="en-US" sz="1500" dirty="0" smtClean="0"/>
                        <a:t>Strategic planning and advocacy</a:t>
                      </a:r>
                    </a:p>
                  </a:txBody>
                  <a:tcPr marL="87086" marR="87086" marT="42872" marB="42872"/>
                </a:tc>
              </a:tr>
              <a:tr h="938995">
                <a:tc>
                  <a:txBody>
                    <a:bodyPr/>
                    <a:lstStyle/>
                    <a:p>
                      <a:r>
                        <a:rPr lang="en-US" altLang="en-US" sz="1800" dirty="0" smtClean="0"/>
                        <a:t>Healthcare System Readiness</a:t>
                      </a:r>
                    </a:p>
                    <a:p>
                      <a:endParaRPr lang="en-US" sz="1800" dirty="0"/>
                    </a:p>
                  </a:txBody>
                  <a:tcPr marL="87086" marR="87086" marT="42872" marB="42872"/>
                </a:tc>
                <a:tc>
                  <a:txBody>
                    <a:bodyPr/>
                    <a:lstStyle/>
                    <a:p>
                      <a:pPr marL="285750" marR="0" lvl="0" indent="-285750" algn="l" defTabSz="965200" rtl="0" eaLnBrk="1" fontAlgn="base" latinLnBrk="0" hangingPunct="1">
                        <a:lnSpc>
                          <a:spcPct val="100000"/>
                        </a:lnSpc>
                        <a:spcBef>
                          <a:spcPct val="0"/>
                        </a:spcBef>
                        <a:spcAft>
                          <a:spcPct val="0"/>
                        </a:spcAft>
                        <a:buClrTx/>
                        <a:buSzTx/>
                        <a:buFont typeface="Arial" pitchFamily="34" charset="0"/>
                        <a:buChar char="•"/>
                        <a:tabLst/>
                      </a:pPr>
                      <a:r>
                        <a:rPr kumimoji="0" lang="en-US" altLang="en-US" sz="1500" b="0" i="0" u="none" strike="noStrike" cap="none" normalizeH="0" baseline="0" dirty="0" smtClean="0">
                          <a:ln>
                            <a:noFill/>
                          </a:ln>
                          <a:solidFill>
                            <a:srgbClr val="000000"/>
                          </a:solidFill>
                          <a:effectLst/>
                          <a:latin typeface="+mn-lt"/>
                          <a:ea typeface="MS PGothic" pitchFamily="34" charset="-128"/>
                          <a:cs typeface="Arial" pitchFamily="34" charset="0"/>
                        </a:rPr>
                        <a:t>Support 57 acute care hospitals: plan, train, exercise</a:t>
                      </a:r>
                    </a:p>
                    <a:p>
                      <a:pPr marL="285750" marR="0" lvl="0" indent="-285750" algn="l" defTabSz="965200" rtl="0" eaLnBrk="1" fontAlgn="base" latinLnBrk="0" hangingPunct="1">
                        <a:lnSpc>
                          <a:spcPct val="100000"/>
                        </a:lnSpc>
                        <a:spcBef>
                          <a:spcPct val="0"/>
                        </a:spcBef>
                        <a:spcAft>
                          <a:spcPct val="0"/>
                        </a:spcAft>
                        <a:buClrTx/>
                        <a:buSzTx/>
                        <a:buFont typeface="Arial" pitchFamily="34" charset="0"/>
                        <a:buChar char="•"/>
                        <a:tabLst/>
                      </a:pPr>
                      <a:r>
                        <a:rPr kumimoji="0" lang="en-US" altLang="en-US" sz="1500" b="0" i="0" u="none" strike="noStrike" cap="none" normalizeH="0" baseline="0" dirty="0" smtClean="0">
                          <a:ln>
                            <a:noFill/>
                          </a:ln>
                          <a:solidFill>
                            <a:srgbClr val="000000"/>
                          </a:solidFill>
                          <a:effectLst/>
                          <a:latin typeface="+mn-lt"/>
                          <a:ea typeface="MS PGothic" pitchFamily="34" charset="-128"/>
                          <a:cs typeface="Arial" pitchFamily="34" charset="0"/>
                        </a:rPr>
                        <a:t>Augment readiness in nursing homes, primary care, &amp; dialysis centers</a:t>
                      </a:r>
                    </a:p>
                    <a:p>
                      <a:pPr marL="285750" marR="0" lvl="0" indent="-285750" algn="l" defTabSz="965200" rtl="0" eaLnBrk="1" fontAlgn="base" latinLnBrk="0" hangingPunct="1">
                        <a:lnSpc>
                          <a:spcPct val="100000"/>
                        </a:lnSpc>
                        <a:spcBef>
                          <a:spcPct val="0"/>
                        </a:spcBef>
                        <a:spcAft>
                          <a:spcPct val="0"/>
                        </a:spcAft>
                        <a:buClrTx/>
                        <a:buSzTx/>
                        <a:buFont typeface="Arial" pitchFamily="34" charset="0"/>
                        <a:buChar char="•"/>
                        <a:tabLst/>
                      </a:pPr>
                      <a:r>
                        <a:rPr kumimoji="0" lang="en-US" altLang="en-US" sz="1500" b="0" i="0" u="none" strike="noStrike" cap="none" normalizeH="0" baseline="0" dirty="0" smtClean="0">
                          <a:ln>
                            <a:noFill/>
                          </a:ln>
                          <a:solidFill>
                            <a:srgbClr val="000000"/>
                          </a:solidFill>
                          <a:effectLst/>
                          <a:latin typeface="+mn-lt"/>
                          <a:ea typeface="MS PGothic" pitchFamily="34" charset="-128"/>
                          <a:cs typeface="Arial" pitchFamily="34" charset="0"/>
                        </a:rPr>
                        <a:t>Build geographic network and function-based coalitions  </a:t>
                      </a:r>
                    </a:p>
                    <a:p>
                      <a:pPr marL="285750" marR="0" lvl="0" indent="-285750" algn="l" defTabSz="965200" rtl="0" eaLnBrk="1" fontAlgn="base" latinLnBrk="0" hangingPunct="1">
                        <a:lnSpc>
                          <a:spcPct val="100000"/>
                        </a:lnSpc>
                        <a:spcBef>
                          <a:spcPct val="0"/>
                        </a:spcBef>
                        <a:spcAft>
                          <a:spcPct val="0"/>
                        </a:spcAft>
                        <a:buClrTx/>
                        <a:buSzTx/>
                        <a:buFont typeface="Arial" pitchFamily="34" charset="0"/>
                        <a:buChar char="•"/>
                        <a:tabLst/>
                      </a:pPr>
                      <a:r>
                        <a:rPr kumimoji="0" lang="en-US" altLang="en-US" sz="1500" b="0" i="0" u="none" strike="noStrike" cap="none" normalizeH="0" baseline="0" dirty="0" smtClean="0">
                          <a:ln>
                            <a:noFill/>
                          </a:ln>
                          <a:solidFill>
                            <a:srgbClr val="000000"/>
                          </a:solidFill>
                          <a:effectLst/>
                          <a:latin typeface="+mn-lt"/>
                          <a:ea typeface="MS PGothic" pitchFamily="34" charset="-128"/>
                          <a:cs typeface="Arial" pitchFamily="34" charset="0"/>
                        </a:rPr>
                        <a:t>ESF 8 planning</a:t>
                      </a:r>
                      <a:endParaRPr kumimoji="0" lang="en-US" altLang="en-US" sz="1800" b="0" i="0" u="none" strike="noStrike" cap="none" normalizeH="0" baseline="0" dirty="0" smtClean="0">
                        <a:ln>
                          <a:noFill/>
                        </a:ln>
                        <a:solidFill>
                          <a:srgbClr val="000000"/>
                        </a:solidFill>
                        <a:effectLst/>
                        <a:latin typeface="+mn-lt"/>
                        <a:ea typeface="MS PGothic" pitchFamily="34" charset="-128"/>
                        <a:cs typeface="Arial" pitchFamily="34" charset="0"/>
                      </a:endParaRPr>
                    </a:p>
                  </a:txBody>
                  <a:tcPr marL="87086" marR="87086" marT="42872" marB="42872"/>
                </a:tc>
              </a:tr>
              <a:tr h="810221">
                <a:tc>
                  <a:txBody>
                    <a:bodyPr/>
                    <a:lstStyle/>
                    <a:p>
                      <a:pPr lvl="1"/>
                      <a:endParaRPr lang="en-US" altLang="en-US" sz="1500" dirty="0" smtClean="0"/>
                    </a:p>
                    <a:p>
                      <a:r>
                        <a:rPr lang="en-US" altLang="en-US" sz="1800" dirty="0" smtClean="0"/>
                        <a:t>Grants Management/Admin</a:t>
                      </a:r>
                    </a:p>
                    <a:p>
                      <a:endParaRPr lang="en-US" sz="1800" dirty="0"/>
                    </a:p>
                  </a:txBody>
                  <a:tcPr marL="87086" marR="87086" marT="42872" marB="42872"/>
                </a:tc>
                <a:tc>
                  <a:txBody>
                    <a:bodyPr/>
                    <a:lstStyle/>
                    <a:p>
                      <a:pPr marL="285750" lvl="0" indent="-285750">
                        <a:buFont typeface="Arial" panose="020B0604020202020204" pitchFamily="34" charset="0"/>
                        <a:buChar char="•"/>
                      </a:pPr>
                      <a:r>
                        <a:rPr lang="en-US" altLang="en-US" sz="1500" dirty="0" smtClean="0"/>
                        <a:t>Manage 3 federal grants:</a:t>
                      </a:r>
                      <a:r>
                        <a:rPr lang="en-US" altLang="en-US" sz="1500" baseline="0" dirty="0" smtClean="0"/>
                        <a:t> grant application/management/compliance</a:t>
                      </a:r>
                    </a:p>
                    <a:p>
                      <a:pPr marL="285750" lvl="0" indent="-285750">
                        <a:buFont typeface="Arial" panose="020B0604020202020204" pitchFamily="34" charset="0"/>
                        <a:buChar char="•"/>
                      </a:pPr>
                      <a:r>
                        <a:rPr lang="en-US" altLang="en-US" sz="1500" baseline="0" dirty="0" smtClean="0"/>
                        <a:t>Ensure compliance with all federal  grant program requirements</a:t>
                      </a:r>
                      <a:endParaRPr lang="en-US" altLang="en-US" sz="1500" dirty="0" smtClean="0"/>
                    </a:p>
                    <a:p>
                      <a:pPr marL="285750" lvl="0" indent="-285750">
                        <a:buFont typeface="Arial" panose="020B0604020202020204" pitchFamily="34" charset="0"/>
                        <a:buChar char="•"/>
                      </a:pPr>
                      <a:r>
                        <a:rPr lang="en-US" altLang="en-US" sz="1500" dirty="0" smtClean="0"/>
                        <a:t>Manage DOHMH COOP program</a:t>
                      </a:r>
                    </a:p>
                  </a:txBody>
                  <a:tcPr marL="87086" marR="87086" marT="42872" marB="42872"/>
                </a:tc>
              </a:tr>
            </a:tbl>
          </a:graphicData>
        </a:graphic>
      </p:graphicFrame>
      <p:sp>
        <p:nvSpPr>
          <p:cNvPr id="6" name="Rectangle 5"/>
          <p:cNvSpPr/>
          <p:nvPr/>
        </p:nvSpPr>
        <p:spPr>
          <a:xfrm>
            <a:off x="76199" y="914400"/>
            <a:ext cx="8915401" cy="579741"/>
          </a:xfrm>
          <a:prstGeom prst="rect">
            <a:avLst/>
          </a:prstGeom>
          <a:ln w="9525">
            <a:solidFill>
              <a:schemeClr val="tx1"/>
            </a:solidFill>
          </a:ln>
        </p:spPr>
        <p:txBody>
          <a:bodyPr wrap="square" lIns="86454" tIns="43227" rIns="86454" bIns="43227">
            <a:spAutoFit/>
          </a:bodyPr>
          <a:lstStyle/>
          <a:p>
            <a:pPr defTabSz="913912">
              <a:defRPr/>
            </a:pPr>
            <a:r>
              <a:rPr lang="en-US" altLang="en-US" sz="1600" b="1" dirty="0"/>
              <a:t>Mission:  </a:t>
            </a:r>
            <a:r>
              <a:rPr lang="en-US" altLang="en-US" sz="1600" b="1" dirty="0" smtClean="0"/>
              <a:t>As one Division within a 6,000-staff/13-Division agency, OEPR </a:t>
            </a:r>
            <a:r>
              <a:rPr lang="en-CA" sz="1600" b="1" dirty="0" smtClean="0"/>
              <a:t>promotes </a:t>
            </a:r>
            <a:r>
              <a:rPr lang="en-CA" sz="1600" b="1" dirty="0"/>
              <a:t>DOHMH’s and NYC’s ability to prevent, prepare for, respond to, and recover from health emergencies. </a:t>
            </a:r>
            <a:r>
              <a:rPr lang="en-CA" sz="1600" b="1" dirty="0" smtClean="0"/>
              <a:t>(4 Bureaus/55 </a:t>
            </a:r>
            <a:r>
              <a:rPr lang="en-CA" sz="1600" b="1" dirty="0"/>
              <a:t>staff)</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5991225"/>
            <a:ext cx="1505713" cy="790575"/>
          </a:xfrm>
          <a:prstGeom prst="rect">
            <a:avLst/>
          </a:prstGeom>
        </p:spPr>
      </p:pic>
      <p:sp>
        <p:nvSpPr>
          <p:cNvPr id="8" name="TextBox 7"/>
          <p:cNvSpPr txBox="1"/>
          <p:nvPr/>
        </p:nvSpPr>
        <p:spPr>
          <a:xfrm>
            <a:off x="2057400" y="6386512"/>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pic>
        <p:nvPicPr>
          <p:cNvPr id="9"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2293" y="152400"/>
            <a:ext cx="1456907" cy="693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67060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12" name="TextBox 11"/>
          <p:cNvSpPr txBox="1"/>
          <p:nvPr/>
        </p:nvSpPr>
        <p:spPr>
          <a:xfrm>
            <a:off x="381000" y="1246287"/>
            <a:ext cx="8534400" cy="5632311"/>
          </a:xfrm>
          <a:prstGeom prst="rect">
            <a:avLst/>
          </a:prstGeom>
          <a:noFill/>
        </p:spPr>
        <p:txBody>
          <a:bodyPr wrap="square" rtlCol="0">
            <a:spAutoFit/>
          </a:bodyPr>
          <a:lstStyle/>
          <a:p>
            <a:pPr algn="ctr"/>
            <a:r>
              <a:rPr lang="en-US" u="sng" dirty="0" smtClean="0"/>
              <a:t>Past DOHMH Solomon Fellows </a:t>
            </a:r>
            <a:r>
              <a:rPr lang="en-US" u="sng" smtClean="0"/>
              <a:t>and Possible 2014-2015 Fellow Project </a:t>
            </a:r>
            <a:r>
              <a:rPr lang="en-US" u="sng" dirty="0" smtClean="0"/>
              <a:t>Areas</a:t>
            </a:r>
          </a:p>
          <a:p>
            <a:endParaRPr lang="en-US" dirty="0" smtClean="0"/>
          </a:p>
          <a:p>
            <a:pPr marL="285750" indent="-285750">
              <a:buFont typeface="Arial" panose="020B0604020202020204" pitchFamily="34" charset="0"/>
              <a:buChar char="•"/>
            </a:pPr>
            <a:r>
              <a:rPr lang="en-US" dirty="0" smtClean="0"/>
              <a:t>DOHMH has had the privilege of hosting two John D. Solomon Fellows since the inception of the program. Projects have included:</a:t>
            </a:r>
          </a:p>
          <a:p>
            <a:pPr marL="742950" lvl="1" indent="-285750">
              <a:buFont typeface="Courier New" panose="02070309020205020404" pitchFamily="49" charset="0"/>
              <a:buChar char="o"/>
            </a:pPr>
            <a:r>
              <a:rPr lang="en-US" dirty="0" smtClean="0"/>
              <a:t>2014: Developing DOHMH Liaison Officer training materials, using background and experience from 2012 Super Storm Sandy (2013 Fellow Ms. Elizabeth Aycock)</a:t>
            </a:r>
          </a:p>
          <a:p>
            <a:pPr marL="742950" lvl="1" indent="-285750">
              <a:buFont typeface="Courier New" panose="02070309020205020404" pitchFamily="49" charset="0"/>
              <a:buChar char="o"/>
            </a:pPr>
            <a:r>
              <a:rPr lang="en-US" dirty="0" smtClean="0"/>
              <a:t>2013: Refining biological </a:t>
            </a:r>
            <a:r>
              <a:rPr lang="en-US" dirty="0"/>
              <a:t>i</a:t>
            </a:r>
            <a:r>
              <a:rPr lang="en-US" dirty="0" smtClean="0"/>
              <a:t>ncident response protocols and planning assumptions for initial 12 hours of a biological incident (2012 Fellow Ms. Alex Theran)</a:t>
            </a:r>
          </a:p>
          <a:p>
            <a:endParaRPr lang="en-US" dirty="0" smtClean="0"/>
          </a:p>
          <a:p>
            <a:pPr marL="285750" indent="-285750">
              <a:buFont typeface="Arial" panose="020B0604020202020204" pitchFamily="34" charset="0"/>
              <a:buChar char="•"/>
            </a:pPr>
            <a:r>
              <a:rPr lang="en-US" dirty="0" smtClean="0"/>
              <a:t>Possible 2014-2015 Solomon Fellows Projects:</a:t>
            </a:r>
          </a:p>
          <a:p>
            <a:pPr lvl="1"/>
            <a:endParaRPr lang="en-US" dirty="0" smtClean="0"/>
          </a:p>
          <a:p>
            <a:pPr marL="742950" lvl="1" indent="-285750">
              <a:buFont typeface="Courier New" panose="02070309020205020404" pitchFamily="49" charset="0"/>
              <a:buChar char="o"/>
            </a:pPr>
            <a:r>
              <a:rPr lang="en-US" dirty="0" smtClean="0"/>
              <a:t>Continue development of DOHMH Liaison Officer training materials </a:t>
            </a:r>
          </a:p>
          <a:p>
            <a:pPr marL="742950" lvl="1" indent="-285750">
              <a:buFont typeface="Courier New" panose="02070309020205020404" pitchFamily="49" charset="0"/>
              <a:buChar char="o"/>
            </a:pPr>
            <a:r>
              <a:rPr lang="en-US" dirty="0" smtClean="0"/>
              <a:t>Support development of population group response guides tied to vulnerability</a:t>
            </a:r>
          </a:p>
          <a:p>
            <a:pPr marL="742950" lvl="1" indent="-285750">
              <a:buFont typeface="Courier New" panose="02070309020205020404" pitchFamily="49" charset="0"/>
              <a:buChar char="o"/>
            </a:pPr>
            <a:r>
              <a:rPr lang="en-US" dirty="0" smtClean="0"/>
              <a:t>Support of outreach and survey projects tied to community-based resilience work</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pic>
        <p:nvPicPr>
          <p:cNvPr id="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228601"/>
            <a:ext cx="144139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57200" y="314980"/>
            <a:ext cx="8229600" cy="523220"/>
          </a:xfrm>
          <a:prstGeom prst="rect">
            <a:avLst/>
          </a:prstGeom>
          <a:noFill/>
        </p:spPr>
        <p:txBody>
          <a:bodyPr wrap="square" rtlCol="0">
            <a:spAutoFit/>
          </a:bodyPr>
          <a:lstStyle/>
          <a:p>
            <a:r>
              <a:rPr lang="en-US" sz="2800" b="1" dirty="0" smtClean="0"/>
              <a:t>NYC Department of Health				</a:t>
            </a:r>
            <a:endParaRPr lang="en-US" sz="2800" b="1" dirty="0"/>
          </a:p>
        </p:txBody>
      </p:sp>
    </p:spTree>
    <p:extLst>
      <p:ext uri="{BB962C8B-B14F-4D97-AF65-F5344CB8AC3E}">
        <p14:creationId xmlns:p14="http://schemas.microsoft.com/office/powerpoint/2010/main" val="1301300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Department of Education</a:t>
            </a:r>
            <a:endParaRPr lang="en-US" dirty="0"/>
          </a:p>
        </p:txBody>
      </p:sp>
      <p:sp>
        <p:nvSpPr>
          <p:cNvPr id="3" name="Content Placeholder 2"/>
          <p:cNvSpPr>
            <a:spLocks noGrp="1"/>
          </p:cNvSpPr>
          <p:nvPr>
            <p:ph sz="half" idx="1"/>
          </p:nvPr>
        </p:nvSpPr>
        <p:spPr>
          <a:xfrm>
            <a:off x="457200" y="1295400"/>
            <a:ext cx="8229600" cy="4419600"/>
          </a:xfrm>
        </p:spPr>
        <p:txBody>
          <a:bodyPr numCol="1">
            <a:normAutofit fontScale="70000" lnSpcReduction="20000"/>
          </a:bodyPr>
          <a:lstStyle/>
          <a:p>
            <a:r>
              <a:rPr lang="en-US" dirty="0"/>
              <a:t>The Department of Education provides educational, nutritional and transportation services to 1.1 million students each day.  We are responsible for the operation and oversight of approximately 1,700 schools  located within 1,300 buildings managed by our School Facilities Division.   The Office of Pupil Transportation maintains a contracted fleet of over 7000 buses to meet the transportation needs of each school and each day, the Office of School Foods provides over 850,000 meals and snacks to students and staff.      </a:t>
            </a:r>
          </a:p>
          <a:p>
            <a:endParaRPr lang="en-US" dirty="0"/>
          </a:p>
          <a:p>
            <a:r>
              <a:rPr lang="en-US" dirty="0"/>
              <a:t>In times of crisis the DOE supports the first responder community by allowing our facilities to be used as staging areas and temporary shelters.  Additionally, we provide feeding services and transportation assistance.   To these ends the Department of Education has partnered with public and private agencies such as The Office of Emergency Management, the Department of Health, the Human Resource Agency and the American Red Cross.</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3775" y="5334000"/>
            <a:ext cx="1343025"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6622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Department of Education</a:t>
            </a:r>
            <a:endParaRPr lang="en-US" dirty="0"/>
          </a:p>
        </p:txBody>
      </p:sp>
      <p:sp>
        <p:nvSpPr>
          <p:cNvPr id="3" name="Content Placeholder 2"/>
          <p:cNvSpPr>
            <a:spLocks noGrp="1"/>
          </p:cNvSpPr>
          <p:nvPr>
            <p:ph sz="half" idx="1"/>
          </p:nvPr>
        </p:nvSpPr>
        <p:spPr>
          <a:xfrm>
            <a:off x="457200" y="1295400"/>
            <a:ext cx="8229600" cy="4343400"/>
          </a:xfrm>
        </p:spPr>
        <p:txBody>
          <a:bodyPr numCol="1">
            <a:normAutofit fontScale="77500" lnSpcReduction="20000"/>
          </a:bodyPr>
          <a:lstStyle/>
          <a:p>
            <a:r>
              <a:rPr lang="en-US" dirty="0"/>
              <a:t>The Department of Education’s Emergency Management Team is part of the Division of School Facilities and is responsible for coordinating the agency’s resources and response activities during large-scale emergency events. The unit is also responsible for the development of emergency procedures, business continuity planning, Exercise development and training.  The Department of Ed’s newly created Operations Center will monitor citywide events for any potential impact on schools and will disseminate information to the appropriate internal and external stakeholders.  </a:t>
            </a:r>
          </a:p>
          <a:p>
            <a:endParaRPr lang="en-US" dirty="0"/>
          </a:p>
          <a:p>
            <a:r>
              <a:rPr lang="en-US" dirty="0"/>
              <a:t>Members of the Emergency Management Team serve as liaisons and represent the Department of Education in citywide planning and response activities. The Emergency Management Team also serves as the Department of Educations’ 24-hour point of contact to the Office of Emergency Management’s Watch Command.</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3775" y="5521615"/>
            <a:ext cx="1343025" cy="819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740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Department of Education</a:t>
            </a:r>
            <a:endParaRPr lang="en-US" dirty="0"/>
          </a:p>
        </p:txBody>
      </p:sp>
      <p:sp>
        <p:nvSpPr>
          <p:cNvPr id="3" name="Content Placeholder 2"/>
          <p:cNvSpPr>
            <a:spLocks noGrp="1"/>
          </p:cNvSpPr>
          <p:nvPr>
            <p:ph sz="half" idx="1"/>
          </p:nvPr>
        </p:nvSpPr>
        <p:spPr>
          <a:xfrm>
            <a:off x="457200" y="1219200"/>
            <a:ext cx="8229600" cy="4495800"/>
          </a:xfrm>
        </p:spPr>
        <p:txBody>
          <a:bodyPr numCol="1">
            <a:noAutofit/>
          </a:bodyPr>
          <a:lstStyle/>
          <a:p>
            <a:pPr marL="0" indent="0">
              <a:buNone/>
            </a:pPr>
            <a:r>
              <a:rPr lang="en-US" sz="1400" dirty="0"/>
              <a:t>Proposed projects for this year</a:t>
            </a:r>
          </a:p>
          <a:p>
            <a:endParaRPr lang="en-US" sz="1400" dirty="0"/>
          </a:p>
          <a:p>
            <a:pPr marL="0" indent="0">
              <a:buNone/>
            </a:pPr>
            <a:r>
              <a:rPr lang="en-US" sz="1400" dirty="0"/>
              <a:t>1) The development of an EOC operations playbook.   The playbook will define the parameters for </a:t>
            </a:r>
            <a:r>
              <a:rPr lang="en-US" sz="1400" dirty="0" smtClean="0"/>
              <a:t>activations response </a:t>
            </a:r>
            <a:r>
              <a:rPr lang="en-US" sz="1400" dirty="0"/>
              <a:t>activities and to identify team leads based on core competencies.  </a:t>
            </a:r>
          </a:p>
          <a:p>
            <a:pPr marL="0" indent="0">
              <a:buNone/>
            </a:pPr>
            <a:endParaRPr lang="en-US" sz="1400" dirty="0"/>
          </a:p>
          <a:p>
            <a:pPr marL="0" indent="0">
              <a:buNone/>
            </a:pPr>
            <a:r>
              <a:rPr lang="en-US" sz="1400" dirty="0"/>
              <a:t>2) Formalize a system of after action reviews and reporting.  Standardize the reporting format and develop procedures to ensure all event stakeholders are represented in the process. Examine reports and amend plans to reflect best practices.</a:t>
            </a:r>
          </a:p>
          <a:p>
            <a:endParaRPr lang="en-US" sz="1400" dirty="0"/>
          </a:p>
          <a:p>
            <a:pPr marL="0" indent="0">
              <a:buNone/>
            </a:pPr>
            <a:r>
              <a:rPr lang="en-US" sz="1400" dirty="0"/>
              <a:t>3) Analyze and identify deficiencies with interdepartmental communications during emergencies.  Study and revise existing information management tools.  Research and recommend new communications tools.</a:t>
            </a:r>
          </a:p>
          <a:p>
            <a:pPr marL="0" indent="0">
              <a:buNone/>
            </a:pPr>
            <a:endParaRPr lang="en-US" sz="1400" dirty="0"/>
          </a:p>
          <a:p>
            <a:pPr marL="0" indent="0">
              <a:buNone/>
            </a:pPr>
            <a:r>
              <a:rPr lang="en-US" sz="1400" dirty="0"/>
              <a:t>4) Develop an internal notification system to disseminate information to field and school based staff during emergency events happening near schools but not directly impacting them.</a:t>
            </a:r>
          </a:p>
          <a:p>
            <a:pPr marL="0" indent="0">
              <a:buNone/>
            </a:pPr>
            <a:endParaRPr lang="en-US" sz="1400" dirty="0"/>
          </a:p>
          <a:p>
            <a:pPr marL="0" indent="0">
              <a:buNone/>
            </a:pPr>
            <a:r>
              <a:rPr lang="en-US" sz="1400" dirty="0"/>
              <a:t>5) Evaluate current training and exercise programs.   Expand existing and initiate new programs that will engage a larger cross section of the many Department of Education divisions. The priority will be on those divisions directly involved in response activities; followed by divisions required for support and recovery operations</a:t>
            </a:r>
            <a:r>
              <a:rPr lang="en-US" sz="1400" dirty="0" smtClean="0"/>
              <a:t>.</a:t>
            </a:r>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0465" y="5635702"/>
            <a:ext cx="1133475" cy="6913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6230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11" name="TextBox 10"/>
          <p:cNvSpPr txBox="1"/>
          <p:nvPr/>
        </p:nvSpPr>
        <p:spPr>
          <a:xfrm>
            <a:off x="457200" y="468868"/>
            <a:ext cx="8305800" cy="369332"/>
          </a:xfrm>
          <a:prstGeom prst="rect">
            <a:avLst/>
          </a:prstGeom>
          <a:noFill/>
        </p:spPr>
        <p:txBody>
          <a:bodyPr wrap="square" rtlCol="0">
            <a:spAutoFit/>
          </a:bodyPr>
          <a:lstStyle/>
          <a:p>
            <a:r>
              <a:rPr lang="en-US" dirty="0" smtClean="0"/>
              <a:t>NYC Digital				</a:t>
            </a:r>
            <a:endParaRPr lang="en-US" dirty="0"/>
          </a:p>
        </p:txBody>
      </p:sp>
      <p:sp>
        <p:nvSpPr>
          <p:cNvPr id="12" name="TextBox 11"/>
          <p:cNvSpPr txBox="1"/>
          <p:nvPr/>
        </p:nvSpPr>
        <p:spPr>
          <a:xfrm>
            <a:off x="457200" y="1524000"/>
            <a:ext cx="8077200" cy="2862322"/>
          </a:xfrm>
          <a:prstGeom prst="rect">
            <a:avLst/>
          </a:prstGeom>
          <a:noFill/>
        </p:spPr>
        <p:txBody>
          <a:bodyPr wrap="square" rtlCol="0">
            <a:spAutoFit/>
          </a:bodyPr>
          <a:lstStyle/>
          <a:p>
            <a:r>
              <a:rPr lang="en-US" dirty="0"/>
              <a:t>Housed within the Office of the Mayor, NYC Digital’s mission is to realize New York City government’s potential as the most digitally engaged city government in the </a:t>
            </a:r>
            <a:r>
              <a:rPr lang="en-US" dirty="0" smtClean="0"/>
              <a:t>world. </a:t>
            </a:r>
          </a:p>
          <a:p>
            <a:endParaRPr lang="en-US" dirty="0" smtClean="0"/>
          </a:p>
          <a:p>
            <a:endParaRPr lang="en-US" dirty="0"/>
          </a:p>
          <a:p>
            <a:endParaRPr lang="en-US" dirty="0" smtClean="0"/>
          </a:p>
          <a:p>
            <a:endParaRPr lang="en-US" dirty="0" smtClean="0"/>
          </a:p>
          <a:p>
            <a:r>
              <a:rPr lang="en-US" dirty="0" smtClean="0"/>
              <a:t>Fellows will help agencies identify opportunities to use technology to improve service delivery to New Yorkers and project-manage the implementation of these new systems. </a:t>
            </a:r>
            <a:endParaRPr lang="en-US" dirty="0"/>
          </a:p>
        </p:txBody>
      </p:sp>
      <p:pic>
        <p:nvPicPr>
          <p:cNvPr id="1025" name="Picture 1" descr="http://www.nyc.gov/html/digital/includes/site_images/spacers/spacer_499_15.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6888" y="3040063"/>
            <a:ext cx="47529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ttps://pbs.twimg.com/profile_images/1627619034/nycdigita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28600"/>
            <a:ext cx="947737" cy="947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546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3" name="Rectangle 2"/>
          <p:cNvSpPr/>
          <p:nvPr/>
        </p:nvSpPr>
        <p:spPr>
          <a:xfrm>
            <a:off x="228600" y="1524000"/>
            <a:ext cx="8610600" cy="4247317"/>
          </a:xfrm>
          <a:prstGeom prst="rect">
            <a:avLst/>
          </a:prstGeom>
        </p:spPr>
        <p:txBody>
          <a:bodyPr wrap="square">
            <a:spAutoFit/>
          </a:bodyPr>
          <a:lstStyle/>
          <a:p>
            <a:pPr algn="ctr"/>
            <a:r>
              <a:rPr lang="en-US" b="1" dirty="0">
                <a:solidFill>
                  <a:srgbClr val="C00000"/>
                </a:solidFill>
              </a:rPr>
              <a:t>Mission Statement </a:t>
            </a:r>
          </a:p>
          <a:p>
            <a:pPr algn="ctr"/>
            <a:r>
              <a:rPr lang="en-US" i="1" dirty="0"/>
              <a:t>The American Red Cross prevents and alleviates human suffering in the face of emergencies by mobilizing the power of volunteers and the generosity of donors.</a:t>
            </a:r>
          </a:p>
          <a:p>
            <a:pPr algn="ctr"/>
            <a:r>
              <a:rPr lang="en-US" dirty="0" smtClean="0"/>
              <a:t>***</a:t>
            </a:r>
            <a:endParaRPr lang="en-US" dirty="0"/>
          </a:p>
          <a:p>
            <a:r>
              <a:rPr lang="en-US" dirty="0" smtClean="0"/>
              <a:t>The American Red Cross of Greater New York is </a:t>
            </a:r>
            <a:r>
              <a:rPr lang="en-US" dirty="0"/>
              <a:t>the largest chapter of the American Red Cross network in the </a:t>
            </a:r>
            <a:r>
              <a:rPr lang="en-US" dirty="0" smtClean="0"/>
              <a:t>country. </a:t>
            </a:r>
          </a:p>
          <a:p>
            <a:endParaRPr lang="en-US" dirty="0" smtClean="0"/>
          </a:p>
          <a:p>
            <a:r>
              <a:rPr lang="en-US" dirty="0" smtClean="0"/>
              <a:t>ARC GNY serves </a:t>
            </a:r>
            <a:r>
              <a:rPr lang="en-US" dirty="0"/>
              <a:t>more than 13 million people across the five boroughs of New York; Long Island; Orange, Putnam, Rockland, Sullivan and Westchester counties; and Greenwich, Conn and partners with government and nongovernmental organizations across NYC to plan, prepare for and orchestrate response to large-scale disaster events</a:t>
            </a:r>
            <a:r>
              <a:rPr lang="en-US" dirty="0" smtClean="0"/>
              <a:t>.  </a:t>
            </a:r>
          </a:p>
          <a:p>
            <a:endParaRPr lang="en-US" dirty="0"/>
          </a:p>
          <a:p>
            <a:r>
              <a:rPr lang="en-US" dirty="0" smtClean="0"/>
              <a:t>ARC </a:t>
            </a:r>
            <a:r>
              <a:rPr lang="en-US" dirty="0"/>
              <a:t>GNY responds </a:t>
            </a:r>
            <a:r>
              <a:rPr lang="en-US" dirty="0" smtClean="0"/>
              <a:t>to </a:t>
            </a:r>
            <a:r>
              <a:rPr lang="en-US" dirty="0"/>
              <a:t>approximately seven emergencies and disasters a day across the region—home fires, floods, building collapses—and more, providing shelter, food, clothing and emotional support at no cost to </a:t>
            </a:r>
            <a:r>
              <a:rPr lang="en-US" dirty="0" smtClean="0"/>
              <a:t>our neighbors in need.</a:t>
            </a:r>
            <a:endParaRPr lang="en-US" dirty="0"/>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91206"/>
            <a:ext cx="2971800" cy="940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76742"/>
            <a:ext cx="2075055" cy="369332"/>
          </a:xfrm>
          <a:prstGeom prst="rect">
            <a:avLst/>
          </a:prstGeom>
          <a:noFill/>
        </p:spPr>
        <p:txBody>
          <a:bodyPr wrap="none" rtlCol="0">
            <a:spAutoFit/>
          </a:bodyPr>
          <a:lstStyle/>
          <a:p>
            <a:r>
              <a:rPr lang="en-US" b="1" dirty="0" smtClean="0">
                <a:solidFill>
                  <a:schemeClr val="tx1">
                    <a:lumMod val="65000"/>
                    <a:lumOff val="35000"/>
                  </a:schemeClr>
                </a:solidFill>
              </a:rPr>
              <a:t>American Red Cross</a:t>
            </a:r>
            <a:endParaRPr lang="en-US" b="1" dirty="0">
              <a:solidFill>
                <a:schemeClr val="tx1">
                  <a:lumMod val="65000"/>
                  <a:lumOff val="35000"/>
                </a:schemeClr>
              </a:solidFill>
            </a:endParaRPr>
          </a:p>
        </p:txBody>
      </p:sp>
    </p:spTree>
    <p:extLst>
      <p:ext uri="{BB962C8B-B14F-4D97-AF65-F5344CB8AC3E}">
        <p14:creationId xmlns:p14="http://schemas.microsoft.com/office/powerpoint/2010/main" val="1865138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
            <a:ext cx="8229600" cy="777240"/>
          </a:xfrm>
        </p:spPr>
        <p:txBody>
          <a:bodyPr>
            <a:normAutofit/>
          </a:bodyPr>
          <a:lstStyle/>
          <a:p>
            <a:r>
              <a:rPr lang="en-US" dirty="0" smtClean="0"/>
              <a:t>Agenda</a:t>
            </a:r>
            <a:endParaRPr lang="en-US" dirty="0"/>
          </a:p>
        </p:txBody>
      </p:sp>
      <p:sp>
        <p:nvSpPr>
          <p:cNvPr id="3" name="Content Placeholder 2"/>
          <p:cNvSpPr>
            <a:spLocks noGrp="1"/>
          </p:cNvSpPr>
          <p:nvPr>
            <p:ph sz="half" idx="1"/>
          </p:nvPr>
        </p:nvSpPr>
        <p:spPr>
          <a:xfrm>
            <a:off x="457200" y="914400"/>
            <a:ext cx="8229600" cy="4800600"/>
          </a:xfrm>
        </p:spPr>
        <p:txBody>
          <a:bodyPr numCol="1">
            <a:noAutofit/>
          </a:bodyPr>
          <a:lstStyle/>
          <a:p>
            <a:r>
              <a:rPr lang="en-US" sz="2000" dirty="0"/>
              <a:t>Review of John D. Solomon </a:t>
            </a:r>
            <a:r>
              <a:rPr lang="en-US" sz="2000" dirty="0" smtClean="0"/>
              <a:t>Fellowship</a:t>
            </a:r>
            <a:endParaRPr lang="en-US" sz="600" dirty="0"/>
          </a:p>
          <a:p>
            <a:pPr marL="0" indent="0">
              <a:buNone/>
            </a:pPr>
            <a:endParaRPr lang="en-US" sz="2000" dirty="0"/>
          </a:p>
          <a:p>
            <a:r>
              <a:rPr lang="en-US" sz="2000" dirty="0"/>
              <a:t>Review of participating agencies and fellowship </a:t>
            </a:r>
            <a:r>
              <a:rPr lang="en-US" sz="2000" dirty="0" smtClean="0"/>
              <a:t>projects</a:t>
            </a:r>
            <a:endParaRPr lang="en-US" sz="2000" dirty="0"/>
          </a:p>
          <a:p>
            <a:pPr lvl="1"/>
            <a:r>
              <a:rPr lang="en-US" sz="2000" dirty="0"/>
              <a:t>NYC Office of Emergency Management (OEM)</a:t>
            </a:r>
          </a:p>
          <a:p>
            <a:pPr marL="914400" lvl="2" indent="0">
              <a:buNone/>
            </a:pPr>
            <a:r>
              <a:rPr lang="en-US" dirty="0"/>
              <a:t>External Affairs, Training &amp; Exercises, Intergovernmental Affairs</a:t>
            </a:r>
          </a:p>
          <a:p>
            <a:pPr lvl="1"/>
            <a:r>
              <a:rPr lang="en-US" sz="2000" dirty="0"/>
              <a:t>NYC Department for the Aging (DFTA)</a:t>
            </a:r>
          </a:p>
          <a:p>
            <a:pPr lvl="1"/>
            <a:r>
              <a:rPr lang="en-US" sz="2000" dirty="0"/>
              <a:t>NYC Department of Health and Mental Hygiene (DOHMH)</a:t>
            </a:r>
          </a:p>
          <a:p>
            <a:pPr lvl="1"/>
            <a:r>
              <a:rPr lang="en-US" sz="2000" dirty="0" smtClean="0"/>
              <a:t>NYC </a:t>
            </a:r>
            <a:r>
              <a:rPr lang="en-US" sz="2000" dirty="0"/>
              <a:t>Department of Education (DOE</a:t>
            </a:r>
            <a:r>
              <a:rPr lang="en-US" sz="2000" dirty="0" smtClean="0"/>
              <a:t>)</a:t>
            </a:r>
          </a:p>
          <a:p>
            <a:pPr lvl="1"/>
            <a:r>
              <a:rPr lang="en-US" sz="2000" dirty="0" smtClean="0"/>
              <a:t>NYC Digital</a:t>
            </a:r>
            <a:endParaRPr lang="en-US" sz="2000" dirty="0"/>
          </a:p>
          <a:p>
            <a:pPr lvl="1"/>
            <a:r>
              <a:rPr lang="en-US" sz="2000" dirty="0"/>
              <a:t>American Red Cross in Greater NY (ARC-GNY)</a:t>
            </a:r>
          </a:p>
          <a:p>
            <a:pPr lvl="1"/>
            <a:r>
              <a:rPr lang="en-US" sz="2000" dirty="0"/>
              <a:t>NYC Fire Department (FDNY)</a:t>
            </a:r>
          </a:p>
          <a:p>
            <a:pPr lvl="1"/>
            <a:endParaRPr lang="en-US" sz="2000" dirty="0"/>
          </a:p>
          <a:p>
            <a:r>
              <a:rPr lang="en-US" sz="2000" dirty="0"/>
              <a:t>Questions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96458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4" name="Rectangle 3"/>
          <p:cNvSpPr/>
          <p:nvPr/>
        </p:nvSpPr>
        <p:spPr>
          <a:xfrm>
            <a:off x="381000" y="1600200"/>
            <a:ext cx="8077200" cy="4247317"/>
          </a:xfrm>
          <a:prstGeom prst="rect">
            <a:avLst/>
          </a:prstGeom>
        </p:spPr>
        <p:txBody>
          <a:bodyPr wrap="square">
            <a:spAutoFit/>
          </a:bodyPr>
          <a:lstStyle/>
          <a:p>
            <a:r>
              <a:rPr lang="en-US" b="1" dirty="0" smtClean="0">
                <a:solidFill>
                  <a:srgbClr val="C00000"/>
                </a:solidFill>
              </a:rPr>
              <a:t>Assignments:</a:t>
            </a:r>
          </a:p>
          <a:p>
            <a:endParaRPr lang="en-US" b="1" dirty="0" smtClean="0">
              <a:solidFill>
                <a:srgbClr val="C00000"/>
              </a:solidFill>
            </a:endParaRPr>
          </a:p>
          <a:p>
            <a:r>
              <a:rPr lang="en-US" dirty="0" smtClean="0"/>
              <a:t>The Fellow </a:t>
            </a:r>
            <a:r>
              <a:rPr lang="en-US" dirty="0"/>
              <a:t>will provide vital services to the community while also carrying out the Red Cross </a:t>
            </a:r>
            <a:r>
              <a:rPr lang="en-US" dirty="0" smtClean="0"/>
              <a:t>mission. The Fellow will </a:t>
            </a:r>
            <a:r>
              <a:rPr lang="en-US" dirty="0"/>
              <a:t>assist the Greater New York chapter by: </a:t>
            </a:r>
            <a:endParaRPr lang="en-US" dirty="0" smtClean="0"/>
          </a:p>
          <a:p>
            <a:endParaRPr lang="en-US" dirty="0"/>
          </a:p>
          <a:p>
            <a:pPr marL="342900" indent="-342900">
              <a:buAutoNum type="alphaUcParenR"/>
            </a:pPr>
            <a:r>
              <a:rPr lang="en-US" dirty="0" smtClean="0"/>
              <a:t>supporting </a:t>
            </a:r>
            <a:r>
              <a:rPr lang="en-US" dirty="0"/>
              <a:t>disaster response core functions through preparedness and planning activities in association with trained Red Cross responders</a:t>
            </a:r>
            <a:r>
              <a:rPr lang="en-US" dirty="0" smtClean="0"/>
              <a:t>;</a:t>
            </a:r>
          </a:p>
          <a:p>
            <a:r>
              <a:rPr lang="en-US" dirty="0" smtClean="0"/>
              <a:t> </a:t>
            </a:r>
          </a:p>
          <a:p>
            <a:pPr marL="342900" indent="-342900">
              <a:buAutoNum type="alphaUcParenR" startAt="2"/>
            </a:pPr>
            <a:r>
              <a:rPr lang="en-US" dirty="0" smtClean="0"/>
              <a:t>providing </a:t>
            </a:r>
            <a:r>
              <a:rPr lang="en-US" dirty="0"/>
              <a:t>community emergency preparedness  </a:t>
            </a:r>
            <a:r>
              <a:rPr lang="en-US" dirty="0" smtClean="0"/>
              <a:t>   </a:t>
            </a:r>
          </a:p>
          <a:p>
            <a:r>
              <a:rPr lang="en-US" dirty="0" smtClean="0"/>
              <a:t>       programs, presentations </a:t>
            </a:r>
            <a:r>
              <a:rPr lang="en-US" dirty="0"/>
              <a:t>and materials to adults and  </a:t>
            </a:r>
            <a:r>
              <a:rPr lang="en-US" dirty="0" smtClean="0"/>
              <a:t>    </a:t>
            </a:r>
          </a:p>
          <a:p>
            <a:r>
              <a:rPr lang="en-US" dirty="0"/>
              <a:t> </a:t>
            </a:r>
            <a:r>
              <a:rPr lang="en-US" dirty="0" smtClean="0"/>
              <a:t>      children</a:t>
            </a:r>
            <a:r>
              <a:rPr lang="en-US" dirty="0"/>
              <a:t>; and </a:t>
            </a:r>
            <a:endParaRPr lang="en-US" dirty="0" smtClean="0"/>
          </a:p>
          <a:p>
            <a:endParaRPr lang="en-US" dirty="0" smtClean="0"/>
          </a:p>
          <a:p>
            <a:r>
              <a:rPr lang="en-US" dirty="0" smtClean="0"/>
              <a:t>C</a:t>
            </a:r>
            <a:r>
              <a:rPr lang="en-US" dirty="0"/>
              <a:t>) </a:t>
            </a:r>
            <a:r>
              <a:rPr lang="en-US" dirty="0" smtClean="0"/>
              <a:t> assisting </a:t>
            </a:r>
            <a:r>
              <a:rPr lang="en-US" dirty="0"/>
              <a:t>in recruitment, training, engagement and </a:t>
            </a:r>
            <a:r>
              <a:rPr lang="en-US" dirty="0" smtClean="0"/>
              <a:t>      </a:t>
            </a:r>
          </a:p>
          <a:p>
            <a:r>
              <a:rPr lang="en-US" dirty="0"/>
              <a:t> </a:t>
            </a:r>
            <a:r>
              <a:rPr lang="en-US" dirty="0" smtClean="0"/>
              <a:t>     management </a:t>
            </a:r>
            <a:r>
              <a:rPr lang="en-US" dirty="0"/>
              <a:t>of new volunteers.</a:t>
            </a:r>
          </a:p>
          <a:p>
            <a:r>
              <a:rPr lang="en-US" dirty="0"/>
              <a:t> </a:t>
            </a: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50195"/>
            <a:ext cx="2971800" cy="940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35731"/>
            <a:ext cx="2075055" cy="369332"/>
          </a:xfrm>
          <a:prstGeom prst="rect">
            <a:avLst/>
          </a:prstGeom>
          <a:noFill/>
        </p:spPr>
        <p:txBody>
          <a:bodyPr wrap="none" rtlCol="0">
            <a:spAutoFit/>
          </a:bodyPr>
          <a:lstStyle/>
          <a:p>
            <a:r>
              <a:rPr lang="en-US" b="1" dirty="0" smtClean="0">
                <a:solidFill>
                  <a:schemeClr val="tx1">
                    <a:lumMod val="65000"/>
                    <a:lumOff val="35000"/>
                  </a:schemeClr>
                </a:solidFill>
              </a:rPr>
              <a:t>American Red Cross</a:t>
            </a:r>
            <a:endParaRPr lang="en-US" b="1" dirty="0">
              <a:solidFill>
                <a:schemeClr val="tx1">
                  <a:lumMod val="65000"/>
                  <a:lumOff val="35000"/>
                </a:schemeClr>
              </a:solidFill>
            </a:endParaRPr>
          </a:p>
        </p:txBody>
      </p:sp>
    </p:spTree>
    <p:extLst>
      <p:ext uri="{BB962C8B-B14F-4D97-AF65-F5344CB8AC3E}">
        <p14:creationId xmlns:p14="http://schemas.microsoft.com/office/powerpoint/2010/main" val="55768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5867400"/>
            <a:ext cx="1505713" cy="790575"/>
          </a:xfrm>
          <a:prstGeom prst="rect">
            <a:avLst/>
          </a:prstGeom>
        </p:spPr>
      </p:pic>
      <p:sp>
        <p:nvSpPr>
          <p:cNvPr id="9" name="TextBox 8"/>
          <p:cNvSpPr txBox="1"/>
          <p:nvPr/>
        </p:nvSpPr>
        <p:spPr>
          <a:xfrm>
            <a:off x="1828800" y="6262687"/>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2" name="Rectangle 1"/>
          <p:cNvSpPr/>
          <p:nvPr/>
        </p:nvSpPr>
        <p:spPr>
          <a:xfrm>
            <a:off x="685800" y="1371600"/>
            <a:ext cx="7543800" cy="4524315"/>
          </a:xfrm>
          <a:prstGeom prst="rect">
            <a:avLst/>
          </a:prstGeom>
        </p:spPr>
        <p:txBody>
          <a:bodyPr wrap="square">
            <a:spAutoFit/>
          </a:bodyPr>
          <a:lstStyle/>
          <a:p>
            <a:r>
              <a:rPr lang="en-US" dirty="0"/>
              <a:t> </a:t>
            </a:r>
            <a:r>
              <a:rPr lang="en-US" b="1" dirty="0" smtClean="0">
                <a:solidFill>
                  <a:srgbClr val="C00000"/>
                </a:solidFill>
              </a:rPr>
              <a:t>Assignments:</a:t>
            </a:r>
          </a:p>
          <a:p>
            <a:endParaRPr lang="en-US" dirty="0" smtClean="0"/>
          </a:p>
          <a:p>
            <a:r>
              <a:rPr lang="en-US" dirty="0" smtClean="0"/>
              <a:t>The Fellow will </a:t>
            </a:r>
            <a:r>
              <a:rPr lang="en-US" dirty="0"/>
              <a:t>act as disaster educators, emergency response assistants and recruiters of </a:t>
            </a:r>
            <a:r>
              <a:rPr lang="en-US" dirty="0" smtClean="0"/>
              <a:t>volunteers.</a:t>
            </a:r>
          </a:p>
          <a:p>
            <a:endParaRPr lang="en-US" dirty="0" smtClean="0"/>
          </a:p>
          <a:p>
            <a:pPr marL="285750" indent="-285750">
              <a:buFont typeface="Wingdings" panose="05000000000000000000" pitchFamily="2" charset="2"/>
              <a:buChar char="q"/>
            </a:pPr>
            <a:r>
              <a:rPr lang="en-US" dirty="0" smtClean="0"/>
              <a:t>As </a:t>
            </a:r>
            <a:r>
              <a:rPr lang="en-US" dirty="0"/>
              <a:t>disaster educators they will reach the community through education presentations in partnership with community organizations, faith-based groups, schools, businesses and fraternal organizations. </a:t>
            </a:r>
            <a:endParaRPr lang="en-US" dirty="0" smtClean="0"/>
          </a:p>
          <a:p>
            <a:pPr marL="285750" indent="-285750">
              <a:buFont typeface="Wingdings" panose="05000000000000000000" pitchFamily="2" charset="2"/>
              <a:buChar char="q"/>
            </a:pPr>
            <a:r>
              <a:rPr lang="en-US" dirty="0" smtClean="0"/>
              <a:t>As </a:t>
            </a:r>
            <a:r>
              <a:rPr lang="en-US" dirty="0"/>
              <a:t>response assistants they will support staff and volunteers who are trained responders by participating in activities involving core disaster response functions: Client Services, Logistics, Mass Care, Sheltering, and Staffing.  </a:t>
            </a:r>
            <a:endParaRPr lang="en-US" dirty="0" smtClean="0"/>
          </a:p>
          <a:p>
            <a:pPr marL="285750" indent="-285750">
              <a:buFont typeface="Wingdings" panose="05000000000000000000" pitchFamily="2" charset="2"/>
              <a:buChar char="q"/>
            </a:pPr>
            <a:r>
              <a:rPr lang="en-US" dirty="0" smtClean="0"/>
              <a:t>As </a:t>
            </a:r>
            <a:r>
              <a:rPr lang="en-US" dirty="0"/>
              <a:t>recruiters they will help build the chapter’s service delivery capacity to prepare the community and respond to disasters by helping at training sessions for new volunteers.</a:t>
            </a:r>
          </a:p>
          <a:p>
            <a:r>
              <a:rPr lang="en-US" dirty="0"/>
              <a:t> </a:t>
            </a: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50195"/>
            <a:ext cx="2971800" cy="940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2400" y="243513"/>
            <a:ext cx="2075055" cy="369332"/>
          </a:xfrm>
          <a:prstGeom prst="rect">
            <a:avLst/>
          </a:prstGeom>
          <a:noFill/>
        </p:spPr>
        <p:txBody>
          <a:bodyPr wrap="none" rtlCol="0">
            <a:spAutoFit/>
          </a:bodyPr>
          <a:lstStyle/>
          <a:p>
            <a:r>
              <a:rPr lang="en-US" b="1" dirty="0" smtClean="0">
                <a:solidFill>
                  <a:schemeClr val="tx1">
                    <a:lumMod val="65000"/>
                    <a:lumOff val="35000"/>
                  </a:schemeClr>
                </a:solidFill>
              </a:rPr>
              <a:t>American Red Cross</a:t>
            </a:r>
            <a:endParaRPr lang="en-US" b="1" dirty="0">
              <a:solidFill>
                <a:schemeClr val="tx1">
                  <a:lumMod val="65000"/>
                  <a:lumOff val="35000"/>
                </a:schemeClr>
              </a:solidFill>
            </a:endParaRPr>
          </a:p>
        </p:txBody>
      </p:sp>
    </p:spTree>
    <p:extLst>
      <p:ext uri="{BB962C8B-B14F-4D97-AF65-F5344CB8AC3E}">
        <p14:creationId xmlns:p14="http://schemas.microsoft.com/office/powerpoint/2010/main" val="6911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Fire Department</a:t>
            </a:r>
            <a:endParaRPr lang="en-US" dirty="0"/>
          </a:p>
        </p:txBody>
      </p:sp>
      <p:sp>
        <p:nvSpPr>
          <p:cNvPr id="3" name="Content Placeholder 2"/>
          <p:cNvSpPr>
            <a:spLocks noGrp="1"/>
          </p:cNvSpPr>
          <p:nvPr>
            <p:ph sz="half" idx="1"/>
          </p:nvPr>
        </p:nvSpPr>
        <p:spPr>
          <a:xfrm>
            <a:off x="457200" y="1752600"/>
            <a:ext cx="8229600" cy="4038600"/>
          </a:xfrm>
        </p:spPr>
        <p:txBody>
          <a:bodyPr numCol="1">
            <a:normAutofit fontScale="92500" lnSpcReduction="10000"/>
          </a:bodyPr>
          <a:lstStyle/>
          <a:p>
            <a:r>
              <a:rPr lang="en-US" dirty="0"/>
              <a:t>First responders to fires, public safety and medical emergencies, disasters and terrorist acts, the FDNY protects the lives and property of New York City residents and visitors. </a:t>
            </a:r>
          </a:p>
          <a:p>
            <a:endParaRPr lang="en-US" dirty="0"/>
          </a:p>
          <a:p>
            <a:r>
              <a:rPr lang="en-US" dirty="0"/>
              <a:t>The Department advances public safety through its fire prevention, investigation and education programs. The timely delivery of these services enables the FDNY to make significant contributions to the safety of New York City and homeland security efforts.</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C:\Users\rahimie\Desktop\Photos\Logos - Badges - Emblems\FDNY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373376"/>
            <a:ext cx="761999" cy="889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129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Fire Department</a:t>
            </a:r>
            <a:endParaRPr lang="en-US" dirty="0"/>
          </a:p>
        </p:txBody>
      </p:sp>
      <p:sp>
        <p:nvSpPr>
          <p:cNvPr id="3" name="Content Placeholder 2"/>
          <p:cNvSpPr>
            <a:spLocks noGrp="1"/>
          </p:cNvSpPr>
          <p:nvPr>
            <p:ph sz="half" idx="1"/>
          </p:nvPr>
        </p:nvSpPr>
        <p:spPr>
          <a:xfrm>
            <a:off x="457200" y="1752600"/>
            <a:ext cx="8229600" cy="3962400"/>
          </a:xfrm>
        </p:spPr>
        <p:txBody>
          <a:bodyPr numCol="1">
            <a:normAutofit/>
          </a:bodyPr>
          <a:lstStyle/>
          <a:p>
            <a:pPr marL="0" indent="0">
              <a:buNone/>
            </a:pPr>
            <a:r>
              <a:rPr lang="en-US" dirty="0"/>
              <a:t>The FDNY Press Office:</a:t>
            </a:r>
          </a:p>
          <a:p>
            <a:pPr marL="285750" indent="-285750"/>
            <a:r>
              <a:rPr lang="en-US" dirty="0"/>
              <a:t>Social media, including 10 platforms.</a:t>
            </a:r>
          </a:p>
          <a:p>
            <a:pPr marL="285750" indent="-285750"/>
            <a:r>
              <a:rPr lang="en-US" dirty="0"/>
              <a:t>Media-relations, responding to </a:t>
            </a:r>
            <a:r>
              <a:rPr lang="en-US" dirty="0" smtClean="0"/>
              <a:t>international </a:t>
            </a:r>
            <a:r>
              <a:rPr lang="en-US" dirty="0"/>
              <a:t>calls and emails.</a:t>
            </a:r>
          </a:p>
          <a:p>
            <a:pPr marL="285750" indent="-285750"/>
            <a:r>
              <a:rPr lang="en-US" dirty="0"/>
              <a:t>Multi-media services, videos and photos.</a:t>
            </a:r>
          </a:p>
          <a:p>
            <a:pPr marL="285750" indent="-285750"/>
            <a:r>
              <a:rPr lang="en-US" dirty="0"/>
              <a:t>Special events, planning all FDNY events.</a:t>
            </a:r>
          </a:p>
          <a:p>
            <a:pPr marL="285750" indent="-285750"/>
            <a:r>
              <a:rPr lang="en-US" dirty="0"/>
              <a:t>Publications, including special books </a:t>
            </a:r>
            <a:r>
              <a:rPr lang="en-US" dirty="0" smtClean="0"/>
              <a:t>and</a:t>
            </a:r>
            <a:r>
              <a:rPr lang="en-US" dirty="0"/>
              <a:t>, soon, all FDNY websites.</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C:\Users\rahimie\Desktop\Photos\Logos - Badges - Emblems\FDNY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373375"/>
            <a:ext cx="761999" cy="889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32083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Fire Department</a:t>
            </a:r>
            <a:endParaRPr lang="en-US" dirty="0"/>
          </a:p>
        </p:txBody>
      </p:sp>
      <p:sp>
        <p:nvSpPr>
          <p:cNvPr id="3" name="Content Placeholder 2"/>
          <p:cNvSpPr>
            <a:spLocks noGrp="1"/>
          </p:cNvSpPr>
          <p:nvPr>
            <p:ph sz="half" idx="1"/>
          </p:nvPr>
        </p:nvSpPr>
        <p:spPr>
          <a:xfrm>
            <a:off x="457200" y="1752600"/>
            <a:ext cx="8229600" cy="3962400"/>
          </a:xfrm>
        </p:spPr>
        <p:txBody>
          <a:bodyPr numCol="1">
            <a:normAutofit fontScale="92500" lnSpcReduction="20000"/>
          </a:bodyPr>
          <a:lstStyle/>
          <a:p>
            <a:pPr marL="0" indent="0">
              <a:buNone/>
            </a:pPr>
            <a:r>
              <a:rPr lang="en-US" dirty="0"/>
              <a:t>Our fellow would support projects including:</a:t>
            </a:r>
          </a:p>
          <a:p>
            <a:pPr marL="285750" indent="-285750"/>
            <a:r>
              <a:rPr lang="en-US" dirty="0"/>
              <a:t>Special projects related to the Department’s 150</a:t>
            </a:r>
            <a:r>
              <a:rPr lang="en-US" baseline="30000" dirty="0"/>
              <a:t>th</a:t>
            </a:r>
            <a:r>
              <a:rPr lang="en-US" dirty="0"/>
              <a:t> anniversary celebration in 2015.</a:t>
            </a:r>
          </a:p>
          <a:p>
            <a:pPr marL="285750" indent="-285750"/>
            <a:r>
              <a:rPr lang="en-US" dirty="0"/>
              <a:t>Various social media-related tasks, including responding to fires with a member of the Press Office staff to gather information and photos to share.</a:t>
            </a:r>
          </a:p>
          <a:p>
            <a:pPr marL="285750" indent="-285750"/>
            <a:r>
              <a:rPr lang="en-US" dirty="0"/>
              <a:t>Shooting and editing video for FDNY’s internal training website, </a:t>
            </a:r>
            <a:r>
              <a:rPr lang="en-US" dirty="0" err="1"/>
              <a:t>Diamondplate</a:t>
            </a:r>
            <a:r>
              <a:rPr lang="en-US" dirty="0"/>
              <a:t>.</a:t>
            </a:r>
          </a:p>
          <a:p>
            <a:pPr marL="285750" indent="-285750"/>
            <a:r>
              <a:rPr lang="en-US" dirty="0"/>
              <a:t>Answering calls from the media about emergencies throughout New York City and writing small pieces</a:t>
            </a:r>
            <a:r>
              <a:rPr lang="en-US" dirty="0" smtClean="0"/>
              <a:t>.</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C:\Users\rahimie\Desktop\Photos\Logos - Badges - Emblems\FDNY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5411355"/>
            <a:ext cx="761999" cy="889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2531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914400"/>
            <a:ext cx="8229600" cy="4724400"/>
          </a:xfrm>
        </p:spPr>
        <p:txBody>
          <a:bodyPr numCol="1">
            <a:normAutofit fontScale="62500" lnSpcReduction="20000"/>
          </a:bodyPr>
          <a:lstStyle/>
          <a:p>
            <a:pPr marL="0" indent="0" algn="ctr">
              <a:buNone/>
            </a:pPr>
            <a:endParaRPr lang="en-US" dirty="0" smtClean="0"/>
          </a:p>
          <a:p>
            <a:pPr marL="0" indent="0" algn="ctr">
              <a:buNone/>
            </a:pPr>
            <a:r>
              <a:rPr lang="en-US" sz="4800" dirty="0" smtClean="0"/>
              <a:t>Please rank your interest in the participating agencies</a:t>
            </a:r>
          </a:p>
          <a:p>
            <a:pPr marL="0" indent="0" algn="ctr">
              <a:buNone/>
            </a:pPr>
            <a:endParaRPr lang="en-US" sz="4800" dirty="0"/>
          </a:p>
          <a:p>
            <a:pPr marL="0" indent="0" algn="ctr">
              <a:buNone/>
            </a:pPr>
            <a:r>
              <a:rPr lang="en-US" sz="4800" dirty="0"/>
              <a:t>Submit preferences to </a:t>
            </a:r>
            <a:r>
              <a:rPr lang="en-US" sz="4800" dirty="0" smtClean="0">
                <a:hlinkClick r:id="rId2"/>
              </a:rPr>
              <a:t>JDSolomonFellowship@oem.nyc.gov</a:t>
            </a:r>
            <a:endParaRPr lang="en-US" sz="4800" dirty="0" smtClean="0"/>
          </a:p>
          <a:p>
            <a:pPr marL="0" indent="0" algn="ctr">
              <a:buNone/>
            </a:pPr>
            <a:r>
              <a:rPr lang="en-US" sz="4800" dirty="0" smtClean="0"/>
              <a:t>by midnight this Sunday, April 27</a:t>
            </a:r>
          </a:p>
          <a:p>
            <a:pPr marL="0" indent="0" algn="ctr">
              <a:buNone/>
            </a:pPr>
            <a:endParaRPr lang="en-US" sz="4800" dirty="0"/>
          </a:p>
          <a:p>
            <a:pPr marL="0" indent="0" algn="ctr">
              <a:buNone/>
            </a:pPr>
            <a:r>
              <a:rPr lang="en-US" sz="4800" dirty="0" smtClean="0"/>
              <a:t>Interviews will be conducted Friday, May 2 from 9:00 AM – 1:00 PM at OEM located at 165 Cadman Plaza E Brooklyn, NY</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690546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47800"/>
            <a:ext cx="8229600" cy="2362199"/>
          </a:xfrm>
        </p:spPr>
        <p:txBody>
          <a:bodyPr numCol="1">
            <a:normAutofit/>
          </a:bodyPr>
          <a:lstStyle/>
          <a:p>
            <a:pPr marL="0" indent="0" algn="ctr">
              <a:buNone/>
            </a:pPr>
            <a:endParaRPr lang="en-US" dirty="0" smtClean="0"/>
          </a:p>
          <a:p>
            <a:pPr marL="0" indent="0" algn="ctr">
              <a:buNone/>
            </a:pPr>
            <a:endParaRPr lang="en-US" dirty="0"/>
          </a:p>
          <a:p>
            <a:pPr marL="0" indent="0" algn="ctr">
              <a:buNone/>
            </a:pPr>
            <a:r>
              <a:rPr lang="en-US" sz="4800" dirty="0" smtClean="0"/>
              <a:t>Questions?</a:t>
            </a:r>
            <a:endParaRPr lang="en-US" sz="48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2084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John D. Solomon Fellowship </a:t>
            </a:r>
            <a:br>
              <a:rPr lang="en-US" dirty="0" smtClean="0"/>
            </a:br>
            <a:r>
              <a:rPr lang="en-US" dirty="0" smtClean="0"/>
              <a:t>for Public Service</a:t>
            </a:r>
            <a:endParaRPr lang="en-US" dirty="0"/>
          </a:p>
        </p:txBody>
      </p:sp>
      <p:sp>
        <p:nvSpPr>
          <p:cNvPr id="3" name="Content Placeholder 2"/>
          <p:cNvSpPr>
            <a:spLocks noGrp="1"/>
          </p:cNvSpPr>
          <p:nvPr>
            <p:ph sz="half" idx="1"/>
          </p:nvPr>
        </p:nvSpPr>
        <p:spPr>
          <a:xfrm>
            <a:off x="457200" y="1905000"/>
            <a:ext cx="3657600" cy="3733800"/>
          </a:xfrm>
        </p:spPr>
        <p:txBody>
          <a:bodyPr numCol="1">
            <a:normAutofit fontScale="92500" lnSpcReduction="10000"/>
          </a:bodyPr>
          <a:lstStyle/>
          <a:p>
            <a:r>
              <a:rPr lang="en-US" dirty="0" smtClean="0"/>
              <a:t>Fellowship in honor of the late John D. Solomon</a:t>
            </a:r>
          </a:p>
          <a:p>
            <a:r>
              <a:rPr lang="en-US" dirty="0" smtClean="0"/>
              <a:t>9 month fellowship (September-May)</a:t>
            </a:r>
          </a:p>
          <a:p>
            <a:r>
              <a:rPr lang="en-US" dirty="0" smtClean="0"/>
              <a:t>20 hours/week</a:t>
            </a:r>
          </a:p>
          <a:p>
            <a:r>
              <a:rPr lang="en-US" dirty="0" smtClean="0"/>
              <a:t>$4,000 split between the Fall and Spring semesters</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l="20955" r="14890" b="7598"/>
          <a:stretch/>
        </p:blipFill>
        <p:spPr>
          <a:xfrm>
            <a:off x="6244590" y="1371600"/>
            <a:ext cx="2442210" cy="2638146"/>
          </a:xfrm>
          <a:prstGeom prst="rect">
            <a:avLst/>
          </a:prstGeom>
        </p:spPr>
      </p:pic>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l="3333" t="17778" r="33667" b="4444"/>
          <a:stretch/>
        </p:blipFill>
        <p:spPr>
          <a:xfrm>
            <a:off x="4126992" y="3481387"/>
            <a:ext cx="3003804" cy="2781300"/>
          </a:xfrm>
          <a:prstGeom prst="rect">
            <a:avLst/>
          </a:prstGeom>
        </p:spPr>
      </p:pic>
    </p:spTree>
    <p:extLst>
      <p:ext uri="{BB962C8B-B14F-4D97-AF65-F5344CB8AC3E}">
        <p14:creationId xmlns:p14="http://schemas.microsoft.com/office/powerpoint/2010/main" val="1259672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
            <a:ext cx="8229600" cy="1143000"/>
          </a:xfrm>
        </p:spPr>
        <p:txBody>
          <a:bodyPr>
            <a:normAutofit/>
          </a:bodyPr>
          <a:lstStyle/>
          <a:p>
            <a:r>
              <a:rPr lang="en-US" dirty="0" smtClean="0"/>
              <a:t>Participating Agencies</a:t>
            </a:r>
            <a:endParaRPr lang="en-US" dirty="0"/>
          </a:p>
        </p:txBody>
      </p:sp>
      <p:sp>
        <p:nvSpPr>
          <p:cNvPr id="3" name="Content Placeholder 2"/>
          <p:cNvSpPr>
            <a:spLocks noGrp="1"/>
          </p:cNvSpPr>
          <p:nvPr>
            <p:ph sz="half" idx="1"/>
          </p:nvPr>
        </p:nvSpPr>
        <p:spPr>
          <a:xfrm>
            <a:off x="315467" y="1295400"/>
            <a:ext cx="8447533" cy="4419600"/>
          </a:xfrm>
        </p:spPr>
        <p:txBody>
          <a:bodyPr numCol="1">
            <a:normAutofit lnSpcReduction="10000"/>
          </a:bodyPr>
          <a:lstStyle/>
          <a:p>
            <a:r>
              <a:rPr lang="en-US" dirty="0" smtClean="0"/>
              <a:t>NYC Office of Emergency Management (OEM)</a:t>
            </a:r>
          </a:p>
          <a:p>
            <a:r>
              <a:rPr lang="en-US" dirty="0" smtClean="0"/>
              <a:t>NYC Department for the Aging (DFTA)</a:t>
            </a:r>
          </a:p>
          <a:p>
            <a:r>
              <a:rPr lang="en-US" dirty="0" smtClean="0"/>
              <a:t>NYC Department of Health and Mental Hygiene (DOHMH)</a:t>
            </a:r>
          </a:p>
          <a:p>
            <a:r>
              <a:rPr lang="en-US" dirty="0" smtClean="0"/>
              <a:t>NYC Department of Youth &amp; Community Development (DYCD)</a:t>
            </a:r>
          </a:p>
          <a:p>
            <a:r>
              <a:rPr lang="en-US" dirty="0" smtClean="0"/>
              <a:t>NYC Department of Education (DOE)</a:t>
            </a:r>
          </a:p>
          <a:p>
            <a:r>
              <a:rPr lang="en-US" dirty="0" smtClean="0"/>
              <a:t>American Red Cross in Greater New York (ARC-GNY)</a:t>
            </a:r>
          </a:p>
          <a:p>
            <a:r>
              <a:rPr lang="en-US" dirty="0" smtClean="0"/>
              <a:t>NYC Fire Department (FDNY)</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981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NYC Office of Emergency </a:t>
            </a:r>
            <a:r>
              <a:rPr lang="en-US" dirty="0" smtClean="0"/>
              <a:t>Management</a:t>
            </a:r>
            <a:endParaRPr lang="en-US" dirty="0"/>
          </a:p>
        </p:txBody>
      </p:sp>
      <p:sp>
        <p:nvSpPr>
          <p:cNvPr id="3" name="Content Placeholder 2"/>
          <p:cNvSpPr>
            <a:spLocks noGrp="1"/>
          </p:cNvSpPr>
          <p:nvPr>
            <p:ph sz="half" idx="1"/>
          </p:nvPr>
        </p:nvSpPr>
        <p:spPr>
          <a:xfrm>
            <a:off x="461010" y="1676400"/>
            <a:ext cx="8229600" cy="2362199"/>
          </a:xfrm>
        </p:spPr>
        <p:txBody>
          <a:bodyPr numCol="1">
            <a:normAutofit fontScale="85000" lnSpcReduction="20000"/>
          </a:bodyPr>
          <a:lstStyle/>
          <a:p>
            <a:pPr marL="0" indent="0">
              <a:buNone/>
            </a:pPr>
            <a:r>
              <a:rPr lang="en-US" dirty="0" smtClean="0"/>
              <a:t>OEM Serves NYC in a variety of ways:</a:t>
            </a:r>
          </a:p>
          <a:p>
            <a:r>
              <a:rPr lang="en-US" dirty="0" smtClean="0"/>
              <a:t>Plan and prepare for emergencies</a:t>
            </a:r>
          </a:p>
          <a:p>
            <a:r>
              <a:rPr lang="en-US" dirty="0" smtClean="0"/>
              <a:t>Coordinate emergency response and recovery efforts</a:t>
            </a:r>
          </a:p>
          <a:p>
            <a:r>
              <a:rPr lang="en-US" dirty="0" smtClean="0"/>
              <a:t>Educate the public about preparedness</a:t>
            </a:r>
          </a:p>
          <a:p>
            <a:r>
              <a:rPr lang="en-US" dirty="0" smtClean="0"/>
              <a:t>Collect and disseminate critical information</a:t>
            </a:r>
          </a:p>
          <a:p>
            <a:r>
              <a:rPr lang="en-US" dirty="0" smtClean="0"/>
              <a:t>Seek funding to support preparedness</a:t>
            </a:r>
            <a:endParaRPr lang="en-US"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133600" y="3962400"/>
            <a:ext cx="4934860" cy="1828800"/>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62468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NYC Office of Emergency Management</a:t>
            </a:r>
            <a:br>
              <a:rPr lang="en-US" dirty="0"/>
            </a:br>
            <a:r>
              <a:rPr lang="en-US" dirty="0" smtClean="0"/>
              <a:t>External Affairs</a:t>
            </a:r>
            <a:endParaRPr lang="en-US" dirty="0"/>
          </a:p>
        </p:txBody>
      </p:sp>
      <p:sp>
        <p:nvSpPr>
          <p:cNvPr id="3" name="Content Placeholder 2"/>
          <p:cNvSpPr>
            <a:spLocks noGrp="1"/>
          </p:cNvSpPr>
          <p:nvPr>
            <p:ph sz="half" idx="1"/>
          </p:nvPr>
        </p:nvSpPr>
        <p:spPr>
          <a:xfrm>
            <a:off x="457200" y="1752600"/>
            <a:ext cx="8229600" cy="3886200"/>
          </a:xfrm>
        </p:spPr>
        <p:txBody>
          <a:bodyPr numCol="1">
            <a:normAutofit fontScale="85000" lnSpcReduction="10000"/>
          </a:bodyPr>
          <a:lstStyle/>
          <a:p>
            <a:pPr>
              <a:buClr>
                <a:schemeClr val="tx1"/>
              </a:buClr>
            </a:pPr>
            <a:r>
              <a:rPr lang="en-US" altLang="en-US" dirty="0" smtClean="0"/>
              <a:t>The External Affairs Unit focuses on educating NYC residents, children, business, and community groups about emergency preparedness. This is done through various programs, projects, and outreach via printed guides, social media, and the OEM website.</a:t>
            </a:r>
          </a:p>
          <a:p>
            <a:pPr>
              <a:buClr>
                <a:schemeClr val="tx1"/>
              </a:buClr>
            </a:pPr>
            <a:endParaRPr lang="en-US" altLang="en-US" dirty="0" smtClean="0"/>
          </a:p>
          <a:p>
            <a:pPr>
              <a:buClr>
                <a:schemeClr val="tx1"/>
              </a:buClr>
            </a:pPr>
            <a:r>
              <a:rPr lang="en-US" altLang="en-US" dirty="0" smtClean="0"/>
              <a:t>The fellow will work primarily with the Public/Private Initiatives Unit within External Affairs and will assist in the management and development of the nationally recognized Partners in Preparedness Program in addition to other business-focused outreach and education initiatives.</a:t>
            </a:r>
            <a:endParaRPr lang="en-US" altLang="en-US" dirty="0"/>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9944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NYC Office of Emergency Management</a:t>
            </a:r>
            <a:br>
              <a:rPr lang="en-US" dirty="0"/>
            </a:br>
            <a:r>
              <a:rPr lang="en-US" sz="4000" dirty="0" smtClean="0"/>
              <a:t>Training, Exercises, &amp; Evaluation Division</a:t>
            </a:r>
            <a:endParaRPr lang="en-US" sz="4000" dirty="0"/>
          </a:p>
        </p:txBody>
      </p:sp>
      <p:sp>
        <p:nvSpPr>
          <p:cNvPr id="3" name="Content Placeholder 2"/>
          <p:cNvSpPr>
            <a:spLocks noGrp="1"/>
          </p:cNvSpPr>
          <p:nvPr>
            <p:ph sz="half" idx="1"/>
          </p:nvPr>
        </p:nvSpPr>
        <p:spPr>
          <a:xfrm>
            <a:off x="457200" y="1676400"/>
            <a:ext cx="8229600" cy="4114800"/>
          </a:xfrm>
        </p:spPr>
        <p:txBody>
          <a:bodyPr numCol="1">
            <a:normAutofit fontScale="77500" lnSpcReduction="20000"/>
          </a:bodyPr>
          <a:lstStyle/>
          <a:p>
            <a:pPr marL="0" indent="0">
              <a:buNone/>
            </a:pPr>
            <a:r>
              <a:rPr lang="en-US" dirty="0" smtClean="0"/>
              <a:t>The Division is responsible for the following activities:</a:t>
            </a:r>
          </a:p>
          <a:p>
            <a:r>
              <a:rPr lang="en-US" dirty="0" smtClean="0"/>
              <a:t>Training: Facilitates, develops, and delivers OEM and interagency training</a:t>
            </a:r>
          </a:p>
          <a:p>
            <a:r>
              <a:rPr lang="en-US" dirty="0" smtClean="0"/>
              <a:t>Exercises: Designs and conducts exercises to test plans and interagency coordination</a:t>
            </a:r>
          </a:p>
          <a:p>
            <a:r>
              <a:rPr lang="en-US" dirty="0" smtClean="0"/>
              <a:t>EOC Management: Oversees the running of the EOC as a central location for partners to coordinate during emergencies</a:t>
            </a:r>
          </a:p>
          <a:p>
            <a:r>
              <a:rPr lang="en-US" dirty="0" smtClean="0"/>
              <a:t>Evaluation: Coordinate after-action reports and improvement planning following exercises and real-world events</a:t>
            </a:r>
          </a:p>
          <a:p>
            <a:pPr>
              <a:buFontTx/>
              <a:buChar char="-"/>
            </a:pPr>
            <a:endParaRPr lang="en-US" dirty="0"/>
          </a:p>
          <a:p>
            <a:pPr marL="0" indent="0">
              <a:buNone/>
            </a:pPr>
            <a:r>
              <a:rPr lang="en-US" dirty="0" smtClean="0"/>
              <a:t>Solomon Fellowship Projects:</a:t>
            </a:r>
          </a:p>
          <a:p>
            <a:r>
              <a:rPr lang="en-US" dirty="0" smtClean="0"/>
              <a:t>OEM Academy – Needs Analysis/Feasibility Study</a:t>
            </a:r>
          </a:p>
          <a:p>
            <a:r>
              <a:rPr lang="en-US" dirty="0" smtClean="0"/>
              <a:t>Internal Evaluation</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6368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NYC Office of Emergency Management</a:t>
            </a:r>
            <a:br>
              <a:rPr lang="en-US" dirty="0"/>
            </a:br>
            <a:r>
              <a:rPr lang="en-US" dirty="0" smtClean="0"/>
              <a:t>Intergovernmental Affairs</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3"/>
          <p:cNvSpPr>
            <a:spLocks noGrp="1"/>
          </p:cNvSpPr>
          <p:nvPr>
            <p:ph sz="half" idx="1"/>
          </p:nvPr>
        </p:nvSpPr>
        <p:spPr>
          <a:xfrm>
            <a:off x="457200" y="1600200"/>
            <a:ext cx="8229600" cy="4525963"/>
          </a:xfrm>
        </p:spPr>
        <p:txBody>
          <a:bodyPr>
            <a:normAutofit fontScale="92500" lnSpcReduction="20000"/>
          </a:bodyPr>
          <a:lstStyle/>
          <a:p>
            <a:r>
              <a:rPr lang="en-US" sz="2400" dirty="0" smtClean="0"/>
              <a:t>The </a:t>
            </a:r>
            <a:r>
              <a:rPr lang="en-US" sz="2400" i="1" dirty="0"/>
              <a:t>Intergovernmental Unit </a:t>
            </a:r>
            <a:r>
              <a:rPr lang="en-US" sz="2400" dirty="0"/>
              <a:t>at OEM supports the agency by providing legislative, research, and project support and by being the point of contact for inquiries from elected officials.</a:t>
            </a:r>
          </a:p>
          <a:p>
            <a:endParaRPr lang="en-US" sz="2400" dirty="0"/>
          </a:p>
          <a:p>
            <a:r>
              <a:rPr lang="en-US" sz="2400" dirty="0"/>
              <a:t>The </a:t>
            </a:r>
            <a:r>
              <a:rPr lang="en-US" sz="2400" i="1" dirty="0"/>
              <a:t>Fellow </a:t>
            </a:r>
            <a:r>
              <a:rPr lang="en-US" sz="2400" dirty="0"/>
              <a:t>will assist in providing outreach to city, state, and federal elected officials, analyzing and researching legislation impacting OEM, assisting in identifying legislative priorities in emergency management, and preparing for and attending City Council hearings.</a:t>
            </a:r>
          </a:p>
          <a:p>
            <a:endParaRPr lang="en-US" sz="2400" dirty="0"/>
          </a:p>
          <a:p>
            <a:r>
              <a:rPr lang="en-US" sz="2400" dirty="0"/>
              <a:t>Other activities will include attending emergency preparedness events, Ready NY events and Town Halls, liaising with other City agencies and developing strategy to include elected officials in emergency preparedness initiatives.</a:t>
            </a:r>
          </a:p>
          <a:p>
            <a:endParaRPr lang="en-US" dirty="0"/>
          </a:p>
        </p:txBody>
      </p:sp>
    </p:spTree>
    <p:extLst>
      <p:ext uri="{BB962C8B-B14F-4D97-AF65-F5344CB8AC3E}">
        <p14:creationId xmlns:p14="http://schemas.microsoft.com/office/powerpoint/2010/main" val="2266195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NYC Department for the Aging</a:t>
            </a:r>
            <a:endParaRPr lang="en-US" dirty="0"/>
          </a:p>
        </p:txBody>
      </p:sp>
      <p:sp>
        <p:nvSpPr>
          <p:cNvPr id="3" name="Content Placeholder 2"/>
          <p:cNvSpPr>
            <a:spLocks noGrp="1"/>
          </p:cNvSpPr>
          <p:nvPr>
            <p:ph sz="half" idx="1"/>
          </p:nvPr>
        </p:nvSpPr>
        <p:spPr>
          <a:xfrm>
            <a:off x="457200" y="1752600"/>
            <a:ext cx="8229600" cy="3962400"/>
          </a:xfrm>
        </p:spPr>
        <p:txBody>
          <a:bodyPr numCol="1">
            <a:normAutofit fontScale="92500" lnSpcReduction="20000"/>
          </a:bodyPr>
          <a:lstStyle/>
          <a:p>
            <a:r>
              <a:rPr lang="en-US" dirty="0" smtClean="0"/>
              <a:t>Established in 1973 through the Older American Act of 1965.</a:t>
            </a:r>
          </a:p>
          <a:p>
            <a:r>
              <a:rPr lang="en-US" dirty="0" smtClean="0"/>
              <a:t>Lead agency in NYC government to address issues regarding older adults.</a:t>
            </a:r>
          </a:p>
          <a:p>
            <a:r>
              <a:rPr lang="en-US" dirty="0" smtClean="0"/>
              <a:t>Largest Federal Area Agency on Aging in the Nation of 665 agencies.</a:t>
            </a:r>
          </a:p>
          <a:p>
            <a:r>
              <a:rPr lang="en-US" dirty="0" smtClean="0"/>
              <a:t>DFTA works for the empowerment, independence, dignity, and quality of life of New York City’s diverse older adults and for the support of their families through advocacy, education, and the coordination and delivery of services. </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5467" y="5867400"/>
            <a:ext cx="1505713" cy="790575"/>
          </a:xfrm>
          <a:prstGeom prst="rect">
            <a:avLst/>
          </a:prstGeom>
        </p:spPr>
      </p:pic>
      <p:sp>
        <p:nvSpPr>
          <p:cNvPr id="7" name="TextBox 6"/>
          <p:cNvSpPr txBox="1"/>
          <p:nvPr/>
        </p:nvSpPr>
        <p:spPr>
          <a:xfrm>
            <a:off x="1905000" y="6300666"/>
            <a:ext cx="6781800" cy="369332"/>
          </a:xfrm>
          <a:prstGeom prst="rect">
            <a:avLst/>
          </a:prstGeom>
          <a:noFill/>
        </p:spPr>
        <p:txBody>
          <a:bodyPr wrap="square" rtlCol="0">
            <a:spAutoFit/>
          </a:bodyPr>
          <a:lstStyle/>
          <a:p>
            <a:r>
              <a:rPr lang="en-US" dirty="0" smtClean="0"/>
              <a:t>John D. Solomon Fellowship | April 25, 2014 | Introductory Webinar</a:t>
            </a:r>
            <a:endParaRPr lang="en-US" dirty="0"/>
          </a:p>
        </p:txBody>
      </p:sp>
      <p:sp>
        <p:nvSpPr>
          <p:cNvPr id="8" name="Rectangle 7"/>
          <p:cNvSpPr/>
          <p:nvPr/>
        </p:nvSpPr>
        <p:spPr>
          <a:xfrm>
            <a:off x="152400" y="7620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8915400" y="106680"/>
            <a:ext cx="76200" cy="66294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55155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1744</TotalTime>
  <Words>2613</Words>
  <Application>Microsoft Office PowerPoint</Application>
  <PresentationFormat>On-screen Show (4:3)</PresentationFormat>
  <Paragraphs>248</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Agenda</vt:lpstr>
      <vt:lpstr>John D. Solomon Fellowship  for Public Service</vt:lpstr>
      <vt:lpstr>Participating Agencies</vt:lpstr>
      <vt:lpstr>NYC Office of Emergency Management</vt:lpstr>
      <vt:lpstr>NYC Office of Emergency Management External Affairs</vt:lpstr>
      <vt:lpstr>NYC Office of Emergency Management Training, Exercises, &amp; Evaluation Division</vt:lpstr>
      <vt:lpstr>NYC Office of Emergency Management Intergovernmental Affairs</vt:lpstr>
      <vt:lpstr>NYC Department for the Aging</vt:lpstr>
      <vt:lpstr>NYC Department for the Aging</vt:lpstr>
      <vt:lpstr>PowerPoint Presentation</vt:lpstr>
      <vt:lpstr>PowerPoint Presentation</vt:lpstr>
      <vt:lpstr>DOHMH Office of Emergency Preparedness and Response</vt:lpstr>
      <vt:lpstr>PowerPoint Presentation</vt:lpstr>
      <vt:lpstr>NYC Department of Education</vt:lpstr>
      <vt:lpstr>NYC Department of Education</vt:lpstr>
      <vt:lpstr>NYC Department of Education</vt:lpstr>
      <vt:lpstr>PowerPoint Presentation</vt:lpstr>
      <vt:lpstr>PowerPoint Presentation</vt:lpstr>
      <vt:lpstr>PowerPoint Presentation</vt:lpstr>
      <vt:lpstr>PowerPoint Presentation</vt:lpstr>
      <vt:lpstr>NYC Fire Department</vt:lpstr>
      <vt:lpstr>NYC Fire Department</vt:lpstr>
      <vt:lpstr>NYC Fire Department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Howard, Kathryn</dc:creator>
  <cp:lastModifiedBy>administrator</cp:lastModifiedBy>
  <cp:revision>19</cp:revision>
  <dcterms:created xsi:type="dcterms:W3CDTF">2006-08-16T00:00:00Z</dcterms:created>
  <dcterms:modified xsi:type="dcterms:W3CDTF">2014-04-25T18:08:07Z</dcterms:modified>
</cp:coreProperties>
</file>