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notesMasterIdLst>
    <p:notesMasterId r:id="rId8"/>
  </p:notesMasterIdLst>
  <p:handoutMasterIdLst>
    <p:handoutMasterId r:id="rId9"/>
  </p:handoutMasterIdLst>
  <p:sldIdLst>
    <p:sldId id="261" r:id="rId2"/>
    <p:sldId id="260" r:id="rId3"/>
    <p:sldId id="258" r:id="rId4"/>
    <p:sldId id="256" r:id="rId5"/>
    <p:sldId id="257" r:id="rId6"/>
    <p:sldId id="259" r:id="rId7"/>
  </p:sldIdLst>
  <p:sldSz cx="9144000" cy="6858000" type="screen4x3"/>
  <p:notesSz cx="6858000" cy="90836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9" autoAdjust="0"/>
    <p:restoredTop sz="94598" autoAdjust="0"/>
  </p:normalViewPr>
  <p:slideViewPr>
    <p:cSldViewPr snapToGrid="0" snapToObjects="1">
      <p:cViewPr>
        <p:scale>
          <a:sx n="100" d="100"/>
          <a:sy n="100" d="100"/>
        </p:scale>
        <p:origin x="-197" y="2131"/>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4184"/>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4184"/>
          </a:xfrm>
          <a:prstGeom prst="rect">
            <a:avLst/>
          </a:prstGeom>
        </p:spPr>
        <p:txBody>
          <a:bodyPr vert="horz" lIns="91440" tIns="45720" rIns="91440" bIns="45720" rtlCol="0"/>
          <a:lstStyle>
            <a:lvl1pPr algn="r">
              <a:defRPr sz="1200"/>
            </a:lvl1pPr>
          </a:lstStyle>
          <a:p>
            <a:fld id="{4D66D353-987E-FD49-8C84-681865DAAC42}" type="datetimeFigureOut">
              <a:rPr lang="en-US" smtClean="0"/>
              <a:pPr/>
              <a:t>12/28/2011</a:t>
            </a:fld>
            <a:endParaRPr lang="en-US" dirty="0"/>
          </a:p>
        </p:txBody>
      </p:sp>
      <p:sp>
        <p:nvSpPr>
          <p:cNvPr id="4" name="Footer Placeholder 3"/>
          <p:cNvSpPr>
            <a:spLocks noGrp="1"/>
          </p:cNvSpPr>
          <p:nvPr>
            <p:ph type="ftr" sz="quarter" idx="2"/>
          </p:nvPr>
        </p:nvSpPr>
        <p:spPr>
          <a:xfrm>
            <a:off x="0" y="8627915"/>
            <a:ext cx="2971800" cy="454184"/>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27915"/>
            <a:ext cx="2971800" cy="454184"/>
          </a:xfrm>
          <a:prstGeom prst="rect">
            <a:avLst/>
          </a:prstGeom>
        </p:spPr>
        <p:txBody>
          <a:bodyPr vert="horz" lIns="91440" tIns="45720" rIns="91440" bIns="45720" rtlCol="0" anchor="b"/>
          <a:lstStyle>
            <a:lvl1pPr algn="r">
              <a:defRPr sz="1200"/>
            </a:lvl1pPr>
          </a:lstStyle>
          <a:p>
            <a:fld id="{A0C30D0C-CED8-CD4A-BC16-EF7C24D28827}" type="slidenum">
              <a:rPr lang="en-US" smtClean="0"/>
              <a:pPr/>
              <a:t>‹#›</a:t>
            </a:fld>
            <a:endParaRPr lang="en-US" dirty="0"/>
          </a:p>
        </p:txBody>
      </p:sp>
    </p:spTree>
    <p:extLst>
      <p:ext uri="{BB962C8B-B14F-4D97-AF65-F5344CB8AC3E}">
        <p14:creationId xmlns:p14="http://schemas.microsoft.com/office/powerpoint/2010/main" val="11521549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4184"/>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4184"/>
          </a:xfrm>
          <a:prstGeom prst="rect">
            <a:avLst/>
          </a:prstGeom>
        </p:spPr>
        <p:txBody>
          <a:bodyPr vert="horz" lIns="91440" tIns="45720" rIns="91440" bIns="45720" rtlCol="0"/>
          <a:lstStyle>
            <a:lvl1pPr algn="r">
              <a:defRPr sz="1200"/>
            </a:lvl1pPr>
          </a:lstStyle>
          <a:p>
            <a:fld id="{C711409D-EC68-D94E-B254-50A35FC3613E}" type="datetimeFigureOut">
              <a:rPr lang="en-US" smtClean="0"/>
              <a:pPr/>
              <a:t>12/28/2011</a:t>
            </a:fld>
            <a:endParaRPr lang="en-US" dirty="0"/>
          </a:p>
        </p:txBody>
      </p:sp>
      <p:sp>
        <p:nvSpPr>
          <p:cNvPr id="4" name="Slide Image Placeholder 3"/>
          <p:cNvSpPr>
            <a:spLocks noGrp="1" noRot="1" noChangeAspect="1"/>
          </p:cNvSpPr>
          <p:nvPr>
            <p:ph type="sldImg" idx="2"/>
          </p:nvPr>
        </p:nvSpPr>
        <p:spPr>
          <a:xfrm>
            <a:off x="1157288" y="681038"/>
            <a:ext cx="4543425" cy="3406775"/>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14746"/>
            <a:ext cx="5486400" cy="4087654"/>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27915"/>
            <a:ext cx="2971800" cy="454184"/>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27915"/>
            <a:ext cx="2971800" cy="454184"/>
          </a:xfrm>
          <a:prstGeom prst="rect">
            <a:avLst/>
          </a:prstGeom>
        </p:spPr>
        <p:txBody>
          <a:bodyPr vert="horz" lIns="91440" tIns="45720" rIns="91440" bIns="45720" rtlCol="0" anchor="b"/>
          <a:lstStyle>
            <a:lvl1pPr algn="r">
              <a:defRPr sz="1200"/>
            </a:lvl1pPr>
          </a:lstStyle>
          <a:p>
            <a:fld id="{C5B55816-A772-A141-953D-A9058BB6B8D2}" type="slidenum">
              <a:rPr lang="en-US" smtClean="0"/>
              <a:pPr/>
              <a:t>‹#›</a:t>
            </a:fld>
            <a:endParaRPr lang="en-US" dirty="0"/>
          </a:p>
        </p:txBody>
      </p:sp>
    </p:spTree>
    <p:extLst>
      <p:ext uri="{BB962C8B-B14F-4D97-AF65-F5344CB8AC3E}">
        <p14:creationId xmlns:p14="http://schemas.microsoft.com/office/powerpoint/2010/main" val="1046139956"/>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r>
              <a:rPr lang="en-US" dirty="0" smtClean="0"/>
              <a:t>11/13/11</a:t>
            </a:r>
            <a:endParaRPr lang="en-US" dirty="0"/>
          </a:p>
        </p:txBody>
      </p:sp>
      <p:sp>
        <p:nvSpPr>
          <p:cNvPr id="17" name="Footer Placeholder 16"/>
          <p:cNvSpPr>
            <a:spLocks noGrp="1"/>
          </p:cNvSpPr>
          <p:nvPr>
            <p:ph type="ftr" sz="quarter" idx="11"/>
          </p:nvPr>
        </p:nvSpPr>
        <p:spPr/>
        <p:txBody>
          <a:bodyPr/>
          <a:lstStyle/>
          <a:p>
            <a:endParaRPr lang="en-US" dirty="0"/>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CF44D74E-977A-8449-80AC-CAAB69DBD98C}" type="slidenum">
              <a:rPr lang="en-US" smtClean="0"/>
              <a:pPr/>
              <a:t>‹#›</a:t>
            </a:fld>
            <a:endParaRPr lang="en-US" dirty="0"/>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r>
              <a:rPr lang="en-US" dirty="0" smtClean="0"/>
              <a:t>11/13/11</a:t>
            </a:r>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F44D74E-977A-8449-80AC-CAAB69DBD98C}"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r>
              <a:rPr lang="en-US" dirty="0" smtClean="0"/>
              <a:t>11/13/11</a:t>
            </a:r>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F44D74E-977A-8449-80AC-CAAB69DBD98C}"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r>
              <a:rPr lang="en-US" dirty="0" smtClean="0"/>
              <a:t>11/13/11</a:t>
            </a:r>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F44D74E-977A-8449-80AC-CAAB69DBD98C}" type="slidenum">
              <a:rPr lang="en-US" smtClean="0"/>
              <a:pPr/>
              <a:t>‹#›</a:t>
            </a:fld>
            <a:endParaRPr lang="en-US" dirty="0"/>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r>
              <a:rPr lang="en-US" dirty="0" smtClean="0"/>
              <a:t>11/13/11</a:t>
            </a:r>
            <a:endParaRPr lang="en-US" dirty="0"/>
          </a:p>
        </p:txBody>
      </p:sp>
      <p:sp>
        <p:nvSpPr>
          <p:cNvPr id="5" name="Footer Placeholder 4"/>
          <p:cNvSpPr>
            <a:spLocks noGrp="1"/>
          </p:cNvSpPr>
          <p:nvPr>
            <p:ph type="ftr" sz="quarter" idx="11"/>
          </p:nvPr>
        </p:nvSpPr>
        <p:spPr>
          <a:xfrm>
            <a:off x="800100" y="6172200"/>
            <a:ext cx="4000500" cy="457200"/>
          </a:xfrm>
        </p:spPr>
        <p:txBody>
          <a:bodyPr/>
          <a:lstStyle/>
          <a:p>
            <a:endParaRPr lang="en-US" dirty="0"/>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6" name="Slide Number Placeholder 5"/>
          <p:cNvSpPr>
            <a:spLocks noGrp="1"/>
          </p:cNvSpPr>
          <p:nvPr>
            <p:ph type="sldNum" sz="quarter" idx="12"/>
          </p:nvPr>
        </p:nvSpPr>
        <p:spPr>
          <a:xfrm>
            <a:off x="146304" y="6208776"/>
            <a:ext cx="457200" cy="457200"/>
          </a:xfrm>
        </p:spPr>
        <p:txBody>
          <a:bodyPr/>
          <a:lstStyle/>
          <a:p>
            <a:fld id="{CF44D74E-977A-8449-80AC-CAAB69DBD98C}"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r>
              <a:rPr lang="en-US" dirty="0" smtClean="0"/>
              <a:t>11/13/11</a:t>
            </a:r>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F44D74E-977A-8449-80AC-CAAB69DBD98C}" type="slidenum">
              <a:rPr lang="en-US" smtClean="0"/>
              <a:pPr/>
              <a:t>‹#›</a:t>
            </a:fld>
            <a:endParaRPr lang="en-US" dirty="0"/>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r>
              <a:rPr lang="en-US" dirty="0" smtClean="0"/>
              <a:t>11/13/11</a:t>
            </a:r>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CF44D74E-977A-8449-80AC-CAAB69DBD98C}" type="slidenum">
              <a:rPr lang="en-US" smtClean="0"/>
              <a:pPr/>
              <a:t>‹#›</a:t>
            </a:fld>
            <a:endParaRPr lang="en-US" dirty="0"/>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r>
              <a:rPr lang="en-US" dirty="0" smtClean="0"/>
              <a:t>11/13/11</a:t>
            </a:r>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CF44D74E-977A-8449-80AC-CAAB69DBD98C}"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dirty="0" smtClean="0"/>
              <a:t>11/13/11</a:t>
            </a:r>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CF44D74E-977A-8449-80AC-CAAB69DBD98C}"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r>
              <a:rPr lang="en-US" dirty="0" smtClean="0"/>
              <a:t>11/13/11</a:t>
            </a:r>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F44D74E-977A-8449-80AC-CAAB69DBD98C}" type="slidenum">
              <a:rPr lang="en-US" smtClean="0"/>
              <a:pPr/>
              <a:t>‹#›</a:t>
            </a:fld>
            <a:endParaRPr lang="en-US" dirty="0"/>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r>
              <a:rPr lang="en-US" dirty="0" smtClean="0"/>
              <a:t>11/13/11</a:t>
            </a:r>
            <a:endParaRPr lang="en-US" dirty="0"/>
          </a:p>
        </p:txBody>
      </p:sp>
      <p:sp>
        <p:nvSpPr>
          <p:cNvPr id="6" name="Footer Placeholder 5"/>
          <p:cNvSpPr>
            <a:spLocks noGrp="1"/>
          </p:cNvSpPr>
          <p:nvPr>
            <p:ph type="ftr" sz="quarter" idx="11"/>
          </p:nvPr>
        </p:nvSpPr>
        <p:spPr>
          <a:xfrm>
            <a:off x="914400" y="6172200"/>
            <a:ext cx="3886200" cy="457200"/>
          </a:xfrm>
        </p:spPr>
        <p:txBody>
          <a:bodyPr/>
          <a:lstStyle/>
          <a:p>
            <a:endParaRPr lang="en-US" dirty="0"/>
          </a:p>
        </p:txBody>
      </p:sp>
      <p:sp>
        <p:nvSpPr>
          <p:cNvPr id="7" name="Slide Number Placeholder 6"/>
          <p:cNvSpPr>
            <a:spLocks noGrp="1"/>
          </p:cNvSpPr>
          <p:nvPr>
            <p:ph type="sldNum" sz="quarter" idx="12"/>
          </p:nvPr>
        </p:nvSpPr>
        <p:spPr>
          <a:xfrm>
            <a:off x="146304" y="6208776"/>
            <a:ext cx="457200" cy="457200"/>
          </a:xfrm>
        </p:spPr>
        <p:txBody>
          <a:bodyPr/>
          <a:lstStyle/>
          <a:p>
            <a:fld id="{CF44D74E-977A-8449-80AC-CAAB69DBD98C}" type="slidenum">
              <a:rPr lang="en-US" smtClean="0"/>
              <a:pPr/>
              <a:t>‹#›</a:t>
            </a:fld>
            <a:endParaRPr lang="en-US" dirty="0"/>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dirty="0"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r>
              <a:rPr lang="en-US" dirty="0" smtClean="0"/>
              <a:t>11/13/11</a:t>
            </a:r>
            <a:endParaRPr lang="en-US" dirty="0"/>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dirty="0"/>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CF44D74E-977A-8449-80AC-CAAB69DBD98C}"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CB 3 SLA Policies Summary</a:t>
            </a:r>
            <a:endParaRPr lang="en-US" dirty="0"/>
          </a:p>
        </p:txBody>
      </p:sp>
      <p:sp>
        <p:nvSpPr>
          <p:cNvPr id="3" name="Content Placeholder 2"/>
          <p:cNvSpPr>
            <a:spLocks noGrp="1"/>
          </p:cNvSpPr>
          <p:nvPr>
            <p:ph sz="quarter" idx="1"/>
          </p:nvPr>
        </p:nvSpPr>
        <p:spPr/>
        <p:txBody>
          <a:bodyPr>
            <a:normAutofit/>
          </a:bodyPr>
          <a:lstStyle/>
          <a:p>
            <a:pPr marL="0" indent="-512064">
              <a:buNone/>
            </a:pPr>
            <a:r>
              <a:rPr lang="en-US" sz="2000" dirty="0" smtClean="0"/>
              <a:t>The following information is excerpted from adopted CB 3 resolutions and policies. It is meant to be a quick reference guide when considering resolutions for individual applicants. See complete resolutions and policy statements for more details.</a:t>
            </a:r>
          </a:p>
        </p:txBody>
      </p:sp>
      <p:sp>
        <p:nvSpPr>
          <p:cNvPr id="6" name="Date Placeholder 5"/>
          <p:cNvSpPr>
            <a:spLocks noGrp="1"/>
          </p:cNvSpPr>
          <p:nvPr>
            <p:ph type="dt" sz="half" idx="10"/>
          </p:nvPr>
        </p:nvSpPr>
        <p:spPr/>
        <p:txBody>
          <a:bodyPr/>
          <a:lstStyle/>
          <a:p>
            <a:r>
              <a:rPr lang="en-US" dirty="0" smtClean="0"/>
              <a:t>11/13/11</a:t>
            </a:r>
            <a:endParaRPr lang="en-US" dirty="0"/>
          </a:p>
        </p:txBody>
      </p:sp>
      <p:sp>
        <p:nvSpPr>
          <p:cNvPr id="7" name="Slide Number Placeholder 6"/>
          <p:cNvSpPr>
            <a:spLocks noGrp="1"/>
          </p:cNvSpPr>
          <p:nvPr>
            <p:ph type="sldNum" sz="quarter" idx="12"/>
          </p:nvPr>
        </p:nvSpPr>
        <p:spPr/>
        <p:txBody>
          <a:bodyPr/>
          <a:lstStyle/>
          <a:p>
            <a:fld id="{CF44D74E-977A-8449-80AC-CAAB69DBD98C}" type="slidenum">
              <a:rPr lang="en-US" smtClean="0"/>
              <a:pPr/>
              <a:t>1</a:t>
            </a:fld>
            <a:endParaRPr lang="en-US" dirty="0"/>
          </a:p>
        </p:txBody>
      </p:sp>
      <p:graphicFrame>
        <p:nvGraphicFramePr>
          <p:cNvPr id="8" name="Table 7"/>
          <p:cNvGraphicFramePr>
            <a:graphicFrameLocks noGrp="1"/>
          </p:cNvGraphicFramePr>
          <p:nvPr/>
        </p:nvGraphicFramePr>
        <p:xfrm>
          <a:off x="989656" y="3029187"/>
          <a:ext cx="5529677" cy="2415764"/>
        </p:xfrm>
        <a:graphic>
          <a:graphicData uri="http://schemas.openxmlformats.org/drawingml/2006/table">
            <a:tbl>
              <a:tblPr firstRow="1" bandRow="1">
                <a:tableStyleId>{5C22544A-7EE6-4342-B048-85BDC9FD1C3A}</a:tableStyleId>
              </a:tblPr>
              <a:tblGrid>
                <a:gridCol w="3551987"/>
                <a:gridCol w="1977690"/>
              </a:tblGrid>
              <a:tr h="396631">
                <a:tc>
                  <a:txBody>
                    <a:bodyPr/>
                    <a:lstStyle/>
                    <a:p>
                      <a:r>
                        <a:rPr lang="en-US" dirty="0" smtClean="0"/>
                        <a:t>Policy</a:t>
                      </a:r>
                      <a:r>
                        <a:rPr lang="en-US" baseline="0" dirty="0" smtClean="0"/>
                        <a:t> Area</a:t>
                      </a:r>
                      <a:endParaRPr lang="en-US" dirty="0"/>
                    </a:p>
                  </a:txBody>
                  <a:tcPr/>
                </a:tc>
                <a:tc>
                  <a:txBody>
                    <a:bodyPr/>
                    <a:lstStyle/>
                    <a:p>
                      <a:r>
                        <a:rPr lang="en-US" dirty="0" smtClean="0"/>
                        <a:t>Slide #</a:t>
                      </a:r>
                      <a:endParaRPr lang="en-US" dirty="0"/>
                    </a:p>
                  </a:txBody>
                  <a:tcPr/>
                </a:tc>
              </a:tr>
              <a:tr h="396631">
                <a:tc>
                  <a:txBody>
                    <a:bodyPr/>
                    <a:lstStyle/>
                    <a:p>
                      <a:pPr marL="514350" marR="0" indent="-514350" algn="l" defTabSz="914400" rtl="0" eaLnBrk="1" fontAlgn="auto" latinLnBrk="0" hangingPunct="1">
                        <a:lnSpc>
                          <a:spcPct val="100000"/>
                        </a:lnSpc>
                        <a:spcBef>
                          <a:spcPts val="0"/>
                        </a:spcBef>
                        <a:spcAft>
                          <a:spcPts val="0"/>
                        </a:spcAft>
                        <a:buClrTx/>
                        <a:buSzTx/>
                        <a:buFont typeface="+mj-lt"/>
                        <a:buNone/>
                        <a:tabLst/>
                        <a:defRPr/>
                      </a:pPr>
                      <a:r>
                        <a:rPr lang="en-US" dirty="0" smtClean="0"/>
                        <a:t>Best Practices</a:t>
                      </a:r>
                    </a:p>
                  </a:txBody>
                  <a:tcPr/>
                </a:tc>
                <a:tc>
                  <a:txBody>
                    <a:bodyPr/>
                    <a:lstStyle/>
                    <a:p>
                      <a:r>
                        <a:rPr lang="en-US" dirty="0" smtClean="0"/>
                        <a:t>2</a:t>
                      </a:r>
                      <a:endParaRPr lang="en-US" dirty="0"/>
                    </a:p>
                  </a:txBody>
                  <a:tcPr/>
                </a:tc>
              </a:tr>
              <a:tr h="44058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500 Foot Rule &amp; Public Benefit</a:t>
                      </a:r>
                    </a:p>
                  </a:txBody>
                  <a:tcPr/>
                </a:tc>
                <a:tc>
                  <a:txBody>
                    <a:bodyPr/>
                    <a:lstStyle/>
                    <a:p>
                      <a:r>
                        <a:rPr lang="en-US" dirty="0" smtClean="0"/>
                        <a:t>3</a:t>
                      </a:r>
                      <a:endParaRPr lang="en-US" dirty="0"/>
                    </a:p>
                  </a:txBody>
                  <a:tcPr/>
                </a:tc>
              </a:tr>
              <a:tr h="396631">
                <a:tc>
                  <a:txBody>
                    <a:bodyPr/>
                    <a:lstStyle/>
                    <a:p>
                      <a:r>
                        <a:rPr lang="en-US" dirty="0" smtClean="0"/>
                        <a:t>Sidewalk Cafés</a:t>
                      </a:r>
                      <a:endParaRPr lang="en-US" dirty="0"/>
                    </a:p>
                  </a:txBody>
                  <a:tcPr/>
                </a:tc>
                <a:tc>
                  <a:txBody>
                    <a:bodyPr/>
                    <a:lstStyle/>
                    <a:p>
                      <a:r>
                        <a:rPr lang="en-US" dirty="0" smtClean="0"/>
                        <a:t>4</a:t>
                      </a:r>
                      <a:endParaRPr lang="en-US" dirty="0"/>
                    </a:p>
                  </a:txBody>
                  <a:tcPr/>
                </a:tc>
              </a:tr>
              <a:tr h="396631">
                <a:tc>
                  <a:txBody>
                    <a:bodyPr/>
                    <a:lstStyle/>
                    <a:p>
                      <a:pPr marL="514350" indent="-514350">
                        <a:buFont typeface="+mj-lt"/>
                        <a:buNone/>
                      </a:pPr>
                      <a:r>
                        <a:rPr lang="en-US" dirty="0" smtClean="0"/>
                        <a:t>Transfers</a:t>
                      </a:r>
                    </a:p>
                  </a:txBody>
                  <a:tcPr/>
                </a:tc>
                <a:tc>
                  <a:txBody>
                    <a:bodyPr/>
                    <a:lstStyle/>
                    <a:p>
                      <a:r>
                        <a:rPr lang="en-US" dirty="0" smtClean="0"/>
                        <a:t>5</a:t>
                      </a:r>
                      <a:endParaRPr lang="en-US" dirty="0"/>
                    </a:p>
                  </a:txBody>
                  <a:tcPr/>
                </a:tc>
              </a:tr>
              <a:tr h="388660">
                <a:tc>
                  <a:txBody>
                    <a:bodyPr/>
                    <a:lstStyle/>
                    <a:p>
                      <a:pPr marL="514350" marR="0" indent="-514350" algn="l" defTabSz="914400" rtl="0" eaLnBrk="1" fontAlgn="auto" latinLnBrk="0" hangingPunct="1">
                        <a:lnSpc>
                          <a:spcPct val="100000"/>
                        </a:lnSpc>
                        <a:spcBef>
                          <a:spcPts val="0"/>
                        </a:spcBef>
                        <a:spcAft>
                          <a:spcPts val="0"/>
                        </a:spcAft>
                        <a:buClrTx/>
                        <a:buSzTx/>
                        <a:buFont typeface="+mj-lt"/>
                        <a:buNone/>
                        <a:tabLst/>
                        <a:defRPr/>
                      </a:pPr>
                      <a:r>
                        <a:rPr lang="en-US" dirty="0" smtClean="0"/>
                        <a:t>Zoning Considerations</a:t>
                      </a:r>
                    </a:p>
                  </a:txBody>
                  <a:tcPr/>
                </a:tc>
                <a:tc>
                  <a:txBody>
                    <a:bodyPr/>
                    <a:lstStyle/>
                    <a:p>
                      <a:r>
                        <a:rPr lang="en-US" dirty="0" smtClean="0"/>
                        <a:t>6</a:t>
                      </a:r>
                      <a:endParaRPr lang="en-US" dirty="0"/>
                    </a:p>
                  </a:txBody>
                  <a:tcPr/>
                </a:tc>
              </a:tr>
            </a:tbl>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Best Practices</a:t>
            </a:r>
            <a:endParaRPr lang="en-US" dirty="0"/>
          </a:p>
        </p:txBody>
      </p:sp>
      <p:sp>
        <p:nvSpPr>
          <p:cNvPr id="3" name="Content Placeholder 2"/>
          <p:cNvSpPr>
            <a:spLocks noGrp="1"/>
          </p:cNvSpPr>
          <p:nvPr>
            <p:ph sz="quarter" idx="1"/>
          </p:nvPr>
        </p:nvSpPr>
        <p:spPr/>
        <p:txBody>
          <a:bodyPr>
            <a:normAutofit/>
          </a:bodyPr>
          <a:lstStyle/>
          <a:p>
            <a:r>
              <a:rPr lang="en-US" sz="1500" dirty="0" smtClean="0"/>
              <a:t>2/2011: SLA Policy Review called for creation of Best Practices “to give nightlife establishment owners a guideline or standard to follow” in the course of operating their business.</a:t>
            </a:r>
          </a:p>
          <a:p>
            <a:r>
              <a:rPr lang="en-US" sz="1500" dirty="0" smtClean="0"/>
              <a:t>9/2011: Best Practices were introduced </a:t>
            </a:r>
          </a:p>
          <a:p>
            <a:pPr lvl="1"/>
            <a:r>
              <a:rPr lang="en-US" sz="1500" dirty="0" smtClean="0"/>
              <a:t>Best Practices will be given to any applicants, whether they be new or considered as part of the grandfathered policy as both will benefit from understanding community board guidelines and expectations regarding the operation of licensed businesses; and </a:t>
            </a:r>
          </a:p>
          <a:p>
            <a:pPr lvl="1"/>
            <a:r>
              <a:rPr lang="en-US" sz="1500" dirty="0" smtClean="0"/>
              <a:t>Any applicant receiving the Best Practices must sign that he or she has received, read and acknowledged his or her understanding of the Best Practices as Community Board #3 expectations; and</a:t>
            </a:r>
          </a:p>
          <a:p>
            <a:pPr lvl="1"/>
            <a:r>
              <a:rPr lang="en-US" sz="1500" dirty="0" smtClean="0"/>
              <a:t>Any applicant considered as part of the grandfathered policy must sign an acknowledgment that part of receiving the benefit of the grandfathering policy is agreeing to make a good faith effort to operate in accordance with these expectations </a:t>
            </a:r>
            <a:br>
              <a:rPr lang="en-US" sz="1500" dirty="0" smtClean="0"/>
            </a:br>
            <a:endParaRPr lang="en-US" sz="1500" dirty="0" smtClean="0"/>
          </a:p>
          <a:p>
            <a:endParaRPr lang="en-US" dirty="0"/>
          </a:p>
        </p:txBody>
      </p:sp>
      <p:sp>
        <p:nvSpPr>
          <p:cNvPr id="6" name="Date Placeholder 5"/>
          <p:cNvSpPr>
            <a:spLocks noGrp="1"/>
          </p:cNvSpPr>
          <p:nvPr>
            <p:ph type="dt" sz="half" idx="10"/>
          </p:nvPr>
        </p:nvSpPr>
        <p:spPr/>
        <p:txBody>
          <a:bodyPr/>
          <a:lstStyle/>
          <a:p>
            <a:r>
              <a:rPr lang="en-US" dirty="0" smtClean="0"/>
              <a:t>11/13/11</a:t>
            </a:r>
            <a:endParaRPr lang="en-US" dirty="0"/>
          </a:p>
        </p:txBody>
      </p:sp>
      <p:sp>
        <p:nvSpPr>
          <p:cNvPr id="7" name="Slide Number Placeholder 6"/>
          <p:cNvSpPr>
            <a:spLocks noGrp="1"/>
          </p:cNvSpPr>
          <p:nvPr>
            <p:ph type="sldNum" sz="quarter" idx="12"/>
          </p:nvPr>
        </p:nvSpPr>
        <p:spPr/>
        <p:txBody>
          <a:bodyPr/>
          <a:lstStyle/>
          <a:p>
            <a:fld id="{CF44D74E-977A-8449-80AC-CAAB69DBD98C}" type="slidenum">
              <a:rPr lang="en-US" smtClean="0"/>
              <a:pPr/>
              <a:t>2</a:t>
            </a:fld>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500 Foot Rule &amp; Public Benefit</a:t>
            </a:r>
            <a:endParaRPr lang="en-US" dirty="0"/>
          </a:p>
        </p:txBody>
      </p:sp>
      <p:sp>
        <p:nvSpPr>
          <p:cNvPr id="3" name="Content Placeholder 2"/>
          <p:cNvSpPr>
            <a:spLocks noGrp="1"/>
          </p:cNvSpPr>
          <p:nvPr>
            <p:ph sz="quarter" idx="1"/>
          </p:nvPr>
        </p:nvSpPr>
        <p:spPr/>
        <p:txBody>
          <a:bodyPr>
            <a:normAutofit fontScale="85000" lnSpcReduction="20000"/>
          </a:bodyPr>
          <a:lstStyle/>
          <a:p>
            <a:r>
              <a:rPr lang="en-US" sz="1622" dirty="0" smtClean="0"/>
              <a:t>3/2008: Community Board  3 abides by the 500 foot rule.  Applicants for full liquor licenses that are subject to the 500 foot rule of the New York State Alcohol Beverage Control Law will be denied unless they can establish that an approval of the license would be in the public interest. In considering public interest, Community Board 3 may address these same criteria, including: </a:t>
            </a:r>
          </a:p>
          <a:p>
            <a:pPr lvl="1">
              <a:buFont typeface="+mj-lt"/>
              <a:buAutoNum type="arabicPeriod"/>
            </a:pPr>
            <a:r>
              <a:rPr lang="en-US" sz="1622" dirty="0" smtClean="0"/>
              <a:t>the number, class and character of existing licensed premises within 500 feet,</a:t>
            </a:r>
          </a:p>
          <a:p>
            <a:pPr lvl="1">
              <a:buFont typeface="+mj-lt"/>
              <a:buAutoNum type="arabicPeriod"/>
            </a:pPr>
            <a:r>
              <a:rPr lang="en-US" sz="1622" dirty="0" smtClean="0"/>
              <a:t>whether an applicant has obtained all necessary government licenses and permits for the proposed business, </a:t>
            </a:r>
          </a:p>
          <a:p>
            <a:pPr lvl="1">
              <a:buFont typeface="+mj-lt"/>
              <a:buAutoNum type="arabicPeriod"/>
            </a:pPr>
            <a:r>
              <a:rPr lang="en-US" sz="1622" dirty="0" smtClean="0"/>
              <a:t>the effect of an additional licensed premise on vehicular traffic and parking, </a:t>
            </a:r>
          </a:p>
          <a:p>
            <a:pPr lvl="1">
              <a:buFont typeface="+mj-lt"/>
              <a:buAutoNum type="arabicPeriod"/>
            </a:pPr>
            <a:r>
              <a:rPr lang="en-US" sz="1622" dirty="0" smtClean="0"/>
              <a:t>the impact of an additional licensed premise on the existing noise level, </a:t>
            </a:r>
          </a:p>
          <a:p>
            <a:pPr lvl="1">
              <a:buFont typeface="+mj-lt"/>
              <a:buAutoNum type="arabicPeriod"/>
            </a:pPr>
            <a:r>
              <a:rPr lang="en-US" sz="1622" dirty="0" smtClean="0"/>
              <a:t>the history of violations and reported criminal activity at the subject location, and </a:t>
            </a:r>
          </a:p>
          <a:p>
            <a:pPr lvl="1">
              <a:buFont typeface="+mj-lt"/>
              <a:buAutoNum type="arabicPeriod"/>
            </a:pPr>
            <a:r>
              <a:rPr lang="en-US" sz="1622" dirty="0" smtClean="0"/>
              <a:t>any other factor specified by law or regulation that would be relevant to deciding whether public convenience and advantage, as well as the public interest, would be served by approving the application. </a:t>
            </a:r>
          </a:p>
          <a:p>
            <a:pPr lvl="1"/>
            <a:endParaRPr lang="en-US" sz="1622" dirty="0" smtClean="0"/>
          </a:p>
          <a:p>
            <a:r>
              <a:rPr lang="en-US" sz="1622" dirty="0" smtClean="0"/>
              <a:t>2/2011: Public Benefit further defined for CB 3’s use in evaluating 500 Ft. applicants where the majority of the operation of a business: </a:t>
            </a:r>
          </a:p>
          <a:p>
            <a:pPr lvl="1"/>
            <a:r>
              <a:rPr lang="en-US" sz="1622" dirty="0" smtClean="0"/>
              <a:t>provides a good or service that is needed by the local community, </a:t>
            </a:r>
          </a:p>
          <a:p>
            <a:pPr lvl="1"/>
            <a:r>
              <a:rPr lang="en-US" sz="1622" dirty="0" smtClean="0"/>
              <a:t>provides unique goods or services not already in the local community,</a:t>
            </a:r>
          </a:p>
          <a:p>
            <a:pPr lvl="1"/>
            <a:r>
              <a:rPr lang="en-US" sz="1622" dirty="0" smtClean="0"/>
              <a:t>provides a cultural benefit or increases in retail diversity, </a:t>
            </a:r>
          </a:p>
          <a:p>
            <a:pPr lvl="1"/>
            <a:r>
              <a:rPr lang="en-US" sz="1622" dirty="0" smtClean="0"/>
              <a:t>enhances the quality of life of the residents, or</a:t>
            </a:r>
          </a:p>
          <a:p>
            <a:pPr lvl="1"/>
            <a:r>
              <a:rPr lang="en-US" sz="1622" dirty="0" smtClean="0"/>
              <a:t>includes a conscientious business owner who would act as stabilizing force in the community</a:t>
            </a:r>
          </a:p>
          <a:p>
            <a:pPr lvl="1">
              <a:buFont typeface="Wingdings" charset="2"/>
              <a:buChar char=""/>
            </a:pPr>
            <a:r>
              <a:rPr lang="en-US" sz="1622" dirty="0" smtClean="0"/>
              <a:t>Courts have excluded jobs or tax revenue as being a public benefit.</a:t>
            </a:r>
          </a:p>
          <a:p>
            <a:endParaRPr lang="en-US" sz="1400" dirty="0"/>
          </a:p>
        </p:txBody>
      </p:sp>
      <p:sp>
        <p:nvSpPr>
          <p:cNvPr id="6" name="Date Placeholder 5"/>
          <p:cNvSpPr>
            <a:spLocks noGrp="1"/>
          </p:cNvSpPr>
          <p:nvPr>
            <p:ph type="dt" sz="half" idx="10"/>
          </p:nvPr>
        </p:nvSpPr>
        <p:spPr/>
        <p:txBody>
          <a:bodyPr/>
          <a:lstStyle/>
          <a:p>
            <a:r>
              <a:rPr lang="en-US" dirty="0" smtClean="0"/>
              <a:t>11/13/11</a:t>
            </a:r>
            <a:endParaRPr lang="en-US" dirty="0"/>
          </a:p>
        </p:txBody>
      </p:sp>
      <p:sp>
        <p:nvSpPr>
          <p:cNvPr id="7" name="Slide Number Placeholder 6"/>
          <p:cNvSpPr>
            <a:spLocks noGrp="1"/>
          </p:cNvSpPr>
          <p:nvPr>
            <p:ph type="sldNum" sz="quarter" idx="12"/>
          </p:nvPr>
        </p:nvSpPr>
        <p:spPr/>
        <p:txBody>
          <a:bodyPr/>
          <a:lstStyle/>
          <a:p>
            <a:fld id="{CF44D74E-977A-8449-80AC-CAAB69DBD98C}" type="slidenum">
              <a:rPr lang="en-US" smtClean="0"/>
              <a:pPr/>
              <a:t>3</a:t>
            </a:fld>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p:txBody>
          <a:bodyPr/>
          <a:lstStyle/>
          <a:p>
            <a:r>
              <a:rPr lang="en-US" dirty="0" smtClean="0"/>
              <a:t>Sidewalk Cafés</a:t>
            </a:r>
            <a:endParaRPr lang="en-US" dirty="0"/>
          </a:p>
        </p:txBody>
      </p:sp>
      <p:sp>
        <p:nvSpPr>
          <p:cNvPr id="16" name="Content Placeholder 15"/>
          <p:cNvSpPr>
            <a:spLocks noGrp="1"/>
          </p:cNvSpPr>
          <p:nvPr>
            <p:ph sz="quarter" idx="1"/>
          </p:nvPr>
        </p:nvSpPr>
        <p:spPr/>
        <p:txBody>
          <a:bodyPr>
            <a:normAutofit/>
          </a:bodyPr>
          <a:lstStyle/>
          <a:p>
            <a:r>
              <a:rPr lang="en-US" sz="1500" dirty="0" smtClean="0"/>
              <a:t>Generally, Community Board #3 will endeavor to require the same hours of operation for sidewalk cafes for establishments with similar methods of operation to minimize unfair competition.  Applicants should be aware, however, that changing conditions in specific areas or the history of the business itself may necessitate a departure from this policy. </a:t>
            </a:r>
            <a:endParaRPr lang="en-US" sz="1500" dirty="0"/>
          </a:p>
        </p:txBody>
      </p:sp>
      <p:sp>
        <p:nvSpPr>
          <p:cNvPr id="19" name="Date Placeholder 18"/>
          <p:cNvSpPr>
            <a:spLocks noGrp="1"/>
          </p:cNvSpPr>
          <p:nvPr>
            <p:ph type="dt" sz="half" idx="10"/>
          </p:nvPr>
        </p:nvSpPr>
        <p:spPr/>
        <p:txBody>
          <a:bodyPr/>
          <a:lstStyle/>
          <a:p>
            <a:r>
              <a:rPr lang="en-US" dirty="0" smtClean="0"/>
              <a:t>11/13/11</a:t>
            </a:r>
            <a:endParaRPr lang="en-US" dirty="0"/>
          </a:p>
        </p:txBody>
      </p:sp>
      <p:sp>
        <p:nvSpPr>
          <p:cNvPr id="20" name="Slide Number Placeholder 19"/>
          <p:cNvSpPr>
            <a:spLocks noGrp="1"/>
          </p:cNvSpPr>
          <p:nvPr>
            <p:ph type="sldNum" sz="quarter" idx="12"/>
          </p:nvPr>
        </p:nvSpPr>
        <p:spPr/>
        <p:txBody>
          <a:bodyPr/>
          <a:lstStyle/>
          <a:p>
            <a:fld id="{CF44D74E-977A-8449-80AC-CAAB69DBD98C}" type="slidenum">
              <a:rPr lang="en-US" smtClean="0"/>
              <a:pPr/>
              <a:t>4</a:t>
            </a:fld>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Transfers</a:t>
            </a:r>
            <a:endParaRPr lang="en-US" dirty="0"/>
          </a:p>
        </p:txBody>
      </p:sp>
      <p:sp>
        <p:nvSpPr>
          <p:cNvPr id="3" name="Content Placeholder 2"/>
          <p:cNvSpPr>
            <a:spLocks noGrp="1"/>
          </p:cNvSpPr>
          <p:nvPr>
            <p:ph sz="quarter" idx="1"/>
          </p:nvPr>
        </p:nvSpPr>
        <p:spPr/>
        <p:txBody>
          <a:bodyPr>
            <a:normAutofit fontScale="40000" lnSpcReduction="20000"/>
          </a:bodyPr>
          <a:lstStyle/>
          <a:p>
            <a:r>
              <a:rPr lang="en-US" sz="3750" dirty="0" smtClean="0"/>
              <a:t>3/2008: A transfer application should include the same method of operation as the existing business and incorporate any stipulations regarding method of operation which were signed by the transferor.  However, Community Board 3 will consider requests to modify existing stipulations for transferred licenses if the revised stipulations will not substantially alter the existing method of operation </a:t>
            </a:r>
          </a:p>
          <a:p>
            <a:r>
              <a:rPr lang="en-US" sz="3750" dirty="0" smtClean="0"/>
              <a:t>6/2011:  Transfer policy approved by the full board on February 22, 2011 is put into effect as follows: business owners whose applications have been approved by resolution by CB 3 on or before June 28, 2011, may be considered as "transferring" their businesses to new applicants provided that the new applicant </a:t>
            </a:r>
          </a:p>
          <a:p>
            <a:pPr lvl="1"/>
            <a:r>
              <a:rPr lang="en-US" sz="3750" dirty="0" smtClean="0"/>
              <a:t>Adopt the current stipulations as conditions of its license, maintain the current method of operation, and when they become available, adopt best practices recommendations for operating businesses that have been created by this community board. </a:t>
            </a:r>
          </a:p>
          <a:p>
            <a:pPr lvl="1"/>
            <a:r>
              <a:rPr lang="en-US" sz="3750" dirty="0" smtClean="0"/>
              <a:t>Transfer Benefit: This transfer benefit will not apply to any business that has been inactive for two (2) or more years. Will only apply to businesses that have been previously reviewed and approved by Community Board 3 and found to be operated by responsible business owners.  This review will include a review of SLA reports and actions, NYPD violations and 311 and community board and community complaints regarding their businesses. </a:t>
            </a:r>
          </a:p>
          <a:p>
            <a:pPr lvl="1"/>
            <a:r>
              <a:rPr lang="en-US" sz="3750" dirty="0" smtClean="0"/>
              <a:t>This transfer benefit will also apply only where the new applicants being reviewed by Community Board 3 are found to be responsible businesses owners who are compatible with the proposed application and this community.  Responsible business owners who are compatible with the operation of a business in this community have been identified in the policy statement of February 22, 2011, as "experienced and responsible for managing the business with the same method of operation, will be a good neighbor and does not have violations within the last two (2) years for any business he or she owns or manages.”</a:t>
            </a:r>
          </a:p>
          <a:p>
            <a:pPr lvl="1">
              <a:buNone/>
            </a:pPr>
            <a:endParaRPr lang="en-US" sz="1400" dirty="0" smtClean="0"/>
          </a:p>
        </p:txBody>
      </p:sp>
      <p:sp>
        <p:nvSpPr>
          <p:cNvPr id="7" name="Date Placeholder 6"/>
          <p:cNvSpPr>
            <a:spLocks noGrp="1"/>
          </p:cNvSpPr>
          <p:nvPr>
            <p:ph type="dt" sz="half" idx="10"/>
          </p:nvPr>
        </p:nvSpPr>
        <p:spPr/>
        <p:txBody>
          <a:bodyPr/>
          <a:lstStyle/>
          <a:p>
            <a:r>
              <a:rPr lang="en-US" dirty="0" smtClean="0"/>
              <a:t>11/13/11</a:t>
            </a:r>
            <a:endParaRPr lang="en-US" dirty="0"/>
          </a:p>
        </p:txBody>
      </p:sp>
      <p:sp>
        <p:nvSpPr>
          <p:cNvPr id="8" name="Slide Number Placeholder 7"/>
          <p:cNvSpPr>
            <a:spLocks noGrp="1"/>
          </p:cNvSpPr>
          <p:nvPr>
            <p:ph type="sldNum" sz="quarter" idx="12"/>
          </p:nvPr>
        </p:nvSpPr>
        <p:spPr/>
        <p:txBody>
          <a:bodyPr/>
          <a:lstStyle/>
          <a:p>
            <a:fld id="{CF44D74E-977A-8449-80AC-CAAB69DBD98C}" type="slidenum">
              <a:rPr lang="en-US" smtClean="0"/>
              <a:pPr/>
              <a:t>5</a:t>
            </a:fld>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Zoning Considerations</a:t>
            </a:r>
            <a:endParaRPr lang="en-US" dirty="0"/>
          </a:p>
        </p:txBody>
      </p:sp>
      <p:sp>
        <p:nvSpPr>
          <p:cNvPr id="3" name="Content Placeholder 2"/>
          <p:cNvSpPr>
            <a:spLocks noGrp="1"/>
          </p:cNvSpPr>
          <p:nvPr>
            <p:ph sz="quarter" idx="1"/>
          </p:nvPr>
        </p:nvSpPr>
        <p:spPr/>
        <p:txBody>
          <a:bodyPr>
            <a:normAutofit/>
          </a:bodyPr>
          <a:lstStyle/>
          <a:p>
            <a:pPr lvl="1"/>
            <a:r>
              <a:rPr lang="en-US" sz="1600" dirty="0" smtClean="0"/>
              <a:t>CB3 </a:t>
            </a:r>
            <a:r>
              <a:rPr lang="en-US" sz="1600" dirty="0"/>
              <a:t>believes that grandfathered Use Group 6 commercial establishments in residential areas that are not eating/drinking establishments should not be allowed to become eating/drinking </a:t>
            </a:r>
            <a:r>
              <a:rPr lang="en-US" sz="1600" dirty="0" smtClean="0"/>
              <a:t>establishments. The board made this conditional comment as part  of the ULURP for the 2008 rezoning. </a:t>
            </a:r>
          </a:p>
          <a:p>
            <a:pPr lvl="1"/>
            <a:endParaRPr lang="en-US" sz="1600" u="sng" dirty="0"/>
          </a:p>
          <a:p>
            <a:pPr marL="320040" lvl="1" indent="0">
              <a:buNone/>
            </a:pPr>
            <a:r>
              <a:rPr lang="en-US" sz="1600" u="sng" dirty="0" smtClean="0"/>
              <a:t>Zoning regulations do not allow the following:</a:t>
            </a:r>
          </a:p>
          <a:p>
            <a:pPr marL="662940" lvl="1" indent="-342900">
              <a:buAutoNum type="arabicParenR"/>
            </a:pPr>
            <a:r>
              <a:rPr lang="en-US" sz="1500" dirty="0" smtClean="0"/>
              <a:t>If a grandfathered  commercial establishment in a residential zone is empty for 2 years, it reverts back to compliant residential use. </a:t>
            </a:r>
          </a:p>
          <a:p>
            <a:pPr marL="662940" lvl="1" indent="-342900">
              <a:buAutoNum type="arabicParenR"/>
            </a:pPr>
            <a:r>
              <a:rPr lang="en-US" sz="1500" dirty="0" smtClean="0"/>
              <a:t>Grandfathered commercial establishments in residential areas cannot expand in size and can never use backyard or have a sidewalk café. </a:t>
            </a:r>
          </a:p>
          <a:p>
            <a:pPr marL="662940" lvl="1" indent="-342900">
              <a:buAutoNum type="arabicParenR"/>
            </a:pPr>
            <a:r>
              <a:rPr lang="en-US" sz="1500" dirty="0" smtClean="0"/>
              <a:t>Backyards cannot be used in any residential area.  All backyards in commercial zones must have a Certificate of Occupancy or Letter of No Objection. </a:t>
            </a:r>
            <a:endParaRPr lang="en-US" sz="1500" dirty="0"/>
          </a:p>
        </p:txBody>
      </p:sp>
      <p:sp>
        <p:nvSpPr>
          <p:cNvPr id="6" name="Date Placeholder 5"/>
          <p:cNvSpPr>
            <a:spLocks noGrp="1"/>
          </p:cNvSpPr>
          <p:nvPr>
            <p:ph type="dt" sz="half" idx="10"/>
          </p:nvPr>
        </p:nvSpPr>
        <p:spPr/>
        <p:txBody>
          <a:bodyPr/>
          <a:lstStyle/>
          <a:p>
            <a:r>
              <a:rPr lang="en-US" dirty="0" smtClean="0"/>
              <a:t>11/13/11</a:t>
            </a:r>
            <a:endParaRPr lang="en-US" dirty="0"/>
          </a:p>
        </p:txBody>
      </p:sp>
      <p:sp>
        <p:nvSpPr>
          <p:cNvPr id="7" name="Slide Number Placeholder 6"/>
          <p:cNvSpPr>
            <a:spLocks noGrp="1"/>
          </p:cNvSpPr>
          <p:nvPr>
            <p:ph type="sldNum" sz="quarter" idx="12"/>
          </p:nvPr>
        </p:nvSpPr>
        <p:spPr/>
        <p:txBody>
          <a:bodyPr/>
          <a:lstStyle/>
          <a:p>
            <a:fld id="{CF44D74E-977A-8449-80AC-CAAB69DBD98C}" type="slidenum">
              <a:rPr lang="en-US" smtClean="0"/>
              <a:pPr/>
              <a:t>6</a:t>
            </a:fld>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ＭＳ ゴシック"/>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ヒラギノ明朝 Pro W3"/>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Equity.thmx</Template>
  <TotalTime>148</TotalTime>
  <Words>925</Words>
  <Application>Microsoft Office PowerPoint</Application>
  <PresentationFormat>On-screen Show (4:3)</PresentationFormat>
  <Paragraphs>63</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Equity</vt:lpstr>
      <vt:lpstr>CB 3 SLA Policies Summary</vt:lpstr>
      <vt:lpstr>Best Practices</vt:lpstr>
      <vt:lpstr>500 Foot Rule &amp; Public Benefit</vt:lpstr>
      <vt:lpstr>Sidewalk Cafés</vt:lpstr>
      <vt:lpstr>Transfers</vt:lpstr>
      <vt:lpstr>Zoning Considerations</vt:lpstr>
    </vt:vector>
  </TitlesOfParts>
  <Company>Home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Sidewalk Cafés</dc:title>
  <dc:creator>Dominic Pisciotta</dc:creator>
  <cp:lastModifiedBy>Community Board User</cp:lastModifiedBy>
  <cp:revision>12</cp:revision>
  <cp:lastPrinted>2011-11-21T21:42:59Z</cp:lastPrinted>
  <dcterms:created xsi:type="dcterms:W3CDTF">2011-11-14T03:25:05Z</dcterms:created>
  <dcterms:modified xsi:type="dcterms:W3CDTF">2011-12-28T21:11:57Z</dcterms:modified>
</cp:coreProperties>
</file>