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324" r:id="rId2"/>
    <p:sldId id="301" r:id="rId3"/>
    <p:sldId id="299" r:id="rId4"/>
    <p:sldId id="304" r:id="rId5"/>
    <p:sldId id="261" r:id="rId6"/>
    <p:sldId id="263" r:id="rId7"/>
    <p:sldId id="305" r:id="rId8"/>
    <p:sldId id="273" r:id="rId9"/>
    <p:sldId id="309" r:id="rId10"/>
    <p:sldId id="306" r:id="rId11"/>
    <p:sldId id="264" r:id="rId12"/>
    <p:sldId id="265" r:id="rId13"/>
    <p:sldId id="307" r:id="rId14"/>
    <p:sldId id="270" r:id="rId15"/>
    <p:sldId id="308" r:id="rId16"/>
    <p:sldId id="272" r:id="rId17"/>
    <p:sldId id="310" r:id="rId18"/>
    <p:sldId id="288" r:id="rId19"/>
    <p:sldId id="322" r:id="rId20"/>
    <p:sldId id="293" r:id="rId21"/>
    <p:sldId id="311" r:id="rId22"/>
    <p:sldId id="268" r:id="rId23"/>
    <p:sldId id="316" r:id="rId24"/>
    <p:sldId id="274" r:id="rId25"/>
    <p:sldId id="278" r:id="rId26"/>
    <p:sldId id="279" r:id="rId27"/>
    <p:sldId id="312" r:id="rId28"/>
    <p:sldId id="283" r:id="rId29"/>
    <p:sldId id="284" r:id="rId30"/>
    <p:sldId id="280" r:id="rId31"/>
    <p:sldId id="281" r:id="rId32"/>
    <p:sldId id="282" r:id="rId33"/>
    <p:sldId id="285" r:id="rId34"/>
    <p:sldId id="323" r:id="rId35"/>
    <p:sldId id="286" r:id="rId36"/>
    <p:sldId id="318" r:id="rId37"/>
    <p:sldId id="313" r:id="rId38"/>
    <p:sldId id="287" r:id="rId39"/>
    <p:sldId id="289" r:id="rId40"/>
    <p:sldId id="290" r:id="rId41"/>
    <p:sldId id="291" r:id="rId42"/>
    <p:sldId id="296" r:id="rId43"/>
    <p:sldId id="320" r:id="rId44"/>
    <p:sldId id="298" r:id="rId45"/>
    <p:sldId id="317" r:id="rId46"/>
    <p:sldId id="325" r:id="rId47"/>
    <p:sldId id="302" r:id="rId48"/>
    <p:sldId id="303" r:id="rId49"/>
    <p:sldId id="326" r:id="rId50"/>
    <p:sldId id="314" r:id="rId51"/>
    <p:sldId id="259" r:id="rId5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4A4"/>
    <a:srgbClr val="00B3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274" autoAdjust="0"/>
    <p:restoredTop sz="99531" autoAdjust="0"/>
  </p:normalViewPr>
  <p:slideViewPr>
    <p:cSldViewPr snapToGrid="0">
      <p:cViewPr>
        <p:scale>
          <a:sx n="142" d="100"/>
          <a:sy n="142" d="100"/>
        </p:scale>
        <p:origin x="-78" y="15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29" tIns="45714" rIns="91429" bIns="45714" rtlCol="0"/>
          <a:lstStyle>
            <a:lvl1pPr algn="r">
              <a:defRPr sz="1200"/>
            </a:lvl1pPr>
          </a:lstStyle>
          <a:p>
            <a:fld id="{C0AFAD7E-C9CF-4BFE-B1FF-8490B06E9083}" type="datetimeFigureOut">
              <a:rPr lang="en-US" smtClean="0"/>
              <a:pPr/>
              <a:t>3/16/2015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29" tIns="45714" rIns="91429" bIns="45714" rtlCol="0" anchor="b"/>
          <a:lstStyle>
            <a:lvl1pPr algn="r">
              <a:defRPr sz="1200"/>
            </a:lvl1pPr>
          </a:lstStyle>
          <a:p>
            <a:fld id="{F04215FB-02D7-4D16-A5E3-8B4DFF1EB87E}" type="slidenum">
              <a:rPr lang="en-US" smtClean="0"/>
              <a:pPr/>
              <a:t>‹#›</a:t>
            </a:fld>
            <a:endParaRPr lang="en-US" dirty="0"/>
          </a:p>
        </p:txBody>
      </p:sp>
    </p:spTree>
    <p:extLst>
      <p:ext uri="{BB962C8B-B14F-4D97-AF65-F5344CB8AC3E}">
        <p14:creationId xmlns="" xmlns:p14="http://schemas.microsoft.com/office/powerpoint/2010/main" val="1499290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29" tIns="45714" rIns="91429" bIns="45714" rtlCol="0"/>
          <a:lstStyle>
            <a:lvl1pPr algn="r">
              <a:defRPr sz="1200"/>
            </a:lvl1pPr>
          </a:lstStyle>
          <a:p>
            <a:fld id="{7E4F7067-97DC-4BEB-A9BA-AB6E767AFFD3}" type="datetimeFigureOut">
              <a:rPr lang="en-US" smtClean="0"/>
              <a:pPr/>
              <a:t>3/16/2015</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9" tIns="45714" rIns="91429" bIns="45714" rtlCol="0" anchor="b"/>
          <a:lstStyle>
            <a:lvl1pPr algn="r">
              <a:defRPr sz="1200"/>
            </a:lvl1pPr>
          </a:lstStyle>
          <a:p>
            <a:fld id="{019E55BC-788C-4F0A-896C-24E6DA3C259C}" type="slidenum">
              <a:rPr lang="en-US" smtClean="0"/>
              <a:pPr/>
              <a:t>‹#›</a:t>
            </a:fld>
            <a:endParaRPr lang="en-US" dirty="0"/>
          </a:p>
        </p:txBody>
      </p:sp>
    </p:spTree>
    <p:extLst>
      <p:ext uri="{BB962C8B-B14F-4D97-AF65-F5344CB8AC3E}">
        <p14:creationId xmlns="" xmlns:p14="http://schemas.microsoft.com/office/powerpoint/2010/main" val="6723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a:t>
            </a:r>
            <a:r>
              <a:rPr lang="en-US" dirty="0" smtClean="0"/>
              <a:t>: If your employer has an existing policy allowing employees to use sick leave, the policy must meet or exceed the requirements of the law. </a:t>
            </a:r>
            <a:endParaRPr lang="en-US" dirty="0"/>
          </a:p>
        </p:txBody>
      </p:sp>
      <p:sp>
        <p:nvSpPr>
          <p:cNvPr id="4" name="Slide Number Placeholder 3"/>
          <p:cNvSpPr>
            <a:spLocks noGrp="1"/>
          </p:cNvSpPr>
          <p:nvPr>
            <p:ph type="sldNum" sz="quarter" idx="10"/>
          </p:nvPr>
        </p:nvSpPr>
        <p:spPr/>
        <p:txBody>
          <a:bodyPr/>
          <a:lstStyle/>
          <a:p>
            <a:fld id="{BEB18E54-0EB9-4BEE-BAED-A10961E7E7A6}"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18E54-0EB9-4BEE-BAED-A10961E7E7A6}"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to</a:t>
            </a:r>
            <a:r>
              <a:rPr lang="en-US" baseline="0" dirty="0" smtClean="0"/>
              <a:t> see which independent contractors are not covered go to: labor.gov and search “Independent Contractor” </a:t>
            </a:r>
          </a:p>
          <a:p>
            <a:r>
              <a:rPr lang="en-US" baseline="0" dirty="0" smtClean="0"/>
              <a:t>* Clarify employees subject to collective bargaining</a:t>
            </a:r>
            <a:endParaRPr lang="en-US" dirty="0" smtClean="0"/>
          </a:p>
          <a:p>
            <a:r>
              <a:rPr lang="en-US" dirty="0" smtClean="0"/>
              <a:t>* If</a:t>
            </a:r>
            <a:r>
              <a:rPr lang="en-US" baseline="0" dirty="0" smtClean="0"/>
              <a:t> your employer has an existing policy allowing employees to use sick leave, the policy must meet or exceed the requirements of the Paid Sick Law</a:t>
            </a:r>
            <a:endParaRPr lang="en-US" dirty="0"/>
          </a:p>
        </p:txBody>
      </p:sp>
      <p:sp>
        <p:nvSpPr>
          <p:cNvPr id="4" name="Slide Number Placeholder 3"/>
          <p:cNvSpPr>
            <a:spLocks noGrp="1"/>
          </p:cNvSpPr>
          <p:nvPr>
            <p:ph type="sldNum" sz="quarter" idx="10"/>
          </p:nvPr>
        </p:nvSpPr>
        <p:spPr/>
        <p:txBody>
          <a:bodyPr/>
          <a:lstStyle/>
          <a:p>
            <a:fld id="{019E55BC-788C-4F0A-896C-24E6DA3C259C}"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Will talk specifically about written</a:t>
            </a:r>
            <a:r>
              <a:rPr lang="en-US" baseline="0" dirty="0" smtClean="0"/>
              <a:t> notice later in presentation</a:t>
            </a:r>
            <a:endParaRPr lang="en-US" dirty="0"/>
          </a:p>
        </p:txBody>
      </p:sp>
      <p:sp>
        <p:nvSpPr>
          <p:cNvPr id="4" name="Slide Number Placeholder 3"/>
          <p:cNvSpPr>
            <a:spLocks noGrp="1"/>
          </p:cNvSpPr>
          <p:nvPr>
            <p:ph type="sldNum" sz="quarter" idx="10"/>
          </p:nvPr>
        </p:nvSpPr>
        <p:spPr/>
        <p:txBody>
          <a:bodyPr/>
          <a:lstStyle/>
          <a:p>
            <a:fld id="{019E55BC-788C-4F0A-896C-24E6DA3C259C}"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*DCA will provide guidance at nyc.gov/paidsickleave on the date</a:t>
            </a:r>
            <a:r>
              <a:rPr lang="en-US" baseline="0" dirty="0" smtClean="0"/>
              <a:t> accrual begins and the date in which it is available for use.</a:t>
            </a:r>
            <a:endParaRPr lang="en-US" dirty="0"/>
          </a:p>
        </p:txBody>
      </p:sp>
      <p:sp>
        <p:nvSpPr>
          <p:cNvPr id="4" name="Slide Number Placeholder 3"/>
          <p:cNvSpPr>
            <a:spLocks noGrp="1"/>
          </p:cNvSpPr>
          <p:nvPr>
            <p:ph type="sldNum" sz="quarter" idx="10"/>
          </p:nvPr>
        </p:nvSpPr>
        <p:spPr/>
        <p:txBody>
          <a:bodyPr/>
          <a:lstStyle/>
          <a:p>
            <a:fld id="{019E55BC-788C-4F0A-896C-24E6DA3C259C}" type="slidenum">
              <a:rPr lang="en-US" smtClean="0"/>
              <a:pPr/>
              <a:t>26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Provide</a:t>
            </a:r>
            <a:r>
              <a:rPr lang="en-US" baseline="0" dirty="0" smtClean="0"/>
              <a:t> example template employers could use</a:t>
            </a:r>
            <a:endParaRPr lang="en-US" dirty="0"/>
          </a:p>
        </p:txBody>
      </p:sp>
      <p:sp>
        <p:nvSpPr>
          <p:cNvPr id="4" name="Slide Number Placeholder 3"/>
          <p:cNvSpPr>
            <a:spLocks noGrp="1"/>
          </p:cNvSpPr>
          <p:nvPr>
            <p:ph type="sldNum" sz="quarter" idx="10"/>
          </p:nvPr>
        </p:nvSpPr>
        <p:spPr/>
        <p:txBody>
          <a:bodyPr/>
          <a:lstStyle/>
          <a:p>
            <a:fld id="{019E55BC-788C-4F0A-896C-24E6DA3C259C}"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396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sz="2800" cap="all">
                <a:solidFill>
                  <a:srgbClr val="0064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196147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7153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cap="all">
                <a:solidFill>
                  <a:srgbClr val="0064A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2478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4911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0" i="0" cap="all">
                <a:solidFill>
                  <a:srgbClr val="0064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0" i="0" cap="all">
                <a:solidFill>
                  <a:srgbClr val="0064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1042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110955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cap="all">
                <a:solidFill>
                  <a:srgbClr val="0064A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31542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cap="all">
                <a:solidFill>
                  <a:srgbClr val="0064A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3576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3EA"/>
        </a:solidFill>
        <a:effectLst/>
      </p:bgPr>
    </p:bg>
    <p:spTree>
      <p:nvGrpSpPr>
        <p:cNvPr id="1" name=""/>
        <p:cNvGrpSpPr/>
        <p:nvPr/>
      </p:nvGrpSpPr>
      <p:grpSpPr>
        <a:xfrm>
          <a:off x="0" y="0"/>
          <a:ext cx="0" cy="0"/>
          <a:chOff x="0" y="0"/>
          <a:chExt cx="0" cy="0"/>
        </a:xfrm>
      </p:grpSpPr>
      <p:pic>
        <p:nvPicPr>
          <p:cNvPr id="7" name="Picture 6" descr="DCA_logo.png"/>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7180318" y="6268847"/>
            <a:ext cx="1506482" cy="408261"/>
          </a:xfrm>
          <a:prstGeom prst="rect">
            <a:avLst/>
          </a:prstGeom>
        </p:spPr>
      </p:pic>
      <p:pic>
        <p:nvPicPr>
          <p:cNvPr id="3" name="Picture 2" descr="FELL100WORK100.png"/>
          <p:cNvPicPr>
            <a:picLocks noChangeAspect="1"/>
          </p:cNvPicPr>
          <p:nvPr userDrawn="1"/>
        </p:nvPicPr>
        <p:blipFill>
          <a:blip r:embed="rId12">
            <a:extLst>
              <a:ext uri="{28A0092B-C50C-407E-A947-70E740481C1C}">
                <a14:useLocalDpi xmlns="" xmlns:a14="http://schemas.microsoft.com/office/drawing/2010/main" val="0"/>
              </a:ext>
            </a:extLst>
          </a:blip>
          <a:stretch>
            <a:fillRect/>
          </a:stretch>
        </p:blipFill>
        <p:spPr>
          <a:xfrm>
            <a:off x="3531136" y="6243474"/>
            <a:ext cx="3391577" cy="244044"/>
          </a:xfrm>
          <a:prstGeom prst="rect">
            <a:avLst/>
          </a:prstGeom>
        </p:spPr>
      </p:pic>
    </p:spTree>
    <p:extLst>
      <p:ext uri="{BB962C8B-B14F-4D97-AF65-F5344CB8AC3E}">
        <p14:creationId xmlns="" xmlns:p14="http://schemas.microsoft.com/office/powerpoint/2010/main" val="355808261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ctr" defTabSz="457200" rtl="0" eaLnBrk="1" latinLnBrk="0" hangingPunct="1">
        <a:spcBef>
          <a:spcPct val="0"/>
        </a:spcBef>
        <a:buNone/>
        <a:defRPr sz="4000" b="0" i="0" kern="1200" cap="all">
          <a:solidFill>
            <a:schemeClr val="bg1"/>
          </a:solidFill>
          <a:latin typeface="Tw Cen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2.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 xmlns:p14="http://schemas.microsoft.com/office/powerpoint/2010/main" val="142070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EMPLOYEES ARE COVERED/NOT COVERED </a:t>
            </a:r>
            <a:br>
              <a:rPr lang="en-US" dirty="0" smtClean="0"/>
            </a:br>
            <a:r>
              <a:rPr lang="en-US" dirty="0" smtClean="0"/>
              <a:t>BY THE LAW</a:t>
            </a:r>
            <a:endParaRPr lang="en-US" dirty="0"/>
          </a:p>
        </p:txBody>
      </p:sp>
    </p:spTree>
    <p:extLst>
      <p:ext uri="{BB962C8B-B14F-4D97-AF65-F5344CB8AC3E}">
        <p14:creationId xmlns="" xmlns:p14="http://schemas.microsoft.com/office/powerpoint/2010/main" val="72939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Which employees are covered?</a:t>
            </a:r>
            <a:endParaRPr lang="en-US" dirty="0"/>
          </a:p>
        </p:txBody>
      </p:sp>
      <p:sp>
        <p:nvSpPr>
          <p:cNvPr id="6" name="Content Placeholder 5"/>
          <p:cNvSpPr>
            <a:spLocks noGrp="1"/>
          </p:cNvSpPr>
          <p:nvPr>
            <p:ph idx="1"/>
          </p:nvPr>
        </p:nvSpPr>
        <p:spPr>
          <a:xfrm>
            <a:off x="457200" y="2743200"/>
            <a:ext cx="8229600" cy="3200400"/>
          </a:xfrm>
        </p:spPr>
        <p:txBody>
          <a:bodyPr numCol="2"/>
          <a:lstStyle/>
          <a:p>
            <a:pPr marL="283464" indent="-283464">
              <a:buFont typeface="Arial" pitchFamily="34" charset="0"/>
              <a:buChar char="•"/>
            </a:pPr>
            <a:r>
              <a:rPr lang="en-US" sz="2800" dirty="0" smtClean="0"/>
              <a:t>Includes:</a:t>
            </a:r>
          </a:p>
          <a:p>
            <a:pPr lvl="1"/>
            <a:r>
              <a:rPr lang="en-US" sz="2000" dirty="0" smtClean="0"/>
              <a:t>Full-time employees</a:t>
            </a:r>
          </a:p>
          <a:p>
            <a:pPr lvl="1"/>
            <a:r>
              <a:rPr lang="en-US" sz="2000" dirty="0" smtClean="0"/>
              <a:t>Part-time employees</a:t>
            </a:r>
          </a:p>
          <a:p>
            <a:pPr lvl="1"/>
            <a:r>
              <a:rPr lang="en-US" sz="2000" dirty="0" smtClean="0"/>
              <a:t>Transitional jobs program employees </a:t>
            </a:r>
          </a:p>
          <a:p>
            <a:pPr lvl="1">
              <a:buNone/>
            </a:pPr>
            <a:endParaRPr lang="en-US" sz="2000" dirty="0" smtClean="0"/>
          </a:p>
          <a:p>
            <a:pPr lvl="1">
              <a:buNone/>
            </a:pPr>
            <a:endParaRPr lang="en-US" sz="2000" dirty="0" smtClean="0"/>
          </a:p>
          <a:p>
            <a:pPr lvl="1">
              <a:buNone/>
            </a:pPr>
            <a:endParaRPr lang="en-US" sz="2000" dirty="0" smtClean="0"/>
          </a:p>
          <a:p>
            <a:pPr lvl="1"/>
            <a:endParaRPr lang="en-US" sz="2000" dirty="0" smtClean="0"/>
          </a:p>
          <a:p>
            <a:pPr lvl="1"/>
            <a:r>
              <a:rPr lang="en-US" sz="2000" dirty="0" smtClean="0"/>
              <a:t>Undocumented employees</a:t>
            </a:r>
          </a:p>
          <a:p>
            <a:pPr lvl="1"/>
            <a:r>
              <a:rPr lang="en-US" sz="2000" dirty="0" smtClean="0"/>
              <a:t>Employees who are family members but not owners</a:t>
            </a:r>
          </a:p>
          <a:p>
            <a:pPr lvl="1"/>
            <a:r>
              <a:rPr lang="en-US" sz="2000" dirty="0" smtClean="0"/>
              <a:t>Employees who live outside of NYC but work in NYC</a:t>
            </a:r>
            <a:endParaRPr lang="en-US" sz="2000" dirty="0"/>
          </a:p>
        </p:txBody>
      </p:sp>
      <p:sp>
        <p:nvSpPr>
          <p:cNvPr id="4" name="Content Placeholder 2"/>
          <p:cNvSpPr txBox="1">
            <a:spLocks/>
          </p:cNvSpPr>
          <p:nvPr/>
        </p:nvSpPr>
        <p:spPr>
          <a:xfrm>
            <a:off x="457200" y="1600200"/>
            <a:ext cx="8229600" cy="1097280"/>
          </a:xfrm>
          <a:prstGeom prst="rect">
            <a:avLst/>
          </a:prstGeom>
        </p:spPr>
        <p:txBody>
          <a:bodyPr/>
          <a:lstStyle/>
          <a:p>
            <a:pPr marL="283464" indent="-283464">
              <a:buFont typeface="Arial" pitchFamily="34" charset="0"/>
              <a:buChar char="•"/>
            </a:pPr>
            <a:r>
              <a:rPr lang="en-US" sz="2800" dirty="0" smtClean="0">
                <a:solidFill>
                  <a:schemeClr val="bg1"/>
                </a:solidFill>
                <a:latin typeface="Tw Cen MT" pitchFamily="34" charset="0"/>
              </a:rPr>
              <a:t>Employees who work more than 80 hours in NYC per calendar year are covered. </a:t>
            </a:r>
          </a:p>
          <a:p>
            <a:pPr marL="283464" marR="0" lvl="0" indent="-283464"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bg1"/>
              </a:solidFill>
              <a:effectLst/>
              <a:uLnTx/>
              <a:uFillTx/>
              <a:latin typeface="Tw Cen MT" pitchFamily="34" charset="0"/>
            </a:endParaRPr>
          </a:p>
          <a:p>
            <a:pPr marL="283464" marR="0" lvl="0" indent="-283464"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bg1"/>
              </a:solidFill>
              <a:effectLst/>
              <a:uLnTx/>
              <a:uFillTx/>
              <a:latin typeface="Tw Cen MT" pitchFamily="34" charset="0"/>
            </a:endParaRPr>
          </a:p>
          <a:p>
            <a:pPr marL="283464" marR="0" lvl="0" indent="-283464"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bg1"/>
              </a:solidFill>
              <a:effectLst/>
              <a:uLnTx/>
              <a:uFillTx/>
              <a:latin typeface="Tw Cen MT" pitchFamily="34" charset="0"/>
            </a:endParaRPr>
          </a:p>
          <a:p>
            <a:pPr marL="283464" marR="0" lvl="0" indent="-283464"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bg1"/>
              </a:solidFill>
              <a:effectLst/>
              <a:uLnTx/>
              <a:uFillTx/>
              <a:latin typeface="Tw Cen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Which employees are </a:t>
            </a:r>
            <a:r>
              <a:rPr lang="en-US" b="1" u="sng" dirty="0" smtClean="0">
                <a:solidFill>
                  <a:srgbClr val="0064A4"/>
                </a:solidFill>
              </a:rPr>
              <a:t>not</a:t>
            </a:r>
            <a:r>
              <a:rPr lang="en-US" dirty="0" smtClean="0">
                <a:solidFill>
                  <a:srgbClr val="0064A4"/>
                </a:solidFill>
              </a:rPr>
              <a:t> </a:t>
            </a:r>
            <a:r>
              <a:rPr lang="en-US" dirty="0" smtClean="0"/>
              <a:t>covered under the law?</a:t>
            </a:r>
            <a:endParaRPr lang="en-US" dirty="0"/>
          </a:p>
        </p:txBody>
      </p:sp>
      <p:sp>
        <p:nvSpPr>
          <p:cNvPr id="4" name="Content Placeholder 3"/>
          <p:cNvSpPr>
            <a:spLocks noGrp="1"/>
          </p:cNvSpPr>
          <p:nvPr>
            <p:ph idx="1"/>
          </p:nvPr>
        </p:nvSpPr>
        <p:spPr>
          <a:xfrm>
            <a:off x="457200" y="1828800"/>
            <a:ext cx="8229600" cy="4525963"/>
          </a:xfrm>
        </p:spPr>
        <p:txBody>
          <a:bodyPr/>
          <a:lstStyle/>
          <a:p>
            <a:pPr marL="283464" indent="-283464"/>
            <a:r>
              <a:rPr lang="en-US" sz="2800" dirty="0" smtClean="0"/>
              <a:t>Employees who work 80 hours or less a calendar year in NYC.</a:t>
            </a:r>
          </a:p>
          <a:p>
            <a:pPr marL="283464" indent="-283464"/>
            <a:r>
              <a:rPr lang="en-US" sz="2800" dirty="0" smtClean="0"/>
              <a:t>Students in federal work study programs. </a:t>
            </a:r>
          </a:p>
          <a:p>
            <a:pPr marL="283464" indent="-283464"/>
            <a:r>
              <a:rPr lang="en-US" sz="2800" dirty="0" smtClean="0"/>
              <a:t>Employees whose work is compensated by qualified scholarship programs.</a:t>
            </a:r>
          </a:p>
          <a:p>
            <a:pPr marL="283464" indent="-283464"/>
            <a:r>
              <a:rPr lang="en-US" sz="2800" dirty="0" smtClean="0"/>
              <a:t>Employees of government agencies.</a:t>
            </a:r>
          </a:p>
          <a:p>
            <a:pPr marL="283464" lvl="2" indent="-283464"/>
            <a:r>
              <a:rPr lang="en-US" sz="2800" dirty="0" smtClean="0"/>
              <a:t>Participants in Work Experience Programs (WEP).</a:t>
            </a:r>
          </a:p>
          <a:p>
            <a:pPr marL="342900" lvl="2" indent="-342900">
              <a:buNone/>
            </a:pPr>
            <a:endParaRPr lang="en-US" dirty="0" smtClean="0"/>
          </a:p>
          <a:p>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320"/>
            <a:ext cx="8229600" cy="1143000"/>
          </a:xfrm>
          <a:prstGeom prst="rect">
            <a:avLst/>
          </a:prstGeom>
        </p:spPr>
        <p:txBody>
          <a:bodyPr/>
          <a:lstStyle>
            <a:lvl1pPr algn="ctr" defTabSz="457200" rtl="0" eaLnBrk="1" latinLnBrk="0" hangingPunct="1">
              <a:spcBef>
                <a:spcPct val="0"/>
              </a:spcBef>
              <a:buNone/>
              <a:defRPr sz="4000" b="0" i="0" kern="1200" cap="all">
                <a:solidFill>
                  <a:schemeClr val="bg1"/>
                </a:solidFill>
                <a:latin typeface="Tw Cen MT"/>
                <a:ea typeface="+mj-ea"/>
                <a:cs typeface="+mj-cs"/>
              </a:defRPr>
            </a:lvl1pPr>
          </a:lstStyle>
          <a:p>
            <a:pPr algn="l"/>
            <a:r>
              <a:rPr lang="en-US" dirty="0" smtClean="0"/>
              <a:t>Which employees are </a:t>
            </a:r>
            <a:r>
              <a:rPr lang="en-US" b="1" u="sng" dirty="0" smtClean="0">
                <a:solidFill>
                  <a:srgbClr val="0064A4"/>
                </a:solidFill>
              </a:rPr>
              <a:t>not</a:t>
            </a:r>
            <a:r>
              <a:rPr lang="en-US" dirty="0" smtClean="0">
                <a:solidFill>
                  <a:srgbClr val="0064A4"/>
                </a:solidFill>
              </a:rPr>
              <a:t> </a:t>
            </a:r>
            <a:r>
              <a:rPr lang="en-US" dirty="0" smtClean="0"/>
              <a:t>covered under the law?</a:t>
            </a:r>
            <a:endParaRPr lang="en-US" dirty="0"/>
          </a:p>
        </p:txBody>
      </p:sp>
      <p:sp>
        <p:nvSpPr>
          <p:cNvPr id="4" name="Content Placeholder 3"/>
          <p:cNvSpPr txBox="1">
            <a:spLocks/>
          </p:cNvSpPr>
          <p:nvPr/>
        </p:nvSpPr>
        <p:spPr>
          <a:xfrm>
            <a:off x="457200" y="18288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lvl="2" indent="-283464"/>
            <a:r>
              <a:rPr lang="en-US" sz="2800" dirty="0" smtClean="0"/>
              <a:t>Certain employees subject to a collective bargaining agreement.</a:t>
            </a:r>
          </a:p>
          <a:p>
            <a:pPr marL="342900" lvl="2" indent="-342900">
              <a:buFont typeface="Arial"/>
              <a:buNone/>
            </a:pPr>
            <a:endParaRPr lang="en-US" dirty="0" smtClean="0"/>
          </a:p>
          <a:p>
            <a:endParaRPr lang="en-US" sz="2400" dirty="0" smtClean="0"/>
          </a:p>
        </p:txBody>
      </p:sp>
      <p:graphicFrame>
        <p:nvGraphicFramePr>
          <p:cNvPr id="5" name="Table 4"/>
          <p:cNvGraphicFramePr>
            <a:graphicFrameLocks noGrp="1"/>
          </p:cNvGraphicFramePr>
          <p:nvPr/>
        </p:nvGraphicFramePr>
        <p:xfrm>
          <a:off x="890954" y="2907323"/>
          <a:ext cx="7596554" cy="2011680"/>
        </p:xfrm>
        <a:graphic>
          <a:graphicData uri="http://schemas.openxmlformats.org/drawingml/2006/table">
            <a:tbl>
              <a:tblPr firstRow="1" bandRow="1">
                <a:tableStyleId>{5C22544A-7EE6-4342-B048-85BDC9FD1C3A}</a:tableStyleId>
              </a:tblPr>
              <a:tblGrid>
                <a:gridCol w="3798277"/>
                <a:gridCol w="3798277"/>
              </a:tblGrid>
              <a:tr h="370840">
                <a:tc>
                  <a:txBody>
                    <a:bodyPr/>
                    <a:lstStyle/>
                    <a:p>
                      <a:r>
                        <a:rPr lang="en-US" sz="2000" b="0" kern="1200" dirty="0" smtClean="0">
                          <a:solidFill>
                            <a:schemeClr val="bg1"/>
                          </a:solidFill>
                          <a:latin typeface="Tw Cen MT" pitchFamily="34" charset="0"/>
                          <a:ea typeface="+mn-ea"/>
                          <a:cs typeface="+mn-cs"/>
                        </a:rPr>
                        <a:t>For most employees:</a:t>
                      </a:r>
                      <a:endParaRPr lang="en-US" sz="2000" b="0" baseline="0" dirty="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64A4"/>
                          </a:solidFill>
                          <a:latin typeface="Tw Cen MT" pitchFamily="34" charset="0"/>
                          <a:ea typeface="+mn-ea"/>
                          <a:cs typeface="+mn-cs"/>
                        </a:rPr>
                        <a:t>For employees in the </a:t>
                      </a:r>
                      <a:r>
                        <a:rPr lang="en-US" sz="2000" b="1" kern="1200" dirty="0" smtClean="0">
                          <a:solidFill>
                            <a:srgbClr val="0064A4"/>
                          </a:solidFill>
                          <a:latin typeface="Tw Cen MT" pitchFamily="34" charset="0"/>
                          <a:ea typeface="+mn-ea"/>
                          <a:cs typeface="+mn-cs"/>
                        </a:rPr>
                        <a:t>grocery</a:t>
                      </a:r>
                      <a:r>
                        <a:rPr lang="en-US" sz="2000" b="0" kern="1200" dirty="0" smtClean="0">
                          <a:solidFill>
                            <a:srgbClr val="0064A4"/>
                          </a:solidFill>
                          <a:latin typeface="Tw Cen MT" pitchFamily="34" charset="0"/>
                          <a:ea typeface="+mn-ea"/>
                          <a:cs typeface="+mn-cs"/>
                        </a:rPr>
                        <a:t> or </a:t>
                      </a:r>
                      <a:r>
                        <a:rPr lang="en-US" sz="2000" b="1" kern="1200" dirty="0" smtClean="0">
                          <a:solidFill>
                            <a:srgbClr val="0064A4"/>
                          </a:solidFill>
                          <a:latin typeface="Tw Cen MT" pitchFamily="34" charset="0"/>
                          <a:ea typeface="+mn-ea"/>
                          <a:cs typeface="+mn-cs"/>
                        </a:rPr>
                        <a:t>construction</a:t>
                      </a:r>
                      <a:r>
                        <a:rPr lang="en-US" sz="2000" b="0" kern="1200" dirty="0" smtClean="0">
                          <a:solidFill>
                            <a:srgbClr val="0064A4"/>
                          </a:solidFill>
                          <a:latin typeface="Tw Cen MT" pitchFamily="34" charset="0"/>
                          <a:ea typeface="+mn-ea"/>
                          <a:cs typeface="+mn-cs"/>
                        </a:rPr>
                        <a:t> industries:</a:t>
                      </a:r>
                      <a:endParaRPr lang="en-US" sz="2000" b="0" baseline="0" dirty="0">
                        <a:solidFill>
                          <a:srgbClr val="0064A4"/>
                        </a:solidFill>
                        <a:latin typeface="Tw Cen MT" pitchFamily="34" charset="0"/>
                      </a:endParaRPr>
                    </a:p>
                  </a:txBody>
                  <a:tcPr>
                    <a:lnL w="12700" cap="flat" cmpd="sng" algn="ctr">
                      <a:solidFill>
                        <a:schemeClr val="bg1"/>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bg1"/>
                          </a:solidFill>
                          <a:latin typeface="Tw Cen MT" pitchFamily="34" charset="0"/>
                          <a:ea typeface="+mn-ea"/>
                          <a:cs typeface="+mn-cs"/>
                        </a:rPr>
                        <a:t>Agreement must expressly waive the law’s provisions and provide comparable benefit.</a:t>
                      </a:r>
                      <a:endParaRPr lang="en-US" sz="2000" b="0" baseline="0" dirty="0" smtClean="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b="0" kern="1200" dirty="0" smtClean="0">
                          <a:solidFill>
                            <a:srgbClr val="0064A4"/>
                          </a:solidFill>
                          <a:latin typeface="Tw Cen MT" pitchFamily="34" charset="0"/>
                          <a:ea typeface="+mn-ea"/>
                          <a:cs typeface="+mn-cs"/>
                        </a:rPr>
                        <a:t>Agreement must expressly waive the law’s provisions but </a:t>
                      </a:r>
                      <a:r>
                        <a:rPr lang="en-US" sz="2000" b="1" kern="1200" dirty="0" smtClean="0">
                          <a:solidFill>
                            <a:srgbClr val="0064A4"/>
                          </a:solidFill>
                          <a:latin typeface="Tw Cen MT" pitchFamily="34" charset="0"/>
                          <a:ea typeface="+mn-ea"/>
                          <a:cs typeface="+mn-cs"/>
                        </a:rPr>
                        <a:t>does not </a:t>
                      </a:r>
                      <a:r>
                        <a:rPr lang="en-US" sz="2000" b="0" kern="1200" dirty="0" smtClean="0">
                          <a:solidFill>
                            <a:srgbClr val="0064A4"/>
                          </a:solidFill>
                          <a:latin typeface="Tw Cen MT" pitchFamily="34" charset="0"/>
                          <a:ea typeface="+mn-ea"/>
                          <a:cs typeface="+mn-cs"/>
                        </a:rPr>
                        <a:t>have to provide comparable benefit.</a:t>
                      </a:r>
                      <a:endParaRPr lang="en-US" sz="2000" b="0" kern="1200" dirty="0">
                        <a:solidFill>
                          <a:srgbClr val="0064A4"/>
                        </a:solidFill>
                        <a:latin typeface="Tw Cen MT" pitchFamily="34" charset="0"/>
                        <a:ea typeface="+mn-ea"/>
                        <a:cs typeface="+mn-cs"/>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 xmlns:p14="http://schemas.microsoft.com/office/powerpoint/2010/main" val="3444455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which Employees are </a:t>
            </a:r>
            <a:r>
              <a:rPr lang="en-US" b="1" u="sng" dirty="0" smtClean="0">
                <a:solidFill>
                  <a:srgbClr val="0064A4"/>
                </a:solidFill>
              </a:rPr>
              <a:t>not</a:t>
            </a:r>
            <a:r>
              <a:rPr lang="en-US" dirty="0" smtClean="0">
                <a:solidFill>
                  <a:srgbClr val="0064A4"/>
                </a:solidFill>
              </a:rPr>
              <a:t> </a:t>
            </a:r>
            <a:r>
              <a:rPr lang="en-US" dirty="0" smtClean="0"/>
              <a:t>covered under the law? </a:t>
            </a:r>
            <a:endParaRPr lang="en-US" dirty="0"/>
          </a:p>
        </p:txBody>
      </p:sp>
      <p:sp>
        <p:nvSpPr>
          <p:cNvPr id="3" name="Content Placeholder 2"/>
          <p:cNvSpPr>
            <a:spLocks noGrp="1"/>
          </p:cNvSpPr>
          <p:nvPr>
            <p:ph idx="1"/>
          </p:nvPr>
        </p:nvSpPr>
        <p:spPr>
          <a:xfrm>
            <a:off x="457200" y="1828800"/>
            <a:ext cx="8229600" cy="4525963"/>
          </a:xfrm>
        </p:spPr>
        <p:txBody>
          <a:bodyPr/>
          <a:lstStyle/>
          <a:p>
            <a:pPr marL="283464" lvl="1" indent="-283464">
              <a:buFont typeface="Arial" pitchFamily="34" charset="0"/>
              <a:buChar char="•"/>
            </a:pPr>
            <a:r>
              <a:rPr lang="en-US" dirty="0" smtClean="0"/>
              <a:t>Physical Therapists, Occupational Therapists, Speech Language Pathologists, Audiologists licensed by NYS Department of Education.</a:t>
            </a:r>
          </a:p>
          <a:p>
            <a:pPr marL="740664" lvl="1" indent="-283464">
              <a:buFont typeface="Arial" pitchFamily="34" charset="0"/>
              <a:buChar char="–"/>
            </a:pPr>
            <a:r>
              <a:rPr lang="en-US" sz="2000" dirty="0" smtClean="0"/>
              <a:t>Not covered if:</a:t>
            </a:r>
          </a:p>
          <a:p>
            <a:pPr marL="1140714" lvl="2" indent="-283464">
              <a:buFont typeface="Arial" pitchFamily="34" charset="0"/>
              <a:buChar char="–"/>
            </a:pPr>
            <a:r>
              <a:rPr lang="en-US" sz="2000" dirty="0" smtClean="0"/>
              <a:t>Call in for work at will.</a:t>
            </a:r>
          </a:p>
          <a:p>
            <a:pPr marL="1140714" lvl="2" indent="-283464">
              <a:buFont typeface="Arial" pitchFamily="34" charset="0"/>
              <a:buChar char="–"/>
            </a:pPr>
            <a:r>
              <a:rPr lang="en-US" sz="2000" dirty="0" smtClean="0"/>
              <a:t>Determine own schedule and assignments.</a:t>
            </a:r>
          </a:p>
          <a:p>
            <a:pPr marL="1140714" lvl="2" indent="-283464">
              <a:buFont typeface="Arial" pitchFamily="34" charset="0"/>
              <a:buChar char="–"/>
            </a:pPr>
            <a:r>
              <a:rPr lang="en-US" sz="2000" dirty="0" smtClean="0"/>
              <a:t>Paid average hourly wage 4x the federal minimum wage.</a:t>
            </a:r>
          </a:p>
          <a:p>
            <a:pPr marL="0" indent="0">
              <a:buNone/>
            </a:pPr>
            <a:endParaRPr lang="en-US" dirty="0" smtClean="0"/>
          </a:p>
          <a:p>
            <a:pPr lvl="2">
              <a:buNone/>
            </a:pPr>
            <a:endParaRPr lang="en-US" dirty="0" smtClean="0"/>
          </a:p>
          <a:p>
            <a:pPr lvl="2">
              <a:buNone/>
            </a:pPr>
            <a:endParaRPr lang="en-US" dirty="0" smtClean="0"/>
          </a:p>
          <a:p>
            <a:pPr lvl="2">
              <a:buFont typeface="Wingdings" pitchFamily="2" charset="2"/>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000" b="0" i="0" kern="1200" cap="all">
                <a:solidFill>
                  <a:schemeClr val="bg1"/>
                </a:solidFill>
                <a:latin typeface="Tw Cen MT"/>
                <a:ea typeface="+mj-ea"/>
                <a:cs typeface="+mj-cs"/>
              </a:defRPr>
            </a:lvl1pPr>
          </a:lstStyle>
          <a:p>
            <a:pPr algn="l"/>
            <a:r>
              <a:rPr lang="en-US" dirty="0" smtClean="0"/>
              <a:t>which Employees are </a:t>
            </a:r>
            <a:r>
              <a:rPr lang="en-US" b="1" u="sng" dirty="0" smtClean="0">
                <a:solidFill>
                  <a:srgbClr val="0064A4"/>
                </a:solidFill>
              </a:rPr>
              <a:t>not</a:t>
            </a:r>
            <a:r>
              <a:rPr lang="en-US" dirty="0" smtClean="0">
                <a:solidFill>
                  <a:srgbClr val="0064A4"/>
                </a:solidFill>
              </a:rPr>
              <a:t> </a:t>
            </a:r>
            <a:r>
              <a:rPr lang="en-US" dirty="0" smtClean="0"/>
              <a:t>covered under the law? </a:t>
            </a:r>
            <a:endParaRPr lang="en-US" dirty="0"/>
          </a:p>
        </p:txBody>
      </p:sp>
      <p:sp>
        <p:nvSpPr>
          <p:cNvPr id="3" name="Rectangle 2"/>
          <p:cNvSpPr/>
          <p:nvPr/>
        </p:nvSpPr>
        <p:spPr>
          <a:xfrm>
            <a:off x="457200" y="1828800"/>
            <a:ext cx="8229600" cy="2164695"/>
          </a:xfrm>
          <a:prstGeom prst="rect">
            <a:avLst/>
          </a:prstGeom>
        </p:spPr>
        <p:txBody>
          <a:bodyPr>
            <a:spAutoFit/>
          </a:bodyPr>
          <a:lstStyle/>
          <a:p>
            <a:pPr marL="283464" lvl="2" indent="-283464">
              <a:buFont typeface="Arial" pitchFamily="34" charset="0"/>
              <a:buChar char="•"/>
            </a:pPr>
            <a:r>
              <a:rPr lang="en-US" sz="2800" dirty="0">
                <a:solidFill>
                  <a:schemeClr val="bg1"/>
                </a:solidFill>
                <a:latin typeface="Tw Cen MT"/>
              </a:rPr>
              <a:t>Independent </a:t>
            </a:r>
            <a:r>
              <a:rPr lang="en-US" sz="2800" dirty="0" smtClean="0">
                <a:solidFill>
                  <a:schemeClr val="bg1"/>
                </a:solidFill>
                <a:latin typeface="Tw Cen MT"/>
              </a:rPr>
              <a:t>contractors. </a:t>
            </a:r>
          </a:p>
          <a:p>
            <a:pPr marL="740664" lvl="2" indent="-283464">
              <a:buFont typeface="Arial" pitchFamily="34" charset="0"/>
              <a:buChar char="–"/>
            </a:pPr>
            <a:r>
              <a:rPr lang="en-US" sz="2000" dirty="0" smtClean="0">
                <a:solidFill>
                  <a:schemeClr val="bg1"/>
                </a:solidFill>
                <a:latin typeface="Tw Cen MT" pitchFamily="34" charset="0"/>
              </a:rPr>
              <a:t>Not </a:t>
            </a:r>
            <a:r>
              <a:rPr lang="en-US" sz="2000" dirty="0">
                <a:solidFill>
                  <a:schemeClr val="bg1"/>
                </a:solidFill>
                <a:latin typeface="Tw Cen MT" pitchFamily="34" charset="0"/>
              </a:rPr>
              <a:t>covered if they do not meet definition of an employee under </a:t>
            </a:r>
            <a:r>
              <a:rPr lang="en-US" sz="2000" dirty="0" smtClean="0">
                <a:solidFill>
                  <a:schemeClr val="bg1"/>
                </a:solidFill>
                <a:latin typeface="Tw Cen MT" pitchFamily="34" charset="0"/>
              </a:rPr>
              <a:t>NYS </a:t>
            </a:r>
            <a:r>
              <a:rPr lang="en-US" sz="2000" dirty="0">
                <a:solidFill>
                  <a:schemeClr val="bg1"/>
                </a:solidFill>
                <a:latin typeface="Tw Cen MT" pitchFamily="34" charset="0"/>
              </a:rPr>
              <a:t>Labor </a:t>
            </a:r>
            <a:r>
              <a:rPr lang="en-US" sz="2000" dirty="0" smtClean="0">
                <a:solidFill>
                  <a:schemeClr val="bg1"/>
                </a:solidFill>
                <a:latin typeface="Tw Cen MT" pitchFamily="34" charset="0"/>
              </a:rPr>
              <a:t>Law.</a:t>
            </a:r>
          </a:p>
          <a:p>
            <a:pPr marL="740664" lvl="2" indent="-283464">
              <a:buFont typeface="Arial" pitchFamily="34" charset="0"/>
              <a:buChar char="–"/>
            </a:pPr>
            <a:r>
              <a:rPr lang="en-US" sz="2000" dirty="0" smtClean="0">
                <a:solidFill>
                  <a:schemeClr val="bg1"/>
                </a:solidFill>
                <a:latin typeface="Tw Cen MT" pitchFamily="34" charset="0"/>
              </a:rPr>
              <a:t>Factors include how much supervision, direction, and control employer has over services being provided.</a:t>
            </a:r>
          </a:p>
          <a:p>
            <a:pPr marL="1257300" lvl="3" indent="-342900">
              <a:spcBef>
                <a:spcPts val="768"/>
              </a:spcBef>
              <a:buFontTx/>
              <a:buChar char="-"/>
            </a:pPr>
            <a:endParaRPr lang="en-US" sz="2000" dirty="0">
              <a:solidFill>
                <a:schemeClr val="bg1"/>
              </a:solidFill>
              <a:latin typeface="Tw Cen MT"/>
            </a:endParaRPr>
          </a:p>
        </p:txBody>
      </p:sp>
    </p:spTree>
    <p:extLst>
      <p:ext uri="{BB962C8B-B14F-4D97-AF65-F5344CB8AC3E}">
        <p14:creationId xmlns="" xmlns:p14="http://schemas.microsoft.com/office/powerpoint/2010/main" val="3123453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a Calendar Year?</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800" dirty="0" smtClean="0"/>
              <a:t>Used to determine rate of accrual, when leave is available for use.</a:t>
            </a:r>
          </a:p>
          <a:p>
            <a:pPr marL="0" indent="0">
              <a:buNone/>
            </a:pPr>
            <a:endParaRPr lang="en-US" sz="2800" dirty="0" smtClean="0"/>
          </a:p>
          <a:p>
            <a:r>
              <a:rPr lang="en-US" sz="2800" dirty="0" smtClean="0"/>
              <a:t>Means any consecutive 12-month period of time determined by employer.</a:t>
            </a:r>
          </a:p>
          <a:p>
            <a:pPr>
              <a:buNone/>
            </a:pPr>
            <a:r>
              <a:rPr lang="en-US" sz="2800" dirty="0" smtClean="0"/>
              <a:t> </a:t>
            </a:r>
          </a:p>
          <a:p>
            <a:r>
              <a:rPr lang="en-US" sz="2800" dirty="0" smtClean="0"/>
              <a:t>Employers must include their calendar year in the required written Notice of Employee Rights.</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NOTICE OF EMPLOYEE RIGHTS</a:t>
            </a:r>
            <a:endParaRPr lang="en-US" dirty="0"/>
          </a:p>
        </p:txBody>
      </p:sp>
    </p:spTree>
    <p:extLst>
      <p:ext uri="{BB962C8B-B14F-4D97-AF65-F5344CB8AC3E}">
        <p14:creationId xmlns="" xmlns:p14="http://schemas.microsoft.com/office/powerpoint/2010/main" val="3183305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Notice of employee rights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800" dirty="0" smtClean="0"/>
              <a:t>Employers must give covered employees the Notice of Employee Rights created by DCA.</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1400" dirty="0" smtClean="0"/>
          </a:p>
          <a:p>
            <a:r>
              <a:rPr lang="en-US" sz="2800" dirty="0" smtClean="0"/>
              <a:t>Notice is available in English, Spanish, Arabic, Bengali, Chinese, French-Creole, Italian, Korean, and Russian.</a:t>
            </a:r>
          </a:p>
          <a:p>
            <a:pPr>
              <a:buNone/>
            </a:pPr>
            <a:endParaRPr lang="en-US" sz="1400" dirty="0" smtClean="0"/>
          </a:p>
          <a:p>
            <a:pPr>
              <a:buNone/>
            </a:pPr>
            <a:endParaRPr lang="en-US" dirty="0"/>
          </a:p>
        </p:txBody>
      </p:sp>
      <p:graphicFrame>
        <p:nvGraphicFramePr>
          <p:cNvPr id="4" name="Table 3"/>
          <p:cNvGraphicFramePr>
            <a:graphicFrameLocks noGrp="1"/>
          </p:cNvGraphicFramePr>
          <p:nvPr/>
        </p:nvGraphicFramePr>
        <p:xfrm>
          <a:off x="890954" y="2708031"/>
          <a:ext cx="7596554" cy="2042160"/>
        </p:xfrm>
        <a:graphic>
          <a:graphicData uri="http://schemas.openxmlformats.org/drawingml/2006/table">
            <a:tbl>
              <a:tblPr firstRow="1" bandRow="1">
                <a:tableStyleId>{5C22544A-7EE6-4342-B048-85BDC9FD1C3A}</a:tableStyleId>
              </a:tblPr>
              <a:tblGrid>
                <a:gridCol w="3798277"/>
                <a:gridCol w="3798277"/>
              </a:tblGrid>
              <a:tr h="370840">
                <a:tc>
                  <a:txBody>
                    <a:bodyPr/>
                    <a:lstStyle/>
                    <a:p>
                      <a:r>
                        <a:rPr lang="en-US" sz="2000" b="1" kern="1200" dirty="0" smtClean="0">
                          <a:solidFill>
                            <a:schemeClr val="lt1"/>
                          </a:solidFill>
                          <a:latin typeface="Tw Cen MT" pitchFamily="34" charset="0"/>
                          <a:ea typeface="+mn-ea"/>
                          <a:cs typeface="+mn-cs"/>
                        </a:rPr>
                        <a:t>Existing employees</a:t>
                      </a:r>
                    </a:p>
                    <a:p>
                      <a:r>
                        <a:rPr lang="en-US" sz="1800" b="0" i="1" kern="1200" baseline="0" dirty="0" smtClean="0">
                          <a:solidFill>
                            <a:schemeClr val="lt1"/>
                          </a:solidFill>
                          <a:latin typeface="Tw Cen MT" pitchFamily="34" charset="0"/>
                          <a:ea typeface="+mn-ea"/>
                          <a:cs typeface="+mn-cs"/>
                        </a:rPr>
                        <a:t>(Already employed before April 1, 2014):</a:t>
                      </a:r>
                      <a:endParaRPr lang="en-US" sz="1800" b="0" i="1" baseline="0" dirty="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b="1" kern="1200" dirty="0" smtClean="0">
                          <a:solidFill>
                            <a:srgbClr val="0064A4"/>
                          </a:solidFill>
                          <a:latin typeface="Tw Cen MT" pitchFamily="34" charset="0"/>
                          <a:ea typeface="+mn-ea"/>
                          <a:cs typeface="+mn-cs"/>
                        </a:rPr>
                        <a:t>New employees</a:t>
                      </a:r>
                    </a:p>
                    <a:p>
                      <a:r>
                        <a:rPr lang="en-US" sz="1800" b="0" i="1" kern="1200" baseline="0" dirty="0" smtClean="0">
                          <a:solidFill>
                            <a:srgbClr val="0064A4"/>
                          </a:solidFill>
                          <a:latin typeface="Tw Cen MT" pitchFamily="34" charset="0"/>
                          <a:ea typeface="+mn-ea"/>
                          <a:cs typeface="+mn-cs"/>
                        </a:rPr>
                        <a:t>(First employed on or after April 1, 2014):</a:t>
                      </a:r>
                      <a:endParaRPr lang="en-US" sz="2000" b="0" baseline="0" dirty="0">
                        <a:solidFill>
                          <a:schemeClr val="bg1"/>
                        </a:solidFill>
                        <a:latin typeface="Tw Cen MT" pitchFamily="34" charset="0"/>
                      </a:endParaRPr>
                    </a:p>
                  </a:txBody>
                  <a:tcPr>
                    <a:lnL w="12700" cap="flat" cmpd="sng" algn="ctr">
                      <a:solidFill>
                        <a:schemeClr val="bg1"/>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latin typeface="Tw Cen MT" pitchFamily="34" charset="0"/>
                          <a:ea typeface="+mn-ea"/>
                          <a:cs typeface="+mn-cs"/>
                        </a:rPr>
                        <a:t>Must get Notice by May 1.</a:t>
                      </a:r>
                      <a:endParaRPr lang="en-US" sz="2000" b="0" baseline="0" dirty="0" smtClean="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kern="1200" dirty="0" smtClean="0">
                          <a:solidFill>
                            <a:srgbClr val="0064A4"/>
                          </a:solidFill>
                          <a:latin typeface="Tw Cen MT" pitchFamily="34" charset="0"/>
                          <a:ea typeface="+mn-ea"/>
                          <a:cs typeface="+mn-cs"/>
                        </a:rPr>
                        <a:t>Must get Notice on first day of employment.</a:t>
                      </a:r>
                      <a:endParaRPr lang="en-US" sz="2000" b="0" kern="1200" dirty="0">
                        <a:solidFill>
                          <a:srgbClr val="0064A4"/>
                        </a:solidFill>
                        <a:latin typeface="Tw Cen MT" pitchFamily="34" charset="0"/>
                        <a:ea typeface="+mn-ea"/>
                        <a:cs typeface="+mn-cs"/>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rgbClr val="00B3EA"/>
                          </a:solidFill>
                          <a:latin typeface="Tw Cen MT" pitchFamily="34" charset="0"/>
                          <a:ea typeface="+mn-ea"/>
                          <a:cs typeface="+mn-cs"/>
                        </a:rPr>
                        <a:t>Required Notice is on DCA website: </a:t>
                      </a:r>
                      <a:r>
                        <a:rPr lang="en-US" sz="2000" b="1" kern="1200" dirty="0" smtClean="0">
                          <a:solidFill>
                            <a:srgbClr val="00B3EA"/>
                          </a:solidFill>
                          <a:latin typeface="Tw Cen MT" pitchFamily="34" charset="0"/>
                          <a:ea typeface="+mn-ea"/>
                          <a:cs typeface="+mn-cs"/>
                        </a:rPr>
                        <a:t>nyc.gov/PaidSickLeave</a:t>
                      </a:r>
                      <a:r>
                        <a:rPr lang="en-US" sz="2000" kern="1200" dirty="0" smtClean="0">
                          <a:solidFill>
                            <a:srgbClr val="00B3EA"/>
                          </a:solidFill>
                          <a:latin typeface="Tw Cen MT" pitchFamily="34" charset="0"/>
                          <a:ea typeface="+mn-ea"/>
                          <a:cs typeface="+mn-cs"/>
                        </a:rPr>
                        <a:t>.</a:t>
                      </a:r>
                      <a:r>
                        <a:rPr lang="en-US" sz="2000" b="1" kern="1200" dirty="0" smtClean="0">
                          <a:solidFill>
                            <a:srgbClr val="00B3EA"/>
                          </a:solidFill>
                          <a:latin typeface="Tw Cen MT" pitchFamily="34" charset="0"/>
                          <a:ea typeface="+mn-ea"/>
                          <a:cs typeface="+mn-cs"/>
                        </a:rPr>
                        <a:t> </a:t>
                      </a:r>
                      <a:endParaRPr lang="en-US" sz="2000" kern="1200" dirty="0" smtClean="0">
                        <a:solidFill>
                          <a:srgbClr val="00B3EA"/>
                        </a:solidFill>
                        <a:latin typeface="Tw Cen MT" pitchFamily="34" charset="0"/>
                        <a:ea typeface="+mn-ea"/>
                        <a:cs typeface="+mn-cs"/>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0" b="0" kern="1200" dirty="0">
                        <a:solidFill>
                          <a:srgbClr val="0064A4"/>
                        </a:solidFill>
                        <a:latin typeface="Tw Cen MT" pitchFamily="34" charset="0"/>
                        <a:ea typeface="+mn-ea"/>
                        <a:cs typeface="+mn-cs"/>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dirty="0" smtClean="0"/>
              <a:t>Notice of employee rights</a:t>
            </a:r>
            <a:endParaRPr lang="en-US" dirty="0"/>
          </a:p>
        </p:txBody>
      </p:sp>
      <p:sp>
        <p:nvSpPr>
          <p:cNvPr id="5" name="Content Placeholder 2"/>
          <p:cNvSpPr>
            <a:spLocks noGrp="1"/>
          </p:cNvSpPr>
          <p:nvPr>
            <p:ph idx="1"/>
          </p:nvPr>
        </p:nvSpPr>
        <p:spPr>
          <a:xfrm>
            <a:off x="457200" y="1600200"/>
            <a:ext cx="8229600" cy="4525963"/>
          </a:xfrm>
        </p:spPr>
        <p:txBody>
          <a:bodyPr/>
          <a:lstStyle/>
          <a:p>
            <a:r>
              <a:rPr lang="en-US" sz="2800" dirty="0" smtClean="0"/>
              <a:t>Employers are not required to keep or maintain a copy of the Notice signed by the employee; however, </a:t>
            </a:r>
            <a:r>
              <a:rPr lang="en-US" sz="2800" b="1" dirty="0" smtClean="0"/>
              <a:t>saving signed copies is recommended for record keeping</a:t>
            </a:r>
            <a:r>
              <a:rPr lang="en-US" sz="2800" dirty="0" smtClean="0"/>
              <a:t>.</a:t>
            </a:r>
          </a:p>
          <a:p>
            <a:pPr>
              <a:buNone/>
            </a:pPr>
            <a:endParaRPr lang="en-US" sz="2800" dirty="0" smtClean="0"/>
          </a:p>
          <a:p>
            <a:r>
              <a:rPr lang="en-US" sz="2800" dirty="0" smtClean="0"/>
              <a:t>Employers can give employees the Notice in person, by regular mail, or by email. Save email receipts.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4206240"/>
            <a:ext cx="8229600" cy="1828800"/>
          </a:xfrm>
        </p:spPr>
        <p:txBody>
          <a:bodyPr anchor="ctr"/>
          <a:lstStyle/>
          <a:p>
            <a:r>
              <a:rPr lang="en-US" sz="2400" dirty="0" smtClean="0">
                <a:solidFill>
                  <a:schemeClr val="bg1"/>
                </a:solidFill>
              </a:rPr>
              <a:t>“</a:t>
            </a:r>
            <a:r>
              <a:rPr lang="en-US" sz="2400" cap="none" dirty="0" smtClean="0">
                <a:solidFill>
                  <a:schemeClr val="bg1"/>
                </a:solidFill>
              </a:rPr>
              <a:t>The benefits of paid sick leave extend far beyond the positive impact on individual families. It's also about making our businesses run better, and protecting the health and welfare of their customers.” </a:t>
            </a:r>
          </a:p>
          <a:p>
            <a:r>
              <a:rPr lang="en-US" sz="1800" cap="none" dirty="0" smtClean="0">
                <a:solidFill>
                  <a:schemeClr val="bg1"/>
                </a:solidFill>
              </a:rPr>
              <a:t>		- Mayor Bill de Blasio</a:t>
            </a:r>
            <a:endParaRPr lang="en-US" sz="1800" cap="none" dirty="0">
              <a:solidFill>
                <a:schemeClr val="bg1"/>
              </a:solidFill>
            </a:endParaRPr>
          </a:p>
        </p:txBody>
      </p:sp>
      <p:pic>
        <p:nvPicPr>
          <p:cNvPr id="1030" name="Picture 6" descr="Mayor de Blasio Signs Paid Sick Leave Bill into Law in New York City"/>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617" b="26494"/>
          <a:stretch/>
        </p:blipFill>
        <p:spPr bwMode="auto">
          <a:xfrm>
            <a:off x="422540" y="609600"/>
            <a:ext cx="7620000" cy="34465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IN notice of employee rights?</a:t>
            </a:r>
            <a:endParaRPr lang="en-US" dirty="0"/>
          </a:p>
        </p:txBody>
      </p:sp>
      <p:sp>
        <p:nvSpPr>
          <p:cNvPr id="3" name="Content Placeholder 2"/>
          <p:cNvSpPr>
            <a:spLocks noGrp="1"/>
          </p:cNvSpPr>
          <p:nvPr>
            <p:ph idx="1"/>
          </p:nvPr>
        </p:nvSpPr>
        <p:spPr>
          <a:xfrm>
            <a:off x="457202" y="1828800"/>
            <a:ext cx="3527570" cy="4525963"/>
          </a:xfrm>
        </p:spPr>
        <p:txBody>
          <a:bodyPr/>
          <a:lstStyle/>
          <a:p>
            <a:pPr marL="283464" lvl="1">
              <a:buFont typeface="Arial" pitchFamily="34" charset="0"/>
              <a:buChar char="•"/>
            </a:pPr>
            <a:r>
              <a:rPr lang="en-US" dirty="0" smtClean="0"/>
              <a:t>Accrual rate and information on how to use sick leave.</a:t>
            </a:r>
          </a:p>
          <a:p>
            <a:pPr marL="283464" lvl="1">
              <a:buFont typeface="Arial" pitchFamily="34" charset="0"/>
              <a:buChar char="•"/>
            </a:pPr>
            <a:r>
              <a:rPr lang="en-US" dirty="0" smtClean="0"/>
              <a:t>Employer’s calendar year.</a:t>
            </a:r>
          </a:p>
          <a:p>
            <a:pPr marL="283464" lvl="1">
              <a:buFont typeface="Arial" pitchFamily="34" charset="0"/>
              <a:buChar char="•"/>
            </a:pPr>
            <a:r>
              <a:rPr lang="en-US" dirty="0" smtClean="0"/>
              <a:t>Right to be free from retaliation. </a:t>
            </a:r>
          </a:p>
          <a:p>
            <a:pPr marL="283464" lvl="1">
              <a:buFont typeface="Arial" pitchFamily="34" charset="0"/>
              <a:buChar char="•"/>
            </a:pPr>
            <a:r>
              <a:rPr lang="en-US" dirty="0" smtClean="0"/>
              <a:t>Right to file a complaint.</a:t>
            </a:r>
          </a:p>
          <a:p>
            <a:pPr lvl="1"/>
            <a:endParaRPr lang="en-US" dirty="0" smtClean="0"/>
          </a:p>
          <a:p>
            <a:pPr lvl="1"/>
            <a:endParaRPr lang="en-US" dirty="0"/>
          </a:p>
        </p:txBody>
      </p:sp>
      <p:pic>
        <p:nvPicPr>
          <p:cNvPr id="7" name="Picture 6" descr="20140611_MandatoryNotice_DCA_Page_1.jpg"/>
          <p:cNvPicPr>
            <a:picLocks noChangeAspect="1"/>
          </p:cNvPicPr>
          <p:nvPr/>
        </p:nvPicPr>
        <p:blipFill>
          <a:blip r:embed="rId2"/>
          <a:stretch>
            <a:fillRect/>
          </a:stretch>
        </p:blipFill>
        <p:spPr>
          <a:xfrm>
            <a:off x="4302661" y="1146629"/>
            <a:ext cx="3179618" cy="4114800"/>
          </a:xfrm>
          <a:prstGeom prst="rect">
            <a:avLst/>
          </a:prstGeom>
        </p:spPr>
      </p:pic>
      <p:pic>
        <p:nvPicPr>
          <p:cNvPr id="9" name="Picture 8" descr="20140611_MandatoryNotice_DCA_Page_2.jpg"/>
          <p:cNvPicPr>
            <a:picLocks noChangeAspect="1"/>
          </p:cNvPicPr>
          <p:nvPr/>
        </p:nvPicPr>
        <p:blipFill>
          <a:blip r:embed="rId3"/>
          <a:stretch>
            <a:fillRect/>
          </a:stretch>
        </p:blipFill>
        <p:spPr>
          <a:xfrm>
            <a:off x="5463804" y="1770743"/>
            <a:ext cx="3179618" cy="4114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ACCRUAL AND RATE OF PAY </a:t>
            </a:r>
            <a:br>
              <a:rPr lang="en-US" dirty="0" smtClean="0"/>
            </a:br>
            <a:r>
              <a:rPr lang="en-US" dirty="0" smtClean="0"/>
              <a:t>FOR SICK LEAVE</a:t>
            </a:r>
            <a:endParaRPr lang="en-US" dirty="0"/>
          </a:p>
        </p:txBody>
      </p:sp>
    </p:spTree>
    <p:extLst>
      <p:ext uri="{BB962C8B-B14F-4D97-AF65-F5344CB8AC3E}">
        <p14:creationId xmlns="" xmlns:p14="http://schemas.microsoft.com/office/powerpoint/2010/main" val="317485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t>How does accrual work FOR EMPLOYEES? </a:t>
            </a:r>
            <a:br>
              <a:rPr lang="en-US" dirty="0" smtClean="0"/>
            </a:b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An employee earns 1 hour of sick leave for every 30 hours worked.</a:t>
            </a:r>
          </a:p>
          <a:p>
            <a:pPr marL="283464" indent="-283464"/>
            <a:r>
              <a:rPr lang="en-US" sz="2800" dirty="0" smtClean="0"/>
              <a:t>An employee can accrue up to 40 hours of sick leave per calendar year. </a:t>
            </a:r>
          </a:p>
          <a:p>
            <a:pPr>
              <a:buNone/>
            </a:pPr>
            <a:endParaRPr lang="en-US" dirty="0"/>
          </a:p>
          <a:p>
            <a:pPr>
              <a:buNone/>
            </a:pPr>
            <a:r>
              <a:rPr lang="en-US" dirty="0" smtClean="0"/>
              <a:t>	</a:t>
            </a:r>
            <a:endParaRPr lang="en-US" dirty="0"/>
          </a:p>
        </p:txBody>
      </p:sp>
      <p:graphicFrame>
        <p:nvGraphicFramePr>
          <p:cNvPr id="4" name="Table 3"/>
          <p:cNvGraphicFramePr>
            <a:graphicFrameLocks noGrp="1"/>
          </p:cNvGraphicFramePr>
          <p:nvPr/>
        </p:nvGraphicFramePr>
        <p:xfrm>
          <a:off x="820615" y="3868615"/>
          <a:ext cx="7596555" cy="2103120"/>
        </p:xfrm>
        <a:graphic>
          <a:graphicData uri="http://schemas.openxmlformats.org/drawingml/2006/table">
            <a:tbl>
              <a:tblPr firstRow="1" bandRow="1">
                <a:tableStyleId>{5C22544A-7EE6-4342-B048-85BDC9FD1C3A}</a:tableStyleId>
              </a:tblPr>
              <a:tblGrid>
                <a:gridCol w="2532185"/>
                <a:gridCol w="2532185"/>
                <a:gridCol w="2532185"/>
              </a:tblGrid>
              <a:tr h="370840">
                <a:tc>
                  <a:txBody>
                    <a:bodyPr/>
                    <a:lstStyle/>
                    <a:p>
                      <a:endParaRPr lang="en-US" sz="2000" b="0" baseline="0" dirty="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b="1" dirty="0" smtClean="0">
                          <a:latin typeface="Tw Cen MT" pitchFamily="34" charset="0"/>
                        </a:rPr>
                        <a:t>Date Accrual Begins</a:t>
                      </a:r>
                      <a:endParaRPr lang="en-US" sz="2000" b="0" baseline="0" dirty="0">
                        <a:solidFill>
                          <a:schemeClr val="bg1"/>
                        </a:solidFill>
                        <a:latin typeface="Tw Cen MT"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b="1" dirty="0" smtClean="0">
                          <a:latin typeface="Tw Cen MT" pitchFamily="34" charset="0"/>
                        </a:rPr>
                        <a:t>Date Accrued Sick Leave Available </a:t>
                      </a:r>
                    </a:p>
                    <a:p>
                      <a:r>
                        <a:rPr lang="en-US" sz="2000" b="1" dirty="0" smtClean="0">
                          <a:latin typeface="Tw Cen MT" pitchFamily="34" charset="0"/>
                        </a:rPr>
                        <a:t>for Use</a:t>
                      </a:r>
                      <a:endParaRPr lang="en-US" sz="2000" b="0" baseline="0" dirty="0">
                        <a:solidFill>
                          <a:schemeClr val="bg1"/>
                        </a:solidFill>
                        <a:latin typeface="Tw Cen MT" pitchFamily="34" charset="0"/>
                      </a:endParaRPr>
                    </a:p>
                  </a:txBody>
                  <a:tcPr>
                    <a:lnL w="12700" cap="flat" cmpd="sng" algn="ctr">
                      <a:solidFill>
                        <a:schemeClr val="bg1"/>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dirty="0" smtClean="0">
                          <a:solidFill>
                            <a:srgbClr val="0064A4"/>
                          </a:solidFill>
                          <a:latin typeface="Tw Cen MT" pitchFamily="34" charset="0"/>
                        </a:rPr>
                        <a:t>Existing employee</a:t>
                      </a:r>
                      <a:endParaRPr lang="en-US" sz="2000" b="0" i="0" baseline="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rgbClr val="0064A4"/>
                          </a:solidFill>
                          <a:latin typeface="Tw Cen MT" pitchFamily="34" charset="0"/>
                        </a:rPr>
                        <a:t>April 1, 2014</a:t>
                      </a:r>
                      <a:endParaRPr lang="en-US" sz="2000" b="0" baseline="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rgbClr val="0064A4"/>
                          </a:solidFill>
                          <a:latin typeface="Tw Cen MT" pitchFamily="34" charset="0"/>
                        </a:rPr>
                        <a:t>July 30, 2014</a:t>
                      </a:r>
                      <a:endParaRPr lang="en-US" sz="2000" b="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dirty="0" smtClean="0">
                          <a:solidFill>
                            <a:srgbClr val="0064A4"/>
                          </a:solidFill>
                          <a:latin typeface="Tw Cen MT" pitchFamily="34" charset="0"/>
                        </a:rPr>
                        <a:t>New employee</a:t>
                      </a:r>
                      <a:endParaRPr lang="en-US" sz="2000" b="0" i="0" baseline="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rgbClr val="0064A4"/>
                          </a:solidFill>
                          <a:latin typeface="Tw Cen MT" pitchFamily="34" charset="0"/>
                        </a:rPr>
                        <a:t>First day of employment</a:t>
                      </a:r>
                      <a:endParaRPr lang="en-US" sz="2000" b="0" baseline="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rgbClr val="0064A4"/>
                          </a:solidFill>
                          <a:latin typeface="Tw Cen MT" pitchFamily="34" charset="0"/>
                        </a:rPr>
                        <a:t>120 days after first day of employment</a:t>
                      </a:r>
                      <a:endParaRPr lang="en-US" sz="2000" b="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000" b="0" i="0" kern="1200" cap="all">
                <a:solidFill>
                  <a:schemeClr val="bg1"/>
                </a:solidFill>
                <a:latin typeface="Tw Cen MT"/>
                <a:ea typeface="+mj-ea"/>
                <a:cs typeface="+mj-cs"/>
              </a:defRPr>
            </a:lvl1pPr>
          </a:lstStyle>
          <a:p>
            <a:pPr algn="l"/>
            <a:r>
              <a:rPr lang="en-US" dirty="0" smtClean="0"/>
              <a:t>WHAT ABOUT COLLECTIVE BARGAINING AGREEMENTS?</a:t>
            </a:r>
            <a:endParaRPr lang="en-US" dirty="0"/>
          </a:p>
        </p:txBody>
      </p:sp>
      <p:sp>
        <p:nvSpPr>
          <p:cNvPr id="3" name="Content Placeholder 2"/>
          <p:cNvSpPr txBox="1">
            <a:spLocks/>
          </p:cNvSpPr>
          <p:nvPr/>
        </p:nvSpPr>
        <p:spPr>
          <a:xfrm>
            <a:off x="457200" y="18288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indent="-283464"/>
            <a:r>
              <a:rPr lang="en-US" sz="2800" dirty="0" smtClean="0"/>
              <a:t>Employees covered by a collective bargaining agreement in effect on April 1, 2014 begin to accrue sick leave on the day the agreement ends. </a:t>
            </a:r>
          </a:p>
          <a:p>
            <a:endParaRPr lang="en-US" dirty="0" smtClean="0"/>
          </a:p>
          <a:p>
            <a:pPr>
              <a:buFont typeface="Arial"/>
              <a:buNone/>
            </a:pPr>
            <a:r>
              <a:rPr lang="en-US" dirty="0" smtClean="0"/>
              <a:t>	</a:t>
            </a:r>
            <a:endParaRPr lang="en-US" dirty="0"/>
          </a:p>
        </p:txBody>
      </p:sp>
    </p:spTree>
    <p:extLst>
      <p:ext uri="{BB962C8B-B14F-4D97-AF65-F5344CB8AC3E}">
        <p14:creationId xmlns="" xmlns:p14="http://schemas.microsoft.com/office/powerpoint/2010/main" val="134807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the rate of paid sick leave?</a:t>
            </a: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Employers with 5 or more employees pay employees at their regular hourly rate but no less than $8 per hour (minimum wage). </a:t>
            </a:r>
          </a:p>
          <a:p>
            <a:pPr marL="740664" lvl="1" indent="-283464"/>
            <a:r>
              <a:rPr lang="en-US" sz="2000" dirty="0" smtClean="0"/>
              <a:t>This includes employees whose salary is based on tips or gratuity.</a:t>
            </a:r>
          </a:p>
          <a:p>
            <a:pPr marL="400050" lvl="1" indent="0">
              <a:buNone/>
            </a:pPr>
            <a:endParaRPr lang="en-US" dirty="0"/>
          </a:p>
          <a:p>
            <a:pPr>
              <a:buNone/>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RECAP: Employees</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538926027"/>
              </p:ext>
            </p:extLst>
          </p:nvPr>
        </p:nvGraphicFramePr>
        <p:xfrm>
          <a:off x="457200" y="1600200"/>
          <a:ext cx="8433584" cy="4294163"/>
        </p:xfrm>
        <a:graphic>
          <a:graphicData uri="http://schemas.openxmlformats.org/drawingml/2006/table">
            <a:tbl>
              <a:tblPr firstRow="1" bandRow="1">
                <a:tableStyleId>{08FB837D-C827-4EFA-A057-4D05807E0F7C}</a:tableStyleId>
              </a:tblPr>
              <a:tblGrid>
                <a:gridCol w="2108396"/>
                <a:gridCol w="1950133"/>
                <a:gridCol w="1744394"/>
                <a:gridCol w="2630661"/>
              </a:tblGrid>
              <a:tr h="1288249">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Number of Employees</a:t>
                      </a:r>
                      <a:endParaRPr lang="en-US" sz="2000" dirty="0">
                        <a:solidFill>
                          <a:schemeClr val="bg1"/>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pPr marL="0" marR="0" algn="l">
                        <a:lnSpc>
                          <a:spcPct val="115000"/>
                        </a:lnSpc>
                        <a:spcBef>
                          <a:spcPts val="0"/>
                        </a:spcBef>
                        <a:spcAft>
                          <a:spcPts val="0"/>
                        </a:spcAft>
                      </a:pPr>
                      <a:r>
                        <a:rPr lang="en-US" sz="2000" b="1" baseline="0" dirty="0">
                          <a:solidFill>
                            <a:schemeClr val="bg1"/>
                          </a:solidFill>
                          <a:latin typeface="Tw Cen MT"/>
                          <a:ea typeface="Calibri"/>
                          <a:cs typeface="Arial"/>
                        </a:rPr>
                        <a:t>Amount</a:t>
                      </a:r>
                      <a:r>
                        <a:rPr lang="en-US" sz="2000" b="1" dirty="0">
                          <a:solidFill>
                            <a:schemeClr val="bg1"/>
                          </a:solidFill>
                          <a:latin typeface="Tw Cen MT"/>
                          <a:ea typeface="Calibri"/>
                          <a:cs typeface="Arial"/>
                        </a:rPr>
                        <a:t> of Sick Leave per Calendar Year</a:t>
                      </a:r>
                      <a:endParaRPr lang="en-US" sz="2000" dirty="0">
                        <a:solidFill>
                          <a:schemeClr val="bg1"/>
                        </a:solidFill>
                        <a:latin typeface="Tw Cen MT"/>
                        <a:ea typeface="Calibri"/>
                        <a:cs typeface="Times New Roman"/>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Paid or </a:t>
                      </a:r>
                      <a:r>
                        <a:rPr lang="en-US" sz="2000" b="1" dirty="0" smtClean="0">
                          <a:solidFill>
                            <a:schemeClr val="bg1"/>
                          </a:solidFill>
                          <a:latin typeface="Tw Cen MT"/>
                          <a:ea typeface="Calibri"/>
                          <a:cs typeface="Arial"/>
                        </a:rPr>
                        <a:t>Unpaid Sick Leave</a:t>
                      </a:r>
                      <a:endParaRPr lang="en-US" sz="2000" dirty="0">
                        <a:solidFill>
                          <a:schemeClr val="bg1"/>
                        </a:solidFill>
                        <a:latin typeface="Tw Cen MT"/>
                        <a:ea typeface="Calibri"/>
                        <a:cs typeface="Times New Roman"/>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Rate of Pay</a:t>
                      </a:r>
                      <a:endParaRPr lang="en-US" sz="2000" dirty="0">
                        <a:solidFill>
                          <a:schemeClr val="bg1"/>
                        </a:solidFill>
                        <a:latin typeface="Tw Cen MT"/>
                        <a:ea typeface="Calibri"/>
                        <a:cs typeface="Times New Roman"/>
                      </a:endParaRPr>
                    </a:p>
                  </a:txBody>
                  <a:tcPr marL="68580" marR="68580" marT="0" marB="0">
                    <a:lnL w="6350" cap="flat" cmpd="sng" algn="ctr">
                      <a:solidFill>
                        <a:schemeClr val="bg1"/>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r>
              <a:tr h="1717665">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5 or </a:t>
                      </a:r>
                      <a:r>
                        <a:rPr lang="en-US" sz="2000" dirty="0" smtClean="0">
                          <a:solidFill>
                            <a:srgbClr val="0064A4"/>
                          </a:solidFill>
                          <a:latin typeface="Tw Cen MT"/>
                          <a:ea typeface="Calibri"/>
                          <a:cs typeface="Arial"/>
                        </a:rPr>
                        <a:t>more</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Up to 40 hours </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Paid</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Regular hourly rate but no less than $8 per hour </a:t>
                      </a:r>
                      <a:endParaRPr lang="en-US" sz="2000" dirty="0" smtClean="0">
                        <a:solidFill>
                          <a:srgbClr val="0064A4"/>
                        </a:solidFill>
                        <a:latin typeface="Tw Cen MT"/>
                        <a:ea typeface="Calibri"/>
                        <a:cs typeface="Arial"/>
                      </a:endParaRPr>
                    </a:p>
                    <a:p>
                      <a:pPr marL="0" marR="0" algn="l">
                        <a:lnSpc>
                          <a:spcPct val="115000"/>
                        </a:lnSpc>
                        <a:spcBef>
                          <a:spcPts val="0"/>
                        </a:spcBef>
                        <a:spcAft>
                          <a:spcPts val="0"/>
                        </a:spcAft>
                      </a:pPr>
                      <a:r>
                        <a:rPr lang="en-US" sz="2000" dirty="0" smtClean="0">
                          <a:solidFill>
                            <a:srgbClr val="0064A4"/>
                          </a:solidFill>
                          <a:latin typeface="Tw Cen MT"/>
                          <a:ea typeface="Calibri"/>
                          <a:cs typeface="Arial"/>
                        </a:rPr>
                        <a:t>(</a:t>
                      </a:r>
                      <a:r>
                        <a:rPr lang="en-US" sz="2000" dirty="0">
                          <a:solidFill>
                            <a:srgbClr val="0064A4"/>
                          </a:solidFill>
                          <a:latin typeface="Tw Cen MT"/>
                          <a:ea typeface="Calibri"/>
                          <a:cs typeface="Arial"/>
                        </a:rPr>
                        <a:t>minimum wage)</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288249">
                <a:tc>
                  <a:txBody>
                    <a:bodyPr/>
                    <a:lstStyle/>
                    <a:p>
                      <a:pPr marL="0" marR="0" algn="l">
                        <a:lnSpc>
                          <a:spcPct val="115000"/>
                        </a:lnSpc>
                        <a:spcBef>
                          <a:spcPts val="0"/>
                        </a:spcBef>
                        <a:spcAft>
                          <a:spcPts val="0"/>
                        </a:spcAft>
                      </a:pPr>
                      <a:r>
                        <a:rPr lang="en-US" sz="2000" dirty="0" smtClean="0">
                          <a:solidFill>
                            <a:srgbClr val="0064A4"/>
                          </a:solidFill>
                          <a:latin typeface="Tw Cen MT"/>
                          <a:ea typeface="Calibri"/>
                          <a:cs typeface="Arial"/>
                        </a:rPr>
                        <a:t>1- 4</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Up to 40 hours </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Unpaid</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lnSpc>
                          <a:spcPct val="115000"/>
                        </a:lnSpc>
                        <a:spcBef>
                          <a:spcPts val="0"/>
                        </a:spcBef>
                        <a:spcAft>
                          <a:spcPts val="0"/>
                        </a:spcAft>
                      </a:pPr>
                      <a:r>
                        <a:rPr lang="en-US" sz="2000" dirty="0">
                          <a:solidFill>
                            <a:srgbClr val="0064A4"/>
                          </a:solidFill>
                          <a:latin typeface="Tw Cen MT"/>
                          <a:ea typeface="Calibri"/>
                          <a:cs typeface="Arial"/>
                        </a:rPr>
                        <a:t>Not Applicable</a:t>
                      </a:r>
                      <a:endParaRPr lang="en-US" sz="2000" dirty="0">
                        <a:solidFill>
                          <a:srgbClr val="0064A4"/>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 Domestic workers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68370449"/>
              </p:ext>
            </p:extLst>
          </p:nvPr>
        </p:nvGraphicFramePr>
        <p:xfrm>
          <a:off x="457200" y="1600200"/>
          <a:ext cx="8229600" cy="2855373"/>
        </p:xfrm>
        <a:graphic>
          <a:graphicData uri="http://schemas.openxmlformats.org/drawingml/2006/table">
            <a:tbl>
              <a:tblPr firstRow="1" bandRow="1">
                <a:tableStyleId>{638B1855-1B75-4FBE-930C-398BA8C253C6}</a:tableStyleId>
              </a:tblPr>
              <a:tblGrid>
                <a:gridCol w="2057400"/>
                <a:gridCol w="2057400"/>
                <a:gridCol w="2057400"/>
                <a:gridCol w="2057400"/>
              </a:tblGrid>
              <a:tr h="1508760">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Number of Employees</a:t>
                      </a:r>
                      <a:endParaRPr lang="en-US" sz="2000" dirty="0">
                        <a:solidFill>
                          <a:schemeClr val="bg1"/>
                        </a:solidFill>
                        <a:latin typeface="Tw Cen MT"/>
                        <a:ea typeface="Calibri"/>
                        <a:cs typeface="Times New Roman"/>
                      </a:endParaRPr>
                    </a:p>
                  </a:txBody>
                  <a:tcPr marL="68580" marR="68580" marT="0" marB="0">
                    <a:lnL w="6350" cap="flat" cmpd="sng" algn="ctr">
                      <a:solidFill>
                        <a:srgbClr val="0064A4"/>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rgbClr val="0064A4"/>
                    </a:solidFill>
                  </a:tcPr>
                </a:tc>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Amount of Sick Leave per Calendar Year</a:t>
                      </a:r>
                      <a:endParaRPr lang="en-US" sz="2000" dirty="0">
                        <a:solidFill>
                          <a:schemeClr val="bg1"/>
                        </a:solidFill>
                        <a:latin typeface="Tw Cen MT"/>
                        <a:ea typeface="Calibri"/>
                        <a:cs typeface="Times New Roman"/>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rgbClr val="0064A4"/>
                    </a:solidFill>
                  </a:tcPr>
                </a:tc>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Paid or </a:t>
                      </a:r>
                      <a:r>
                        <a:rPr lang="en-US" sz="2000" b="1" dirty="0" smtClean="0">
                          <a:solidFill>
                            <a:schemeClr val="bg1"/>
                          </a:solidFill>
                          <a:latin typeface="Tw Cen MT"/>
                          <a:ea typeface="Calibri"/>
                          <a:cs typeface="Arial"/>
                        </a:rPr>
                        <a:t>Unpaid Sick Leave</a:t>
                      </a:r>
                      <a:endParaRPr lang="en-US" sz="2000" dirty="0">
                        <a:solidFill>
                          <a:schemeClr val="bg1"/>
                        </a:solidFill>
                        <a:latin typeface="Tw Cen MT"/>
                        <a:ea typeface="Calibri"/>
                        <a:cs typeface="Times New Roman"/>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rgbClr val="0064A4"/>
                    </a:solidFill>
                  </a:tcPr>
                </a:tc>
                <a:tc>
                  <a:txBody>
                    <a:bodyPr/>
                    <a:lstStyle/>
                    <a:p>
                      <a:pPr marL="0" marR="0" algn="l">
                        <a:lnSpc>
                          <a:spcPct val="115000"/>
                        </a:lnSpc>
                        <a:spcBef>
                          <a:spcPts val="0"/>
                        </a:spcBef>
                        <a:spcAft>
                          <a:spcPts val="0"/>
                        </a:spcAft>
                      </a:pPr>
                      <a:r>
                        <a:rPr lang="en-US" sz="2000" b="1" dirty="0">
                          <a:solidFill>
                            <a:schemeClr val="bg1"/>
                          </a:solidFill>
                          <a:latin typeface="Tw Cen MT"/>
                          <a:ea typeface="Calibri"/>
                          <a:cs typeface="Arial"/>
                        </a:rPr>
                        <a:t>Rate of Pay</a:t>
                      </a:r>
                      <a:endParaRPr lang="en-US" sz="2000" dirty="0">
                        <a:solidFill>
                          <a:schemeClr val="bg1"/>
                        </a:solidFill>
                        <a:latin typeface="Tw Cen MT"/>
                        <a:ea typeface="Calibri"/>
                        <a:cs typeface="Times New Roman"/>
                      </a:endParaRPr>
                    </a:p>
                  </a:txBody>
                  <a:tcPr marL="68580" marR="68580" marT="0" marB="0">
                    <a:lnL w="6350" cap="flat" cmpd="sng" algn="ctr">
                      <a:solidFill>
                        <a:schemeClr val="bg1"/>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rgbClr val="0064A4"/>
                    </a:solidFill>
                  </a:tcPr>
                </a:tc>
              </a:tr>
              <a:tr h="1346613">
                <a:tc>
                  <a:txBody>
                    <a:bodyPr/>
                    <a:lstStyle/>
                    <a:p>
                      <a:pPr algn="l"/>
                      <a:r>
                        <a:rPr lang="en-US" sz="2000" dirty="0" smtClean="0">
                          <a:solidFill>
                            <a:srgbClr val="0064A4"/>
                          </a:solidFill>
                          <a:latin typeface="Tw Cen MT"/>
                        </a:rPr>
                        <a:t>1 or more domestic workers</a:t>
                      </a:r>
                      <a:endParaRPr lang="en-US" sz="2000" dirty="0">
                        <a:solidFill>
                          <a:srgbClr val="0064A4"/>
                        </a:solidFill>
                        <a:latin typeface="Tw Cen MT"/>
                      </a:endParaRPr>
                    </a:p>
                  </a:txBody>
                  <a:tcPr>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chemeClr val="bg1"/>
                    </a:solidFill>
                  </a:tcPr>
                </a:tc>
                <a:tc>
                  <a:txBody>
                    <a:bodyPr/>
                    <a:lstStyle/>
                    <a:p>
                      <a:pPr algn="l"/>
                      <a:r>
                        <a:rPr lang="en-US" sz="2000" dirty="0" smtClean="0">
                          <a:solidFill>
                            <a:srgbClr val="0064A4"/>
                          </a:solidFill>
                          <a:latin typeface="Tw Cen MT"/>
                        </a:rPr>
                        <a:t>2 days after one year working</a:t>
                      </a:r>
                      <a:r>
                        <a:rPr lang="en-US" sz="2000" baseline="0" dirty="0" smtClean="0">
                          <a:solidFill>
                            <a:srgbClr val="0064A4"/>
                          </a:solidFill>
                          <a:latin typeface="Tw Cen MT"/>
                        </a:rPr>
                        <a:t> for same employer</a:t>
                      </a:r>
                      <a:endParaRPr lang="en-US" sz="2000" dirty="0">
                        <a:solidFill>
                          <a:srgbClr val="0064A4"/>
                        </a:solidFill>
                        <a:latin typeface="Tw Cen MT"/>
                      </a:endParaRPr>
                    </a:p>
                  </a:txBody>
                  <a:tcPr>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chemeClr val="bg1"/>
                    </a:solidFill>
                  </a:tcPr>
                </a:tc>
                <a:tc>
                  <a:txBody>
                    <a:bodyPr/>
                    <a:lstStyle/>
                    <a:p>
                      <a:pPr algn="l"/>
                      <a:r>
                        <a:rPr lang="en-US" sz="2000" dirty="0" smtClean="0">
                          <a:solidFill>
                            <a:srgbClr val="0064A4"/>
                          </a:solidFill>
                          <a:latin typeface="Tw Cen MT"/>
                        </a:rPr>
                        <a:t>Paid</a:t>
                      </a:r>
                      <a:endParaRPr lang="en-US" sz="2000" dirty="0">
                        <a:solidFill>
                          <a:srgbClr val="0064A4"/>
                        </a:solidFill>
                        <a:latin typeface="Tw Cen MT"/>
                      </a:endParaRPr>
                    </a:p>
                  </a:txBody>
                  <a:tcPr>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chemeClr val="bg1"/>
                    </a:solidFill>
                  </a:tcPr>
                </a:tc>
                <a:tc>
                  <a:txBody>
                    <a:bodyPr/>
                    <a:lstStyle/>
                    <a:p>
                      <a:pPr algn="l"/>
                      <a:r>
                        <a:rPr lang="en-US" sz="2000" dirty="0" smtClean="0">
                          <a:solidFill>
                            <a:srgbClr val="0064A4"/>
                          </a:solidFill>
                          <a:latin typeface="Tw Cen MT"/>
                        </a:rPr>
                        <a:t>Regular hourly rate but</a:t>
                      </a:r>
                      <a:r>
                        <a:rPr lang="en-US" sz="2000" baseline="0" dirty="0" smtClean="0">
                          <a:solidFill>
                            <a:srgbClr val="0064A4"/>
                          </a:solidFill>
                          <a:latin typeface="Tw Cen MT"/>
                        </a:rPr>
                        <a:t> no less than $8 per hour</a:t>
                      </a:r>
                    </a:p>
                    <a:p>
                      <a:pPr algn="l"/>
                      <a:r>
                        <a:rPr lang="en-US" sz="2000" baseline="0" dirty="0" smtClean="0">
                          <a:solidFill>
                            <a:srgbClr val="0064A4"/>
                          </a:solidFill>
                          <a:latin typeface="Tw Cen MT"/>
                        </a:rPr>
                        <a:t>(minimum wage)</a:t>
                      </a:r>
                      <a:endParaRPr lang="en-US" sz="2000" dirty="0">
                        <a:solidFill>
                          <a:srgbClr val="0064A4"/>
                        </a:solidFill>
                        <a:latin typeface="Tw Cen MT"/>
                      </a:endParaRPr>
                    </a:p>
                  </a:txBody>
                  <a:tcPr>
                    <a:lnL w="6350" cap="flat" cmpd="sng" algn="ctr">
                      <a:solidFill>
                        <a:srgbClr val="0064A4"/>
                      </a:solidFill>
                      <a:prstDash val="solid"/>
                      <a:round/>
                      <a:headEnd type="none" w="med" len="med"/>
                      <a:tailEnd type="none" w="med" len="med"/>
                    </a:lnL>
                    <a:lnR w="6350" cap="flat" cmpd="sng" algn="ctr">
                      <a:solidFill>
                        <a:srgbClr val="0064A4"/>
                      </a:solidFill>
                      <a:prstDash val="solid"/>
                      <a:round/>
                      <a:headEnd type="none" w="med" len="med"/>
                      <a:tailEnd type="none" w="med" len="med"/>
                    </a:lnR>
                    <a:lnT w="6350" cap="flat" cmpd="sng" algn="ctr">
                      <a:solidFill>
                        <a:srgbClr val="0064A4"/>
                      </a:solidFill>
                      <a:prstDash val="solid"/>
                      <a:round/>
                      <a:headEnd type="none" w="med" len="med"/>
                      <a:tailEnd type="none" w="med" len="med"/>
                    </a:lnT>
                    <a:lnB w="6350" cap="flat" cmpd="sng" algn="ctr">
                      <a:solidFill>
                        <a:srgbClr val="0064A4"/>
                      </a:solidFill>
                      <a:prstDash val="solid"/>
                      <a:round/>
                      <a:headEnd type="none" w="med" len="med"/>
                      <a:tailEnd type="none" w="med" len="med"/>
                    </a:lnB>
                    <a:solidFill>
                      <a:schemeClr val="bg1"/>
                    </a:solidFill>
                  </a:tcPr>
                </a:tc>
              </a:tr>
            </a:tbl>
          </a:graphicData>
        </a:graphic>
      </p:graphicFrame>
      <p:sp>
        <p:nvSpPr>
          <p:cNvPr id="5" name="Rectangle 4"/>
          <p:cNvSpPr/>
          <p:nvPr/>
        </p:nvSpPr>
        <p:spPr>
          <a:xfrm>
            <a:off x="457200" y="4572000"/>
            <a:ext cx="8229600" cy="1384995"/>
          </a:xfrm>
          <a:prstGeom prst="rect">
            <a:avLst/>
          </a:prstGeom>
        </p:spPr>
        <p:txBody>
          <a:bodyPr>
            <a:spAutoFit/>
          </a:bodyPr>
          <a:lstStyle/>
          <a:p>
            <a:pPr marL="283464" lvl="1" indent="-283464">
              <a:buFont typeface="Arial" pitchFamily="34" charset="0"/>
              <a:buChar char="•"/>
            </a:pPr>
            <a:r>
              <a:rPr lang="en-US" sz="2800" dirty="0" smtClean="0">
                <a:solidFill>
                  <a:schemeClr val="bg1"/>
                </a:solidFill>
                <a:latin typeface="Tw Cen MT" pitchFamily="34" charset="0"/>
              </a:rPr>
              <a:t>City leave is in addition to 3 days of paid rest under NYS Labor Law.</a:t>
            </a:r>
          </a:p>
          <a:p>
            <a:pPr marL="283464" lvl="1" indent="-283464">
              <a:buFont typeface="Arial" pitchFamily="34" charset="0"/>
              <a:buChar char="•"/>
            </a:pPr>
            <a:r>
              <a:rPr lang="en-US" sz="2800" dirty="0" smtClean="0">
                <a:solidFill>
                  <a:schemeClr val="bg1"/>
                </a:solidFill>
                <a:latin typeface="Tw Cen MT" pitchFamily="34" charset="0"/>
              </a:rPr>
              <a:t>Accrual and use of sick leave follow NYS Labor Law.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 of sick leave</a:t>
            </a:r>
            <a:endParaRPr lang="en-US" dirty="0"/>
          </a:p>
        </p:txBody>
      </p:sp>
    </p:spTree>
    <p:extLst>
      <p:ext uri="{BB962C8B-B14F-4D97-AF65-F5344CB8AC3E}">
        <p14:creationId xmlns="" xmlns:p14="http://schemas.microsoft.com/office/powerpoint/2010/main" val="3150600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are Acceptable reasons to use sick leave?</a:t>
            </a: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400" dirty="0" smtClean="0"/>
              <a:t>Employees can use leave for themselves or a family member for:</a:t>
            </a:r>
          </a:p>
          <a:p>
            <a:pPr lvl="1"/>
            <a:r>
              <a:rPr lang="en-US" sz="2000" dirty="0" smtClean="0"/>
              <a:t>Mental or physical illness, injury, or health condition.</a:t>
            </a:r>
          </a:p>
          <a:p>
            <a:pPr lvl="1"/>
            <a:r>
              <a:rPr lang="en-US" sz="2000" dirty="0" smtClean="0"/>
              <a:t>Medical diagnosis, care, or treatment of above.</a:t>
            </a:r>
          </a:p>
          <a:p>
            <a:pPr lvl="1"/>
            <a:r>
              <a:rPr lang="en-US" sz="2000" dirty="0" smtClean="0"/>
              <a:t>Preventive medical care.</a:t>
            </a:r>
          </a:p>
          <a:p>
            <a:pPr>
              <a:buNone/>
            </a:pPr>
            <a:endParaRPr lang="en-US" sz="1400" dirty="0" smtClean="0"/>
          </a:p>
          <a:p>
            <a:pPr marL="283464" indent="-283464"/>
            <a:r>
              <a:rPr lang="en-US" sz="2400" dirty="0" smtClean="0"/>
              <a:t>Business closes due to a public health emergency. </a:t>
            </a:r>
          </a:p>
          <a:p>
            <a:pPr marL="0" indent="0">
              <a:buNone/>
            </a:pPr>
            <a:endParaRPr lang="en-US" sz="1400" dirty="0" smtClean="0"/>
          </a:p>
          <a:p>
            <a:pPr marL="283464" indent="-283464"/>
            <a:r>
              <a:rPr lang="en-US" sz="2400" dirty="0" smtClean="0"/>
              <a:t>Care of child whose school or child care provider closed due to a public health emergency.</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Who is a family member under the law?</a:t>
            </a:r>
            <a:endParaRPr lang="en-US" dirty="0"/>
          </a:p>
        </p:txBody>
      </p:sp>
      <p:sp>
        <p:nvSpPr>
          <p:cNvPr id="3" name="Content Placeholder 2"/>
          <p:cNvSpPr>
            <a:spLocks noGrp="1"/>
          </p:cNvSpPr>
          <p:nvPr>
            <p:ph idx="1"/>
          </p:nvPr>
        </p:nvSpPr>
        <p:spPr>
          <a:xfrm>
            <a:off x="457200" y="2468880"/>
            <a:ext cx="8229600" cy="2743200"/>
          </a:xfrm>
        </p:spPr>
        <p:txBody>
          <a:bodyPr numCol="2"/>
          <a:lstStyle/>
          <a:p>
            <a:pPr lvl="1"/>
            <a:r>
              <a:rPr lang="en-US" sz="2000" dirty="0" smtClean="0"/>
              <a:t>Child (biological, adopted, or foster child; legal ward; child of an employee standing </a:t>
            </a:r>
            <a:r>
              <a:rPr lang="en-US" sz="2000" i="1" dirty="0" smtClean="0"/>
              <a:t>in loco parentis</a:t>
            </a:r>
            <a:r>
              <a:rPr lang="en-US" sz="2000" dirty="0" smtClean="0"/>
              <a:t>)		</a:t>
            </a:r>
            <a:endParaRPr lang="en-US" sz="2000" dirty="0"/>
          </a:p>
          <a:p>
            <a:pPr lvl="1"/>
            <a:r>
              <a:rPr lang="en-US" sz="2000" dirty="0" smtClean="0"/>
              <a:t>Grandchild</a:t>
            </a:r>
          </a:p>
          <a:p>
            <a:pPr lvl="1"/>
            <a:r>
              <a:rPr lang="en-US" sz="2000" dirty="0" smtClean="0"/>
              <a:t>Spouse</a:t>
            </a:r>
          </a:p>
          <a:p>
            <a:pPr lvl="1"/>
            <a:r>
              <a:rPr lang="en-US" sz="2000" dirty="0" smtClean="0"/>
              <a:t>Domestic Partner</a:t>
            </a:r>
          </a:p>
          <a:p>
            <a:pPr lvl="1"/>
            <a:r>
              <a:rPr lang="en-US" sz="2000" dirty="0" smtClean="0"/>
              <a:t>Parent</a:t>
            </a:r>
          </a:p>
          <a:p>
            <a:pPr lvl="1"/>
            <a:r>
              <a:rPr lang="en-US" sz="2000" dirty="0" smtClean="0"/>
              <a:t>Grandparent</a:t>
            </a:r>
          </a:p>
          <a:p>
            <a:pPr lvl="1"/>
            <a:r>
              <a:rPr lang="en-US" sz="2000" dirty="0" smtClean="0"/>
              <a:t>Child or parent of an employee’s spouse or domestic partner</a:t>
            </a:r>
          </a:p>
          <a:p>
            <a:pPr lvl="1"/>
            <a:r>
              <a:rPr lang="en-US" sz="2000" dirty="0" smtClean="0"/>
              <a:t>Sibling (including a half, adopted, or step sibling)</a:t>
            </a:r>
            <a:endParaRPr lang="en-US" sz="2000" dirty="0"/>
          </a:p>
        </p:txBody>
      </p:sp>
      <p:sp>
        <p:nvSpPr>
          <p:cNvPr id="5" name="Content Placeholder 2"/>
          <p:cNvSpPr txBox="1">
            <a:spLocks/>
          </p:cNvSpPr>
          <p:nvPr/>
        </p:nvSpPr>
        <p:spPr>
          <a:xfrm>
            <a:off x="457200" y="1828800"/>
            <a:ext cx="8229600" cy="457200"/>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lvl="1" indent="-283464">
              <a:buFont typeface="Arial" pitchFamily="34" charset="0"/>
              <a:buChar char="•"/>
            </a:pPr>
            <a:r>
              <a:rPr lang="en-US" dirty="0" smtClean="0"/>
              <a:t>The law recognizes the following as a family member: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we will cover</a:t>
            </a:r>
            <a:br>
              <a:rPr lang="en-US" dirty="0" smtClean="0"/>
            </a:br>
            <a:endParaRPr lang="en-US" dirty="0"/>
          </a:p>
        </p:txBody>
      </p:sp>
      <p:sp>
        <p:nvSpPr>
          <p:cNvPr id="3" name="Content Placeholder 2"/>
          <p:cNvSpPr>
            <a:spLocks noGrp="1"/>
          </p:cNvSpPr>
          <p:nvPr>
            <p:ph idx="1"/>
          </p:nvPr>
        </p:nvSpPr>
        <p:spPr/>
        <p:txBody>
          <a:bodyPr/>
          <a:lstStyle/>
          <a:p>
            <a:pPr marL="0" lvl="1">
              <a:buFont typeface="Arial" pitchFamily="34" charset="0"/>
              <a:buChar char="•"/>
            </a:pPr>
            <a:r>
              <a:rPr lang="en-US" dirty="0" smtClean="0"/>
              <a:t>Overview of the law</a:t>
            </a:r>
          </a:p>
          <a:p>
            <a:pPr marL="0" lvl="1">
              <a:buFont typeface="Arial" pitchFamily="34" charset="0"/>
              <a:buChar char="•"/>
            </a:pPr>
            <a:r>
              <a:rPr lang="en-US" dirty="0" smtClean="0"/>
              <a:t>Which employers must comply with the law </a:t>
            </a:r>
          </a:p>
          <a:p>
            <a:pPr marL="283464" lvl="1">
              <a:buFont typeface="Arial" pitchFamily="34" charset="0"/>
              <a:buChar char="•"/>
            </a:pPr>
            <a:r>
              <a:rPr lang="en-US" dirty="0" smtClean="0"/>
              <a:t>Which employees are covered/not covered by the law</a:t>
            </a:r>
          </a:p>
          <a:p>
            <a:pPr marL="283464" lvl="1">
              <a:buFont typeface="Arial" pitchFamily="34" charset="0"/>
              <a:buChar char="•"/>
            </a:pPr>
            <a:r>
              <a:rPr lang="en-US" dirty="0" smtClean="0"/>
              <a:t>Notice of Employee Rights</a:t>
            </a:r>
          </a:p>
          <a:p>
            <a:pPr marL="0" lvl="1">
              <a:buFont typeface="Arial" pitchFamily="34" charset="0"/>
              <a:buChar char="•"/>
            </a:pPr>
            <a:r>
              <a:rPr lang="en-US" dirty="0" smtClean="0"/>
              <a:t>Accrual and rate of pay for sick leave</a:t>
            </a:r>
          </a:p>
          <a:p>
            <a:pPr marL="0" lvl="1">
              <a:buFont typeface="Arial" pitchFamily="34" charset="0"/>
              <a:buChar char="•"/>
            </a:pPr>
            <a:r>
              <a:rPr lang="en-US" dirty="0" smtClean="0"/>
              <a:t>Use of sick leave</a:t>
            </a:r>
          </a:p>
          <a:p>
            <a:pPr marL="0" lvl="1">
              <a:buFont typeface="Arial" pitchFamily="34" charset="0"/>
              <a:buChar char="•"/>
            </a:pPr>
            <a:r>
              <a:rPr lang="en-US" dirty="0" smtClean="0"/>
              <a:t>Compliance</a:t>
            </a:r>
          </a:p>
          <a:p>
            <a:pPr marL="0" lvl="1">
              <a:buFont typeface="Arial" pitchFamily="34" charset="0"/>
              <a:buChar char="•"/>
            </a:pPr>
            <a:r>
              <a:rPr lang="en-US" dirty="0" smtClean="0"/>
              <a:t>Q &amp; A</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HAPPENS TO unused sick leave?</a:t>
            </a:r>
            <a:endParaRPr lang="en-US" dirty="0"/>
          </a:p>
        </p:txBody>
      </p:sp>
      <p:sp>
        <p:nvSpPr>
          <p:cNvPr id="3" name="Content Placeholder 2"/>
          <p:cNvSpPr>
            <a:spLocks noGrp="1"/>
          </p:cNvSpPr>
          <p:nvPr>
            <p:ph idx="1"/>
          </p:nvPr>
        </p:nvSpPr>
        <p:spPr>
          <a:xfrm>
            <a:off x="442686" y="1640114"/>
            <a:ext cx="8229600" cy="4525963"/>
          </a:xfrm>
        </p:spPr>
        <p:txBody>
          <a:bodyPr/>
          <a:lstStyle/>
          <a:p>
            <a:pPr marL="283464" lvl="0" indent="-283464">
              <a:defRPr/>
            </a:pPr>
            <a:r>
              <a:rPr lang="en-US" sz="2800" dirty="0" smtClean="0"/>
              <a:t>Employees can carry over up to 40 hours of unused sick leave to the next calendar year</a:t>
            </a:r>
            <a:r>
              <a:rPr lang="en-US" sz="2800" dirty="0" smtClean="0"/>
              <a:t>.</a:t>
            </a:r>
          </a:p>
          <a:p>
            <a:pPr marL="283464" lvl="0" indent="-283464">
              <a:defRPr/>
            </a:pPr>
            <a:endParaRPr lang="en-US" sz="2800" dirty="0" smtClean="0"/>
          </a:p>
          <a:p>
            <a:pPr marL="283464" lvl="0" indent="-283464">
              <a:defRPr/>
            </a:pPr>
            <a:r>
              <a:rPr lang="en-US" sz="2800" dirty="0" smtClean="0"/>
              <a:t>Employees continue to accrue up to 40 hours of sick leave in addition to the sick leave carried over from the previous year</a:t>
            </a:r>
            <a:r>
              <a:rPr lang="en-US" sz="2800" dirty="0" smtClean="0"/>
              <a:t>.</a:t>
            </a:r>
          </a:p>
          <a:p>
            <a:pPr marL="283464" lvl="0" indent="-283464">
              <a:defRPr/>
            </a:pPr>
            <a:endParaRPr lang="en-US" sz="2800" dirty="0" smtClean="0"/>
          </a:p>
          <a:p>
            <a:pPr marL="283464" lvl="0" indent="-283464">
              <a:defRPr/>
            </a:pPr>
            <a:r>
              <a:rPr lang="en-US" sz="2800" dirty="0" smtClean="0"/>
              <a:t>Employers are only required to allow employees to use up to 40 hours of sick leave per calendar year.</a:t>
            </a:r>
          </a:p>
          <a:p>
            <a:pPr lvl="1">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An employer can pay an employee for unused sick leave at the end of the calendar year. </a:t>
            </a:r>
            <a:r>
              <a:rPr lang="en-US" sz="2800" b="1" dirty="0" smtClean="0"/>
              <a:t>This is not required.</a:t>
            </a:r>
          </a:p>
          <a:p>
            <a:pPr marL="0" indent="0">
              <a:buNone/>
            </a:pPr>
            <a:endParaRPr lang="en-US" sz="2800" b="1" dirty="0"/>
          </a:p>
          <a:p>
            <a:pPr marL="283464" indent="-283464"/>
            <a:r>
              <a:rPr lang="en-US" sz="2800" dirty="0" smtClean="0"/>
              <a:t>Employees </a:t>
            </a:r>
            <a:r>
              <a:rPr lang="en-US" sz="2800" b="1" dirty="0" smtClean="0"/>
              <a:t>cannot</a:t>
            </a:r>
            <a:r>
              <a:rPr lang="en-US" sz="2800" dirty="0" smtClean="0"/>
              <a:t> carry over sick leave if:</a:t>
            </a:r>
          </a:p>
          <a:p>
            <a:pPr lvl="1"/>
            <a:r>
              <a:rPr lang="en-US" sz="2000" dirty="0" smtClean="0"/>
              <a:t>The employer pays them for the unused sick leave. AND</a:t>
            </a:r>
          </a:p>
          <a:p>
            <a:pPr lvl="1"/>
            <a:r>
              <a:rPr lang="en-US" sz="2000" dirty="0" smtClean="0"/>
              <a:t>The employer gives employee up to 40 hours of sick leave on the first day of the new calendar year. </a:t>
            </a:r>
          </a:p>
          <a:p>
            <a:endParaRPr lang="en-US" dirty="0"/>
          </a:p>
        </p:txBody>
      </p:sp>
      <p:sp>
        <p:nvSpPr>
          <p:cNvPr id="5" name="Title 1"/>
          <p:cNvSpPr>
            <a:spLocks noGrp="1"/>
          </p:cNvSpPr>
          <p:nvPr>
            <p:ph type="title"/>
          </p:nvPr>
        </p:nvSpPr>
        <p:spPr>
          <a:xfrm>
            <a:off x="457200" y="274638"/>
            <a:ext cx="8229600" cy="1143000"/>
          </a:xfrm>
        </p:spPr>
        <p:txBody>
          <a:bodyPr/>
          <a:lstStyle/>
          <a:p>
            <a:pPr algn="l"/>
            <a:r>
              <a:rPr lang="en-US" dirty="0" smtClean="0"/>
              <a:t>CAN EMPLOYER PAY AN EMPLOYEE FOR unused sick leave?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HAPPENS TO Unused sick leave FOR RehireS?</a:t>
            </a:r>
            <a:br>
              <a:rPr lang="en-US" dirty="0" smtClean="0"/>
            </a:b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If an employee is rehired within 6 months, the employer must reinstate previously accrued sick leave.</a:t>
            </a:r>
          </a:p>
          <a:p>
            <a:pPr marL="740664" lvl="1" indent="-283464"/>
            <a:r>
              <a:rPr lang="en-US" sz="2000" b="1" dirty="0" smtClean="0"/>
              <a:t>Exception</a:t>
            </a:r>
            <a:r>
              <a:rPr lang="en-US" sz="2000" dirty="0" smtClean="0"/>
              <a:t>: Employer paid employee for unused sick leave when employee left.</a:t>
            </a:r>
          </a:p>
          <a:p>
            <a:pPr>
              <a:buNone/>
            </a:pP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MUST employee give ADVANCE notice to use sick leave?</a:t>
            </a: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If the need is </a:t>
            </a:r>
            <a:r>
              <a:rPr lang="en-US" sz="2800" b="1" dirty="0" smtClean="0"/>
              <a:t>foreseeable</a:t>
            </a:r>
            <a:r>
              <a:rPr lang="en-US" sz="2800" dirty="0" smtClean="0"/>
              <a:t>, employer can require up to 7 days advance notice before employee uses sick leave.</a:t>
            </a:r>
          </a:p>
          <a:p>
            <a:pPr marL="683514" lvl="1" indent="-283464"/>
            <a:r>
              <a:rPr lang="en-US" sz="2000" i="1" dirty="0" smtClean="0"/>
              <a:t>Example: scheduled doctor’s appointment</a:t>
            </a:r>
          </a:p>
          <a:p>
            <a:pPr marL="457200" indent="0">
              <a:spcBef>
                <a:spcPts val="768"/>
              </a:spcBef>
              <a:buNone/>
            </a:pPr>
            <a:endParaRPr lang="en-US" sz="1400" dirty="0" smtClean="0"/>
          </a:p>
          <a:p>
            <a:pPr marL="283464" indent="-283464"/>
            <a:r>
              <a:rPr lang="en-US" sz="2800" dirty="0" smtClean="0"/>
              <a:t>If the need is </a:t>
            </a:r>
            <a:r>
              <a:rPr lang="en-US" sz="2800" b="1" dirty="0" smtClean="0"/>
              <a:t>unforeseeable</a:t>
            </a:r>
            <a:r>
              <a:rPr lang="en-US" sz="2800" dirty="0" smtClean="0"/>
              <a:t>, employer may require employee to give notice as soon as practicable (reasonable).</a:t>
            </a:r>
          </a:p>
          <a:p>
            <a:pPr marL="683514" lvl="1" indent="-283464"/>
            <a:r>
              <a:rPr lang="en-US" sz="2000" i="1" dirty="0" smtClean="0"/>
              <a:t>Example: accident</a:t>
            </a:r>
          </a:p>
          <a:p>
            <a:pPr lvl="1">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US" dirty="0" smtClean="0"/>
              <a:t>Can employer set minimum increments for sick leave?</a:t>
            </a:r>
            <a:endParaRPr lang="en-US" dirty="0"/>
          </a:p>
        </p:txBody>
      </p:sp>
      <p:sp>
        <p:nvSpPr>
          <p:cNvPr id="5" name="Content Placeholder 2"/>
          <p:cNvSpPr>
            <a:spLocks noGrp="1"/>
          </p:cNvSpPr>
          <p:nvPr>
            <p:ph idx="1"/>
          </p:nvPr>
        </p:nvSpPr>
        <p:spPr>
          <a:xfrm>
            <a:off x="457200" y="1828800"/>
            <a:ext cx="8229600" cy="4525963"/>
          </a:xfrm>
        </p:spPr>
        <p:txBody>
          <a:bodyPr/>
          <a:lstStyle/>
          <a:p>
            <a:pPr marL="283464" indent="-283464"/>
            <a:r>
              <a:rPr lang="en-US" sz="2800" dirty="0" smtClean="0"/>
              <a:t>An employer can set reasonable minimum increments for the use of sick leave, but </a:t>
            </a:r>
            <a:r>
              <a:rPr lang="en-US" sz="2800" b="1" dirty="0" smtClean="0"/>
              <a:t>the minimum cannot be more than 4 hours per day unless otherwise permitted by state or federal law</a:t>
            </a:r>
            <a:r>
              <a:rPr lang="en-US" sz="2800" dirty="0" smtClean="0"/>
              <a:t>.</a:t>
            </a:r>
            <a:endParaRPr lang="en-US" sz="2000" i="1" dirty="0" smtClean="0"/>
          </a:p>
          <a:p>
            <a:pPr lvl="1">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pPr algn="l"/>
            <a:r>
              <a:rPr lang="en-US" dirty="0" smtClean="0"/>
              <a:t>DOES employee NEED A DOCTOR’S NOTE?</a:t>
            </a: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Employers can require documentation from a licensed health care provider if employee uses more than 3 consecutive workdays as sick leave.</a:t>
            </a:r>
          </a:p>
          <a:p>
            <a:pPr marL="683514" lvl="1" indent="-283464"/>
            <a:r>
              <a:rPr lang="en-US" sz="2000" dirty="0" smtClean="0"/>
              <a:t>Employers cannot require provider to specify the medical reason for sick leave. </a:t>
            </a:r>
          </a:p>
          <a:p>
            <a:pPr marL="683514" lvl="1" indent="-283464"/>
            <a:r>
              <a:rPr lang="en-US" sz="2000" dirty="0" smtClean="0"/>
              <a:t>Note: A workday does not need to be a full day if the employee works part time.</a:t>
            </a:r>
            <a:endParaRPr lang="en-US" sz="2000" dirty="0"/>
          </a:p>
          <a:p>
            <a:pPr marL="0">
              <a:spcBef>
                <a:spcPts val="768"/>
              </a:spcBef>
              <a:buNone/>
            </a:pPr>
            <a:endParaRPr lang="en-US" sz="1400" dirty="0" smtClean="0"/>
          </a:p>
          <a:p>
            <a:pPr marL="283464" indent="-283464"/>
            <a:r>
              <a:rPr lang="en-US" sz="2800" dirty="0" smtClean="0"/>
              <a:t>Employers may require employee to provide written verification that employee used sick leave for sick leave purposes.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7"/>
            <a:ext cx="8229600" cy="1143000"/>
          </a:xfrm>
        </p:spPr>
        <p:txBody>
          <a:bodyPr/>
          <a:lstStyle/>
          <a:p>
            <a:pPr algn="l"/>
            <a:r>
              <a:rPr lang="en-US" dirty="0" smtClean="0"/>
              <a:t>WHAT ABOUT AN EMPLOYER’S EXISTING LEAVE POLICIES?</a:t>
            </a:r>
            <a:endParaRPr lang="en-US" dirty="0"/>
          </a:p>
        </p:txBody>
      </p:sp>
      <p:sp>
        <p:nvSpPr>
          <p:cNvPr id="5" name="Content Placeholder 2"/>
          <p:cNvSpPr>
            <a:spLocks noGrp="1"/>
          </p:cNvSpPr>
          <p:nvPr>
            <p:ph idx="1"/>
          </p:nvPr>
        </p:nvSpPr>
        <p:spPr>
          <a:xfrm>
            <a:off x="457200" y="1828800"/>
            <a:ext cx="8229600" cy="4525963"/>
          </a:xfrm>
        </p:spPr>
        <p:txBody>
          <a:bodyPr/>
          <a:lstStyle/>
          <a:p>
            <a:pPr marL="283464" indent="-283464"/>
            <a:r>
              <a:rPr lang="en-US" sz="2800" dirty="0" smtClean="0">
                <a:latin typeface="Tw Cen MT" pitchFamily="34" charset="0"/>
              </a:rPr>
              <a:t>The Paid Sick Leave Law sets the </a:t>
            </a:r>
            <a:r>
              <a:rPr lang="en-US" sz="2800" b="1" dirty="0" smtClean="0">
                <a:latin typeface="Tw Cen MT" pitchFamily="34" charset="0"/>
              </a:rPr>
              <a:t>minimum</a:t>
            </a:r>
            <a:r>
              <a:rPr lang="en-US" sz="2800" dirty="0" smtClean="0">
                <a:latin typeface="Tw Cen MT" pitchFamily="34" charset="0"/>
              </a:rPr>
              <a:t> </a:t>
            </a:r>
            <a:r>
              <a:rPr lang="en-US" sz="2800" b="1" dirty="0" smtClean="0">
                <a:latin typeface="Tw Cen MT" pitchFamily="34" charset="0"/>
              </a:rPr>
              <a:t>requirements</a:t>
            </a:r>
            <a:r>
              <a:rPr lang="en-US" sz="2800" dirty="0" smtClean="0">
                <a:latin typeface="Tw Cen MT" pitchFamily="34" charset="0"/>
              </a:rPr>
              <a:t> for sick leave. </a:t>
            </a:r>
          </a:p>
          <a:p>
            <a:pPr marL="283464" indent="-283464">
              <a:buNone/>
            </a:pPr>
            <a:endParaRPr lang="en-US" sz="2800" dirty="0" smtClean="0">
              <a:latin typeface="Tw Cen MT" pitchFamily="34" charset="0"/>
            </a:endParaRPr>
          </a:p>
          <a:p>
            <a:pPr marL="283464" indent="-283464"/>
            <a:r>
              <a:rPr lang="en-US" sz="2800" dirty="0" smtClean="0">
                <a:latin typeface="Tw Cen MT" pitchFamily="34" charset="0"/>
              </a:rPr>
              <a:t>An employer’s existing leave policies may already meet or exceed the requirements of the law.</a:t>
            </a:r>
          </a:p>
          <a:p>
            <a:pPr marL="283464" indent="-283464"/>
            <a:endParaRPr lang="en-US" sz="2800" dirty="0" smtClean="0">
              <a:latin typeface="Tw Cen MT" pitchFamily="34" charset="0"/>
            </a:endParaRPr>
          </a:p>
          <a:p>
            <a:pPr marL="283464" indent="-283464">
              <a:buNone/>
            </a:pPr>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COMPLIANCE</a:t>
            </a:r>
            <a:endParaRPr lang="en-US" dirty="0"/>
          </a:p>
        </p:txBody>
      </p:sp>
    </p:spTree>
    <p:extLst>
      <p:ext uri="{BB962C8B-B14F-4D97-AF65-F5344CB8AC3E}">
        <p14:creationId xmlns="" xmlns:p14="http://schemas.microsoft.com/office/powerpoint/2010/main" val="3428031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DOES </a:t>
            </a:r>
            <a:r>
              <a:rPr lang="en-US" i="1" dirty="0" smtClean="0"/>
              <a:t>RIGHT TO BE FREE FROM RETALIATION </a:t>
            </a:r>
            <a:r>
              <a:rPr lang="en-US" dirty="0" smtClean="0"/>
              <a:t>MEAN?</a:t>
            </a:r>
            <a:endParaRPr lang="en-US" dirty="0"/>
          </a:p>
        </p:txBody>
      </p:sp>
      <p:sp>
        <p:nvSpPr>
          <p:cNvPr id="3" name="Content Placeholder 2"/>
          <p:cNvSpPr>
            <a:spLocks noGrp="1"/>
          </p:cNvSpPr>
          <p:nvPr>
            <p:ph idx="1"/>
          </p:nvPr>
        </p:nvSpPr>
        <p:spPr>
          <a:xfrm>
            <a:off x="457200" y="1828800"/>
            <a:ext cx="8229600" cy="4525963"/>
          </a:xfrm>
        </p:spPr>
        <p:txBody>
          <a:bodyPr/>
          <a:lstStyle/>
          <a:p>
            <a:r>
              <a:rPr lang="en-US" sz="2800" dirty="0" smtClean="0"/>
              <a:t>An employer cannot retaliate against employees for requesting or using sick leave. </a:t>
            </a:r>
          </a:p>
          <a:p>
            <a:pPr>
              <a:buNone/>
            </a:pPr>
            <a:endParaRPr lang="en-US" sz="2800" dirty="0" smtClean="0"/>
          </a:p>
          <a:p>
            <a:r>
              <a:rPr lang="en-US" sz="2800" dirty="0" smtClean="0"/>
              <a:t>Retaliation includes any threat, discipline, discharge, demotion, suspension, or reduction in hours, or any other adverse employment action against employee. </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records ABOUT sick leave MUST EMPLOYER KEEP?</a:t>
            </a:r>
            <a:endParaRPr lang="en-US" dirty="0"/>
          </a:p>
        </p:txBody>
      </p:sp>
      <p:sp>
        <p:nvSpPr>
          <p:cNvPr id="3" name="Content Placeholder 2"/>
          <p:cNvSpPr>
            <a:spLocks noGrp="1"/>
          </p:cNvSpPr>
          <p:nvPr>
            <p:ph idx="1"/>
          </p:nvPr>
        </p:nvSpPr>
        <p:spPr>
          <a:xfrm>
            <a:off x="457200" y="1828800"/>
            <a:ext cx="8229600" cy="4525963"/>
          </a:xfrm>
        </p:spPr>
        <p:txBody>
          <a:bodyPr/>
          <a:lstStyle/>
          <a:p>
            <a:r>
              <a:rPr lang="en-US" sz="2800" dirty="0" smtClean="0"/>
              <a:t>Employers must keep and maintain records documenting compliance with the law for at least 3 years. </a:t>
            </a:r>
          </a:p>
          <a:p>
            <a:pPr>
              <a:buNone/>
            </a:pPr>
            <a:endParaRPr lang="en-US" sz="2800" dirty="0" smtClean="0"/>
          </a:p>
          <a:p>
            <a:r>
              <a:rPr lang="en-US" sz="2800" dirty="0" smtClean="0"/>
              <a:t>Employers must keep any health related information confidential.</a:t>
            </a:r>
          </a:p>
          <a:p>
            <a:pPr>
              <a:buNone/>
            </a:pP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THE LAW</a:t>
            </a:r>
            <a:endParaRPr lang="en-US" dirty="0"/>
          </a:p>
        </p:txBody>
      </p:sp>
    </p:spTree>
    <p:extLst>
      <p:ext uri="{BB962C8B-B14F-4D97-AF65-F5344CB8AC3E}">
        <p14:creationId xmlns="" xmlns:p14="http://schemas.microsoft.com/office/powerpoint/2010/main" val="860888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does THE complaint PROCESS WORK?</a:t>
            </a:r>
            <a:endParaRPr lang="en-US" dirty="0"/>
          </a:p>
        </p:txBody>
      </p:sp>
      <p:sp>
        <p:nvSpPr>
          <p:cNvPr id="3" name="Content Placeholder 2"/>
          <p:cNvSpPr>
            <a:spLocks noGrp="1"/>
          </p:cNvSpPr>
          <p:nvPr>
            <p:ph idx="1"/>
          </p:nvPr>
        </p:nvSpPr>
        <p:spPr>
          <a:xfrm>
            <a:off x="457200" y="1828800"/>
            <a:ext cx="8229600" cy="4526280"/>
          </a:xfrm>
        </p:spPr>
        <p:txBody>
          <a:bodyPr/>
          <a:lstStyle/>
          <a:p>
            <a:pPr marL="283464" indent="-283464"/>
            <a:r>
              <a:rPr lang="en-US" sz="2800" dirty="0" smtClean="0"/>
              <a:t>Employees have 2 years to file a complaint with DCA.</a:t>
            </a:r>
          </a:p>
          <a:p>
            <a:pPr marL="0" indent="0">
              <a:buNone/>
            </a:pPr>
            <a:endParaRPr lang="en-US" sz="1400" dirty="0" smtClean="0"/>
          </a:p>
          <a:p>
            <a:pPr marL="283464" indent="-283464"/>
            <a:r>
              <a:rPr lang="en-US" sz="2800" dirty="0" smtClean="0"/>
              <a:t>DCA will keep the employee’s identity confidential unless disclosure is necessary to investigate, mediate, or is required by law. </a:t>
            </a:r>
          </a:p>
          <a:p>
            <a:pPr marL="0" indent="0">
              <a:buNone/>
            </a:pPr>
            <a:endParaRPr lang="en-US" sz="1400" dirty="0" smtClean="0"/>
          </a:p>
          <a:p>
            <a:pPr marL="283464" indent="-283464"/>
            <a:r>
              <a:rPr lang="en-US" sz="2800" dirty="0" smtClean="0"/>
              <a:t>DCA will contact employer by mail for written response. Employers must respond to DCA within 30 days.</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r>
              <a:rPr lang="en-US" sz="2800" dirty="0" smtClean="0"/>
              <a:t>DCA will conduct a fair investigation of the complaint.</a:t>
            </a:r>
          </a:p>
          <a:p>
            <a:pPr marL="0" indent="0">
              <a:buNone/>
            </a:pPr>
            <a:endParaRPr lang="en-US" sz="1400" dirty="0" smtClean="0"/>
          </a:p>
          <a:p>
            <a:r>
              <a:rPr lang="en-US" sz="2800" dirty="0" smtClean="0"/>
              <a:t>If there is a violation, DCA will work with the employer and the employee to try to resolve the complaint through mediation.</a:t>
            </a:r>
          </a:p>
          <a:p>
            <a:pPr marL="0" indent="0">
              <a:buNone/>
            </a:pPr>
            <a:endParaRPr lang="en-US" sz="1400" dirty="0" smtClean="0"/>
          </a:p>
          <a:p>
            <a:r>
              <a:rPr lang="en-US" sz="2800" dirty="0" smtClean="0"/>
              <a:t>DCA will also work with the employer to come into compliance with the law. </a:t>
            </a:r>
          </a:p>
          <a:p>
            <a:pPr marL="0" indent="0">
              <a:buNone/>
            </a:pPr>
            <a:endParaRPr lang="en-US" sz="2800" dirty="0" smtClean="0"/>
          </a:p>
        </p:txBody>
      </p:sp>
      <p:sp>
        <p:nvSpPr>
          <p:cNvPr id="5" name="Title 1"/>
          <p:cNvSpPr>
            <a:spLocks noGrp="1"/>
          </p:cNvSpPr>
          <p:nvPr>
            <p:ph type="title"/>
          </p:nvPr>
        </p:nvSpPr>
        <p:spPr>
          <a:xfrm>
            <a:off x="457200" y="274638"/>
            <a:ext cx="8229600" cy="1143000"/>
          </a:xfrm>
        </p:spPr>
        <p:txBody>
          <a:bodyPr/>
          <a:lstStyle/>
          <a:p>
            <a:pPr algn="l"/>
            <a:r>
              <a:rPr lang="en-US" dirty="0" smtClean="0"/>
              <a:t>How does THE complaint PROCESS WORK?</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happens when MEDIATION DOESN’T WORK?</a:t>
            </a: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If employer receives a notice of violation, the employer has the opportunity to:</a:t>
            </a:r>
          </a:p>
          <a:p>
            <a:pPr lvl="1"/>
            <a:r>
              <a:rPr lang="en-US" sz="2000" dirty="0" smtClean="0"/>
              <a:t>Settle the violation without a hearing. OR</a:t>
            </a:r>
          </a:p>
          <a:p>
            <a:pPr lvl="1"/>
            <a:r>
              <a:rPr lang="en-US" sz="2000" dirty="0" smtClean="0"/>
              <a:t>Appear before an impartial judge at DCA’s Adjudication Tribunal.</a:t>
            </a:r>
          </a:p>
          <a:p>
            <a:pPr marL="0" lvl="1" indent="0">
              <a:buNone/>
            </a:pPr>
            <a:endParaRPr lang="en-US" sz="1400" dirty="0" smtClean="0"/>
          </a:p>
          <a:p>
            <a:pPr marL="283464" lvl="1" indent="-283464">
              <a:buFont typeface="Arial" pitchFamily="34" charset="0"/>
              <a:buChar char="•"/>
            </a:pPr>
            <a:r>
              <a:rPr lang="en-US" dirty="0" smtClean="0"/>
              <a:t>Employers </a:t>
            </a:r>
            <a:r>
              <a:rPr lang="en-US" dirty="0"/>
              <a:t>must make records available to DCA upon notice at an agreed upon time.</a:t>
            </a:r>
          </a:p>
          <a:p>
            <a:pPr>
              <a:buNone/>
            </a:pPr>
            <a:endParaRPr lang="en-US" sz="1400" dirty="0" smtClean="0"/>
          </a:p>
          <a:p>
            <a:pPr marL="283464" indent="-283464"/>
            <a:r>
              <a:rPr lang="en-US" sz="2800" dirty="0" smtClean="0"/>
              <a:t>The judge will hear testimony from DCA, the employer, and any witnesses.</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RELIEF DO EMPLOYEES HAVE  UNDER the law?</a:t>
            </a:r>
            <a:endParaRPr lang="en-US" dirty="0"/>
          </a:p>
        </p:txBody>
      </p:sp>
      <p:sp>
        <p:nvSpPr>
          <p:cNvPr id="3" name="Content Placeholder 2"/>
          <p:cNvSpPr>
            <a:spLocks noGrp="1"/>
          </p:cNvSpPr>
          <p:nvPr>
            <p:ph idx="1"/>
          </p:nvPr>
        </p:nvSpPr>
        <p:spPr>
          <a:xfrm>
            <a:off x="457200" y="1828800"/>
            <a:ext cx="8229600" cy="4526280"/>
          </a:xfrm>
        </p:spPr>
        <p:txBody>
          <a:bodyPr/>
          <a:lstStyle/>
          <a:p>
            <a:pPr marL="283464" indent="-283464"/>
            <a:r>
              <a:rPr lang="en-US" sz="2400" dirty="0" smtClean="0"/>
              <a:t>Under the law, a judge may order the following relief:</a:t>
            </a:r>
          </a:p>
          <a:p>
            <a:pPr lvl="1"/>
            <a:r>
              <a:rPr lang="en-US" sz="1800" dirty="0" smtClean="0"/>
              <a:t>Full compensation, including lost wages and benefits, $500 and appropriate equitable relief for each time employer punished employee for taking sick leave (not including termination).</a:t>
            </a:r>
          </a:p>
          <a:p>
            <a:pPr marL="457200" lvl="1" indent="0">
              <a:buNone/>
            </a:pPr>
            <a:endParaRPr lang="en-US" sz="800" dirty="0" smtClean="0"/>
          </a:p>
          <a:p>
            <a:pPr lvl="1"/>
            <a:r>
              <a:rPr lang="en-US" sz="1800" dirty="0" smtClean="0"/>
              <a:t>Full compensation, including lost wages and benefits, $2,500 and appropriate equitable relief (including reinstatement) for each time employer fires employee for taking sick leave.</a:t>
            </a:r>
          </a:p>
          <a:p>
            <a:pPr marL="457200" lvl="1" indent="0">
              <a:buNone/>
            </a:pPr>
            <a:endParaRPr lang="en-US" sz="800" dirty="0" smtClean="0"/>
          </a:p>
          <a:p>
            <a:pPr lvl="1"/>
            <a:r>
              <a:rPr lang="en-US" sz="1800" dirty="0"/>
              <a:t>3x the wages employee should have been paid for each time employee took sick leave but wasn’t paid or $250, whichever is </a:t>
            </a:r>
            <a:r>
              <a:rPr lang="en-US" sz="1800" dirty="0" smtClean="0"/>
              <a:t>greater.</a:t>
            </a:r>
          </a:p>
          <a:p>
            <a:pPr marL="457200" lvl="1" indent="0">
              <a:buNone/>
            </a:pPr>
            <a:endParaRPr lang="en-US" sz="800" dirty="0"/>
          </a:p>
          <a:p>
            <a:pPr lvl="1"/>
            <a:r>
              <a:rPr lang="en-US" sz="1800" dirty="0"/>
              <a:t>$500 for each time employee was denied sick leave or was required to find replacement worker, or each time employee was required to work additional hours without mutual </a:t>
            </a:r>
            <a:r>
              <a:rPr lang="en-US" sz="1800" dirty="0" smtClean="0"/>
              <a:t>consent.</a:t>
            </a:r>
            <a:endParaRPr lang="en-US" sz="1800" dirty="0"/>
          </a:p>
          <a:p>
            <a:pPr marL="457200" lvl="1" indent="0">
              <a:buNone/>
            </a:pP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are Maximum penalties under the law?		</a:t>
            </a:r>
            <a:endParaRPr lang="en-US" dirty="0"/>
          </a:p>
        </p:txBody>
      </p:sp>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The law outlines the following maximum penalties:</a:t>
            </a:r>
          </a:p>
          <a:p>
            <a:pPr lvl="1"/>
            <a:r>
              <a:rPr lang="en-US" sz="2000" dirty="0" smtClean="0"/>
              <a:t>$500 for first violation.</a:t>
            </a:r>
          </a:p>
          <a:p>
            <a:pPr marL="457200" lvl="1" indent="0">
              <a:buNone/>
            </a:pPr>
            <a:endParaRPr lang="en-US" sz="800" dirty="0" smtClean="0"/>
          </a:p>
          <a:p>
            <a:pPr lvl="1"/>
            <a:r>
              <a:rPr lang="en-US" sz="2000" dirty="0" smtClean="0"/>
              <a:t>Up to $750 for a second violation within 2 years of a prior violation.</a:t>
            </a:r>
          </a:p>
          <a:p>
            <a:pPr marL="457200" lvl="1" indent="0">
              <a:buNone/>
            </a:pPr>
            <a:endParaRPr lang="en-US" sz="800" dirty="0" smtClean="0"/>
          </a:p>
          <a:p>
            <a:pPr lvl="1"/>
            <a:r>
              <a:rPr lang="en-US" sz="2000" dirty="0" smtClean="0"/>
              <a:t>Up to $1,000 for subsequent violations that occur within 2 years of any previous violation.</a:t>
            </a:r>
          </a:p>
          <a:p>
            <a:pPr marL="457200" lvl="1" indent="0">
              <a:buNone/>
            </a:pPr>
            <a:endParaRPr lang="en-US" sz="800" dirty="0" smtClean="0"/>
          </a:p>
          <a:p>
            <a:pPr lvl="1"/>
            <a:r>
              <a:rPr lang="en-US" sz="2000" dirty="0" smtClean="0"/>
              <a:t>Up to $50 for each employee who was not given the required written notice.</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smtClean="0">
                <a:ln>
                  <a:noFill/>
                </a:ln>
                <a:solidFill>
                  <a:schemeClr val="bg1"/>
                </a:solidFill>
                <a:effectLst/>
                <a:uLnTx/>
                <a:uFillTx/>
                <a:latin typeface="Tw Cen MT"/>
                <a:ea typeface="+mj-ea"/>
                <a:cs typeface="+mj-cs"/>
              </a:rPr>
              <a:t>will all employers be subject to penalties starting april 1, 2014?</a:t>
            </a:r>
            <a:endParaRPr kumimoji="0" lang="en-US" sz="4000" b="0" i="0" u="none" strike="noStrike" kern="1200" cap="all" spc="0" normalizeH="0" baseline="0" noProof="0" dirty="0">
              <a:ln>
                <a:noFill/>
              </a:ln>
              <a:solidFill>
                <a:schemeClr val="bg1"/>
              </a:solidFill>
              <a:effectLst/>
              <a:uLnTx/>
              <a:uFillTx/>
              <a:latin typeface="Tw Cen MT"/>
              <a:ea typeface="+mj-ea"/>
              <a:cs typeface="+mj-cs"/>
            </a:endParaRPr>
          </a:p>
        </p:txBody>
      </p:sp>
      <p:sp>
        <p:nvSpPr>
          <p:cNvPr id="3" name="Content Placeholder 2"/>
          <p:cNvSpPr txBox="1">
            <a:spLocks/>
          </p:cNvSpPr>
          <p:nvPr/>
        </p:nvSpPr>
        <p:spPr>
          <a:xfrm>
            <a:off x="457200" y="1828800"/>
            <a:ext cx="8229600" cy="4525963"/>
          </a:xfrm>
          <a:prstGeom prst="rect">
            <a:avLst/>
          </a:prstGeom>
        </p:spPr>
        <p:txBody>
          <a:bodyPr/>
          <a:lstStyle/>
          <a:p>
            <a:pPr marL="283464" lvl="0" indent="-283464">
              <a:spcBef>
                <a:spcPct val="20000"/>
              </a:spcBef>
              <a:buFont typeface="Arial" pitchFamily="34" charset="0"/>
              <a:buChar char="•"/>
            </a:pPr>
            <a:r>
              <a:rPr lang="en-US" sz="2800" dirty="0" smtClean="0">
                <a:solidFill>
                  <a:schemeClr val="bg1"/>
                </a:solidFill>
                <a:latin typeface="Tw Cen MT" pitchFamily="34" charset="0"/>
              </a:rPr>
              <a:t>All employers must comply with the law starting </a:t>
            </a:r>
            <a:r>
              <a:rPr lang="en-US" sz="2800" b="1" dirty="0" smtClean="0">
                <a:solidFill>
                  <a:schemeClr val="bg1"/>
                </a:solidFill>
                <a:latin typeface="Tw Cen MT" pitchFamily="34" charset="0"/>
              </a:rPr>
              <a:t>April 1, 2014</a:t>
            </a:r>
            <a:r>
              <a:rPr lang="en-US" sz="2800" dirty="0" smtClean="0">
                <a:solidFill>
                  <a:schemeClr val="bg1"/>
                </a:solidFill>
                <a:latin typeface="Tw Cen MT" pitchFamily="34" charset="0"/>
              </a:rPr>
              <a:t>.</a:t>
            </a:r>
          </a:p>
          <a:p>
            <a:pPr marL="283464" lvl="0" indent="-283464">
              <a:spcBef>
                <a:spcPct val="20000"/>
              </a:spcBef>
            </a:pPr>
            <a:endParaRPr kumimoji="0" lang="en-US" sz="1400" b="0" i="0" u="none" strike="noStrike" kern="1200" cap="none" spc="0" normalizeH="0" baseline="0" noProof="0" dirty="0" smtClean="0">
              <a:ln>
                <a:noFill/>
              </a:ln>
              <a:solidFill>
                <a:schemeClr val="bg1"/>
              </a:solidFill>
              <a:effectLst/>
              <a:uLnTx/>
              <a:uFillTx/>
              <a:latin typeface="Tw Cen MT" pitchFamily="34" charset="0"/>
            </a:endParaRPr>
          </a:p>
          <a:p>
            <a:pPr marL="283464" lvl="0" indent="-283464">
              <a:spcBef>
                <a:spcPct val="20000"/>
              </a:spcBef>
              <a:buFont typeface="Arial" pitchFamily="34" charset="0"/>
              <a:buChar char="•"/>
            </a:pPr>
            <a:r>
              <a:rPr lang="en-US" sz="2800" dirty="0" smtClean="0">
                <a:solidFill>
                  <a:schemeClr val="bg1"/>
                </a:solidFill>
                <a:latin typeface="Tw Cen MT" pitchFamily="34" charset="0"/>
              </a:rPr>
              <a:t>Up to </a:t>
            </a:r>
            <a:r>
              <a:rPr lang="en-US" sz="2800" b="1" dirty="0" smtClean="0">
                <a:solidFill>
                  <a:schemeClr val="bg1"/>
                </a:solidFill>
                <a:latin typeface="Tw Cen MT" pitchFamily="34" charset="0"/>
              </a:rPr>
              <a:t>October 1, 2014</a:t>
            </a:r>
            <a:r>
              <a:rPr lang="en-US" sz="2800" dirty="0" smtClean="0">
                <a:solidFill>
                  <a:schemeClr val="bg1"/>
                </a:solidFill>
                <a:latin typeface="Tw Cen MT" pitchFamily="34" charset="0"/>
              </a:rPr>
              <a:t>, certain employers will have the opportunity to ensure compliance without a penalty and a first violation before this date will not be counted:</a:t>
            </a:r>
          </a:p>
          <a:p>
            <a:pPr marL="740664" lvl="0" indent="-283464">
              <a:spcBef>
                <a:spcPct val="20000"/>
              </a:spcBef>
              <a:buFont typeface="Arial" pitchFamily="34" charset="0"/>
              <a:buChar char="–"/>
            </a:pPr>
            <a:r>
              <a:rPr lang="en-US" sz="2000" dirty="0" smtClean="0">
                <a:solidFill>
                  <a:schemeClr val="bg1"/>
                </a:solidFill>
                <a:latin typeface="Tw Cen MT" pitchFamily="34" charset="0"/>
              </a:rPr>
              <a:t>Employers with 1-19 employees</a:t>
            </a:r>
          </a:p>
          <a:p>
            <a:pPr marL="740664" lvl="0" indent="-283464">
              <a:spcBef>
                <a:spcPct val="20000"/>
              </a:spcBef>
              <a:buFont typeface="Arial" pitchFamily="34" charset="0"/>
              <a:buChar char="–"/>
            </a:pPr>
            <a:r>
              <a:rPr lang="en-US" sz="2000" dirty="0" smtClean="0">
                <a:solidFill>
                  <a:schemeClr val="bg1"/>
                </a:solidFill>
                <a:latin typeface="Tw Cen MT" pitchFamily="34" charset="0"/>
              </a:rPr>
              <a:t>Manufacturing businesses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smtClean="0">
                <a:ln>
                  <a:noFill/>
                </a:ln>
                <a:solidFill>
                  <a:schemeClr val="bg1"/>
                </a:solidFill>
                <a:effectLst/>
                <a:uLnTx/>
                <a:uFillTx/>
                <a:latin typeface="Tw Cen MT"/>
                <a:ea typeface="+mj-ea"/>
                <a:cs typeface="+mj-cs"/>
              </a:rPr>
              <a:t>APRIL 29 PUBLIC HEARING and opportunity to comment</a:t>
            </a:r>
            <a:endParaRPr kumimoji="0" lang="en-US" sz="4000" b="0" i="0" u="none" strike="noStrike" kern="1200" cap="all" spc="0" normalizeH="0" baseline="0" noProof="0" dirty="0">
              <a:ln>
                <a:noFill/>
              </a:ln>
              <a:solidFill>
                <a:schemeClr val="bg1"/>
              </a:solidFill>
              <a:effectLst/>
              <a:uLnTx/>
              <a:uFillTx/>
              <a:latin typeface="Tw Cen MT"/>
              <a:ea typeface="+mj-ea"/>
              <a:cs typeface="+mj-cs"/>
            </a:endParaRPr>
          </a:p>
        </p:txBody>
      </p:sp>
      <p:sp>
        <p:nvSpPr>
          <p:cNvPr id="5" name="Content Placeholder 2"/>
          <p:cNvSpPr txBox="1">
            <a:spLocks/>
          </p:cNvSpPr>
          <p:nvPr/>
        </p:nvSpPr>
        <p:spPr>
          <a:xfrm>
            <a:off x="457200" y="1828800"/>
            <a:ext cx="8229600" cy="4525963"/>
          </a:xfrm>
          <a:prstGeom prst="rect">
            <a:avLst/>
          </a:prstGeom>
        </p:spPr>
        <p:txBody>
          <a:bodyPr/>
          <a:lstStyle/>
          <a:p>
            <a:pPr marL="283464" lvl="0" indent="-283464">
              <a:spcBef>
                <a:spcPct val="20000"/>
              </a:spcBef>
              <a:buFont typeface="Arial" pitchFamily="34" charset="0"/>
              <a:buChar char="•"/>
            </a:pPr>
            <a:r>
              <a:rPr lang="en-US" sz="2800" dirty="0" smtClean="0">
                <a:solidFill>
                  <a:schemeClr val="bg1"/>
                </a:solidFill>
                <a:latin typeface="Tw Cen MT" pitchFamily="34" charset="0"/>
              </a:rPr>
              <a:t>DCA held a public hearing on</a:t>
            </a:r>
            <a:r>
              <a:rPr lang="en-US" sz="2800" b="1" dirty="0" smtClean="0">
                <a:solidFill>
                  <a:schemeClr val="bg1"/>
                </a:solidFill>
                <a:latin typeface="Tw Cen MT" pitchFamily="34" charset="0"/>
              </a:rPr>
              <a:t> Tuesday, April 29</a:t>
            </a:r>
            <a:r>
              <a:rPr lang="en-US" sz="2800" dirty="0" smtClean="0">
                <a:solidFill>
                  <a:schemeClr val="bg1"/>
                </a:solidFill>
                <a:latin typeface="Tw Cen MT" pitchFamily="34" charset="0"/>
              </a:rPr>
              <a:t> on proposed Rules to clarify provisions in the Paid Sick Leave Law.</a:t>
            </a:r>
          </a:p>
          <a:p>
            <a:pPr marL="283464" lvl="0" indent="-283464">
              <a:spcBef>
                <a:spcPct val="20000"/>
              </a:spcBef>
            </a:pPr>
            <a:endParaRPr lang="en-US" sz="2800" dirty="0" smtClean="0">
              <a:solidFill>
                <a:schemeClr val="bg1"/>
              </a:solidFill>
              <a:latin typeface="Tw Cen MT" pitchFamily="34" charset="0"/>
            </a:endParaRPr>
          </a:p>
          <a:p>
            <a:pPr marL="283464" lvl="0" indent="-283464">
              <a:spcBef>
                <a:spcPct val="20000"/>
              </a:spcBef>
              <a:buFont typeface="Arial" pitchFamily="34" charset="0"/>
              <a:buChar char="•"/>
            </a:pPr>
            <a:r>
              <a:rPr lang="en-US" sz="2800" dirty="0" smtClean="0">
                <a:solidFill>
                  <a:schemeClr val="bg1"/>
                </a:solidFill>
                <a:latin typeface="Tw Cen MT" pitchFamily="34" charset="0"/>
              </a:rPr>
              <a:t>DCA will be reviewing testimony.</a:t>
            </a:r>
          </a:p>
          <a:p>
            <a:pPr marL="283464" lvl="0" indent="-283464">
              <a:spcBef>
                <a:spcPct val="20000"/>
              </a:spcBef>
            </a:pPr>
            <a:endParaRPr lang="en-US" sz="2800" dirty="0" smtClean="0">
              <a:solidFill>
                <a:schemeClr val="bg1"/>
              </a:solidFill>
              <a:latin typeface="Tw Cen MT" pitchFamily="34" charset="0"/>
            </a:endParaRPr>
          </a:p>
          <a:p>
            <a:pPr marL="283464" lvl="0" indent="-283464">
              <a:spcBef>
                <a:spcPct val="20000"/>
              </a:spcBef>
              <a:buFont typeface="Arial" pitchFamily="34" charset="0"/>
              <a:buChar char="•"/>
            </a:pPr>
            <a:r>
              <a:rPr lang="en-US" sz="2800" dirty="0" smtClean="0">
                <a:solidFill>
                  <a:schemeClr val="bg1"/>
                </a:solidFill>
                <a:latin typeface="Tw Cen MT" pitchFamily="34" charset="0"/>
              </a:rPr>
              <a:t>Monitor </a:t>
            </a:r>
            <a:r>
              <a:rPr lang="en-US" sz="2800" b="1" dirty="0" smtClean="0">
                <a:solidFill>
                  <a:schemeClr val="bg1"/>
                </a:solidFill>
                <a:latin typeface="Tw Cen MT" pitchFamily="34" charset="0"/>
              </a:rPr>
              <a:t>nyc.gov/PaidSickLeave</a:t>
            </a:r>
            <a:r>
              <a:rPr lang="en-US" sz="2800" dirty="0" smtClean="0">
                <a:solidFill>
                  <a:schemeClr val="bg1"/>
                </a:solidFill>
                <a:latin typeface="Tw Cen MT" pitchFamily="34" charset="0"/>
              </a:rPr>
              <a:t> for updates and final Rules.</a:t>
            </a:r>
          </a:p>
          <a:p>
            <a:pPr marL="283464" lvl="0" indent="-283464">
              <a:spcBef>
                <a:spcPct val="20000"/>
              </a:spcBef>
            </a:pPr>
            <a:endParaRPr kumimoji="0" lang="en-US" sz="1400" b="0" i="0" u="none" strike="noStrike" kern="1200" cap="none" spc="0" normalizeH="0" baseline="0" noProof="0" dirty="0" smtClean="0">
              <a:ln>
                <a:noFill/>
              </a:ln>
              <a:solidFill>
                <a:schemeClr val="bg1"/>
              </a:solidFill>
              <a:effectLst/>
              <a:uLnTx/>
              <a:uFillTx/>
              <a:latin typeface="Tw Cen MT"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smtClean="0">
                <a:ln>
                  <a:noFill/>
                </a:ln>
                <a:solidFill>
                  <a:schemeClr val="bg1"/>
                </a:solidFill>
                <a:effectLst/>
                <a:uLnTx/>
                <a:uFillTx/>
                <a:latin typeface="Tw Cen MT"/>
                <a:ea typeface="+mj-ea"/>
                <a:cs typeface="+mj-cs"/>
              </a:rPr>
              <a:t>DCA IS HERE</a:t>
            </a:r>
            <a:r>
              <a:rPr kumimoji="0" lang="en-US" sz="4000" b="0" i="0" u="none" strike="noStrike" kern="1200" cap="all" spc="0" normalizeH="0" noProof="0" dirty="0" smtClean="0">
                <a:ln>
                  <a:noFill/>
                </a:ln>
                <a:solidFill>
                  <a:schemeClr val="bg1"/>
                </a:solidFill>
                <a:effectLst/>
                <a:uLnTx/>
                <a:uFillTx/>
                <a:latin typeface="Tw Cen MT"/>
                <a:ea typeface="+mj-ea"/>
                <a:cs typeface="+mj-cs"/>
              </a:rPr>
              <a:t> TO HELP</a:t>
            </a:r>
            <a:endParaRPr kumimoji="0" lang="en-US" sz="4000" b="0" i="0" u="none" strike="noStrike" kern="1200" cap="all" spc="0" normalizeH="0" baseline="0" noProof="0" dirty="0">
              <a:ln>
                <a:noFill/>
              </a:ln>
              <a:solidFill>
                <a:schemeClr val="bg1"/>
              </a:solidFill>
              <a:effectLst/>
              <a:uLnTx/>
              <a:uFillTx/>
              <a:latin typeface="Tw Cen M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a:lstStyle/>
          <a:p>
            <a:pPr marL="2834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Tw Cen MT"/>
                <a:ea typeface="+mn-ea"/>
                <a:cs typeface="+mn-cs"/>
              </a:rPr>
              <a:t>Paid Sick Leave materials, including</a:t>
            </a:r>
            <a:r>
              <a:rPr kumimoji="0" lang="en-US" sz="2800" b="0" i="0" u="none" strike="noStrike" kern="1200" cap="none" spc="0" normalizeH="0" noProof="0" dirty="0" smtClean="0">
                <a:ln>
                  <a:noFill/>
                </a:ln>
                <a:solidFill>
                  <a:schemeClr val="bg1"/>
                </a:solidFill>
                <a:effectLst/>
                <a:uLnTx/>
                <a:uFillTx/>
                <a:latin typeface="Tw Cen MT"/>
                <a:ea typeface="+mn-ea"/>
                <a:cs typeface="+mn-cs"/>
              </a:rPr>
              <a:t> required Notice of Employee Rights, are available:</a:t>
            </a:r>
          </a:p>
          <a:p>
            <a:pPr marL="740664" lvl="1" indent="-283464">
              <a:spcBef>
                <a:spcPct val="20000"/>
              </a:spcBef>
              <a:buFont typeface="Arial" pitchFamily="34" charset="0"/>
              <a:buChar char="–"/>
              <a:defRPr/>
            </a:pPr>
            <a:r>
              <a:rPr lang="en-US" sz="2000" baseline="0" dirty="0" smtClean="0">
                <a:solidFill>
                  <a:schemeClr val="bg1"/>
                </a:solidFill>
                <a:latin typeface="Tw Cen MT"/>
              </a:rPr>
              <a:t>Online</a:t>
            </a:r>
            <a:r>
              <a:rPr lang="en-US" sz="2000" dirty="0" smtClean="0">
                <a:solidFill>
                  <a:schemeClr val="bg1"/>
                </a:solidFill>
                <a:latin typeface="Tw Cen MT"/>
              </a:rPr>
              <a:t> at </a:t>
            </a:r>
            <a:r>
              <a:rPr lang="en-US" sz="2000" b="1" dirty="0" smtClean="0">
                <a:solidFill>
                  <a:schemeClr val="bg1"/>
                </a:solidFill>
                <a:latin typeface="Tw Cen MT"/>
              </a:rPr>
              <a:t>nyc.gov/PaidSickLeave</a:t>
            </a:r>
          </a:p>
          <a:p>
            <a:pPr marL="740664" lvl="1" indent="-283464">
              <a:spcBef>
                <a:spcPct val="20000"/>
              </a:spcBef>
              <a:buFont typeface="Arial" pitchFamily="34" charset="0"/>
              <a:buChar char="–"/>
              <a:defRPr/>
            </a:pPr>
            <a:r>
              <a:rPr kumimoji="0" lang="en-US" sz="2000" b="0" i="0" u="none" strike="noStrike" kern="1200" cap="none" spc="0" normalizeH="0" baseline="0" noProof="0" dirty="0" smtClean="0">
                <a:ln>
                  <a:noFill/>
                </a:ln>
                <a:solidFill>
                  <a:schemeClr val="bg1"/>
                </a:solidFill>
                <a:effectLst/>
                <a:uLnTx/>
                <a:uFillTx/>
                <a:latin typeface="Tw Cen MT"/>
              </a:rPr>
              <a:t>Contact</a:t>
            </a:r>
            <a:r>
              <a:rPr kumimoji="0" lang="en-US" sz="2000" b="0" i="0" u="none" strike="noStrike" kern="1200" cap="none" spc="0" normalizeH="0" noProof="0" dirty="0" smtClean="0">
                <a:ln>
                  <a:noFill/>
                </a:ln>
                <a:solidFill>
                  <a:schemeClr val="bg1"/>
                </a:solidFill>
                <a:effectLst/>
                <a:uLnTx/>
                <a:uFillTx/>
                <a:latin typeface="Tw Cen MT"/>
              </a:rPr>
              <a:t> </a:t>
            </a:r>
            <a:r>
              <a:rPr kumimoji="0" lang="en-US" sz="2000" b="1" i="0" u="none" strike="noStrike" kern="1200" cap="none" spc="0" normalizeH="0" noProof="0" dirty="0" smtClean="0">
                <a:ln>
                  <a:noFill/>
                </a:ln>
                <a:solidFill>
                  <a:schemeClr val="bg1"/>
                </a:solidFill>
                <a:effectLst/>
                <a:uLnTx/>
                <a:uFillTx/>
                <a:latin typeface="Tw Cen MT"/>
              </a:rPr>
              <a:t>311</a:t>
            </a:r>
            <a:r>
              <a:rPr kumimoji="0" lang="en-US" sz="2000" b="0" i="0" u="none" strike="noStrike" kern="1200" cap="none" spc="0" normalizeH="0" noProof="0" dirty="0" smtClean="0">
                <a:ln>
                  <a:noFill/>
                </a:ln>
                <a:solidFill>
                  <a:schemeClr val="bg1"/>
                </a:solidFill>
                <a:effectLst/>
                <a:uLnTx/>
                <a:uFillTx/>
                <a:latin typeface="Tw Cen MT"/>
              </a:rPr>
              <a:t> (212-NEW-YORK outside NYC)</a:t>
            </a:r>
          </a:p>
          <a:p>
            <a:pPr marR="0" lvl="0" indent="-342900" algn="l" defTabSz="457200" rtl="0" eaLnBrk="1" fontAlgn="auto" latinLnBrk="0" hangingPunct="1">
              <a:lnSpc>
                <a:spcPct val="100000"/>
              </a:lnSpc>
              <a:spcBef>
                <a:spcPct val="20000"/>
              </a:spcBef>
              <a:spcAft>
                <a:spcPts val="0"/>
              </a:spcAft>
              <a:buClrTx/>
              <a:buSzTx/>
              <a:tabLst/>
              <a:defRPr/>
            </a:pPr>
            <a:endParaRPr lang="en-US" sz="1400" dirty="0" smtClean="0">
              <a:solidFill>
                <a:schemeClr val="bg1"/>
              </a:solidFill>
              <a:latin typeface="Tw Cen MT"/>
            </a:endParaRPr>
          </a:p>
          <a:p>
            <a:pPr marL="2834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chemeClr val="bg1"/>
                </a:solidFill>
                <a:effectLst/>
                <a:uLnTx/>
                <a:uFillTx/>
                <a:latin typeface="Tw Cen MT"/>
                <a:ea typeface="+mn-ea"/>
                <a:cs typeface="+mn-cs"/>
              </a:rPr>
              <a:t>Contact DCA with questions:</a:t>
            </a:r>
          </a:p>
          <a:p>
            <a:pPr marL="7406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chemeClr val="bg1"/>
                </a:solidFill>
                <a:latin typeface="Tw Cen MT"/>
              </a:rPr>
              <a:t>Call </a:t>
            </a:r>
            <a:r>
              <a:rPr lang="en-US" sz="2000" b="1" baseline="0" dirty="0" smtClean="0">
                <a:solidFill>
                  <a:schemeClr val="bg1"/>
                </a:solidFill>
                <a:latin typeface="Tw Cen MT"/>
              </a:rPr>
              <a:t>311</a:t>
            </a:r>
            <a:r>
              <a:rPr lang="en-US" sz="2000" baseline="0" dirty="0" smtClean="0">
                <a:solidFill>
                  <a:schemeClr val="bg1"/>
                </a:solidFill>
                <a:latin typeface="Tw Cen MT"/>
              </a:rPr>
              <a:t> and</a:t>
            </a:r>
            <a:r>
              <a:rPr lang="en-US" sz="2000" dirty="0" smtClean="0">
                <a:solidFill>
                  <a:schemeClr val="bg1"/>
                </a:solidFill>
                <a:latin typeface="Tw Cen MT"/>
              </a:rPr>
              <a:t> ask for information about Paid Sick Leave</a:t>
            </a:r>
          </a:p>
          <a:p>
            <a:pPr marL="7406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chemeClr val="bg1"/>
                </a:solidFill>
                <a:latin typeface="Tw Cen MT"/>
              </a:rPr>
              <a:t>Email </a:t>
            </a:r>
            <a:r>
              <a:rPr lang="en-US" sz="2000" b="1" baseline="0" dirty="0" smtClean="0">
                <a:solidFill>
                  <a:schemeClr val="bg1"/>
                </a:solidFill>
                <a:latin typeface="Tw Cen MT"/>
              </a:rPr>
              <a:t>PaidSickLeave@dca.nyc.gov</a:t>
            </a:r>
          </a:p>
          <a:p>
            <a:pPr marL="7406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bg1"/>
                </a:solidFill>
                <a:latin typeface="Tw Cen MT"/>
              </a:rPr>
              <a:t>Use online Live Chat at </a:t>
            </a:r>
            <a:r>
              <a:rPr lang="en-US" sz="2000" b="1" dirty="0" smtClean="0">
                <a:solidFill>
                  <a:schemeClr val="bg1"/>
                </a:solidFill>
                <a:latin typeface="Tw Cen MT"/>
              </a:rPr>
              <a:t>nyc.gov/BusinessToolbox</a:t>
            </a:r>
            <a:r>
              <a:rPr lang="en-US" sz="2000" dirty="0" smtClean="0">
                <a:solidFill>
                  <a:schemeClr val="bg1"/>
                </a:solidFill>
                <a:latin typeface="Tw Cen MT"/>
              </a:rPr>
              <a:t> </a:t>
            </a:r>
          </a:p>
          <a:p>
            <a:pPr marL="740664" marR="0" lvl="0" algn="l" defTabSz="457200" rtl="0" eaLnBrk="1" fontAlgn="auto" latinLnBrk="0" hangingPunct="1">
              <a:lnSpc>
                <a:spcPct val="100000"/>
              </a:lnSpc>
              <a:spcBef>
                <a:spcPct val="20000"/>
              </a:spcBef>
              <a:spcAft>
                <a:spcPts val="0"/>
              </a:spcAft>
              <a:buClrTx/>
              <a:buSzTx/>
              <a:tabLst/>
              <a:defRPr/>
            </a:pPr>
            <a:r>
              <a:rPr lang="en-US" sz="2000" i="1" dirty="0" smtClean="0">
                <a:solidFill>
                  <a:schemeClr val="bg1"/>
                </a:solidFill>
                <a:latin typeface="Tw Cen MT"/>
              </a:rPr>
              <a:t>(Businesses only)</a:t>
            </a:r>
            <a:endParaRPr lang="en-US" sz="2000" i="1" baseline="0" dirty="0" smtClean="0">
              <a:solidFill>
                <a:schemeClr val="bg1"/>
              </a:solidFill>
              <a:latin typeface="Tw Cen MT"/>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bg1"/>
              </a:solidFill>
              <a:effectLst/>
              <a:uLnTx/>
              <a:uFillTx/>
              <a:latin typeface="Tw Cen M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smtClean="0">
                <a:ln>
                  <a:noFill/>
                </a:ln>
                <a:solidFill>
                  <a:schemeClr val="bg1"/>
                </a:solidFill>
                <a:effectLst/>
                <a:uLnTx/>
                <a:uFillTx/>
                <a:latin typeface="Tw Cen MT"/>
                <a:ea typeface="+mj-ea"/>
                <a:cs typeface="+mj-cs"/>
              </a:rPr>
              <a:t>DCA IS HERE</a:t>
            </a:r>
            <a:r>
              <a:rPr kumimoji="0" lang="en-US" sz="4000" b="0" i="0" u="none" strike="noStrike" kern="1200" cap="all" spc="0" normalizeH="0" noProof="0" dirty="0" smtClean="0">
                <a:ln>
                  <a:noFill/>
                </a:ln>
                <a:solidFill>
                  <a:schemeClr val="bg1"/>
                </a:solidFill>
                <a:effectLst/>
                <a:uLnTx/>
                <a:uFillTx/>
                <a:latin typeface="Tw Cen MT"/>
                <a:ea typeface="+mj-ea"/>
                <a:cs typeface="+mj-cs"/>
              </a:rPr>
              <a:t> TO HELP</a:t>
            </a:r>
            <a:endParaRPr kumimoji="0" lang="en-US" sz="4000" b="0" i="0" u="none" strike="noStrike" kern="1200" cap="all" spc="0" normalizeH="0" baseline="0" noProof="0" dirty="0">
              <a:ln>
                <a:noFill/>
              </a:ln>
              <a:solidFill>
                <a:schemeClr val="bg1"/>
              </a:solidFill>
              <a:effectLst/>
              <a:uLnTx/>
              <a:uFillTx/>
              <a:latin typeface="Tw Cen MT"/>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2834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Tw Cen MT"/>
                <a:ea typeface="+mn-ea"/>
                <a:cs typeface="+mn-cs"/>
              </a:rPr>
              <a:t>DCA is conducting Paid Sick Leave trainings in all 5 boroughs:</a:t>
            </a:r>
          </a:p>
          <a:p>
            <a:pPr marL="283464" marR="0" lvl="0" indent="-283464" algn="l" defTabSz="4572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bg1"/>
              </a:solidFill>
              <a:effectLst/>
              <a:uLnTx/>
              <a:uFillTx/>
              <a:latin typeface="Tw Cen MT"/>
              <a:ea typeface="+mn-ea"/>
              <a:cs typeface="+mn-cs"/>
            </a:endParaRPr>
          </a:p>
          <a:p>
            <a:pPr marL="740664" lvl="1" indent="-283464">
              <a:spcBef>
                <a:spcPct val="20000"/>
              </a:spcBef>
              <a:buFont typeface="Arial" pitchFamily="34" charset="0"/>
              <a:buChar char="–"/>
              <a:defRPr/>
            </a:pPr>
            <a:r>
              <a:rPr kumimoji="0" lang="en-US" sz="2000" b="0" i="0" u="none" strike="noStrike" kern="1200" cap="none" spc="0" normalizeH="0" baseline="0" noProof="0" dirty="0" smtClean="0">
                <a:ln>
                  <a:noFill/>
                </a:ln>
                <a:solidFill>
                  <a:schemeClr val="bg1"/>
                </a:solidFill>
                <a:effectLst/>
                <a:uLnTx/>
                <a:uFillTx/>
                <a:latin typeface="Tw Cen MT"/>
              </a:rPr>
              <a:t>For the list of scheduled trainings in all 5 boroughs,</a:t>
            </a:r>
            <a:r>
              <a:rPr kumimoji="0" lang="en-US" sz="2000" b="0" i="0" u="none" strike="noStrike" kern="1200" cap="none" spc="0" normalizeH="0" noProof="0" dirty="0" smtClean="0">
                <a:ln>
                  <a:noFill/>
                </a:ln>
                <a:solidFill>
                  <a:schemeClr val="bg1"/>
                </a:solidFill>
                <a:effectLst/>
                <a:uLnTx/>
                <a:uFillTx/>
                <a:latin typeface="Tw Cen MT"/>
              </a:rPr>
              <a:t> visit </a:t>
            </a:r>
            <a:r>
              <a:rPr kumimoji="0" lang="en-US" sz="2000" b="1" i="0" u="none" strike="noStrike" kern="1200" cap="none" spc="0" normalizeH="0" noProof="0" dirty="0" smtClean="0">
                <a:ln>
                  <a:noFill/>
                </a:ln>
                <a:solidFill>
                  <a:schemeClr val="bg1"/>
                </a:solidFill>
                <a:effectLst/>
                <a:uLnTx/>
                <a:uFillTx/>
                <a:latin typeface="Tw Cen MT"/>
              </a:rPr>
              <a:t>nyc.gov/PaidSickLeave</a:t>
            </a:r>
          </a:p>
          <a:p>
            <a:pPr marL="740664" lvl="1" indent="-283464">
              <a:spcBef>
                <a:spcPct val="20000"/>
              </a:spcBef>
              <a:defRPr/>
            </a:pPr>
            <a:endParaRPr kumimoji="0" lang="en-US" sz="2000" b="1" i="0" u="none" strike="noStrike" kern="1200" cap="none" spc="0" normalizeH="0" noProof="0" dirty="0" smtClean="0">
              <a:ln>
                <a:noFill/>
              </a:ln>
              <a:solidFill>
                <a:schemeClr val="bg1"/>
              </a:solidFill>
              <a:effectLst/>
              <a:uLnTx/>
              <a:uFillTx/>
              <a:latin typeface="Tw Cen MT"/>
            </a:endParaRPr>
          </a:p>
          <a:p>
            <a:pPr marL="740664" lvl="1" indent="-283464">
              <a:spcBef>
                <a:spcPct val="20000"/>
              </a:spcBef>
              <a:buFont typeface="Arial" pitchFamily="34" charset="0"/>
              <a:buChar char="–"/>
              <a:defRPr/>
            </a:pPr>
            <a:r>
              <a:rPr kumimoji="0" lang="en-US" sz="2000" i="0" u="none" strike="noStrike" kern="1200" cap="none" spc="0" normalizeH="0" noProof="0" dirty="0" smtClean="0">
                <a:ln>
                  <a:noFill/>
                </a:ln>
                <a:solidFill>
                  <a:schemeClr val="bg1"/>
                </a:solidFill>
                <a:effectLst/>
                <a:uLnTx/>
                <a:uFillTx/>
                <a:latin typeface="Tw Cen MT"/>
              </a:rPr>
              <a:t>To schedule a training specifically for your organization, email </a:t>
            </a:r>
            <a:r>
              <a:rPr lang="en-US" sz="2000" b="1" dirty="0" smtClean="0">
                <a:solidFill>
                  <a:schemeClr val="bg1"/>
                </a:solidFill>
                <a:latin typeface="Tw Cen MT"/>
              </a:rPr>
              <a:t>PaidSickLeave@dca.nyc.gov</a:t>
            </a:r>
            <a:endParaRPr kumimoji="0" lang="en-US" sz="2000" b="1" i="0" u="none" strike="noStrike" kern="1200" cap="none" spc="0" normalizeH="0" baseline="0" noProof="0" dirty="0">
              <a:ln>
                <a:noFill/>
              </a:ln>
              <a:solidFill>
                <a:schemeClr val="bg1"/>
              </a:solidFill>
              <a:effectLst/>
              <a:uLnTx/>
              <a:uFillTx/>
              <a:latin typeface="Tw Cen M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914400"/>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smtClean="0">
                <a:ln>
                  <a:noFill/>
                </a:ln>
                <a:solidFill>
                  <a:schemeClr val="bg1"/>
                </a:solidFill>
                <a:effectLst/>
                <a:uLnTx/>
                <a:uFillTx/>
                <a:latin typeface="Tw Cen MT"/>
                <a:ea typeface="+mj-ea"/>
                <a:cs typeface="+mj-cs"/>
              </a:rPr>
              <a:t>DCA IS HERE</a:t>
            </a:r>
            <a:r>
              <a:rPr kumimoji="0" lang="en-US" sz="4000" b="0" i="0" u="none" strike="noStrike" kern="1200" cap="all" spc="0" normalizeH="0" noProof="0" dirty="0" smtClean="0">
                <a:ln>
                  <a:noFill/>
                </a:ln>
                <a:solidFill>
                  <a:schemeClr val="bg1"/>
                </a:solidFill>
                <a:effectLst/>
                <a:uLnTx/>
                <a:uFillTx/>
                <a:latin typeface="Tw Cen MT"/>
                <a:ea typeface="+mj-ea"/>
                <a:cs typeface="+mj-cs"/>
              </a:rPr>
              <a:t> TO HELP</a:t>
            </a:r>
            <a:endParaRPr kumimoji="0" lang="en-US" sz="4000" b="0" i="0" u="none" strike="noStrike" kern="1200" cap="all" spc="0" normalizeH="0" baseline="0" noProof="0" dirty="0">
              <a:ln>
                <a:noFill/>
              </a:ln>
              <a:solidFill>
                <a:schemeClr val="bg1"/>
              </a:solidFill>
              <a:effectLst/>
              <a:uLnTx/>
              <a:uFillTx/>
              <a:latin typeface="Tw Cen MT"/>
              <a:ea typeface="+mj-ea"/>
              <a:cs typeface="+mj-cs"/>
            </a:endParaRPr>
          </a:p>
        </p:txBody>
      </p:sp>
      <p:sp>
        <p:nvSpPr>
          <p:cNvPr id="3" name="Content Placeholder 2"/>
          <p:cNvSpPr txBox="1">
            <a:spLocks/>
          </p:cNvSpPr>
          <p:nvPr/>
        </p:nvSpPr>
        <p:spPr>
          <a:xfrm>
            <a:off x="457200" y="1371600"/>
            <a:ext cx="8229600" cy="4525963"/>
          </a:xfrm>
          <a:prstGeom prst="rect">
            <a:avLst/>
          </a:prstGeom>
        </p:spPr>
        <p:txBody>
          <a:bodyPr/>
          <a:lstStyle/>
          <a:p>
            <a:pPr marL="2834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bg1"/>
                </a:solidFill>
                <a:effectLst/>
                <a:uLnTx/>
                <a:uFillTx/>
                <a:latin typeface="Tw Cen MT"/>
                <a:ea typeface="+mn-ea"/>
                <a:cs typeface="+mn-cs"/>
              </a:rPr>
              <a:t>For general inquiries</a:t>
            </a:r>
            <a:r>
              <a:rPr kumimoji="0" lang="en-US" sz="2800" i="0" u="none" strike="noStrike" kern="1200" cap="none" spc="0" normalizeH="0" noProof="0" dirty="0" smtClean="0">
                <a:ln>
                  <a:noFill/>
                </a:ln>
                <a:solidFill>
                  <a:schemeClr val="bg1"/>
                </a:solidFill>
                <a:effectLst/>
                <a:uLnTx/>
                <a:uFillTx/>
                <a:latin typeface="Tw Cen MT"/>
                <a:ea typeface="+mn-ea"/>
                <a:cs typeface="+mn-cs"/>
              </a:rPr>
              <a:t>:</a:t>
            </a:r>
          </a:p>
          <a:p>
            <a:pPr marL="740664" lvl="1" indent="-283464">
              <a:spcBef>
                <a:spcPct val="20000"/>
              </a:spcBef>
              <a:buFont typeface="Arial" pitchFamily="34" charset="0"/>
              <a:buChar char="–"/>
              <a:defRPr/>
            </a:pPr>
            <a:r>
              <a:rPr lang="en-US" sz="2000" baseline="0" dirty="0" smtClean="0">
                <a:solidFill>
                  <a:schemeClr val="bg1"/>
                </a:solidFill>
                <a:latin typeface="Tw Cen MT"/>
              </a:rPr>
              <a:t>Visit </a:t>
            </a:r>
            <a:r>
              <a:rPr lang="en-US" sz="2000" b="1" dirty="0" smtClean="0">
                <a:solidFill>
                  <a:schemeClr val="bg1"/>
                </a:solidFill>
                <a:latin typeface="Tw Cen MT"/>
              </a:rPr>
              <a:t>nyc.gov/consumers</a:t>
            </a:r>
          </a:p>
          <a:p>
            <a:pPr marL="740664" lvl="1" indent="-283464">
              <a:spcBef>
                <a:spcPct val="20000"/>
              </a:spcBef>
              <a:buFont typeface="Arial" pitchFamily="34" charset="0"/>
              <a:buChar char="–"/>
              <a:defRPr/>
            </a:pPr>
            <a:r>
              <a:rPr kumimoji="0" lang="en-US" sz="2000" b="0" i="0" u="none" strike="noStrike" kern="1200" cap="none" spc="0" normalizeH="0" baseline="0" noProof="0" dirty="0" smtClean="0">
                <a:ln>
                  <a:noFill/>
                </a:ln>
                <a:solidFill>
                  <a:schemeClr val="bg1"/>
                </a:solidFill>
                <a:effectLst/>
                <a:uLnTx/>
                <a:uFillTx/>
                <a:latin typeface="Tw Cen MT"/>
              </a:rPr>
              <a:t>Contact</a:t>
            </a:r>
            <a:r>
              <a:rPr kumimoji="0" lang="en-US" sz="2000" b="0" i="0" u="none" strike="noStrike" kern="1200" cap="none" spc="0" normalizeH="0" noProof="0" dirty="0" smtClean="0">
                <a:ln>
                  <a:noFill/>
                </a:ln>
                <a:solidFill>
                  <a:schemeClr val="bg1"/>
                </a:solidFill>
                <a:effectLst/>
                <a:uLnTx/>
                <a:uFillTx/>
                <a:latin typeface="Tw Cen MT"/>
              </a:rPr>
              <a:t> </a:t>
            </a:r>
            <a:r>
              <a:rPr kumimoji="0" lang="en-US" sz="2000" b="1" i="0" u="none" strike="noStrike" kern="1200" cap="none" spc="0" normalizeH="0" noProof="0" dirty="0" smtClean="0">
                <a:ln>
                  <a:noFill/>
                </a:ln>
                <a:solidFill>
                  <a:schemeClr val="bg1"/>
                </a:solidFill>
                <a:effectLst/>
                <a:uLnTx/>
                <a:uFillTx/>
                <a:latin typeface="Tw Cen MT"/>
              </a:rPr>
              <a:t>311</a:t>
            </a:r>
            <a:r>
              <a:rPr kumimoji="0" lang="en-US" sz="2000" b="0" i="0" u="none" strike="noStrike" kern="1200" cap="none" spc="0" normalizeH="0" noProof="0" dirty="0" smtClean="0">
                <a:ln>
                  <a:noFill/>
                </a:ln>
                <a:solidFill>
                  <a:schemeClr val="bg1"/>
                </a:solidFill>
                <a:effectLst/>
                <a:uLnTx/>
                <a:uFillTx/>
                <a:latin typeface="Tw Cen MT"/>
              </a:rPr>
              <a:t> (212-NEW-YORK outside NYC)</a:t>
            </a:r>
          </a:p>
          <a:p>
            <a:pPr marL="740664" marR="0" lvl="0" indent="-283464"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bg1"/>
                </a:solidFill>
                <a:latin typeface="Tw Cen MT"/>
              </a:rPr>
              <a:t>Use online Live Chat at </a:t>
            </a:r>
            <a:r>
              <a:rPr lang="en-US" sz="2000" b="1" dirty="0" smtClean="0">
                <a:solidFill>
                  <a:schemeClr val="bg1"/>
                </a:solidFill>
                <a:latin typeface="Tw Cen MT"/>
              </a:rPr>
              <a:t>nyc.gov/BusinessToolbox</a:t>
            </a:r>
            <a:r>
              <a:rPr lang="en-US" sz="2000" dirty="0" smtClean="0">
                <a:solidFill>
                  <a:schemeClr val="bg1"/>
                </a:solidFill>
                <a:latin typeface="Tw Cen MT"/>
              </a:rPr>
              <a:t>  </a:t>
            </a:r>
            <a:r>
              <a:rPr lang="en-US" sz="2000" i="1" dirty="0" smtClean="0">
                <a:solidFill>
                  <a:schemeClr val="bg1"/>
                </a:solidFill>
                <a:latin typeface="Tw Cen MT"/>
              </a:rPr>
              <a:t>(Businesses only)</a:t>
            </a:r>
          </a:p>
          <a:p>
            <a:pPr marL="740664" marR="0" lvl="0" indent="-283464" algn="l" defTabSz="457200" rtl="0" eaLnBrk="1" fontAlgn="auto" latinLnBrk="0" hangingPunct="1">
              <a:lnSpc>
                <a:spcPct val="100000"/>
              </a:lnSpc>
              <a:spcBef>
                <a:spcPct val="20000"/>
              </a:spcBef>
              <a:spcAft>
                <a:spcPts val="0"/>
              </a:spcAft>
              <a:buClrTx/>
              <a:buSzTx/>
              <a:tabLst/>
              <a:defRPr/>
            </a:pPr>
            <a:endParaRPr lang="en-US" sz="1400" i="1" baseline="0" dirty="0" smtClean="0">
              <a:solidFill>
                <a:schemeClr val="bg1"/>
              </a:solidFill>
              <a:latin typeface="Tw Cen MT"/>
            </a:endParaRPr>
          </a:p>
          <a:p>
            <a:pPr marL="740664" marR="0" lvl="0" indent="-283464" algn="l" defTabSz="457200" rtl="0" eaLnBrk="1" fontAlgn="auto" latinLnBrk="0" hangingPunct="1">
              <a:lnSpc>
                <a:spcPct val="100000"/>
              </a:lnSpc>
              <a:spcBef>
                <a:spcPct val="20000"/>
              </a:spcBef>
              <a:spcAft>
                <a:spcPts val="0"/>
              </a:spcAft>
              <a:buClrTx/>
              <a:buSzTx/>
              <a:tabLst/>
              <a:defRPr/>
            </a:pPr>
            <a:endParaRPr lang="en-US" sz="2000" i="1" baseline="0" dirty="0" smtClean="0">
              <a:solidFill>
                <a:schemeClr val="bg1"/>
              </a:solidFill>
              <a:latin typeface="Tw Cen MT"/>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bg1"/>
              </a:solidFill>
              <a:effectLst/>
              <a:uLnTx/>
              <a:uFillTx/>
              <a:latin typeface="Tw Cen M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NYC’S Paid Sick Leave LAW</a:t>
            </a:r>
            <a:endParaRPr lang="en-US" dirty="0"/>
          </a:p>
        </p:txBody>
      </p:sp>
      <p:sp>
        <p:nvSpPr>
          <p:cNvPr id="3" name="Content Placeholder 2"/>
          <p:cNvSpPr>
            <a:spLocks noGrp="1"/>
          </p:cNvSpPr>
          <p:nvPr>
            <p:ph idx="1"/>
          </p:nvPr>
        </p:nvSpPr>
        <p:spPr>
          <a:xfrm>
            <a:off x="457200" y="1600201"/>
            <a:ext cx="8229600" cy="4526280"/>
          </a:xfrm>
        </p:spPr>
        <p:txBody>
          <a:bodyPr>
            <a:normAutofit/>
          </a:bodyPr>
          <a:lstStyle/>
          <a:p>
            <a:pPr marL="283464" indent="-283464"/>
            <a:r>
              <a:rPr lang="en-US" sz="2800" dirty="0" smtClean="0"/>
              <a:t>NYC is the 7th jurisdiction to guarantee access to sick leave for employees under the Earned Sick Time Act (Paid Sick Leave Law). </a:t>
            </a:r>
          </a:p>
          <a:p>
            <a:pPr marL="283464" indent="-283464">
              <a:buNone/>
            </a:pPr>
            <a:endParaRPr lang="en-US" sz="2800" dirty="0" smtClean="0"/>
          </a:p>
          <a:p>
            <a:pPr marL="283464" indent="-283464"/>
            <a:r>
              <a:rPr lang="en-US" sz="2800" dirty="0" smtClean="0"/>
              <a:t>More than 1 million NYC employees will now have the right to sick leave. </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 xmlns:p14="http://schemas.microsoft.com/office/powerpoint/2010/main" val="2262487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ac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 y="-150670"/>
            <a:ext cx="9143391" cy="6857543"/>
          </a:xfrm>
          <a:prstGeom prst="rect">
            <a:avLst/>
          </a:prstGeom>
        </p:spPr>
      </p:pic>
      <p:sp>
        <p:nvSpPr>
          <p:cNvPr id="4" name="TextBox 3"/>
          <p:cNvSpPr txBox="1"/>
          <p:nvPr/>
        </p:nvSpPr>
        <p:spPr>
          <a:xfrm>
            <a:off x="0" y="6611779"/>
            <a:ext cx="1451956" cy="246221"/>
          </a:xfrm>
          <a:prstGeom prst="rect">
            <a:avLst/>
          </a:prstGeom>
          <a:noFill/>
        </p:spPr>
        <p:txBody>
          <a:bodyPr wrap="square" rtlCol="0">
            <a:spAutoFit/>
          </a:bodyPr>
          <a:lstStyle/>
          <a:p>
            <a:r>
              <a:rPr lang="en-US" sz="1000" b="1" dirty="0" smtClean="0">
                <a:solidFill>
                  <a:srgbClr val="0064A4"/>
                </a:solidFill>
                <a:latin typeface="Tw Cen MT" pitchFamily="34" charset="0"/>
                <a:cs typeface="Arial" pitchFamily="34" charset="0"/>
              </a:rPr>
              <a:t>Updated </a:t>
            </a:r>
            <a:r>
              <a:rPr lang="en-US" sz="1000" b="1" dirty="0" smtClean="0">
                <a:solidFill>
                  <a:srgbClr val="0064A4"/>
                </a:solidFill>
                <a:latin typeface="Tw Cen MT" pitchFamily="34" charset="0"/>
                <a:cs typeface="Arial" pitchFamily="34" charset="0"/>
              </a:rPr>
              <a:t>01/21/2015</a:t>
            </a:r>
            <a:endParaRPr lang="en-US" sz="1000" b="1" dirty="0">
              <a:solidFill>
                <a:srgbClr val="0064A4"/>
              </a:solidFill>
              <a:latin typeface="Tw Cen MT" pitchFamily="34" charset="0"/>
              <a:cs typeface="Arial" pitchFamily="34" charset="0"/>
            </a:endParaRPr>
          </a:p>
        </p:txBody>
      </p:sp>
    </p:spTree>
    <p:extLst>
      <p:ext uri="{BB962C8B-B14F-4D97-AF65-F5344CB8AC3E}">
        <p14:creationId xmlns="" xmlns:p14="http://schemas.microsoft.com/office/powerpoint/2010/main" val="4277676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dirty="0" smtClean="0"/>
              <a:t>NYC’S Paid sick leave LAW</a:t>
            </a:r>
            <a:endParaRPr lang="en-US" dirty="0"/>
          </a:p>
        </p:txBody>
      </p:sp>
      <p:sp>
        <p:nvSpPr>
          <p:cNvPr id="3" name="Content Placeholder 2"/>
          <p:cNvSpPr>
            <a:spLocks noGrp="1"/>
          </p:cNvSpPr>
          <p:nvPr>
            <p:ph idx="1"/>
          </p:nvPr>
        </p:nvSpPr>
        <p:spPr>
          <a:xfrm>
            <a:off x="457200" y="1600200"/>
            <a:ext cx="8229600" cy="4526280"/>
          </a:xfrm>
        </p:spPr>
        <p:txBody>
          <a:bodyPr>
            <a:noAutofit/>
          </a:bodyPr>
          <a:lstStyle/>
          <a:p>
            <a:pPr marL="283464" indent="-283464"/>
            <a:r>
              <a:rPr lang="en-US" sz="2800" dirty="0" smtClean="0"/>
              <a:t>Certain employers must comply with the law starting April 1, 2014. </a:t>
            </a:r>
          </a:p>
          <a:p>
            <a:pPr marL="283464" indent="-283464">
              <a:buNone/>
            </a:pPr>
            <a:endParaRPr lang="en-US" sz="2800" dirty="0" smtClean="0"/>
          </a:p>
          <a:p>
            <a:pPr marL="283464" indent="-283464"/>
            <a:r>
              <a:rPr lang="en-US" sz="2800" dirty="0" smtClean="0"/>
              <a:t>Under the law, covered employees have the right to use sick leave for the care and treatment of themselves or a family member. </a:t>
            </a:r>
          </a:p>
          <a:p>
            <a:pPr>
              <a:buNone/>
            </a:pPr>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EMPLOYERS MUST COMPLY WITH THE LAW</a:t>
            </a:r>
            <a:endParaRPr lang="en-US" dirty="0"/>
          </a:p>
        </p:txBody>
      </p:sp>
    </p:spTree>
    <p:extLst>
      <p:ext uri="{BB962C8B-B14F-4D97-AF65-F5344CB8AC3E}">
        <p14:creationId xmlns="" xmlns:p14="http://schemas.microsoft.com/office/powerpoint/2010/main" val="142141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pPr marL="283464" indent="-283464"/>
            <a:r>
              <a:rPr lang="en-US" sz="2800" dirty="0" smtClean="0"/>
              <a:t>Employers with 5 or more employees or 1 or more domestic workers must provide </a:t>
            </a:r>
            <a:r>
              <a:rPr lang="en-US" sz="2800" b="1" dirty="0" smtClean="0"/>
              <a:t>paid</a:t>
            </a:r>
            <a:r>
              <a:rPr lang="en-US" sz="2800" dirty="0" smtClean="0"/>
              <a:t> sick leave.</a:t>
            </a:r>
          </a:p>
          <a:p>
            <a:pPr marL="283464" indent="-283464">
              <a:buNone/>
            </a:pPr>
            <a:endParaRPr lang="en-US" sz="2800" dirty="0" smtClean="0"/>
          </a:p>
          <a:p>
            <a:pPr marL="283464" indent="-283464"/>
            <a:r>
              <a:rPr lang="en-US" sz="2800" dirty="0" smtClean="0"/>
              <a:t>Employers with less than 5 employees must provide </a:t>
            </a:r>
            <a:r>
              <a:rPr lang="en-US" sz="2800" b="1" dirty="0" smtClean="0"/>
              <a:t>unpaid</a:t>
            </a:r>
            <a:r>
              <a:rPr lang="en-US" sz="2800" dirty="0" smtClean="0"/>
              <a:t> sick leave.</a:t>
            </a:r>
          </a:p>
          <a:p>
            <a:pPr>
              <a:buNone/>
            </a:pPr>
            <a:endParaRPr lang="en-US" sz="1400" dirty="0" smtClean="0"/>
          </a:p>
          <a:p>
            <a:pPr marL="0" indent="0">
              <a:buNone/>
            </a:pPr>
            <a:endParaRPr lang="en-US" dirty="0" smtClean="0"/>
          </a:p>
          <a:p>
            <a:pPr>
              <a:buNone/>
            </a:pPr>
            <a:endParaRPr lang="en-US" dirty="0" smtClean="0"/>
          </a:p>
          <a:p>
            <a:endParaRPr lang="en-US" dirty="0"/>
          </a:p>
        </p:txBody>
      </p:sp>
      <p:sp>
        <p:nvSpPr>
          <p:cNvPr id="9" name="Title 1"/>
          <p:cNvSpPr>
            <a:spLocks noGrp="1"/>
          </p:cNvSpPr>
          <p:nvPr>
            <p:ph type="title"/>
          </p:nvPr>
        </p:nvSpPr>
        <p:spPr>
          <a:xfrm>
            <a:off x="457200" y="274638"/>
            <a:ext cx="8229600" cy="1143000"/>
          </a:xfrm>
        </p:spPr>
        <p:txBody>
          <a:bodyPr/>
          <a:lstStyle/>
          <a:p>
            <a:pPr algn="l"/>
            <a:r>
              <a:rPr lang="en-US" dirty="0" smtClean="0"/>
              <a:t>Which employers must provide sick leave?</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000" b="0" i="0" kern="1200" cap="all">
                <a:solidFill>
                  <a:schemeClr val="bg1"/>
                </a:solidFill>
                <a:latin typeface="Tw Cen MT"/>
                <a:ea typeface="+mj-ea"/>
                <a:cs typeface="+mj-cs"/>
              </a:defRPr>
            </a:lvl1pPr>
          </a:lstStyle>
          <a:p>
            <a:pPr algn="l"/>
            <a:r>
              <a:rPr lang="en-US" dirty="0" smtClean="0"/>
              <a:t>HOW SHOULD EMPLOYERS CALCULATE NUMBER OF EMPLOYEES?</a:t>
            </a:r>
            <a:endParaRPr lang="en-US" dirty="0"/>
          </a:p>
        </p:txBody>
      </p:sp>
      <p:sp>
        <p:nvSpPr>
          <p:cNvPr id="3" name="Content Placeholder 2"/>
          <p:cNvSpPr txBox="1">
            <a:spLocks/>
          </p:cNvSpPr>
          <p:nvPr/>
        </p:nvSpPr>
        <p:spPr>
          <a:xfrm>
            <a:off x="457200" y="18288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bg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3464" indent="-283464"/>
            <a:r>
              <a:rPr lang="en-US" sz="2800" dirty="0" smtClean="0"/>
              <a:t>Employers should count full-time, part-time, and temporary employees who work more than 80 hours per calendar year.</a:t>
            </a:r>
          </a:p>
          <a:p>
            <a:pPr marL="283464" indent="-283464"/>
            <a:r>
              <a:rPr lang="en-US" sz="2800" dirty="0" smtClean="0"/>
              <a:t>If the number of employees changes every week:</a:t>
            </a:r>
          </a:p>
          <a:p>
            <a:pPr marL="283464" indent="-283464">
              <a:buNone/>
            </a:pPr>
            <a:endParaRPr lang="en-US" sz="2000" dirty="0" smtClean="0"/>
          </a:p>
          <a:p>
            <a:pPr>
              <a:buFont typeface="Arial"/>
              <a:buNone/>
            </a:pPr>
            <a:endParaRPr lang="en-US" sz="1400" dirty="0" smtClean="0"/>
          </a:p>
          <a:p>
            <a:pPr marL="0" indent="0">
              <a:buFont typeface="Arial"/>
              <a:buNone/>
            </a:pPr>
            <a:endParaRPr lang="en-US" dirty="0" smtClean="0"/>
          </a:p>
          <a:p>
            <a:pPr>
              <a:buFont typeface="Arial"/>
              <a:buNone/>
            </a:pPr>
            <a:endParaRPr lang="en-US" dirty="0" smtClean="0"/>
          </a:p>
          <a:p>
            <a:endParaRPr lang="en-US" dirty="0"/>
          </a:p>
        </p:txBody>
      </p:sp>
      <p:graphicFrame>
        <p:nvGraphicFramePr>
          <p:cNvPr id="4" name="Table 3"/>
          <p:cNvGraphicFramePr>
            <a:graphicFrameLocks noGrp="1"/>
          </p:cNvGraphicFramePr>
          <p:nvPr/>
        </p:nvGraphicFramePr>
        <p:xfrm>
          <a:off x="844061" y="3927231"/>
          <a:ext cx="7596554" cy="1950720"/>
        </p:xfrm>
        <a:graphic>
          <a:graphicData uri="http://schemas.openxmlformats.org/drawingml/2006/table">
            <a:tbl>
              <a:tblPr firstRow="1" bandRow="1">
                <a:tableStyleId>{5C22544A-7EE6-4342-B048-85BDC9FD1C3A}</a:tableStyleId>
              </a:tblPr>
              <a:tblGrid>
                <a:gridCol w="3798277"/>
                <a:gridCol w="3798277"/>
              </a:tblGrid>
              <a:tr h="370840">
                <a:tc>
                  <a:txBody>
                    <a:bodyPr/>
                    <a:lstStyle/>
                    <a:p>
                      <a:r>
                        <a:rPr lang="en-US" sz="2000" b="1" kern="1200" baseline="0" dirty="0" smtClean="0">
                          <a:solidFill>
                            <a:schemeClr val="bg1"/>
                          </a:solidFill>
                          <a:latin typeface="Tw Cen MT" pitchFamily="34" charset="0"/>
                          <a:ea typeface="+mn-ea"/>
                          <a:cs typeface="+mn-cs"/>
                        </a:rPr>
                        <a:t>Existing employers </a:t>
                      </a:r>
                    </a:p>
                    <a:p>
                      <a:r>
                        <a:rPr lang="en-US" sz="1800" b="0" i="1" kern="1200" baseline="0" dirty="0" smtClean="0">
                          <a:solidFill>
                            <a:schemeClr val="bg1"/>
                          </a:solidFill>
                          <a:latin typeface="Tw Cen MT" pitchFamily="34" charset="0"/>
                          <a:ea typeface="+mn-ea"/>
                          <a:cs typeface="+mn-cs"/>
                        </a:rPr>
                        <a:t>(Operating </a:t>
                      </a:r>
                      <a:r>
                        <a:rPr lang="en-US" sz="1800" b="1" i="1" kern="1200" baseline="0" dirty="0" smtClean="0">
                          <a:solidFill>
                            <a:schemeClr val="bg1"/>
                          </a:solidFill>
                          <a:latin typeface="Tw Cen MT" pitchFamily="34" charset="0"/>
                          <a:ea typeface="+mn-ea"/>
                          <a:cs typeface="+mn-cs"/>
                        </a:rPr>
                        <a:t>more than 1 year</a:t>
                      </a:r>
                      <a:r>
                        <a:rPr lang="en-US" sz="1800" b="0" i="1" kern="1200" baseline="0" dirty="0" smtClean="0">
                          <a:solidFill>
                            <a:schemeClr val="bg1"/>
                          </a:solidFill>
                          <a:latin typeface="Tw Cen MT" pitchFamily="34" charset="0"/>
                          <a:ea typeface="+mn-ea"/>
                          <a:cs typeface="+mn-cs"/>
                        </a:rPr>
                        <a:t> as of April 1, 2014):</a:t>
                      </a:r>
                      <a:endParaRPr lang="en-US" sz="1800" b="0" i="1" baseline="0" dirty="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b="1" kern="1200" baseline="0" dirty="0" smtClean="0">
                          <a:solidFill>
                            <a:srgbClr val="0064A4"/>
                          </a:solidFill>
                          <a:latin typeface="Tw Cen MT" pitchFamily="34" charset="0"/>
                          <a:ea typeface="+mn-ea"/>
                          <a:cs typeface="+mn-cs"/>
                        </a:rPr>
                        <a:t>New employers </a:t>
                      </a:r>
                    </a:p>
                    <a:p>
                      <a:r>
                        <a:rPr lang="en-US" sz="1800" b="0" i="1" kern="1200" baseline="0" dirty="0" smtClean="0">
                          <a:solidFill>
                            <a:srgbClr val="0064A4"/>
                          </a:solidFill>
                          <a:latin typeface="Tw Cen MT" pitchFamily="34" charset="0"/>
                          <a:ea typeface="+mn-ea"/>
                          <a:cs typeface="+mn-cs"/>
                        </a:rPr>
                        <a:t>(Operating </a:t>
                      </a:r>
                      <a:r>
                        <a:rPr lang="en-US" sz="1800" b="1" i="1" kern="1200" baseline="0" dirty="0" smtClean="0">
                          <a:solidFill>
                            <a:srgbClr val="0064A4"/>
                          </a:solidFill>
                          <a:latin typeface="Tw Cen MT" pitchFamily="34" charset="0"/>
                          <a:ea typeface="+mn-ea"/>
                          <a:cs typeface="+mn-cs"/>
                        </a:rPr>
                        <a:t>less than 1 year</a:t>
                      </a:r>
                      <a:r>
                        <a:rPr lang="en-US" sz="1800" b="0" i="1" kern="1200" baseline="0" dirty="0" smtClean="0">
                          <a:solidFill>
                            <a:srgbClr val="0064A4"/>
                          </a:solidFill>
                          <a:latin typeface="Tw Cen MT" pitchFamily="34" charset="0"/>
                          <a:ea typeface="+mn-ea"/>
                          <a:cs typeface="+mn-cs"/>
                        </a:rPr>
                        <a:t> as of April 1, 2014):</a:t>
                      </a:r>
                      <a:endParaRPr lang="en-US" sz="2000" b="0" baseline="0" dirty="0">
                        <a:solidFill>
                          <a:srgbClr val="0064A4"/>
                        </a:solidFill>
                        <a:latin typeface="Tw Cen MT" pitchFamily="34" charset="0"/>
                      </a:endParaRPr>
                    </a:p>
                  </a:txBody>
                  <a:tcPr>
                    <a:lnL w="12700" cap="flat" cmpd="sng" algn="ctr">
                      <a:solidFill>
                        <a:schemeClr val="bg1"/>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000" b="0" kern="1200" baseline="0" dirty="0" smtClean="0">
                          <a:solidFill>
                            <a:schemeClr val="bg1"/>
                          </a:solidFill>
                          <a:latin typeface="Tw Cen MT" pitchFamily="34" charset="0"/>
                          <a:ea typeface="+mn-ea"/>
                          <a:cs typeface="+mn-cs"/>
                        </a:rPr>
                        <a:t>Count </a:t>
                      </a:r>
                      <a:r>
                        <a:rPr lang="en-US" sz="2000" b="0" i="1" kern="1200" baseline="0" dirty="0" smtClean="0">
                          <a:solidFill>
                            <a:schemeClr val="bg1"/>
                          </a:solidFill>
                          <a:latin typeface="Tw Cen MT" pitchFamily="34" charset="0"/>
                          <a:ea typeface="+mn-ea"/>
                          <a:cs typeface="+mn-cs"/>
                        </a:rPr>
                        <a:t>average</a:t>
                      </a:r>
                      <a:r>
                        <a:rPr lang="en-US" sz="2000" b="0" kern="1200" baseline="0" dirty="0" smtClean="0">
                          <a:solidFill>
                            <a:schemeClr val="bg1"/>
                          </a:solidFill>
                          <a:latin typeface="Tw Cen MT" pitchFamily="34" charset="0"/>
                          <a:ea typeface="+mn-ea"/>
                          <a:cs typeface="+mn-cs"/>
                        </a:rPr>
                        <a:t> number of employees paid per week during the prior calendar year. </a:t>
                      </a:r>
                      <a:endParaRPr lang="en-US" sz="2000" b="0" i="1" baseline="0" dirty="0">
                        <a:solidFill>
                          <a:schemeClr val="bg1"/>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rgbClr val="0064A4"/>
                    </a:solidFill>
                  </a:tcPr>
                </a:tc>
                <a:tc>
                  <a:txBody>
                    <a:bodyPr/>
                    <a:lstStyle/>
                    <a:p>
                      <a:r>
                        <a:rPr lang="en-US" sz="2000" kern="1200" baseline="0" dirty="0" smtClean="0">
                          <a:solidFill>
                            <a:srgbClr val="0064A4"/>
                          </a:solidFill>
                          <a:latin typeface="Tw Cen MT" pitchFamily="34" charset="0"/>
                          <a:ea typeface="+mn-ea"/>
                          <a:cs typeface="+mn-cs"/>
                        </a:rPr>
                        <a:t>Count </a:t>
                      </a:r>
                      <a:r>
                        <a:rPr lang="en-US" sz="2000" i="1" kern="1200" baseline="0" dirty="0" smtClean="0">
                          <a:solidFill>
                            <a:srgbClr val="0064A4"/>
                          </a:solidFill>
                          <a:latin typeface="Tw Cen MT" pitchFamily="34" charset="0"/>
                          <a:ea typeface="+mn-ea"/>
                          <a:cs typeface="+mn-cs"/>
                        </a:rPr>
                        <a:t>average</a:t>
                      </a:r>
                      <a:r>
                        <a:rPr lang="en-US" sz="2000" kern="1200" baseline="0" dirty="0" smtClean="0">
                          <a:solidFill>
                            <a:srgbClr val="0064A4"/>
                          </a:solidFill>
                          <a:latin typeface="Tw Cen MT" pitchFamily="34" charset="0"/>
                          <a:ea typeface="+mn-ea"/>
                          <a:cs typeface="+mn-cs"/>
                        </a:rPr>
                        <a:t> number of employees paid per week during first 80 days of operation. </a:t>
                      </a:r>
                      <a:endParaRPr lang="en-US" sz="2000" baseline="0" dirty="0">
                        <a:solidFill>
                          <a:srgbClr val="0064A4"/>
                        </a:solidFill>
                        <a:latin typeface="Tw Cen MT" pitchFamily="34" charset="0"/>
                      </a:endParaRPr>
                    </a:p>
                  </a:txBody>
                  <a:tcPr>
                    <a:lnL w="12700" cap="flat" cmpd="sng" algn="ctr">
                      <a:solidFill>
                        <a:srgbClr val="0064A4"/>
                      </a:solidFill>
                      <a:prstDash val="solid"/>
                      <a:round/>
                      <a:headEnd type="none" w="med" len="med"/>
                      <a:tailEnd type="none" w="med" len="med"/>
                    </a:lnL>
                    <a:lnR w="12700" cap="flat" cmpd="sng" algn="ctr">
                      <a:solidFill>
                        <a:srgbClr val="0064A4"/>
                      </a:solidFill>
                      <a:prstDash val="solid"/>
                      <a:round/>
                      <a:headEnd type="none" w="med" len="med"/>
                      <a:tailEnd type="none" w="med" len="med"/>
                    </a:lnR>
                    <a:lnT w="12700" cap="flat" cmpd="sng" algn="ctr">
                      <a:solidFill>
                        <a:srgbClr val="0064A4"/>
                      </a:solidFill>
                      <a:prstDash val="solid"/>
                      <a:round/>
                      <a:headEnd type="none" w="med" len="med"/>
                      <a:tailEnd type="none" w="med" len="med"/>
                    </a:lnT>
                    <a:lnB w="12700" cap="flat" cmpd="sng" algn="ctr">
                      <a:solidFill>
                        <a:srgbClr val="0064A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 xmlns:p14="http://schemas.microsoft.com/office/powerpoint/2010/main" val="1072193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SL_PP_Template_1403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PSL_PP_Template_140307.potx</Template>
  <TotalTime>6343</TotalTime>
  <Words>2456</Words>
  <Application>Microsoft Office PowerPoint</Application>
  <PresentationFormat>On-screen Show (4:3)</PresentationFormat>
  <Paragraphs>309</Paragraphs>
  <Slides>51</Slides>
  <Notes>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PSL_PP_Template_140307</vt:lpstr>
      <vt:lpstr>Slide 1</vt:lpstr>
      <vt:lpstr>Slide 2</vt:lpstr>
      <vt:lpstr>What we will cover </vt:lpstr>
      <vt:lpstr>OVERVIEW OF THE LAW</vt:lpstr>
      <vt:lpstr>NYC’S Paid Sick Leave LAW</vt:lpstr>
      <vt:lpstr>NYC’S Paid sick leave LAW</vt:lpstr>
      <vt:lpstr>WHICH EMPLOYERS MUST COMPLY WITH THE LAW</vt:lpstr>
      <vt:lpstr>Which employers must provide sick leave? </vt:lpstr>
      <vt:lpstr>Slide 9</vt:lpstr>
      <vt:lpstr>WHICH EMPLOYEES ARE COVERED/NOT COVERED  BY THE LAW</vt:lpstr>
      <vt:lpstr>Which employees are covered?</vt:lpstr>
      <vt:lpstr>Which employees are not covered under the law?</vt:lpstr>
      <vt:lpstr>Slide 13</vt:lpstr>
      <vt:lpstr>which Employees are not covered under the law? </vt:lpstr>
      <vt:lpstr>Slide 15</vt:lpstr>
      <vt:lpstr>What is a Calendar Year?</vt:lpstr>
      <vt:lpstr>NOTICE OF EMPLOYEE RIGHTS</vt:lpstr>
      <vt:lpstr>Notice of employee rights</vt:lpstr>
      <vt:lpstr>Notice of employee rights</vt:lpstr>
      <vt:lpstr>What IS IN notice of employee rights?</vt:lpstr>
      <vt:lpstr>ACCRUAL AND RATE OF PAY  FOR SICK LEAVE</vt:lpstr>
      <vt:lpstr>How does accrual work FOR EMPLOYEES?  </vt:lpstr>
      <vt:lpstr>Slide 23</vt:lpstr>
      <vt:lpstr>What is the rate of paid sick leave?</vt:lpstr>
      <vt:lpstr>RECAP: Employees</vt:lpstr>
      <vt:lpstr>OVERVIEW: Domestic workers</vt:lpstr>
      <vt:lpstr>Use of sick leave</vt:lpstr>
      <vt:lpstr>What are Acceptable reasons to use sick leave?</vt:lpstr>
      <vt:lpstr>Who is a family member under the law?</vt:lpstr>
      <vt:lpstr>WHAT HAPPENS TO unused sick leave?</vt:lpstr>
      <vt:lpstr>CAN EMPLOYER PAY AN EMPLOYEE FOR unused sick leave?</vt:lpstr>
      <vt:lpstr>WHAT HAPPENS TO Unused sick leave FOR RehireS? </vt:lpstr>
      <vt:lpstr>MUST employee give ADVANCE notice to use sick leave?</vt:lpstr>
      <vt:lpstr>Can employer set minimum increments for sick leave?</vt:lpstr>
      <vt:lpstr>DOES employee NEED A DOCTOR’S NOTE?</vt:lpstr>
      <vt:lpstr>WHAT ABOUT AN EMPLOYER’S EXISTING LEAVE POLICIES?</vt:lpstr>
      <vt:lpstr>COMPLIANCE</vt:lpstr>
      <vt:lpstr>WHAT DOES RIGHT TO BE FREE FROM RETALIATION MEAN?</vt:lpstr>
      <vt:lpstr>WHAT records ABOUT sick leave MUST EMPLOYER KEEP?</vt:lpstr>
      <vt:lpstr>How does THE complaint PROCESS WORK?</vt:lpstr>
      <vt:lpstr>How does THE complaint PROCESS WORK?</vt:lpstr>
      <vt:lpstr>What happens when MEDIATION DOESN’T WORK?</vt:lpstr>
      <vt:lpstr>What RELIEF DO EMPLOYEES HAVE  UNDER the law?</vt:lpstr>
      <vt:lpstr>What are Maximum penalties under the law?  </vt:lpstr>
      <vt:lpstr>Slide 45</vt:lpstr>
      <vt:lpstr>Slide 46</vt:lpstr>
      <vt:lpstr>Slide 47</vt:lpstr>
      <vt:lpstr>Slide 48</vt:lpstr>
      <vt:lpstr>Slide 49</vt:lpstr>
      <vt:lpstr>QUESTIONS?</vt:lpstr>
      <vt:lpstr>Slide 51</vt:lpstr>
    </vt:vector>
  </TitlesOfParts>
  <Company>DCA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Erich Lazar</dc:creator>
  <cp:lastModifiedBy>tamp</cp:lastModifiedBy>
  <cp:revision>331</cp:revision>
  <dcterms:created xsi:type="dcterms:W3CDTF">2014-03-07T16:02:19Z</dcterms:created>
  <dcterms:modified xsi:type="dcterms:W3CDTF">2015-03-16T15:19:57Z</dcterms:modified>
</cp:coreProperties>
</file>